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05" r:id="rId2"/>
    <p:sldId id="259" r:id="rId3"/>
    <p:sldId id="307" r:id="rId4"/>
    <p:sldId id="308" r:id="rId5"/>
    <p:sldId id="281" r:id="rId6"/>
    <p:sldId id="282" r:id="rId7"/>
    <p:sldId id="283" r:id="rId8"/>
    <p:sldId id="284" r:id="rId9"/>
    <p:sldId id="286" r:id="rId10"/>
    <p:sldId id="287" r:id="rId11"/>
    <p:sldId id="288" r:id="rId12"/>
    <p:sldId id="289" r:id="rId13"/>
    <p:sldId id="290" r:id="rId14"/>
    <p:sldId id="292" r:id="rId15"/>
    <p:sldId id="293" r:id="rId16"/>
    <p:sldId id="294" r:id="rId17"/>
    <p:sldId id="295" r:id="rId18"/>
    <p:sldId id="296" r:id="rId19"/>
    <p:sldId id="298" r:id="rId20"/>
    <p:sldId id="299" r:id="rId21"/>
    <p:sldId id="300" r:id="rId22"/>
    <p:sldId id="301" r:id="rId23"/>
    <p:sldId id="302" r:id="rId24"/>
    <p:sldId id="309" r:id="rId2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3333FF"/>
    <a:srgbClr val="FFFF00"/>
    <a:srgbClr val="000000"/>
    <a:srgbClr val="CCFFFF"/>
    <a:srgbClr val="00FF00"/>
    <a:srgbClr val="6600CC"/>
    <a:srgbClr val="0099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4595" autoAdjust="0"/>
  </p:normalViewPr>
  <p:slideViewPr>
    <p:cSldViewPr>
      <p:cViewPr varScale="1">
        <p:scale>
          <a:sx n="38" d="100"/>
          <a:sy n="38" d="100"/>
        </p:scale>
        <p:origin x="13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D9294-CF60-4F4C-8180-7B5F59E94CEF}" type="datetimeFigureOut">
              <a:rPr lang="cs-CZ" smtClean="0"/>
              <a:t>15. 4. 2020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1CA54-80C6-4E10-8AFE-59A3A2CAA4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133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98" cy="496572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567" y="0"/>
            <a:ext cx="2945497" cy="496572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12A3014F-EA26-4F50-8ACC-8B94499B9B99}" type="datetimeFigureOut">
              <a:rPr lang="cs-CZ" smtClean="0"/>
              <a:t>15. 4. 2020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1" tIns="46141" rIns="92281" bIns="46141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7" y="4715034"/>
            <a:ext cx="5438462" cy="4467546"/>
          </a:xfrm>
          <a:prstGeom prst="rect">
            <a:avLst/>
          </a:prstGeom>
        </p:spPr>
        <p:txBody>
          <a:bodyPr vert="horz" lIns="92281" tIns="46141" rIns="92281" bIns="46141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470"/>
            <a:ext cx="2945498" cy="496571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567" y="9428470"/>
            <a:ext cx="2945497" cy="496571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C7B24389-959D-47FA-8B91-1755B8D2CE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431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2A08A-D76B-4AD4-BDDD-B087C9A71B2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14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41036-3058-40B2-B205-F6F74168D5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85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D61E2-36B1-4864-8778-8634D973E5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99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 i="0" baseline="0">
                <a:latin typeface="Calibri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76AE4-1E7D-47F6-89D8-9F6B674889F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49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DB59C-66EF-489C-91F7-E4574FF3D11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29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BC7A-173E-4EEF-8978-6C37E21164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4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F523A-487E-4271-8AA3-CF0D2B1B341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82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EC35-71D6-4099-AC2F-2B9D9FFB39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55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BBA54-21F5-446A-B584-3CE84D35317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32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AB89B-4B00-4C60-99A5-8124557DCF2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32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79A62-2FCD-4AE3-A9D5-CFDC1A8861F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25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+mn-lt"/>
              </a:defRPr>
            </a:lvl1pPr>
          </a:lstStyle>
          <a:p>
            <a:pPr>
              <a:defRPr/>
            </a:pPr>
            <a:fld id="{2D8D0170-FC08-43F9-A6C5-8137A0D1B8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sz="3200" b="1" dirty="0" smtClean="0"/>
              <a:t>Metody strategického řízení</a:t>
            </a:r>
          </a:p>
        </p:txBody>
      </p:sp>
      <p:sp>
        <p:nvSpPr>
          <p:cNvPr id="2051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455863"/>
          </a:xfrm>
          <a:solidFill>
            <a:srgbClr val="FFFF00"/>
          </a:solidFill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cs-CZ" sz="3600" b="1" dirty="0" smtClean="0"/>
          </a:p>
          <a:p>
            <a:pPr marL="0" indent="0" algn="ctr" eaLnBrk="1" hangingPunct="1">
              <a:buFontTx/>
              <a:buNone/>
            </a:pPr>
            <a:r>
              <a:rPr lang="cs-CZ" sz="3600" b="1" dirty="0" smtClean="0">
                <a:solidFill>
                  <a:srgbClr val="FF0000"/>
                </a:solidFill>
              </a:rPr>
              <a:t>8. Podnikatelské a funkční strategie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76AE4-1E7D-47F6-89D8-9F6B674889FE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5800" y="5013176"/>
            <a:ext cx="77724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Cílem kapitoly je seznámit se s úrovněmi strategií a charakteristikou funkčních strategií</a:t>
            </a:r>
          </a:p>
          <a:p>
            <a:pPr algn="ctr"/>
            <a:r>
              <a:rPr lang="cs-CZ" smtClean="0"/>
              <a:t>Halina </a:t>
            </a:r>
            <a:r>
              <a:rPr lang="cs-CZ" dirty="0" smtClean="0"/>
              <a:t>Starzyczná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1974" y="991573"/>
            <a:ext cx="8424614" cy="5533771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Různé typologie vědecko-technických strategií spojuje jedno hlavní kritérium: </a:t>
            </a:r>
            <a:r>
              <a:rPr lang="cs-CZ" sz="2400" b="1" dirty="0" smtClean="0">
                <a:solidFill>
                  <a:srgbClr val="FFFFCC"/>
                </a:solidFill>
                <a:latin typeface="Calibri" pitchFamily="34" charset="0"/>
              </a:rPr>
              <a:t>technická úroveň realizovaných výrobků a technologií.</a:t>
            </a:r>
          </a:p>
          <a:p>
            <a:pPr marL="609600" indent="-609600" algn="l" eaLnBrk="1" hangingPunct="1">
              <a:spcBef>
                <a:spcPct val="0"/>
              </a:spcBef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S technickou úrovní souvisí pokrokovost, originalita a novost technických inovací, načasování jejich příchodu na trh a konkurenční pozice podniku.</a:t>
            </a:r>
          </a:p>
          <a:p>
            <a:pPr marL="609600" indent="-609600" algn="l" eaLnBrk="1" hangingPunct="1">
              <a:spcBef>
                <a:spcPct val="0"/>
              </a:spcBef>
              <a:buFontTx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</a:rPr>
              <a:t>Spektrum vědecko-technických strategií:</a:t>
            </a:r>
          </a:p>
          <a:p>
            <a:pPr marL="990600" lvl="2" indent="-5461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b="1" i="1" dirty="0" smtClean="0">
                <a:solidFill>
                  <a:srgbClr val="FF0000"/>
                </a:solidFill>
                <a:latin typeface="Calibri" pitchFamily="34" charset="0"/>
              </a:rPr>
              <a:t>ofenzivní strategie</a:t>
            </a:r>
            <a:r>
              <a:rPr lang="cs-CZ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produkující technický pokrok</a:t>
            </a:r>
          </a:p>
          <a:p>
            <a:pPr marL="1752600" lvl="3" indent="-381000" algn="l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cs-CZ" sz="2400" b="1" dirty="0" smtClean="0">
                <a:latin typeface="Calibri" pitchFamily="34" charset="0"/>
              </a:rPr>
              <a:t>špičková strategie</a:t>
            </a:r>
          </a:p>
          <a:p>
            <a:pPr marL="1752600" lvl="3" indent="-381000" algn="l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cs-CZ" sz="2400" b="1" dirty="0" smtClean="0">
                <a:latin typeface="Calibri" pitchFamily="34" charset="0"/>
              </a:rPr>
              <a:t>adaptační strategie</a:t>
            </a:r>
          </a:p>
          <a:p>
            <a:pPr marL="990600" lvl="2" indent="-5461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b="1" i="1" dirty="0" smtClean="0">
                <a:solidFill>
                  <a:srgbClr val="FF0000"/>
                </a:solidFill>
                <a:latin typeface="Calibri" pitchFamily="34" charset="0"/>
              </a:rPr>
              <a:t>defenzivní strategie</a:t>
            </a:r>
            <a:r>
              <a:rPr lang="cs-CZ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konzumující technický pokrok a podílející se </a:t>
            </a:r>
            <a:r>
              <a:rPr lang="cs-CZ" sz="2000" b="1" dirty="0" smtClean="0">
                <a:latin typeface="Calibri" pitchFamily="34" charset="0"/>
              </a:rPr>
              <a:t>na </a:t>
            </a:r>
            <a:r>
              <a:rPr lang="cs-CZ" b="1" dirty="0" smtClean="0">
                <a:latin typeface="Calibri" pitchFamily="34" charset="0"/>
              </a:rPr>
              <a:t>jeho masové difusi.</a:t>
            </a:r>
          </a:p>
          <a:p>
            <a:pPr marL="1752600" lvl="3" indent="-381000" algn="l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cs-CZ" sz="2400" b="1" dirty="0" smtClean="0">
                <a:latin typeface="Calibri" pitchFamily="34" charset="0"/>
              </a:rPr>
              <a:t>imitační strategie</a:t>
            </a:r>
          </a:p>
          <a:p>
            <a:pPr marL="1752600" lvl="3" indent="-381000" algn="l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cs-CZ" sz="2400" b="1" dirty="0" smtClean="0">
                <a:latin typeface="Calibri" pitchFamily="34" charset="0"/>
              </a:rPr>
              <a:t>licenční strategie</a:t>
            </a:r>
          </a:p>
          <a:p>
            <a:pPr marL="1752600" lvl="3" indent="-381000" algn="l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cs-CZ" sz="2400" b="1" dirty="0" smtClean="0">
                <a:latin typeface="Calibri" pitchFamily="34" charset="0"/>
              </a:rPr>
              <a:t>akceptační strategie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91018" y="-4969"/>
            <a:ext cx="7992690" cy="95410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3333FF"/>
                </a:solidFill>
                <a:latin typeface="Calibri" pitchFamily="34" charset="0"/>
              </a:rPr>
              <a:t>3. Strategie výzkumu a vývoje </a:t>
            </a:r>
          </a:p>
          <a:p>
            <a:pPr algn="ctr"/>
            <a:r>
              <a:rPr lang="cs-CZ" sz="2800" dirty="0" smtClean="0">
                <a:solidFill>
                  <a:srgbClr val="3333FF"/>
                </a:solidFill>
                <a:latin typeface="Calibri" pitchFamily="34" charset="0"/>
              </a:rPr>
              <a:t>(vědecko-technická strategie</a:t>
            </a:r>
            <a:r>
              <a:rPr lang="cs-CZ" sz="2800" dirty="0" smtClean="0">
                <a:latin typeface="Calibri" pitchFamily="34" charset="0"/>
              </a:rPr>
              <a:t>)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628800"/>
            <a:ext cx="8640638" cy="4619600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  <a:buFontTx/>
              <a:buChar char="•"/>
            </a:pPr>
            <a:r>
              <a:rPr lang="cs-CZ" sz="2400" b="1" i="1" dirty="0" smtClean="0">
                <a:solidFill>
                  <a:schemeClr val="bg1"/>
                </a:solidFill>
                <a:latin typeface="Calibri" pitchFamily="34" charset="0"/>
              </a:rPr>
              <a:t>Špičková strategie (O) </a:t>
            </a:r>
            <a:r>
              <a:rPr lang="cs-CZ" sz="2400" i="1" dirty="0" smtClean="0">
                <a:latin typeface="Calibri" pitchFamily="34" charset="0"/>
              </a:rPr>
              <a:t>–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</a:rPr>
              <a:t>výrobky mimořádné, nejvyšší technické úrovně. Její realizátor udává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směr technického rozvoje pro celé odvětví.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i="1" dirty="0" smtClean="0">
                <a:solidFill>
                  <a:schemeClr val="bg1"/>
                </a:solidFill>
                <a:latin typeface="Calibri" pitchFamily="34" charset="0"/>
              </a:rPr>
              <a:t>Adaptační strategie (O)</a:t>
            </a:r>
            <a:r>
              <a:rPr lang="cs-CZ" sz="2400" i="1" dirty="0" smtClean="0">
                <a:solidFill>
                  <a:schemeClr val="bg1"/>
                </a:solidFill>
                <a:latin typeface="Calibri" pitchFamily="34" charset="0"/>
              </a:rPr>
              <a:t>–</a:t>
            </a:r>
            <a:r>
              <a:rPr lang="cs-CZ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přebírá, dále rozvíjí a zdokonaluje </a:t>
            </a:r>
            <a:r>
              <a:rPr lang="cs-CZ" sz="2400" b="1" dirty="0" smtClean="0">
                <a:latin typeface="Calibri" pitchFamily="34" charset="0"/>
              </a:rPr>
              <a:t>výsledky špičkového podniku. Může jej dokonce předstihnout. Výrobky mají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nadprůměrnou úroveň</a:t>
            </a:r>
            <a:r>
              <a:rPr lang="cs-CZ" sz="2400" b="1" dirty="0" smtClean="0">
                <a:latin typeface="Calibri" pitchFamily="34" charset="0"/>
              </a:rPr>
              <a:t>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i="1" dirty="0" smtClean="0">
                <a:solidFill>
                  <a:schemeClr val="bg1"/>
                </a:solidFill>
                <a:latin typeface="Calibri" pitchFamily="34" charset="0"/>
              </a:rPr>
              <a:t>I</a:t>
            </a:r>
            <a:r>
              <a:rPr lang="cs-CZ" sz="2400" b="1" i="1" dirty="0" smtClean="0">
                <a:solidFill>
                  <a:schemeClr val="bg1"/>
                </a:solidFill>
                <a:latin typeface="Calibri" pitchFamily="34" charset="0"/>
              </a:rPr>
              <a:t>mitační strategie (D)</a:t>
            </a:r>
            <a:r>
              <a:rPr lang="cs-CZ" sz="2400" i="1" dirty="0" smtClean="0">
                <a:solidFill>
                  <a:schemeClr val="bg1"/>
                </a:solidFill>
                <a:latin typeface="Calibri" pitchFamily="34" charset="0"/>
              </a:rPr>
              <a:t>–</a:t>
            </a:r>
            <a:r>
              <a:rPr lang="cs-CZ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napodobuje výsledky špičkové a adaptační strategie</a:t>
            </a:r>
            <a:r>
              <a:rPr lang="cs-CZ" sz="2400" b="1" dirty="0" smtClean="0">
                <a:latin typeface="Calibri" pitchFamily="34" charset="0"/>
              </a:rPr>
              <a:t>. Je založena na rychlé imitaci (přiživení se na vedoucích podnicích), nebo na imitaci pro odlišný tržní segment nebo na imitaci s nižšími náklady. Imitační strategie je nejrozšířenější a produkuje výrobky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průměrné technické úrovně.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548680"/>
            <a:ext cx="8401088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3333FF"/>
                </a:solidFill>
                <a:latin typeface="Calibri" pitchFamily="34" charset="0"/>
              </a:rPr>
              <a:t>Strategie výzkumu a </a:t>
            </a:r>
            <a:r>
              <a:rPr lang="cs-CZ" sz="3200" dirty="0" smtClean="0">
                <a:solidFill>
                  <a:srgbClr val="3333FF"/>
                </a:solidFill>
                <a:latin typeface="Calibri" pitchFamily="34" charset="0"/>
              </a:rPr>
              <a:t>vývoje</a:t>
            </a:r>
            <a:endParaRPr lang="cs-CZ" sz="3200" dirty="0">
              <a:solidFill>
                <a:srgbClr val="3333FF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776"/>
            <a:ext cx="8515350" cy="4608612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2400" b="1" i="1" dirty="0" smtClean="0">
                <a:solidFill>
                  <a:schemeClr val="bg1"/>
                </a:solidFill>
                <a:latin typeface="Calibri" pitchFamily="34" charset="0"/>
              </a:rPr>
              <a:t>Licenční strategie (D) </a:t>
            </a:r>
            <a:r>
              <a:rPr lang="cs-CZ" sz="2400" b="1" dirty="0" smtClean="0">
                <a:latin typeface="Calibri" pitchFamily="34" charset="0"/>
              </a:rPr>
              <a:t>se orientuje přednostně na využívání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externích zdrojů vědecko-technického rozvoje za poplatek. </a:t>
            </a:r>
            <a:r>
              <a:rPr lang="cs-CZ" sz="2400" b="1" dirty="0" smtClean="0">
                <a:latin typeface="Calibri" pitchFamily="34" charset="0"/>
              </a:rPr>
              <a:t>Její dlouhodobé prosazování vede k technologickému konzervatizmu a zaostávání. Zpravidla produkuje výrobky průměrné technické úrovně.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i="1" dirty="0" smtClean="0">
                <a:solidFill>
                  <a:schemeClr val="bg1"/>
                </a:solidFill>
                <a:latin typeface="Calibri" pitchFamily="34" charset="0"/>
              </a:rPr>
              <a:t>Akceptační strategie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400" b="1" i="1" dirty="0" smtClean="0">
                <a:solidFill>
                  <a:schemeClr val="bg1"/>
                </a:solidFill>
                <a:latin typeface="Calibri" pitchFamily="34" charset="0"/>
              </a:rPr>
              <a:t>(D) </a:t>
            </a:r>
            <a:r>
              <a:rPr lang="cs-CZ" sz="2400" b="1" dirty="0" smtClean="0">
                <a:latin typeface="Calibri" pitchFamily="34" charset="0"/>
              </a:rPr>
              <a:t>poskytuje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výsledky na podprůměrné technické úrovni. </a:t>
            </a:r>
            <a:r>
              <a:rPr lang="cs-CZ" sz="2400" b="1" dirty="0" smtClean="0">
                <a:latin typeface="Calibri" pitchFamily="34" charset="0"/>
              </a:rPr>
              <a:t>Přebírá opuštěné technické koncepce, které už nejsou atraktivní pro přední výrobce, avšak někteří spotřebitelé o ně ještě jeví zájem. Je to strategie trvalého zaostávání.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67544" y="548680"/>
            <a:ext cx="8101781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3333FF"/>
                </a:solidFill>
                <a:latin typeface="Calibri" pitchFamily="34" charset="0"/>
              </a:rPr>
              <a:t>Strategie výzkumu a </a:t>
            </a:r>
            <a:r>
              <a:rPr lang="cs-CZ" sz="3200" dirty="0" smtClean="0">
                <a:solidFill>
                  <a:srgbClr val="3333FF"/>
                </a:solidFill>
                <a:latin typeface="Calibri" pitchFamily="34" charset="0"/>
              </a:rPr>
              <a:t>vývoje</a:t>
            </a:r>
            <a:endParaRPr lang="cs-CZ" sz="3200" dirty="0">
              <a:solidFill>
                <a:srgbClr val="3333FF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628800"/>
            <a:ext cx="8064574" cy="4392588"/>
          </a:xfrm>
          <a:solidFill>
            <a:srgbClr val="FFFFCC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Matice syntézy výsledků SWOT analýzy aplikovaná na VT strategii</a:t>
            </a:r>
          </a:p>
        </p:txBody>
      </p:sp>
      <p:graphicFrame>
        <p:nvGraphicFramePr>
          <p:cNvPr id="273480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531231"/>
              </p:ext>
            </p:extLst>
          </p:nvPr>
        </p:nvGraphicFramePr>
        <p:xfrm>
          <a:off x="1187624" y="2564904"/>
          <a:ext cx="6552728" cy="2468916"/>
        </p:xfrm>
        <a:graphic>
          <a:graphicData uri="http://schemas.openxmlformats.org/drawingml/2006/table">
            <a:tbl>
              <a:tblPr/>
              <a:tblGrid>
                <a:gridCol w="1068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Výsledky analýzy interního VT prostředí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Silné stránky VT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Slabé stránky VT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7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Výsledky analýzy externího VT prostředí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Příležitosti VT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špičková strategie </a:t>
                      </a:r>
                      <a:endParaRPr kumimoji="0" lang="cs-CZ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adaptační strategie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licenční strategie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73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Ohrožení VT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imitační strategie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akceptační </a:t>
                      </a:r>
                      <a:endParaRPr kumimoji="0" lang="cs-CZ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strategie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467544" y="620688"/>
            <a:ext cx="7992888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3333FF"/>
                </a:solidFill>
                <a:latin typeface="Calibri" pitchFamily="34" charset="0"/>
              </a:rPr>
              <a:t>Strategie výzkumu a </a:t>
            </a:r>
            <a:r>
              <a:rPr lang="cs-CZ" sz="3200" dirty="0" smtClean="0">
                <a:solidFill>
                  <a:srgbClr val="3333FF"/>
                </a:solidFill>
                <a:latin typeface="Calibri" pitchFamily="34" charset="0"/>
              </a:rPr>
              <a:t>vývoje</a:t>
            </a:r>
            <a:endParaRPr lang="cs-CZ" sz="3200" dirty="0">
              <a:solidFill>
                <a:srgbClr val="3333FF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736"/>
            <a:ext cx="7848550" cy="5472608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2400" b="1" i="1" dirty="0" smtClean="0">
                <a:latin typeface="Calibri" pitchFamily="34" charset="0"/>
              </a:rPr>
              <a:t>Obsah vědecko-technické strategie</a:t>
            </a:r>
          </a:p>
        </p:txBody>
      </p:sp>
      <p:grpSp>
        <p:nvGrpSpPr>
          <p:cNvPr id="15364" name="Group 33"/>
          <p:cNvGrpSpPr>
            <a:grpSpLocks/>
          </p:cNvGrpSpPr>
          <p:nvPr/>
        </p:nvGrpSpPr>
        <p:grpSpPr bwMode="auto">
          <a:xfrm>
            <a:off x="1931826" y="1556792"/>
            <a:ext cx="5029200" cy="4800600"/>
            <a:chOff x="2137" y="5017"/>
            <a:chExt cx="7920" cy="7560"/>
          </a:xfrm>
          <a:solidFill>
            <a:srgbClr val="CCFFFF"/>
          </a:solidFill>
        </p:grpSpPr>
        <p:sp>
          <p:nvSpPr>
            <p:cNvPr id="15365" name="Text Box 34"/>
            <p:cNvSpPr txBox="1">
              <a:spLocks noChangeArrowheads="1"/>
            </p:cNvSpPr>
            <p:nvPr/>
          </p:nvSpPr>
          <p:spPr bwMode="auto">
            <a:xfrm>
              <a:off x="2137" y="6539"/>
              <a:ext cx="1828" cy="95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Materiální zabezpečení</a:t>
              </a:r>
              <a:endParaRPr lang="cs-CZ" dirty="0"/>
            </a:p>
          </p:txBody>
        </p:sp>
        <p:sp>
          <p:nvSpPr>
            <p:cNvPr id="15366" name="Text Box 35"/>
            <p:cNvSpPr txBox="1">
              <a:spLocks noChangeArrowheads="1"/>
            </p:cNvSpPr>
            <p:nvPr/>
          </p:nvSpPr>
          <p:spPr bwMode="auto">
            <a:xfrm>
              <a:off x="2137" y="8552"/>
              <a:ext cx="1828" cy="9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Finanční zabezpečení</a:t>
              </a:r>
            </a:p>
            <a:p>
              <a:pPr eaLnBrk="1" hangingPunct="1"/>
              <a:endParaRPr lang="cs-CZ" dirty="0"/>
            </a:p>
          </p:txBody>
        </p:sp>
        <p:sp>
          <p:nvSpPr>
            <p:cNvPr id="15367" name="Text Box 36"/>
            <p:cNvSpPr txBox="1">
              <a:spLocks noChangeArrowheads="1"/>
            </p:cNvSpPr>
            <p:nvPr/>
          </p:nvSpPr>
          <p:spPr bwMode="auto">
            <a:xfrm>
              <a:off x="2289" y="10363"/>
              <a:ext cx="1828" cy="95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Licenční politika</a:t>
              </a:r>
              <a:endParaRPr lang="cs-CZ" dirty="0"/>
            </a:p>
          </p:txBody>
        </p:sp>
        <p:sp>
          <p:nvSpPr>
            <p:cNvPr id="15368" name="Text Box 37"/>
            <p:cNvSpPr txBox="1">
              <a:spLocks noChangeArrowheads="1"/>
            </p:cNvSpPr>
            <p:nvPr/>
          </p:nvSpPr>
          <p:spPr bwMode="auto">
            <a:xfrm>
              <a:off x="5031" y="7545"/>
              <a:ext cx="2437" cy="140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endParaRPr lang="cs-CZ" sz="800" b="0" dirty="0"/>
            </a:p>
            <a:p>
              <a:pPr algn="ctr" eaLnBrk="1" hangingPunct="1"/>
              <a:r>
                <a:rPr lang="cs-CZ" sz="1400" dirty="0"/>
                <a:t>Vědecko-technická strategie</a:t>
              </a:r>
              <a:endParaRPr lang="cs-CZ" dirty="0"/>
            </a:p>
          </p:txBody>
        </p:sp>
        <p:sp>
          <p:nvSpPr>
            <p:cNvPr id="15369" name="Text Box 38"/>
            <p:cNvSpPr txBox="1">
              <a:spLocks noChangeArrowheads="1"/>
            </p:cNvSpPr>
            <p:nvPr/>
          </p:nvSpPr>
          <p:spPr bwMode="auto">
            <a:xfrm>
              <a:off x="5183" y="5017"/>
              <a:ext cx="1828" cy="106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Rozvoj výrobků a technologií</a:t>
              </a:r>
              <a:endParaRPr lang="cs-CZ" dirty="0"/>
            </a:p>
          </p:txBody>
        </p:sp>
        <p:sp>
          <p:nvSpPr>
            <p:cNvPr id="15370" name="Text Box 39"/>
            <p:cNvSpPr txBox="1">
              <a:spLocks noChangeArrowheads="1"/>
            </p:cNvSpPr>
            <p:nvPr/>
          </p:nvSpPr>
          <p:spPr bwMode="auto">
            <a:xfrm>
              <a:off x="5183" y="10967"/>
              <a:ext cx="1980" cy="161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Spolupráce s externími výzkumnými pracovišti a VŠ</a:t>
              </a:r>
              <a:endParaRPr lang="cs-CZ" dirty="0"/>
            </a:p>
          </p:txBody>
        </p:sp>
        <p:sp>
          <p:nvSpPr>
            <p:cNvPr id="15371" name="Text Box 40"/>
            <p:cNvSpPr txBox="1">
              <a:spLocks noChangeArrowheads="1"/>
            </p:cNvSpPr>
            <p:nvPr/>
          </p:nvSpPr>
          <p:spPr bwMode="auto">
            <a:xfrm>
              <a:off x="8077" y="6338"/>
              <a:ext cx="1828" cy="9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Personální zabezpečení</a:t>
              </a:r>
              <a:endParaRPr lang="cs-CZ" dirty="0"/>
            </a:p>
          </p:txBody>
        </p:sp>
        <p:sp>
          <p:nvSpPr>
            <p:cNvPr id="15372" name="Text Box 41"/>
            <p:cNvSpPr txBox="1">
              <a:spLocks noChangeArrowheads="1"/>
            </p:cNvSpPr>
            <p:nvPr/>
          </p:nvSpPr>
          <p:spPr bwMode="auto">
            <a:xfrm>
              <a:off x="7925" y="10162"/>
              <a:ext cx="1980" cy="120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VTEI a informační</a:t>
              </a:r>
              <a:r>
                <a:rPr lang="cs-CZ" sz="1400" b="0" dirty="0"/>
                <a:t> </a:t>
              </a:r>
              <a:r>
                <a:rPr lang="cs-CZ" sz="1300" b="0" dirty="0"/>
                <a:t>podpora</a:t>
              </a:r>
              <a:endParaRPr lang="cs-CZ" dirty="0"/>
            </a:p>
          </p:txBody>
        </p:sp>
        <p:sp>
          <p:nvSpPr>
            <p:cNvPr id="15373" name="Line 42"/>
            <p:cNvSpPr>
              <a:spLocks noChangeShapeType="1"/>
            </p:cNvSpPr>
            <p:nvPr/>
          </p:nvSpPr>
          <p:spPr bwMode="auto">
            <a:xfrm flipV="1">
              <a:off x="4145" y="8964"/>
              <a:ext cx="1173" cy="194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74" name="Line 43"/>
            <p:cNvSpPr>
              <a:spLocks noChangeShapeType="1"/>
            </p:cNvSpPr>
            <p:nvPr/>
          </p:nvSpPr>
          <p:spPr bwMode="auto">
            <a:xfrm flipV="1">
              <a:off x="3965" y="8552"/>
              <a:ext cx="1066" cy="40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75" name="Line 44"/>
            <p:cNvSpPr>
              <a:spLocks noChangeShapeType="1"/>
            </p:cNvSpPr>
            <p:nvPr/>
          </p:nvSpPr>
          <p:spPr bwMode="auto">
            <a:xfrm>
              <a:off x="3965" y="6941"/>
              <a:ext cx="1066" cy="120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76" name="Line 45"/>
            <p:cNvSpPr>
              <a:spLocks noChangeShapeType="1"/>
            </p:cNvSpPr>
            <p:nvPr/>
          </p:nvSpPr>
          <p:spPr bwMode="auto">
            <a:xfrm>
              <a:off x="6097" y="6136"/>
              <a:ext cx="0" cy="141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77" name="Line 46"/>
            <p:cNvSpPr>
              <a:spLocks noChangeShapeType="1"/>
            </p:cNvSpPr>
            <p:nvPr/>
          </p:nvSpPr>
          <p:spPr bwMode="auto">
            <a:xfrm flipH="1">
              <a:off x="7468" y="7344"/>
              <a:ext cx="1675" cy="8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78" name="Line 47"/>
            <p:cNvSpPr>
              <a:spLocks noChangeShapeType="1"/>
            </p:cNvSpPr>
            <p:nvPr/>
          </p:nvSpPr>
          <p:spPr bwMode="auto">
            <a:xfrm flipV="1">
              <a:off x="6097" y="8954"/>
              <a:ext cx="0" cy="194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79" name="Line 48"/>
            <p:cNvSpPr>
              <a:spLocks noChangeShapeType="1"/>
            </p:cNvSpPr>
            <p:nvPr/>
          </p:nvSpPr>
          <p:spPr bwMode="auto">
            <a:xfrm flipH="1" flipV="1">
              <a:off x="6706" y="8954"/>
              <a:ext cx="1219" cy="161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80" name="Text Box 49"/>
            <p:cNvSpPr txBox="1">
              <a:spLocks noChangeArrowheads="1"/>
            </p:cNvSpPr>
            <p:nvPr/>
          </p:nvSpPr>
          <p:spPr bwMode="auto">
            <a:xfrm>
              <a:off x="8229" y="8350"/>
              <a:ext cx="1828" cy="95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300" b="0" dirty="0"/>
                <a:t>Motivace pracovníků</a:t>
              </a:r>
              <a:endParaRPr lang="cs-CZ" dirty="0"/>
            </a:p>
          </p:txBody>
        </p:sp>
        <p:sp>
          <p:nvSpPr>
            <p:cNvPr id="15381" name="Line 50"/>
            <p:cNvSpPr>
              <a:spLocks noChangeShapeType="1"/>
            </p:cNvSpPr>
            <p:nvPr/>
          </p:nvSpPr>
          <p:spPr bwMode="auto">
            <a:xfrm flipH="1" flipV="1">
              <a:off x="7468" y="8552"/>
              <a:ext cx="761" cy="40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323528" y="332656"/>
            <a:ext cx="8245797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2"/>
                </a:solidFill>
                <a:latin typeface="Calibri" pitchFamily="34" charset="0"/>
              </a:rPr>
              <a:t>Strategie VaV / VTR</a:t>
            </a:r>
            <a:endParaRPr lang="cs-CZ" sz="3200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3" y="584774"/>
            <a:ext cx="8867600" cy="5663625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Smyslem výrobní strategie je vytvářet výrobky při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konkurenceschopných nákladech </a:t>
            </a:r>
            <a:r>
              <a:rPr lang="cs-CZ" sz="2400" b="1" dirty="0" smtClean="0">
                <a:latin typeface="Calibri" pitchFamily="34" charset="0"/>
              </a:rPr>
              <a:t>a dostatečně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vysoké kvalitě</a:t>
            </a:r>
            <a:r>
              <a:rPr lang="cs-CZ" sz="2400" b="1" dirty="0" smtClean="0">
                <a:latin typeface="Calibri" pitchFamily="34" charset="0"/>
              </a:rPr>
              <a:t>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V případě podniků poskytujících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služby</a:t>
            </a:r>
            <a:r>
              <a:rPr lang="cs-CZ" sz="2400" b="1" dirty="0" smtClean="0">
                <a:latin typeface="Calibri" pitchFamily="34" charset="0"/>
              </a:rPr>
              <a:t> je vhodné nahradit výraz výroba pojmem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provoz </a:t>
            </a:r>
            <a:r>
              <a:rPr lang="cs-CZ" sz="2400" b="1" dirty="0" smtClean="0">
                <a:latin typeface="Calibri" pitchFamily="34" charset="0"/>
              </a:rPr>
              <a:t>a obdobně používat pojem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provozní strategie</a:t>
            </a:r>
            <a:r>
              <a:rPr lang="cs-CZ" sz="2400" b="1" dirty="0" smtClean="0">
                <a:latin typeface="Calibri" pitchFamily="34" charset="0"/>
              </a:rPr>
              <a:t>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Výrobní strategie stanoví, jakým způsobem se budou řešit tyto problémy: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b="1" dirty="0" smtClean="0">
                <a:latin typeface="Calibri" pitchFamily="34" charset="0"/>
              </a:rPr>
              <a:t>velikost 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výrobní nebo provozní kapacity </a:t>
            </a:r>
            <a:r>
              <a:rPr lang="cs-CZ" b="1" dirty="0" smtClean="0">
                <a:latin typeface="Calibri" pitchFamily="34" charset="0"/>
              </a:rPr>
              <a:t>vzhledem k předpokládanému prodeji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umístění</a:t>
            </a:r>
            <a:r>
              <a:rPr lang="cs-CZ" b="1" dirty="0" smtClean="0">
                <a:latin typeface="Calibri" pitchFamily="34" charset="0"/>
              </a:rPr>
              <a:t> výrobních nebo provozních kapacit 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b="1" dirty="0" smtClean="0">
                <a:latin typeface="Calibri" pitchFamily="34" charset="0"/>
              </a:rPr>
              <a:t>zajištění 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souladu výrobní nebo provozní kapacity s poptávkou </a:t>
            </a:r>
            <a:r>
              <a:rPr lang="cs-CZ" b="1" dirty="0" smtClean="0">
                <a:latin typeface="Calibri" pitchFamily="34" charset="0"/>
              </a:rPr>
              <a:t>z hlediska času a nákladů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volba výrobních nebo provozních zařízení </a:t>
            </a:r>
            <a:r>
              <a:rPr lang="cs-CZ" b="1" dirty="0" smtClean="0">
                <a:latin typeface="Calibri" pitchFamily="34" charset="0"/>
              </a:rPr>
              <a:t>a metod, které splní, resp. o míře vertikální integrace.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850" y="0"/>
            <a:ext cx="8208912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200" dirty="0">
                <a:solidFill>
                  <a:srgbClr val="3333FF"/>
                </a:solidFill>
                <a:latin typeface="Calibri" pitchFamily="34" charset="0"/>
              </a:rPr>
              <a:t>4. </a:t>
            </a:r>
            <a:r>
              <a:rPr lang="sk-SK" sz="3200" dirty="0" smtClean="0">
                <a:solidFill>
                  <a:srgbClr val="3333FF"/>
                </a:solidFill>
                <a:latin typeface="Calibri" pitchFamily="34" charset="0"/>
              </a:rPr>
              <a:t>Výrobní strategie</a:t>
            </a:r>
            <a:endParaRPr lang="cs-CZ" sz="3200" dirty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84784"/>
            <a:ext cx="7776542" cy="5040560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2000" b="1" i="1" dirty="0" smtClean="0">
                <a:latin typeface="Arial Narrow" pitchFamily="34" charset="0"/>
              </a:rPr>
              <a:t>Obsah výrobní strategie</a:t>
            </a:r>
          </a:p>
        </p:txBody>
      </p:sp>
      <p:grpSp>
        <p:nvGrpSpPr>
          <p:cNvPr id="17412" name="Group 95"/>
          <p:cNvGrpSpPr>
            <a:grpSpLocks/>
          </p:cNvGrpSpPr>
          <p:nvPr/>
        </p:nvGrpSpPr>
        <p:grpSpPr bwMode="auto">
          <a:xfrm>
            <a:off x="1801813" y="1989138"/>
            <a:ext cx="5291137" cy="3825875"/>
            <a:chOff x="1135" y="1253"/>
            <a:chExt cx="3333" cy="2410"/>
          </a:xfrm>
          <a:solidFill>
            <a:srgbClr val="CCFFFF"/>
          </a:solidFill>
        </p:grpSpPr>
        <p:sp>
          <p:nvSpPr>
            <p:cNvPr id="17414" name="Text Box 51"/>
            <p:cNvSpPr txBox="1">
              <a:spLocks noChangeArrowheads="1"/>
            </p:cNvSpPr>
            <p:nvPr/>
          </p:nvSpPr>
          <p:spPr bwMode="auto">
            <a:xfrm>
              <a:off x="1135" y="2915"/>
              <a:ext cx="755" cy="44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Údržba zařízení</a:t>
              </a:r>
              <a:endParaRPr lang="cs-CZ" dirty="0"/>
            </a:p>
          </p:txBody>
        </p:sp>
        <p:sp>
          <p:nvSpPr>
            <p:cNvPr id="17415" name="Text Box 52"/>
            <p:cNvSpPr txBox="1">
              <a:spLocks noChangeArrowheads="1"/>
            </p:cNvSpPr>
            <p:nvPr/>
          </p:nvSpPr>
          <p:spPr bwMode="auto">
            <a:xfrm>
              <a:off x="1135" y="2389"/>
              <a:ext cx="755" cy="33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Rozvrh </a:t>
              </a:r>
            </a:p>
            <a:p>
              <a:pPr algn="ctr" eaLnBrk="1" hangingPunct="1"/>
              <a:r>
                <a:rPr lang="cs-CZ" sz="1400" b="0" dirty="0"/>
                <a:t>výroby</a:t>
              </a:r>
            </a:p>
            <a:p>
              <a:pPr eaLnBrk="1" hangingPunct="1"/>
              <a:endParaRPr lang="cs-CZ" dirty="0"/>
            </a:p>
          </p:txBody>
        </p:sp>
        <p:sp>
          <p:nvSpPr>
            <p:cNvPr id="17416" name="Text Box 53"/>
            <p:cNvSpPr txBox="1">
              <a:spLocks noChangeArrowheads="1"/>
            </p:cNvSpPr>
            <p:nvPr/>
          </p:nvSpPr>
          <p:spPr bwMode="auto">
            <a:xfrm>
              <a:off x="1135" y="1807"/>
              <a:ext cx="818" cy="27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Jakost</a:t>
              </a:r>
              <a:endParaRPr lang="cs-CZ" dirty="0"/>
            </a:p>
          </p:txBody>
        </p:sp>
        <p:sp>
          <p:nvSpPr>
            <p:cNvPr id="17417" name="Text Box 54"/>
            <p:cNvSpPr txBox="1">
              <a:spLocks noChangeArrowheads="1"/>
            </p:cNvSpPr>
            <p:nvPr/>
          </p:nvSpPr>
          <p:spPr bwMode="auto">
            <a:xfrm>
              <a:off x="2330" y="2416"/>
              <a:ext cx="1006" cy="66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 </a:t>
              </a:r>
            </a:p>
            <a:p>
              <a:pPr algn="ctr" eaLnBrk="1" hangingPunct="1"/>
              <a:endParaRPr lang="cs-CZ" sz="800" dirty="0"/>
            </a:p>
            <a:p>
              <a:pPr algn="ctr" eaLnBrk="1" hangingPunct="1"/>
              <a:r>
                <a:rPr lang="cs-CZ" sz="1400" dirty="0"/>
                <a:t>Výrobní strategie</a:t>
              </a:r>
            </a:p>
            <a:p>
              <a:pPr eaLnBrk="1" hangingPunct="1"/>
              <a:endParaRPr lang="cs-CZ" dirty="0"/>
            </a:p>
          </p:txBody>
        </p:sp>
        <p:sp>
          <p:nvSpPr>
            <p:cNvPr id="17418" name="Text Box 56"/>
            <p:cNvSpPr txBox="1">
              <a:spLocks noChangeArrowheads="1"/>
            </p:cNvSpPr>
            <p:nvPr/>
          </p:nvSpPr>
          <p:spPr bwMode="auto">
            <a:xfrm>
              <a:off x="2456" y="1502"/>
              <a:ext cx="817" cy="33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Výrobek</a:t>
              </a:r>
              <a:endParaRPr lang="cs-CZ" dirty="0"/>
            </a:p>
          </p:txBody>
        </p:sp>
        <p:sp>
          <p:nvSpPr>
            <p:cNvPr id="17419" name="Text Box 57"/>
            <p:cNvSpPr txBox="1">
              <a:spLocks noChangeArrowheads="1"/>
            </p:cNvSpPr>
            <p:nvPr/>
          </p:nvSpPr>
          <p:spPr bwMode="auto">
            <a:xfrm>
              <a:off x="3713" y="2583"/>
              <a:ext cx="755" cy="41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Výrobní</a:t>
              </a:r>
            </a:p>
            <a:p>
              <a:pPr algn="ctr" eaLnBrk="1" hangingPunct="1"/>
              <a:r>
                <a:rPr lang="cs-CZ" sz="1400" b="0" dirty="0"/>
                <a:t>proces</a:t>
              </a:r>
              <a:endParaRPr lang="cs-CZ" dirty="0"/>
            </a:p>
          </p:txBody>
        </p:sp>
        <p:sp>
          <p:nvSpPr>
            <p:cNvPr id="17420" name="Text Box 58"/>
            <p:cNvSpPr txBox="1">
              <a:spLocks noChangeArrowheads="1"/>
            </p:cNvSpPr>
            <p:nvPr/>
          </p:nvSpPr>
          <p:spPr bwMode="auto">
            <a:xfrm>
              <a:off x="3588" y="1391"/>
              <a:ext cx="817" cy="32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Dislokace </a:t>
              </a:r>
            </a:p>
            <a:p>
              <a:pPr algn="ctr" eaLnBrk="1" hangingPunct="1"/>
              <a:r>
                <a:rPr lang="cs-CZ" sz="1400" b="0" dirty="0"/>
                <a:t>výroby</a:t>
              </a:r>
              <a:endParaRPr lang="cs-CZ" dirty="0"/>
            </a:p>
          </p:txBody>
        </p:sp>
        <p:sp>
          <p:nvSpPr>
            <p:cNvPr id="17421" name="Line 59"/>
            <p:cNvSpPr>
              <a:spLocks noChangeShapeType="1"/>
            </p:cNvSpPr>
            <p:nvPr/>
          </p:nvSpPr>
          <p:spPr bwMode="auto">
            <a:xfrm>
              <a:off x="1953" y="1918"/>
              <a:ext cx="484" cy="49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22" name="Line 60"/>
            <p:cNvSpPr>
              <a:spLocks noChangeShapeType="1"/>
            </p:cNvSpPr>
            <p:nvPr/>
          </p:nvSpPr>
          <p:spPr bwMode="auto">
            <a:xfrm>
              <a:off x="1890" y="2548"/>
              <a:ext cx="440" cy="11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23" name="Line 61"/>
            <p:cNvSpPr>
              <a:spLocks noChangeShapeType="1"/>
            </p:cNvSpPr>
            <p:nvPr/>
          </p:nvSpPr>
          <p:spPr bwMode="auto">
            <a:xfrm flipV="1">
              <a:off x="1890" y="2841"/>
              <a:ext cx="440" cy="35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24" name="Line 62"/>
            <p:cNvSpPr>
              <a:spLocks noChangeShapeType="1"/>
            </p:cNvSpPr>
            <p:nvPr/>
          </p:nvSpPr>
          <p:spPr bwMode="auto">
            <a:xfrm flipV="1">
              <a:off x="2770" y="3087"/>
              <a:ext cx="1" cy="49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25" name="Line 63"/>
            <p:cNvSpPr>
              <a:spLocks noChangeShapeType="1"/>
            </p:cNvSpPr>
            <p:nvPr/>
          </p:nvSpPr>
          <p:spPr bwMode="auto">
            <a:xfrm>
              <a:off x="2770" y="1854"/>
              <a:ext cx="1" cy="56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26" name="Line 64"/>
            <p:cNvSpPr>
              <a:spLocks noChangeShapeType="1"/>
            </p:cNvSpPr>
            <p:nvPr/>
          </p:nvSpPr>
          <p:spPr bwMode="auto">
            <a:xfrm flipH="1">
              <a:off x="3022" y="1585"/>
              <a:ext cx="566" cy="83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27" name="Text Box 65"/>
            <p:cNvSpPr txBox="1">
              <a:spLocks noChangeArrowheads="1"/>
            </p:cNvSpPr>
            <p:nvPr/>
          </p:nvSpPr>
          <p:spPr bwMode="auto">
            <a:xfrm>
              <a:off x="3650" y="1973"/>
              <a:ext cx="755" cy="36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Uspořádání</a:t>
              </a:r>
            </a:p>
            <a:p>
              <a:pPr algn="ctr" eaLnBrk="1" hangingPunct="1"/>
              <a:r>
                <a:rPr lang="cs-CZ" sz="1400" b="0" dirty="0"/>
                <a:t>výroby</a:t>
              </a:r>
              <a:endParaRPr lang="cs-CZ" dirty="0"/>
            </a:p>
          </p:txBody>
        </p:sp>
        <p:sp>
          <p:nvSpPr>
            <p:cNvPr id="17428" name="Line 66"/>
            <p:cNvSpPr>
              <a:spLocks noChangeShapeType="1"/>
            </p:cNvSpPr>
            <p:nvPr/>
          </p:nvSpPr>
          <p:spPr bwMode="auto">
            <a:xfrm flipH="1">
              <a:off x="3336" y="2167"/>
              <a:ext cx="314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29" name="Text Box 67"/>
            <p:cNvSpPr txBox="1">
              <a:spLocks noChangeArrowheads="1"/>
            </p:cNvSpPr>
            <p:nvPr/>
          </p:nvSpPr>
          <p:spPr bwMode="auto">
            <a:xfrm flipH="1">
              <a:off x="1198" y="1253"/>
              <a:ext cx="817" cy="33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Materiální zabezpečení</a:t>
              </a:r>
            </a:p>
            <a:p>
              <a:pPr eaLnBrk="1" hangingPunct="1"/>
              <a:endParaRPr lang="cs-CZ" dirty="0"/>
            </a:p>
          </p:txBody>
        </p:sp>
        <p:sp>
          <p:nvSpPr>
            <p:cNvPr id="17430" name="Line 68"/>
            <p:cNvSpPr>
              <a:spLocks noChangeShapeType="1"/>
            </p:cNvSpPr>
            <p:nvPr/>
          </p:nvSpPr>
          <p:spPr bwMode="auto">
            <a:xfrm>
              <a:off x="2015" y="1419"/>
              <a:ext cx="629" cy="99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31" name="Text Box 69"/>
            <p:cNvSpPr txBox="1">
              <a:spLocks noChangeArrowheads="1"/>
            </p:cNvSpPr>
            <p:nvPr/>
          </p:nvSpPr>
          <p:spPr bwMode="auto">
            <a:xfrm>
              <a:off x="3588" y="3219"/>
              <a:ext cx="754" cy="44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endParaRPr lang="cs-CZ" sz="1000" b="0" dirty="0"/>
            </a:p>
            <a:p>
              <a:pPr algn="ctr" eaLnBrk="1" hangingPunct="1"/>
              <a:r>
                <a:rPr lang="cs-CZ" sz="1400" b="0" dirty="0"/>
                <a:t>Pracovníci</a:t>
              </a:r>
              <a:endParaRPr lang="cs-CZ" dirty="0"/>
            </a:p>
          </p:txBody>
        </p:sp>
        <p:sp>
          <p:nvSpPr>
            <p:cNvPr id="17432" name="Line 70"/>
            <p:cNvSpPr>
              <a:spLocks noChangeShapeType="1"/>
            </p:cNvSpPr>
            <p:nvPr/>
          </p:nvSpPr>
          <p:spPr bwMode="auto">
            <a:xfrm flipH="1" flipV="1">
              <a:off x="3336" y="2749"/>
              <a:ext cx="377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433" name="Line 71"/>
            <p:cNvSpPr>
              <a:spLocks noChangeShapeType="1"/>
            </p:cNvSpPr>
            <p:nvPr/>
          </p:nvSpPr>
          <p:spPr bwMode="auto">
            <a:xfrm flipH="1" flipV="1">
              <a:off x="3336" y="2915"/>
              <a:ext cx="252" cy="49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17413" name="Text Box 94"/>
          <p:cNvSpPr txBox="1">
            <a:spLocks noChangeArrowheads="1"/>
          </p:cNvSpPr>
          <p:nvPr/>
        </p:nvSpPr>
        <p:spPr bwMode="auto">
          <a:xfrm>
            <a:off x="3746500" y="5689600"/>
            <a:ext cx="1296988" cy="52705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endParaRPr lang="cs-CZ" sz="600" dirty="0"/>
          </a:p>
          <a:p>
            <a:pPr algn="ctr" eaLnBrk="1" hangingPunct="1"/>
            <a:r>
              <a:rPr lang="cs-CZ" sz="1400" dirty="0"/>
              <a:t>Řízení zásob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8443664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VÝROBNÍ </a:t>
            </a:r>
            <a:r>
              <a:rPr lang="sk-SK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</a:t>
            </a:r>
            <a:endParaRPr lang="cs-CZ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1519" y="908720"/>
            <a:ext cx="8603555" cy="5500637"/>
          </a:xfrm>
          <a:solidFill>
            <a:srgbClr val="00B0F0"/>
          </a:solidFill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</a:pPr>
            <a:endParaRPr lang="cs-CZ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609600" indent="-609600" eaLnBrk="1" hangingPunct="1">
              <a:spcBef>
                <a:spcPct val="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Příklady faktorů podmiňujících úspěšnost výrobní strategie</a:t>
            </a:r>
          </a:p>
          <a:p>
            <a:pPr algn="l" eaLnBrk="1" hangingPunct="1">
              <a:spcBef>
                <a:spcPct val="0"/>
              </a:spcBef>
            </a:pPr>
            <a:r>
              <a:rPr lang="cs-CZ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Zkušenostní křivka</a:t>
            </a:r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eaLnBrk="1" hangingPunct="1">
              <a:spcBef>
                <a:spcPct val="0"/>
              </a:spcBef>
            </a:pPr>
            <a:r>
              <a:rPr lang="cs-CZ" sz="2000" b="1" dirty="0" smtClean="0">
                <a:latin typeface="Calibri" pitchFamily="34" charset="0"/>
              </a:rPr>
              <a:t>zobrazující snižování výrobních nákladů během výrobní životnosti výrobku. Růst objemu výroby a tržního podílu přinese nákladovou výhodu</a:t>
            </a:r>
            <a:r>
              <a:rPr lang="cs-CZ" sz="1800" b="1" dirty="0" smtClean="0">
                <a:latin typeface="Calibri" pitchFamily="34" charset="0"/>
              </a:rPr>
              <a:t>. </a:t>
            </a: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i="1" dirty="0">
              <a:solidFill>
                <a:schemeClr val="bg1"/>
              </a:solidFill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</a:pPr>
            <a:r>
              <a:rPr lang="cs-CZ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cs-CZ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Pružnost výrobních technologií</a:t>
            </a:r>
          </a:p>
          <a:p>
            <a:pPr marL="990600" lvl="1" indent="-5334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pružné výrobní technologie umožňují současně dosáhnout nízké náklady i vysokou kvalitu</a:t>
            </a:r>
          </a:p>
          <a:p>
            <a:pPr marL="990600" lvl="1" indent="-5334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umožňují rychle reagovat na zvláštní požadavky</a:t>
            </a:r>
          </a:p>
          <a:p>
            <a:pPr marL="990600" lvl="1" indent="-5334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dokáží vyrábět malé dávky při nákladech srovnatelných s velkovýrobou</a:t>
            </a: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b="1" dirty="0" smtClean="0">
              <a:latin typeface="Calibri" pitchFamily="34" charset="0"/>
            </a:endParaRPr>
          </a:p>
        </p:txBody>
      </p:sp>
      <p:grpSp>
        <p:nvGrpSpPr>
          <p:cNvPr id="18436" name="Group 37"/>
          <p:cNvGrpSpPr>
            <a:grpSpLocks/>
          </p:cNvGrpSpPr>
          <p:nvPr/>
        </p:nvGrpSpPr>
        <p:grpSpPr bwMode="auto">
          <a:xfrm>
            <a:off x="679376" y="2493963"/>
            <a:ext cx="2447925" cy="1439862"/>
            <a:chOff x="2109" y="1525"/>
            <a:chExt cx="1542" cy="907"/>
          </a:xfrm>
        </p:grpSpPr>
        <p:grpSp>
          <p:nvGrpSpPr>
            <p:cNvPr id="18438" name="Group 29"/>
            <p:cNvGrpSpPr>
              <a:grpSpLocks/>
            </p:cNvGrpSpPr>
            <p:nvPr/>
          </p:nvGrpSpPr>
          <p:grpSpPr bwMode="auto">
            <a:xfrm>
              <a:off x="2190" y="1525"/>
              <a:ext cx="1461" cy="687"/>
              <a:chOff x="3217" y="6015"/>
              <a:chExt cx="5220" cy="3060"/>
            </a:xfrm>
          </p:grpSpPr>
          <p:sp>
            <p:nvSpPr>
              <p:cNvPr id="18440" name="Line 30"/>
              <p:cNvSpPr>
                <a:spLocks noChangeShapeType="1"/>
              </p:cNvSpPr>
              <p:nvPr/>
            </p:nvSpPr>
            <p:spPr bwMode="auto">
              <a:xfrm flipV="1">
                <a:off x="3217" y="6015"/>
                <a:ext cx="0" cy="30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441" name="Line 31"/>
              <p:cNvSpPr>
                <a:spLocks noChangeShapeType="1"/>
              </p:cNvSpPr>
              <p:nvPr/>
            </p:nvSpPr>
            <p:spPr bwMode="auto">
              <a:xfrm>
                <a:off x="3217" y="9075"/>
                <a:ext cx="52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442" name="Freeform 32"/>
              <p:cNvSpPr>
                <a:spLocks/>
              </p:cNvSpPr>
              <p:nvPr/>
            </p:nvSpPr>
            <p:spPr bwMode="auto">
              <a:xfrm>
                <a:off x="3757" y="6375"/>
                <a:ext cx="3780" cy="2160"/>
              </a:xfrm>
              <a:custGeom>
                <a:avLst/>
                <a:gdLst>
                  <a:gd name="T0" fmla="*/ 0 w 3780"/>
                  <a:gd name="T1" fmla="*/ 0 h 2160"/>
                  <a:gd name="T2" fmla="*/ 720 w 3780"/>
                  <a:gd name="T3" fmla="*/ 1620 h 2160"/>
                  <a:gd name="T4" fmla="*/ 3780 w 3780"/>
                  <a:gd name="T5" fmla="*/ 2160 h 21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80" h="2160">
                    <a:moveTo>
                      <a:pt x="0" y="0"/>
                    </a:moveTo>
                    <a:cubicBezTo>
                      <a:pt x="45" y="630"/>
                      <a:pt x="90" y="1260"/>
                      <a:pt x="720" y="1620"/>
                    </a:cubicBezTo>
                    <a:cubicBezTo>
                      <a:pt x="1350" y="1980"/>
                      <a:pt x="3270" y="2070"/>
                      <a:pt x="3780" y="216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sp>
          <p:nvSpPr>
            <p:cNvPr id="18439" name="Text Box 34"/>
            <p:cNvSpPr txBox="1">
              <a:spLocks noChangeArrowheads="1"/>
            </p:cNvSpPr>
            <p:nvPr/>
          </p:nvSpPr>
          <p:spPr bwMode="auto">
            <a:xfrm>
              <a:off x="2109" y="2270"/>
              <a:ext cx="151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lvl="1" eaLnBrk="1" hangingPunct="1">
                <a:spcBef>
                  <a:spcPts val="700"/>
                </a:spcBef>
                <a:spcAft>
                  <a:spcPts val="600"/>
                </a:spcAft>
              </a:pPr>
              <a:r>
                <a:rPr lang="cs-CZ" sz="1300" i="1" dirty="0">
                  <a:latin typeface="Calibri" pitchFamily="34" charset="0"/>
                </a:rPr>
                <a:t>Kumulovaný objem výroby</a:t>
              </a:r>
              <a:endParaRPr lang="cs-CZ" dirty="0">
                <a:latin typeface="Calibri" pitchFamily="34" charset="0"/>
              </a:endParaRPr>
            </a:p>
          </p:txBody>
        </p:sp>
      </p:grpSp>
      <p:sp>
        <p:nvSpPr>
          <p:cNvPr id="18437" name="Text Box 36"/>
          <p:cNvSpPr txBox="1">
            <a:spLocks noChangeArrowheads="1"/>
          </p:cNvSpPr>
          <p:nvPr/>
        </p:nvSpPr>
        <p:spPr bwMode="auto">
          <a:xfrm rot="5400000" flipH="1" flipV="1">
            <a:off x="-676027" y="2878604"/>
            <a:ext cx="24003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1" eaLnBrk="1" hangingPunct="1">
              <a:spcBef>
                <a:spcPts val="700"/>
              </a:spcBef>
              <a:spcAft>
                <a:spcPts val="600"/>
              </a:spcAft>
            </a:pPr>
            <a:r>
              <a:rPr lang="cs-CZ" sz="1300" b="0" i="1" dirty="0">
                <a:latin typeface="Calibri" pitchFamily="34" charset="0"/>
              </a:rPr>
              <a:t>Jednotkové náklady</a:t>
            </a:r>
            <a:endParaRPr lang="cs-CZ" b="0" dirty="0">
              <a:latin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8640"/>
            <a:ext cx="8640960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2"/>
                </a:solidFill>
                <a:latin typeface="Calibri" pitchFamily="34" charset="0"/>
              </a:rPr>
              <a:t>Výrobní strategie</a:t>
            </a:r>
            <a:endParaRPr lang="cs-CZ" sz="3200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2486895"/>
            <a:ext cx="4392488" cy="169277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Úspora nákladů vzniká ze tří zdrojů: </a:t>
            </a:r>
            <a:r>
              <a:rPr lang="cs-CZ" sz="2000" i="1" dirty="0">
                <a:latin typeface="Calibri" pitchFamily="34" charset="0"/>
              </a:rPr>
              <a:t>poznání</a:t>
            </a:r>
            <a:r>
              <a:rPr lang="cs-CZ" sz="2000" dirty="0">
                <a:latin typeface="Calibri" pitchFamily="34" charset="0"/>
              </a:rPr>
              <a:t> (učení),  </a:t>
            </a:r>
            <a:r>
              <a:rPr lang="cs-CZ" sz="2000" i="1" dirty="0">
                <a:latin typeface="Calibri" pitchFamily="34" charset="0"/>
              </a:rPr>
              <a:t>rozsah výroby a substituce (záměna materiálů, automatizace)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2" y="908720"/>
            <a:ext cx="8640638" cy="5551152"/>
          </a:xfrm>
          <a:solidFill>
            <a:srgbClr val="00B0F0"/>
          </a:solidFill>
        </p:spPr>
        <p:txBody>
          <a:bodyPr/>
          <a:lstStyle/>
          <a:p>
            <a:pPr lvl="1" algn="l" eaLnBrk="1" hangingPunct="1">
              <a:spcBef>
                <a:spcPct val="0"/>
              </a:spcBef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 eaLnBrk="1" hangingPunct="1"/>
            <a:r>
              <a:rPr lang="cs-CZ" sz="2400" b="1" i="1" dirty="0" smtClean="0">
                <a:solidFill>
                  <a:srgbClr val="3333FF"/>
                </a:solidFill>
                <a:latin typeface="Calibri" pitchFamily="34" charset="0"/>
              </a:rPr>
              <a:t>C. </a:t>
            </a:r>
            <a:r>
              <a:rPr lang="cs-CZ" sz="2400" b="1" i="1" dirty="0" smtClean="0">
                <a:solidFill>
                  <a:schemeClr val="bg1"/>
                </a:solidFill>
                <a:latin typeface="Calibri" pitchFamily="34" charset="0"/>
              </a:rPr>
              <a:t>Rozhodování </a:t>
            </a:r>
            <a:r>
              <a:rPr lang="cs-CZ" sz="2400" b="1" i="1" dirty="0">
                <a:solidFill>
                  <a:schemeClr val="bg1"/>
                </a:solidFill>
                <a:latin typeface="Calibri" pitchFamily="34" charset="0"/>
              </a:rPr>
              <a:t>o koupi nebo výrobě komponent</a:t>
            </a:r>
            <a:r>
              <a:rPr lang="cs-CZ" sz="18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400" b="1" dirty="0">
                <a:latin typeface="Calibri" pitchFamily="34" charset="0"/>
              </a:rPr>
              <a:t>může vyústit do těchto řešení:</a:t>
            </a:r>
          </a:p>
          <a:p>
            <a:pPr marL="542925" lvl="2" indent="-361950" algn="l" eaLnBrk="1" hangingPunct="1">
              <a:buFont typeface="Symbol" pitchFamily="18" charset="2"/>
              <a:buChar char="Þ"/>
            </a:pPr>
            <a:r>
              <a:rPr lang="cs-CZ" b="1" dirty="0">
                <a:latin typeface="Calibri" pitchFamily="34" charset="0"/>
              </a:rPr>
              <a:t>výroba všech produktů vlastními silami</a:t>
            </a:r>
          </a:p>
          <a:p>
            <a:pPr marL="542925" lvl="2" indent="-361950" algn="l" eaLnBrk="1" hangingPunct="1">
              <a:buFont typeface="Symbol" pitchFamily="18" charset="2"/>
              <a:buChar char="Þ"/>
            </a:pPr>
            <a:r>
              <a:rPr lang="cs-CZ" b="1" dirty="0">
                <a:latin typeface="Calibri" pitchFamily="34" charset="0"/>
              </a:rPr>
              <a:t>výroba několika hlavních prvků a nákup ostatních položek (výroba osobních automobilů)</a:t>
            </a:r>
          </a:p>
          <a:p>
            <a:pPr marL="542925" lvl="2" indent="-361950" algn="l" eaLnBrk="1" hangingPunct="1">
              <a:buFont typeface="Symbol" pitchFamily="18" charset="2"/>
              <a:buChar char="Þ"/>
            </a:pPr>
            <a:r>
              <a:rPr lang="cs-CZ" b="1" dirty="0">
                <a:latin typeface="Calibri" pitchFamily="34" charset="0"/>
              </a:rPr>
              <a:t>žádná výroba, pouze montáž z nakupovaných položek (výroba osobních počítačů)</a:t>
            </a:r>
          </a:p>
          <a:p>
            <a:pPr marL="542925" lvl="2" indent="-361950" algn="l" eaLnBrk="1" hangingPunct="1">
              <a:buFont typeface="Symbol" pitchFamily="18" charset="2"/>
              <a:buChar char="Þ"/>
            </a:pPr>
            <a:r>
              <a:rPr lang="cs-CZ" b="1" dirty="0">
                <a:latin typeface="Calibri" pitchFamily="34" charset="0"/>
              </a:rPr>
              <a:t>žádná výroba, žádná montáž, pouze balení a expedice (balení kávy, čaje)</a:t>
            </a:r>
          </a:p>
          <a:p>
            <a:pPr marL="542925" lvl="2" indent="-361950" algn="l" eaLnBrk="1" hangingPunct="1">
              <a:buFont typeface="Symbol" pitchFamily="18" charset="2"/>
              <a:buChar char="Þ"/>
            </a:pPr>
            <a:r>
              <a:rPr lang="cs-CZ" b="1" dirty="0">
                <a:latin typeface="Calibri" pitchFamily="34" charset="0"/>
              </a:rPr>
              <a:t>pouze marketing hotového výrobku (vydávání novin, časopisů, knih)</a:t>
            </a:r>
          </a:p>
          <a:p>
            <a:pPr marL="609600" indent="-609600" algn="l" eaLnBrk="1" hangingPunct="1">
              <a:spcBef>
                <a:spcPct val="0"/>
              </a:spcBef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16632"/>
            <a:ext cx="8496944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2"/>
                </a:solidFill>
                <a:latin typeface="Calibri" pitchFamily="34" charset="0"/>
              </a:rPr>
              <a:t>Výrobní strategie </a:t>
            </a:r>
            <a:r>
              <a:rPr lang="cs-CZ" sz="1800" dirty="0" smtClean="0">
                <a:solidFill>
                  <a:schemeClr val="accent2"/>
                </a:solidFill>
                <a:latin typeface="Calibri" pitchFamily="34" charset="0"/>
              </a:rPr>
              <a:t>– faktory úspěšnosti</a:t>
            </a:r>
            <a:endParaRPr lang="cs-CZ" sz="3200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268760"/>
            <a:ext cx="8515350" cy="4752628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/>
            <a:r>
              <a:rPr lang="cs-CZ" sz="2400" b="1" i="1" dirty="0" smtClean="0">
                <a:solidFill>
                  <a:schemeClr val="bg1"/>
                </a:solidFill>
                <a:latin typeface="Arial Narrow" pitchFamily="34" charset="0"/>
              </a:rPr>
              <a:t>D. Outsourcing –</a:t>
            </a:r>
            <a:r>
              <a:rPr lang="cs-CZ" sz="2400" b="1" dirty="0" smtClean="0">
                <a:solidFill>
                  <a:schemeClr val="bg1"/>
                </a:solidFill>
                <a:latin typeface="Arial Narrow" pitchFamily="34" charset="0"/>
              </a:rPr>
              <a:t> vyčleňování některých činností z podniku:</a:t>
            </a:r>
          </a:p>
          <a:p>
            <a:pPr marL="609600" indent="-609600" algn="l" eaLnBrk="1" hangingPunct="1"/>
            <a:endParaRPr lang="cs-CZ" sz="2000" b="1" dirty="0" smtClean="0">
              <a:solidFill>
                <a:srgbClr val="3333FF"/>
              </a:solidFill>
              <a:latin typeface="Arial Narrow" pitchFamily="34" charset="0"/>
            </a:endParaRPr>
          </a:p>
          <a:p>
            <a:pPr marL="990600" lvl="1" indent="-533400" algn="l" eaLnBrk="1" hangingPunct="1">
              <a:buFont typeface="Symbol" pitchFamily="18" charset="2"/>
              <a:buChar char="Þ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 době krize nebo zostřené konkurence se podnik snaží soustředit na jádro podnikání a </a:t>
            </a: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zbavit se vedlejších a nepodstatných činností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které zvyšují režijní náklady</a:t>
            </a:r>
          </a:p>
          <a:p>
            <a:pPr marL="990600" lvl="1" indent="-533400" algn="l" eaLnBrk="1" hangingPunct="1">
              <a:buFont typeface="Symbol" pitchFamily="18" charset="2"/>
              <a:buChar char="Þ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vede ke štíhlé výrobě a menšímu podniku</a:t>
            </a:r>
          </a:p>
          <a:p>
            <a:pPr marL="990600" lvl="1" indent="-533400" algn="l" eaLnBrk="1" hangingPunct="1">
              <a:buFont typeface="Symbol" pitchFamily="18" charset="2"/>
              <a:buChar char="Þ"/>
            </a:pP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zpravidla se odčleňují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doprava, údržba, servis pro zákazníky, zpracování dat, vybrané výzkumné, vývojové a marketingové aktivity mimo podnik</a:t>
            </a:r>
          </a:p>
          <a:p>
            <a:pPr marL="990600" lvl="1" indent="-533400" algn="l" eaLnBrk="1" hangingPunct="1">
              <a:buFont typeface="Symbol" pitchFamily="18" charset="2"/>
              <a:buChar char="Þ"/>
            </a:pP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roste efektivnost a produktivita činností,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které se podnik ponechal</a:t>
            </a:r>
          </a:p>
          <a:p>
            <a:pPr marL="990600" lvl="1" indent="-533400" algn="l" eaLnBrk="1" hangingPunct="1">
              <a:buFont typeface="Symbol" pitchFamily="18" charset="2"/>
              <a:buChar char="Þ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druhé straně je podnik závislý na partnerech při získávání výkonů a služeb zvenčí.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3" y="332656"/>
            <a:ext cx="8136904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2"/>
                </a:solidFill>
              </a:rPr>
              <a:t>Výrobní strategie</a:t>
            </a:r>
            <a:r>
              <a:rPr lang="cs-CZ" sz="32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chemeClr val="accent2"/>
                </a:solidFill>
                <a:latin typeface="Calibri" pitchFamily="34" charset="0"/>
              </a:rPr>
              <a:t>– faktory úspěšnosti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84784"/>
            <a:ext cx="8280400" cy="4536604"/>
          </a:xfrm>
          <a:solidFill>
            <a:srgbClr val="00B0F0"/>
          </a:solidFill>
        </p:spPr>
        <p:txBody>
          <a:bodyPr/>
          <a:lstStyle/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Úrovně strategií a úloha funkční strategie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Marketingová strategie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Vědecko-technická strategie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Výrobní strategie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Personální strategie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strategie</a:t>
            </a:r>
          </a:p>
          <a:p>
            <a:pPr marL="0" lvl="2" algn="l" eaLnBrk="1" hangingPunct="1"/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algn="l" eaLnBrk="1" hangingPunct="1"/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Literatura </a:t>
            </a:r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Keřkovský, M., Vykypěl, O.: Strategické řízení. Teorie pro praxi. Praha: C. H. Beck 2002</a:t>
            </a:r>
          </a:p>
          <a:p>
            <a:pPr marL="622300" lvl="2" indent="-622300" algn="l" eaLnBrk="1" hangingPunct="1">
              <a:buFontTx/>
              <a:buAutoNum type="arabicPeriod"/>
            </a:pPr>
            <a:endParaRPr lang="cs-CZ" dirty="0" smtClean="0">
              <a:latin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31640" y="620687"/>
            <a:ext cx="5904656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alibri" pitchFamily="34" charset="0"/>
              </a:rPr>
              <a:t>Obsah</a:t>
            </a: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736"/>
            <a:ext cx="8352606" cy="5195664"/>
          </a:xfrm>
          <a:solidFill>
            <a:srgbClr val="00B0F0"/>
          </a:solidFill>
        </p:spPr>
        <p:txBody>
          <a:bodyPr/>
          <a:lstStyle/>
          <a:p>
            <a:pPr algn="l" eaLnBrk="1" hangingPunct="1">
              <a:spcBef>
                <a:spcPct val="10000"/>
              </a:spcBef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 vhodných lidí na správných místech by jakkoli dobře zformulovaná strategie nebyla úspěšná. V této funkční oblasti jsou dva hlavní strategické úkoly:</a:t>
            </a:r>
          </a:p>
          <a:p>
            <a:pPr marL="361950" indent="-361950" algn="l" eaLnBrk="1" hangingPunct="1">
              <a:spcBef>
                <a:spcPct val="10000"/>
              </a:spcBef>
              <a:buFontTx/>
              <a:buAutoNum type="arabicPeriod"/>
            </a:pPr>
            <a:r>
              <a:rPr lang="cs-CZ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</a:t>
            </a:r>
            <a:r>
              <a:rPr lang="cs-CZ" sz="1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souladu</a:t>
            </a:r>
            <a:r>
              <a:rPr lang="cs-CZ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pracovníků s nároky nové strategie</a:t>
            </a:r>
            <a:r>
              <a:rPr lang="cs-CZ" sz="1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což se uskutečňuje prostřednictvím těchto činností: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personální plánování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propagace a nábor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výběr 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školení</a:t>
            </a:r>
          </a:p>
          <a:p>
            <a:pPr marL="361950" indent="-361950" algn="l" eaLnBrk="1" hangingPunct="1">
              <a:spcBef>
                <a:spcPct val="10000"/>
              </a:spcBef>
              <a:buFontTx/>
              <a:buAutoNum type="arabicPeriod" startAt="2"/>
            </a:pPr>
            <a:r>
              <a:rPr lang="cs-CZ" sz="1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Aktivizace </a:t>
            </a:r>
            <a:r>
              <a:rPr lang="cs-CZ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pracovníků</a:t>
            </a:r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 zájmu zvyšování pracovní angažovanosti </a:t>
            </a:r>
            <a:r>
              <a:rPr lang="cs-CZ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produktivity práce: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integrace pracovníka do týmu spolupracovníků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školení a výcvik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odměna za práci, motivace, jiné požitky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a kontrola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zvyšování produktivity</a:t>
            </a:r>
          </a:p>
          <a:p>
            <a:pPr marL="1371600" lvl="2" indent="-457200" algn="l" eaLnBrk="1" hangingPunct="1">
              <a:spcBef>
                <a:spcPct val="10000"/>
              </a:spcBef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zdokonalování komunikace.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83568" y="332656"/>
            <a:ext cx="7560840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Personální strategie</a:t>
            </a:r>
            <a:endParaRPr lang="cs-CZ" sz="32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776"/>
            <a:ext cx="8820150" cy="4968552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spcBef>
                <a:spcPct val="10000"/>
              </a:spcBef>
              <a:buFontTx/>
              <a:buChar char="•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Obsah personální strategie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1776413" y="1989138"/>
            <a:ext cx="5387975" cy="4070350"/>
            <a:chOff x="1706" y="5119"/>
            <a:chExt cx="8486" cy="6411"/>
          </a:xfrm>
          <a:solidFill>
            <a:srgbClr val="CCFFFF"/>
          </a:solidFill>
        </p:grpSpPr>
        <p:grpSp>
          <p:nvGrpSpPr>
            <p:cNvPr id="23557" name="Group 7"/>
            <p:cNvGrpSpPr>
              <a:grpSpLocks/>
            </p:cNvGrpSpPr>
            <p:nvPr/>
          </p:nvGrpSpPr>
          <p:grpSpPr bwMode="auto">
            <a:xfrm>
              <a:off x="1706" y="5119"/>
              <a:ext cx="8486" cy="6411"/>
              <a:chOff x="1774" y="3397"/>
              <a:chExt cx="9003" cy="4323"/>
            </a:xfrm>
            <a:grpFill/>
          </p:grpSpPr>
          <p:sp>
            <p:nvSpPr>
              <p:cNvPr id="23559" name="Text Box 8"/>
              <p:cNvSpPr txBox="1">
                <a:spLocks noChangeArrowheads="1"/>
              </p:cNvSpPr>
              <p:nvPr/>
            </p:nvSpPr>
            <p:spPr bwMode="auto">
              <a:xfrm>
                <a:off x="4837" y="4837"/>
                <a:ext cx="2700" cy="126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sz="1200" b="0" dirty="0"/>
              </a:p>
              <a:p>
                <a:pPr algn="ctr" eaLnBrk="1" hangingPunct="1"/>
                <a:r>
                  <a:rPr lang="cs-CZ" sz="1400" dirty="0"/>
                  <a:t>Personální </a:t>
                </a:r>
              </a:p>
              <a:p>
                <a:pPr algn="ctr" eaLnBrk="1" hangingPunct="1"/>
                <a:r>
                  <a:rPr lang="cs-CZ" sz="1400" dirty="0"/>
                  <a:t>strategie</a:t>
                </a:r>
                <a:endParaRPr lang="cs-CZ" dirty="0"/>
              </a:p>
            </p:txBody>
          </p:sp>
          <p:sp>
            <p:nvSpPr>
              <p:cNvPr id="23560" name="Text Box 9"/>
              <p:cNvSpPr txBox="1">
                <a:spLocks noChangeArrowheads="1"/>
              </p:cNvSpPr>
              <p:nvPr/>
            </p:nvSpPr>
            <p:spPr bwMode="auto">
              <a:xfrm>
                <a:off x="1777" y="3577"/>
                <a:ext cx="1980" cy="90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Dlouhodobý plán práce</a:t>
                </a:r>
                <a:endParaRPr lang="cs-CZ" dirty="0"/>
              </a:p>
            </p:txBody>
          </p:sp>
          <p:sp>
            <p:nvSpPr>
              <p:cNvPr id="23561" name="Text Box 10"/>
              <p:cNvSpPr txBox="1">
                <a:spLocks noChangeArrowheads="1"/>
              </p:cNvSpPr>
              <p:nvPr/>
            </p:nvSpPr>
            <p:spPr bwMode="auto">
              <a:xfrm>
                <a:off x="1774" y="5017"/>
                <a:ext cx="1980" cy="7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Mzdový vývoj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23562" name="Text Box 11"/>
              <p:cNvSpPr txBox="1">
                <a:spLocks noChangeArrowheads="1"/>
              </p:cNvSpPr>
              <p:nvPr/>
            </p:nvSpPr>
            <p:spPr bwMode="auto">
              <a:xfrm>
                <a:off x="1777" y="6457"/>
                <a:ext cx="1980" cy="108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Bezpečnost a ochrana zdraví při práci</a:t>
                </a:r>
                <a:endParaRPr lang="cs-CZ" dirty="0"/>
              </a:p>
            </p:txBody>
          </p:sp>
          <p:sp>
            <p:nvSpPr>
              <p:cNvPr id="23563" name="Text Box 12"/>
              <p:cNvSpPr txBox="1">
                <a:spLocks noChangeArrowheads="1"/>
              </p:cNvSpPr>
              <p:nvPr/>
            </p:nvSpPr>
            <p:spPr bwMode="auto">
              <a:xfrm>
                <a:off x="5197" y="3397"/>
                <a:ext cx="1980" cy="90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Nábor pracovníků</a:t>
                </a:r>
                <a:endParaRPr lang="cs-CZ" dirty="0"/>
              </a:p>
            </p:txBody>
          </p:sp>
          <p:sp>
            <p:nvSpPr>
              <p:cNvPr id="23564" name="Text Box 13"/>
              <p:cNvSpPr txBox="1">
                <a:spLocks noChangeArrowheads="1"/>
              </p:cNvSpPr>
              <p:nvPr/>
            </p:nvSpPr>
            <p:spPr bwMode="auto">
              <a:xfrm>
                <a:off x="5197" y="6817"/>
                <a:ext cx="2160" cy="90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Interpersonální vztahy</a:t>
                </a:r>
                <a:endParaRPr lang="cs-CZ" dirty="0"/>
              </a:p>
            </p:txBody>
          </p:sp>
          <p:sp>
            <p:nvSpPr>
              <p:cNvPr id="23565" name="Text Box 14"/>
              <p:cNvSpPr txBox="1">
                <a:spLocks noChangeArrowheads="1"/>
              </p:cNvSpPr>
              <p:nvPr/>
            </p:nvSpPr>
            <p:spPr bwMode="auto">
              <a:xfrm>
                <a:off x="8617" y="3577"/>
                <a:ext cx="1980" cy="90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Rekvalifikace</a:t>
                </a:r>
                <a:endParaRPr lang="cs-CZ" dirty="0"/>
              </a:p>
            </p:txBody>
          </p:sp>
          <p:sp>
            <p:nvSpPr>
              <p:cNvPr id="23566" name="Text Box 15"/>
              <p:cNvSpPr txBox="1">
                <a:spLocks noChangeArrowheads="1"/>
              </p:cNvSpPr>
              <p:nvPr/>
            </p:nvSpPr>
            <p:spPr bwMode="auto">
              <a:xfrm>
                <a:off x="8617" y="5017"/>
                <a:ext cx="1980" cy="72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Systémy motivace</a:t>
                </a:r>
                <a:endParaRPr lang="cs-CZ" dirty="0"/>
              </a:p>
            </p:txBody>
          </p:sp>
          <p:sp>
            <p:nvSpPr>
              <p:cNvPr id="23567" name="Text Box 16"/>
              <p:cNvSpPr txBox="1">
                <a:spLocks noChangeArrowheads="1"/>
              </p:cNvSpPr>
              <p:nvPr/>
            </p:nvSpPr>
            <p:spPr bwMode="auto">
              <a:xfrm>
                <a:off x="8797" y="6637"/>
                <a:ext cx="1980" cy="7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Sociální péče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23568" name="Line 17"/>
              <p:cNvSpPr>
                <a:spLocks noChangeShapeType="1"/>
              </p:cNvSpPr>
              <p:nvPr/>
            </p:nvSpPr>
            <p:spPr bwMode="auto">
              <a:xfrm>
                <a:off x="3757" y="3937"/>
                <a:ext cx="1080" cy="126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3569" name="Line 18"/>
              <p:cNvSpPr>
                <a:spLocks noChangeShapeType="1"/>
              </p:cNvSpPr>
              <p:nvPr/>
            </p:nvSpPr>
            <p:spPr bwMode="auto">
              <a:xfrm>
                <a:off x="3757" y="5377"/>
                <a:ext cx="1080" cy="18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3570" name="Line 19"/>
              <p:cNvSpPr>
                <a:spLocks noChangeShapeType="1"/>
              </p:cNvSpPr>
              <p:nvPr/>
            </p:nvSpPr>
            <p:spPr bwMode="auto">
              <a:xfrm>
                <a:off x="6097" y="4297"/>
                <a:ext cx="0" cy="54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3571" name="Line 20"/>
              <p:cNvSpPr>
                <a:spLocks noChangeShapeType="1"/>
              </p:cNvSpPr>
              <p:nvPr/>
            </p:nvSpPr>
            <p:spPr bwMode="auto">
              <a:xfrm flipH="1">
                <a:off x="7537" y="4117"/>
                <a:ext cx="1080" cy="108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3572" name="Line 21"/>
              <p:cNvSpPr>
                <a:spLocks noChangeShapeType="1"/>
              </p:cNvSpPr>
              <p:nvPr/>
            </p:nvSpPr>
            <p:spPr bwMode="auto">
              <a:xfrm flipH="1">
                <a:off x="7537" y="5377"/>
                <a:ext cx="1080" cy="18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3573" name="Line 22"/>
              <p:cNvSpPr>
                <a:spLocks noChangeShapeType="1"/>
              </p:cNvSpPr>
              <p:nvPr/>
            </p:nvSpPr>
            <p:spPr bwMode="auto">
              <a:xfrm flipV="1">
                <a:off x="6097" y="6097"/>
                <a:ext cx="0" cy="72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3574" name="Line 23"/>
              <p:cNvSpPr>
                <a:spLocks noChangeShapeType="1"/>
              </p:cNvSpPr>
              <p:nvPr/>
            </p:nvSpPr>
            <p:spPr bwMode="auto">
              <a:xfrm flipH="1" flipV="1">
                <a:off x="7537" y="6097"/>
                <a:ext cx="1260" cy="90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</p:grpSp>
        <p:sp>
          <p:nvSpPr>
            <p:cNvPr id="23558" name="Line 24"/>
            <p:cNvSpPr>
              <a:spLocks noChangeShapeType="1"/>
            </p:cNvSpPr>
            <p:nvPr/>
          </p:nvSpPr>
          <p:spPr bwMode="auto">
            <a:xfrm flipV="1">
              <a:off x="3561" y="9175"/>
              <a:ext cx="1080" cy="12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67544" y="476672"/>
            <a:ext cx="8101781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strategie</a:t>
            </a:r>
            <a:endParaRPr lang="cs-CZ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340768"/>
            <a:ext cx="8515350" cy="4680620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 se silnými finančním postavením je pružnější a odolnější v konkurenčním boji než podnik s nedostatkem finančních zdrojů. 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Může si vybírat nejatraktivnější příležitosti a vyhýbat se zraňujícím ohrožením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strategie má průřezový charakter a proniká celým podnikem. 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Ovlivňuje budování výjimečných schopností v ostatních funkčních oblastech podniku, jejichž rozvoj často vyžaduje značné investice.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úkoly finanční strategie: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zabezpečit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zdroje 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krátkodobé a dlouhodobé financování strategie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zvolit 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vhodnou kapitálovou strukturu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stanovit 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přiměřenou cenu kapitálu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zabezpečit 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efektivní využití kapitálu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stanovit 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podniku k poskytovatelům kapitálu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rozhodovat mezi 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reinvesticemi a dividendami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83568" y="332656"/>
            <a:ext cx="7885757" cy="52322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Finanční strategie</a:t>
            </a:r>
            <a:endParaRPr lang="cs-CZ" sz="28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z="12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22</a:t>
            </a:fld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06140" y="1326932"/>
            <a:ext cx="7920558" cy="4680620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2000" b="1" i="1" dirty="0" smtClean="0">
                <a:latin typeface="Calibri" pitchFamily="34" charset="0"/>
              </a:rPr>
              <a:t>Obsah finanční strategie</a:t>
            </a:r>
          </a:p>
          <a:p>
            <a:pPr marL="609600" indent="-609600" algn="l" eaLnBrk="1" hangingPunct="1">
              <a:buFontTx/>
              <a:buChar char="•"/>
            </a:pPr>
            <a:endParaRPr lang="cs-CZ" sz="2000" b="1" i="1" dirty="0" smtClean="0">
              <a:latin typeface="Arial Narrow" pitchFamily="34" charset="0"/>
            </a:endParaRPr>
          </a:p>
          <a:p>
            <a:pPr marL="609600" indent="-609600" algn="l" eaLnBrk="1" hangingPunct="1">
              <a:buFontTx/>
              <a:buChar char="•"/>
            </a:pPr>
            <a:endParaRPr lang="cs-CZ" sz="2000" b="1" i="1" dirty="0" smtClean="0">
              <a:latin typeface="Arial Narrow" pitchFamily="34" charset="0"/>
            </a:endParaRPr>
          </a:p>
        </p:txBody>
      </p:sp>
      <p:grpSp>
        <p:nvGrpSpPr>
          <p:cNvPr id="25604" name="Group 6"/>
          <p:cNvGrpSpPr>
            <a:grpSpLocks/>
          </p:cNvGrpSpPr>
          <p:nvPr/>
        </p:nvGrpSpPr>
        <p:grpSpPr bwMode="auto">
          <a:xfrm>
            <a:off x="1774825" y="2205038"/>
            <a:ext cx="5605463" cy="3198812"/>
            <a:chOff x="1777" y="6009"/>
            <a:chExt cx="8828" cy="5039"/>
          </a:xfrm>
          <a:solidFill>
            <a:srgbClr val="CCFFFF"/>
          </a:solidFill>
        </p:grpSpPr>
        <p:sp>
          <p:nvSpPr>
            <p:cNvPr id="25605" name="Line 7"/>
            <p:cNvSpPr>
              <a:spLocks noChangeShapeType="1"/>
            </p:cNvSpPr>
            <p:nvPr/>
          </p:nvSpPr>
          <p:spPr bwMode="auto">
            <a:xfrm flipV="1">
              <a:off x="3748" y="9094"/>
              <a:ext cx="1412" cy="131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grpSp>
          <p:nvGrpSpPr>
            <p:cNvPr id="25606" name="Group 8"/>
            <p:cNvGrpSpPr>
              <a:grpSpLocks/>
            </p:cNvGrpSpPr>
            <p:nvPr/>
          </p:nvGrpSpPr>
          <p:grpSpPr bwMode="auto">
            <a:xfrm>
              <a:off x="1777" y="6009"/>
              <a:ext cx="8828" cy="5039"/>
              <a:chOff x="1450" y="3577"/>
              <a:chExt cx="9003" cy="4150"/>
            </a:xfrm>
            <a:grpFill/>
          </p:grpSpPr>
          <p:sp>
            <p:nvSpPr>
              <p:cNvPr id="25607" name="Text Box 9"/>
              <p:cNvSpPr txBox="1">
                <a:spLocks noChangeArrowheads="1"/>
              </p:cNvSpPr>
              <p:nvPr/>
            </p:nvSpPr>
            <p:spPr bwMode="auto">
              <a:xfrm>
                <a:off x="4513" y="4844"/>
                <a:ext cx="2700" cy="126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sz="1200" b="0" dirty="0"/>
              </a:p>
              <a:p>
                <a:pPr algn="ctr" eaLnBrk="1" hangingPunct="1"/>
                <a:r>
                  <a:rPr lang="cs-CZ" sz="1400" dirty="0"/>
                  <a:t>Finanční strategie</a:t>
                </a:r>
                <a:endParaRPr lang="cs-CZ" dirty="0"/>
              </a:p>
            </p:txBody>
          </p:sp>
          <p:sp>
            <p:nvSpPr>
              <p:cNvPr id="25608" name="Text Box 10"/>
              <p:cNvSpPr txBox="1">
                <a:spLocks noChangeArrowheads="1"/>
              </p:cNvSpPr>
              <p:nvPr/>
            </p:nvSpPr>
            <p:spPr bwMode="auto">
              <a:xfrm>
                <a:off x="1453" y="3584"/>
                <a:ext cx="1980" cy="90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Zdroje financování</a:t>
                </a:r>
                <a:endParaRPr lang="cs-CZ" dirty="0"/>
              </a:p>
            </p:txBody>
          </p:sp>
          <p:sp>
            <p:nvSpPr>
              <p:cNvPr id="25609" name="Text Box 11"/>
              <p:cNvSpPr txBox="1">
                <a:spLocks noChangeArrowheads="1"/>
              </p:cNvSpPr>
              <p:nvPr/>
            </p:nvSpPr>
            <p:spPr bwMode="auto">
              <a:xfrm>
                <a:off x="1450" y="5024"/>
                <a:ext cx="1980" cy="89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Hospodářský výsledek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25610" name="Text Box 12"/>
              <p:cNvSpPr txBox="1">
                <a:spLocks noChangeArrowheads="1"/>
              </p:cNvSpPr>
              <p:nvPr/>
            </p:nvSpPr>
            <p:spPr bwMode="auto">
              <a:xfrm>
                <a:off x="1453" y="6464"/>
                <a:ext cx="1980" cy="108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Dividendová politika</a:t>
                </a:r>
                <a:endParaRPr lang="cs-CZ" dirty="0"/>
              </a:p>
            </p:txBody>
          </p:sp>
          <p:sp>
            <p:nvSpPr>
              <p:cNvPr id="25611" name="Text Box 13"/>
              <p:cNvSpPr txBox="1">
                <a:spLocks noChangeArrowheads="1"/>
              </p:cNvSpPr>
              <p:nvPr/>
            </p:nvSpPr>
            <p:spPr bwMode="auto">
              <a:xfrm>
                <a:off x="4873" y="3577"/>
                <a:ext cx="1980" cy="73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Výnosy</a:t>
                </a:r>
                <a:endParaRPr lang="cs-CZ" dirty="0"/>
              </a:p>
            </p:txBody>
          </p:sp>
          <p:sp>
            <p:nvSpPr>
              <p:cNvPr id="25612" name="Text Box 14"/>
              <p:cNvSpPr txBox="1">
                <a:spLocks noChangeArrowheads="1"/>
              </p:cNvSpPr>
              <p:nvPr/>
            </p:nvSpPr>
            <p:spPr bwMode="auto">
              <a:xfrm>
                <a:off x="4873" y="6824"/>
                <a:ext cx="2160" cy="90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Finanční struktura</a:t>
                </a:r>
                <a:endParaRPr lang="cs-CZ" dirty="0"/>
              </a:p>
            </p:txBody>
          </p:sp>
          <p:sp>
            <p:nvSpPr>
              <p:cNvPr id="25613" name="Text Box 15"/>
              <p:cNvSpPr txBox="1">
                <a:spLocks noChangeArrowheads="1"/>
              </p:cNvSpPr>
              <p:nvPr/>
            </p:nvSpPr>
            <p:spPr bwMode="auto">
              <a:xfrm>
                <a:off x="8293" y="3757"/>
                <a:ext cx="1980" cy="73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Náklady</a:t>
                </a:r>
                <a:endParaRPr lang="cs-CZ" dirty="0"/>
              </a:p>
            </p:txBody>
          </p:sp>
          <p:sp>
            <p:nvSpPr>
              <p:cNvPr id="25614" name="Text Box 16"/>
              <p:cNvSpPr txBox="1">
                <a:spLocks noChangeArrowheads="1"/>
              </p:cNvSpPr>
              <p:nvPr/>
            </p:nvSpPr>
            <p:spPr bwMode="auto">
              <a:xfrm>
                <a:off x="8293" y="5024"/>
                <a:ext cx="2124" cy="893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Plánová </a:t>
                </a:r>
              </a:p>
              <a:p>
                <a:pPr algn="ctr" eaLnBrk="1" hangingPunct="1"/>
                <a:r>
                  <a:rPr lang="cs-CZ" sz="1400" b="0" dirty="0"/>
                  <a:t>rozvaha</a:t>
                </a:r>
                <a:endParaRPr lang="cs-CZ" dirty="0"/>
              </a:p>
            </p:txBody>
          </p:sp>
          <p:sp>
            <p:nvSpPr>
              <p:cNvPr id="25615" name="Text Box 17"/>
              <p:cNvSpPr txBox="1">
                <a:spLocks noChangeArrowheads="1"/>
              </p:cNvSpPr>
              <p:nvPr/>
            </p:nvSpPr>
            <p:spPr bwMode="auto">
              <a:xfrm>
                <a:off x="8473" y="6644"/>
                <a:ext cx="1980" cy="7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b="0" dirty="0"/>
                  <a:t>Řízení růstu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25616" name="Line 18"/>
              <p:cNvSpPr>
                <a:spLocks noChangeShapeType="1"/>
              </p:cNvSpPr>
              <p:nvPr/>
            </p:nvSpPr>
            <p:spPr bwMode="auto">
              <a:xfrm>
                <a:off x="3433" y="3944"/>
                <a:ext cx="1080" cy="126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5617" name="Line 19"/>
              <p:cNvSpPr>
                <a:spLocks noChangeShapeType="1"/>
              </p:cNvSpPr>
              <p:nvPr/>
            </p:nvSpPr>
            <p:spPr bwMode="auto">
              <a:xfrm>
                <a:off x="3433" y="5384"/>
                <a:ext cx="1080" cy="18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5618" name="Line 20"/>
              <p:cNvSpPr>
                <a:spLocks noChangeShapeType="1"/>
              </p:cNvSpPr>
              <p:nvPr/>
            </p:nvSpPr>
            <p:spPr bwMode="auto">
              <a:xfrm>
                <a:off x="5773" y="4304"/>
                <a:ext cx="0" cy="54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5619" name="Line 21"/>
              <p:cNvSpPr>
                <a:spLocks noChangeShapeType="1"/>
              </p:cNvSpPr>
              <p:nvPr/>
            </p:nvSpPr>
            <p:spPr bwMode="auto">
              <a:xfrm flipH="1">
                <a:off x="7213" y="4124"/>
                <a:ext cx="1080" cy="108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5620" name="Line 22"/>
              <p:cNvSpPr>
                <a:spLocks noChangeShapeType="1"/>
              </p:cNvSpPr>
              <p:nvPr/>
            </p:nvSpPr>
            <p:spPr bwMode="auto">
              <a:xfrm flipH="1">
                <a:off x="7213" y="5384"/>
                <a:ext cx="1080" cy="18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5621" name="Line 23"/>
              <p:cNvSpPr>
                <a:spLocks noChangeShapeType="1"/>
              </p:cNvSpPr>
              <p:nvPr/>
            </p:nvSpPr>
            <p:spPr bwMode="auto">
              <a:xfrm flipV="1">
                <a:off x="5773" y="6104"/>
                <a:ext cx="0" cy="72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5622" name="Line 24"/>
              <p:cNvSpPr>
                <a:spLocks noChangeShapeType="1"/>
              </p:cNvSpPr>
              <p:nvPr/>
            </p:nvSpPr>
            <p:spPr bwMode="auto">
              <a:xfrm flipH="1" flipV="1">
                <a:off x="7213" y="6104"/>
                <a:ext cx="1260" cy="90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  <p:txBody>
              <a:bodyPr/>
              <a:lstStyle/>
              <a:p>
                <a:endParaRPr lang="cs-CZ" dirty="0"/>
              </a:p>
            </p:txBody>
          </p:sp>
        </p:grpSp>
      </p:grpSp>
      <p:sp>
        <p:nvSpPr>
          <p:cNvPr id="2" name="TextovéPole 1"/>
          <p:cNvSpPr txBox="1"/>
          <p:nvPr/>
        </p:nvSpPr>
        <p:spPr>
          <a:xfrm>
            <a:off x="683568" y="548680"/>
            <a:ext cx="7632848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>
                <a:solidFill>
                  <a:srgbClr val="3333FF"/>
                </a:solidFill>
                <a:latin typeface="Calibri" pitchFamily="34" charset="0"/>
              </a:rPr>
              <a:t> Finanční strategie</a:t>
            </a:r>
            <a:endParaRPr lang="cs-CZ" sz="3200" dirty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773414"/>
            <a:ext cx="8280400" cy="5751930"/>
          </a:xfrm>
          <a:solidFill>
            <a:srgbClr val="00B0F0"/>
          </a:solidFill>
        </p:spPr>
        <p:txBody>
          <a:bodyPr/>
          <a:lstStyle/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Úrovně strategií a úloha funkční strategie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(podniková a dílčí strategie /podnikatelská, funkční,/ horizontální), provázanost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Marketingová strategie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centrální úloha, potřeby zákazníků, obsah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Vědecko-technická strategie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ofenzivní (špičková, adaptační), defenzivní (imitační, licenční, akceptační), obsah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Výrobní strategie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problémy, obsah, faktory úspěšnosti, 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strategie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soulad pracovníků se strategií, aktivizace pracovníků, obsah </a:t>
            </a:r>
          </a:p>
          <a:p>
            <a:pPr marL="622300" lvl="2" indent="-622300" algn="l" eaLnBrk="1" hangingPunct="1">
              <a:buFontTx/>
              <a:buAutoNum type="arabicPeriod"/>
            </a:pP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strategie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hlavní úkoly, obsah</a:t>
            </a:r>
          </a:p>
          <a:p>
            <a:pPr marL="0" lvl="2" algn="l" eaLnBrk="1" hangingPunct="1"/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Literatura </a:t>
            </a:r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Keřkovský, M., Vykypěl, O.: Strategické řízení. Teorie pro praxi. Praha: C. H. Beck 2002</a:t>
            </a:r>
          </a:p>
          <a:p>
            <a:pPr marL="622300" lvl="2" indent="-622300" algn="l" eaLnBrk="1" hangingPunct="1">
              <a:buFontTx/>
              <a:buAutoNum type="arabicPeriod"/>
            </a:pPr>
            <a:endParaRPr lang="cs-CZ" dirty="0" smtClean="0">
              <a:latin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83408" y="0"/>
            <a:ext cx="5904656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2"/>
                </a:solidFill>
                <a:latin typeface="Calibri" pitchFamily="34" charset="0"/>
              </a:rPr>
              <a:t>Shrnutí</a:t>
            </a:r>
            <a:endParaRPr lang="cs-CZ" sz="3200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47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443913" cy="712788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3333FF"/>
                </a:solidFill>
              </a:rPr>
              <a:t>1. Úrovně strategií a úloha funkční strategie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43912" cy="4875212"/>
          </a:xfrm>
          <a:solidFill>
            <a:srgbClr val="00B0F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b="1" dirty="0" smtClean="0">
                <a:solidFill>
                  <a:schemeClr val="bg1"/>
                </a:solidFill>
              </a:rPr>
              <a:t>Podniková  (firemní) strategie  </a:t>
            </a:r>
          </a:p>
          <a:p>
            <a:pPr marL="627063" lvl="1" indent="-360363" eaLnBrk="1" hangingPunct="1">
              <a:lnSpc>
                <a:spcPct val="90000"/>
              </a:lnSpc>
              <a:defRPr/>
            </a:pPr>
            <a:r>
              <a:rPr lang="cs-CZ" b="1" dirty="0" smtClean="0"/>
              <a:t>Vymezuje rozsah činností pro celý podnik s cílem získat konkurenční výhodu vhodnou kombinací podnikových činností</a:t>
            </a:r>
          </a:p>
          <a:p>
            <a:pPr marL="627063" lvl="1" indent="-360363" eaLnBrk="1" hangingPunct="1">
              <a:lnSpc>
                <a:spcPct val="90000"/>
              </a:lnSpc>
              <a:defRPr/>
            </a:pPr>
            <a:r>
              <a:rPr lang="cs-CZ" b="1" dirty="0" smtClean="0"/>
              <a:t>Koresponduje s obecnými cíli podniku</a:t>
            </a:r>
          </a:p>
          <a:p>
            <a:pPr marL="266700" indent="-2667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cs-CZ" b="1" dirty="0" smtClean="0">
                <a:solidFill>
                  <a:schemeClr val="bg1"/>
                </a:solidFill>
              </a:rPr>
              <a:t>Dílčí strategie (podnikatelské a operativní, funkční)</a:t>
            </a:r>
          </a:p>
          <a:p>
            <a:pPr marL="627063" lvl="1" indent="-360363" eaLnBrk="1" hangingPunct="1">
              <a:lnSpc>
                <a:spcPct val="90000"/>
              </a:lnSpc>
              <a:defRPr/>
            </a:pPr>
            <a:r>
              <a:rPr lang="cs-CZ" b="1" dirty="0" smtClean="0"/>
              <a:t>Pro konkrétní podnikatelskou aktivitu resp. až po funkce např. finanční strategie, marketingová strategie, logistická strategie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3.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chemeClr val="bg1"/>
                </a:solidFill>
              </a:rPr>
              <a:t>Horizontální </a:t>
            </a:r>
            <a:r>
              <a:rPr lang="cs-CZ" b="1" dirty="0">
                <a:solidFill>
                  <a:schemeClr val="bg1"/>
                </a:solidFill>
              </a:rPr>
              <a:t>strategie </a:t>
            </a:r>
            <a:endParaRPr lang="cs-CZ" b="1" dirty="0" smtClean="0">
              <a:solidFill>
                <a:schemeClr val="bg1"/>
              </a:solidFill>
            </a:endParaRPr>
          </a:p>
          <a:p>
            <a:pPr marL="625475" lvl="1" indent="-355600"/>
            <a:r>
              <a:rPr lang="cs-CZ" b="1" dirty="0" smtClean="0"/>
              <a:t>Řešení </a:t>
            </a:r>
            <a:r>
              <a:rPr lang="cs-CZ" b="1" dirty="0"/>
              <a:t>vzájemných </a:t>
            </a:r>
            <a:r>
              <a:rPr lang="cs-CZ" b="1" dirty="0" smtClean="0"/>
              <a:t>strategických  vztahů </a:t>
            </a:r>
            <a:r>
              <a:rPr lang="cs-CZ" b="1" dirty="0"/>
              <a:t>SBU</a:t>
            </a:r>
            <a:endParaRPr lang="cs-CZ" b="1" dirty="0" smtClean="0"/>
          </a:p>
        </p:txBody>
      </p:sp>
      <p:sp>
        <p:nvSpPr>
          <p:cNvPr id="21508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B746CD-FD3E-459D-AFBA-83EA72B11330}" type="slidenum">
              <a:rPr kumimoji="0" lang="cs-CZ" smtClean="0">
                <a:solidFill>
                  <a:schemeClr val="tx2"/>
                </a:solidFill>
              </a:rPr>
              <a:pPr eaLnBrk="1" hangingPunct="1"/>
              <a:t>3</a:t>
            </a:fld>
            <a:endParaRPr kumimoji="0" lang="cs-CZ" sz="1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9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443913" cy="712788"/>
          </a:xfrm>
          <a:solidFill>
            <a:srgbClr val="CCFFFF"/>
          </a:solidFill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Provázanost strategií v podniku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443912" cy="4875212"/>
          </a:xfrm>
          <a:solidFill>
            <a:srgbClr val="00B0F0"/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Schéma:</a:t>
            </a: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1ECF13F-B060-4DA1-BC08-118FD8A7FFF4}" type="slidenum">
              <a:rPr kumimoji="0" lang="cs-CZ" smtClean="0">
                <a:solidFill>
                  <a:schemeClr val="tx2"/>
                </a:solidFill>
              </a:rPr>
              <a:pPr eaLnBrk="1" hangingPunct="1"/>
              <a:t>4</a:t>
            </a:fld>
            <a:endParaRPr kumimoji="0" lang="cs-CZ" sz="1400" dirty="0" smtClean="0">
              <a:solidFill>
                <a:schemeClr val="tx2"/>
              </a:solidFill>
            </a:endParaRP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7610475" cy="409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9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412776"/>
            <a:ext cx="8820150" cy="4680620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Funkční strategie se nacházejí na třetím stupni podnikové hierarchie za strategiemi podnikovými a podnikatelskými.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Mají dva úkoly: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podporovat podnikatelské strategie při získávání a upevňování konkurenční výhody</a:t>
            </a:r>
          </a:p>
          <a:p>
            <a:pPr marL="1371600" lvl="2" indent="-457200" algn="l" eaLnBrk="1" hangingPunct="1">
              <a:buFont typeface="Symbol" pitchFamily="18" charset="2"/>
              <a:buChar char="Þ"/>
            </a:pPr>
            <a:r>
              <a:rPr lang="cs-CZ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stanovit způsoby a formy dosahování vlastních funkčních cílů.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79637" y="404664"/>
            <a:ext cx="8280722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ÚLOHA </a:t>
            </a:r>
            <a:r>
              <a:rPr lang="sk-SK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FUNKČNÍ STRATEGIE</a:t>
            </a:r>
            <a:endParaRPr lang="cs-CZ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38138" y="1544526"/>
            <a:ext cx="8280400" cy="4824636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Typy:</a:t>
            </a:r>
          </a:p>
        </p:txBody>
      </p:sp>
      <p:grpSp>
        <p:nvGrpSpPr>
          <p:cNvPr id="5124" name="Group 35"/>
          <p:cNvGrpSpPr>
            <a:grpSpLocks/>
          </p:cNvGrpSpPr>
          <p:nvPr/>
        </p:nvGrpSpPr>
        <p:grpSpPr bwMode="auto">
          <a:xfrm>
            <a:off x="1677988" y="1844824"/>
            <a:ext cx="6206380" cy="3760639"/>
            <a:chOff x="1201" y="1162"/>
            <a:chExt cx="3312" cy="1860"/>
          </a:xfrm>
          <a:solidFill>
            <a:srgbClr val="CCFFFF"/>
          </a:solidFill>
        </p:grpSpPr>
        <p:sp>
          <p:nvSpPr>
            <p:cNvPr id="5125" name="Line 7"/>
            <p:cNvSpPr>
              <a:spLocks noChangeShapeType="1"/>
            </p:cNvSpPr>
            <p:nvPr/>
          </p:nvSpPr>
          <p:spPr bwMode="auto">
            <a:xfrm>
              <a:off x="2353" y="2022"/>
              <a:ext cx="0" cy="7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6" name="Line 9"/>
            <p:cNvSpPr>
              <a:spLocks noChangeShapeType="1"/>
            </p:cNvSpPr>
            <p:nvPr/>
          </p:nvSpPr>
          <p:spPr bwMode="auto">
            <a:xfrm>
              <a:off x="2713" y="1949"/>
              <a:ext cx="0" cy="7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7" name="Line 10"/>
            <p:cNvSpPr>
              <a:spLocks noChangeShapeType="1"/>
            </p:cNvSpPr>
            <p:nvPr/>
          </p:nvSpPr>
          <p:spPr bwMode="auto">
            <a:xfrm>
              <a:off x="1849" y="2456"/>
              <a:ext cx="0" cy="7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8" name="Line 11"/>
            <p:cNvSpPr>
              <a:spLocks noChangeShapeType="1"/>
            </p:cNvSpPr>
            <p:nvPr/>
          </p:nvSpPr>
          <p:spPr bwMode="auto">
            <a:xfrm>
              <a:off x="3577" y="2456"/>
              <a:ext cx="0" cy="7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9" name="Line 13"/>
            <p:cNvSpPr>
              <a:spLocks noChangeShapeType="1"/>
            </p:cNvSpPr>
            <p:nvPr/>
          </p:nvSpPr>
          <p:spPr bwMode="auto">
            <a:xfrm>
              <a:off x="3001" y="1443"/>
              <a:ext cx="0" cy="21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0" name="Line 14"/>
            <p:cNvSpPr>
              <a:spLocks noChangeShapeType="1"/>
            </p:cNvSpPr>
            <p:nvPr/>
          </p:nvSpPr>
          <p:spPr bwMode="auto">
            <a:xfrm>
              <a:off x="2353" y="2022"/>
              <a:ext cx="864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1" name="Line 15"/>
            <p:cNvSpPr>
              <a:spLocks noChangeShapeType="1"/>
            </p:cNvSpPr>
            <p:nvPr/>
          </p:nvSpPr>
          <p:spPr bwMode="auto">
            <a:xfrm>
              <a:off x="1849" y="2529"/>
              <a:ext cx="1728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2" name="Text Box 17"/>
            <p:cNvSpPr txBox="1">
              <a:spLocks noChangeArrowheads="1"/>
            </p:cNvSpPr>
            <p:nvPr/>
          </p:nvSpPr>
          <p:spPr bwMode="auto">
            <a:xfrm>
              <a:off x="2134" y="1162"/>
              <a:ext cx="1293" cy="28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Marketingová strategie</a:t>
              </a:r>
            </a:p>
            <a:p>
              <a:pPr eaLnBrk="1" hangingPunct="1"/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3" name="Text Box 18"/>
            <p:cNvSpPr txBox="1">
              <a:spLocks noChangeArrowheads="1"/>
            </p:cNvSpPr>
            <p:nvPr/>
          </p:nvSpPr>
          <p:spPr bwMode="auto">
            <a:xfrm>
              <a:off x="2131" y="1666"/>
              <a:ext cx="1299" cy="28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Výrobní strategie</a:t>
              </a:r>
            </a:p>
            <a:p>
              <a:pPr eaLnBrk="1" hangingPunct="1"/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4" name="Text Box 19"/>
            <p:cNvSpPr txBox="1">
              <a:spLocks noChangeArrowheads="1"/>
            </p:cNvSpPr>
            <p:nvPr/>
          </p:nvSpPr>
          <p:spPr bwMode="auto">
            <a:xfrm>
              <a:off x="3056" y="2106"/>
              <a:ext cx="1083" cy="3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Personální strategie</a:t>
              </a:r>
            </a:p>
            <a:p>
              <a:pPr eaLnBrk="1" hangingPunct="1"/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5" name="Text Box 20"/>
            <p:cNvSpPr txBox="1">
              <a:spLocks noChangeArrowheads="1"/>
            </p:cNvSpPr>
            <p:nvPr/>
          </p:nvSpPr>
          <p:spPr bwMode="auto">
            <a:xfrm>
              <a:off x="1201" y="2102"/>
              <a:ext cx="1288" cy="35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Vědecko- technická strategie</a:t>
              </a:r>
            </a:p>
            <a:p>
              <a:pPr eaLnBrk="1" hangingPunct="1"/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6" name="Text Box 21"/>
            <p:cNvSpPr txBox="1">
              <a:spLocks noChangeArrowheads="1"/>
            </p:cNvSpPr>
            <p:nvPr/>
          </p:nvSpPr>
          <p:spPr bwMode="auto">
            <a:xfrm>
              <a:off x="2278" y="2675"/>
              <a:ext cx="1005" cy="34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Finanční strategie</a:t>
              </a:r>
            </a:p>
            <a:p>
              <a:pPr algn="ctr" eaLnBrk="1" hangingPunct="1"/>
              <a:endParaRPr lang="cs-CZ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3430" y="1298"/>
              <a:ext cx="1083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8" name="Line 23"/>
            <p:cNvSpPr>
              <a:spLocks noChangeShapeType="1"/>
            </p:cNvSpPr>
            <p:nvPr/>
          </p:nvSpPr>
          <p:spPr bwMode="auto">
            <a:xfrm>
              <a:off x="4513" y="1298"/>
              <a:ext cx="0" cy="144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9" name="Line 24"/>
            <p:cNvSpPr>
              <a:spLocks noChangeShapeType="1"/>
            </p:cNvSpPr>
            <p:nvPr/>
          </p:nvSpPr>
          <p:spPr bwMode="auto">
            <a:xfrm flipH="1">
              <a:off x="3289" y="2746"/>
              <a:ext cx="1224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0" name="Line 25"/>
            <p:cNvSpPr>
              <a:spLocks noChangeShapeType="1"/>
            </p:cNvSpPr>
            <p:nvPr/>
          </p:nvSpPr>
          <p:spPr bwMode="auto">
            <a:xfrm>
              <a:off x="3217" y="2022"/>
              <a:ext cx="0" cy="7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1" name="Line 26"/>
            <p:cNvSpPr>
              <a:spLocks noChangeShapeType="1"/>
            </p:cNvSpPr>
            <p:nvPr/>
          </p:nvSpPr>
          <p:spPr bwMode="auto">
            <a:xfrm>
              <a:off x="2713" y="2529"/>
              <a:ext cx="0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2" name="Line 27"/>
            <p:cNvSpPr>
              <a:spLocks noChangeShapeType="1"/>
            </p:cNvSpPr>
            <p:nvPr/>
          </p:nvSpPr>
          <p:spPr bwMode="auto">
            <a:xfrm flipH="1">
              <a:off x="1201" y="2818"/>
              <a:ext cx="1080" cy="0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3" name="Line 28"/>
            <p:cNvSpPr>
              <a:spLocks noChangeShapeType="1"/>
            </p:cNvSpPr>
            <p:nvPr/>
          </p:nvSpPr>
          <p:spPr bwMode="auto">
            <a:xfrm flipV="1">
              <a:off x="1201" y="1298"/>
              <a:ext cx="0" cy="1520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4" name="Line 29"/>
            <p:cNvSpPr>
              <a:spLocks noChangeShapeType="1"/>
            </p:cNvSpPr>
            <p:nvPr/>
          </p:nvSpPr>
          <p:spPr bwMode="auto">
            <a:xfrm>
              <a:off x="1201" y="1298"/>
              <a:ext cx="933" cy="2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5" name="Line 30"/>
            <p:cNvSpPr>
              <a:spLocks noChangeShapeType="1"/>
            </p:cNvSpPr>
            <p:nvPr/>
          </p:nvSpPr>
          <p:spPr bwMode="auto">
            <a:xfrm flipV="1">
              <a:off x="2497" y="1442"/>
              <a:ext cx="0" cy="217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6" name="Line 31"/>
            <p:cNvSpPr>
              <a:spLocks noChangeShapeType="1"/>
            </p:cNvSpPr>
            <p:nvPr/>
          </p:nvSpPr>
          <p:spPr bwMode="auto">
            <a:xfrm flipV="1">
              <a:off x="2353" y="2456"/>
              <a:ext cx="0" cy="217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7" name="Line 32"/>
            <p:cNvSpPr>
              <a:spLocks noChangeShapeType="1"/>
            </p:cNvSpPr>
            <p:nvPr/>
          </p:nvSpPr>
          <p:spPr bwMode="auto">
            <a:xfrm flipV="1">
              <a:off x="3217" y="2456"/>
              <a:ext cx="0" cy="217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8" name="Line 33"/>
            <p:cNvSpPr>
              <a:spLocks noChangeShapeType="1"/>
            </p:cNvSpPr>
            <p:nvPr/>
          </p:nvSpPr>
          <p:spPr bwMode="auto">
            <a:xfrm flipV="1">
              <a:off x="2209" y="1949"/>
              <a:ext cx="0" cy="145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9" name="Line 34"/>
            <p:cNvSpPr>
              <a:spLocks noChangeShapeType="1"/>
            </p:cNvSpPr>
            <p:nvPr/>
          </p:nvSpPr>
          <p:spPr bwMode="auto">
            <a:xfrm flipV="1">
              <a:off x="3361" y="1949"/>
              <a:ext cx="0" cy="145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1331640" y="476672"/>
            <a:ext cx="6264696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FUNKČNÍ </a:t>
            </a:r>
            <a:r>
              <a:rPr lang="sk-SK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</a:t>
            </a:r>
            <a:endParaRPr lang="cs-CZ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7504" y="584774"/>
            <a:ext cx="8856984" cy="5663625"/>
          </a:xfrm>
          <a:solidFill>
            <a:srgbClr val="00B0F0"/>
          </a:solidFill>
        </p:spPr>
        <p:txBody>
          <a:bodyPr/>
          <a:lstStyle/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Marketing sehrává ve strategickém řízení 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</a:rPr>
              <a:t>centrální úlohu, </a:t>
            </a:r>
            <a:r>
              <a:rPr lang="cs-CZ" sz="2400" b="1" dirty="0" smtClean="0">
                <a:latin typeface="Calibri" pitchFamily="34" charset="0"/>
              </a:rPr>
              <a:t>neboť je spojovacím článkem mezi podnikem a jeho operačním prostorem (trh, zákazníci).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</a:rPr>
              <a:t>Potřeby zákazníků </a:t>
            </a:r>
            <a:r>
              <a:rPr lang="cs-CZ" sz="2400" b="1" dirty="0" smtClean="0">
                <a:latin typeface="Calibri" pitchFamily="34" charset="0"/>
              </a:rPr>
              <a:t>jsou skutečným důvodem existence podnikatelských subjektů.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Mnohé z marketingových aktivit se uskutečňují jako 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</a:rPr>
              <a:t>část procesu strategického řízení.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Strategické řízení podniku obsahuje širší rozsah úkolů než marketing a jeho prostředí je mnohem širší než prostředí marketingu, které je vymezeno hranicemi odvětví.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Strategické řízení podniku musí zohledňovat různé a někdy i konfliktní požadavky zájmových skupin (konstituentů podniku).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Marketing se soustřeďuje hlavně na jednu zájmovou skupinu – zákazníky.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1639" y="0"/>
            <a:ext cx="8208714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>
                <a:solidFill>
                  <a:srgbClr val="3333FF"/>
                </a:solidFill>
                <a:latin typeface="Calibri" pitchFamily="34" charset="0"/>
              </a:rPr>
              <a:t>2. Marketingová strategie</a:t>
            </a:r>
            <a:endParaRPr lang="cs-CZ" sz="3200" dirty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381123"/>
            <a:ext cx="8678738" cy="4608612"/>
          </a:xfrm>
          <a:solidFill>
            <a:srgbClr val="00B0F0"/>
          </a:solidFill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</a:rPr>
              <a:t>Marketingová strategie obsahuje tyto dílčí strategie a strategická opatření:</a:t>
            </a:r>
          </a:p>
          <a:p>
            <a:pPr marL="609600" indent="-609600" algn="l" eaLnBrk="1" hangingPunct="1">
              <a:spcBef>
                <a:spcPct val="0"/>
              </a:spcBef>
            </a:pPr>
            <a:endParaRPr lang="cs-CZ" sz="1000" b="1" dirty="0" smtClean="0">
              <a:latin typeface="Calibri" pitchFamily="34" charset="0"/>
            </a:endParaRP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2400" b="1" dirty="0">
                <a:latin typeface="Calibri" pitchFamily="34" charset="0"/>
              </a:rPr>
              <a:t>tržní strategie, segment</a:t>
            </a: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2400" b="1" dirty="0" smtClean="0">
                <a:latin typeface="Calibri" pitchFamily="34" charset="0"/>
              </a:rPr>
              <a:t>výrobková strategie</a:t>
            </a: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2400" b="1" dirty="0" smtClean="0">
                <a:latin typeface="Calibri" pitchFamily="34" charset="0"/>
              </a:rPr>
              <a:t>cenová strategie</a:t>
            </a: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2400" b="1" dirty="0" smtClean="0">
                <a:latin typeface="Calibri" pitchFamily="34" charset="0"/>
              </a:rPr>
              <a:t>značková strategie</a:t>
            </a: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2400" b="1" dirty="0" smtClean="0">
                <a:latin typeface="Calibri" pitchFamily="34" charset="0"/>
              </a:rPr>
              <a:t>distribuční strategie</a:t>
            </a: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2400" b="1" dirty="0" smtClean="0">
                <a:latin typeface="Calibri" pitchFamily="34" charset="0"/>
              </a:rPr>
              <a:t>stanovení velikosti </a:t>
            </a: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cs-CZ" sz="2400" dirty="0" smtClean="0">
                <a:latin typeface="Calibri" pitchFamily="34" charset="0"/>
              </a:rPr>
              <a:t>	</a:t>
            </a:r>
            <a:r>
              <a:rPr lang="cs-CZ" sz="2400" b="1" dirty="0" smtClean="0">
                <a:latin typeface="Calibri" pitchFamily="34" charset="0"/>
              </a:rPr>
              <a:t>prodejních kapacit</a:t>
            </a:r>
          </a:p>
          <a:p>
            <a:pPr marL="609600" indent="-609600" algn="l" eaLnBrk="1" hangingPunct="1">
              <a:spcBef>
                <a:spcPct val="0"/>
              </a:spcBef>
              <a:buFont typeface="Symbol" pitchFamily="18" charset="2"/>
              <a:buChar char="Þ"/>
            </a:pPr>
            <a:r>
              <a:rPr lang="cs-CZ" sz="2400" b="1" dirty="0" smtClean="0">
                <a:latin typeface="Calibri" pitchFamily="34" charset="0"/>
              </a:rPr>
              <a:t>propagační strategie. </a:t>
            </a:r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4040981" y="1870173"/>
            <a:ext cx="5024438" cy="4119562"/>
            <a:chOff x="1417" y="2317"/>
            <a:chExt cx="9180" cy="6120"/>
          </a:xfrm>
          <a:solidFill>
            <a:srgbClr val="CCFFFF"/>
          </a:solidFill>
        </p:grpSpPr>
        <p:sp>
          <p:nvSpPr>
            <p:cNvPr id="7173" name="Text Box 7"/>
            <p:cNvSpPr txBox="1">
              <a:spLocks noChangeArrowheads="1"/>
            </p:cNvSpPr>
            <p:nvPr/>
          </p:nvSpPr>
          <p:spPr bwMode="auto">
            <a:xfrm>
              <a:off x="1417" y="3397"/>
              <a:ext cx="2160" cy="8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Tržní </a:t>
              </a:r>
            </a:p>
            <a:p>
              <a:pPr algn="ctr" eaLnBrk="1" hangingPunct="1"/>
              <a:r>
                <a:rPr lang="cs-CZ" sz="1400" b="0" dirty="0"/>
                <a:t>strategie</a:t>
              </a:r>
              <a:endParaRPr lang="cs-CZ" dirty="0"/>
            </a:p>
          </p:txBody>
        </p:sp>
        <p:sp>
          <p:nvSpPr>
            <p:cNvPr id="7174" name="Text Box 8"/>
            <p:cNvSpPr txBox="1">
              <a:spLocks noChangeArrowheads="1"/>
            </p:cNvSpPr>
            <p:nvPr/>
          </p:nvSpPr>
          <p:spPr bwMode="auto">
            <a:xfrm>
              <a:off x="1417" y="5197"/>
              <a:ext cx="2160" cy="8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Cenová strategie</a:t>
              </a:r>
            </a:p>
            <a:p>
              <a:pPr eaLnBrk="1" hangingPunct="1"/>
              <a:endParaRPr lang="cs-CZ" dirty="0"/>
            </a:p>
          </p:txBody>
        </p:sp>
        <p:sp>
          <p:nvSpPr>
            <p:cNvPr id="7175" name="Text Box 9"/>
            <p:cNvSpPr txBox="1">
              <a:spLocks noChangeArrowheads="1"/>
            </p:cNvSpPr>
            <p:nvPr/>
          </p:nvSpPr>
          <p:spPr bwMode="auto">
            <a:xfrm>
              <a:off x="1597" y="6817"/>
              <a:ext cx="2160" cy="8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Značková strategie</a:t>
              </a:r>
              <a:endParaRPr lang="cs-CZ" dirty="0"/>
            </a:p>
          </p:txBody>
        </p:sp>
        <p:sp>
          <p:nvSpPr>
            <p:cNvPr id="7176" name="Text Box 10"/>
            <p:cNvSpPr txBox="1">
              <a:spLocks noChangeArrowheads="1"/>
            </p:cNvSpPr>
            <p:nvPr/>
          </p:nvSpPr>
          <p:spPr bwMode="auto">
            <a:xfrm>
              <a:off x="4837" y="4477"/>
              <a:ext cx="2340" cy="97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Marketingová strategie</a:t>
              </a:r>
              <a:endParaRPr lang="cs-CZ" dirty="0"/>
            </a:p>
          </p:txBody>
        </p:sp>
        <p:sp>
          <p:nvSpPr>
            <p:cNvPr id="7177" name="Text Box 11"/>
            <p:cNvSpPr txBox="1">
              <a:spLocks noChangeArrowheads="1"/>
            </p:cNvSpPr>
            <p:nvPr/>
          </p:nvSpPr>
          <p:spPr bwMode="auto">
            <a:xfrm>
              <a:off x="4837" y="2317"/>
              <a:ext cx="2160" cy="8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Výrobková strategie</a:t>
              </a:r>
              <a:endParaRPr lang="cs-CZ" dirty="0"/>
            </a:p>
          </p:txBody>
        </p:sp>
        <p:sp>
          <p:nvSpPr>
            <p:cNvPr id="7178" name="Text Box 12"/>
            <p:cNvSpPr txBox="1">
              <a:spLocks noChangeArrowheads="1"/>
            </p:cNvSpPr>
            <p:nvPr/>
          </p:nvSpPr>
          <p:spPr bwMode="auto">
            <a:xfrm>
              <a:off x="5017" y="7177"/>
              <a:ext cx="2160" cy="126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Velikost prodejních kapacit</a:t>
              </a:r>
              <a:endParaRPr lang="cs-CZ" dirty="0"/>
            </a:p>
          </p:txBody>
        </p:sp>
        <p:sp>
          <p:nvSpPr>
            <p:cNvPr id="7179" name="Text Box 13"/>
            <p:cNvSpPr txBox="1">
              <a:spLocks noChangeArrowheads="1"/>
            </p:cNvSpPr>
            <p:nvPr/>
          </p:nvSpPr>
          <p:spPr bwMode="auto">
            <a:xfrm>
              <a:off x="8437" y="3217"/>
              <a:ext cx="2160" cy="8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Distribuční strategie</a:t>
              </a:r>
              <a:endParaRPr lang="cs-CZ" dirty="0"/>
            </a:p>
          </p:txBody>
        </p:sp>
        <p:sp>
          <p:nvSpPr>
            <p:cNvPr id="7180" name="Text Box 14"/>
            <p:cNvSpPr txBox="1">
              <a:spLocks noChangeArrowheads="1"/>
            </p:cNvSpPr>
            <p:nvPr/>
          </p:nvSpPr>
          <p:spPr bwMode="auto">
            <a:xfrm>
              <a:off x="8437" y="6637"/>
              <a:ext cx="2160" cy="8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Propagační strategie</a:t>
              </a:r>
              <a:endParaRPr lang="cs-CZ" dirty="0"/>
            </a:p>
          </p:txBody>
        </p:sp>
        <p:sp>
          <p:nvSpPr>
            <p:cNvPr id="7181" name="Line 15"/>
            <p:cNvSpPr>
              <a:spLocks noChangeShapeType="1"/>
            </p:cNvSpPr>
            <p:nvPr/>
          </p:nvSpPr>
          <p:spPr bwMode="auto">
            <a:xfrm flipV="1">
              <a:off x="3811" y="5440"/>
              <a:ext cx="1386" cy="173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182" name="Line 16"/>
            <p:cNvSpPr>
              <a:spLocks noChangeShapeType="1"/>
            </p:cNvSpPr>
            <p:nvPr/>
          </p:nvSpPr>
          <p:spPr bwMode="auto">
            <a:xfrm flipV="1">
              <a:off x="3577" y="5197"/>
              <a:ext cx="126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183" name="Line 17"/>
            <p:cNvSpPr>
              <a:spLocks noChangeShapeType="1"/>
            </p:cNvSpPr>
            <p:nvPr/>
          </p:nvSpPr>
          <p:spPr bwMode="auto">
            <a:xfrm>
              <a:off x="3577" y="3757"/>
              <a:ext cx="1260" cy="108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184" name="Line 18"/>
            <p:cNvSpPr>
              <a:spLocks noChangeShapeType="1"/>
            </p:cNvSpPr>
            <p:nvPr/>
          </p:nvSpPr>
          <p:spPr bwMode="auto">
            <a:xfrm>
              <a:off x="5917" y="3217"/>
              <a:ext cx="0" cy="12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185" name="Line 19"/>
            <p:cNvSpPr>
              <a:spLocks noChangeShapeType="1"/>
            </p:cNvSpPr>
            <p:nvPr/>
          </p:nvSpPr>
          <p:spPr bwMode="auto">
            <a:xfrm flipH="1">
              <a:off x="7177" y="4117"/>
              <a:ext cx="2160" cy="90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186" name="Line 20"/>
            <p:cNvSpPr>
              <a:spLocks noChangeShapeType="1"/>
            </p:cNvSpPr>
            <p:nvPr/>
          </p:nvSpPr>
          <p:spPr bwMode="auto">
            <a:xfrm flipV="1">
              <a:off x="5917" y="5440"/>
              <a:ext cx="0" cy="173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187" name="Line 21"/>
            <p:cNvSpPr>
              <a:spLocks noChangeShapeType="1"/>
            </p:cNvSpPr>
            <p:nvPr/>
          </p:nvSpPr>
          <p:spPr bwMode="auto">
            <a:xfrm flipH="1" flipV="1">
              <a:off x="6637" y="5452"/>
              <a:ext cx="1800" cy="162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827584" y="404664"/>
            <a:ext cx="7344816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>
                <a:solidFill>
                  <a:schemeClr val="accent2"/>
                </a:solidFill>
                <a:latin typeface="Calibri" pitchFamily="34" charset="0"/>
              </a:rPr>
              <a:t>Marketingová strategie</a:t>
            </a:r>
            <a:endParaRPr lang="cs-CZ" sz="3200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19572" y="954622"/>
            <a:ext cx="7920880" cy="5426705"/>
          </a:xfrm>
          <a:solidFill>
            <a:srgbClr val="00B0F0"/>
          </a:solidFill>
        </p:spPr>
        <p:txBody>
          <a:bodyPr/>
          <a:lstStyle/>
          <a:p>
            <a:pPr marL="533400" lvl="2" indent="-444500" algn="l" eaLnBrk="1" hangingPunct="1">
              <a:buFont typeface="Symbol" pitchFamily="18" charset="2"/>
              <a:buChar char="Þ"/>
            </a:pP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návrh marketingového mixu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(výrobek, cena, podpora, prodeje, formy distribuce a místo prodeje) tak, aby se podnik dokonale přizpůsobil jednotlivým tržním segmentům. Cílem je využít nebo získat </a:t>
            </a:r>
            <a:r>
              <a:rPr lang="cs-CZ" b="1" dirty="0" smtClean="0">
                <a:solidFill>
                  <a:srgbClr val="FF0000"/>
                </a:solidFill>
                <a:latin typeface="Calibri" pitchFamily="34" charset="0"/>
              </a:rPr>
              <a:t>výhodu, </a:t>
            </a:r>
            <a:r>
              <a:rPr lang="cs-CZ" b="1" dirty="0" smtClean="0">
                <a:latin typeface="Calibri" pitchFamily="34" charset="0"/>
              </a:rPr>
              <a:t>kterou se podnik odliší od nabídky konkurentů ve shodných tržních segmentech 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(různé složení prvků pro různá odvětví)</a:t>
            </a:r>
          </a:p>
          <a:p>
            <a:pPr marL="533400" lvl="2" indent="-444500" algn="l" eaLnBrk="1" hangingPunct="1">
              <a:buFont typeface="Symbol" pitchFamily="18" charset="2"/>
              <a:buChar char="Þ"/>
            </a:pP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výběr pozice v tržním segmentu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– </a:t>
            </a:r>
            <a:r>
              <a:rPr lang="cs-CZ" b="1" dirty="0" smtClean="0">
                <a:solidFill>
                  <a:srgbClr val="FF0000"/>
                </a:solidFill>
                <a:latin typeface="Calibri" pitchFamily="34" charset="0"/>
              </a:rPr>
              <a:t>vhodná kombinace cílových trhů a marketingového mixu. </a:t>
            </a:r>
            <a:r>
              <a:rPr lang="cs-CZ" b="1" dirty="0" smtClean="0">
                <a:latin typeface="Calibri" pitchFamily="34" charset="0"/>
              </a:rPr>
              <a:t>Pozice v tržním segmentu je postavení, které produkt zaujímá ve spotřebitelském povědomí ve srovnání s konkurenčními výrobky</a:t>
            </a:r>
          </a:p>
          <a:p>
            <a:pPr marL="533400" lvl="2" indent="-444500" algn="l" eaLnBrk="1" hangingPunct="1">
              <a:buFont typeface="Symbol" pitchFamily="18" charset="2"/>
              <a:buChar char="Þ"/>
            </a:pPr>
            <a:r>
              <a:rPr lang="cs-CZ" b="1" dirty="0" smtClean="0">
                <a:latin typeface="Calibri" pitchFamily="34" charset="0"/>
              </a:rPr>
              <a:t>(MM: produkt, cena, podpora prodeje, distribuce, lidé, procesy, materiální prostředí).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9572" y="116632"/>
            <a:ext cx="7560840" cy="58477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>
                <a:solidFill>
                  <a:srgbClr val="3333FF"/>
                </a:solidFill>
                <a:latin typeface="Calibri" pitchFamily="34" charset="0"/>
              </a:rPr>
              <a:t>Marketingová strategie</a:t>
            </a:r>
            <a:endParaRPr lang="cs-CZ" sz="3200" dirty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6D8E30-65EE-4C5F-95AB-744690A6B1AD}"/>
</file>

<file path=customXml/itemProps2.xml><?xml version="1.0" encoding="utf-8"?>
<ds:datastoreItem xmlns:ds="http://schemas.openxmlformats.org/officeDocument/2006/customXml" ds:itemID="{458E6CAD-A17D-4B25-8572-1B773032C487}"/>
</file>

<file path=customXml/itemProps3.xml><?xml version="1.0" encoding="utf-8"?>
<ds:datastoreItem xmlns:ds="http://schemas.openxmlformats.org/officeDocument/2006/customXml" ds:itemID="{A988166C-1B66-47AB-8C9D-B0875C342B0D}"/>
</file>

<file path=docProps/app.xml><?xml version="1.0" encoding="utf-8"?>
<Properties xmlns="http://schemas.openxmlformats.org/officeDocument/2006/extended-properties" xmlns:vt="http://schemas.openxmlformats.org/officeDocument/2006/docPropsVTypes">
  <TotalTime>4186</TotalTime>
  <Words>1560</Words>
  <Application>Microsoft Office PowerPoint</Application>
  <PresentationFormat>Předvádění na obrazovce (4:3)</PresentationFormat>
  <Paragraphs>260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Calibri</vt:lpstr>
      <vt:lpstr>Symbol</vt:lpstr>
      <vt:lpstr>Times New Roman</vt:lpstr>
      <vt:lpstr>Wingdings</vt:lpstr>
      <vt:lpstr>Default Design</vt:lpstr>
      <vt:lpstr>Metody strategického řízení</vt:lpstr>
      <vt:lpstr>Prezentace aplikace PowerPoint</vt:lpstr>
      <vt:lpstr>1. Úrovně strategií a úloha funkční strategie</vt:lpstr>
      <vt:lpstr>Provázanost strategií v podniku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Okruhlica</dc:creator>
  <cp:lastModifiedBy>starzyczna</cp:lastModifiedBy>
  <cp:revision>1026</cp:revision>
  <cp:lastPrinted>2013-10-18T09:20:56Z</cp:lastPrinted>
  <dcterms:created xsi:type="dcterms:W3CDTF">2004-02-01T16:29:45Z</dcterms:created>
  <dcterms:modified xsi:type="dcterms:W3CDTF">2020-04-15T07:19:15Z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