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0"/>
  </p:notesMasterIdLst>
  <p:sldIdLst>
    <p:sldId id="257" r:id="rId5"/>
    <p:sldId id="258" r:id="rId6"/>
    <p:sldId id="263" r:id="rId7"/>
    <p:sldId id="427" r:id="rId8"/>
    <p:sldId id="556" r:id="rId9"/>
    <p:sldId id="593" r:id="rId10"/>
    <p:sldId id="595" r:id="rId11"/>
    <p:sldId id="597" r:id="rId12"/>
    <p:sldId id="598" r:id="rId13"/>
    <p:sldId id="599" r:id="rId14"/>
    <p:sldId id="600" r:id="rId15"/>
    <p:sldId id="601" r:id="rId16"/>
    <p:sldId id="362" r:id="rId17"/>
    <p:sldId id="602" r:id="rId18"/>
    <p:sldId id="603" r:id="rId19"/>
    <p:sldId id="604" r:id="rId20"/>
    <p:sldId id="445" r:id="rId21"/>
    <p:sldId id="446" r:id="rId22"/>
    <p:sldId id="605" r:id="rId23"/>
    <p:sldId id="448" r:id="rId24"/>
    <p:sldId id="607" r:id="rId25"/>
    <p:sldId id="450" r:id="rId26"/>
    <p:sldId id="606" r:id="rId27"/>
    <p:sldId id="452" r:id="rId28"/>
    <p:sldId id="608" r:id="rId29"/>
    <p:sldId id="454" r:id="rId30"/>
    <p:sldId id="610" r:id="rId31"/>
    <p:sldId id="456" r:id="rId32"/>
    <p:sldId id="609" r:id="rId33"/>
    <p:sldId id="611" r:id="rId34"/>
    <p:sldId id="612" r:id="rId35"/>
    <p:sldId id="614" r:id="rId36"/>
    <p:sldId id="613" r:id="rId37"/>
    <p:sldId id="615" r:id="rId38"/>
    <p:sldId id="616" r:id="rId39"/>
    <p:sldId id="617" r:id="rId40"/>
    <p:sldId id="619" r:id="rId41"/>
    <p:sldId id="621" r:id="rId42"/>
    <p:sldId id="622" r:id="rId43"/>
    <p:sldId id="323" r:id="rId44"/>
    <p:sldId id="324" r:id="rId45"/>
    <p:sldId id="325" r:id="rId46"/>
    <p:sldId id="326" r:id="rId47"/>
    <p:sldId id="327" r:id="rId48"/>
    <p:sldId id="383" r:id="rId49"/>
    <p:sldId id="438" r:id="rId50"/>
    <p:sldId id="437" r:id="rId51"/>
    <p:sldId id="439" r:id="rId52"/>
    <p:sldId id="440" r:id="rId53"/>
    <p:sldId id="412" r:id="rId54"/>
    <p:sldId id="413" r:id="rId55"/>
    <p:sldId id="414" r:id="rId56"/>
    <p:sldId id="415" r:id="rId57"/>
    <p:sldId id="416" r:id="rId58"/>
    <p:sldId id="417" r:id="rId59"/>
    <p:sldId id="442" r:id="rId60"/>
    <p:sldId id="419" r:id="rId61"/>
    <p:sldId id="443" r:id="rId62"/>
    <p:sldId id="430" r:id="rId63"/>
    <p:sldId id="431" r:id="rId64"/>
    <p:sldId id="432" r:id="rId65"/>
    <p:sldId id="433" r:id="rId66"/>
    <p:sldId id="434" r:id="rId67"/>
    <p:sldId id="435" r:id="rId68"/>
    <p:sldId id="623" r:id="rId6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7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E4F172-19D7-4669-A402-EDB5EDBF8B2B}" type="slidenum">
              <a:rPr lang="cs-CZ" altLang="cs-CZ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cs-CZ" altLang="cs-CZ" dirty="0">
              <a:latin typeface="Arial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59092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3699238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ctr"/>
            <a:br>
              <a:rPr lang="cs-CZ" sz="5400" dirty="0"/>
            </a:br>
            <a:br>
              <a:rPr lang="cs-CZ" sz="5400" dirty="0"/>
            </a:br>
            <a:br>
              <a:rPr lang="cs-CZ" sz="5400" dirty="0"/>
            </a:br>
            <a:r>
              <a:rPr lang="cs-CZ" sz="4000" b="1" dirty="0">
                <a:solidFill>
                  <a:schemeClr val="bg1"/>
                </a:solidFill>
              </a:rPr>
              <a:t>Implementace strategie</a:t>
            </a:r>
            <a:br>
              <a:rPr lang="cs-CZ" sz="4000" b="1" dirty="0">
                <a:solidFill>
                  <a:srgbClr val="FF0000"/>
                </a:solidFill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br>
              <a:rPr lang="cs-CZ" sz="4000" b="1" dirty="0">
                <a:solidFill>
                  <a:srgbClr val="FF0000"/>
                </a:solidFill>
              </a:rPr>
            </a:br>
            <a:endParaRPr lang="cs-CZ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strategického řízení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altLang="cs-CZ" sz="3200" b="1" dirty="0">
                <a:solidFill>
                  <a:srgbClr val="008080"/>
                </a:solidFill>
              </a:rPr>
              <a:t>4. Organizační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struktura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01533" y="1942554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cs-CZ" altLang="cs-CZ" sz="2000" b="1" dirty="0"/>
              <a:t>Nová strategie znamená zpravidla </a:t>
            </a:r>
            <a:r>
              <a:rPr lang="cs-CZ" altLang="cs-CZ" sz="2000" b="1" dirty="0">
                <a:solidFill>
                  <a:srgbClr val="FFFF00"/>
                </a:solidFill>
              </a:rPr>
              <a:t>novou dělbu řídící i výkonné práce </a:t>
            </a:r>
            <a:r>
              <a:rPr lang="cs-CZ" altLang="cs-CZ" sz="2000" b="1" dirty="0"/>
              <a:t>uvnitř podniku: to si vyžádá úpravu organizace.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cs-CZ" altLang="cs-CZ" sz="2000" b="1" dirty="0">
                <a:solidFill>
                  <a:srgbClr val="FFFF00"/>
                </a:solidFill>
              </a:rPr>
              <a:t>Uvedení organizační struktury do souladu se strategií </a:t>
            </a:r>
            <a:r>
              <a:rPr lang="cs-CZ" altLang="cs-CZ" sz="2000" b="1" dirty="0"/>
              <a:t>představuje: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přesně vymezit klíčové funkce, úkoly a aktivity pro úspěšnou implementaci strategie (nákladový vůdce – kontrola nákladů apod.)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objasnit a pochopit vztahy mezi aktivitami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seskupit aktivity do organizačních útvarů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určit stupeň pravomoci, odpovědnosti a nezávislosti každého organizačního útvaru (centralizace, decentralizace)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koordinovat různorodé organizační útvary.</a:t>
            </a:r>
          </a:p>
          <a:p>
            <a:pPr marL="609600" indent="-609600">
              <a:lnSpc>
                <a:spcPct val="80000"/>
              </a:lnSpc>
              <a:buFontTx/>
              <a:buChar char="•"/>
            </a:pPr>
            <a:r>
              <a:rPr lang="cs-CZ" altLang="cs-CZ" sz="2000" b="1" dirty="0">
                <a:solidFill>
                  <a:srgbClr val="FFFF00"/>
                </a:solidFill>
              </a:rPr>
              <a:t>Organizační struktura musí obecně splňovat tři zásady</a:t>
            </a:r>
            <a:r>
              <a:rPr lang="cs-CZ" altLang="cs-CZ" sz="2000" dirty="0">
                <a:solidFill>
                  <a:srgbClr val="FFFF00"/>
                </a:solidFill>
              </a:rPr>
              <a:t>: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adaptabilita a flexibilita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nastolování atmosféry osobní a skupinové tvořivosti, vysoké výkonnosti a seberealizace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b="1" dirty="0"/>
              <a:t>maximální jednoduchost.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61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862917" y="1210450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Centralizace a decentralizace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01533" y="2361654"/>
            <a:ext cx="9615516" cy="382959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266700" indent="-266700">
              <a:buFontTx/>
              <a:buChar char="•"/>
              <a:defRPr/>
            </a:pPr>
            <a:r>
              <a:rPr lang="cs-CZ" sz="20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Centralizace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manažeři na vyšších úrovních řízení si ponechávají větší rozsah pravomocí a odpovědností (operativní i strategická rozhodování).</a:t>
            </a:r>
          </a:p>
          <a:p>
            <a:pPr marL="266700" indent="-266700">
              <a:buFontTx/>
              <a:buChar char="•"/>
              <a:defRPr/>
            </a:pPr>
            <a:r>
              <a:rPr lang="cs-CZ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Centralizace má svou výhodu:</a:t>
            </a:r>
          </a:p>
          <a:p>
            <a:pPr marL="1371600" lvl="2" indent="-741363">
              <a:buFont typeface="Symbol" pitchFamily="18" charset="2"/>
              <a:buChar char="Þ"/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vede ke snadnější koordinaci různých činností a k prosazení podnikové strategie.</a:t>
            </a:r>
          </a:p>
          <a:p>
            <a:pPr marL="266700" indent="-266700">
              <a:buFontTx/>
              <a:buChar char="•"/>
              <a:defRPr/>
            </a:pPr>
            <a:endParaRPr lang="cs-CZ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>
              <a:buFontTx/>
              <a:buChar char="•"/>
              <a:defRPr/>
            </a:pPr>
            <a:r>
              <a:rPr lang="cs-CZ" sz="20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Decentralizace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část tohoto prostoru, zejména operativní rozhodnutí, je postoupena nižším složkám (divize, funkční oddělení, týmy a manažeři na nižších úrovních). Tomuto procesu se říká </a:t>
            </a:r>
            <a:r>
              <a:rPr 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delegování pravomoci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a má tyto </a:t>
            </a:r>
            <a:r>
              <a:rPr lang="cs-CZ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výhody:</a:t>
            </a:r>
          </a:p>
          <a:p>
            <a:pPr marL="719138" lvl="2" indent="-452438">
              <a:buFont typeface="Symbol" pitchFamily="18" charset="2"/>
              <a:buChar char="Þ"/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více času na strategické rozhodování</a:t>
            </a:r>
          </a:p>
          <a:p>
            <a:pPr marL="719138" lvl="2" indent="-452438">
              <a:buFont typeface="Symbol" pitchFamily="18" charset="2"/>
              <a:buChar char="Þ"/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podporuje flexibilitu a odpovědnost (rozhodování na místě a přizpůsobení místní situaci).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2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74839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Organizační struktura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44500" indent="-444500">
              <a:lnSpc>
                <a:spcPct val="80000"/>
              </a:lnSpc>
              <a:buFontTx/>
              <a:buChar char="•"/>
              <a:defRPr/>
            </a:pPr>
            <a:r>
              <a:rPr lang="cs-CZ" sz="2400" dirty="0"/>
              <a:t>Organizační strukturu charakterizují diferenciace a integrace.</a:t>
            </a:r>
          </a:p>
          <a:p>
            <a:pPr marL="444500" indent="-444500">
              <a:lnSpc>
                <a:spcPct val="80000"/>
              </a:lnSpc>
              <a:buFontTx/>
              <a:buChar char="•"/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Diferenciace</a:t>
            </a:r>
            <a:r>
              <a:rPr lang="cs-CZ" sz="2400" b="1" dirty="0">
                <a:solidFill>
                  <a:srgbClr val="FFFF00"/>
                </a:solidFill>
              </a:rPr>
              <a:t> </a:t>
            </a:r>
            <a:r>
              <a:rPr lang="cs-CZ" sz="2400" b="1" dirty="0"/>
              <a:t>představuje způsob přidělení pravomoci, odpovědnosti a rozdělení úkolů jednotlivým pracovníkům podniku:</a:t>
            </a:r>
          </a:p>
          <a:p>
            <a:pPr marL="985838" lvl="2" indent="-355600">
              <a:lnSpc>
                <a:spcPct val="80000"/>
              </a:lnSpc>
              <a:buFont typeface="Symbol" pitchFamily="18" charset="2"/>
              <a:buChar char="Þ"/>
              <a:defRPr/>
            </a:pPr>
            <a:r>
              <a:rPr lang="cs-CZ" b="1" dirty="0"/>
              <a:t> </a:t>
            </a:r>
            <a:r>
              <a:rPr lang="cs-CZ" b="1" i="1" dirty="0"/>
              <a:t>vertikální diferenciace –</a:t>
            </a:r>
            <a:r>
              <a:rPr lang="cs-CZ" b="1" dirty="0"/>
              <a:t> přidělení pravomoci a odpovědnosti</a:t>
            </a:r>
          </a:p>
          <a:p>
            <a:pPr marL="985838" lvl="2" indent="-355600">
              <a:lnSpc>
                <a:spcPct val="80000"/>
              </a:lnSpc>
              <a:buFont typeface="Symbol" pitchFamily="18" charset="2"/>
              <a:buChar char="Þ"/>
              <a:defRPr/>
            </a:pPr>
            <a:r>
              <a:rPr lang="cs-CZ" b="1" dirty="0"/>
              <a:t> </a:t>
            </a:r>
            <a:r>
              <a:rPr lang="cs-CZ" b="1" i="1" dirty="0"/>
              <a:t>horizontální diferenciace –</a:t>
            </a:r>
            <a:r>
              <a:rPr lang="cs-CZ" b="1" dirty="0"/>
              <a:t> rozdělení úkolů a určení, kdo   tyto úkoly bude plnit.</a:t>
            </a:r>
          </a:p>
          <a:p>
            <a:pPr marL="444500" indent="-444500">
              <a:lnSpc>
                <a:spcPct val="80000"/>
              </a:lnSpc>
              <a:buFontTx/>
              <a:buChar char="•"/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Integrace</a:t>
            </a:r>
            <a:r>
              <a:rPr lang="cs-CZ" sz="2400" dirty="0"/>
              <a:t> </a:t>
            </a:r>
            <a:r>
              <a:rPr lang="cs-CZ" sz="2400" b="1" dirty="0"/>
              <a:t>je prostředek, pomocí něhož podnik usiluje o koordinaci lidí a funkcí ke splnění úkolů.</a:t>
            </a:r>
          </a:p>
          <a:p>
            <a:pPr marL="444500" indent="-444500">
              <a:lnSpc>
                <a:spcPct val="80000"/>
              </a:lnSpc>
              <a:buFontTx/>
              <a:buChar char="•"/>
              <a:defRPr/>
            </a:pPr>
            <a:r>
              <a:rPr lang="cs-CZ" sz="2400" b="1" dirty="0"/>
              <a:t>Souhrnně řečeno:</a:t>
            </a:r>
          </a:p>
          <a:p>
            <a:pPr marL="985838" lvl="2" indent="-355600">
              <a:lnSpc>
                <a:spcPct val="80000"/>
              </a:lnSpc>
              <a:buFont typeface="Symbol" pitchFamily="18" charset="2"/>
              <a:buChar char="Þ"/>
              <a:defRPr/>
            </a:pPr>
            <a:r>
              <a:rPr lang="cs-CZ" b="1" dirty="0"/>
              <a:t>diferenciace = způsob rozdělení podniku na jednotlivé části</a:t>
            </a:r>
          </a:p>
          <a:p>
            <a:pPr marL="985838" lvl="2" indent="-355600">
              <a:lnSpc>
                <a:spcPct val="80000"/>
              </a:lnSpc>
              <a:buFont typeface="Symbol" pitchFamily="18" charset="2"/>
              <a:buChar char="Þ"/>
              <a:defRPr/>
            </a:pPr>
            <a:r>
              <a:rPr lang="cs-CZ" b="1" dirty="0"/>
              <a:t>integrace = způsob, jakým jsou jednotlivé části spojovány.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43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88913"/>
            <a:ext cx="8229600" cy="6524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008080"/>
                </a:solidFill>
              </a:rPr>
              <a:t>Obecná</a:t>
            </a:r>
            <a:r>
              <a:rPr lang="cs-CZ" altLang="cs-CZ" sz="2800" dirty="0"/>
              <a:t> </a:t>
            </a:r>
            <a:r>
              <a:rPr lang="cs-CZ" altLang="cs-CZ" sz="2800" b="1" dirty="0">
                <a:solidFill>
                  <a:srgbClr val="008080"/>
                </a:solidFill>
              </a:rPr>
              <a:t>organizační struktura podniku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-404813" y="-1350020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latin typeface="Arial Narrow" pitchFamily="34" charset="0"/>
            </a:endParaRPr>
          </a:p>
        </p:txBody>
      </p:sp>
      <p:graphicFrame>
        <p:nvGraphicFramePr>
          <p:cNvPr id="1946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296418"/>
              </p:ext>
            </p:extLst>
          </p:nvPr>
        </p:nvGraphicFramePr>
        <p:xfrm>
          <a:off x="590550" y="927670"/>
          <a:ext cx="9822656" cy="583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Organization Chart" r:id="rId4" imgW="3650827" imgH="2895600" progId="OrgPlusWOPX.4">
                  <p:embed/>
                </p:oleObj>
              </mc:Choice>
              <mc:Fallback>
                <p:oleObj name="Organization Chart" r:id="rId4" imgW="3650827" imgH="2895600" progId="OrgPlusWOPX.4">
                  <p:embed/>
                  <p:pic>
                    <p:nvPicPr>
                      <p:cNvPr id="1946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550" y="927670"/>
                        <a:ext cx="9822656" cy="58340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462" name="Přímá spojnice se šipkou 2"/>
          <p:cNvCxnSpPr>
            <a:cxnSpLocks noChangeShapeType="1"/>
          </p:cNvCxnSpPr>
          <p:nvPr/>
        </p:nvCxnSpPr>
        <p:spPr bwMode="auto">
          <a:xfrm>
            <a:off x="1847850" y="1196975"/>
            <a:ext cx="0" cy="2376488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3" name="TextovéPole 3"/>
          <p:cNvSpPr txBox="1">
            <a:spLocks noChangeArrowheads="1"/>
          </p:cNvSpPr>
          <p:nvPr/>
        </p:nvSpPr>
        <p:spPr bwMode="auto">
          <a:xfrm>
            <a:off x="1631950" y="889001"/>
            <a:ext cx="1727200" cy="307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>
                <a:latin typeface="Arial Narrow" pitchFamily="34" charset="0"/>
              </a:rPr>
              <a:t>Vertikální - pravomoci</a:t>
            </a:r>
          </a:p>
        </p:txBody>
      </p:sp>
      <p:cxnSp>
        <p:nvCxnSpPr>
          <p:cNvPr id="19464" name="Přímá spojnice se šipkou 5"/>
          <p:cNvCxnSpPr>
            <a:cxnSpLocks noChangeShapeType="1"/>
          </p:cNvCxnSpPr>
          <p:nvPr/>
        </p:nvCxnSpPr>
        <p:spPr bwMode="auto">
          <a:xfrm>
            <a:off x="6888164" y="2276475"/>
            <a:ext cx="3375025" cy="0"/>
          </a:xfrm>
          <a:prstGeom prst="straightConnector1">
            <a:avLst/>
          </a:prstGeom>
          <a:noFill/>
          <a:ln w="28575" algn="ctr">
            <a:solidFill>
              <a:srgbClr val="6600CC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5" name="TextovéPole 6"/>
          <p:cNvSpPr txBox="1">
            <a:spLocks noChangeArrowheads="1"/>
          </p:cNvSpPr>
          <p:nvPr/>
        </p:nvSpPr>
        <p:spPr bwMode="auto">
          <a:xfrm>
            <a:off x="7747000" y="1779589"/>
            <a:ext cx="1657350" cy="3381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>
                <a:latin typeface="Arial Narrow" pitchFamily="34" charset="0"/>
              </a:rPr>
              <a:t>Horizontální   úkoly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159E3-A31E-4C85-873D-071E2D85F5F7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9560D17-C7BD-49AE-8934-D89EABBD5B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4"/>
            <a:ext cx="7772400" cy="112789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altLang="cs-CZ" sz="3200" b="1" dirty="0">
                <a:solidFill>
                  <a:srgbClr val="008080"/>
                </a:solidFill>
              </a:rPr>
              <a:t>Vertikální diferenciace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8" y="1952625"/>
            <a:ext cx="10926791" cy="44799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266700" indent="-266700">
              <a:lnSpc>
                <a:spcPct val="80000"/>
              </a:lnSpc>
              <a:buFontTx/>
              <a:buChar char="•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Při vertikální diferenciaci – nutno pečlivě zvážit a stanovit počet hierarchických úrovní.</a:t>
            </a:r>
          </a:p>
          <a:p>
            <a:pPr marL="266700" indent="-266700">
              <a:lnSpc>
                <a:spcPct val="80000"/>
              </a:lnSpc>
              <a:buFontTx/>
              <a:buChar char="•"/>
            </a:pPr>
            <a:endParaRPr lang="cs-CZ" alt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>
              <a:lnSpc>
                <a:spcPct val="80000"/>
              </a:lnSpc>
              <a:buFontTx/>
              <a:buChar char="•"/>
            </a:pPr>
            <a:r>
              <a:rPr lang="cs-CZ" altLang="cs-CZ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 růstem podniku zpravidla roste i počet hierarchických úrovní s těmito problémy:</a:t>
            </a:r>
          </a:p>
          <a:p>
            <a:pPr marL="541338" lvl="2" indent="-274638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sz="2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komunikační problémy </a:t>
            </a:r>
            <a:r>
              <a:rPr lang="cs-CZ" alt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ztěžování komunikace, zdlouhavost, ztráta flexibility, zkreslení nebo ztráta informací.</a:t>
            </a:r>
          </a:p>
          <a:p>
            <a:pPr marL="541338" lvl="2" indent="-274638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sz="2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motivační problémy </a:t>
            </a:r>
            <a:r>
              <a:rPr lang="cs-CZ" alt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množství úrovní značně snižuje autoritu manažerů</a:t>
            </a:r>
          </a:p>
          <a:p>
            <a:pPr marL="541338" lvl="2" indent="-274638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sz="26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vysoké operativní náklady </a:t>
            </a:r>
            <a:r>
              <a:rPr lang="cs-CZ" alt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mnoho úrovní zvyšuje počet manažerů, kteří jsou drazí.</a:t>
            </a:r>
          </a:p>
          <a:p>
            <a:pPr marL="266700" indent="-266700">
              <a:lnSpc>
                <a:spcPct val="80000"/>
              </a:lnSpc>
              <a:buFontTx/>
              <a:buChar char="•"/>
            </a:pPr>
            <a:endParaRPr lang="cs-CZ" alt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indent="-266700">
              <a:lnSpc>
                <a:spcPct val="80000"/>
              </a:lnSpc>
              <a:buFontTx/>
              <a:buChar char="•"/>
            </a:pP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Velké podniky, které prošly optimalizací řídící a organizační struktury, vytvářejí zpravidla maximálně 5 až 6 řídících úrovní.</a:t>
            </a:r>
          </a:p>
          <a:p>
            <a:pPr marL="266700" indent="-266700">
              <a:lnSpc>
                <a:spcPct val="80000"/>
              </a:lnSpc>
              <a:buFontTx/>
              <a:buChar char="•"/>
            </a:pP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Pro stanovení počtu řídících úrovní je důležitým faktorem </a:t>
            </a:r>
            <a:r>
              <a:rPr lang="cs-CZ" altLang="cs-CZ" sz="2600" b="1" i="1" dirty="0">
                <a:latin typeface="Arial" panose="020B0604020202020204" pitchFamily="34" charset="0"/>
                <a:cs typeface="Arial" panose="020B0604020202020204" pitchFamily="34" charset="0"/>
              </a:rPr>
              <a:t>rozsah řízení,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tj. průměrný počet podřízených organizačních jednotek na jednotlivých stupních řízení.</a:t>
            </a:r>
          </a:p>
          <a:p>
            <a:pPr marL="266700" indent="-266700">
              <a:lnSpc>
                <a:spcPct val="80000"/>
              </a:lnSpc>
              <a:buFontTx/>
              <a:buChar char="•"/>
            </a:pP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Rozsah řízení by neměl přesáhnout 8 až 12 jednotek.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4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3200" b="1" dirty="0">
                <a:solidFill>
                  <a:srgbClr val="008080"/>
                </a:solidFill>
              </a:rPr>
              <a:t>Horizontální diferenciace</a:t>
            </a: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1809751"/>
            <a:ext cx="8345516" cy="311192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>
              <a:buFontTx/>
              <a:buChar char="•"/>
            </a:pPr>
            <a:r>
              <a:rPr lang="cs-CZ" altLang="cs-CZ" sz="2400" b="1" dirty="0">
                <a:solidFill>
                  <a:srgbClr val="FFFF00"/>
                </a:solidFill>
              </a:rPr>
              <a:t>Horizontální diferenciace </a:t>
            </a:r>
            <a:r>
              <a:rPr lang="cs-CZ" altLang="cs-CZ" sz="2400" b="1" dirty="0"/>
              <a:t>přiděluje jednotlivým úrovním řízení úkoly k dosažení stanovených cílů.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/>
              <a:t>Hlavním znakem horizontální diferenciace je </a:t>
            </a:r>
            <a:r>
              <a:rPr lang="cs-CZ" altLang="cs-CZ" sz="2400" b="1" i="1" dirty="0">
                <a:solidFill>
                  <a:srgbClr val="FFFF00"/>
                </a:solidFill>
              </a:rPr>
              <a:t>týmová organizace práce.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/>
              <a:t>Podle způsobu přidělení úkolů nižším úrovním rozlišujeme </a:t>
            </a:r>
            <a:r>
              <a:rPr lang="cs-CZ" altLang="cs-CZ" sz="2400" b="1" i="1" dirty="0"/>
              <a:t>rozdílné organizační struktury.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87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sk-SK" altLang="cs-CZ" sz="3200" b="1" dirty="0">
                <a:solidFill>
                  <a:srgbClr val="008080"/>
                </a:solidFill>
              </a:rPr>
              <a:t>Základní formy organizační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struktury</a:t>
            </a: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1809751"/>
            <a:ext cx="8345516" cy="311192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008080"/>
                </a:solidFill>
              </a:rPr>
              <a:t>Jednoduchá podnikatelská organizační struktura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008080"/>
                </a:solidFill>
              </a:rPr>
              <a:t>Funkcionální (funkční)  struktura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008080"/>
                </a:solidFill>
              </a:rPr>
              <a:t>Maticová struktura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008080"/>
                </a:solidFill>
              </a:rPr>
              <a:t>Územní organizační struktura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008080"/>
                </a:solidFill>
              </a:rPr>
              <a:t>Decentralizované podnikatelské jednotky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008080"/>
                </a:solidFill>
              </a:rPr>
              <a:t>Strategické podnikatelské jednotky (Divizní struktura)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cs-CZ" sz="2400" b="1" dirty="0">
                <a:solidFill>
                  <a:srgbClr val="008080"/>
                </a:solidFill>
              </a:rPr>
              <a:t>Holdingová struktura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17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03389" y="576262"/>
            <a:ext cx="8785225" cy="561498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>
              <a:spcBef>
                <a:spcPct val="0"/>
              </a:spcBef>
              <a:defRPr/>
            </a:pPr>
            <a:r>
              <a:rPr lang="cs-CZ" sz="3200" b="1" dirty="0">
                <a:solidFill>
                  <a:srgbClr val="008080"/>
                </a:solidFill>
              </a:rPr>
              <a:t>4.1 Jednoduchá podnikatelská organizační struktura - liniová</a:t>
            </a:r>
          </a:p>
          <a:p>
            <a:pPr marL="609600" indent="-609600" algn="l">
              <a:spcBef>
                <a:spcPct val="0"/>
              </a:spcBef>
              <a:defRPr/>
            </a:pPr>
            <a:endParaRPr lang="cs-CZ" sz="20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266700" indent="-266700" algn="l">
              <a:spcBef>
                <a:spcPct val="0"/>
              </a:spcBef>
              <a:defRPr/>
            </a:pPr>
            <a:r>
              <a:rPr lang="cs-CZ" b="1" dirty="0">
                <a:solidFill>
                  <a:srgbClr val="FF0000"/>
                </a:solidFill>
              </a:rPr>
              <a:t>Strategické výhody:</a:t>
            </a:r>
          </a:p>
          <a:p>
            <a:pPr marL="266700" indent="-266700" algn="l">
              <a:spcBef>
                <a:spcPct val="0"/>
              </a:spcBef>
              <a:buFontTx/>
              <a:buChar char="•"/>
              <a:defRPr/>
            </a:pPr>
            <a:r>
              <a:rPr lang="cs-CZ" b="1" dirty="0"/>
              <a:t>kontrola celého podnikání v jedněch rukou</a:t>
            </a:r>
          </a:p>
          <a:p>
            <a:pPr marL="266700" indent="-266700" algn="l">
              <a:spcBef>
                <a:spcPct val="0"/>
              </a:spcBef>
              <a:buFontTx/>
              <a:buChar char="•"/>
              <a:defRPr/>
            </a:pPr>
            <a:r>
              <a:rPr lang="cs-CZ" b="1" dirty="0"/>
              <a:t>rychlé rozhodování a reakce na tržní signály</a:t>
            </a:r>
          </a:p>
          <a:p>
            <a:pPr marL="266700" indent="-266700" algn="l">
              <a:spcBef>
                <a:spcPct val="0"/>
              </a:spcBef>
              <a:buFontTx/>
              <a:buChar char="•"/>
              <a:defRPr/>
            </a:pPr>
            <a:r>
              <a:rPr lang="cs-CZ" b="1" dirty="0"/>
              <a:t>jednoduchý a neformální motivační systém.</a:t>
            </a:r>
          </a:p>
          <a:p>
            <a:pPr marL="266700" indent="-266700" algn="l">
              <a:spcBef>
                <a:spcPct val="0"/>
              </a:spcBef>
              <a:defRPr/>
            </a:pPr>
            <a:r>
              <a:rPr lang="cs-CZ" b="1" dirty="0">
                <a:solidFill>
                  <a:srgbClr val="FF0000"/>
                </a:solidFill>
              </a:rPr>
              <a:t>Strategické nevýhody: </a:t>
            </a:r>
          </a:p>
          <a:p>
            <a:pPr marL="266700" indent="-266700" algn="l">
              <a:spcBef>
                <a:spcPct val="0"/>
              </a:spcBef>
              <a:buFontTx/>
              <a:buChar char="•"/>
              <a:defRPr/>
            </a:pPr>
            <a:r>
              <a:rPr lang="cs-CZ" b="1" dirty="0"/>
              <a:t>namáhavé (obtížné) pro podnikatele</a:t>
            </a:r>
          </a:p>
          <a:p>
            <a:pPr marL="266700" indent="-266700" algn="l">
              <a:spcBef>
                <a:spcPct val="0"/>
              </a:spcBef>
              <a:buFontTx/>
              <a:buChar char="•"/>
              <a:defRPr/>
            </a:pPr>
            <a:r>
              <a:rPr lang="cs-CZ" b="1" dirty="0"/>
              <a:t>nevychovává budoucí manažery</a:t>
            </a:r>
          </a:p>
          <a:p>
            <a:pPr marL="266700" indent="-266700" algn="l">
              <a:spcBef>
                <a:spcPct val="0"/>
              </a:spcBef>
              <a:buFontTx/>
              <a:buChar char="•"/>
              <a:defRPr/>
            </a:pPr>
            <a:r>
              <a:rPr lang="cs-CZ" b="1" dirty="0"/>
              <a:t>zaměřuje se spíše na denní operace na úkor budoucnosti.</a:t>
            </a:r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  <a:p>
            <a:pPr marL="609600" indent="-609600" algn="l">
              <a:spcBef>
                <a:spcPct val="0"/>
              </a:spcBef>
              <a:defRPr/>
            </a:pPr>
            <a:endParaRPr lang="cs-CZ" sz="1800" b="1" dirty="0"/>
          </a:p>
        </p:txBody>
      </p:sp>
      <p:grpSp>
        <p:nvGrpSpPr>
          <p:cNvPr id="56323" name="Group 6"/>
          <p:cNvGrpSpPr>
            <a:grpSpLocks/>
          </p:cNvGrpSpPr>
          <p:nvPr/>
        </p:nvGrpSpPr>
        <p:grpSpPr bwMode="auto">
          <a:xfrm>
            <a:off x="3074987" y="1598922"/>
            <a:ext cx="6042025" cy="1622425"/>
            <a:chOff x="1278" y="4137"/>
            <a:chExt cx="9514" cy="2556"/>
          </a:xfrm>
        </p:grpSpPr>
        <p:sp>
          <p:nvSpPr>
            <p:cNvPr id="56324" name="Text Box 7"/>
            <p:cNvSpPr txBox="1">
              <a:spLocks noChangeArrowheads="1"/>
            </p:cNvSpPr>
            <p:nvPr/>
          </p:nvSpPr>
          <p:spPr bwMode="auto">
            <a:xfrm>
              <a:off x="4544" y="4137"/>
              <a:ext cx="2982" cy="11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500" dirty="0">
                <a:latin typeface="Arial Narrow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 dirty="0">
                  <a:latin typeface="Arial Narrow" pitchFamily="34" charset="0"/>
                </a:rPr>
                <a:t>Podnikatel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700" dirty="0">
                  <a:latin typeface="Arial Narrow" pitchFamily="34" charset="0"/>
                </a:rPr>
                <a:t>vlastník - manažer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6325" name="Text Box 8"/>
            <p:cNvSpPr txBox="1">
              <a:spLocks noChangeArrowheads="1"/>
            </p:cNvSpPr>
            <p:nvPr/>
          </p:nvSpPr>
          <p:spPr bwMode="auto">
            <a:xfrm>
              <a:off x="1278" y="5841"/>
              <a:ext cx="2982" cy="8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700" dirty="0">
                <a:latin typeface="Arial Narrow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dirty="0">
                  <a:latin typeface="Arial Narrow" pitchFamily="34" charset="0"/>
                </a:rPr>
                <a:t>Zaměstnanec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6326" name="Text Box 9"/>
            <p:cNvSpPr txBox="1">
              <a:spLocks noChangeArrowheads="1"/>
            </p:cNvSpPr>
            <p:nvPr/>
          </p:nvSpPr>
          <p:spPr bwMode="auto">
            <a:xfrm>
              <a:off x="4544" y="5841"/>
              <a:ext cx="2982" cy="8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700" dirty="0">
                <a:latin typeface="Arial Narrow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dirty="0">
                  <a:latin typeface="Arial Narrow" pitchFamily="34" charset="0"/>
                </a:rPr>
                <a:t>Zaměstnanec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6327" name="Text Box 10"/>
            <p:cNvSpPr txBox="1">
              <a:spLocks noChangeArrowheads="1"/>
            </p:cNvSpPr>
            <p:nvPr/>
          </p:nvSpPr>
          <p:spPr bwMode="auto">
            <a:xfrm>
              <a:off x="7810" y="5841"/>
              <a:ext cx="2982" cy="8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cs-CZ" altLang="cs-CZ" sz="700" dirty="0">
                <a:latin typeface="Arial Narrow" pitchFamily="34" charset="0"/>
              </a:endParaRP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600" dirty="0">
                  <a:latin typeface="Arial Narrow" pitchFamily="34" charset="0"/>
                </a:rPr>
                <a:t>Zaměstnanec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6328" name="Line 11"/>
            <p:cNvSpPr>
              <a:spLocks noChangeShapeType="1"/>
            </p:cNvSpPr>
            <p:nvPr/>
          </p:nvSpPr>
          <p:spPr bwMode="auto">
            <a:xfrm>
              <a:off x="5964" y="5273"/>
              <a:ext cx="0" cy="5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6329" name="Line 12"/>
            <p:cNvSpPr>
              <a:spLocks noChangeShapeType="1"/>
            </p:cNvSpPr>
            <p:nvPr/>
          </p:nvSpPr>
          <p:spPr bwMode="auto">
            <a:xfrm>
              <a:off x="2698" y="5557"/>
              <a:ext cx="66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6330" name="Line 13"/>
            <p:cNvSpPr>
              <a:spLocks noChangeShapeType="1"/>
            </p:cNvSpPr>
            <p:nvPr/>
          </p:nvSpPr>
          <p:spPr bwMode="auto">
            <a:xfrm>
              <a:off x="2698" y="5557"/>
              <a:ext cx="0" cy="2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6331" name="Line 14"/>
            <p:cNvSpPr>
              <a:spLocks noChangeShapeType="1"/>
            </p:cNvSpPr>
            <p:nvPr/>
          </p:nvSpPr>
          <p:spPr bwMode="auto">
            <a:xfrm>
              <a:off x="9372" y="5557"/>
              <a:ext cx="0" cy="2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pic>
        <p:nvPicPr>
          <p:cNvPr id="12" name="Obrázek 11">
            <a:extLst>
              <a:ext uri="{FF2B5EF4-FFF2-40B4-BE49-F238E27FC236}">
                <a16:creationId xmlns:a16="http://schemas.microsoft.com/office/drawing/2014/main" id="{8A6611C7-CFE1-454D-9B98-8200CC8065A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731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1" y="1239838"/>
            <a:ext cx="7993063" cy="4464050"/>
          </a:xfrm>
        </p:spPr>
        <p:txBody>
          <a:bodyPr/>
          <a:lstStyle/>
          <a:p>
            <a:pPr marL="609600" indent="-609600" algn="l">
              <a:spcBef>
                <a:spcPct val="0"/>
              </a:spcBef>
            </a:pPr>
            <a:r>
              <a:rPr lang="sk-SK" altLang="cs-CZ" sz="3500" b="1" dirty="0">
                <a:latin typeface="Arial Narrow" pitchFamily="34" charset="0"/>
              </a:rPr>
              <a:t>        </a:t>
            </a:r>
            <a:endParaRPr lang="cs-CZ" altLang="cs-CZ" sz="26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2600" b="1" dirty="0"/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</p:txBody>
      </p:sp>
      <p:grpSp>
        <p:nvGrpSpPr>
          <p:cNvPr id="18435" name="Group 89"/>
          <p:cNvGrpSpPr>
            <a:grpSpLocks/>
          </p:cNvGrpSpPr>
          <p:nvPr/>
        </p:nvGrpSpPr>
        <p:grpSpPr bwMode="auto">
          <a:xfrm>
            <a:off x="1071716" y="1454151"/>
            <a:ext cx="7749612" cy="4391025"/>
            <a:chOff x="511" y="1298"/>
            <a:chExt cx="3751" cy="2766"/>
          </a:xfrm>
          <a:solidFill>
            <a:srgbClr val="CCFFFF"/>
          </a:solidFill>
        </p:grpSpPr>
        <p:sp>
          <p:nvSpPr>
            <p:cNvPr id="18436" name="Rectangle 16"/>
            <p:cNvSpPr>
              <a:spLocks noChangeArrowheads="1"/>
            </p:cNvSpPr>
            <p:nvPr/>
          </p:nvSpPr>
          <p:spPr bwMode="auto">
            <a:xfrm>
              <a:off x="617" y="2445"/>
              <a:ext cx="184" cy="1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a. </a:t>
              </a:r>
              <a:endParaRPr lang="cs-CZ" dirty="0"/>
            </a:p>
          </p:txBody>
        </p:sp>
        <p:sp>
          <p:nvSpPr>
            <p:cNvPr id="18437" name="Rectangle 17"/>
            <p:cNvSpPr>
              <a:spLocks noChangeArrowheads="1"/>
            </p:cNvSpPr>
            <p:nvPr/>
          </p:nvSpPr>
          <p:spPr bwMode="auto">
            <a:xfrm>
              <a:off x="801" y="2440"/>
              <a:ext cx="1550" cy="1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Čistá funkcionální organizace</a:t>
              </a:r>
              <a:endParaRPr lang="cs-CZ" dirty="0"/>
            </a:p>
          </p:txBody>
        </p:sp>
        <p:sp>
          <p:nvSpPr>
            <p:cNvPr id="18438" name="Rectangle 18"/>
            <p:cNvSpPr>
              <a:spLocks noChangeArrowheads="1"/>
            </p:cNvSpPr>
            <p:nvPr/>
          </p:nvSpPr>
          <p:spPr bwMode="auto">
            <a:xfrm>
              <a:off x="617" y="3834"/>
              <a:ext cx="2151" cy="23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b. Procesní funkcionální organizace</a:t>
              </a:r>
              <a:endParaRPr lang="cs-CZ" dirty="0"/>
            </a:p>
          </p:txBody>
        </p:sp>
        <p:sp>
          <p:nvSpPr>
            <p:cNvPr id="18439" name="Rectangle 19"/>
            <p:cNvSpPr>
              <a:spLocks noChangeArrowheads="1"/>
            </p:cNvSpPr>
            <p:nvPr/>
          </p:nvSpPr>
          <p:spPr bwMode="auto">
            <a:xfrm>
              <a:off x="2011" y="1298"/>
              <a:ext cx="698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0" name="Rectangle 20"/>
            <p:cNvSpPr>
              <a:spLocks noChangeArrowheads="1"/>
            </p:cNvSpPr>
            <p:nvPr/>
          </p:nvSpPr>
          <p:spPr bwMode="auto">
            <a:xfrm>
              <a:off x="2174" y="1410"/>
              <a:ext cx="446" cy="1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Ředitel</a:t>
              </a:r>
              <a:endParaRPr lang="cs-CZ" dirty="0"/>
            </a:p>
          </p:txBody>
        </p:sp>
        <p:sp>
          <p:nvSpPr>
            <p:cNvPr id="18441" name="Rectangle 21"/>
            <p:cNvSpPr>
              <a:spLocks noChangeArrowheads="1"/>
            </p:cNvSpPr>
            <p:nvPr/>
          </p:nvSpPr>
          <p:spPr bwMode="auto">
            <a:xfrm>
              <a:off x="511" y="1886"/>
              <a:ext cx="537" cy="3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2" name="Rectangle 22"/>
            <p:cNvSpPr>
              <a:spLocks noChangeArrowheads="1"/>
            </p:cNvSpPr>
            <p:nvPr/>
          </p:nvSpPr>
          <p:spPr bwMode="auto">
            <a:xfrm>
              <a:off x="571" y="1918"/>
              <a:ext cx="495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Výzkum</a:t>
              </a:r>
              <a:endParaRPr lang="cs-CZ" dirty="0"/>
            </a:p>
          </p:txBody>
        </p:sp>
        <p:sp>
          <p:nvSpPr>
            <p:cNvPr id="18443" name="Rectangle 23"/>
            <p:cNvSpPr>
              <a:spLocks noChangeArrowheads="1"/>
            </p:cNvSpPr>
            <p:nvPr/>
          </p:nvSpPr>
          <p:spPr bwMode="auto">
            <a:xfrm>
              <a:off x="599" y="2058"/>
              <a:ext cx="433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a vývoj</a:t>
              </a:r>
              <a:endParaRPr lang="cs-CZ" dirty="0"/>
            </a:p>
          </p:txBody>
        </p:sp>
        <p:sp>
          <p:nvSpPr>
            <p:cNvPr id="18444" name="Rectangle 24"/>
            <p:cNvSpPr>
              <a:spLocks noChangeArrowheads="1"/>
            </p:cNvSpPr>
            <p:nvPr/>
          </p:nvSpPr>
          <p:spPr bwMode="auto">
            <a:xfrm>
              <a:off x="1154" y="1886"/>
              <a:ext cx="537" cy="3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5" name="Rectangle 25"/>
            <p:cNvSpPr>
              <a:spLocks noChangeArrowheads="1"/>
            </p:cNvSpPr>
            <p:nvPr/>
          </p:nvSpPr>
          <p:spPr bwMode="auto">
            <a:xfrm>
              <a:off x="1300" y="2000"/>
              <a:ext cx="311" cy="1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TPV</a:t>
              </a:r>
              <a:endParaRPr lang="cs-CZ" dirty="0"/>
            </a:p>
          </p:txBody>
        </p:sp>
        <p:sp>
          <p:nvSpPr>
            <p:cNvPr id="18446" name="Rectangle 26"/>
            <p:cNvSpPr>
              <a:spLocks noChangeArrowheads="1"/>
            </p:cNvSpPr>
            <p:nvPr/>
          </p:nvSpPr>
          <p:spPr bwMode="auto">
            <a:xfrm>
              <a:off x="1797" y="1886"/>
              <a:ext cx="537" cy="3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7" name="Rectangle 27"/>
            <p:cNvSpPr>
              <a:spLocks noChangeArrowheads="1"/>
            </p:cNvSpPr>
            <p:nvPr/>
          </p:nvSpPr>
          <p:spPr bwMode="auto">
            <a:xfrm>
              <a:off x="1871" y="2000"/>
              <a:ext cx="461" cy="1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Výroba</a:t>
              </a:r>
              <a:endParaRPr lang="cs-CZ" dirty="0"/>
            </a:p>
          </p:txBody>
        </p:sp>
        <p:sp>
          <p:nvSpPr>
            <p:cNvPr id="18448" name="Rectangle 28"/>
            <p:cNvSpPr>
              <a:spLocks noChangeArrowheads="1"/>
            </p:cNvSpPr>
            <p:nvPr/>
          </p:nvSpPr>
          <p:spPr bwMode="auto">
            <a:xfrm>
              <a:off x="2439" y="1886"/>
              <a:ext cx="537" cy="3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9" name="Rectangle 29"/>
            <p:cNvSpPr>
              <a:spLocks noChangeArrowheads="1"/>
            </p:cNvSpPr>
            <p:nvPr/>
          </p:nvSpPr>
          <p:spPr bwMode="auto">
            <a:xfrm>
              <a:off x="2518" y="1917"/>
              <a:ext cx="347" cy="1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1600" dirty="0"/>
                <a:t>Mark</a:t>
              </a:r>
              <a:r>
                <a:rPr lang="cs-CZ" sz="1600" dirty="0"/>
                <a:t>e-ting</a:t>
              </a:r>
              <a:endParaRPr lang="cs-CZ" dirty="0"/>
            </a:p>
          </p:txBody>
        </p:sp>
        <p:sp>
          <p:nvSpPr>
            <p:cNvPr id="18450" name="Rectangle 33"/>
            <p:cNvSpPr>
              <a:spLocks noChangeArrowheads="1"/>
            </p:cNvSpPr>
            <p:nvPr/>
          </p:nvSpPr>
          <p:spPr bwMode="auto">
            <a:xfrm>
              <a:off x="3084" y="1886"/>
              <a:ext cx="537" cy="3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1" name="Rectangle 34"/>
            <p:cNvSpPr>
              <a:spLocks noChangeArrowheads="1"/>
            </p:cNvSpPr>
            <p:nvPr/>
          </p:nvSpPr>
          <p:spPr bwMode="auto">
            <a:xfrm>
              <a:off x="3127" y="1917"/>
              <a:ext cx="424" cy="1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1500" dirty="0"/>
                <a:t>Person</a:t>
              </a:r>
              <a:r>
                <a:rPr lang="cs-CZ" sz="1500" dirty="0"/>
                <a:t>a-listika</a:t>
              </a:r>
            </a:p>
          </p:txBody>
        </p:sp>
        <p:sp>
          <p:nvSpPr>
            <p:cNvPr id="18452" name="Rectangle 40"/>
            <p:cNvSpPr>
              <a:spLocks noChangeArrowheads="1"/>
            </p:cNvSpPr>
            <p:nvPr/>
          </p:nvSpPr>
          <p:spPr bwMode="auto">
            <a:xfrm>
              <a:off x="3725" y="1886"/>
              <a:ext cx="537" cy="37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3" name="Rectangle 41"/>
            <p:cNvSpPr>
              <a:spLocks noChangeArrowheads="1"/>
            </p:cNvSpPr>
            <p:nvPr/>
          </p:nvSpPr>
          <p:spPr bwMode="auto">
            <a:xfrm>
              <a:off x="3868" y="1917"/>
              <a:ext cx="282" cy="1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Ek</a:t>
              </a:r>
              <a:r>
                <a:rPr lang="cs-CZ" sz="1600" dirty="0"/>
                <a:t>o-</a:t>
              </a:r>
              <a:endParaRPr lang="cs-CZ" dirty="0"/>
            </a:p>
          </p:txBody>
        </p:sp>
        <p:sp>
          <p:nvSpPr>
            <p:cNvPr id="18454" name="Rectangle 44"/>
            <p:cNvSpPr>
              <a:spLocks noChangeArrowheads="1"/>
            </p:cNvSpPr>
            <p:nvPr/>
          </p:nvSpPr>
          <p:spPr bwMode="auto">
            <a:xfrm>
              <a:off x="3799" y="2069"/>
              <a:ext cx="459" cy="1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nomika</a:t>
              </a:r>
              <a:endParaRPr lang="cs-CZ" dirty="0"/>
            </a:p>
          </p:txBody>
        </p:sp>
        <p:sp>
          <p:nvSpPr>
            <p:cNvPr id="18455" name="Line 45"/>
            <p:cNvSpPr>
              <a:spLocks noChangeShapeType="1"/>
            </p:cNvSpPr>
            <p:nvPr/>
          </p:nvSpPr>
          <p:spPr bwMode="auto">
            <a:xfrm>
              <a:off x="779" y="1779"/>
              <a:ext cx="321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6" name="Line 46"/>
            <p:cNvSpPr>
              <a:spLocks noChangeShapeType="1"/>
            </p:cNvSpPr>
            <p:nvPr/>
          </p:nvSpPr>
          <p:spPr bwMode="auto">
            <a:xfrm>
              <a:off x="779" y="1779"/>
              <a:ext cx="1" cy="10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7" name="Line 47"/>
            <p:cNvSpPr>
              <a:spLocks noChangeShapeType="1"/>
            </p:cNvSpPr>
            <p:nvPr/>
          </p:nvSpPr>
          <p:spPr bwMode="auto">
            <a:xfrm>
              <a:off x="1422" y="1779"/>
              <a:ext cx="1" cy="10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8" name="Line 48"/>
            <p:cNvSpPr>
              <a:spLocks noChangeShapeType="1"/>
            </p:cNvSpPr>
            <p:nvPr/>
          </p:nvSpPr>
          <p:spPr bwMode="auto">
            <a:xfrm>
              <a:off x="2065" y="1779"/>
              <a:ext cx="0" cy="10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9" name="Line 49"/>
            <p:cNvSpPr>
              <a:spLocks noChangeShapeType="1"/>
            </p:cNvSpPr>
            <p:nvPr/>
          </p:nvSpPr>
          <p:spPr bwMode="auto">
            <a:xfrm>
              <a:off x="2708" y="1779"/>
              <a:ext cx="0" cy="10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0" name="Line 50"/>
            <p:cNvSpPr>
              <a:spLocks noChangeShapeType="1"/>
            </p:cNvSpPr>
            <p:nvPr/>
          </p:nvSpPr>
          <p:spPr bwMode="auto">
            <a:xfrm>
              <a:off x="3350" y="1779"/>
              <a:ext cx="1" cy="10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1" name="Line 51"/>
            <p:cNvSpPr>
              <a:spLocks noChangeShapeType="1"/>
            </p:cNvSpPr>
            <p:nvPr/>
          </p:nvSpPr>
          <p:spPr bwMode="auto">
            <a:xfrm>
              <a:off x="3993" y="1779"/>
              <a:ext cx="1" cy="10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2" name="Line 52"/>
            <p:cNvSpPr>
              <a:spLocks noChangeShapeType="1"/>
            </p:cNvSpPr>
            <p:nvPr/>
          </p:nvSpPr>
          <p:spPr bwMode="auto">
            <a:xfrm>
              <a:off x="2387" y="1672"/>
              <a:ext cx="0" cy="10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3" name="Rectangle 53"/>
            <p:cNvSpPr>
              <a:spLocks noChangeArrowheads="1"/>
            </p:cNvSpPr>
            <p:nvPr/>
          </p:nvSpPr>
          <p:spPr bwMode="auto">
            <a:xfrm>
              <a:off x="2011" y="2744"/>
              <a:ext cx="698" cy="37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4" name="Rectangle 54"/>
            <p:cNvSpPr>
              <a:spLocks noChangeArrowheads="1"/>
            </p:cNvSpPr>
            <p:nvPr/>
          </p:nvSpPr>
          <p:spPr bwMode="auto">
            <a:xfrm>
              <a:off x="2174" y="2857"/>
              <a:ext cx="446" cy="18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600" dirty="0"/>
                <a:t>Ředitel</a:t>
              </a:r>
              <a:endParaRPr lang="cs-CZ" dirty="0"/>
            </a:p>
          </p:txBody>
        </p:sp>
        <p:sp>
          <p:nvSpPr>
            <p:cNvPr id="18465" name="Rectangle 55"/>
            <p:cNvSpPr>
              <a:spLocks noChangeArrowheads="1"/>
            </p:cNvSpPr>
            <p:nvPr/>
          </p:nvSpPr>
          <p:spPr bwMode="auto">
            <a:xfrm>
              <a:off x="511" y="3334"/>
              <a:ext cx="537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6" name="Rectangle 56"/>
            <p:cNvSpPr>
              <a:spLocks noChangeArrowheads="1"/>
            </p:cNvSpPr>
            <p:nvPr/>
          </p:nvSpPr>
          <p:spPr bwMode="auto">
            <a:xfrm>
              <a:off x="594" y="3364"/>
              <a:ext cx="442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Vysoká</a:t>
              </a:r>
              <a:endParaRPr lang="cs-CZ" dirty="0"/>
            </a:p>
          </p:txBody>
        </p:sp>
        <p:sp>
          <p:nvSpPr>
            <p:cNvPr id="18467" name="Rectangle 57"/>
            <p:cNvSpPr>
              <a:spLocks noChangeArrowheads="1"/>
            </p:cNvSpPr>
            <p:nvPr/>
          </p:nvSpPr>
          <p:spPr bwMode="auto">
            <a:xfrm>
              <a:off x="693" y="3504"/>
              <a:ext cx="231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pec</a:t>
              </a:r>
              <a:endParaRPr lang="cs-CZ" dirty="0"/>
            </a:p>
          </p:txBody>
        </p:sp>
        <p:sp>
          <p:nvSpPr>
            <p:cNvPr id="18468" name="Rectangle 58"/>
            <p:cNvSpPr>
              <a:spLocks noChangeArrowheads="1"/>
            </p:cNvSpPr>
            <p:nvPr/>
          </p:nvSpPr>
          <p:spPr bwMode="auto">
            <a:xfrm>
              <a:off x="1154" y="3334"/>
              <a:ext cx="537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9" name="Rectangle 59"/>
            <p:cNvSpPr>
              <a:spLocks noChangeArrowheads="1"/>
            </p:cNvSpPr>
            <p:nvPr/>
          </p:nvSpPr>
          <p:spPr bwMode="auto">
            <a:xfrm>
              <a:off x="1202" y="3464"/>
              <a:ext cx="408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Ocelá</a:t>
              </a:r>
              <a:r>
                <a:rPr lang="cs-CZ" sz="1500" dirty="0"/>
                <a:t>rna</a:t>
              </a:r>
              <a:endParaRPr lang="cs-CZ" dirty="0"/>
            </a:p>
          </p:txBody>
        </p:sp>
        <p:sp>
          <p:nvSpPr>
            <p:cNvPr id="18470" name="Rectangle 62"/>
            <p:cNvSpPr>
              <a:spLocks noChangeArrowheads="1"/>
            </p:cNvSpPr>
            <p:nvPr/>
          </p:nvSpPr>
          <p:spPr bwMode="auto">
            <a:xfrm>
              <a:off x="1797" y="3334"/>
              <a:ext cx="537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1" name="Rectangle 63"/>
            <p:cNvSpPr>
              <a:spLocks noChangeArrowheads="1"/>
            </p:cNvSpPr>
            <p:nvPr/>
          </p:nvSpPr>
          <p:spPr bwMode="auto">
            <a:xfrm>
              <a:off x="1833" y="3464"/>
              <a:ext cx="412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Válco</a:t>
              </a:r>
              <a:r>
                <a:rPr lang="cs-CZ" sz="1500" dirty="0"/>
                <a:t>vna</a:t>
              </a:r>
              <a:endParaRPr lang="cs-CZ" dirty="0"/>
            </a:p>
          </p:txBody>
        </p:sp>
        <p:sp>
          <p:nvSpPr>
            <p:cNvPr id="18472" name="Rectangle 66"/>
            <p:cNvSpPr>
              <a:spLocks noChangeArrowheads="1"/>
            </p:cNvSpPr>
            <p:nvPr/>
          </p:nvSpPr>
          <p:spPr bwMode="auto">
            <a:xfrm>
              <a:off x="2439" y="3334"/>
              <a:ext cx="537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3" name="Rectangle 67"/>
            <p:cNvSpPr>
              <a:spLocks noChangeArrowheads="1"/>
            </p:cNvSpPr>
            <p:nvPr/>
          </p:nvSpPr>
          <p:spPr bwMode="auto">
            <a:xfrm>
              <a:off x="2465" y="3366"/>
              <a:ext cx="506" cy="15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1400" dirty="0"/>
                <a:t>Mechani</a:t>
              </a:r>
              <a:r>
                <a:rPr lang="cs-CZ" sz="1400" dirty="0"/>
                <a:t>cké dílny</a:t>
              </a:r>
              <a:endParaRPr lang="cs-CZ" dirty="0"/>
            </a:p>
          </p:txBody>
        </p:sp>
        <p:sp>
          <p:nvSpPr>
            <p:cNvPr id="18474" name="Rectangle 73"/>
            <p:cNvSpPr>
              <a:spLocks noChangeArrowheads="1"/>
            </p:cNvSpPr>
            <p:nvPr/>
          </p:nvSpPr>
          <p:spPr bwMode="auto">
            <a:xfrm>
              <a:off x="3082" y="3334"/>
              <a:ext cx="537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5" name="Rectangle 74"/>
            <p:cNvSpPr>
              <a:spLocks noChangeArrowheads="1"/>
            </p:cNvSpPr>
            <p:nvPr/>
          </p:nvSpPr>
          <p:spPr bwMode="auto">
            <a:xfrm>
              <a:off x="3142" y="3364"/>
              <a:ext cx="494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Doprava</a:t>
              </a:r>
              <a:endParaRPr lang="cs-CZ" dirty="0"/>
            </a:p>
          </p:txBody>
        </p:sp>
        <p:sp>
          <p:nvSpPr>
            <p:cNvPr id="18476" name="Rectangle 75"/>
            <p:cNvSpPr>
              <a:spLocks noChangeArrowheads="1"/>
            </p:cNvSpPr>
            <p:nvPr/>
          </p:nvSpPr>
          <p:spPr bwMode="auto">
            <a:xfrm>
              <a:off x="3153" y="3504"/>
              <a:ext cx="471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r>
                <a:rPr lang="en-US" sz="1500" dirty="0"/>
                <a:t>a prodej</a:t>
              </a:r>
              <a:endParaRPr lang="cs-CZ" dirty="0"/>
            </a:p>
          </p:txBody>
        </p:sp>
        <p:sp>
          <p:nvSpPr>
            <p:cNvPr id="18477" name="Rectangle 76"/>
            <p:cNvSpPr>
              <a:spLocks noChangeArrowheads="1"/>
            </p:cNvSpPr>
            <p:nvPr/>
          </p:nvSpPr>
          <p:spPr bwMode="auto">
            <a:xfrm>
              <a:off x="3725" y="3334"/>
              <a:ext cx="537" cy="37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8" name="Rectangle 77"/>
            <p:cNvSpPr>
              <a:spLocks noChangeArrowheads="1"/>
            </p:cNvSpPr>
            <p:nvPr/>
          </p:nvSpPr>
          <p:spPr bwMode="auto">
            <a:xfrm>
              <a:off x="3815" y="3364"/>
              <a:ext cx="323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1500" dirty="0"/>
                <a:t>Eko</a:t>
              </a:r>
              <a:r>
                <a:rPr lang="cs-CZ" sz="1500" dirty="0"/>
                <a:t>-</a:t>
              </a:r>
              <a:endParaRPr lang="cs-CZ" dirty="0"/>
            </a:p>
          </p:txBody>
        </p:sp>
        <p:sp>
          <p:nvSpPr>
            <p:cNvPr id="18479" name="Rectangle 80"/>
            <p:cNvSpPr>
              <a:spLocks noChangeArrowheads="1"/>
            </p:cNvSpPr>
            <p:nvPr/>
          </p:nvSpPr>
          <p:spPr bwMode="auto">
            <a:xfrm>
              <a:off x="3742" y="3504"/>
              <a:ext cx="440" cy="17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cs-CZ" sz="1500" dirty="0"/>
                <a:t>no</a:t>
              </a:r>
              <a:r>
                <a:rPr lang="en-US" sz="1500" dirty="0"/>
                <a:t>mika</a:t>
              </a:r>
              <a:endParaRPr lang="cs-CZ" dirty="0"/>
            </a:p>
          </p:txBody>
        </p:sp>
        <p:sp>
          <p:nvSpPr>
            <p:cNvPr id="18480" name="Line 81"/>
            <p:cNvSpPr>
              <a:spLocks noChangeShapeType="1"/>
            </p:cNvSpPr>
            <p:nvPr/>
          </p:nvSpPr>
          <p:spPr bwMode="auto">
            <a:xfrm>
              <a:off x="779" y="3225"/>
              <a:ext cx="3213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1" name="Line 82"/>
            <p:cNvSpPr>
              <a:spLocks noChangeShapeType="1"/>
            </p:cNvSpPr>
            <p:nvPr/>
          </p:nvSpPr>
          <p:spPr bwMode="auto">
            <a:xfrm>
              <a:off x="2332" y="3120"/>
              <a:ext cx="1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2" name="Line 83"/>
            <p:cNvSpPr>
              <a:spLocks noChangeShapeType="1"/>
            </p:cNvSpPr>
            <p:nvPr/>
          </p:nvSpPr>
          <p:spPr bwMode="auto">
            <a:xfrm>
              <a:off x="778" y="3227"/>
              <a:ext cx="1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3" name="Line 84"/>
            <p:cNvSpPr>
              <a:spLocks noChangeShapeType="1"/>
            </p:cNvSpPr>
            <p:nvPr/>
          </p:nvSpPr>
          <p:spPr bwMode="auto">
            <a:xfrm>
              <a:off x="1421" y="3227"/>
              <a:ext cx="1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4" name="Line 85"/>
            <p:cNvSpPr>
              <a:spLocks noChangeShapeType="1"/>
            </p:cNvSpPr>
            <p:nvPr/>
          </p:nvSpPr>
          <p:spPr bwMode="auto">
            <a:xfrm>
              <a:off x="2064" y="3227"/>
              <a:ext cx="1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5" name="Line 86"/>
            <p:cNvSpPr>
              <a:spLocks noChangeShapeType="1"/>
            </p:cNvSpPr>
            <p:nvPr/>
          </p:nvSpPr>
          <p:spPr bwMode="auto">
            <a:xfrm>
              <a:off x="2706" y="3227"/>
              <a:ext cx="2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6" name="Line 87"/>
            <p:cNvSpPr>
              <a:spLocks noChangeShapeType="1"/>
            </p:cNvSpPr>
            <p:nvPr/>
          </p:nvSpPr>
          <p:spPr bwMode="auto">
            <a:xfrm>
              <a:off x="3349" y="3227"/>
              <a:ext cx="1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7" name="Line 88"/>
            <p:cNvSpPr>
              <a:spLocks noChangeShapeType="1"/>
            </p:cNvSpPr>
            <p:nvPr/>
          </p:nvSpPr>
          <p:spPr bwMode="auto">
            <a:xfrm>
              <a:off x="3992" y="3227"/>
              <a:ext cx="1" cy="105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</p:grpSp>
      <p:sp>
        <p:nvSpPr>
          <p:cNvPr id="57348" name="TextovéPole 1"/>
          <p:cNvSpPr txBox="1">
            <a:spLocks noChangeArrowheads="1"/>
          </p:cNvSpPr>
          <p:nvPr/>
        </p:nvSpPr>
        <p:spPr bwMode="auto">
          <a:xfrm>
            <a:off x="1195677" y="355601"/>
            <a:ext cx="7561263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b="1" dirty="0">
                <a:solidFill>
                  <a:srgbClr val="008080"/>
                </a:solidFill>
                <a:latin typeface="+mj-lt"/>
                <a:cs typeface="Arial" charset="0"/>
              </a:rPr>
              <a:t>4.2 Funkcionální struktura – liniově štábní </a:t>
            </a:r>
          </a:p>
        </p:txBody>
      </p:sp>
      <p:pic>
        <p:nvPicPr>
          <p:cNvPr id="57" name="Obrázek 56">
            <a:extLst>
              <a:ext uri="{FF2B5EF4-FFF2-40B4-BE49-F238E27FC236}">
                <a16:creationId xmlns:a16="http://schemas.microsoft.com/office/drawing/2014/main" id="{8BE4EF41-3FE5-43A0-A778-0EBDD495C1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818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sk-SK" altLang="cs-CZ" sz="3200" b="1" dirty="0" err="1">
                <a:solidFill>
                  <a:srgbClr val="008080"/>
                </a:solidFill>
              </a:rPr>
              <a:t>Funkcionální</a:t>
            </a:r>
            <a:r>
              <a:rPr lang="sk-SK" altLang="cs-CZ" sz="3200" b="1" dirty="0">
                <a:solidFill>
                  <a:srgbClr val="008080"/>
                </a:solidFill>
              </a:rPr>
              <a:t> organizační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struktura</a:t>
            </a: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2069885"/>
            <a:ext cx="8345516" cy="397213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609600" indent="-609600"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Strategické výhody:</a:t>
            </a:r>
          </a:p>
          <a:p>
            <a:pPr marL="444500" indent="-444500">
              <a:buFontTx/>
              <a:buChar char="•"/>
              <a:defRPr/>
            </a:pPr>
            <a:r>
              <a:rPr lang="cs-CZ" sz="2400" dirty="0"/>
              <a:t>ústřední řízení strategie</a:t>
            </a:r>
          </a:p>
          <a:p>
            <a:pPr marL="444500" indent="-444500">
              <a:buFontTx/>
              <a:buChar char="•"/>
              <a:defRPr/>
            </a:pPr>
            <a:r>
              <a:rPr lang="cs-CZ" sz="2400" dirty="0"/>
              <a:t>vysoká funkční odbornost</a:t>
            </a:r>
          </a:p>
          <a:p>
            <a:pPr marL="444500" indent="-444500">
              <a:buFontTx/>
              <a:buChar char="•"/>
              <a:defRPr/>
            </a:pPr>
            <a:r>
              <a:rPr lang="cs-CZ" sz="2400" dirty="0"/>
              <a:t>velmi těsné spojení se strategií</a:t>
            </a:r>
          </a:p>
          <a:p>
            <a:pPr marL="609600" indent="-609600"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Strategické nevýhody:</a:t>
            </a:r>
          </a:p>
          <a:p>
            <a:pPr marL="444500" indent="-444500">
              <a:buFontTx/>
              <a:buChar char="•"/>
              <a:defRPr/>
            </a:pPr>
            <a:r>
              <a:rPr lang="cs-CZ" sz="2400" dirty="0"/>
              <a:t>složitá koordinace a </a:t>
            </a:r>
            <a:r>
              <a:rPr lang="cs-CZ" sz="2400" dirty="0" err="1"/>
              <a:t>mezifunkční</a:t>
            </a:r>
            <a:r>
              <a:rPr lang="cs-CZ" sz="2400" dirty="0"/>
              <a:t> rozhodování</a:t>
            </a:r>
          </a:p>
          <a:p>
            <a:pPr marL="444500" indent="-444500">
              <a:buFontTx/>
              <a:buChar char="•"/>
              <a:defRPr/>
            </a:pPr>
            <a:r>
              <a:rPr lang="cs-CZ" sz="2400" dirty="0"/>
              <a:t>soupeření a konflikty mezi funkčními útvary</a:t>
            </a:r>
          </a:p>
          <a:p>
            <a:pPr marL="444500" indent="-444500">
              <a:buFontTx/>
              <a:buChar char="•"/>
              <a:defRPr/>
            </a:pPr>
            <a:r>
              <a:rPr lang="cs-CZ" sz="2400" dirty="0"/>
              <a:t>nadměrná specializace, funkční krátkozrakost</a:t>
            </a:r>
          </a:p>
          <a:p>
            <a:pPr marL="444500" indent="-444500">
              <a:buFontTx/>
              <a:buChar char="•"/>
              <a:defRPr/>
            </a:pPr>
            <a:r>
              <a:rPr lang="cs-CZ" sz="2400" dirty="0"/>
              <a:t>odpovědnost za úspěch strategie spočívá na vrcholovém vedení.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4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92931" y="1539647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endParaRPr lang="cs-CZ" sz="4000" b="1" dirty="0"/>
          </a:p>
          <a:p>
            <a:r>
              <a:rPr lang="cs-CZ" sz="4000" b="1" dirty="0">
                <a:solidFill>
                  <a:schemeClr val="bg1"/>
                </a:solidFill>
              </a:rPr>
              <a:t>Implementace strategie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59959" y="2125801"/>
            <a:ext cx="3847332" cy="30305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cs-CZ" altLang="cs-CZ" sz="2400" b="1" dirty="0">
                <a:cs typeface="Arial" panose="020B0604020202020204" pitchFamily="34" charset="0"/>
              </a:rPr>
              <a:t>Cílem kapitoly je pochopit implementaci strategie, komunikace, roli organizační struktury,  kontroly a administrativních nástrojů zajištění implementace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04900" y="374484"/>
            <a:ext cx="8496300" cy="5000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609600" indent="-609600">
              <a:spcBef>
                <a:spcPct val="0"/>
              </a:spcBef>
            </a:pPr>
            <a:r>
              <a:rPr lang="cs-CZ" altLang="cs-CZ" sz="3200" b="1" dirty="0">
                <a:solidFill>
                  <a:srgbClr val="008080"/>
                </a:solidFill>
                <a:latin typeface="+mj-lt"/>
              </a:rPr>
              <a:t>4.3 Maticová organizační struktura </a:t>
            </a:r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  <a:p>
            <a:pPr marL="609600" indent="-609600" algn="l">
              <a:spcBef>
                <a:spcPct val="0"/>
              </a:spcBef>
            </a:pPr>
            <a:endParaRPr lang="cs-CZ" altLang="cs-CZ" sz="3200" b="1" dirty="0"/>
          </a:p>
        </p:txBody>
      </p:sp>
      <p:sp>
        <p:nvSpPr>
          <p:cNvPr id="59395" name="Rectangle 6"/>
          <p:cNvSpPr>
            <a:spLocks noChangeArrowheads="1"/>
          </p:cNvSpPr>
          <p:nvPr/>
        </p:nvSpPr>
        <p:spPr bwMode="auto">
          <a:xfrm>
            <a:off x="1524000" y="846139"/>
            <a:ext cx="1841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latin typeface="Arial Narrow" pitchFamily="34" charset="0"/>
            </a:endParaRPr>
          </a:p>
        </p:txBody>
      </p:sp>
      <p:grpSp>
        <p:nvGrpSpPr>
          <p:cNvPr id="59396" name="Group 7"/>
          <p:cNvGrpSpPr>
            <a:grpSpLocks/>
          </p:cNvGrpSpPr>
          <p:nvPr/>
        </p:nvGrpSpPr>
        <p:grpSpPr bwMode="auto">
          <a:xfrm>
            <a:off x="866776" y="1076326"/>
            <a:ext cx="8628856" cy="5205412"/>
            <a:chOff x="1562" y="3161"/>
            <a:chExt cx="8714" cy="8197"/>
          </a:xfrm>
        </p:grpSpPr>
        <p:sp>
          <p:nvSpPr>
            <p:cNvPr id="59397" name="Line 8"/>
            <p:cNvSpPr>
              <a:spLocks noChangeShapeType="1"/>
            </p:cNvSpPr>
            <p:nvPr/>
          </p:nvSpPr>
          <p:spPr bwMode="auto">
            <a:xfrm>
              <a:off x="9633" y="4440"/>
              <a:ext cx="1" cy="6275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398" name="Line 9"/>
            <p:cNvSpPr>
              <a:spLocks noChangeShapeType="1"/>
            </p:cNvSpPr>
            <p:nvPr/>
          </p:nvSpPr>
          <p:spPr bwMode="auto">
            <a:xfrm flipV="1">
              <a:off x="7841" y="4440"/>
              <a:ext cx="1" cy="6405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399" name="Line 10"/>
            <p:cNvSpPr>
              <a:spLocks noChangeShapeType="1"/>
            </p:cNvSpPr>
            <p:nvPr/>
          </p:nvSpPr>
          <p:spPr bwMode="auto">
            <a:xfrm>
              <a:off x="6046" y="4185"/>
              <a:ext cx="1" cy="6787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00" name="Line 11"/>
            <p:cNvSpPr>
              <a:spLocks noChangeShapeType="1"/>
            </p:cNvSpPr>
            <p:nvPr/>
          </p:nvSpPr>
          <p:spPr bwMode="auto">
            <a:xfrm flipV="1">
              <a:off x="4253" y="4440"/>
              <a:ext cx="1" cy="6532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01" name="Line 12"/>
            <p:cNvSpPr>
              <a:spLocks noChangeShapeType="1"/>
            </p:cNvSpPr>
            <p:nvPr/>
          </p:nvSpPr>
          <p:spPr bwMode="auto">
            <a:xfrm>
              <a:off x="1562" y="9436"/>
              <a:ext cx="7558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02" name="Line 13"/>
            <p:cNvSpPr>
              <a:spLocks noChangeShapeType="1"/>
            </p:cNvSpPr>
            <p:nvPr/>
          </p:nvSpPr>
          <p:spPr bwMode="auto">
            <a:xfrm>
              <a:off x="1562" y="8027"/>
              <a:ext cx="7558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03" name="Line 14"/>
            <p:cNvSpPr>
              <a:spLocks noChangeShapeType="1"/>
            </p:cNvSpPr>
            <p:nvPr/>
          </p:nvSpPr>
          <p:spPr bwMode="auto">
            <a:xfrm>
              <a:off x="1562" y="6618"/>
              <a:ext cx="7558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04" name="Line 15"/>
            <p:cNvSpPr>
              <a:spLocks noChangeShapeType="1"/>
            </p:cNvSpPr>
            <p:nvPr/>
          </p:nvSpPr>
          <p:spPr bwMode="auto">
            <a:xfrm>
              <a:off x="1562" y="10845"/>
              <a:ext cx="7558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05" name="Rectangle 16"/>
            <p:cNvSpPr>
              <a:spLocks noChangeArrowheads="1"/>
            </p:cNvSpPr>
            <p:nvPr/>
          </p:nvSpPr>
          <p:spPr bwMode="auto">
            <a:xfrm>
              <a:off x="5277" y="3161"/>
              <a:ext cx="1412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06" name="Rectangle 17"/>
            <p:cNvSpPr>
              <a:spLocks noChangeArrowheads="1"/>
            </p:cNvSpPr>
            <p:nvPr/>
          </p:nvSpPr>
          <p:spPr bwMode="auto">
            <a:xfrm>
              <a:off x="5617" y="3531"/>
              <a:ext cx="851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Ředitel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07" name="Rectangle 18"/>
            <p:cNvSpPr>
              <a:spLocks noChangeArrowheads="1"/>
            </p:cNvSpPr>
            <p:nvPr/>
          </p:nvSpPr>
          <p:spPr bwMode="auto">
            <a:xfrm>
              <a:off x="5277" y="4698"/>
              <a:ext cx="1412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08" name="Rectangle 19"/>
            <p:cNvSpPr>
              <a:spLocks noChangeArrowheads="1"/>
            </p:cNvSpPr>
            <p:nvPr/>
          </p:nvSpPr>
          <p:spPr bwMode="auto">
            <a:xfrm>
              <a:off x="5554" y="4774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09" name="Rectangle 20"/>
            <p:cNvSpPr>
              <a:spLocks noChangeArrowheads="1"/>
            </p:cNvSpPr>
            <p:nvPr/>
          </p:nvSpPr>
          <p:spPr bwMode="auto">
            <a:xfrm>
              <a:off x="5626" y="5068"/>
              <a:ext cx="83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výroby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0" name="Rectangle 21"/>
            <p:cNvSpPr>
              <a:spLocks noChangeArrowheads="1"/>
            </p:cNvSpPr>
            <p:nvPr/>
          </p:nvSpPr>
          <p:spPr bwMode="auto">
            <a:xfrm>
              <a:off x="7072" y="4698"/>
              <a:ext cx="1410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1" name="Rectangle 22"/>
            <p:cNvSpPr>
              <a:spLocks noChangeArrowheads="1"/>
            </p:cNvSpPr>
            <p:nvPr/>
          </p:nvSpPr>
          <p:spPr bwMode="auto">
            <a:xfrm>
              <a:off x="7347" y="4774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2" name="Rectangle 23"/>
            <p:cNvSpPr>
              <a:spLocks noChangeArrowheads="1"/>
            </p:cNvSpPr>
            <p:nvPr/>
          </p:nvSpPr>
          <p:spPr bwMode="auto">
            <a:xfrm>
              <a:off x="7200" y="5068"/>
              <a:ext cx="128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marketingu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3" name="Rectangle 24"/>
            <p:cNvSpPr>
              <a:spLocks noChangeArrowheads="1"/>
            </p:cNvSpPr>
            <p:nvPr/>
          </p:nvSpPr>
          <p:spPr bwMode="auto">
            <a:xfrm>
              <a:off x="8865" y="4698"/>
              <a:ext cx="1411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4" name="Rectangle 25"/>
            <p:cNvSpPr>
              <a:spLocks noChangeArrowheads="1"/>
            </p:cNvSpPr>
            <p:nvPr/>
          </p:nvSpPr>
          <p:spPr bwMode="auto">
            <a:xfrm>
              <a:off x="9140" y="4774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5" name="Rectangle 26"/>
            <p:cNvSpPr>
              <a:spLocks noChangeArrowheads="1"/>
            </p:cNvSpPr>
            <p:nvPr/>
          </p:nvSpPr>
          <p:spPr bwMode="auto">
            <a:xfrm>
              <a:off x="9001" y="5068"/>
              <a:ext cx="126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ekonomiky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6" name="Rectangle 27"/>
            <p:cNvSpPr>
              <a:spLocks noChangeArrowheads="1"/>
            </p:cNvSpPr>
            <p:nvPr/>
          </p:nvSpPr>
          <p:spPr bwMode="auto">
            <a:xfrm>
              <a:off x="3485" y="4698"/>
              <a:ext cx="1411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7" name="Rectangle 28"/>
            <p:cNvSpPr>
              <a:spLocks noChangeArrowheads="1"/>
            </p:cNvSpPr>
            <p:nvPr/>
          </p:nvSpPr>
          <p:spPr bwMode="auto">
            <a:xfrm>
              <a:off x="3760" y="4774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8" name="Rectangle 29"/>
            <p:cNvSpPr>
              <a:spLocks noChangeArrowheads="1"/>
            </p:cNvSpPr>
            <p:nvPr/>
          </p:nvSpPr>
          <p:spPr bwMode="auto">
            <a:xfrm>
              <a:off x="3950" y="5068"/>
              <a:ext cx="59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TPV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19" name="Rectangle 30"/>
            <p:cNvSpPr>
              <a:spLocks noChangeArrowheads="1"/>
            </p:cNvSpPr>
            <p:nvPr/>
          </p:nvSpPr>
          <p:spPr bwMode="auto">
            <a:xfrm>
              <a:off x="3485" y="6107"/>
              <a:ext cx="1411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0" name="Rectangle 31"/>
            <p:cNvSpPr>
              <a:spLocks noChangeArrowheads="1"/>
            </p:cNvSpPr>
            <p:nvPr/>
          </p:nvSpPr>
          <p:spPr bwMode="auto">
            <a:xfrm>
              <a:off x="3703" y="6183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1" name="Rectangle 32"/>
            <p:cNvSpPr>
              <a:spLocks noChangeArrowheads="1"/>
            </p:cNvSpPr>
            <p:nvPr/>
          </p:nvSpPr>
          <p:spPr bwMode="auto">
            <a:xfrm>
              <a:off x="3798" y="6477"/>
              <a:ext cx="90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TPV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2" name="Rectangle 33"/>
            <p:cNvSpPr>
              <a:spLocks noChangeArrowheads="1"/>
            </p:cNvSpPr>
            <p:nvPr/>
          </p:nvSpPr>
          <p:spPr bwMode="auto">
            <a:xfrm>
              <a:off x="5277" y="6107"/>
              <a:ext cx="1412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3" name="Rectangle 34"/>
            <p:cNvSpPr>
              <a:spLocks noChangeArrowheads="1"/>
            </p:cNvSpPr>
            <p:nvPr/>
          </p:nvSpPr>
          <p:spPr bwMode="auto">
            <a:xfrm>
              <a:off x="5498" y="6183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4" name="Rectangle 35"/>
            <p:cNvSpPr>
              <a:spLocks noChangeArrowheads="1"/>
            </p:cNvSpPr>
            <p:nvPr/>
          </p:nvSpPr>
          <p:spPr bwMode="auto">
            <a:xfrm>
              <a:off x="5544" y="6473"/>
              <a:ext cx="41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5" name="Rectangle 36"/>
            <p:cNvSpPr>
              <a:spLocks noChangeArrowheads="1"/>
            </p:cNvSpPr>
            <p:nvPr/>
          </p:nvSpPr>
          <p:spPr bwMode="auto">
            <a:xfrm>
              <a:off x="5910" y="6473"/>
              <a:ext cx="69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řízení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6" name="Rectangle 37"/>
            <p:cNvSpPr>
              <a:spLocks noChangeArrowheads="1"/>
            </p:cNvSpPr>
            <p:nvPr/>
          </p:nvSpPr>
          <p:spPr bwMode="auto">
            <a:xfrm>
              <a:off x="5626" y="6767"/>
              <a:ext cx="83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výroby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7" name="Rectangle 38"/>
            <p:cNvSpPr>
              <a:spLocks noChangeArrowheads="1"/>
            </p:cNvSpPr>
            <p:nvPr/>
          </p:nvSpPr>
          <p:spPr bwMode="auto">
            <a:xfrm>
              <a:off x="7072" y="6107"/>
              <a:ext cx="1410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8" name="Rectangle 39"/>
            <p:cNvSpPr>
              <a:spLocks noChangeArrowheads="1"/>
            </p:cNvSpPr>
            <p:nvPr/>
          </p:nvSpPr>
          <p:spPr bwMode="auto">
            <a:xfrm>
              <a:off x="7291" y="6183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29" name="Rectangle 40"/>
            <p:cNvSpPr>
              <a:spLocks noChangeArrowheads="1"/>
            </p:cNvSpPr>
            <p:nvPr/>
          </p:nvSpPr>
          <p:spPr bwMode="auto">
            <a:xfrm>
              <a:off x="7657" y="6473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0" name="Rectangle 41"/>
            <p:cNvSpPr>
              <a:spLocks noChangeArrowheads="1"/>
            </p:cNvSpPr>
            <p:nvPr/>
          </p:nvSpPr>
          <p:spPr bwMode="auto">
            <a:xfrm>
              <a:off x="7263" y="6767"/>
              <a:ext cx="115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marketing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1" name="Rectangle 42"/>
            <p:cNvSpPr>
              <a:spLocks noChangeArrowheads="1"/>
            </p:cNvSpPr>
            <p:nvPr/>
          </p:nvSpPr>
          <p:spPr bwMode="auto">
            <a:xfrm>
              <a:off x="8865" y="6107"/>
              <a:ext cx="1411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2" name="Rectangle 43"/>
            <p:cNvSpPr>
              <a:spLocks noChangeArrowheads="1"/>
            </p:cNvSpPr>
            <p:nvPr/>
          </p:nvSpPr>
          <p:spPr bwMode="auto">
            <a:xfrm>
              <a:off x="9086" y="6183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3" name="Rectangle 44"/>
            <p:cNvSpPr>
              <a:spLocks noChangeArrowheads="1"/>
            </p:cNvSpPr>
            <p:nvPr/>
          </p:nvSpPr>
          <p:spPr bwMode="auto">
            <a:xfrm>
              <a:off x="9449" y="6473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4" name="Rectangle 45"/>
            <p:cNvSpPr>
              <a:spLocks noChangeArrowheads="1"/>
            </p:cNvSpPr>
            <p:nvPr/>
          </p:nvSpPr>
          <p:spPr bwMode="auto">
            <a:xfrm>
              <a:off x="9001" y="6767"/>
              <a:ext cx="126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ekonomiku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5" name="Rectangle 46"/>
            <p:cNvSpPr>
              <a:spLocks noChangeArrowheads="1"/>
            </p:cNvSpPr>
            <p:nvPr/>
          </p:nvSpPr>
          <p:spPr bwMode="auto">
            <a:xfrm>
              <a:off x="8865" y="7514"/>
              <a:ext cx="1411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6" name="Rectangle 47"/>
            <p:cNvSpPr>
              <a:spLocks noChangeArrowheads="1"/>
            </p:cNvSpPr>
            <p:nvPr/>
          </p:nvSpPr>
          <p:spPr bwMode="auto">
            <a:xfrm>
              <a:off x="9086" y="7592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7" name="Rectangle 48"/>
            <p:cNvSpPr>
              <a:spLocks noChangeArrowheads="1"/>
            </p:cNvSpPr>
            <p:nvPr/>
          </p:nvSpPr>
          <p:spPr bwMode="auto">
            <a:xfrm>
              <a:off x="9449" y="7882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8" name="Rectangle 49"/>
            <p:cNvSpPr>
              <a:spLocks noChangeArrowheads="1"/>
            </p:cNvSpPr>
            <p:nvPr/>
          </p:nvSpPr>
          <p:spPr bwMode="auto">
            <a:xfrm>
              <a:off x="9001" y="8176"/>
              <a:ext cx="126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ekonomiku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39" name="Rectangle 50"/>
            <p:cNvSpPr>
              <a:spLocks noChangeArrowheads="1"/>
            </p:cNvSpPr>
            <p:nvPr/>
          </p:nvSpPr>
          <p:spPr bwMode="auto">
            <a:xfrm>
              <a:off x="7072" y="7514"/>
              <a:ext cx="1410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0" name="Rectangle 51"/>
            <p:cNvSpPr>
              <a:spLocks noChangeArrowheads="1"/>
            </p:cNvSpPr>
            <p:nvPr/>
          </p:nvSpPr>
          <p:spPr bwMode="auto">
            <a:xfrm>
              <a:off x="7291" y="7592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1" name="Rectangle 52"/>
            <p:cNvSpPr>
              <a:spLocks noChangeArrowheads="1"/>
            </p:cNvSpPr>
            <p:nvPr/>
          </p:nvSpPr>
          <p:spPr bwMode="auto">
            <a:xfrm>
              <a:off x="7657" y="7882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2" name="Rectangle 53"/>
            <p:cNvSpPr>
              <a:spLocks noChangeArrowheads="1"/>
            </p:cNvSpPr>
            <p:nvPr/>
          </p:nvSpPr>
          <p:spPr bwMode="auto">
            <a:xfrm>
              <a:off x="7263" y="8176"/>
              <a:ext cx="115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marketing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3" name="Rectangle 54"/>
            <p:cNvSpPr>
              <a:spLocks noChangeArrowheads="1"/>
            </p:cNvSpPr>
            <p:nvPr/>
          </p:nvSpPr>
          <p:spPr bwMode="auto">
            <a:xfrm>
              <a:off x="5277" y="7514"/>
              <a:ext cx="1412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4" name="Rectangle 55"/>
            <p:cNvSpPr>
              <a:spLocks noChangeArrowheads="1"/>
            </p:cNvSpPr>
            <p:nvPr/>
          </p:nvSpPr>
          <p:spPr bwMode="auto">
            <a:xfrm>
              <a:off x="5498" y="7592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5" name="Rectangle 56"/>
            <p:cNvSpPr>
              <a:spLocks noChangeArrowheads="1"/>
            </p:cNvSpPr>
            <p:nvPr/>
          </p:nvSpPr>
          <p:spPr bwMode="auto">
            <a:xfrm>
              <a:off x="5544" y="7882"/>
              <a:ext cx="41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6" name="Rectangle 57"/>
            <p:cNvSpPr>
              <a:spLocks noChangeArrowheads="1"/>
            </p:cNvSpPr>
            <p:nvPr/>
          </p:nvSpPr>
          <p:spPr bwMode="auto">
            <a:xfrm>
              <a:off x="5910" y="7882"/>
              <a:ext cx="69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řízení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7" name="Rectangle 58"/>
            <p:cNvSpPr>
              <a:spLocks noChangeArrowheads="1"/>
            </p:cNvSpPr>
            <p:nvPr/>
          </p:nvSpPr>
          <p:spPr bwMode="auto">
            <a:xfrm>
              <a:off x="5626" y="8176"/>
              <a:ext cx="83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výroby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8" name="Rectangle 59"/>
            <p:cNvSpPr>
              <a:spLocks noChangeArrowheads="1"/>
            </p:cNvSpPr>
            <p:nvPr/>
          </p:nvSpPr>
          <p:spPr bwMode="auto">
            <a:xfrm>
              <a:off x="3485" y="7514"/>
              <a:ext cx="1411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49" name="Rectangle 60"/>
            <p:cNvSpPr>
              <a:spLocks noChangeArrowheads="1"/>
            </p:cNvSpPr>
            <p:nvPr/>
          </p:nvSpPr>
          <p:spPr bwMode="auto">
            <a:xfrm>
              <a:off x="3703" y="7592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0" name="Rectangle 61"/>
            <p:cNvSpPr>
              <a:spLocks noChangeArrowheads="1"/>
            </p:cNvSpPr>
            <p:nvPr/>
          </p:nvSpPr>
          <p:spPr bwMode="auto">
            <a:xfrm>
              <a:off x="3798" y="7886"/>
              <a:ext cx="90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TPV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1" name="Rectangle 62"/>
            <p:cNvSpPr>
              <a:spLocks noChangeArrowheads="1"/>
            </p:cNvSpPr>
            <p:nvPr/>
          </p:nvSpPr>
          <p:spPr bwMode="auto">
            <a:xfrm>
              <a:off x="1692" y="6107"/>
              <a:ext cx="1409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2" name="Rectangle 63"/>
            <p:cNvSpPr>
              <a:spLocks noChangeArrowheads="1"/>
            </p:cNvSpPr>
            <p:nvPr/>
          </p:nvSpPr>
          <p:spPr bwMode="auto">
            <a:xfrm>
              <a:off x="1967" y="6183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3" name="Rectangle 64"/>
            <p:cNvSpPr>
              <a:spLocks noChangeArrowheads="1"/>
            </p:cNvSpPr>
            <p:nvPr/>
          </p:nvSpPr>
          <p:spPr bwMode="auto">
            <a:xfrm>
              <a:off x="1854" y="6473"/>
              <a:ext cx="121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podnikání/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4" name="Rectangle 65"/>
            <p:cNvSpPr>
              <a:spLocks noChangeArrowheads="1"/>
            </p:cNvSpPr>
            <p:nvPr/>
          </p:nvSpPr>
          <p:spPr bwMode="auto">
            <a:xfrm>
              <a:off x="1880" y="6767"/>
              <a:ext cx="116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projektu 1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5" name="Rectangle 66"/>
            <p:cNvSpPr>
              <a:spLocks noChangeArrowheads="1"/>
            </p:cNvSpPr>
            <p:nvPr/>
          </p:nvSpPr>
          <p:spPr bwMode="auto">
            <a:xfrm>
              <a:off x="1692" y="7514"/>
              <a:ext cx="1409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6" name="Rectangle 67"/>
            <p:cNvSpPr>
              <a:spLocks noChangeArrowheads="1"/>
            </p:cNvSpPr>
            <p:nvPr/>
          </p:nvSpPr>
          <p:spPr bwMode="auto">
            <a:xfrm>
              <a:off x="1967" y="7592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7" name="Rectangle 68"/>
            <p:cNvSpPr>
              <a:spLocks noChangeArrowheads="1"/>
            </p:cNvSpPr>
            <p:nvPr/>
          </p:nvSpPr>
          <p:spPr bwMode="auto">
            <a:xfrm>
              <a:off x="1854" y="7882"/>
              <a:ext cx="121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podnikání/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8" name="Rectangle 69"/>
            <p:cNvSpPr>
              <a:spLocks noChangeArrowheads="1"/>
            </p:cNvSpPr>
            <p:nvPr/>
          </p:nvSpPr>
          <p:spPr bwMode="auto">
            <a:xfrm>
              <a:off x="1880" y="8176"/>
              <a:ext cx="116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projektu 2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59" name="Rectangle 70"/>
            <p:cNvSpPr>
              <a:spLocks noChangeArrowheads="1"/>
            </p:cNvSpPr>
            <p:nvPr/>
          </p:nvSpPr>
          <p:spPr bwMode="auto">
            <a:xfrm>
              <a:off x="5277" y="8923"/>
              <a:ext cx="1412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0" name="Rectangle 71"/>
            <p:cNvSpPr>
              <a:spLocks noChangeArrowheads="1"/>
            </p:cNvSpPr>
            <p:nvPr/>
          </p:nvSpPr>
          <p:spPr bwMode="auto">
            <a:xfrm>
              <a:off x="5498" y="8999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1" name="Rectangle 72"/>
            <p:cNvSpPr>
              <a:spLocks noChangeArrowheads="1"/>
            </p:cNvSpPr>
            <p:nvPr/>
          </p:nvSpPr>
          <p:spPr bwMode="auto">
            <a:xfrm>
              <a:off x="5544" y="9291"/>
              <a:ext cx="41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2" name="Rectangle 73"/>
            <p:cNvSpPr>
              <a:spLocks noChangeArrowheads="1"/>
            </p:cNvSpPr>
            <p:nvPr/>
          </p:nvSpPr>
          <p:spPr bwMode="auto">
            <a:xfrm>
              <a:off x="5910" y="9291"/>
              <a:ext cx="69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řízení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3" name="Rectangle 74"/>
            <p:cNvSpPr>
              <a:spLocks noChangeArrowheads="1"/>
            </p:cNvSpPr>
            <p:nvPr/>
          </p:nvSpPr>
          <p:spPr bwMode="auto">
            <a:xfrm>
              <a:off x="5626" y="9585"/>
              <a:ext cx="83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výroby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4" name="Rectangle 75"/>
            <p:cNvSpPr>
              <a:spLocks noChangeArrowheads="1"/>
            </p:cNvSpPr>
            <p:nvPr/>
          </p:nvSpPr>
          <p:spPr bwMode="auto">
            <a:xfrm>
              <a:off x="7072" y="8923"/>
              <a:ext cx="1410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5" name="Rectangle 76"/>
            <p:cNvSpPr>
              <a:spLocks noChangeArrowheads="1"/>
            </p:cNvSpPr>
            <p:nvPr/>
          </p:nvSpPr>
          <p:spPr bwMode="auto">
            <a:xfrm>
              <a:off x="7291" y="8999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6" name="Rectangle 77"/>
            <p:cNvSpPr>
              <a:spLocks noChangeArrowheads="1"/>
            </p:cNvSpPr>
            <p:nvPr/>
          </p:nvSpPr>
          <p:spPr bwMode="auto">
            <a:xfrm>
              <a:off x="7657" y="9291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7" name="Rectangle 78"/>
            <p:cNvSpPr>
              <a:spLocks noChangeArrowheads="1"/>
            </p:cNvSpPr>
            <p:nvPr/>
          </p:nvSpPr>
          <p:spPr bwMode="auto">
            <a:xfrm>
              <a:off x="7263" y="9585"/>
              <a:ext cx="115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marketing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8" name="Rectangle 79"/>
            <p:cNvSpPr>
              <a:spLocks noChangeArrowheads="1"/>
            </p:cNvSpPr>
            <p:nvPr/>
          </p:nvSpPr>
          <p:spPr bwMode="auto">
            <a:xfrm>
              <a:off x="8865" y="8925"/>
              <a:ext cx="1411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69" name="Rectangle 80"/>
            <p:cNvSpPr>
              <a:spLocks noChangeArrowheads="1"/>
            </p:cNvSpPr>
            <p:nvPr/>
          </p:nvSpPr>
          <p:spPr bwMode="auto">
            <a:xfrm>
              <a:off x="9086" y="9003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0" name="Rectangle 81"/>
            <p:cNvSpPr>
              <a:spLocks noChangeArrowheads="1"/>
            </p:cNvSpPr>
            <p:nvPr/>
          </p:nvSpPr>
          <p:spPr bwMode="auto">
            <a:xfrm>
              <a:off x="9449" y="9293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1" name="Rectangle 82"/>
            <p:cNvSpPr>
              <a:spLocks noChangeArrowheads="1"/>
            </p:cNvSpPr>
            <p:nvPr/>
          </p:nvSpPr>
          <p:spPr bwMode="auto">
            <a:xfrm>
              <a:off x="9001" y="9587"/>
              <a:ext cx="126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ekonomiku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2" name="Rectangle 83"/>
            <p:cNvSpPr>
              <a:spLocks noChangeArrowheads="1"/>
            </p:cNvSpPr>
            <p:nvPr/>
          </p:nvSpPr>
          <p:spPr bwMode="auto">
            <a:xfrm>
              <a:off x="3485" y="10332"/>
              <a:ext cx="1411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3" name="Rectangle 84"/>
            <p:cNvSpPr>
              <a:spLocks noChangeArrowheads="1"/>
            </p:cNvSpPr>
            <p:nvPr/>
          </p:nvSpPr>
          <p:spPr bwMode="auto">
            <a:xfrm>
              <a:off x="3703" y="10408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4" name="Rectangle 85"/>
            <p:cNvSpPr>
              <a:spLocks noChangeArrowheads="1"/>
            </p:cNvSpPr>
            <p:nvPr/>
          </p:nvSpPr>
          <p:spPr bwMode="auto">
            <a:xfrm>
              <a:off x="3798" y="10702"/>
              <a:ext cx="90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TPV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5" name="Rectangle 86"/>
            <p:cNvSpPr>
              <a:spLocks noChangeArrowheads="1"/>
            </p:cNvSpPr>
            <p:nvPr/>
          </p:nvSpPr>
          <p:spPr bwMode="auto">
            <a:xfrm>
              <a:off x="5277" y="10332"/>
              <a:ext cx="1412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6" name="Rectangle 87"/>
            <p:cNvSpPr>
              <a:spLocks noChangeArrowheads="1"/>
            </p:cNvSpPr>
            <p:nvPr/>
          </p:nvSpPr>
          <p:spPr bwMode="auto">
            <a:xfrm>
              <a:off x="5498" y="10408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7" name="Rectangle 88"/>
            <p:cNvSpPr>
              <a:spLocks noChangeArrowheads="1"/>
            </p:cNvSpPr>
            <p:nvPr/>
          </p:nvSpPr>
          <p:spPr bwMode="auto">
            <a:xfrm>
              <a:off x="5544" y="10698"/>
              <a:ext cx="41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8" name="Rectangle 89"/>
            <p:cNvSpPr>
              <a:spLocks noChangeArrowheads="1"/>
            </p:cNvSpPr>
            <p:nvPr/>
          </p:nvSpPr>
          <p:spPr bwMode="auto">
            <a:xfrm>
              <a:off x="5910" y="10698"/>
              <a:ext cx="69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řízení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79" name="Rectangle 90"/>
            <p:cNvSpPr>
              <a:spLocks noChangeArrowheads="1"/>
            </p:cNvSpPr>
            <p:nvPr/>
          </p:nvSpPr>
          <p:spPr bwMode="auto">
            <a:xfrm>
              <a:off x="5626" y="10992"/>
              <a:ext cx="834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výroby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0" name="Rectangle 91"/>
            <p:cNvSpPr>
              <a:spLocks noChangeArrowheads="1"/>
            </p:cNvSpPr>
            <p:nvPr/>
          </p:nvSpPr>
          <p:spPr bwMode="auto">
            <a:xfrm>
              <a:off x="7072" y="10332"/>
              <a:ext cx="1410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1" name="Rectangle 92"/>
            <p:cNvSpPr>
              <a:spLocks noChangeArrowheads="1"/>
            </p:cNvSpPr>
            <p:nvPr/>
          </p:nvSpPr>
          <p:spPr bwMode="auto">
            <a:xfrm>
              <a:off x="7291" y="10408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2" name="Rectangle 93"/>
            <p:cNvSpPr>
              <a:spLocks noChangeArrowheads="1"/>
            </p:cNvSpPr>
            <p:nvPr/>
          </p:nvSpPr>
          <p:spPr bwMode="auto">
            <a:xfrm>
              <a:off x="7657" y="10698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3" name="Rectangle 94"/>
            <p:cNvSpPr>
              <a:spLocks noChangeArrowheads="1"/>
            </p:cNvSpPr>
            <p:nvPr/>
          </p:nvSpPr>
          <p:spPr bwMode="auto">
            <a:xfrm>
              <a:off x="7228" y="10992"/>
              <a:ext cx="122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markteting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4" name="Rectangle 95"/>
            <p:cNvSpPr>
              <a:spLocks noChangeArrowheads="1"/>
            </p:cNvSpPr>
            <p:nvPr/>
          </p:nvSpPr>
          <p:spPr bwMode="auto">
            <a:xfrm>
              <a:off x="8865" y="10332"/>
              <a:ext cx="1411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5" name="Rectangle 96"/>
            <p:cNvSpPr>
              <a:spLocks noChangeArrowheads="1"/>
            </p:cNvSpPr>
            <p:nvPr/>
          </p:nvSpPr>
          <p:spPr bwMode="auto">
            <a:xfrm>
              <a:off x="9086" y="10408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6" name="Rectangle 97"/>
            <p:cNvSpPr>
              <a:spLocks noChangeArrowheads="1"/>
            </p:cNvSpPr>
            <p:nvPr/>
          </p:nvSpPr>
          <p:spPr bwMode="auto">
            <a:xfrm>
              <a:off x="9449" y="10698"/>
              <a:ext cx="34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7" name="Rectangle 98"/>
            <p:cNvSpPr>
              <a:spLocks noChangeArrowheads="1"/>
            </p:cNvSpPr>
            <p:nvPr/>
          </p:nvSpPr>
          <p:spPr bwMode="auto">
            <a:xfrm>
              <a:off x="9001" y="10992"/>
              <a:ext cx="126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ekonomiku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8" name="Rectangle 99"/>
            <p:cNvSpPr>
              <a:spLocks noChangeArrowheads="1"/>
            </p:cNvSpPr>
            <p:nvPr/>
          </p:nvSpPr>
          <p:spPr bwMode="auto">
            <a:xfrm>
              <a:off x="1692" y="10332"/>
              <a:ext cx="1409" cy="1026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89" name="Rectangle 100"/>
            <p:cNvSpPr>
              <a:spLocks noChangeArrowheads="1"/>
            </p:cNvSpPr>
            <p:nvPr/>
          </p:nvSpPr>
          <p:spPr bwMode="auto">
            <a:xfrm>
              <a:off x="1967" y="10408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0" name="Rectangle 101"/>
            <p:cNvSpPr>
              <a:spLocks noChangeArrowheads="1"/>
            </p:cNvSpPr>
            <p:nvPr/>
          </p:nvSpPr>
          <p:spPr bwMode="auto">
            <a:xfrm>
              <a:off x="1854" y="10698"/>
              <a:ext cx="121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podnikání/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1" name="Rectangle 102"/>
            <p:cNvSpPr>
              <a:spLocks noChangeArrowheads="1"/>
            </p:cNvSpPr>
            <p:nvPr/>
          </p:nvSpPr>
          <p:spPr bwMode="auto">
            <a:xfrm>
              <a:off x="1880" y="10992"/>
              <a:ext cx="116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projektu 4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2" name="Line 103"/>
            <p:cNvSpPr>
              <a:spLocks noChangeShapeType="1"/>
            </p:cNvSpPr>
            <p:nvPr/>
          </p:nvSpPr>
          <p:spPr bwMode="auto">
            <a:xfrm>
              <a:off x="1562" y="4440"/>
              <a:ext cx="8071" cy="1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93" name="Line 104"/>
            <p:cNvSpPr>
              <a:spLocks noChangeShapeType="1"/>
            </p:cNvSpPr>
            <p:nvPr/>
          </p:nvSpPr>
          <p:spPr bwMode="auto">
            <a:xfrm>
              <a:off x="1562" y="4440"/>
              <a:ext cx="1" cy="6405"/>
            </a:xfrm>
            <a:prstGeom prst="line">
              <a:avLst/>
            </a:prstGeom>
            <a:noFill/>
            <a:ln w="825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59494" name="Rectangle 105"/>
            <p:cNvSpPr>
              <a:spLocks noChangeArrowheads="1"/>
            </p:cNvSpPr>
            <p:nvPr/>
          </p:nvSpPr>
          <p:spPr bwMode="auto">
            <a:xfrm>
              <a:off x="1692" y="8923"/>
              <a:ext cx="1409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5" name="Rectangle 106"/>
            <p:cNvSpPr>
              <a:spLocks noChangeArrowheads="1"/>
            </p:cNvSpPr>
            <p:nvPr/>
          </p:nvSpPr>
          <p:spPr bwMode="auto">
            <a:xfrm>
              <a:off x="1967" y="8999"/>
              <a:ext cx="983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Vedoucí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6" name="Rectangle 107"/>
            <p:cNvSpPr>
              <a:spLocks noChangeArrowheads="1"/>
            </p:cNvSpPr>
            <p:nvPr/>
          </p:nvSpPr>
          <p:spPr bwMode="auto">
            <a:xfrm>
              <a:off x="1854" y="9291"/>
              <a:ext cx="1212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podnikání/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7" name="Rectangle 108"/>
            <p:cNvSpPr>
              <a:spLocks noChangeArrowheads="1"/>
            </p:cNvSpPr>
            <p:nvPr/>
          </p:nvSpPr>
          <p:spPr bwMode="auto">
            <a:xfrm>
              <a:off x="1880" y="9585"/>
              <a:ext cx="116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projektu 3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8" name="Rectangle 109"/>
            <p:cNvSpPr>
              <a:spLocks noChangeArrowheads="1"/>
            </p:cNvSpPr>
            <p:nvPr/>
          </p:nvSpPr>
          <p:spPr bwMode="auto">
            <a:xfrm>
              <a:off x="3485" y="8923"/>
              <a:ext cx="1411" cy="1028"/>
            </a:xfrm>
            <a:prstGeom prst="rect">
              <a:avLst/>
            </a:prstGeom>
            <a:solidFill>
              <a:srgbClr val="FFFFFF"/>
            </a:solidFill>
            <a:ln w="825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499" name="Rectangle 110"/>
            <p:cNvSpPr>
              <a:spLocks noChangeArrowheads="1"/>
            </p:cNvSpPr>
            <p:nvPr/>
          </p:nvSpPr>
          <p:spPr bwMode="auto">
            <a:xfrm>
              <a:off x="3703" y="8999"/>
              <a:ext cx="110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Odborník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59500" name="Rectangle 111"/>
            <p:cNvSpPr>
              <a:spLocks noChangeArrowheads="1"/>
            </p:cNvSpPr>
            <p:nvPr/>
          </p:nvSpPr>
          <p:spPr bwMode="auto">
            <a:xfrm>
              <a:off x="3798" y="9293"/>
              <a:ext cx="905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300" dirty="0">
                  <a:latin typeface="Arial Narrow" pitchFamily="34" charset="0"/>
                </a:rPr>
                <a:t>na TPV</a:t>
              </a:r>
              <a:endParaRPr lang="cs-CZ" altLang="cs-CZ" sz="2400" dirty="0">
                <a:latin typeface="Arial Narrow" pitchFamily="34" charset="0"/>
              </a:endParaRPr>
            </a:p>
          </p:txBody>
        </p:sp>
      </p:grpSp>
      <p:pic>
        <p:nvPicPr>
          <p:cNvPr id="109" name="Obrázek 108">
            <a:extLst>
              <a:ext uri="{FF2B5EF4-FFF2-40B4-BE49-F238E27FC236}">
                <a16:creationId xmlns:a16="http://schemas.microsoft.com/office/drawing/2014/main" id="{03D04646-9AC4-49F5-AB2D-13FB5A4C98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83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sz="3200" b="1" dirty="0">
                <a:solidFill>
                  <a:srgbClr val="008080"/>
                </a:solidFill>
              </a:rPr>
              <a:t>Maticová organizační struktura</a:t>
            </a:r>
            <a:br>
              <a:rPr lang="cs-CZ" sz="3200" b="1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1750905"/>
            <a:ext cx="8345516" cy="437854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>
              <a:spcBef>
                <a:spcPct val="0"/>
              </a:spcBef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Strategické výhody:</a:t>
            </a:r>
          </a:p>
          <a:p>
            <a:pPr marL="266700" indent="-266700">
              <a:spcBef>
                <a:spcPct val="0"/>
              </a:spcBef>
              <a:buFontTx/>
              <a:buChar char="•"/>
              <a:defRPr/>
            </a:pPr>
            <a:r>
              <a:rPr lang="cs-CZ" sz="2400" b="1" dirty="0"/>
              <a:t>pružně se přizpůsobuje strategickým změnám</a:t>
            </a:r>
          </a:p>
          <a:p>
            <a:pPr marL="266700" indent="-266700">
              <a:spcBef>
                <a:spcPct val="0"/>
              </a:spcBef>
              <a:buFontTx/>
              <a:buChar char="•"/>
              <a:defRPr/>
            </a:pPr>
            <a:r>
              <a:rPr lang="cs-CZ" sz="2400" b="1" dirty="0"/>
              <a:t>povzbuzuje spolupráci, rozhodování na základě konsensu, řešení konfliktů, koordinaci příbuzných činností</a:t>
            </a:r>
          </a:p>
          <a:p>
            <a:pPr marL="266700" indent="-266700">
              <a:spcBef>
                <a:spcPct val="0"/>
              </a:spcBef>
              <a:buFontTx/>
              <a:buChar char="•"/>
              <a:defRPr/>
            </a:pPr>
            <a:r>
              <a:rPr lang="cs-CZ" sz="2400" b="1" dirty="0"/>
              <a:t>vytváří půdu pro tvořivost a zdroje pro diverzifikaci</a:t>
            </a:r>
          </a:p>
          <a:p>
            <a:pPr marL="266700" indent="-266700">
              <a:spcBef>
                <a:spcPct val="0"/>
              </a:spcBef>
              <a:buFontTx/>
              <a:buChar char="•"/>
              <a:defRPr/>
            </a:pPr>
            <a:r>
              <a:rPr lang="cs-CZ" sz="2400" b="1" dirty="0"/>
              <a:t>zapojení širšího středního managementu do procesu </a:t>
            </a:r>
          </a:p>
          <a:p>
            <a:pPr marL="609600" indent="-609600">
              <a:spcBef>
                <a:spcPct val="0"/>
              </a:spcBef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Strategické nevýhody:</a:t>
            </a:r>
          </a:p>
          <a:p>
            <a:pPr marL="266700" indent="-266700">
              <a:spcBef>
                <a:spcPct val="0"/>
              </a:spcBef>
              <a:buFontTx/>
              <a:buChar char="•"/>
              <a:defRPr/>
            </a:pPr>
            <a:r>
              <a:rPr lang="cs-CZ" sz="2400" b="1" dirty="0"/>
              <a:t>porušení klasické řídící zásady jediného vedoucího a těžko udržitelná rovnováha mezi dvěma liniemi pravomoci</a:t>
            </a:r>
          </a:p>
          <a:p>
            <a:pPr marL="266700" indent="-266700">
              <a:spcBef>
                <a:spcPct val="0"/>
              </a:spcBef>
              <a:buFontTx/>
              <a:buChar char="•"/>
              <a:defRPr/>
            </a:pPr>
            <a:r>
              <a:rPr lang="cs-CZ" sz="2400" b="1" dirty="0"/>
              <a:t>rozdělená pravomoc může vyústit do chaosu a následná komunikace vyžaduje mnoho času</a:t>
            </a:r>
          </a:p>
          <a:p>
            <a:pPr marL="266700" indent="-266700">
              <a:spcBef>
                <a:spcPct val="0"/>
              </a:spcBef>
              <a:buFontTx/>
              <a:buChar char="•"/>
              <a:defRPr/>
            </a:pPr>
            <a:r>
              <a:rPr lang="cs-CZ" sz="2400" b="1" dirty="0"/>
              <a:t>přijetí rozhodnutí je podmíněno vyjádřením velkého okruhu lidí a může narůstat organizační byrokracie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534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33425" y="490417"/>
            <a:ext cx="8496300" cy="62071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609600" indent="-609600"/>
            <a:r>
              <a:rPr lang="cs-CZ" altLang="cs-CZ" sz="3200" b="1" dirty="0">
                <a:solidFill>
                  <a:srgbClr val="008080"/>
                </a:solidFill>
                <a:latin typeface="+mj-lt"/>
                <a:cs typeface="Arial" panose="020B0604020202020204" pitchFamily="34" charset="0"/>
              </a:rPr>
              <a:t>4.4 Územní organizační struktura</a:t>
            </a: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  <a:p>
            <a:pPr marL="609600" indent="-609600">
              <a:spcBef>
                <a:spcPct val="0"/>
              </a:spcBef>
            </a:pPr>
            <a:endParaRPr lang="cs-CZ" altLang="cs-CZ" sz="3200" b="1" dirty="0">
              <a:latin typeface="Arial Narrow" pitchFamily="34" charset="0"/>
            </a:endParaRPr>
          </a:p>
        </p:txBody>
      </p:sp>
      <p:grpSp>
        <p:nvGrpSpPr>
          <p:cNvPr id="61443" name="Group 147"/>
          <p:cNvGrpSpPr>
            <a:grpSpLocks/>
          </p:cNvGrpSpPr>
          <p:nvPr/>
        </p:nvGrpSpPr>
        <p:grpSpPr bwMode="auto">
          <a:xfrm>
            <a:off x="1304925" y="1362076"/>
            <a:ext cx="6878639" cy="5788033"/>
            <a:chOff x="1317" y="858"/>
            <a:chExt cx="2878" cy="4049"/>
          </a:xfrm>
        </p:grpSpPr>
        <p:sp>
          <p:nvSpPr>
            <p:cNvPr id="61444" name="AutoShape 7"/>
            <p:cNvSpPr>
              <a:spLocks noChangeAspect="1" noChangeArrowheads="1" noTextEdit="1"/>
            </p:cNvSpPr>
            <p:nvPr/>
          </p:nvSpPr>
          <p:spPr bwMode="auto">
            <a:xfrm>
              <a:off x="1317" y="858"/>
              <a:ext cx="2878" cy="3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445" name="Rectangle 9"/>
            <p:cNvSpPr>
              <a:spLocks noChangeArrowheads="1"/>
            </p:cNvSpPr>
            <p:nvPr/>
          </p:nvSpPr>
          <p:spPr bwMode="auto">
            <a:xfrm>
              <a:off x="1317" y="874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46" name="Rectangle 10"/>
            <p:cNvSpPr>
              <a:spLocks noChangeArrowheads="1"/>
            </p:cNvSpPr>
            <p:nvPr/>
          </p:nvSpPr>
          <p:spPr bwMode="auto">
            <a:xfrm>
              <a:off x="1317" y="1025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47" name="Rectangle 11"/>
            <p:cNvSpPr>
              <a:spLocks noChangeArrowheads="1"/>
            </p:cNvSpPr>
            <p:nvPr/>
          </p:nvSpPr>
          <p:spPr bwMode="auto">
            <a:xfrm>
              <a:off x="1317" y="1177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48" name="Rectangle 12"/>
            <p:cNvSpPr>
              <a:spLocks noChangeArrowheads="1"/>
            </p:cNvSpPr>
            <p:nvPr/>
          </p:nvSpPr>
          <p:spPr bwMode="auto">
            <a:xfrm>
              <a:off x="1317" y="1328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49" name="Rectangle 13"/>
            <p:cNvSpPr>
              <a:spLocks noChangeArrowheads="1"/>
            </p:cNvSpPr>
            <p:nvPr/>
          </p:nvSpPr>
          <p:spPr bwMode="auto">
            <a:xfrm>
              <a:off x="1317" y="1479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0" name="Rectangle 14"/>
            <p:cNvSpPr>
              <a:spLocks noChangeArrowheads="1"/>
            </p:cNvSpPr>
            <p:nvPr/>
          </p:nvSpPr>
          <p:spPr bwMode="auto">
            <a:xfrm>
              <a:off x="1317" y="1631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1" name="Rectangle 15"/>
            <p:cNvSpPr>
              <a:spLocks noChangeArrowheads="1"/>
            </p:cNvSpPr>
            <p:nvPr/>
          </p:nvSpPr>
          <p:spPr bwMode="auto">
            <a:xfrm>
              <a:off x="1317" y="1782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2" name="Rectangle 16"/>
            <p:cNvSpPr>
              <a:spLocks noChangeArrowheads="1"/>
            </p:cNvSpPr>
            <p:nvPr/>
          </p:nvSpPr>
          <p:spPr bwMode="auto">
            <a:xfrm>
              <a:off x="1317" y="1906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3" name="Rectangle 17"/>
            <p:cNvSpPr>
              <a:spLocks noChangeArrowheads="1"/>
            </p:cNvSpPr>
            <p:nvPr/>
          </p:nvSpPr>
          <p:spPr bwMode="auto">
            <a:xfrm>
              <a:off x="1317" y="2058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4" name="Rectangle 18"/>
            <p:cNvSpPr>
              <a:spLocks noChangeArrowheads="1"/>
            </p:cNvSpPr>
            <p:nvPr/>
          </p:nvSpPr>
          <p:spPr bwMode="auto">
            <a:xfrm>
              <a:off x="1317" y="2210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5" name="Rectangle 19"/>
            <p:cNvSpPr>
              <a:spLocks noChangeArrowheads="1"/>
            </p:cNvSpPr>
            <p:nvPr/>
          </p:nvSpPr>
          <p:spPr bwMode="auto">
            <a:xfrm>
              <a:off x="1317" y="2360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6" name="Rectangle 20"/>
            <p:cNvSpPr>
              <a:spLocks noChangeArrowheads="1"/>
            </p:cNvSpPr>
            <p:nvPr/>
          </p:nvSpPr>
          <p:spPr bwMode="auto">
            <a:xfrm>
              <a:off x="1317" y="2512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7" name="Rectangle 21"/>
            <p:cNvSpPr>
              <a:spLocks noChangeArrowheads="1"/>
            </p:cNvSpPr>
            <p:nvPr/>
          </p:nvSpPr>
          <p:spPr bwMode="auto">
            <a:xfrm>
              <a:off x="1317" y="2664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8" name="Rectangle 22"/>
            <p:cNvSpPr>
              <a:spLocks noChangeArrowheads="1"/>
            </p:cNvSpPr>
            <p:nvPr/>
          </p:nvSpPr>
          <p:spPr bwMode="auto">
            <a:xfrm>
              <a:off x="1317" y="2815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59" name="Rectangle 23"/>
            <p:cNvSpPr>
              <a:spLocks noChangeArrowheads="1"/>
            </p:cNvSpPr>
            <p:nvPr/>
          </p:nvSpPr>
          <p:spPr bwMode="auto">
            <a:xfrm>
              <a:off x="1317" y="2966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0" name="Rectangle 24"/>
            <p:cNvSpPr>
              <a:spLocks noChangeArrowheads="1"/>
            </p:cNvSpPr>
            <p:nvPr/>
          </p:nvSpPr>
          <p:spPr bwMode="auto">
            <a:xfrm>
              <a:off x="1317" y="3118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1" name="Rectangle 25"/>
            <p:cNvSpPr>
              <a:spLocks noChangeArrowheads="1"/>
            </p:cNvSpPr>
            <p:nvPr/>
          </p:nvSpPr>
          <p:spPr bwMode="auto">
            <a:xfrm>
              <a:off x="1317" y="3269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2" name="Rectangle 26"/>
            <p:cNvSpPr>
              <a:spLocks noChangeArrowheads="1"/>
            </p:cNvSpPr>
            <p:nvPr/>
          </p:nvSpPr>
          <p:spPr bwMode="auto">
            <a:xfrm>
              <a:off x="1317" y="3420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3" name="Rectangle 27"/>
            <p:cNvSpPr>
              <a:spLocks noChangeArrowheads="1"/>
            </p:cNvSpPr>
            <p:nvPr/>
          </p:nvSpPr>
          <p:spPr bwMode="auto">
            <a:xfrm>
              <a:off x="1317" y="3572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4" name="Rectangle 28"/>
            <p:cNvSpPr>
              <a:spLocks noChangeArrowheads="1"/>
            </p:cNvSpPr>
            <p:nvPr/>
          </p:nvSpPr>
          <p:spPr bwMode="auto">
            <a:xfrm>
              <a:off x="1317" y="3750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5" name="Rectangle 29"/>
            <p:cNvSpPr>
              <a:spLocks noChangeArrowheads="1"/>
            </p:cNvSpPr>
            <p:nvPr/>
          </p:nvSpPr>
          <p:spPr bwMode="auto">
            <a:xfrm>
              <a:off x="1317" y="3901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6" name="Rectangle 30"/>
            <p:cNvSpPr>
              <a:spLocks noChangeArrowheads="1"/>
            </p:cNvSpPr>
            <p:nvPr/>
          </p:nvSpPr>
          <p:spPr bwMode="auto">
            <a:xfrm>
              <a:off x="1317" y="4053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7" name="Rectangle 31"/>
            <p:cNvSpPr>
              <a:spLocks noChangeArrowheads="1"/>
            </p:cNvSpPr>
            <p:nvPr/>
          </p:nvSpPr>
          <p:spPr bwMode="auto">
            <a:xfrm>
              <a:off x="1317" y="4204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8" name="Rectangle 32"/>
            <p:cNvSpPr>
              <a:spLocks noChangeArrowheads="1"/>
            </p:cNvSpPr>
            <p:nvPr/>
          </p:nvSpPr>
          <p:spPr bwMode="auto">
            <a:xfrm>
              <a:off x="1317" y="4356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69" name="Rectangle 33"/>
            <p:cNvSpPr>
              <a:spLocks noChangeArrowheads="1"/>
            </p:cNvSpPr>
            <p:nvPr/>
          </p:nvSpPr>
          <p:spPr bwMode="auto">
            <a:xfrm>
              <a:off x="1317" y="4507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70" name="Rectangle 34"/>
            <p:cNvSpPr>
              <a:spLocks noChangeArrowheads="1"/>
            </p:cNvSpPr>
            <p:nvPr/>
          </p:nvSpPr>
          <p:spPr bwMode="auto">
            <a:xfrm>
              <a:off x="1317" y="4658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71" name="Rectangle 35"/>
            <p:cNvSpPr>
              <a:spLocks noChangeArrowheads="1"/>
            </p:cNvSpPr>
            <p:nvPr/>
          </p:nvSpPr>
          <p:spPr bwMode="auto">
            <a:xfrm>
              <a:off x="1317" y="4810"/>
              <a:ext cx="2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472" name="Group 38"/>
            <p:cNvGrpSpPr>
              <a:grpSpLocks/>
            </p:cNvGrpSpPr>
            <p:nvPr/>
          </p:nvGrpSpPr>
          <p:grpSpPr bwMode="auto">
            <a:xfrm>
              <a:off x="2444" y="905"/>
              <a:ext cx="586" cy="327"/>
              <a:chOff x="2444" y="905"/>
              <a:chExt cx="586" cy="327"/>
            </a:xfrm>
          </p:grpSpPr>
          <p:sp>
            <p:nvSpPr>
              <p:cNvPr id="61581" name="Rectangle 36"/>
              <p:cNvSpPr>
                <a:spLocks noChangeArrowheads="1"/>
              </p:cNvSpPr>
              <p:nvPr/>
            </p:nvSpPr>
            <p:spPr bwMode="auto">
              <a:xfrm>
                <a:off x="2444" y="905"/>
                <a:ext cx="586" cy="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82" name="Rectangle 37"/>
              <p:cNvSpPr>
                <a:spLocks noChangeArrowheads="1"/>
              </p:cNvSpPr>
              <p:nvPr/>
            </p:nvSpPr>
            <p:spPr bwMode="auto">
              <a:xfrm>
                <a:off x="2444" y="905"/>
                <a:ext cx="586" cy="32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473" name="Rectangle 39"/>
            <p:cNvSpPr>
              <a:spLocks noChangeArrowheads="1"/>
            </p:cNvSpPr>
            <p:nvPr/>
          </p:nvSpPr>
          <p:spPr bwMode="auto">
            <a:xfrm>
              <a:off x="2737" y="932"/>
              <a:ext cx="14" cy="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7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74" name="Rectangle 40"/>
            <p:cNvSpPr>
              <a:spLocks noChangeArrowheads="1"/>
            </p:cNvSpPr>
            <p:nvPr/>
          </p:nvSpPr>
          <p:spPr bwMode="auto">
            <a:xfrm>
              <a:off x="2581" y="1003"/>
              <a:ext cx="327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Ředitel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75" name="Rectangle 41"/>
            <p:cNvSpPr>
              <a:spLocks noChangeArrowheads="1"/>
            </p:cNvSpPr>
            <p:nvPr/>
          </p:nvSpPr>
          <p:spPr bwMode="auto">
            <a:xfrm>
              <a:off x="2893" y="1003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76" name="Line 42"/>
            <p:cNvSpPr>
              <a:spLocks noChangeShapeType="1"/>
            </p:cNvSpPr>
            <p:nvPr/>
          </p:nvSpPr>
          <p:spPr bwMode="auto">
            <a:xfrm flipH="1">
              <a:off x="2759" y="1232"/>
              <a:ext cx="1" cy="1122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grpSp>
          <p:nvGrpSpPr>
            <p:cNvPr id="61477" name="Group 45"/>
            <p:cNvGrpSpPr>
              <a:grpSpLocks/>
            </p:cNvGrpSpPr>
            <p:nvPr/>
          </p:nvGrpSpPr>
          <p:grpSpPr bwMode="auto">
            <a:xfrm>
              <a:off x="3243" y="1279"/>
              <a:ext cx="929" cy="934"/>
              <a:chOff x="3255" y="1279"/>
              <a:chExt cx="902" cy="934"/>
            </a:xfrm>
          </p:grpSpPr>
          <p:sp>
            <p:nvSpPr>
              <p:cNvPr id="61579" name="Rectangle 43"/>
              <p:cNvSpPr>
                <a:spLocks noChangeArrowheads="1"/>
              </p:cNvSpPr>
              <p:nvPr/>
            </p:nvSpPr>
            <p:spPr bwMode="auto">
              <a:xfrm>
                <a:off x="3255" y="1279"/>
                <a:ext cx="902" cy="93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80" name="Rectangle 44"/>
              <p:cNvSpPr>
                <a:spLocks noChangeArrowheads="1"/>
              </p:cNvSpPr>
              <p:nvPr/>
            </p:nvSpPr>
            <p:spPr bwMode="auto">
              <a:xfrm>
                <a:off x="3255" y="1279"/>
                <a:ext cx="902" cy="934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478" name="Rectangle 46"/>
            <p:cNvSpPr>
              <a:spLocks noChangeArrowheads="1"/>
            </p:cNvSpPr>
            <p:nvPr/>
          </p:nvSpPr>
          <p:spPr bwMode="auto">
            <a:xfrm>
              <a:off x="3296" y="1308"/>
              <a:ext cx="68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Podnikový štáb: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79" name="Rectangle 47"/>
            <p:cNvSpPr>
              <a:spLocks noChangeArrowheads="1"/>
            </p:cNvSpPr>
            <p:nvPr/>
          </p:nvSpPr>
          <p:spPr bwMode="auto">
            <a:xfrm>
              <a:off x="3925" y="1308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0" name="Rectangle 48"/>
            <p:cNvSpPr>
              <a:spLocks noChangeArrowheads="1"/>
            </p:cNvSpPr>
            <p:nvPr/>
          </p:nvSpPr>
          <p:spPr bwMode="auto">
            <a:xfrm>
              <a:off x="3267" y="1429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1" name="Rectangle 49"/>
            <p:cNvSpPr>
              <a:spLocks noChangeArrowheads="1"/>
            </p:cNvSpPr>
            <p:nvPr/>
          </p:nvSpPr>
          <p:spPr bwMode="auto">
            <a:xfrm>
              <a:off x="3300" y="1429"/>
              <a:ext cx="51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Ekonomika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2" name="Rectangle 50"/>
            <p:cNvSpPr>
              <a:spLocks noChangeArrowheads="1"/>
            </p:cNvSpPr>
            <p:nvPr/>
          </p:nvSpPr>
          <p:spPr bwMode="auto">
            <a:xfrm>
              <a:off x="3794" y="1429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3" name="Rectangle 51"/>
            <p:cNvSpPr>
              <a:spLocks noChangeArrowheads="1"/>
            </p:cNvSpPr>
            <p:nvPr/>
          </p:nvSpPr>
          <p:spPr bwMode="auto">
            <a:xfrm>
              <a:off x="3267" y="1550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4" name="Rectangle 52"/>
            <p:cNvSpPr>
              <a:spLocks noChangeArrowheads="1"/>
            </p:cNvSpPr>
            <p:nvPr/>
          </p:nvSpPr>
          <p:spPr bwMode="auto">
            <a:xfrm>
              <a:off x="3300" y="1550"/>
              <a:ext cx="46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Marketing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5" name="Rectangle 53"/>
            <p:cNvSpPr>
              <a:spLocks noChangeArrowheads="1"/>
            </p:cNvSpPr>
            <p:nvPr/>
          </p:nvSpPr>
          <p:spPr bwMode="auto">
            <a:xfrm>
              <a:off x="3749" y="1550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6" name="Rectangle 54"/>
            <p:cNvSpPr>
              <a:spLocks noChangeArrowheads="1"/>
            </p:cNvSpPr>
            <p:nvPr/>
          </p:nvSpPr>
          <p:spPr bwMode="auto">
            <a:xfrm>
              <a:off x="3267" y="1671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7" name="Rectangle 55"/>
            <p:cNvSpPr>
              <a:spLocks noChangeArrowheads="1"/>
            </p:cNvSpPr>
            <p:nvPr/>
          </p:nvSpPr>
          <p:spPr bwMode="auto">
            <a:xfrm>
              <a:off x="3300" y="1671"/>
              <a:ext cx="2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V+V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8" name="Rectangle 56"/>
            <p:cNvSpPr>
              <a:spLocks noChangeArrowheads="1"/>
            </p:cNvSpPr>
            <p:nvPr/>
          </p:nvSpPr>
          <p:spPr bwMode="auto">
            <a:xfrm>
              <a:off x="3530" y="1671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89" name="Rectangle 57"/>
            <p:cNvSpPr>
              <a:spLocks noChangeArrowheads="1"/>
            </p:cNvSpPr>
            <p:nvPr/>
          </p:nvSpPr>
          <p:spPr bwMode="auto">
            <a:xfrm>
              <a:off x="3267" y="1793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0" name="Rectangle 58"/>
            <p:cNvSpPr>
              <a:spLocks noChangeArrowheads="1"/>
            </p:cNvSpPr>
            <p:nvPr/>
          </p:nvSpPr>
          <p:spPr bwMode="auto">
            <a:xfrm>
              <a:off x="3300" y="1793"/>
              <a:ext cx="61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Personalistika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1" name="Rectangle 59"/>
            <p:cNvSpPr>
              <a:spLocks noChangeArrowheads="1"/>
            </p:cNvSpPr>
            <p:nvPr/>
          </p:nvSpPr>
          <p:spPr bwMode="auto">
            <a:xfrm>
              <a:off x="3895" y="1793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2" name="Rectangle 60"/>
            <p:cNvSpPr>
              <a:spLocks noChangeArrowheads="1"/>
            </p:cNvSpPr>
            <p:nvPr/>
          </p:nvSpPr>
          <p:spPr bwMode="auto">
            <a:xfrm>
              <a:off x="3267" y="1913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3" name="Rectangle 61"/>
            <p:cNvSpPr>
              <a:spLocks noChangeArrowheads="1"/>
            </p:cNvSpPr>
            <p:nvPr/>
          </p:nvSpPr>
          <p:spPr bwMode="auto">
            <a:xfrm>
              <a:off x="3300" y="1913"/>
              <a:ext cx="59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Právní služba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4" name="Rectangle 62"/>
            <p:cNvSpPr>
              <a:spLocks noChangeArrowheads="1"/>
            </p:cNvSpPr>
            <p:nvPr/>
          </p:nvSpPr>
          <p:spPr bwMode="auto">
            <a:xfrm>
              <a:off x="3876" y="1913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5" name="Rectangle 63"/>
            <p:cNvSpPr>
              <a:spLocks noChangeArrowheads="1"/>
            </p:cNvSpPr>
            <p:nvPr/>
          </p:nvSpPr>
          <p:spPr bwMode="auto">
            <a:xfrm>
              <a:off x="3267" y="2037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6" name="Rectangle 64"/>
            <p:cNvSpPr>
              <a:spLocks noChangeArrowheads="1"/>
            </p:cNvSpPr>
            <p:nvPr/>
          </p:nvSpPr>
          <p:spPr bwMode="auto">
            <a:xfrm>
              <a:off x="3300" y="2037"/>
              <a:ext cx="834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Vztahy s veřejností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497" name="Rectangle 65"/>
            <p:cNvSpPr>
              <a:spLocks noChangeArrowheads="1"/>
            </p:cNvSpPr>
            <p:nvPr/>
          </p:nvSpPr>
          <p:spPr bwMode="auto">
            <a:xfrm>
              <a:off x="4110" y="2037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498" name="Group 68"/>
            <p:cNvGrpSpPr>
              <a:grpSpLocks/>
            </p:cNvGrpSpPr>
            <p:nvPr/>
          </p:nvGrpSpPr>
          <p:grpSpPr bwMode="auto">
            <a:xfrm>
              <a:off x="1362" y="2447"/>
              <a:ext cx="451" cy="374"/>
              <a:chOff x="1362" y="2447"/>
              <a:chExt cx="451" cy="374"/>
            </a:xfrm>
          </p:grpSpPr>
          <p:sp>
            <p:nvSpPr>
              <p:cNvPr id="61577" name="Rectangle 66"/>
              <p:cNvSpPr>
                <a:spLocks noChangeArrowheads="1"/>
              </p:cNvSpPr>
              <p:nvPr/>
            </p:nvSpPr>
            <p:spPr bwMode="auto">
              <a:xfrm>
                <a:off x="1362" y="2447"/>
                <a:ext cx="451" cy="3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78" name="Rectangle 67"/>
              <p:cNvSpPr>
                <a:spLocks noChangeArrowheads="1"/>
              </p:cNvSpPr>
              <p:nvPr/>
            </p:nvSpPr>
            <p:spPr bwMode="auto">
              <a:xfrm>
                <a:off x="1362" y="2447"/>
                <a:ext cx="451" cy="374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499" name="Rectangle 69"/>
            <p:cNvSpPr>
              <a:spLocks noChangeArrowheads="1"/>
            </p:cNvSpPr>
            <p:nvPr/>
          </p:nvSpPr>
          <p:spPr bwMode="auto">
            <a:xfrm>
              <a:off x="1415" y="2453"/>
              <a:ext cx="3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Vedoucí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00" name="Rectangle 70"/>
            <p:cNvSpPr>
              <a:spLocks noChangeArrowheads="1"/>
            </p:cNvSpPr>
            <p:nvPr/>
          </p:nvSpPr>
          <p:spPr bwMode="auto">
            <a:xfrm>
              <a:off x="1383" y="2574"/>
              <a:ext cx="44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pro území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01" name="Rectangle 71"/>
            <p:cNvSpPr>
              <a:spLocks noChangeArrowheads="1"/>
            </p:cNvSpPr>
            <p:nvPr/>
          </p:nvSpPr>
          <p:spPr bwMode="auto">
            <a:xfrm>
              <a:off x="1551" y="2697"/>
              <a:ext cx="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02" name="Rectangle 72"/>
            <p:cNvSpPr>
              <a:spLocks noChangeArrowheads="1"/>
            </p:cNvSpPr>
            <p:nvPr/>
          </p:nvSpPr>
          <p:spPr bwMode="auto">
            <a:xfrm>
              <a:off x="1624" y="2697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03" name="Line 73"/>
            <p:cNvSpPr>
              <a:spLocks noChangeShapeType="1"/>
            </p:cNvSpPr>
            <p:nvPr/>
          </p:nvSpPr>
          <p:spPr bwMode="auto">
            <a:xfrm>
              <a:off x="1588" y="2354"/>
              <a:ext cx="2343" cy="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04" name="Line 74"/>
            <p:cNvSpPr>
              <a:spLocks noChangeShapeType="1"/>
            </p:cNvSpPr>
            <p:nvPr/>
          </p:nvSpPr>
          <p:spPr bwMode="auto">
            <a:xfrm>
              <a:off x="1588" y="2354"/>
              <a:ext cx="1" cy="93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05" name="Line 75"/>
            <p:cNvSpPr>
              <a:spLocks noChangeShapeType="1"/>
            </p:cNvSpPr>
            <p:nvPr/>
          </p:nvSpPr>
          <p:spPr bwMode="auto">
            <a:xfrm>
              <a:off x="2174" y="2354"/>
              <a:ext cx="1" cy="93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06" name="Line 76"/>
            <p:cNvSpPr>
              <a:spLocks noChangeShapeType="1"/>
            </p:cNvSpPr>
            <p:nvPr/>
          </p:nvSpPr>
          <p:spPr bwMode="auto">
            <a:xfrm>
              <a:off x="2759" y="2354"/>
              <a:ext cx="1" cy="93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07" name="Line 77"/>
            <p:cNvSpPr>
              <a:spLocks noChangeShapeType="1"/>
            </p:cNvSpPr>
            <p:nvPr/>
          </p:nvSpPr>
          <p:spPr bwMode="auto">
            <a:xfrm>
              <a:off x="3345" y="2354"/>
              <a:ext cx="1" cy="93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08" name="Line 78"/>
            <p:cNvSpPr>
              <a:spLocks noChangeShapeType="1"/>
            </p:cNvSpPr>
            <p:nvPr/>
          </p:nvSpPr>
          <p:spPr bwMode="auto">
            <a:xfrm>
              <a:off x="3931" y="2354"/>
              <a:ext cx="1" cy="93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grpSp>
          <p:nvGrpSpPr>
            <p:cNvPr id="61509" name="Group 81"/>
            <p:cNvGrpSpPr>
              <a:grpSpLocks/>
            </p:cNvGrpSpPr>
            <p:nvPr/>
          </p:nvGrpSpPr>
          <p:grpSpPr bwMode="auto">
            <a:xfrm>
              <a:off x="1948" y="2447"/>
              <a:ext cx="451" cy="374"/>
              <a:chOff x="1948" y="2447"/>
              <a:chExt cx="451" cy="374"/>
            </a:xfrm>
          </p:grpSpPr>
          <p:sp>
            <p:nvSpPr>
              <p:cNvPr id="61575" name="Rectangle 79"/>
              <p:cNvSpPr>
                <a:spLocks noChangeArrowheads="1"/>
              </p:cNvSpPr>
              <p:nvPr/>
            </p:nvSpPr>
            <p:spPr bwMode="auto">
              <a:xfrm>
                <a:off x="1948" y="2447"/>
                <a:ext cx="451" cy="3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76" name="Rectangle 80"/>
              <p:cNvSpPr>
                <a:spLocks noChangeArrowheads="1"/>
              </p:cNvSpPr>
              <p:nvPr/>
            </p:nvSpPr>
            <p:spPr bwMode="auto">
              <a:xfrm>
                <a:off x="1948" y="2447"/>
                <a:ext cx="451" cy="374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10" name="Rectangle 82"/>
            <p:cNvSpPr>
              <a:spLocks noChangeArrowheads="1"/>
            </p:cNvSpPr>
            <p:nvPr/>
          </p:nvSpPr>
          <p:spPr bwMode="auto">
            <a:xfrm>
              <a:off x="2001" y="2453"/>
              <a:ext cx="3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Vedoucí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11" name="Rectangle 83"/>
            <p:cNvSpPr>
              <a:spLocks noChangeArrowheads="1"/>
            </p:cNvSpPr>
            <p:nvPr/>
          </p:nvSpPr>
          <p:spPr bwMode="auto">
            <a:xfrm>
              <a:off x="1969" y="2574"/>
              <a:ext cx="44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pro území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12" name="Rectangle 84"/>
            <p:cNvSpPr>
              <a:spLocks noChangeArrowheads="1"/>
            </p:cNvSpPr>
            <p:nvPr/>
          </p:nvSpPr>
          <p:spPr bwMode="auto">
            <a:xfrm>
              <a:off x="2140" y="2697"/>
              <a:ext cx="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B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13" name="Rectangle 85"/>
            <p:cNvSpPr>
              <a:spLocks noChangeArrowheads="1"/>
            </p:cNvSpPr>
            <p:nvPr/>
          </p:nvSpPr>
          <p:spPr bwMode="auto">
            <a:xfrm>
              <a:off x="2207" y="2697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514" name="Group 88"/>
            <p:cNvGrpSpPr>
              <a:grpSpLocks/>
            </p:cNvGrpSpPr>
            <p:nvPr/>
          </p:nvGrpSpPr>
          <p:grpSpPr bwMode="auto">
            <a:xfrm>
              <a:off x="2534" y="2447"/>
              <a:ext cx="451" cy="374"/>
              <a:chOff x="2534" y="2447"/>
              <a:chExt cx="451" cy="374"/>
            </a:xfrm>
          </p:grpSpPr>
          <p:sp>
            <p:nvSpPr>
              <p:cNvPr id="61573" name="Rectangle 86"/>
              <p:cNvSpPr>
                <a:spLocks noChangeArrowheads="1"/>
              </p:cNvSpPr>
              <p:nvPr/>
            </p:nvSpPr>
            <p:spPr bwMode="auto">
              <a:xfrm>
                <a:off x="2534" y="2447"/>
                <a:ext cx="451" cy="3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74" name="Rectangle 87"/>
              <p:cNvSpPr>
                <a:spLocks noChangeArrowheads="1"/>
              </p:cNvSpPr>
              <p:nvPr/>
            </p:nvSpPr>
            <p:spPr bwMode="auto">
              <a:xfrm>
                <a:off x="2534" y="2447"/>
                <a:ext cx="451" cy="374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15" name="Rectangle 89"/>
            <p:cNvSpPr>
              <a:spLocks noChangeArrowheads="1"/>
            </p:cNvSpPr>
            <p:nvPr/>
          </p:nvSpPr>
          <p:spPr bwMode="auto">
            <a:xfrm>
              <a:off x="2588" y="2453"/>
              <a:ext cx="3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Vedoucí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16" name="Rectangle 90"/>
            <p:cNvSpPr>
              <a:spLocks noChangeArrowheads="1"/>
            </p:cNvSpPr>
            <p:nvPr/>
          </p:nvSpPr>
          <p:spPr bwMode="auto">
            <a:xfrm>
              <a:off x="2556" y="2574"/>
              <a:ext cx="44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pro území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17" name="Rectangle 91"/>
            <p:cNvSpPr>
              <a:spLocks noChangeArrowheads="1"/>
            </p:cNvSpPr>
            <p:nvPr/>
          </p:nvSpPr>
          <p:spPr bwMode="auto">
            <a:xfrm>
              <a:off x="2726" y="2697"/>
              <a:ext cx="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C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18" name="Rectangle 92"/>
            <p:cNvSpPr>
              <a:spLocks noChangeArrowheads="1"/>
            </p:cNvSpPr>
            <p:nvPr/>
          </p:nvSpPr>
          <p:spPr bwMode="auto">
            <a:xfrm>
              <a:off x="2794" y="2697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519" name="Group 95"/>
            <p:cNvGrpSpPr>
              <a:grpSpLocks/>
            </p:cNvGrpSpPr>
            <p:nvPr/>
          </p:nvGrpSpPr>
          <p:grpSpPr bwMode="auto">
            <a:xfrm>
              <a:off x="3120" y="2447"/>
              <a:ext cx="451" cy="374"/>
              <a:chOff x="3120" y="2447"/>
              <a:chExt cx="451" cy="374"/>
            </a:xfrm>
          </p:grpSpPr>
          <p:sp>
            <p:nvSpPr>
              <p:cNvPr id="61571" name="Rectangle 93"/>
              <p:cNvSpPr>
                <a:spLocks noChangeArrowheads="1"/>
              </p:cNvSpPr>
              <p:nvPr/>
            </p:nvSpPr>
            <p:spPr bwMode="auto">
              <a:xfrm>
                <a:off x="3120" y="2447"/>
                <a:ext cx="451" cy="3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72" name="Rectangle 94"/>
              <p:cNvSpPr>
                <a:spLocks noChangeArrowheads="1"/>
              </p:cNvSpPr>
              <p:nvPr/>
            </p:nvSpPr>
            <p:spPr bwMode="auto">
              <a:xfrm>
                <a:off x="3120" y="2447"/>
                <a:ext cx="451" cy="374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20" name="Rectangle 96"/>
            <p:cNvSpPr>
              <a:spLocks noChangeArrowheads="1"/>
            </p:cNvSpPr>
            <p:nvPr/>
          </p:nvSpPr>
          <p:spPr bwMode="auto">
            <a:xfrm>
              <a:off x="3173" y="2453"/>
              <a:ext cx="3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Vedoucí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21" name="Rectangle 97"/>
            <p:cNvSpPr>
              <a:spLocks noChangeArrowheads="1"/>
            </p:cNvSpPr>
            <p:nvPr/>
          </p:nvSpPr>
          <p:spPr bwMode="auto">
            <a:xfrm>
              <a:off x="3141" y="2574"/>
              <a:ext cx="44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pro území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22" name="Rectangle 98"/>
            <p:cNvSpPr>
              <a:spLocks noChangeArrowheads="1"/>
            </p:cNvSpPr>
            <p:nvPr/>
          </p:nvSpPr>
          <p:spPr bwMode="auto">
            <a:xfrm>
              <a:off x="3309" y="2697"/>
              <a:ext cx="7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D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23" name="Rectangle 99"/>
            <p:cNvSpPr>
              <a:spLocks noChangeArrowheads="1"/>
            </p:cNvSpPr>
            <p:nvPr/>
          </p:nvSpPr>
          <p:spPr bwMode="auto">
            <a:xfrm>
              <a:off x="3382" y="2697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524" name="Group 102"/>
            <p:cNvGrpSpPr>
              <a:grpSpLocks/>
            </p:cNvGrpSpPr>
            <p:nvPr/>
          </p:nvGrpSpPr>
          <p:grpSpPr bwMode="auto">
            <a:xfrm>
              <a:off x="3706" y="2447"/>
              <a:ext cx="451" cy="374"/>
              <a:chOff x="3706" y="2447"/>
              <a:chExt cx="451" cy="374"/>
            </a:xfrm>
          </p:grpSpPr>
          <p:sp>
            <p:nvSpPr>
              <p:cNvPr id="61569" name="Rectangle 100"/>
              <p:cNvSpPr>
                <a:spLocks noChangeArrowheads="1"/>
              </p:cNvSpPr>
              <p:nvPr/>
            </p:nvSpPr>
            <p:spPr bwMode="auto">
              <a:xfrm>
                <a:off x="3706" y="2447"/>
                <a:ext cx="451" cy="3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70" name="Rectangle 101"/>
              <p:cNvSpPr>
                <a:spLocks noChangeArrowheads="1"/>
              </p:cNvSpPr>
              <p:nvPr/>
            </p:nvSpPr>
            <p:spPr bwMode="auto">
              <a:xfrm>
                <a:off x="3706" y="2447"/>
                <a:ext cx="451" cy="374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25" name="Rectangle 103"/>
            <p:cNvSpPr>
              <a:spLocks noChangeArrowheads="1"/>
            </p:cNvSpPr>
            <p:nvPr/>
          </p:nvSpPr>
          <p:spPr bwMode="auto">
            <a:xfrm>
              <a:off x="3759" y="2453"/>
              <a:ext cx="370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Vedoucí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26" name="Rectangle 104"/>
            <p:cNvSpPr>
              <a:spLocks noChangeArrowheads="1"/>
            </p:cNvSpPr>
            <p:nvPr/>
          </p:nvSpPr>
          <p:spPr bwMode="auto">
            <a:xfrm>
              <a:off x="3727" y="2574"/>
              <a:ext cx="88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pr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27" name="Rectangle 105"/>
            <p:cNvSpPr>
              <a:spLocks noChangeArrowheads="1"/>
            </p:cNvSpPr>
            <p:nvPr/>
          </p:nvSpPr>
          <p:spPr bwMode="auto">
            <a:xfrm>
              <a:off x="3812" y="2574"/>
              <a:ext cx="36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o území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28" name="Rectangle 106"/>
            <p:cNvSpPr>
              <a:spLocks noChangeArrowheads="1"/>
            </p:cNvSpPr>
            <p:nvPr/>
          </p:nvSpPr>
          <p:spPr bwMode="auto">
            <a:xfrm>
              <a:off x="3901" y="2697"/>
              <a:ext cx="6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E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29" name="Rectangle 107"/>
            <p:cNvSpPr>
              <a:spLocks noChangeArrowheads="1"/>
            </p:cNvSpPr>
            <p:nvPr/>
          </p:nvSpPr>
          <p:spPr bwMode="auto">
            <a:xfrm>
              <a:off x="3962" y="2697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0" name="Line 108"/>
            <p:cNvSpPr>
              <a:spLocks noChangeShapeType="1"/>
            </p:cNvSpPr>
            <p:nvPr/>
          </p:nvSpPr>
          <p:spPr bwMode="auto">
            <a:xfrm flipH="1">
              <a:off x="2759" y="2821"/>
              <a:ext cx="1" cy="98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grpSp>
          <p:nvGrpSpPr>
            <p:cNvPr id="61531" name="Group 111"/>
            <p:cNvGrpSpPr>
              <a:grpSpLocks/>
            </p:cNvGrpSpPr>
            <p:nvPr/>
          </p:nvGrpSpPr>
          <p:grpSpPr bwMode="auto">
            <a:xfrm>
              <a:off x="3243" y="2961"/>
              <a:ext cx="902" cy="561"/>
              <a:chOff x="3255" y="2961"/>
              <a:chExt cx="902" cy="561"/>
            </a:xfrm>
          </p:grpSpPr>
          <p:sp>
            <p:nvSpPr>
              <p:cNvPr id="61567" name="Rectangle 109"/>
              <p:cNvSpPr>
                <a:spLocks noChangeArrowheads="1"/>
              </p:cNvSpPr>
              <p:nvPr/>
            </p:nvSpPr>
            <p:spPr bwMode="auto">
              <a:xfrm>
                <a:off x="3255" y="2961"/>
                <a:ext cx="902" cy="56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68" name="Rectangle 110"/>
              <p:cNvSpPr>
                <a:spLocks noChangeArrowheads="1"/>
              </p:cNvSpPr>
              <p:nvPr/>
            </p:nvSpPr>
            <p:spPr bwMode="auto">
              <a:xfrm>
                <a:off x="3255" y="2961"/>
                <a:ext cx="902" cy="561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32" name="Rectangle 112"/>
            <p:cNvSpPr>
              <a:spLocks noChangeArrowheads="1"/>
            </p:cNvSpPr>
            <p:nvPr/>
          </p:nvSpPr>
          <p:spPr bwMode="auto">
            <a:xfrm>
              <a:off x="3267" y="2991"/>
              <a:ext cx="55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Územní štáb: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3" name="Rectangle 113"/>
            <p:cNvSpPr>
              <a:spLocks noChangeArrowheads="1"/>
            </p:cNvSpPr>
            <p:nvPr/>
          </p:nvSpPr>
          <p:spPr bwMode="auto">
            <a:xfrm>
              <a:off x="3806" y="2991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4" name="Rectangle 114"/>
            <p:cNvSpPr>
              <a:spLocks noChangeArrowheads="1"/>
            </p:cNvSpPr>
            <p:nvPr/>
          </p:nvSpPr>
          <p:spPr bwMode="auto">
            <a:xfrm>
              <a:off x="3267" y="3111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5" name="Rectangle 115"/>
            <p:cNvSpPr>
              <a:spLocks noChangeArrowheads="1"/>
            </p:cNvSpPr>
            <p:nvPr/>
          </p:nvSpPr>
          <p:spPr bwMode="auto">
            <a:xfrm>
              <a:off x="3300" y="3111"/>
              <a:ext cx="511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Ekonomika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6" name="Rectangle 116"/>
            <p:cNvSpPr>
              <a:spLocks noChangeArrowheads="1"/>
            </p:cNvSpPr>
            <p:nvPr/>
          </p:nvSpPr>
          <p:spPr bwMode="auto">
            <a:xfrm>
              <a:off x="3794" y="3111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7" name="Rectangle 117"/>
            <p:cNvSpPr>
              <a:spLocks noChangeArrowheads="1"/>
            </p:cNvSpPr>
            <p:nvPr/>
          </p:nvSpPr>
          <p:spPr bwMode="auto">
            <a:xfrm>
              <a:off x="3267" y="3232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8" name="Rectangle 118"/>
            <p:cNvSpPr>
              <a:spLocks noChangeArrowheads="1"/>
            </p:cNvSpPr>
            <p:nvPr/>
          </p:nvSpPr>
          <p:spPr bwMode="auto">
            <a:xfrm>
              <a:off x="3300" y="3232"/>
              <a:ext cx="46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Marketing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39" name="Rectangle 119"/>
            <p:cNvSpPr>
              <a:spLocks noChangeArrowheads="1"/>
            </p:cNvSpPr>
            <p:nvPr/>
          </p:nvSpPr>
          <p:spPr bwMode="auto">
            <a:xfrm>
              <a:off x="3749" y="3232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40" name="Rectangle 120"/>
            <p:cNvSpPr>
              <a:spLocks noChangeArrowheads="1"/>
            </p:cNvSpPr>
            <p:nvPr/>
          </p:nvSpPr>
          <p:spPr bwMode="auto">
            <a:xfrm>
              <a:off x="3267" y="3353"/>
              <a:ext cx="3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41" name="Rectangle 121"/>
            <p:cNvSpPr>
              <a:spLocks noChangeArrowheads="1"/>
            </p:cNvSpPr>
            <p:nvPr/>
          </p:nvSpPr>
          <p:spPr bwMode="auto">
            <a:xfrm>
              <a:off x="3300" y="3353"/>
              <a:ext cx="61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Personalistika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42" name="Rectangle 122"/>
            <p:cNvSpPr>
              <a:spLocks noChangeArrowheads="1"/>
            </p:cNvSpPr>
            <p:nvPr/>
          </p:nvSpPr>
          <p:spPr bwMode="auto">
            <a:xfrm>
              <a:off x="3895" y="3353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43" name="Rectangle 123"/>
            <p:cNvSpPr>
              <a:spLocks noChangeArrowheads="1"/>
            </p:cNvSpPr>
            <p:nvPr/>
          </p:nvSpPr>
          <p:spPr bwMode="auto">
            <a:xfrm>
              <a:off x="3267" y="3461"/>
              <a:ext cx="28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544" name="Group 126"/>
            <p:cNvGrpSpPr>
              <a:grpSpLocks/>
            </p:cNvGrpSpPr>
            <p:nvPr/>
          </p:nvGrpSpPr>
          <p:grpSpPr bwMode="auto">
            <a:xfrm>
              <a:off x="2534" y="3756"/>
              <a:ext cx="451" cy="327"/>
              <a:chOff x="2534" y="3756"/>
              <a:chExt cx="451" cy="327"/>
            </a:xfrm>
          </p:grpSpPr>
          <p:sp>
            <p:nvSpPr>
              <p:cNvPr id="61565" name="Rectangle 124"/>
              <p:cNvSpPr>
                <a:spLocks noChangeArrowheads="1"/>
              </p:cNvSpPr>
              <p:nvPr/>
            </p:nvSpPr>
            <p:spPr bwMode="auto">
              <a:xfrm>
                <a:off x="2534" y="3756"/>
                <a:ext cx="451" cy="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66" name="Rectangle 125"/>
              <p:cNvSpPr>
                <a:spLocks noChangeArrowheads="1"/>
              </p:cNvSpPr>
              <p:nvPr/>
            </p:nvSpPr>
            <p:spPr bwMode="auto">
              <a:xfrm>
                <a:off x="2534" y="3756"/>
                <a:ext cx="451" cy="32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45" name="Rectangle 127"/>
            <p:cNvSpPr>
              <a:spLocks noChangeArrowheads="1"/>
            </p:cNvSpPr>
            <p:nvPr/>
          </p:nvSpPr>
          <p:spPr bwMode="auto">
            <a:xfrm>
              <a:off x="2760" y="3759"/>
              <a:ext cx="2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46" name="Rectangle 128"/>
            <p:cNvSpPr>
              <a:spLocks noChangeArrowheads="1"/>
            </p:cNvSpPr>
            <p:nvPr/>
          </p:nvSpPr>
          <p:spPr bwMode="auto">
            <a:xfrm>
              <a:off x="2607" y="3862"/>
              <a:ext cx="31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Výroba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47" name="Rectangle 129"/>
            <p:cNvSpPr>
              <a:spLocks noChangeArrowheads="1"/>
            </p:cNvSpPr>
            <p:nvPr/>
          </p:nvSpPr>
          <p:spPr bwMode="auto">
            <a:xfrm>
              <a:off x="2912" y="3862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548" name="Group 132"/>
            <p:cNvGrpSpPr>
              <a:grpSpLocks/>
            </p:cNvGrpSpPr>
            <p:nvPr/>
          </p:nvGrpSpPr>
          <p:grpSpPr bwMode="auto">
            <a:xfrm>
              <a:off x="1948" y="3756"/>
              <a:ext cx="451" cy="327"/>
              <a:chOff x="1948" y="3756"/>
              <a:chExt cx="451" cy="327"/>
            </a:xfrm>
          </p:grpSpPr>
          <p:sp>
            <p:nvSpPr>
              <p:cNvPr id="61563" name="Rectangle 130"/>
              <p:cNvSpPr>
                <a:spLocks noChangeArrowheads="1"/>
              </p:cNvSpPr>
              <p:nvPr/>
            </p:nvSpPr>
            <p:spPr bwMode="auto">
              <a:xfrm>
                <a:off x="1948" y="3756"/>
                <a:ext cx="451" cy="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64" name="Rectangle 131"/>
              <p:cNvSpPr>
                <a:spLocks noChangeArrowheads="1"/>
              </p:cNvSpPr>
              <p:nvPr/>
            </p:nvSpPr>
            <p:spPr bwMode="auto">
              <a:xfrm>
                <a:off x="1948" y="3756"/>
                <a:ext cx="451" cy="32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49" name="Rectangle 133"/>
            <p:cNvSpPr>
              <a:spLocks noChangeArrowheads="1"/>
            </p:cNvSpPr>
            <p:nvPr/>
          </p:nvSpPr>
          <p:spPr bwMode="auto">
            <a:xfrm>
              <a:off x="2173" y="3759"/>
              <a:ext cx="2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50" name="Rectangle 134"/>
            <p:cNvSpPr>
              <a:spLocks noChangeArrowheads="1"/>
            </p:cNvSpPr>
            <p:nvPr/>
          </p:nvSpPr>
          <p:spPr bwMode="auto">
            <a:xfrm>
              <a:off x="2078" y="3862"/>
              <a:ext cx="199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TVP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51" name="Rectangle 135"/>
            <p:cNvSpPr>
              <a:spLocks noChangeArrowheads="1"/>
            </p:cNvSpPr>
            <p:nvPr/>
          </p:nvSpPr>
          <p:spPr bwMode="auto">
            <a:xfrm>
              <a:off x="2269" y="3862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1552" name="Group 138"/>
            <p:cNvGrpSpPr>
              <a:grpSpLocks/>
            </p:cNvGrpSpPr>
            <p:nvPr/>
          </p:nvGrpSpPr>
          <p:grpSpPr bwMode="auto">
            <a:xfrm>
              <a:off x="3120" y="3756"/>
              <a:ext cx="451" cy="327"/>
              <a:chOff x="3120" y="3756"/>
              <a:chExt cx="451" cy="327"/>
            </a:xfrm>
          </p:grpSpPr>
          <p:sp>
            <p:nvSpPr>
              <p:cNvPr id="61561" name="Rectangle 136"/>
              <p:cNvSpPr>
                <a:spLocks noChangeArrowheads="1"/>
              </p:cNvSpPr>
              <p:nvPr/>
            </p:nvSpPr>
            <p:spPr bwMode="auto">
              <a:xfrm>
                <a:off x="3120" y="3756"/>
                <a:ext cx="451" cy="32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1562" name="Rectangle 137"/>
              <p:cNvSpPr>
                <a:spLocks noChangeArrowheads="1"/>
              </p:cNvSpPr>
              <p:nvPr/>
            </p:nvSpPr>
            <p:spPr bwMode="auto">
              <a:xfrm>
                <a:off x="3120" y="3756"/>
                <a:ext cx="451" cy="32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1553" name="Rectangle 139"/>
            <p:cNvSpPr>
              <a:spLocks noChangeArrowheads="1"/>
            </p:cNvSpPr>
            <p:nvPr/>
          </p:nvSpPr>
          <p:spPr bwMode="auto">
            <a:xfrm>
              <a:off x="3345" y="3759"/>
              <a:ext cx="2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1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54" name="Rectangle 140"/>
            <p:cNvSpPr>
              <a:spLocks noChangeArrowheads="1"/>
            </p:cNvSpPr>
            <p:nvPr/>
          </p:nvSpPr>
          <p:spPr bwMode="auto">
            <a:xfrm>
              <a:off x="3213" y="3862"/>
              <a:ext cx="275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Prodej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55" name="Rectangle 141"/>
            <p:cNvSpPr>
              <a:spLocks noChangeArrowheads="1"/>
            </p:cNvSpPr>
            <p:nvPr/>
          </p:nvSpPr>
          <p:spPr bwMode="auto">
            <a:xfrm>
              <a:off x="3478" y="3862"/>
              <a:ext cx="2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1556" name="Line 142"/>
            <p:cNvSpPr>
              <a:spLocks noChangeShapeType="1"/>
            </p:cNvSpPr>
            <p:nvPr/>
          </p:nvSpPr>
          <p:spPr bwMode="auto">
            <a:xfrm>
              <a:off x="2759" y="1793"/>
              <a:ext cx="474" cy="1"/>
            </a:xfrm>
            <a:prstGeom prst="line">
              <a:avLst/>
            </a:prstGeom>
            <a:noFill/>
            <a:ln w="8001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57" name="Line 143"/>
            <p:cNvSpPr>
              <a:spLocks noChangeShapeType="1"/>
            </p:cNvSpPr>
            <p:nvPr/>
          </p:nvSpPr>
          <p:spPr bwMode="auto">
            <a:xfrm>
              <a:off x="2759" y="3241"/>
              <a:ext cx="474" cy="1"/>
            </a:xfrm>
            <a:prstGeom prst="line">
              <a:avLst/>
            </a:prstGeom>
            <a:noFill/>
            <a:ln w="8001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58" name="Line 144"/>
            <p:cNvSpPr>
              <a:spLocks noChangeShapeType="1"/>
            </p:cNvSpPr>
            <p:nvPr/>
          </p:nvSpPr>
          <p:spPr bwMode="auto">
            <a:xfrm>
              <a:off x="2174" y="3662"/>
              <a:ext cx="1171" cy="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59" name="Line 145"/>
            <p:cNvSpPr>
              <a:spLocks noChangeShapeType="1"/>
            </p:cNvSpPr>
            <p:nvPr/>
          </p:nvSpPr>
          <p:spPr bwMode="auto">
            <a:xfrm>
              <a:off x="2174" y="3662"/>
              <a:ext cx="1" cy="94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1560" name="Line 146"/>
            <p:cNvSpPr>
              <a:spLocks noChangeShapeType="1"/>
            </p:cNvSpPr>
            <p:nvPr/>
          </p:nvSpPr>
          <p:spPr bwMode="auto">
            <a:xfrm>
              <a:off x="3345" y="3662"/>
              <a:ext cx="1" cy="94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</p:grpSp>
      <p:pic>
        <p:nvPicPr>
          <p:cNvPr id="143" name="Obrázek 142">
            <a:extLst>
              <a:ext uri="{FF2B5EF4-FFF2-40B4-BE49-F238E27FC236}">
                <a16:creationId xmlns:a16="http://schemas.microsoft.com/office/drawing/2014/main" id="{5989A02B-BBC8-4068-A4BA-A05D06B70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385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80554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sk-SK" altLang="cs-CZ" sz="3200" b="1" dirty="0">
                <a:solidFill>
                  <a:srgbClr val="008080"/>
                </a:solidFill>
              </a:rPr>
              <a:t>Územní organizační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struktura</a:t>
            </a: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2069885"/>
            <a:ext cx="8345516" cy="397213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609600" indent="-609600">
              <a:spcBef>
                <a:spcPct val="0"/>
              </a:spcBef>
            </a:pPr>
            <a:r>
              <a:rPr lang="cs-CZ" altLang="cs-CZ" sz="2400" b="1" i="1" dirty="0">
                <a:solidFill>
                  <a:srgbClr val="FFFF00"/>
                </a:solidFill>
                <a:cs typeface="Arial" charset="0"/>
              </a:rPr>
              <a:t>Strategické výhody: 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strategie je v souladu s podmínkami každého územního trhu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odpovědnost za zisk nebo ztrátu je delegována na nejnižší strategickou úroveň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místní územní provoz je zdrojem úspor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oblastní provozy jsou výbornou školou pro budoucí manažery na vyšších úrovních řízení. </a:t>
            </a:r>
          </a:p>
          <a:p>
            <a:pPr marL="609600" indent="-609600"/>
            <a:r>
              <a:rPr lang="cs-CZ" altLang="cs-CZ" sz="2400" b="1" i="1" dirty="0">
                <a:solidFill>
                  <a:srgbClr val="FFFF00"/>
                </a:solidFill>
                <a:cs typeface="Arial" charset="0"/>
              </a:rPr>
              <a:t>Strategické nevýhody: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zdvojení štábních útvarů ve vrcholovém vedení podniku a na úrovni územních jednotek.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56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123951" y="537369"/>
            <a:ext cx="8569325" cy="5492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609600" indent="-609600"/>
            <a:r>
              <a:rPr lang="cs-CZ" altLang="cs-CZ" sz="3200" b="1" dirty="0">
                <a:solidFill>
                  <a:srgbClr val="008080"/>
                </a:solidFill>
                <a:latin typeface="+mj-lt"/>
              </a:rPr>
              <a:t>4.5 Decentralizované podnikatelské jednotky</a:t>
            </a: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</p:txBody>
      </p:sp>
      <p:grpSp>
        <p:nvGrpSpPr>
          <p:cNvPr id="63491" name="Group 118"/>
          <p:cNvGrpSpPr>
            <a:grpSpLocks/>
          </p:cNvGrpSpPr>
          <p:nvPr/>
        </p:nvGrpSpPr>
        <p:grpSpPr bwMode="auto">
          <a:xfrm>
            <a:off x="1752600" y="1898651"/>
            <a:ext cx="7715249" cy="3978275"/>
            <a:chOff x="1212" y="1196"/>
            <a:chExt cx="3302" cy="2506"/>
          </a:xfrm>
        </p:grpSpPr>
        <p:sp>
          <p:nvSpPr>
            <p:cNvPr id="63492" name="AutoShape 8"/>
            <p:cNvSpPr>
              <a:spLocks noChangeAspect="1" noChangeArrowheads="1" noTextEdit="1"/>
            </p:cNvSpPr>
            <p:nvPr/>
          </p:nvSpPr>
          <p:spPr bwMode="auto">
            <a:xfrm>
              <a:off x="1212" y="1196"/>
              <a:ext cx="3301" cy="2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493" name="Rectangle 10"/>
            <p:cNvSpPr>
              <a:spLocks noChangeArrowheads="1"/>
            </p:cNvSpPr>
            <p:nvPr/>
          </p:nvSpPr>
          <p:spPr bwMode="auto">
            <a:xfrm>
              <a:off x="1308" y="1212"/>
              <a:ext cx="2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494" name="Rectangle 11"/>
            <p:cNvSpPr>
              <a:spLocks noChangeArrowheads="1"/>
            </p:cNvSpPr>
            <p:nvPr/>
          </p:nvSpPr>
          <p:spPr bwMode="auto">
            <a:xfrm>
              <a:off x="1308" y="1359"/>
              <a:ext cx="2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495" name="Rectangle 12"/>
            <p:cNvSpPr>
              <a:spLocks noChangeArrowheads="1"/>
            </p:cNvSpPr>
            <p:nvPr/>
          </p:nvSpPr>
          <p:spPr bwMode="auto">
            <a:xfrm>
              <a:off x="1308" y="1507"/>
              <a:ext cx="2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496" name="Rectangle 13"/>
            <p:cNvSpPr>
              <a:spLocks noChangeArrowheads="1"/>
            </p:cNvSpPr>
            <p:nvPr/>
          </p:nvSpPr>
          <p:spPr bwMode="auto">
            <a:xfrm>
              <a:off x="1308" y="1655"/>
              <a:ext cx="2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497" name="Rectangle 14"/>
            <p:cNvSpPr>
              <a:spLocks noChangeArrowheads="1"/>
            </p:cNvSpPr>
            <p:nvPr/>
          </p:nvSpPr>
          <p:spPr bwMode="auto">
            <a:xfrm>
              <a:off x="1308" y="1802"/>
              <a:ext cx="2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498" name="Rectangle 15"/>
            <p:cNvSpPr>
              <a:spLocks noChangeArrowheads="1"/>
            </p:cNvSpPr>
            <p:nvPr/>
          </p:nvSpPr>
          <p:spPr bwMode="auto">
            <a:xfrm>
              <a:off x="1308" y="1950"/>
              <a:ext cx="2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499" name="Rectangle 16"/>
            <p:cNvSpPr>
              <a:spLocks noChangeArrowheads="1"/>
            </p:cNvSpPr>
            <p:nvPr/>
          </p:nvSpPr>
          <p:spPr bwMode="auto">
            <a:xfrm>
              <a:off x="1308" y="2098"/>
              <a:ext cx="2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900" dirty="0">
                  <a:latin typeface="Tahoma" pitchFamily="34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0" name="Rectangle 17"/>
            <p:cNvSpPr>
              <a:spLocks noChangeArrowheads="1"/>
            </p:cNvSpPr>
            <p:nvPr/>
          </p:nvSpPr>
          <p:spPr bwMode="auto">
            <a:xfrm>
              <a:off x="1308" y="2219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1" name="Rectangle 18"/>
            <p:cNvSpPr>
              <a:spLocks noChangeArrowheads="1"/>
            </p:cNvSpPr>
            <p:nvPr/>
          </p:nvSpPr>
          <p:spPr bwMode="auto">
            <a:xfrm>
              <a:off x="1308" y="2367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2" name="Rectangle 19"/>
            <p:cNvSpPr>
              <a:spLocks noChangeArrowheads="1"/>
            </p:cNvSpPr>
            <p:nvPr/>
          </p:nvSpPr>
          <p:spPr bwMode="auto">
            <a:xfrm>
              <a:off x="1308" y="2515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3" name="Rectangle 20"/>
            <p:cNvSpPr>
              <a:spLocks noChangeArrowheads="1"/>
            </p:cNvSpPr>
            <p:nvPr/>
          </p:nvSpPr>
          <p:spPr bwMode="auto">
            <a:xfrm>
              <a:off x="1308" y="2662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4" name="Rectangle 21"/>
            <p:cNvSpPr>
              <a:spLocks noChangeArrowheads="1"/>
            </p:cNvSpPr>
            <p:nvPr/>
          </p:nvSpPr>
          <p:spPr bwMode="auto">
            <a:xfrm>
              <a:off x="1308" y="2810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5" name="Rectangle 22"/>
            <p:cNvSpPr>
              <a:spLocks noChangeArrowheads="1"/>
            </p:cNvSpPr>
            <p:nvPr/>
          </p:nvSpPr>
          <p:spPr bwMode="auto">
            <a:xfrm>
              <a:off x="1308" y="2958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6" name="Rectangle 23"/>
            <p:cNvSpPr>
              <a:spLocks noChangeArrowheads="1"/>
            </p:cNvSpPr>
            <p:nvPr/>
          </p:nvSpPr>
          <p:spPr bwMode="auto">
            <a:xfrm>
              <a:off x="1308" y="3105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7" name="Rectangle 24"/>
            <p:cNvSpPr>
              <a:spLocks noChangeArrowheads="1"/>
            </p:cNvSpPr>
            <p:nvPr/>
          </p:nvSpPr>
          <p:spPr bwMode="auto">
            <a:xfrm>
              <a:off x="1308" y="3253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8" name="Rectangle 25"/>
            <p:cNvSpPr>
              <a:spLocks noChangeArrowheads="1"/>
            </p:cNvSpPr>
            <p:nvPr/>
          </p:nvSpPr>
          <p:spPr bwMode="auto">
            <a:xfrm>
              <a:off x="1308" y="3401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09" name="Rectangle 26"/>
            <p:cNvSpPr>
              <a:spLocks noChangeArrowheads="1"/>
            </p:cNvSpPr>
            <p:nvPr/>
          </p:nvSpPr>
          <p:spPr bwMode="auto">
            <a:xfrm>
              <a:off x="1308" y="3548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0" name="Line 27"/>
            <p:cNvSpPr>
              <a:spLocks noChangeShapeType="1"/>
            </p:cNvSpPr>
            <p:nvPr/>
          </p:nvSpPr>
          <p:spPr bwMode="auto">
            <a:xfrm>
              <a:off x="2848" y="1516"/>
              <a:ext cx="1" cy="1140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grpSp>
          <p:nvGrpSpPr>
            <p:cNvPr id="63511" name="Group 30"/>
            <p:cNvGrpSpPr>
              <a:grpSpLocks/>
            </p:cNvGrpSpPr>
            <p:nvPr/>
          </p:nvGrpSpPr>
          <p:grpSpPr bwMode="auto">
            <a:xfrm>
              <a:off x="3334" y="1607"/>
              <a:ext cx="962" cy="912"/>
              <a:chOff x="3377" y="1573"/>
              <a:chExt cx="962" cy="912"/>
            </a:xfrm>
          </p:grpSpPr>
          <p:sp>
            <p:nvSpPr>
              <p:cNvPr id="63588" name="Rectangle 28"/>
              <p:cNvSpPr>
                <a:spLocks noChangeArrowheads="1"/>
              </p:cNvSpPr>
              <p:nvPr/>
            </p:nvSpPr>
            <p:spPr bwMode="auto">
              <a:xfrm>
                <a:off x="3377" y="1573"/>
                <a:ext cx="962" cy="9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3589" name="Rectangle 29"/>
              <p:cNvSpPr>
                <a:spLocks noChangeArrowheads="1"/>
              </p:cNvSpPr>
              <p:nvPr/>
            </p:nvSpPr>
            <p:spPr bwMode="auto">
              <a:xfrm>
                <a:off x="3377" y="1573"/>
                <a:ext cx="962" cy="912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3512" name="Rectangle 31"/>
            <p:cNvSpPr>
              <a:spLocks noChangeArrowheads="1"/>
            </p:cNvSpPr>
            <p:nvPr/>
          </p:nvSpPr>
          <p:spPr bwMode="auto">
            <a:xfrm>
              <a:off x="3390" y="1635"/>
              <a:ext cx="67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Podnikový štáb: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3" name="Rectangle 32"/>
            <p:cNvSpPr>
              <a:spLocks noChangeArrowheads="1"/>
            </p:cNvSpPr>
            <p:nvPr/>
          </p:nvSpPr>
          <p:spPr bwMode="auto">
            <a:xfrm>
              <a:off x="4092" y="1635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4" name="Rectangle 33"/>
            <p:cNvSpPr>
              <a:spLocks noChangeArrowheads="1"/>
            </p:cNvSpPr>
            <p:nvPr/>
          </p:nvSpPr>
          <p:spPr bwMode="auto">
            <a:xfrm>
              <a:off x="3390" y="1753"/>
              <a:ext cx="3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5" name="Rectangle 34"/>
            <p:cNvSpPr>
              <a:spLocks noChangeArrowheads="1"/>
            </p:cNvSpPr>
            <p:nvPr/>
          </p:nvSpPr>
          <p:spPr bwMode="auto">
            <a:xfrm>
              <a:off x="3426" y="1753"/>
              <a:ext cx="50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Ekonomika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6" name="Rectangle 35"/>
            <p:cNvSpPr>
              <a:spLocks noChangeArrowheads="1"/>
            </p:cNvSpPr>
            <p:nvPr/>
          </p:nvSpPr>
          <p:spPr bwMode="auto">
            <a:xfrm>
              <a:off x="3953" y="1753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7" name="Rectangle 36"/>
            <p:cNvSpPr>
              <a:spLocks noChangeArrowheads="1"/>
            </p:cNvSpPr>
            <p:nvPr/>
          </p:nvSpPr>
          <p:spPr bwMode="auto">
            <a:xfrm>
              <a:off x="3390" y="1872"/>
              <a:ext cx="3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8" name="Rectangle 37"/>
            <p:cNvSpPr>
              <a:spLocks noChangeArrowheads="1"/>
            </p:cNvSpPr>
            <p:nvPr/>
          </p:nvSpPr>
          <p:spPr bwMode="auto">
            <a:xfrm>
              <a:off x="3426" y="1872"/>
              <a:ext cx="4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Marketing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19" name="Rectangle 38"/>
            <p:cNvSpPr>
              <a:spLocks noChangeArrowheads="1"/>
            </p:cNvSpPr>
            <p:nvPr/>
          </p:nvSpPr>
          <p:spPr bwMode="auto">
            <a:xfrm>
              <a:off x="3905" y="1872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0" name="Rectangle 39"/>
            <p:cNvSpPr>
              <a:spLocks noChangeArrowheads="1"/>
            </p:cNvSpPr>
            <p:nvPr/>
          </p:nvSpPr>
          <p:spPr bwMode="auto">
            <a:xfrm>
              <a:off x="3390" y="1989"/>
              <a:ext cx="3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1" name="Rectangle 40"/>
            <p:cNvSpPr>
              <a:spLocks noChangeArrowheads="1"/>
            </p:cNvSpPr>
            <p:nvPr/>
          </p:nvSpPr>
          <p:spPr bwMode="auto">
            <a:xfrm>
              <a:off x="3426" y="1989"/>
              <a:ext cx="23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V+V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2" name="Rectangle 41"/>
            <p:cNvSpPr>
              <a:spLocks noChangeArrowheads="1"/>
            </p:cNvSpPr>
            <p:nvPr/>
          </p:nvSpPr>
          <p:spPr bwMode="auto">
            <a:xfrm>
              <a:off x="3670" y="1989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3" name="Rectangle 42"/>
            <p:cNvSpPr>
              <a:spLocks noChangeArrowheads="1"/>
            </p:cNvSpPr>
            <p:nvPr/>
          </p:nvSpPr>
          <p:spPr bwMode="auto">
            <a:xfrm>
              <a:off x="3390" y="2107"/>
              <a:ext cx="3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4" name="Rectangle 43"/>
            <p:cNvSpPr>
              <a:spLocks noChangeArrowheads="1"/>
            </p:cNvSpPr>
            <p:nvPr/>
          </p:nvSpPr>
          <p:spPr bwMode="auto">
            <a:xfrm>
              <a:off x="3426" y="2107"/>
              <a:ext cx="60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Personalistika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5" name="Rectangle 44"/>
            <p:cNvSpPr>
              <a:spLocks noChangeArrowheads="1"/>
            </p:cNvSpPr>
            <p:nvPr/>
          </p:nvSpPr>
          <p:spPr bwMode="auto">
            <a:xfrm>
              <a:off x="4061" y="2107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6" name="Rectangle 45"/>
            <p:cNvSpPr>
              <a:spLocks noChangeArrowheads="1"/>
            </p:cNvSpPr>
            <p:nvPr/>
          </p:nvSpPr>
          <p:spPr bwMode="auto">
            <a:xfrm>
              <a:off x="3390" y="2226"/>
              <a:ext cx="3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7" name="Rectangle 46"/>
            <p:cNvSpPr>
              <a:spLocks noChangeArrowheads="1"/>
            </p:cNvSpPr>
            <p:nvPr/>
          </p:nvSpPr>
          <p:spPr bwMode="auto">
            <a:xfrm>
              <a:off x="3426" y="2226"/>
              <a:ext cx="58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Právní služba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8" name="Rectangle 47"/>
            <p:cNvSpPr>
              <a:spLocks noChangeArrowheads="1"/>
            </p:cNvSpPr>
            <p:nvPr/>
          </p:nvSpPr>
          <p:spPr bwMode="auto">
            <a:xfrm>
              <a:off x="4040" y="2226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29" name="Rectangle 48"/>
            <p:cNvSpPr>
              <a:spLocks noChangeArrowheads="1"/>
            </p:cNvSpPr>
            <p:nvPr/>
          </p:nvSpPr>
          <p:spPr bwMode="auto">
            <a:xfrm>
              <a:off x="3390" y="2346"/>
              <a:ext cx="3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-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30" name="Rectangle 49"/>
            <p:cNvSpPr>
              <a:spLocks noChangeArrowheads="1"/>
            </p:cNvSpPr>
            <p:nvPr/>
          </p:nvSpPr>
          <p:spPr bwMode="auto">
            <a:xfrm>
              <a:off x="3426" y="2346"/>
              <a:ext cx="82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Vztahy s veřejností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31" name="Rectangle 50"/>
            <p:cNvSpPr>
              <a:spLocks noChangeArrowheads="1"/>
            </p:cNvSpPr>
            <p:nvPr/>
          </p:nvSpPr>
          <p:spPr bwMode="auto">
            <a:xfrm>
              <a:off x="4290" y="2346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32" name="Line 51"/>
            <p:cNvSpPr>
              <a:spLocks noChangeShapeType="1"/>
            </p:cNvSpPr>
            <p:nvPr/>
          </p:nvSpPr>
          <p:spPr bwMode="auto">
            <a:xfrm>
              <a:off x="1598" y="2655"/>
              <a:ext cx="2502" cy="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33" name="Line 52"/>
            <p:cNvSpPr>
              <a:spLocks noChangeShapeType="1"/>
            </p:cNvSpPr>
            <p:nvPr/>
          </p:nvSpPr>
          <p:spPr bwMode="auto">
            <a:xfrm>
              <a:off x="1597" y="2655"/>
              <a:ext cx="1" cy="137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34" name="Line 53"/>
            <p:cNvSpPr>
              <a:spLocks noChangeShapeType="1"/>
            </p:cNvSpPr>
            <p:nvPr/>
          </p:nvSpPr>
          <p:spPr bwMode="auto">
            <a:xfrm>
              <a:off x="2848" y="2655"/>
              <a:ext cx="1" cy="137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35" name="Line 54"/>
            <p:cNvSpPr>
              <a:spLocks noChangeShapeType="1"/>
            </p:cNvSpPr>
            <p:nvPr/>
          </p:nvSpPr>
          <p:spPr bwMode="auto">
            <a:xfrm>
              <a:off x="4099" y="2655"/>
              <a:ext cx="1" cy="137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36" name="Line 55"/>
            <p:cNvSpPr>
              <a:spLocks noChangeShapeType="1"/>
            </p:cNvSpPr>
            <p:nvPr/>
          </p:nvSpPr>
          <p:spPr bwMode="auto">
            <a:xfrm>
              <a:off x="2848" y="2108"/>
              <a:ext cx="483" cy="1"/>
            </a:xfrm>
            <a:prstGeom prst="line">
              <a:avLst/>
            </a:prstGeom>
            <a:noFill/>
            <a:ln w="8001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37" name="Line 56"/>
            <p:cNvSpPr>
              <a:spLocks noChangeShapeType="1"/>
            </p:cNvSpPr>
            <p:nvPr/>
          </p:nvSpPr>
          <p:spPr bwMode="auto">
            <a:xfrm>
              <a:off x="1586" y="3095"/>
              <a:ext cx="1" cy="254"/>
            </a:xfrm>
            <a:prstGeom prst="line">
              <a:avLst/>
            </a:prstGeom>
            <a:noFill/>
            <a:ln w="8001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38" name="Line 57"/>
            <p:cNvSpPr>
              <a:spLocks noChangeShapeType="1"/>
            </p:cNvSpPr>
            <p:nvPr/>
          </p:nvSpPr>
          <p:spPr bwMode="auto">
            <a:xfrm>
              <a:off x="1220" y="3226"/>
              <a:ext cx="732" cy="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39" name="Line 58"/>
            <p:cNvSpPr>
              <a:spLocks noChangeShapeType="1"/>
            </p:cNvSpPr>
            <p:nvPr/>
          </p:nvSpPr>
          <p:spPr bwMode="auto">
            <a:xfrm>
              <a:off x="1220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0" name="Line 59"/>
            <p:cNvSpPr>
              <a:spLocks noChangeShapeType="1"/>
            </p:cNvSpPr>
            <p:nvPr/>
          </p:nvSpPr>
          <p:spPr bwMode="auto">
            <a:xfrm>
              <a:off x="1403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1" name="Line 60"/>
            <p:cNvSpPr>
              <a:spLocks noChangeShapeType="1"/>
            </p:cNvSpPr>
            <p:nvPr/>
          </p:nvSpPr>
          <p:spPr bwMode="auto">
            <a:xfrm>
              <a:off x="1952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2" name="Line 61"/>
            <p:cNvSpPr>
              <a:spLocks noChangeShapeType="1"/>
            </p:cNvSpPr>
            <p:nvPr/>
          </p:nvSpPr>
          <p:spPr bwMode="auto">
            <a:xfrm>
              <a:off x="1769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3" name="Rectangle 62"/>
            <p:cNvSpPr>
              <a:spLocks noChangeArrowheads="1"/>
            </p:cNvSpPr>
            <p:nvPr/>
          </p:nvSpPr>
          <p:spPr bwMode="auto">
            <a:xfrm>
              <a:off x="1212" y="3384"/>
              <a:ext cx="700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44" name="Rectangle 63"/>
            <p:cNvSpPr>
              <a:spLocks noChangeArrowheads="1"/>
            </p:cNvSpPr>
            <p:nvPr/>
          </p:nvSpPr>
          <p:spPr bwMode="auto">
            <a:xfrm>
              <a:off x="1289" y="3420"/>
              <a:ext cx="49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dirty="0">
                  <a:latin typeface="Times New Roman" pitchFamily="18" charset="0"/>
                </a:rPr>
                <a:t>Funkční útvary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45" name="Line 67"/>
            <p:cNvSpPr>
              <a:spLocks noChangeShapeType="1"/>
            </p:cNvSpPr>
            <p:nvPr/>
          </p:nvSpPr>
          <p:spPr bwMode="auto">
            <a:xfrm>
              <a:off x="2501" y="3226"/>
              <a:ext cx="732" cy="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6" name="Line 68"/>
            <p:cNvSpPr>
              <a:spLocks noChangeShapeType="1"/>
            </p:cNvSpPr>
            <p:nvPr/>
          </p:nvSpPr>
          <p:spPr bwMode="auto">
            <a:xfrm>
              <a:off x="2867" y="3095"/>
              <a:ext cx="1" cy="254"/>
            </a:xfrm>
            <a:prstGeom prst="line">
              <a:avLst/>
            </a:prstGeom>
            <a:noFill/>
            <a:ln w="8001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7" name="Line 69"/>
            <p:cNvSpPr>
              <a:spLocks noChangeShapeType="1"/>
            </p:cNvSpPr>
            <p:nvPr/>
          </p:nvSpPr>
          <p:spPr bwMode="auto">
            <a:xfrm>
              <a:off x="2501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8" name="Line 70"/>
            <p:cNvSpPr>
              <a:spLocks noChangeShapeType="1"/>
            </p:cNvSpPr>
            <p:nvPr/>
          </p:nvSpPr>
          <p:spPr bwMode="auto">
            <a:xfrm>
              <a:off x="2684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49" name="Line 71"/>
            <p:cNvSpPr>
              <a:spLocks noChangeShapeType="1"/>
            </p:cNvSpPr>
            <p:nvPr/>
          </p:nvSpPr>
          <p:spPr bwMode="auto">
            <a:xfrm>
              <a:off x="3233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0" name="Line 72"/>
            <p:cNvSpPr>
              <a:spLocks noChangeShapeType="1"/>
            </p:cNvSpPr>
            <p:nvPr/>
          </p:nvSpPr>
          <p:spPr bwMode="auto">
            <a:xfrm>
              <a:off x="3050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1" name="Line 73"/>
            <p:cNvSpPr>
              <a:spLocks noChangeShapeType="1"/>
            </p:cNvSpPr>
            <p:nvPr/>
          </p:nvSpPr>
          <p:spPr bwMode="auto">
            <a:xfrm>
              <a:off x="3721" y="3226"/>
              <a:ext cx="732" cy="1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2" name="Line 74"/>
            <p:cNvSpPr>
              <a:spLocks noChangeShapeType="1"/>
            </p:cNvSpPr>
            <p:nvPr/>
          </p:nvSpPr>
          <p:spPr bwMode="auto">
            <a:xfrm>
              <a:off x="4087" y="3095"/>
              <a:ext cx="1" cy="254"/>
            </a:xfrm>
            <a:prstGeom prst="line">
              <a:avLst/>
            </a:prstGeom>
            <a:noFill/>
            <a:ln w="8001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3" name="Line 75"/>
            <p:cNvSpPr>
              <a:spLocks noChangeShapeType="1"/>
            </p:cNvSpPr>
            <p:nvPr/>
          </p:nvSpPr>
          <p:spPr bwMode="auto">
            <a:xfrm>
              <a:off x="3721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4" name="Line 76"/>
            <p:cNvSpPr>
              <a:spLocks noChangeShapeType="1"/>
            </p:cNvSpPr>
            <p:nvPr/>
          </p:nvSpPr>
          <p:spPr bwMode="auto">
            <a:xfrm>
              <a:off x="3904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5" name="Line 77"/>
            <p:cNvSpPr>
              <a:spLocks noChangeShapeType="1"/>
            </p:cNvSpPr>
            <p:nvPr/>
          </p:nvSpPr>
          <p:spPr bwMode="auto">
            <a:xfrm>
              <a:off x="4453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6" name="Line 78"/>
            <p:cNvSpPr>
              <a:spLocks noChangeShapeType="1"/>
            </p:cNvSpPr>
            <p:nvPr/>
          </p:nvSpPr>
          <p:spPr bwMode="auto">
            <a:xfrm>
              <a:off x="4270" y="3226"/>
              <a:ext cx="1" cy="116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3557" name="Rectangle 79"/>
            <p:cNvSpPr>
              <a:spLocks noChangeArrowheads="1"/>
            </p:cNvSpPr>
            <p:nvPr/>
          </p:nvSpPr>
          <p:spPr bwMode="auto">
            <a:xfrm>
              <a:off x="2501" y="3400"/>
              <a:ext cx="732" cy="1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58" name="Rectangle 80"/>
            <p:cNvSpPr>
              <a:spLocks noChangeArrowheads="1"/>
            </p:cNvSpPr>
            <p:nvPr/>
          </p:nvSpPr>
          <p:spPr bwMode="auto">
            <a:xfrm>
              <a:off x="2594" y="3435"/>
              <a:ext cx="49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dirty="0">
                  <a:latin typeface="Times New Roman" pitchFamily="18" charset="0"/>
                </a:rPr>
                <a:t>Funkční útvary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59" name="Rectangle 85"/>
            <p:cNvSpPr>
              <a:spLocks noChangeArrowheads="1"/>
            </p:cNvSpPr>
            <p:nvPr/>
          </p:nvSpPr>
          <p:spPr bwMode="auto">
            <a:xfrm>
              <a:off x="3714" y="3384"/>
              <a:ext cx="770" cy="1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60" name="Rectangle 86"/>
            <p:cNvSpPr>
              <a:spLocks noChangeArrowheads="1"/>
            </p:cNvSpPr>
            <p:nvPr/>
          </p:nvSpPr>
          <p:spPr bwMode="auto">
            <a:xfrm>
              <a:off x="3826" y="3420"/>
              <a:ext cx="49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000" dirty="0">
                  <a:latin typeface="Times New Roman" pitchFamily="18" charset="0"/>
                </a:rPr>
                <a:t>Funkční útvary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3561" name="Group 92"/>
            <p:cNvGrpSpPr>
              <a:grpSpLocks/>
            </p:cNvGrpSpPr>
            <p:nvPr/>
          </p:nvGrpSpPr>
          <p:grpSpPr bwMode="auto">
            <a:xfrm>
              <a:off x="1220" y="2738"/>
              <a:ext cx="793" cy="347"/>
              <a:chOff x="1220" y="2730"/>
              <a:chExt cx="793" cy="347"/>
            </a:xfrm>
          </p:grpSpPr>
          <p:sp>
            <p:nvSpPr>
              <p:cNvPr id="63586" name="Rectangle 90"/>
              <p:cNvSpPr>
                <a:spLocks noChangeArrowheads="1"/>
              </p:cNvSpPr>
              <p:nvPr/>
            </p:nvSpPr>
            <p:spPr bwMode="auto">
              <a:xfrm>
                <a:off x="1220" y="2730"/>
                <a:ext cx="793" cy="34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3587" name="Rectangle 91"/>
              <p:cNvSpPr>
                <a:spLocks noChangeArrowheads="1"/>
              </p:cNvSpPr>
              <p:nvPr/>
            </p:nvSpPr>
            <p:spPr bwMode="auto">
              <a:xfrm>
                <a:off x="1220" y="2730"/>
                <a:ext cx="793" cy="34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3562" name="Rectangle 93"/>
            <p:cNvSpPr>
              <a:spLocks noChangeArrowheads="1"/>
            </p:cNvSpPr>
            <p:nvPr/>
          </p:nvSpPr>
          <p:spPr bwMode="auto">
            <a:xfrm>
              <a:off x="1461" y="2769"/>
              <a:ext cx="3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Ředitel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63" name="Rectangle 94"/>
            <p:cNvSpPr>
              <a:spLocks noChangeArrowheads="1"/>
            </p:cNvSpPr>
            <p:nvPr/>
          </p:nvSpPr>
          <p:spPr bwMode="auto">
            <a:xfrm>
              <a:off x="1801" y="2769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64" name="Rectangle 95"/>
            <p:cNvSpPr>
              <a:spLocks noChangeArrowheads="1"/>
            </p:cNvSpPr>
            <p:nvPr/>
          </p:nvSpPr>
          <p:spPr bwMode="auto">
            <a:xfrm>
              <a:off x="1345" y="2890"/>
              <a:ext cx="52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Podnikání 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65" name="Rectangle 96"/>
            <p:cNvSpPr>
              <a:spLocks noChangeArrowheads="1"/>
            </p:cNvSpPr>
            <p:nvPr/>
          </p:nvSpPr>
          <p:spPr bwMode="auto">
            <a:xfrm>
              <a:off x="1890" y="2890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3566" name="Group 99"/>
            <p:cNvGrpSpPr>
              <a:grpSpLocks/>
            </p:cNvGrpSpPr>
            <p:nvPr/>
          </p:nvGrpSpPr>
          <p:grpSpPr bwMode="auto">
            <a:xfrm>
              <a:off x="2440" y="2738"/>
              <a:ext cx="793" cy="347"/>
              <a:chOff x="2440" y="2730"/>
              <a:chExt cx="793" cy="347"/>
            </a:xfrm>
          </p:grpSpPr>
          <p:sp>
            <p:nvSpPr>
              <p:cNvPr id="63584" name="Rectangle 97"/>
              <p:cNvSpPr>
                <a:spLocks noChangeArrowheads="1"/>
              </p:cNvSpPr>
              <p:nvPr/>
            </p:nvSpPr>
            <p:spPr bwMode="auto">
              <a:xfrm>
                <a:off x="2440" y="2730"/>
                <a:ext cx="793" cy="34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3585" name="Rectangle 98"/>
              <p:cNvSpPr>
                <a:spLocks noChangeArrowheads="1"/>
              </p:cNvSpPr>
              <p:nvPr/>
            </p:nvSpPr>
            <p:spPr bwMode="auto">
              <a:xfrm>
                <a:off x="2440" y="2730"/>
                <a:ext cx="793" cy="34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3567" name="Rectangle 100"/>
            <p:cNvSpPr>
              <a:spLocks noChangeArrowheads="1"/>
            </p:cNvSpPr>
            <p:nvPr/>
          </p:nvSpPr>
          <p:spPr bwMode="auto">
            <a:xfrm>
              <a:off x="2681" y="2769"/>
              <a:ext cx="3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Ředitel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68" name="Rectangle 101"/>
            <p:cNvSpPr>
              <a:spLocks noChangeArrowheads="1"/>
            </p:cNvSpPr>
            <p:nvPr/>
          </p:nvSpPr>
          <p:spPr bwMode="auto">
            <a:xfrm>
              <a:off x="3021" y="2769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69" name="Rectangle 102"/>
            <p:cNvSpPr>
              <a:spLocks noChangeArrowheads="1"/>
            </p:cNvSpPr>
            <p:nvPr/>
          </p:nvSpPr>
          <p:spPr bwMode="auto">
            <a:xfrm>
              <a:off x="2567" y="2890"/>
              <a:ext cx="51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Podnikání B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70" name="Rectangle 103"/>
            <p:cNvSpPr>
              <a:spLocks noChangeArrowheads="1"/>
            </p:cNvSpPr>
            <p:nvPr/>
          </p:nvSpPr>
          <p:spPr bwMode="auto">
            <a:xfrm>
              <a:off x="3107" y="2890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3571" name="Group 106"/>
            <p:cNvGrpSpPr>
              <a:grpSpLocks/>
            </p:cNvGrpSpPr>
            <p:nvPr/>
          </p:nvGrpSpPr>
          <p:grpSpPr bwMode="auto">
            <a:xfrm>
              <a:off x="3721" y="2738"/>
              <a:ext cx="793" cy="347"/>
              <a:chOff x="3721" y="2730"/>
              <a:chExt cx="793" cy="347"/>
            </a:xfrm>
          </p:grpSpPr>
          <p:sp>
            <p:nvSpPr>
              <p:cNvPr id="63582" name="Rectangle 104"/>
              <p:cNvSpPr>
                <a:spLocks noChangeArrowheads="1"/>
              </p:cNvSpPr>
              <p:nvPr/>
            </p:nvSpPr>
            <p:spPr bwMode="auto">
              <a:xfrm>
                <a:off x="3721" y="2730"/>
                <a:ext cx="793" cy="34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3583" name="Rectangle 105"/>
              <p:cNvSpPr>
                <a:spLocks noChangeArrowheads="1"/>
              </p:cNvSpPr>
              <p:nvPr/>
            </p:nvSpPr>
            <p:spPr bwMode="auto">
              <a:xfrm>
                <a:off x="3721" y="2730"/>
                <a:ext cx="793" cy="34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3572" name="Rectangle 107"/>
            <p:cNvSpPr>
              <a:spLocks noChangeArrowheads="1"/>
            </p:cNvSpPr>
            <p:nvPr/>
          </p:nvSpPr>
          <p:spPr bwMode="auto">
            <a:xfrm>
              <a:off x="3962" y="2769"/>
              <a:ext cx="3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Ředitel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73" name="Rectangle 108"/>
            <p:cNvSpPr>
              <a:spLocks noChangeArrowheads="1"/>
            </p:cNvSpPr>
            <p:nvPr/>
          </p:nvSpPr>
          <p:spPr bwMode="auto">
            <a:xfrm>
              <a:off x="4301" y="2769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74" name="Rectangle 109"/>
            <p:cNvSpPr>
              <a:spLocks noChangeArrowheads="1"/>
            </p:cNvSpPr>
            <p:nvPr/>
          </p:nvSpPr>
          <p:spPr bwMode="auto">
            <a:xfrm>
              <a:off x="3848" y="2890"/>
              <a:ext cx="51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Podnikání C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75" name="Rectangle 110"/>
            <p:cNvSpPr>
              <a:spLocks noChangeArrowheads="1"/>
            </p:cNvSpPr>
            <p:nvPr/>
          </p:nvSpPr>
          <p:spPr bwMode="auto">
            <a:xfrm>
              <a:off x="4388" y="2890"/>
              <a:ext cx="2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3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grpSp>
          <p:nvGrpSpPr>
            <p:cNvPr id="63576" name="Group 113"/>
            <p:cNvGrpSpPr>
              <a:grpSpLocks/>
            </p:cNvGrpSpPr>
            <p:nvPr/>
          </p:nvGrpSpPr>
          <p:grpSpPr bwMode="auto">
            <a:xfrm>
              <a:off x="2318" y="1205"/>
              <a:ext cx="1037" cy="319"/>
              <a:chOff x="2318" y="1171"/>
              <a:chExt cx="1037" cy="319"/>
            </a:xfrm>
          </p:grpSpPr>
          <p:sp>
            <p:nvSpPr>
              <p:cNvPr id="63580" name="Rectangle 111"/>
              <p:cNvSpPr>
                <a:spLocks noChangeArrowheads="1"/>
              </p:cNvSpPr>
              <p:nvPr/>
            </p:nvSpPr>
            <p:spPr bwMode="auto">
              <a:xfrm>
                <a:off x="2318" y="1171"/>
                <a:ext cx="1037" cy="31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  <p:sp>
            <p:nvSpPr>
              <p:cNvPr id="63581" name="Rectangle 112"/>
              <p:cNvSpPr>
                <a:spLocks noChangeArrowheads="1"/>
              </p:cNvSpPr>
              <p:nvPr/>
            </p:nvSpPr>
            <p:spPr bwMode="auto">
              <a:xfrm>
                <a:off x="2318" y="1171"/>
                <a:ext cx="1037" cy="319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cs-CZ" altLang="cs-CZ" sz="2400" dirty="0">
                  <a:latin typeface="Arial Narrow" pitchFamily="34" charset="0"/>
                </a:endParaRPr>
              </a:p>
            </p:txBody>
          </p:sp>
        </p:grpSp>
        <p:sp>
          <p:nvSpPr>
            <p:cNvPr id="63577" name="Rectangle 114"/>
            <p:cNvSpPr>
              <a:spLocks noChangeArrowheads="1"/>
            </p:cNvSpPr>
            <p:nvPr/>
          </p:nvSpPr>
          <p:spPr bwMode="auto">
            <a:xfrm>
              <a:off x="2837" y="1230"/>
              <a:ext cx="14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7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78" name="Rectangle 115"/>
            <p:cNvSpPr>
              <a:spLocks noChangeArrowheads="1"/>
            </p:cNvSpPr>
            <p:nvPr/>
          </p:nvSpPr>
          <p:spPr bwMode="auto">
            <a:xfrm>
              <a:off x="2448" y="1301"/>
              <a:ext cx="7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Generální ředitel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3579" name="Rectangle 116"/>
            <p:cNvSpPr>
              <a:spLocks noChangeArrowheads="1"/>
            </p:cNvSpPr>
            <p:nvPr/>
          </p:nvSpPr>
          <p:spPr bwMode="auto">
            <a:xfrm>
              <a:off x="3226" y="1301"/>
              <a:ext cx="2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400" dirty="0">
                  <a:latin typeface="Times New Roman" pitchFamily="18" charset="0"/>
                </a:rPr>
                <a:t> </a:t>
              </a:r>
              <a:endParaRPr lang="cs-CZ" altLang="cs-CZ" sz="2400" dirty="0">
                <a:latin typeface="Arial Narrow" pitchFamily="34" charset="0"/>
              </a:endParaRPr>
            </a:p>
          </p:txBody>
        </p:sp>
      </p:grpSp>
      <p:pic>
        <p:nvPicPr>
          <p:cNvPr id="102" name="Obrázek 101">
            <a:extLst>
              <a:ext uri="{FF2B5EF4-FFF2-40B4-BE49-F238E27FC236}">
                <a16:creationId xmlns:a16="http://schemas.microsoft.com/office/drawing/2014/main" id="{9DBC1A00-7829-4C5B-B3BA-ABB54A2DB6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766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96747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3600" b="1" dirty="0">
                <a:solidFill>
                  <a:srgbClr val="008080"/>
                </a:solidFill>
              </a:rPr>
              <a:t>Decentralizované podnikatelské jednotky</a:t>
            </a:r>
            <a:br>
              <a:rPr lang="cs-CZ" altLang="cs-CZ" sz="3200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2069885"/>
            <a:ext cx="8345516" cy="397213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609600" indent="-609600">
              <a:spcBef>
                <a:spcPct val="0"/>
              </a:spcBef>
            </a:pPr>
            <a:r>
              <a:rPr lang="cs-CZ" altLang="cs-CZ" sz="2400" b="1" i="1" dirty="0">
                <a:solidFill>
                  <a:srgbClr val="FFFF00"/>
                </a:solidFill>
                <a:cs typeface="Arial" charset="0"/>
              </a:rPr>
              <a:t>Strategické výhody: 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strategie je v souladu s podmínkami každého územního trhu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odpovědnost za zisk nebo ztrátu je delegována na nejnižší strategickou úroveň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místní územní provoz je zdrojem úspor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oblastní provozy jsou výbornou školou pro budoucí manažery na vyšších úrovních řízení. </a:t>
            </a:r>
          </a:p>
          <a:p>
            <a:pPr marL="609600" indent="-609600"/>
            <a:r>
              <a:rPr lang="cs-CZ" altLang="cs-CZ" sz="2400" b="1" i="1" dirty="0">
                <a:solidFill>
                  <a:srgbClr val="FFFF00"/>
                </a:solidFill>
                <a:cs typeface="Arial" charset="0"/>
              </a:rPr>
              <a:t>Strategické nevýhody: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cs typeface="Arial" charset="0"/>
              </a:rPr>
              <a:t>zdvojení štábních útvarů ve vrcholovém vedení podniku a na úrovni územních jednotek.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33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1" y="1306514"/>
            <a:ext cx="8569325" cy="5075237"/>
          </a:xfrm>
        </p:spPr>
        <p:txBody>
          <a:bodyPr/>
          <a:lstStyle/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</p:txBody>
      </p:sp>
      <p:sp>
        <p:nvSpPr>
          <p:cNvPr id="65539" name="Rectangle 7"/>
          <p:cNvSpPr>
            <a:spLocks noChangeArrowheads="1"/>
          </p:cNvSpPr>
          <p:nvPr/>
        </p:nvSpPr>
        <p:spPr bwMode="auto">
          <a:xfrm>
            <a:off x="1524000" y="846139"/>
            <a:ext cx="1841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latin typeface="Arial Narrow" pitchFamily="34" charset="0"/>
            </a:endParaRPr>
          </a:p>
        </p:txBody>
      </p:sp>
      <p:grpSp>
        <p:nvGrpSpPr>
          <p:cNvPr id="18436" name="Group 64"/>
          <p:cNvGrpSpPr>
            <a:grpSpLocks/>
          </p:cNvGrpSpPr>
          <p:nvPr/>
        </p:nvGrpSpPr>
        <p:grpSpPr bwMode="auto">
          <a:xfrm>
            <a:off x="1847852" y="1574800"/>
            <a:ext cx="8424862" cy="4705350"/>
            <a:chOff x="1550" y="965"/>
            <a:chExt cx="3870" cy="2964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8437" name="AutoShape 8"/>
            <p:cNvSpPr>
              <a:spLocks noChangeAspect="1" noChangeArrowheads="1" noTextEdit="1"/>
            </p:cNvSpPr>
            <p:nvPr/>
          </p:nvSpPr>
          <p:spPr bwMode="auto">
            <a:xfrm>
              <a:off x="1550" y="965"/>
              <a:ext cx="3870" cy="296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38" name="Line 10"/>
            <p:cNvSpPr>
              <a:spLocks noChangeShapeType="1"/>
            </p:cNvSpPr>
            <p:nvPr/>
          </p:nvSpPr>
          <p:spPr bwMode="auto">
            <a:xfrm>
              <a:off x="4948" y="2784"/>
              <a:ext cx="1" cy="17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39" name="Line 11"/>
            <p:cNvSpPr>
              <a:spLocks noChangeShapeType="1"/>
            </p:cNvSpPr>
            <p:nvPr/>
          </p:nvSpPr>
          <p:spPr bwMode="auto">
            <a:xfrm>
              <a:off x="3472" y="2784"/>
              <a:ext cx="1" cy="17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0" name="Line 12"/>
            <p:cNvSpPr>
              <a:spLocks noChangeShapeType="1"/>
            </p:cNvSpPr>
            <p:nvPr/>
          </p:nvSpPr>
          <p:spPr bwMode="auto">
            <a:xfrm>
              <a:off x="1994" y="2784"/>
              <a:ext cx="1" cy="17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1" name="Line 13"/>
            <p:cNvSpPr>
              <a:spLocks noChangeShapeType="1"/>
            </p:cNvSpPr>
            <p:nvPr/>
          </p:nvSpPr>
          <p:spPr bwMode="auto">
            <a:xfrm>
              <a:off x="3472" y="1364"/>
              <a:ext cx="1" cy="142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2" name="Rectangle 14"/>
            <p:cNvSpPr>
              <a:spLocks noChangeArrowheads="1"/>
            </p:cNvSpPr>
            <p:nvPr/>
          </p:nvSpPr>
          <p:spPr bwMode="auto">
            <a:xfrm>
              <a:off x="2846" y="976"/>
              <a:ext cx="1226" cy="39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3" name="Rectangle 15"/>
            <p:cNvSpPr>
              <a:spLocks noChangeArrowheads="1"/>
            </p:cNvSpPr>
            <p:nvPr/>
          </p:nvSpPr>
          <p:spPr bwMode="auto">
            <a:xfrm>
              <a:off x="3202" y="1095"/>
              <a:ext cx="518" cy="16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700" dirty="0">
                  <a:latin typeface="Times New Roman" pitchFamily="18" charset="0"/>
                </a:rPr>
                <a:t>Prezident</a:t>
              </a:r>
              <a:endParaRPr lang="cs-CZ" dirty="0"/>
            </a:p>
          </p:txBody>
        </p:sp>
        <p:sp>
          <p:nvSpPr>
            <p:cNvPr id="18444" name="Rectangle 16"/>
            <p:cNvSpPr>
              <a:spLocks noChangeArrowheads="1"/>
            </p:cNvSpPr>
            <p:nvPr/>
          </p:nvSpPr>
          <p:spPr bwMode="auto">
            <a:xfrm>
              <a:off x="4059" y="1477"/>
              <a:ext cx="1137" cy="1138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45" name="Rectangle 17"/>
            <p:cNvSpPr>
              <a:spLocks noChangeArrowheads="1"/>
            </p:cNvSpPr>
            <p:nvPr/>
          </p:nvSpPr>
          <p:spPr bwMode="auto">
            <a:xfrm>
              <a:off x="4111" y="1512"/>
              <a:ext cx="830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Podnikový štáb:</a:t>
              </a:r>
              <a:endParaRPr lang="cs-CZ" dirty="0"/>
            </a:p>
          </p:txBody>
        </p:sp>
        <p:sp>
          <p:nvSpPr>
            <p:cNvPr id="18446" name="Rectangle 18"/>
            <p:cNvSpPr>
              <a:spLocks noChangeArrowheads="1"/>
            </p:cNvSpPr>
            <p:nvPr/>
          </p:nvSpPr>
          <p:spPr bwMode="auto">
            <a:xfrm>
              <a:off x="4111" y="1658"/>
              <a:ext cx="666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- Ekonomika</a:t>
              </a:r>
              <a:endParaRPr lang="cs-CZ" dirty="0"/>
            </a:p>
          </p:txBody>
        </p:sp>
        <p:sp>
          <p:nvSpPr>
            <p:cNvPr id="18447" name="Rectangle 19"/>
            <p:cNvSpPr>
              <a:spLocks noChangeArrowheads="1"/>
            </p:cNvSpPr>
            <p:nvPr/>
          </p:nvSpPr>
          <p:spPr bwMode="auto">
            <a:xfrm>
              <a:off x="4111" y="1805"/>
              <a:ext cx="610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- Marketing</a:t>
              </a:r>
              <a:endParaRPr lang="cs-CZ" dirty="0"/>
            </a:p>
          </p:txBody>
        </p:sp>
        <p:sp>
          <p:nvSpPr>
            <p:cNvPr id="18448" name="Rectangle 20"/>
            <p:cNvSpPr>
              <a:spLocks noChangeArrowheads="1"/>
            </p:cNvSpPr>
            <p:nvPr/>
          </p:nvSpPr>
          <p:spPr bwMode="auto">
            <a:xfrm>
              <a:off x="4111" y="1953"/>
              <a:ext cx="331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- V+V</a:t>
              </a:r>
              <a:endParaRPr lang="cs-CZ" dirty="0"/>
            </a:p>
          </p:txBody>
        </p:sp>
        <p:sp>
          <p:nvSpPr>
            <p:cNvPr id="18449" name="Rectangle 21"/>
            <p:cNvSpPr>
              <a:spLocks noChangeArrowheads="1"/>
            </p:cNvSpPr>
            <p:nvPr/>
          </p:nvSpPr>
          <p:spPr bwMode="auto">
            <a:xfrm>
              <a:off x="4111" y="2100"/>
              <a:ext cx="796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- Personalistika</a:t>
              </a:r>
              <a:endParaRPr lang="cs-CZ" dirty="0"/>
            </a:p>
          </p:txBody>
        </p:sp>
        <p:sp>
          <p:nvSpPr>
            <p:cNvPr id="18450" name="Rectangle 22"/>
            <p:cNvSpPr>
              <a:spLocks noChangeArrowheads="1"/>
            </p:cNvSpPr>
            <p:nvPr/>
          </p:nvSpPr>
          <p:spPr bwMode="auto">
            <a:xfrm>
              <a:off x="4111" y="2247"/>
              <a:ext cx="592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- Právní slu</a:t>
              </a:r>
              <a:endParaRPr lang="cs-CZ" dirty="0"/>
            </a:p>
          </p:txBody>
        </p:sp>
        <p:sp>
          <p:nvSpPr>
            <p:cNvPr id="18451" name="Rectangle 23"/>
            <p:cNvSpPr>
              <a:spLocks noChangeArrowheads="1"/>
            </p:cNvSpPr>
            <p:nvPr/>
          </p:nvSpPr>
          <p:spPr bwMode="auto">
            <a:xfrm>
              <a:off x="4699" y="2247"/>
              <a:ext cx="178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žba</a:t>
              </a:r>
              <a:endParaRPr lang="cs-CZ" dirty="0"/>
            </a:p>
          </p:txBody>
        </p:sp>
        <p:sp>
          <p:nvSpPr>
            <p:cNvPr id="18452" name="Rectangle 24"/>
            <p:cNvSpPr>
              <a:spLocks noChangeArrowheads="1"/>
            </p:cNvSpPr>
            <p:nvPr/>
          </p:nvSpPr>
          <p:spPr bwMode="auto">
            <a:xfrm>
              <a:off x="4111" y="2397"/>
              <a:ext cx="680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- Vztahy s ve</a:t>
              </a:r>
              <a:endParaRPr lang="cs-CZ" dirty="0"/>
            </a:p>
          </p:txBody>
        </p:sp>
        <p:sp>
          <p:nvSpPr>
            <p:cNvPr id="18453" name="Rectangle 25"/>
            <p:cNvSpPr>
              <a:spLocks noChangeArrowheads="1"/>
            </p:cNvSpPr>
            <p:nvPr/>
          </p:nvSpPr>
          <p:spPr bwMode="auto">
            <a:xfrm>
              <a:off x="4786" y="2397"/>
              <a:ext cx="386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řejností</a:t>
              </a:r>
              <a:endParaRPr lang="cs-CZ" dirty="0"/>
            </a:p>
          </p:txBody>
        </p:sp>
        <p:sp>
          <p:nvSpPr>
            <p:cNvPr id="18454" name="Rectangle 26"/>
            <p:cNvSpPr>
              <a:spLocks noChangeArrowheads="1"/>
            </p:cNvSpPr>
            <p:nvPr/>
          </p:nvSpPr>
          <p:spPr bwMode="auto">
            <a:xfrm>
              <a:off x="1550" y="2921"/>
              <a:ext cx="937" cy="43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5" name="Rectangle 27"/>
            <p:cNvSpPr>
              <a:spLocks noChangeArrowheads="1"/>
            </p:cNvSpPr>
            <p:nvPr/>
          </p:nvSpPr>
          <p:spPr bwMode="auto">
            <a:xfrm>
              <a:off x="1659" y="3018"/>
              <a:ext cx="720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Viceprezident</a:t>
              </a:r>
              <a:endParaRPr lang="cs-CZ" dirty="0"/>
            </a:p>
          </p:txBody>
        </p:sp>
        <p:sp>
          <p:nvSpPr>
            <p:cNvPr id="18456" name="Rectangle 28"/>
            <p:cNvSpPr>
              <a:spLocks noChangeArrowheads="1"/>
            </p:cNvSpPr>
            <p:nvPr/>
          </p:nvSpPr>
          <p:spPr bwMode="auto">
            <a:xfrm>
              <a:off x="1885" y="3167"/>
              <a:ext cx="267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SPJ I</a:t>
              </a:r>
              <a:endParaRPr lang="cs-CZ" dirty="0"/>
            </a:p>
          </p:txBody>
        </p:sp>
        <p:sp>
          <p:nvSpPr>
            <p:cNvPr id="18457" name="Line 29"/>
            <p:cNvSpPr>
              <a:spLocks noChangeShapeType="1"/>
            </p:cNvSpPr>
            <p:nvPr/>
          </p:nvSpPr>
          <p:spPr bwMode="auto">
            <a:xfrm>
              <a:off x="1995" y="2785"/>
              <a:ext cx="295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8" name="Rectangle 30"/>
            <p:cNvSpPr>
              <a:spLocks noChangeArrowheads="1"/>
            </p:cNvSpPr>
            <p:nvPr/>
          </p:nvSpPr>
          <p:spPr bwMode="auto">
            <a:xfrm>
              <a:off x="2990" y="2921"/>
              <a:ext cx="938" cy="43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59" name="Rectangle 31"/>
            <p:cNvSpPr>
              <a:spLocks noChangeArrowheads="1"/>
            </p:cNvSpPr>
            <p:nvPr/>
          </p:nvSpPr>
          <p:spPr bwMode="auto">
            <a:xfrm>
              <a:off x="3100" y="3018"/>
              <a:ext cx="720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Viceprezident</a:t>
              </a:r>
              <a:endParaRPr lang="cs-CZ" dirty="0"/>
            </a:p>
          </p:txBody>
        </p:sp>
        <p:sp>
          <p:nvSpPr>
            <p:cNvPr id="18460" name="Rectangle 32"/>
            <p:cNvSpPr>
              <a:spLocks noChangeArrowheads="1"/>
            </p:cNvSpPr>
            <p:nvPr/>
          </p:nvSpPr>
          <p:spPr bwMode="auto">
            <a:xfrm>
              <a:off x="3304" y="3167"/>
              <a:ext cx="310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SPJ II</a:t>
              </a:r>
              <a:endParaRPr lang="cs-CZ" dirty="0"/>
            </a:p>
          </p:txBody>
        </p:sp>
        <p:sp>
          <p:nvSpPr>
            <p:cNvPr id="18461" name="Rectangle 33"/>
            <p:cNvSpPr>
              <a:spLocks noChangeArrowheads="1"/>
            </p:cNvSpPr>
            <p:nvPr/>
          </p:nvSpPr>
          <p:spPr bwMode="auto">
            <a:xfrm>
              <a:off x="4427" y="2933"/>
              <a:ext cx="865" cy="433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2" name="Rectangle 34"/>
            <p:cNvSpPr>
              <a:spLocks noChangeArrowheads="1"/>
            </p:cNvSpPr>
            <p:nvPr/>
          </p:nvSpPr>
          <p:spPr bwMode="auto">
            <a:xfrm>
              <a:off x="4500" y="3030"/>
              <a:ext cx="720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Viceprezident</a:t>
              </a:r>
              <a:endParaRPr lang="cs-CZ" dirty="0"/>
            </a:p>
          </p:txBody>
        </p:sp>
        <p:sp>
          <p:nvSpPr>
            <p:cNvPr id="18463" name="Rectangle 35"/>
            <p:cNvSpPr>
              <a:spLocks noChangeArrowheads="1"/>
            </p:cNvSpPr>
            <p:nvPr/>
          </p:nvSpPr>
          <p:spPr bwMode="auto">
            <a:xfrm>
              <a:off x="4683" y="3180"/>
              <a:ext cx="353" cy="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600" dirty="0">
                  <a:latin typeface="Times New Roman" pitchFamily="18" charset="0"/>
                </a:rPr>
                <a:t>SPJ III</a:t>
              </a:r>
              <a:endParaRPr lang="cs-CZ" dirty="0"/>
            </a:p>
          </p:txBody>
        </p:sp>
        <p:sp>
          <p:nvSpPr>
            <p:cNvPr id="18464" name="Line 36"/>
            <p:cNvSpPr>
              <a:spLocks noChangeShapeType="1"/>
            </p:cNvSpPr>
            <p:nvPr/>
          </p:nvSpPr>
          <p:spPr bwMode="auto">
            <a:xfrm>
              <a:off x="3472" y="2103"/>
              <a:ext cx="580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5" name="Line 37"/>
            <p:cNvSpPr>
              <a:spLocks noChangeShapeType="1"/>
            </p:cNvSpPr>
            <p:nvPr/>
          </p:nvSpPr>
          <p:spPr bwMode="auto">
            <a:xfrm>
              <a:off x="1982" y="3353"/>
              <a:ext cx="1" cy="28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6" name="Line 38"/>
            <p:cNvSpPr>
              <a:spLocks noChangeShapeType="1"/>
            </p:cNvSpPr>
            <p:nvPr/>
          </p:nvSpPr>
          <p:spPr bwMode="auto">
            <a:xfrm>
              <a:off x="1550" y="3497"/>
              <a:ext cx="86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7" name="Line 39"/>
            <p:cNvSpPr>
              <a:spLocks noChangeShapeType="1"/>
            </p:cNvSpPr>
            <p:nvPr/>
          </p:nvSpPr>
          <p:spPr bwMode="auto">
            <a:xfrm>
              <a:off x="1550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8" name="Line 40"/>
            <p:cNvSpPr>
              <a:spLocks noChangeShapeType="1"/>
            </p:cNvSpPr>
            <p:nvPr/>
          </p:nvSpPr>
          <p:spPr bwMode="auto">
            <a:xfrm>
              <a:off x="1766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69" name="Line 41"/>
            <p:cNvSpPr>
              <a:spLocks noChangeShapeType="1"/>
            </p:cNvSpPr>
            <p:nvPr/>
          </p:nvSpPr>
          <p:spPr bwMode="auto">
            <a:xfrm>
              <a:off x="2414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0" name="Line 42"/>
            <p:cNvSpPr>
              <a:spLocks noChangeShapeType="1"/>
            </p:cNvSpPr>
            <p:nvPr/>
          </p:nvSpPr>
          <p:spPr bwMode="auto">
            <a:xfrm>
              <a:off x="2198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1" name="Rectangle 43"/>
            <p:cNvSpPr>
              <a:spLocks noChangeArrowheads="1"/>
            </p:cNvSpPr>
            <p:nvPr/>
          </p:nvSpPr>
          <p:spPr bwMode="auto">
            <a:xfrm>
              <a:off x="1622" y="3713"/>
              <a:ext cx="792" cy="2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2" name="Rectangle 44"/>
            <p:cNvSpPr>
              <a:spLocks noChangeArrowheads="1"/>
            </p:cNvSpPr>
            <p:nvPr/>
          </p:nvSpPr>
          <p:spPr bwMode="auto">
            <a:xfrm>
              <a:off x="1759" y="3762"/>
              <a:ext cx="49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100" dirty="0">
                  <a:latin typeface="Tahoma" pitchFamily="34" charset="0"/>
                </a:rPr>
                <a:t>P</a:t>
              </a:r>
              <a:endParaRPr lang="cs-CZ" dirty="0"/>
            </a:p>
          </p:txBody>
        </p:sp>
        <p:sp>
          <p:nvSpPr>
            <p:cNvPr id="18473" name="Rectangle 45"/>
            <p:cNvSpPr>
              <a:spLocks noChangeArrowheads="1"/>
            </p:cNvSpPr>
            <p:nvPr/>
          </p:nvSpPr>
          <p:spPr bwMode="auto">
            <a:xfrm>
              <a:off x="1815" y="3762"/>
              <a:ext cx="402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100" dirty="0">
                  <a:latin typeface="Tahoma" pitchFamily="34" charset="0"/>
                </a:rPr>
                <a:t>říbuzné PJ</a:t>
              </a:r>
              <a:endParaRPr lang="cs-CZ" dirty="0"/>
            </a:p>
          </p:txBody>
        </p:sp>
        <p:sp>
          <p:nvSpPr>
            <p:cNvPr id="18474" name="Line 46"/>
            <p:cNvSpPr>
              <a:spLocks noChangeShapeType="1"/>
            </p:cNvSpPr>
            <p:nvPr/>
          </p:nvSpPr>
          <p:spPr bwMode="auto">
            <a:xfrm>
              <a:off x="3062" y="3497"/>
              <a:ext cx="865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5" name="Line 47"/>
            <p:cNvSpPr>
              <a:spLocks noChangeShapeType="1"/>
            </p:cNvSpPr>
            <p:nvPr/>
          </p:nvSpPr>
          <p:spPr bwMode="auto">
            <a:xfrm>
              <a:off x="3495" y="3353"/>
              <a:ext cx="1" cy="28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6" name="Line 48"/>
            <p:cNvSpPr>
              <a:spLocks noChangeShapeType="1"/>
            </p:cNvSpPr>
            <p:nvPr/>
          </p:nvSpPr>
          <p:spPr bwMode="auto">
            <a:xfrm>
              <a:off x="3062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7" name="Line 49"/>
            <p:cNvSpPr>
              <a:spLocks noChangeShapeType="1"/>
            </p:cNvSpPr>
            <p:nvPr/>
          </p:nvSpPr>
          <p:spPr bwMode="auto">
            <a:xfrm>
              <a:off x="3279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8" name="Line 50"/>
            <p:cNvSpPr>
              <a:spLocks noChangeShapeType="1"/>
            </p:cNvSpPr>
            <p:nvPr/>
          </p:nvSpPr>
          <p:spPr bwMode="auto">
            <a:xfrm>
              <a:off x="3927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79" name="Line 51"/>
            <p:cNvSpPr>
              <a:spLocks noChangeShapeType="1"/>
            </p:cNvSpPr>
            <p:nvPr/>
          </p:nvSpPr>
          <p:spPr bwMode="auto">
            <a:xfrm>
              <a:off x="3711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0" name="Line 52"/>
            <p:cNvSpPr>
              <a:spLocks noChangeShapeType="1"/>
            </p:cNvSpPr>
            <p:nvPr/>
          </p:nvSpPr>
          <p:spPr bwMode="auto">
            <a:xfrm>
              <a:off x="4503" y="3497"/>
              <a:ext cx="851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1" name="Line 53"/>
            <p:cNvSpPr>
              <a:spLocks noChangeShapeType="1"/>
            </p:cNvSpPr>
            <p:nvPr/>
          </p:nvSpPr>
          <p:spPr bwMode="auto">
            <a:xfrm>
              <a:off x="4935" y="3353"/>
              <a:ext cx="1" cy="28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2" name="Line 54"/>
            <p:cNvSpPr>
              <a:spLocks noChangeShapeType="1"/>
            </p:cNvSpPr>
            <p:nvPr/>
          </p:nvSpPr>
          <p:spPr bwMode="auto">
            <a:xfrm>
              <a:off x="4503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3" name="Line 55"/>
            <p:cNvSpPr>
              <a:spLocks noChangeShapeType="1"/>
            </p:cNvSpPr>
            <p:nvPr/>
          </p:nvSpPr>
          <p:spPr bwMode="auto">
            <a:xfrm>
              <a:off x="4719" y="3497"/>
              <a:ext cx="1" cy="14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4" name="Rectangle 56"/>
            <p:cNvSpPr>
              <a:spLocks noChangeArrowheads="1"/>
            </p:cNvSpPr>
            <p:nvPr/>
          </p:nvSpPr>
          <p:spPr bwMode="auto">
            <a:xfrm>
              <a:off x="3062" y="3713"/>
              <a:ext cx="793" cy="2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5" name="Rectangle 57"/>
            <p:cNvSpPr>
              <a:spLocks noChangeArrowheads="1"/>
            </p:cNvSpPr>
            <p:nvPr/>
          </p:nvSpPr>
          <p:spPr bwMode="auto">
            <a:xfrm>
              <a:off x="3200" y="3762"/>
              <a:ext cx="49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100" dirty="0">
                  <a:latin typeface="Tahoma" pitchFamily="34" charset="0"/>
                </a:rPr>
                <a:t>P</a:t>
              </a:r>
              <a:endParaRPr lang="cs-CZ" dirty="0"/>
            </a:p>
          </p:txBody>
        </p:sp>
        <p:sp>
          <p:nvSpPr>
            <p:cNvPr id="18486" name="Rectangle 58"/>
            <p:cNvSpPr>
              <a:spLocks noChangeArrowheads="1"/>
            </p:cNvSpPr>
            <p:nvPr/>
          </p:nvSpPr>
          <p:spPr bwMode="auto">
            <a:xfrm>
              <a:off x="3256" y="3762"/>
              <a:ext cx="402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100" dirty="0">
                  <a:latin typeface="Tahoma" pitchFamily="34" charset="0"/>
                </a:rPr>
                <a:t>říbuzné PJ</a:t>
              </a:r>
              <a:endParaRPr lang="cs-CZ" dirty="0"/>
            </a:p>
          </p:txBody>
        </p:sp>
        <p:sp>
          <p:nvSpPr>
            <p:cNvPr id="18487" name="Rectangle 59"/>
            <p:cNvSpPr>
              <a:spLocks noChangeArrowheads="1"/>
            </p:cNvSpPr>
            <p:nvPr/>
          </p:nvSpPr>
          <p:spPr bwMode="auto">
            <a:xfrm>
              <a:off x="4503" y="3713"/>
              <a:ext cx="792" cy="21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88" name="Rectangle 60"/>
            <p:cNvSpPr>
              <a:spLocks noChangeArrowheads="1"/>
            </p:cNvSpPr>
            <p:nvPr/>
          </p:nvSpPr>
          <p:spPr bwMode="auto">
            <a:xfrm>
              <a:off x="4640" y="3762"/>
              <a:ext cx="49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100" dirty="0">
                  <a:latin typeface="Tahoma" pitchFamily="34" charset="0"/>
                </a:rPr>
                <a:t>P</a:t>
              </a:r>
              <a:endParaRPr lang="cs-CZ" dirty="0"/>
            </a:p>
          </p:txBody>
        </p:sp>
        <p:sp>
          <p:nvSpPr>
            <p:cNvPr id="18489" name="Rectangle 61"/>
            <p:cNvSpPr>
              <a:spLocks noChangeArrowheads="1"/>
            </p:cNvSpPr>
            <p:nvPr/>
          </p:nvSpPr>
          <p:spPr bwMode="auto">
            <a:xfrm>
              <a:off x="4696" y="3762"/>
              <a:ext cx="402" cy="10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cs-CZ" sz="1100" dirty="0">
                  <a:latin typeface="Tahoma" pitchFamily="34" charset="0"/>
                </a:rPr>
                <a:t>říbuzné PJ</a:t>
              </a:r>
              <a:endParaRPr lang="cs-CZ" dirty="0"/>
            </a:p>
          </p:txBody>
        </p:sp>
        <p:sp>
          <p:nvSpPr>
            <p:cNvPr id="18490" name="Freeform 62"/>
            <p:cNvSpPr>
              <a:spLocks/>
            </p:cNvSpPr>
            <p:nvPr/>
          </p:nvSpPr>
          <p:spPr bwMode="auto">
            <a:xfrm>
              <a:off x="5118" y="3501"/>
              <a:ext cx="1" cy="138"/>
            </a:xfrm>
            <a:custGeom>
              <a:avLst/>
              <a:gdLst>
                <a:gd name="T0" fmla="*/ 0 w 2"/>
                <a:gd name="T1" fmla="*/ 0 h 277"/>
                <a:gd name="T2" fmla="*/ 0 w 2"/>
                <a:gd name="T3" fmla="*/ 8 h 277"/>
                <a:gd name="T4" fmla="*/ 1 w 2"/>
                <a:gd name="T5" fmla="*/ 4 h 2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277">
                  <a:moveTo>
                    <a:pt x="0" y="0"/>
                  </a:moveTo>
                  <a:lnTo>
                    <a:pt x="0" y="277"/>
                  </a:lnTo>
                  <a:lnTo>
                    <a:pt x="2" y="158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  <p:sp>
          <p:nvSpPr>
            <p:cNvPr id="18491" name="Freeform 63"/>
            <p:cNvSpPr>
              <a:spLocks/>
            </p:cNvSpPr>
            <p:nvPr/>
          </p:nvSpPr>
          <p:spPr bwMode="auto">
            <a:xfrm>
              <a:off x="5346" y="3495"/>
              <a:ext cx="2" cy="138"/>
            </a:xfrm>
            <a:custGeom>
              <a:avLst/>
              <a:gdLst>
                <a:gd name="T0" fmla="*/ 0 w 4"/>
                <a:gd name="T1" fmla="*/ 0 h 276"/>
                <a:gd name="T2" fmla="*/ 0 w 4"/>
                <a:gd name="T3" fmla="*/ 9 h 276"/>
                <a:gd name="T4" fmla="*/ 1 w 4"/>
                <a:gd name="T5" fmla="*/ 5 h 2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276">
                  <a:moveTo>
                    <a:pt x="0" y="0"/>
                  </a:moveTo>
                  <a:lnTo>
                    <a:pt x="0" y="276"/>
                  </a:lnTo>
                  <a:lnTo>
                    <a:pt x="4" y="15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cs-CZ" dirty="0"/>
            </a:p>
          </p:txBody>
        </p:sp>
      </p:grpSp>
      <p:sp>
        <p:nvSpPr>
          <p:cNvPr id="65541" name="TextovéPole 1"/>
          <p:cNvSpPr txBox="1">
            <a:spLocks noChangeArrowheads="1"/>
          </p:cNvSpPr>
          <p:nvPr/>
        </p:nvSpPr>
        <p:spPr bwMode="auto">
          <a:xfrm>
            <a:off x="1847851" y="333375"/>
            <a:ext cx="8424863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dirty="0">
                <a:solidFill>
                  <a:srgbClr val="008080"/>
                </a:solidFill>
              </a:rPr>
              <a:t>4.6 Strategické podnikatelské jednotky</a:t>
            </a:r>
          </a:p>
        </p:txBody>
      </p:sp>
      <p:pic>
        <p:nvPicPr>
          <p:cNvPr id="61" name="Obrázek 60">
            <a:extLst>
              <a:ext uri="{FF2B5EF4-FFF2-40B4-BE49-F238E27FC236}">
                <a16:creationId xmlns:a16="http://schemas.microsoft.com/office/drawing/2014/main" id="{AB16A289-38E8-4D1D-B187-328B036BB8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142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52866" y="1852707"/>
            <a:ext cx="10896599" cy="468620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pPr marL="609600" indent="-609600">
              <a:defRPr/>
            </a:pPr>
            <a:r>
              <a:rPr lang="cs-CZ" sz="9600" b="1" i="1" dirty="0">
                <a:solidFill>
                  <a:srgbClr val="FFFF00"/>
                </a:solidFill>
              </a:rPr>
              <a:t>Strategické výhody:</a:t>
            </a:r>
          </a:p>
          <a:p>
            <a:pPr marL="266700" indent="-266700">
              <a:buFontTx/>
              <a:buChar char="•"/>
              <a:defRPr/>
            </a:pPr>
            <a:r>
              <a:rPr lang="cs-CZ" sz="9600" b="1" dirty="0"/>
              <a:t>účinná koordinace příbuzných podnikatelských aktivit v rozsahu SPJ a násobení efektů ze strategického souladu</a:t>
            </a:r>
          </a:p>
          <a:p>
            <a:pPr marL="266700" indent="-266700">
              <a:buFontTx/>
              <a:buChar char="•"/>
              <a:defRPr/>
            </a:pPr>
            <a:r>
              <a:rPr lang="cs-CZ" sz="9600" b="1" dirty="0"/>
              <a:t>Strategie SBU je blíže trhu</a:t>
            </a:r>
          </a:p>
          <a:p>
            <a:pPr marL="266700" indent="-266700">
              <a:buFontTx/>
              <a:buChar char="•"/>
              <a:defRPr/>
            </a:pPr>
            <a:r>
              <a:rPr lang="cs-CZ" sz="9600" b="1" dirty="0"/>
              <a:t>soulad a propojenost iniciativ samostatných, avšak příbuzných podnikání</a:t>
            </a:r>
          </a:p>
          <a:p>
            <a:pPr marL="609600" indent="-609600">
              <a:defRPr/>
            </a:pPr>
            <a:r>
              <a:rPr lang="cs-CZ" sz="9600" b="1" i="1" dirty="0">
                <a:solidFill>
                  <a:srgbClr val="FFFF00"/>
                </a:solidFill>
              </a:rPr>
              <a:t>Strategické nevýhody:</a:t>
            </a:r>
          </a:p>
          <a:p>
            <a:pPr marL="266700" indent="-266700">
              <a:buFontTx/>
              <a:buChar char="•"/>
              <a:defRPr/>
            </a:pPr>
            <a:r>
              <a:rPr lang="cs-CZ" sz="9600" b="1" dirty="0"/>
              <a:t>v důsledku vzniku další řídící úrovně se zpomaluje tok informací, oslabuje se komunikace a snižuje se pružnost podniku jako celku</a:t>
            </a:r>
          </a:p>
          <a:p>
            <a:pPr marL="266700" indent="-266700">
              <a:buFontTx/>
              <a:buChar char="•"/>
              <a:defRPr/>
            </a:pPr>
            <a:r>
              <a:rPr lang="cs-CZ" sz="9600" b="1" dirty="0"/>
              <a:t>vedoucí SPJ může uváznout v nejasném postavení, pokud není přesně vymezena pravomoc prezidenta, viceprezidenta pro SPJ a vedoucího PJ</a:t>
            </a:r>
          </a:p>
          <a:p>
            <a:pPr marL="266700" indent="-266700">
              <a:buFontTx/>
              <a:buChar char="•"/>
              <a:defRPr/>
            </a:pPr>
            <a:r>
              <a:rPr lang="cs-CZ" sz="9600" b="1" dirty="0"/>
              <a:t>koordinace mezi PJ uvnitř SPJ do značné míry závisí na tom, jak viceprezident pro SPJ dokáže prosadit svou vůli</a:t>
            </a:r>
          </a:p>
          <a:p>
            <a:pPr marL="266700" indent="-266700">
              <a:buFontTx/>
              <a:buChar char="•"/>
              <a:defRPr/>
            </a:pPr>
            <a:r>
              <a:rPr lang="cs-CZ" sz="9600" b="1" dirty="0"/>
              <a:t>sdružování PJ do SPJ ztrácí reálný význam, když se uskutečňuje jen z důvodů pohodlnějšího řízení, namísto získání synergického efektu.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855403A8-E72E-4A4F-8726-277E41EB233F}"/>
              </a:ext>
            </a:extLst>
          </p:cNvPr>
          <p:cNvSpPr txBox="1">
            <a:spLocks/>
          </p:cNvSpPr>
          <p:nvPr/>
        </p:nvSpPr>
        <p:spPr>
          <a:xfrm>
            <a:off x="1415242" y="759515"/>
            <a:ext cx="7772400" cy="907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2800" b="1" dirty="0">
                <a:solidFill>
                  <a:srgbClr val="008080"/>
                </a:solidFill>
              </a:rPr>
            </a:br>
            <a:endParaRPr lang="cs-CZ" altLang="cs-CZ" sz="2800" b="1" dirty="0">
              <a:solidFill>
                <a:srgbClr val="008080"/>
              </a:solidFill>
            </a:endParaRPr>
          </a:p>
          <a:p>
            <a:pPr algn="ctr"/>
            <a:r>
              <a:rPr lang="cs-CZ" altLang="cs-CZ" sz="3200" b="1" dirty="0">
                <a:solidFill>
                  <a:srgbClr val="008080"/>
                </a:solidFill>
              </a:rPr>
              <a:t>Strategické podnikatelské jednotky</a:t>
            </a:r>
            <a:br>
              <a:rPr lang="cs-CZ" altLang="cs-CZ" sz="2800" dirty="0"/>
            </a:br>
            <a:br>
              <a:rPr lang="cs-CZ" altLang="cs-CZ" sz="2800" dirty="0"/>
            </a:br>
            <a:endParaRPr lang="cs-CZ" sz="2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432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306514"/>
            <a:ext cx="8496300" cy="47148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r>
              <a:rPr lang="cs-CZ" altLang="cs-CZ" sz="2000" b="1" dirty="0">
                <a:latin typeface="Arial Narrow" pitchFamily="34" charset="0"/>
              </a:rPr>
              <a:t>Je vhodná pro nepříbuzně diverzifikované podniky.</a:t>
            </a:r>
          </a:p>
          <a:p>
            <a:pPr marL="609600" indent="-609600" algn="l"/>
            <a:endParaRPr lang="cs-CZ" altLang="cs-CZ" sz="2000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  <a:p>
            <a:pPr marL="609600" indent="-609600" algn="l">
              <a:spcBef>
                <a:spcPct val="0"/>
              </a:spcBef>
            </a:pPr>
            <a:endParaRPr lang="cs-CZ" altLang="cs-CZ" b="1" i="1" dirty="0">
              <a:latin typeface="Arial Narrow" pitchFamily="34" charset="0"/>
            </a:endParaRPr>
          </a:p>
        </p:txBody>
      </p:sp>
      <p:sp>
        <p:nvSpPr>
          <p:cNvPr id="67587" name="Rectangle 6"/>
          <p:cNvSpPr>
            <a:spLocks noChangeArrowheads="1"/>
          </p:cNvSpPr>
          <p:nvPr/>
        </p:nvSpPr>
        <p:spPr bwMode="auto">
          <a:xfrm>
            <a:off x="1524000" y="846139"/>
            <a:ext cx="1841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400" dirty="0">
              <a:latin typeface="Arial Narrow" pitchFamily="34" charset="0"/>
            </a:endParaRPr>
          </a:p>
        </p:txBody>
      </p:sp>
      <p:grpSp>
        <p:nvGrpSpPr>
          <p:cNvPr id="67588" name="Group 7"/>
          <p:cNvGrpSpPr>
            <a:grpSpLocks/>
          </p:cNvGrpSpPr>
          <p:nvPr/>
        </p:nvGrpSpPr>
        <p:grpSpPr bwMode="auto">
          <a:xfrm>
            <a:off x="3575051" y="2195514"/>
            <a:ext cx="4346575" cy="2746375"/>
            <a:chOff x="2860" y="3093"/>
            <a:chExt cx="6844" cy="4324"/>
          </a:xfrm>
        </p:grpSpPr>
        <p:sp>
          <p:nvSpPr>
            <p:cNvPr id="67590" name="Rectangle 8"/>
            <p:cNvSpPr>
              <a:spLocks noChangeArrowheads="1"/>
            </p:cNvSpPr>
            <p:nvPr/>
          </p:nvSpPr>
          <p:spPr bwMode="auto">
            <a:xfrm>
              <a:off x="5380" y="3093"/>
              <a:ext cx="1804" cy="724"/>
            </a:xfrm>
            <a:prstGeom prst="rect">
              <a:avLst/>
            </a:prstGeom>
            <a:solidFill>
              <a:srgbClr val="FFFFFF"/>
            </a:solid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1" name="Rectangle 9"/>
            <p:cNvSpPr>
              <a:spLocks noChangeArrowheads="1"/>
            </p:cNvSpPr>
            <p:nvPr/>
          </p:nvSpPr>
          <p:spPr bwMode="auto">
            <a:xfrm>
              <a:off x="5865" y="3244"/>
              <a:ext cx="1056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Ústředí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2" name="Rectangle 10"/>
            <p:cNvSpPr>
              <a:spLocks noChangeArrowheads="1"/>
            </p:cNvSpPr>
            <p:nvPr/>
          </p:nvSpPr>
          <p:spPr bwMode="auto">
            <a:xfrm>
              <a:off x="3220" y="4533"/>
              <a:ext cx="1804" cy="724"/>
            </a:xfrm>
            <a:prstGeom prst="rect">
              <a:avLst/>
            </a:prstGeom>
            <a:solidFill>
              <a:srgbClr val="FFFFFF"/>
            </a:solid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3" name="Rectangle 11"/>
            <p:cNvSpPr>
              <a:spLocks noChangeArrowheads="1"/>
            </p:cNvSpPr>
            <p:nvPr/>
          </p:nvSpPr>
          <p:spPr bwMode="auto">
            <a:xfrm>
              <a:off x="3772" y="4613"/>
              <a:ext cx="800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Právní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4" name="Rectangle 12"/>
            <p:cNvSpPr>
              <a:spLocks noChangeArrowheads="1"/>
            </p:cNvSpPr>
            <p:nvPr/>
          </p:nvSpPr>
          <p:spPr bwMode="auto">
            <a:xfrm>
              <a:off x="3792" y="4888"/>
              <a:ext cx="789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služby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5" name="Rectangle 13"/>
            <p:cNvSpPr>
              <a:spLocks noChangeArrowheads="1"/>
            </p:cNvSpPr>
            <p:nvPr/>
          </p:nvSpPr>
          <p:spPr bwMode="auto">
            <a:xfrm>
              <a:off x="7540" y="4533"/>
              <a:ext cx="1804" cy="724"/>
            </a:xfrm>
            <a:prstGeom prst="rect">
              <a:avLst/>
            </a:prstGeom>
            <a:solidFill>
              <a:srgbClr val="FFFFFF"/>
            </a:solid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6" name="Rectangle 14"/>
            <p:cNvSpPr>
              <a:spLocks noChangeArrowheads="1"/>
            </p:cNvSpPr>
            <p:nvPr/>
          </p:nvSpPr>
          <p:spPr bwMode="auto">
            <a:xfrm>
              <a:off x="7984" y="4604"/>
              <a:ext cx="1097" cy="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Finanční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7" name="Rectangle 15"/>
            <p:cNvSpPr>
              <a:spLocks noChangeArrowheads="1"/>
            </p:cNvSpPr>
            <p:nvPr/>
          </p:nvSpPr>
          <p:spPr bwMode="auto">
            <a:xfrm>
              <a:off x="8112" y="4888"/>
              <a:ext cx="78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služby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8" name="Rectangle 16"/>
            <p:cNvSpPr>
              <a:spLocks noChangeArrowheads="1"/>
            </p:cNvSpPr>
            <p:nvPr/>
          </p:nvSpPr>
          <p:spPr bwMode="auto">
            <a:xfrm>
              <a:off x="5380" y="6333"/>
              <a:ext cx="1804" cy="1084"/>
            </a:xfrm>
            <a:prstGeom prst="rect">
              <a:avLst/>
            </a:prstGeom>
            <a:solidFill>
              <a:srgbClr val="FFFFFF"/>
            </a:solid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599" name="Rectangle 17"/>
            <p:cNvSpPr>
              <a:spLocks noChangeArrowheads="1"/>
            </p:cNvSpPr>
            <p:nvPr/>
          </p:nvSpPr>
          <p:spPr bwMode="auto">
            <a:xfrm>
              <a:off x="5804" y="6413"/>
              <a:ext cx="1040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Podnik B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0" name="Rectangle 18"/>
            <p:cNvSpPr>
              <a:spLocks noChangeArrowheads="1"/>
            </p:cNvSpPr>
            <p:nvPr/>
          </p:nvSpPr>
          <p:spPr bwMode="auto">
            <a:xfrm>
              <a:off x="5812" y="6689"/>
              <a:ext cx="1036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60% -ní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1" name="Rectangle 19"/>
            <p:cNvSpPr>
              <a:spLocks noChangeArrowheads="1"/>
            </p:cNvSpPr>
            <p:nvPr/>
          </p:nvSpPr>
          <p:spPr bwMode="auto">
            <a:xfrm>
              <a:off x="5752" y="6973"/>
              <a:ext cx="1160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vlastnictví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2" name="Rectangle 20"/>
            <p:cNvSpPr>
              <a:spLocks noChangeArrowheads="1"/>
            </p:cNvSpPr>
            <p:nvPr/>
          </p:nvSpPr>
          <p:spPr bwMode="auto">
            <a:xfrm>
              <a:off x="2860" y="6333"/>
              <a:ext cx="1804" cy="1084"/>
            </a:xfrm>
            <a:prstGeom prst="rect">
              <a:avLst/>
            </a:prstGeom>
            <a:solidFill>
              <a:srgbClr val="FFFFFF"/>
            </a:solid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3" name="Rectangle 21"/>
            <p:cNvSpPr>
              <a:spLocks noChangeArrowheads="1"/>
            </p:cNvSpPr>
            <p:nvPr/>
          </p:nvSpPr>
          <p:spPr bwMode="auto">
            <a:xfrm>
              <a:off x="3284" y="6413"/>
              <a:ext cx="1040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Podnik A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4" name="Rectangle 22"/>
            <p:cNvSpPr>
              <a:spLocks noChangeArrowheads="1"/>
            </p:cNvSpPr>
            <p:nvPr/>
          </p:nvSpPr>
          <p:spPr bwMode="auto">
            <a:xfrm>
              <a:off x="3292" y="6689"/>
              <a:ext cx="1036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100% -ní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5" name="Rectangle 23"/>
            <p:cNvSpPr>
              <a:spLocks noChangeArrowheads="1"/>
            </p:cNvSpPr>
            <p:nvPr/>
          </p:nvSpPr>
          <p:spPr bwMode="auto">
            <a:xfrm>
              <a:off x="3232" y="6973"/>
              <a:ext cx="1160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vlastnictví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6" name="Rectangle 24"/>
            <p:cNvSpPr>
              <a:spLocks noChangeArrowheads="1"/>
            </p:cNvSpPr>
            <p:nvPr/>
          </p:nvSpPr>
          <p:spPr bwMode="auto">
            <a:xfrm>
              <a:off x="7900" y="6333"/>
              <a:ext cx="1804" cy="1084"/>
            </a:xfrm>
            <a:prstGeom prst="rect">
              <a:avLst/>
            </a:prstGeom>
            <a:solidFill>
              <a:srgbClr val="FFFFFF"/>
            </a:solidFill>
            <a:ln w="10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7" name="Rectangle 25"/>
            <p:cNvSpPr>
              <a:spLocks noChangeArrowheads="1"/>
            </p:cNvSpPr>
            <p:nvPr/>
          </p:nvSpPr>
          <p:spPr bwMode="auto">
            <a:xfrm>
              <a:off x="8324" y="6413"/>
              <a:ext cx="1040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Podnik C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8" name="Rectangle 26"/>
            <p:cNvSpPr>
              <a:spLocks noChangeArrowheads="1"/>
            </p:cNvSpPr>
            <p:nvPr/>
          </p:nvSpPr>
          <p:spPr bwMode="auto">
            <a:xfrm>
              <a:off x="8332" y="6689"/>
              <a:ext cx="1036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80% -ní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09" name="Rectangle 27"/>
            <p:cNvSpPr>
              <a:spLocks noChangeArrowheads="1"/>
            </p:cNvSpPr>
            <p:nvPr/>
          </p:nvSpPr>
          <p:spPr bwMode="auto">
            <a:xfrm>
              <a:off x="8272" y="6973"/>
              <a:ext cx="1160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cs-CZ" sz="1200" dirty="0">
                  <a:latin typeface="Arial Narrow" pitchFamily="34" charset="0"/>
                </a:rPr>
                <a:t>vlastnictví</a:t>
              </a:r>
              <a:endParaRPr lang="cs-CZ" altLang="cs-CZ" sz="2400" dirty="0">
                <a:latin typeface="Arial Narrow" pitchFamily="34" charset="0"/>
              </a:endParaRPr>
            </a:p>
          </p:txBody>
        </p:sp>
        <p:sp>
          <p:nvSpPr>
            <p:cNvPr id="67610" name="Line 28"/>
            <p:cNvSpPr>
              <a:spLocks noChangeShapeType="1"/>
            </p:cNvSpPr>
            <p:nvPr/>
          </p:nvSpPr>
          <p:spPr bwMode="auto">
            <a:xfrm>
              <a:off x="6280" y="3813"/>
              <a:ext cx="1" cy="1080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sp>
          <p:nvSpPr>
            <p:cNvPr id="67611" name="Line 29"/>
            <p:cNvSpPr>
              <a:spLocks noChangeShapeType="1"/>
            </p:cNvSpPr>
            <p:nvPr/>
          </p:nvSpPr>
          <p:spPr bwMode="auto">
            <a:xfrm>
              <a:off x="5020" y="4893"/>
              <a:ext cx="2520" cy="1"/>
            </a:xfrm>
            <a:prstGeom prst="line">
              <a:avLst/>
            </a:prstGeom>
            <a:noFill/>
            <a:ln w="101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 dirty="0"/>
            </a:p>
          </p:txBody>
        </p:sp>
        <p:grpSp>
          <p:nvGrpSpPr>
            <p:cNvPr id="67612" name="Group 30"/>
            <p:cNvGrpSpPr>
              <a:grpSpLocks/>
            </p:cNvGrpSpPr>
            <p:nvPr/>
          </p:nvGrpSpPr>
          <p:grpSpPr bwMode="auto">
            <a:xfrm>
              <a:off x="6272" y="4885"/>
              <a:ext cx="16" cy="1424"/>
              <a:chOff x="6272" y="4885"/>
              <a:chExt cx="16" cy="1424"/>
            </a:xfrm>
          </p:grpSpPr>
          <p:sp>
            <p:nvSpPr>
              <p:cNvPr id="67956" name="Freeform 31"/>
              <p:cNvSpPr>
                <a:spLocks/>
              </p:cNvSpPr>
              <p:nvPr/>
            </p:nvSpPr>
            <p:spPr bwMode="auto">
              <a:xfrm>
                <a:off x="6272" y="4885"/>
                <a:ext cx="16" cy="16"/>
              </a:xfrm>
              <a:custGeom>
                <a:avLst/>
                <a:gdLst>
                  <a:gd name="T0" fmla="*/ 16 w 16"/>
                  <a:gd name="T1" fmla="*/ 12 h 16"/>
                  <a:gd name="T2" fmla="*/ 16 w 16"/>
                  <a:gd name="T3" fmla="*/ 8 h 16"/>
                  <a:gd name="T4" fmla="*/ 12 w 16"/>
                  <a:gd name="T5" fmla="*/ 4 h 16"/>
                  <a:gd name="T6" fmla="*/ 8 w 16"/>
                  <a:gd name="T7" fmla="*/ 0 h 16"/>
                  <a:gd name="T8" fmla="*/ 8 w 16"/>
                  <a:gd name="T9" fmla="*/ 0 h 16"/>
                  <a:gd name="T10" fmla="*/ 4 w 16"/>
                  <a:gd name="T11" fmla="*/ 4 h 16"/>
                  <a:gd name="T12" fmla="*/ 0 w 16"/>
                  <a:gd name="T13" fmla="*/ 8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" h="16">
                    <a:moveTo>
                      <a:pt x="16" y="12"/>
                    </a:moveTo>
                    <a:lnTo>
                      <a:pt x="16" y="8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57" name="Freeform 32"/>
              <p:cNvSpPr>
                <a:spLocks/>
              </p:cNvSpPr>
              <p:nvPr/>
            </p:nvSpPr>
            <p:spPr bwMode="auto">
              <a:xfrm>
                <a:off x="6272" y="491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58" name="Freeform 33"/>
              <p:cNvSpPr>
                <a:spLocks/>
              </p:cNvSpPr>
              <p:nvPr/>
            </p:nvSpPr>
            <p:spPr bwMode="auto">
              <a:xfrm>
                <a:off x="6272" y="494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59" name="Freeform 34"/>
              <p:cNvSpPr>
                <a:spLocks/>
              </p:cNvSpPr>
              <p:nvPr/>
            </p:nvSpPr>
            <p:spPr bwMode="auto">
              <a:xfrm>
                <a:off x="6272" y="498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0" name="Freeform 35"/>
              <p:cNvSpPr>
                <a:spLocks/>
              </p:cNvSpPr>
              <p:nvPr/>
            </p:nvSpPr>
            <p:spPr bwMode="auto">
              <a:xfrm>
                <a:off x="6272" y="501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1" name="Freeform 36"/>
              <p:cNvSpPr>
                <a:spLocks/>
              </p:cNvSpPr>
              <p:nvPr/>
            </p:nvSpPr>
            <p:spPr bwMode="auto">
              <a:xfrm>
                <a:off x="6272" y="504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2" name="Freeform 37"/>
              <p:cNvSpPr>
                <a:spLocks/>
              </p:cNvSpPr>
              <p:nvPr/>
            </p:nvSpPr>
            <p:spPr bwMode="auto">
              <a:xfrm>
                <a:off x="6272" y="507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3" name="Freeform 38"/>
              <p:cNvSpPr>
                <a:spLocks/>
              </p:cNvSpPr>
              <p:nvPr/>
            </p:nvSpPr>
            <p:spPr bwMode="auto">
              <a:xfrm>
                <a:off x="6272" y="510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4" name="Freeform 39"/>
              <p:cNvSpPr>
                <a:spLocks/>
              </p:cNvSpPr>
              <p:nvPr/>
            </p:nvSpPr>
            <p:spPr bwMode="auto">
              <a:xfrm>
                <a:off x="6272" y="514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5" name="Freeform 40"/>
              <p:cNvSpPr>
                <a:spLocks/>
              </p:cNvSpPr>
              <p:nvPr/>
            </p:nvSpPr>
            <p:spPr bwMode="auto">
              <a:xfrm>
                <a:off x="6272" y="517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6" name="Freeform 41"/>
              <p:cNvSpPr>
                <a:spLocks/>
              </p:cNvSpPr>
              <p:nvPr/>
            </p:nvSpPr>
            <p:spPr bwMode="auto">
              <a:xfrm>
                <a:off x="6272" y="520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7" name="Freeform 42"/>
              <p:cNvSpPr>
                <a:spLocks/>
              </p:cNvSpPr>
              <p:nvPr/>
            </p:nvSpPr>
            <p:spPr bwMode="auto">
              <a:xfrm>
                <a:off x="6272" y="523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8" name="Freeform 43"/>
              <p:cNvSpPr>
                <a:spLocks/>
              </p:cNvSpPr>
              <p:nvPr/>
            </p:nvSpPr>
            <p:spPr bwMode="auto">
              <a:xfrm>
                <a:off x="6272" y="526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69" name="Freeform 44"/>
              <p:cNvSpPr>
                <a:spLocks/>
              </p:cNvSpPr>
              <p:nvPr/>
            </p:nvSpPr>
            <p:spPr bwMode="auto">
              <a:xfrm>
                <a:off x="6272" y="530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0" name="Freeform 45"/>
              <p:cNvSpPr>
                <a:spLocks/>
              </p:cNvSpPr>
              <p:nvPr/>
            </p:nvSpPr>
            <p:spPr bwMode="auto">
              <a:xfrm>
                <a:off x="6272" y="533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1" name="Freeform 46"/>
              <p:cNvSpPr>
                <a:spLocks/>
              </p:cNvSpPr>
              <p:nvPr/>
            </p:nvSpPr>
            <p:spPr bwMode="auto">
              <a:xfrm>
                <a:off x="6272" y="536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2" name="Freeform 47"/>
              <p:cNvSpPr>
                <a:spLocks/>
              </p:cNvSpPr>
              <p:nvPr/>
            </p:nvSpPr>
            <p:spPr bwMode="auto">
              <a:xfrm>
                <a:off x="6272" y="539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3" name="Freeform 48"/>
              <p:cNvSpPr>
                <a:spLocks/>
              </p:cNvSpPr>
              <p:nvPr/>
            </p:nvSpPr>
            <p:spPr bwMode="auto">
              <a:xfrm>
                <a:off x="6272" y="542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4" name="Freeform 49"/>
              <p:cNvSpPr>
                <a:spLocks/>
              </p:cNvSpPr>
              <p:nvPr/>
            </p:nvSpPr>
            <p:spPr bwMode="auto">
              <a:xfrm>
                <a:off x="6272" y="546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5" name="Freeform 50"/>
              <p:cNvSpPr>
                <a:spLocks/>
              </p:cNvSpPr>
              <p:nvPr/>
            </p:nvSpPr>
            <p:spPr bwMode="auto">
              <a:xfrm>
                <a:off x="6272" y="549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6" name="Freeform 51"/>
              <p:cNvSpPr>
                <a:spLocks/>
              </p:cNvSpPr>
              <p:nvPr/>
            </p:nvSpPr>
            <p:spPr bwMode="auto">
              <a:xfrm>
                <a:off x="6272" y="552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7" name="Freeform 52"/>
              <p:cNvSpPr>
                <a:spLocks/>
              </p:cNvSpPr>
              <p:nvPr/>
            </p:nvSpPr>
            <p:spPr bwMode="auto">
              <a:xfrm>
                <a:off x="6272" y="555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8" name="Freeform 53"/>
              <p:cNvSpPr>
                <a:spLocks/>
              </p:cNvSpPr>
              <p:nvPr/>
            </p:nvSpPr>
            <p:spPr bwMode="auto">
              <a:xfrm>
                <a:off x="6272" y="558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79" name="Freeform 54"/>
              <p:cNvSpPr>
                <a:spLocks/>
              </p:cNvSpPr>
              <p:nvPr/>
            </p:nvSpPr>
            <p:spPr bwMode="auto">
              <a:xfrm>
                <a:off x="6272" y="562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0" name="Freeform 55"/>
              <p:cNvSpPr>
                <a:spLocks/>
              </p:cNvSpPr>
              <p:nvPr/>
            </p:nvSpPr>
            <p:spPr bwMode="auto">
              <a:xfrm>
                <a:off x="6272" y="565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1" name="Freeform 56"/>
              <p:cNvSpPr>
                <a:spLocks/>
              </p:cNvSpPr>
              <p:nvPr/>
            </p:nvSpPr>
            <p:spPr bwMode="auto">
              <a:xfrm>
                <a:off x="6272" y="568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2" name="Freeform 57"/>
              <p:cNvSpPr>
                <a:spLocks/>
              </p:cNvSpPr>
              <p:nvPr/>
            </p:nvSpPr>
            <p:spPr bwMode="auto">
              <a:xfrm>
                <a:off x="6272" y="571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3" name="Freeform 58"/>
              <p:cNvSpPr>
                <a:spLocks/>
              </p:cNvSpPr>
              <p:nvPr/>
            </p:nvSpPr>
            <p:spPr bwMode="auto">
              <a:xfrm>
                <a:off x="6272" y="574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4" name="Freeform 59"/>
              <p:cNvSpPr>
                <a:spLocks/>
              </p:cNvSpPr>
              <p:nvPr/>
            </p:nvSpPr>
            <p:spPr bwMode="auto">
              <a:xfrm>
                <a:off x="6272" y="578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5" name="Freeform 60"/>
              <p:cNvSpPr>
                <a:spLocks/>
              </p:cNvSpPr>
              <p:nvPr/>
            </p:nvSpPr>
            <p:spPr bwMode="auto">
              <a:xfrm>
                <a:off x="6272" y="581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6" name="Freeform 61"/>
              <p:cNvSpPr>
                <a:spLocks/>
              </p:cNvSpPr>
              <p:nvPr/>
            </p:nvSpPr>
            <p:spPr bwMode="auto">
              <a:xfrm>
                <a:off x="6272" y="584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7" name="Freeform 62"/>
              <p:cNvSpPr>
                <a:spLocks/>
              </p:cNvSpPr>
              <p:nvPr/>
            </p:nvSpPr>
            <p:spPr bwMode="auto">
              <a:xfrm>
                <a:off x="6272" y="587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8" name="Freeform 63"/>
              <p:cNvSpPr>
                <a:spLocks/>
              </p:cNvSpPr>
              <p:nvPr/>
            </p:nvSpPr>
            <p:spPr bwMode="auto">
              <a:xfrm>
                <a:off x="6272" y="590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89" name="Freeform 64"/>
              <p:cNvSpPr>
                <a:spLocks/>
              </p:cNvSpPr>
              <p:nvPr/>
            </p:nvSpPr>
            <p:spPr bwMode="auto">
              <a:xfrm>
                <a:off x="6272" y="594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0" name="Freeform 65"/>
              <p:cNvSpPr>
                <a:spLocks/>
              </p:cNvSpPr>
              <p:nvPr/>
            </p:nvSpPr>
            <p:spPr bwMode="auto">
              <a:xfrm>
                <a:off x="6272" y="597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1" name="Freeform 66"/>
              <p:cNvSpPr>
                <a:spLocks/>
              </p:cNvSpPr>
              <p:nvPr/>
            </p:nvSpPr>
            <p:spPr bwMode="auto">
              <a:xfrm>
                <a:off x="6272" y="600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2" name="Freeform 67"/>
              <p:cNvSpPr>
                <a:spLocks/>
              </p:cNvSpPr>
              <p:nvPr/>
            </p:nvSpPr>
            <p:spPr bwMode="auto">
              <a:xfrm>
                <a:off x="6272" y="603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3" name="Freeform 68"/>
              <p:cNvSpPr>
                <a:spLocks/>
              </p:cNvSpPr>
              <p:nvPr/>
            </p:nvSpPr>
            <p:spPr bwMode="auto">
              <a:xfrm>
                <a:off x="6272" y="606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4" name="Freeform 69"/>
              <p:cNvSpPr>
                <a:spLocks/>
              </p:cNvSpPr>
              <p:nvPr/>
            </p:nvSpPr>
            <p:spPr bwMode="auto">
              <a:xfrm>
                <a:off x="6272" y="610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5" name="Freeform 70"/>
              <p:cNvSpPr>
                <a:spLocks/>
              </p:cNvSpPr>
              <p:nvPr/>
            </p:nvSpPr>
            <p:spPr bwMode="auto">
              <a:xfrm>
                <a:off x="6272" y="613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6" name="Freeform 71"/>
              <p:cNvSpPr>
                <a:spLocks/>
              </p:cNvSpPr>
              <p:nvPr/>
            </p:nvSpPr>
            <p:spPr bwMode="auto">
              <a:xfrm>
                <a:off x="6272" y="616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7" name="Freeform 72"/>
              <p:cNvSpPr>
                <a:spLocks/>
              </p:cNvSpPr>
              <p:nvPr/>
            </p:nvSpPr>
            <p:spPr bwMode="auto">
              <a:xfrm>
                <a:off x="6272" y="619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8" name="Freeform 73"/>
              <p:cNvSpPr>
                <a:spLocks/>
              </p:cNvSpPr>
              <p:nvPr/>
            </p:nvSpPr>
            <p:spPr bwMode="auto">
              <a:xfrm>
                <a:off x="6272" y="622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999" name="Freeform 74"/>
              <p:cNvSpPr>
                <a:spLocks/>
              </p:cNvSpPr>
              <p:nvPr/>
            </p:nvSpPr>
            <p:spPr bwMode="auto">
              <a:xfrm>
                <a:off x="6272" y="626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8000" name="Freeform 75"/>
              <p:cNvSpPr>
                <a:spLocks/>
              </p:cNvSpPr>
              <p:nvPr/>
            </p:nvSpPr>
            <p:spPr bwMode="auto">
              <a:xfrm>
                <a:off x="6272" y="629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grpSp>
          <p:nvGrpSpPr>
            <p:cNvPr id="67613" name="Group 76"/>
            <p:cNvGrpSpPr>
              <a:grpSpLocks/>
            </p:cNvGrpSpPr>
            <p:nvPr/>
          </p:nvGrpSpPr>
          <p:grpSpPr bwMode="auto">
            <a:xfrm>
              <a:off x="3756" y="5969"/>
              <a:ext cx="5032" cy="8"/>
              <a:chOff x="3756" y="5969"/>
              <a:chExt cx="5032" cy="8"/>
            </a:xfrm>
          </p:grpSpPr>
          <p:grpSp>
            <p:nvGrpSpPr>
              <p:cNvPr id="67640" name="Group 77"/>
              <p:cNvGrpSpPr>
                <a:grpSpLocks/>
              </p:cNvGrpSpPr>
              <p:nvPr/>
            </p:nvGrpSpPr>
            <p:grpSpPr bwMode="auto">
              <a:xfrm>
                <a:off x="3756" y="5969"/>
                <a:ext cx="3192" cy="8"/>
                <a:chOff x="3756" y="5969"/>
                <a:chExt cx="3192" cy="8"/>
              </a:xfrm>
            </p:grpSpPr>
            <p:sp>
              <p:nvSpPr>
                <p:cNvPr id="67756" name="Freeform 78"/>
                <p:cNvSpPr>
                  <a:spLocks/>
                </p:cNvSpPr>
                <p:nvPr/>
              </p:nvSpPr>
              <p:spPr bwMode="auto">
                <a:xfrm>
                  <a:off x="3756" y="5969"/>
                  <a:ext cx="8" cy="8"/>
                </a:xfrm>
                <a:custGeom>
                  <a:avLst/>
                  <a:gdLst>
                    <a:gd name="T0" fmla="*/ 8 w 8"/>
                    <a:gd name="T1" fmla="*/ 0 h 8"/>
                    <a:gd name="T2" fmla="*/ 4 w 8"/>
                    <a:gd name="T3" fmla="*/ 0 h 8"/>
                    <a:gd name="T4" fmla="*/ 0 w 8"/>
                    <a:gd name="T5" fmla="*/ 4 h 8"/>
                    <a:gd name="T6" fmla="*/ 4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8" h="8">
                      <a:moveTo>
                        <a:pt x="8" y="0"/>
                      </a:moveTo>
                      <a:lnTo>
                        <a:pt x="4" y="0"/>
                      </a:lnTo>
                      <a:lnTo>
                        <a:pt x="0" y="4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57" name="Freeform 79"/>
                <p:cNvSpPr>
                  <a:spLocks/>
                </p:cNvSpPr>
                <p:nvPr/>
              </p:nvSpPr>
              <p:spPr bwMode="auto">
                <a:xfrm>
                  <a:off x="37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58" name="Freeform 80"/>
                <p:cNvSpPr>
                  <a:spLocks/>
                </p:cNvSpPr>
                <p:nvPr/>
              </p:nvSpPr>
              <p:spPr bwMode="auto">
                <a:xfrm>
                  <a:off x="37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59" name="Freeform 81"/>
                <p:cNvSpPr>
                  <a:spLocks/>
                </p:cNvSpPr>
                <p:nvPr/>
              </p:nvSpPr>
              <p:spPr bwMode="auto">
                <a:xfrm>
                  <a:off x="38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0" name="Freeform 82"/>
                <p:cNvSpPr>
                  <a:spLocks/>
                </p:cNvSpPr>
                <p:nvPr/>
              </p:nvSpPr>
              <p:spPr bwMode="auto">
                <a:xfrm>
                  <a:off x="38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1" name="Freeform 83"/>
                <p:cNvSpPr>
                  <a:spLocks/>
                </p:cNvSpPr>
                <p:nvPr/>
              </p:nvSpPr>
              <p:spPr bwMode="auto">
                <a:xfrm>
                  <a:off x="38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2" name="Freeform 84"/>
                <p:cNvSpPr>
                  <a:spLocks/>
                </p:cNvSpPr>
                <p:nvPr/>
              </p:nvSpPr>
              <p:spPr bwMode="auto">
                <a:xfrm>
                  <a:off x="38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3" name="Freeform 85"/>
                <p:cNvSpPr>
                  <a:spLocks/>
                </p:cNvSpPr>
                <p:nvPr/>
              </p:nvSpPr>
              <p:spPr bwMode="auto">
                <a:xfrm>
                  <a:off x="38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4" name="Freeform 86"/>
                <p:cNvSpPr>
                  <a:spLocks/>
                </p:cNvSpPr>
                <p:nvPr/>
              </p:nvSpPr>
              <p:spPr bwMode="auto">
                <a:xfrm>
                  <a:off x="38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5" name="Freeform 87"/>
                <p:cNvSpPr>
                  <a:spLocks/>
                </p:cNvSpPr>
                <p:nvPr/>
              </p:nvSpPr>
              <p:spPr bwMode="auto">
                <a:xfrm>
                  <a:off x="39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6" name="Freeform 88"/>
                <p:cNvSpPr>
                  <a:spLocks/>
                </p:cNvSpPr>
                <p:nvPr/>
              </p:nvSpPr>
              <p:spPr bwMode="auto">
                <a:xfrm>
                  <a:off x="39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7" name="Freeform 89"/>
                <p:cNvSpPr>
                  <a:spLocks/>
                </p:cNvSpPr>
                <p:nvPr/>
              </p:nvSpPr>
              <p:spPr bwMode="auto">
                <a:xfrm>
                  <a:off x="39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8" name="Freeform 90"/>
                <p:cNvSpPr>
                  <a:spLocks/>
                </p:cNvSpPr>
                <p:nvPr/>
              </p:nvSpPr>
              <p:spPr bwMode="auto">
                <a:xfrm>
                  <a:off x="39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69" name="Freeform 91"/>
                <p:cNvSpPr>
                  <a:spLocks/>
                </p:cNvSpPr>
                <p:nvPr/>
              </p:nvSpPr>
              <p:spPr bwMode="auto">
                <a:xfrm>
                  <a:off x="39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0" name="Freeform 92"/>
                <p:cNvSpPr>
                  <a:spLocks/>
                </p:cNvSpPr>
                <p:nvPr/>
              </p:nvSpPr>
              <p:spPr bwMode="auto">
                <a:xfrm>
                  <a:off x="39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1" name="Freeform 93"/>
                <p:cNvSpPr>
                  <a:spLocks/>
                </p:cNvSpPr>
                <p:nvPr/>
              </p:nvSpPr>
              <p:spPr bwMode="auto">
                <a:xfrm>
                  <a:off x="39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2" name="Freeform 94"/>
                <p:cNvSpPr>
                  <a:spLocks/>
                </p:cNvSpPr>
                <p:nvPr/>
              </p:nvSpPr>
              <p:spPr bwMode="auto">
                <a:xfrm>
                  <a:off x="40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3" name="Freeform 95"/>
                <p:cNvSpPr>
                  <a:spLocks/>
                </p:cNvSpPr>
                <p:nvPr/>
              </p:nvSpPr>
              <p:spPr bwMode="auto">
                <a:xfrm>
                  <a:off x="40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4" name="Freeform 96"/>
                <p:cNvSpPr>
                  <a:spLocks/>
                </p:cNvSpPr>
                <p:nvPr/>
              </p:nvSpPr>
              <p:spPr bwMode="auto">
                <a:xfrm>
                  <a:off x="40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5" name="Freeform 97"/>
                <p:cNvSpPr>
                  <a:spLocks/>
                </p:cNvSpPr>
                <p:nvPr/>
              </p:nvSpPr>
              <p:spPr bwMode="auto">
                <a:xfrm>
                  <a:off x="40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6" name="Freeform 98"/>
                <p:cNvSpPr>
                  <a:spLocks/>
                </p:cNvSpPr>
                <p:nvPr/>
              </p:nvSpPr>
              <p:spPr bwMode="auto">
                <a:xfrm>
                  <a:off x="40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7" name="Freeform 99"/>
                <p:cNvSpPr>
                  <a:spLocks/>
                </p:cNvSpPr>
                <p:nvPr/>
              </p:nvSpPr>
              <p:spPr bwMode="auto">
                <a:xfrm>
                  <a:off x="40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8" name="Freeform 100"/>
                <p:cNvSpPr>
                  <a:spLocks/>
                </p:cNvSpPr>
                <p:nvPr/>
              </p:nvSpPr>
              <p:spPr bwMode="auto">
                <a:xfrm>
                  <a:off x="41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79" name="Freeform 101"/>
                <p:cNvSpPr>
                  <a:spLocks/>
                </p:cNvSpPr>
                <p:nvPr/>
              </p:nvSpPr>
              <p:spPr bwMode="auto">
                <a:xfrm>
                  <a:off x="41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0" name="Freeform 102"/>
                <p:cNvSpPr>
                  <a:spLocks/>
                </p:cNvSpPr>
                <p:nvPr/>
              </p:nvSpPr>
              <p:spPr bwMode="auto">
                <a:xfrm>
                  <a:off x="41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1" name="Freeform 103"/>
                <p:cNvSpPr>
                  <a:spLocks/>
                </p:cNvSpPr>
                <p:nvPr/>
              </p:nvSpPr>
              <p:spPr bwMode="auto">
                <a:xfrm>
                  <a:off x="415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2" name="Freeform 104"/>
                <p:cNvSpPr>
                  <a:spLocks/>
                </p:cNvSpPr>
                <p:nvPr/>
              </p:nvSpPr>
              <p:spPr bwMode="auto">
                <a:xfrm>
                  <a:off x="41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3" name="Freeform 105"/>
                <p:cNvSpPr>
                  <a:spLocks/>
                </p:cNvSpPr>
                <p:nvPr/>
              </p:nvSpPr>
              <p:spPr bwMode="auto">
                <a:xfrm>
                  <a:off x="41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4" name="Freeform 106"/>
                <p:cNvSpPr>
                  <a:spLocks/>
                </p:cNvSpPr>
                <p:nvPr/>
              </p:nvSpPr>
              <p:spPr bwMode="auto">
                <a:xfrm>
                  <a:off x="42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5" name="Freeform 107"/>
                <p:cNvSpPr>
                  <a:spLocks/>
                </p:cNvSpPr>
                <p:nvPr/>
              </p:nvSpPr>
              <p:spPr bwMode="auto">
                <a:xfrm>
                  <a:off x="42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6" name="Freeform 108"/>
                <p:cNvSpPr>
                  <a:spLocks/>
                </p:cNvSpPr>
                <p:nvPr/>
              </p:nvSpPr>
              <p:spPr bwMode="auto">
                <a:xfrm>
                  <a:off x="42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7" name="Freeform 109"/>
                <p:cNvSpPr>
                  <a:spLocks/>
                </p:cNvSpPr>
                <p:nvPr/>
              </p:nvSpPr>
              <p:spPr bwMode="auto">
                <a:xfrm>
                  <a:off x="42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8" name="Freeform 110"/>
                <p:cNvSpPr>
                  <a:spLocks/>
                </p:cNvSpPr>
                <p:nvPr/>
              </p:nvSpPr>
              <p:spPr bwMode="auto">
                <a:xfrm>
                  <a:off x="42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89" name="Freeform 111"/>
                <p:cNvSpPr>
                  <a:spLocks/>
                </p:cNvSpPr>
                <p:nvPr/>
              </p:nvSpPr>
              <p:spPr bwMode="auto">
                <a:xfrm>
                  <a:off x="42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0" name="Freeform 112"/>
                <p:cNvSpPr>
                  <a:spLocks/>
                </p:cNvSpPr>
                <p:nvPr/>
              </p:nvSpPr>
              <p:spPr bwMode="auto">
                <a:xfrm>
                  <a:off x="43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1" name="Freeform 113"/>
                <p:cNvSpPr>
                  <a:spLocks/>
                </p:cNvSpPr>
                <p:nvPr/>
              </p:nvSpPr>
              <p:spPr bwMode="auto">
                <a:xfrm>
                  <a:off x="43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2" name="Freeform 114"/>
                <p:cNvSpPr>
                  <a:spLocks/>
                </p:cNvSpPr>
                <p:nvPr/>
              </p:nvSpPr>
              <p:spPr bwMode="auto">
                <a:xfrm>
                  <a:off x="43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3" name="Freeform 115"/>
                <p:cNvSpPr>
                  <a:spLocks/>
                </p:cNvSpPr>
                <p:nvPr/>
              </p:nvSpPr>
              <p:spPr bwMode="auto">
                <a:xfrm>
                  <a:off x="43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4" name="Freeform 116"/>
                <p:cNvSpPr>
                  <a:spLocks/>
                </p:cNvSpPr>
                <p:nvPr/>
              </p:nvSpPr>
              <p:spPr bwMode="auto">
                <a:xfrm>
                  <a:off x="43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5" name="Freeform 117"/>
                <p:cNvSpPr>
                  <a:spLocks/>
                </p:cNvSpPr>
                <p:nvPr/>
              </p:nvSpPr>
              <p:spPr bwMode="auto">
                <a:xfrm>
                  <a:off x="43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6" name="Freeform 118"/>
                <p:cNvSpPr>
                  <a:spLocks/>
                </p:cNvSpPr>
                <p:nvPr/>
              </p:nvSpPr>
              <p:spPr bwMode="auto">
                <a:xfrm>
                  <a:off x="43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7" name="Freeform 119"/>
                <p:cNvSpPr>
                  <a:spLocks/>
                </p:cNvSpPr>
                <p:nvPr/>
              </p:nvSpPr>
              <p:spPr bwMode="auto">
                <a:xfrm>
                  <a:off x="44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8" name="Freeform 120"/>
                <p:cNvSpPr>
                  <a:spLocks/>
                </p:cNvSpPr>
                <p:nvPr/>
              </p:nvSpPr>
              <p:spPr bwMode="auto">
                <a:xfrm>
                  <a:off x="44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799" name="Freeform 121"/>
                <p:cNvSpPr>
                  <a:spLocks/>
                </p:cNvSpPr>
                <p:nvPr/>
              </p:nvSpPr>
              <p:spPr bwMode="auto">
                <a:xfrm>
                  <a:off x="44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0" name="Freeform 122"/>
                <p:cNvSpPr>
                  <a:spLocks/>
                </p:cNvSpPr>
                <p:nvPr/>
              </p:nvSpPr>
              <p:spPr bwMode="auto">
                <a:xfrm>
                  <a:off x="44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1" name="Freeform 123"/>
                <p:cNvSpPr>
                  <a:spLocks/>
                </p:cNvSpPr>
                <p:nvPr/>
              </p:nvSpPr>
              <p:spPr bwMode="auto">
                <a:xfrm>
                  <a:off x="44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2" name="Freeform 124"/>
                <p:cNvSpPr>
                  <a:spLocks/>
                </p:cNvSpPr>
                <p:nvPr/>
              </p:nvSpPr>
              <p:spPr bwMode="auto">
                <a:xfrm>
                  <a:off x="44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3" name="Freeform 125"/>
                <p:cNvSpPr>
                  <a:spLocks/>
                </p:cNvSpPr>
                <p:nvPr/>
              </p:nvSpPr>
              <p:spPr bwMode="auto">
                <a:xfrm>
                  <a:off x="45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4" name="Freeform 126"/>
                <p:cNvSpPr>
                  <a:spLocks/>
                </p:cNvSpPr>
                <p:nvPr/>
              </p:nvSpPr>
              <p:spPr bwMode="auto">
                <a:xfrm>
                  <a:off x="45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5" name="Freeform 127"/>
                <p:cNvSpPr>
                  <a:spLocks/>
                </p:cNvSpPr>
                <p:nvPr/>
              </p:nvSpPr>
              <p:spPr bwMode="auto">
                <a:xfrm>
                  <a:off x="45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6" name="Freeform 128"/>
                <p:cNvSpPr>
                  <a:spLocks/>
                </p:cNvSpPr>
                <p:nvPr/>
              </p:nvSpPr>
              <p:spPr bwMode="auto">
                <a:xfrm>
                  <a:off x="455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7" name="Freeform 129"/>
                <p:cNvSpPr>
                  <a:spLocks/>
                </p:cNvSpPr>
                <p:nvPr/>
              </p:nvSpPr>
              <p:spPr bwMode="auto">
                <a:xfrm>
                  <a:off x="45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8" name="Freeform 130"/>
                <p:cNvSpPr>
                  <a:spLocks/>
                </p:cNvSpPr>
                <p:nvPr/>
              </p:nvSpPr>
              <p:spPr bwMode="auto">
                <a:xfrm>
                  <a:off x="45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09" name="Freeform 131"/>
                <p:cNvSpPr>
                  <a:spLocks/>
                </p:cNvSpPr>
                <p:nvPr/>
              </p:nvSpPr>
              <p:spPr bwMode="auto">
                <a:xfrm>
                  <a:off x="46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0" name="Freeform 132"/>
                <p:cNvSpPr>
                  <a:spLocks/>
                </p:cNvSpPr>
                <p:nvPr/>
              </p:nvSpPr>
              <p:spPr bwMode="auto">
                <a:xfrm>
                  <a:off x="46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1" name="Freeform 133"/>
                <p:cNvSpPr>
                  <a:spLocks/>
                </p:cNvSpPr>
                <p:nvPr/>
              </p:nvSpPr>
              <p:spPr bwMode="auto">
                <a:xfrm>
                  <a:off x="46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2" name="Freeform 134"/>
                <p:cNvSpPr>
                  <a:spLocks/>
                </p:cNvSpPr>
                <p:nvPr/>
              </p:nvSpPr>
              <p:spPr bwMode="auto">
                <a:xfrm>
                  <a:off x="46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3" name="Freeform 135"/>
                <p:cNvSpPr>
                  <a:spLocks/>
                </p:cNvSpPr>
                <p:nvPr/>
              </p:nvSpPr>
              <p:spPr bwMode="auto">
                <a:xfrm>
                  <a:off x="46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4" name="Freeform 136"/>
                <p:cNvSpPr>
                  <a:spLocks/>
                </p:cNvSpPr>
                <p:nvPr/>
              </p:nvSpPr>
              <p:spPr bwMode="auto">
                <a:xfrm>
                  <a:off x="46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5" name="Freeform 137"/>
                <p:cNvSpPr>
                  <a:spLocks/>
                </p:cNvSpPr>
                <p:nvPr/>
              </p:nvSpPr>
              <p:spPr bwMode="auto">
                <a:xfrm>
                  <a:off x="47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6" name="Freeform 138"/>
                <p:cNvSpPr>
                  <a:spLocks/>
                </p:cNvSpPr>
                <p:nvPr/>
              </p:nvSpPr>
              <p:spPr bwMode="auto">
                <a:xfrm>
                  <a:off x="47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7" name="Freeform 139"/>
                <p:cNvSpPr>
                  <a:spLocks/>
                </p:cNvSpPr>
                <p:nvPr/>
              </p:nvSpPr>
              <p:spPr bwMode="auto">
                <a:xfrm>
                  <a:off x="47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8" name="Freeform 140"/>
                <p:cNvSpPr>
                  <a:spLocks/>
                </p:cNvSpPr>
                <p:nvPr/>
              </p:nvSpPr>
              <p:spPr bwMode="auto">
                <a:xfrm>
                  <a:off x="47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19" name="Freeform 141"/>
                <p:cNvSpPr>
                  <a:spLocks/>
                </p:cNvSpPr>
                <p:nvPr/>
              </p:nvSpPr>
              <p:spPr bwMode="auto">
                <a:xfrm>
                  <a:off x="47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0" name="Freeform 142"/>
                <p:cNvSpPr>
                  <a:spLocks/>
                </p:cNvSpPr>
                <p:nvPr/>
              </p:nvSpPr>
              <p:spPr bwMode="auto">
                <a:xfrm>
                  <a:off x="47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1" name="Freeform 143"/>
                <p:cNvSpPr>
                  <a:spLocks/>
                </p:cNvSpPr>
                <p:nvPr/>
              </p:nvSpPr>
              <p:spPr bwMode="auto">
                <a:xfrm>
                  <a:off x="47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2" name="Freeform 144"/>
                <p:cNvSpPr>
                  <a:spLocks/>
                </p:cNvSpPr>
                <p:nvPr/>
              </p:nvSpPr>
              <p:spPr bwMode="auto">
                <a:xfrm>
                  <a:off x="48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3" name="Freeform 145"/>
                <p:cNvSpPr>
                  <a:spLocks/>
                </p:cNvSpPr>
                <p:nvPr/>
              </p:nvSpPr>
              <p:spPr bwMode="auto">
                <a:xfrm>
                  <a:off x="48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4" name="Freeform 146"/>
                <p:cNvSpPr>
                  <a:spLocks/>
                </p:cNvSpPr>
                <p:nvPr/>
              </p:nvSpPr>
              <p:spPr bwMode="auto">
                <a:xfrm>
                  <a:off x="48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5" name="Freeform 147"/>
                <p:cNvSpPr>
                  <a:spLocks/>
                </p:cNvSpPr>
                <p:nvPr/>
              </p:nvSpPr>
              <p:spPr bwMode="auto">
                <a:xfrm>
                  <a:off x="48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6" name="Freeform 148"/>
                <p:cNvSpPr>
                  <a:spLocks/>
                </p:cNvSpPr>
                <p:nvPr/>
              </p:nvSpPr>
              <p:spPr bwMode="auto">
                <a:xfrm>
                  <a:off x="48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7" name="Freeform 149"/>
                <p:cNvSpPr>
                  <a:spLocks/>
                </p:cNvSpPr>
                <p:nvPr/>
              </p:nvSpPr>
              <p:spPr bwMode="auto">
                <a:xfrm>
                  <a:off x="48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8" name="Freeform 150"/>
                <p:cNvSpPr>
                  <a:spLocks/>
                </p:cNvSpPr>
                <p:nvPr/>
              </p:nvSpPr>
              <p:spPr bwMode="auto">
                <a:xfrm>
                  <a:off x="49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29" name="Freeform 151"/>
                <p:cNvSpPr>
                  <a:spLocks/>
                </p:cNvSpPr>
                <p:nvPr/>
              </p:nvSpPr>
              <p:spPr bwMode="auto">
                <a:xfrm>
                  <a:off x="49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0" name="Freeform 152"/>
                <p:cNvSpPr>
                  <a:spLocks/>
                </p:cNvSpPr>
                <p:nvPr/>
              </p:nvSpPr>
              <p:spPr bwMode="auto">
                <a:xfrm>
                  <a:off x="49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1" name="Freeform 153"/>
                <p:cNvSpPr>
                  <a:spLocks/>
                </p:cNvSpPr>
                <p:nvPr/>
              </p:nvSpPr>
              <p:spPr bwMode="auto">
                <a:xfrm>
                  <a:off x="495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2" name="Freeform 154"/>
                <p:cNvSpPr>
                  <a:spLocks/>
                </p:cNvSpPr>
                <p:nvPr/>
              </p:nvSpPr>
              <p:spPr bwMode="auto">
                <a:xfrm>
                  <a:off x="49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3" name="Freeform 155"/>
                <p:cNvSpPr>
                  <a:spLocks/>
                </p:cNvSpPr>
                <p:nvPr/>
              </p:nvSpPr>
              <p:spPr bwMode="auto">
                <a:xfrm>
                  <a:off x="49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4" name="Freeform 156"/>
                <p:cNvSpPr>
                  <a:spLocks/>
                </p:cNvSpPr>
                <p:nvPr/>
              </p:nvSpPr>
              <p:spPr bwMode="auto">
                <a:xfrm>
                  <a:off x="50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5" name="Freeform 157"/>
                <p:cNvSpPr>
                  <a:spLocks/>
                </p:cNvSpPr>
                <p:nvPr/>
              </p:nvSpPr>
              <p:spPr bwMode="auto">
                <a:xfrm>
                  <a:off x="50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6" name="Freeform 158"/>
                <p:cNvSpPr>
                  <a:spLocks/>
                </p:cNvSpPr>
                <p:nvPr/>
              </p:nvSpPr>
              <p:spPr bwMode="auto">
                <a:xfrm>
                  <a:off x="50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7" name="Freeform 159"/>
                <p:cNvSpPr>
                  <a:spLocks/>
                </p:cNvSpPr>
                <p:nvPr/>
              </p:nvSpPr>
              <p:spPr bwMode="auto">
                <a:xfrm>
                  <a:off x="50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8" name="Freeform 160"/>
                <p:cNvSpPr>
                  <a:spLocks/>
                </p:cNvSpPr>
                <p:nvPr/>
              </p:nvSpPr>
              <p:spPr bwMode="auto">
                <a:xfrm>
                  <a:off x="50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39" name="Freeform 161"/>
                <p:cNvSpPr>
                  <a:spLocks/>
                </p:cNvSpPr>
                <p:nvPr/>
              </p:nvSpPr>
              <p:spPr bwMode="auto">
                <a:xfrm>
                  <a:off x="50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0" name="Freeform 162"/>
                <p:cNvSpPr>
                  <a:spLocks/>
                </p:cNvSpPr>
                <p:nvPr/>
              </p:nvSpPr>
              <p:spPr bwMode="auto">
                <a:xfrm>
                  <a:off x="51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1" name="Freeform 163"/>
                <p:cNvSpPr>
                  <a:spLocks/>
                </p:cNvSpPr>
                <p:nvPr/>
              </p:nvSpPr>
              <p:spPr bwMode="auto">
                <a:xfrm>
                  <a:off x="51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2" name="Freeform 164"/>
                <p:cNvSpPr>
                  <a:spLocks/>
                </p:cNvSpPr>
                <p:nvPr/>
              </p:nvSpPr>
              <p:spPr bwMode="auto">
                <a:xfrm>
                  <a:off x="51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3" name="Freeform 165"/>
                <p:cNvSpPr>
                  <a:spLocks/>
                </p:cNvSpPr>
                <p:nvPr/>
              </p:nvSpPr>
              <p:spPr bwMode="auto">
                <a:xfrm>
                  <a:off x="51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4" name="Freeform 166"/>
                <p:cNvSpPr>
                  <a:spLocks/>
                </p:cNvSpPr>
                <p:nvPr/>
              </p:nvSpPr>
              <p:spPr bwMode="auto">
                <a:xfrm>
                  <a:off x="51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5" name="Freeform 167"/>
                <p:cNvSpPr>
                  <a:spLocks/>
                </p:cNvSpPr>
                <p:nvPr/>
              </p:nvSpPr>
              <p:spPr bwMode="auto">
                <a:xfrm>
                  <a:off x="51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6" name="Freeform 168"/>
                <p:cNvSpPr>
                  <a:spLocks/>
                </p:cNvSpPr>
                <p:nvPr/>
              </p:nvSpPr>
              <p:spPr bwMode="auto">
                <a:xfrm>
                  <a:off x="51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7" name="Freeform 169"/>
                <p:cNvSpPr>
                  <a:spLocks/>
                </p:cNvSpPr>
                <p:nvPr/>
              </p:nvSpPr>
              <p:spPr bwMode="auto">
                <a:xfrm>
                  <a:off x="52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8" name="Freeform 170"/>
                <p:cNvSpPr>
                  <a:spLocks/>
                </p:cNvSpPr>
                <p:nvPr/>
              </p:nvSpPr>
              <p:spPr bwMode="auto">
                <a:xfrm>
                  <a:off x="52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49" name="Freeform 171"/>
                <p:cNvSpPr>
                  <a:spLocks/>
                </p:cNvSpPr>
                <p:nvPr/>
              </p:nvSpPr>
              <p:spPr bwMode="auto">
                <a:xfrm>
                  <a:off x="52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0" name="Freeform 172"/>
                <p:cNvSpPr>
                  <a:spLocks/>
                </p:cNvSpPr>
                <p:nvPr/>
              </p:nvSpPr>
              <p:spPr bwMode="auto">
                <a:xfrm>
                  <a:off x="52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1" name="Freeform 173"/>
                <p:cNvSpPr>
                  <a:spLocks/>
                </p:cNvSpPr>
                <p:nvPr/>
              </p:nvSpPr>
              <p:spPr bwMode="auto">
                <a:xfrm>
                  <a:off x="52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2" name="Freeform 174"/>
                <p:cNvSpPr>
                  <a:spLocks/>
                </p:cNvSpPr>
                <p:nvPr/>
              </p:nvSpPr>
              <p:spPr bwMode="auto">
                <a:xfrm>
                  <a:off x="52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3" name="Freeform 175"/>
                <p:cNvSpPr>
                  <a:spLocks/>
                </p:cNvSpPr>
                <p:nvPr/>
              </p:nvSpPr>
              <p:spPr bwMode="auto">
                <a:xfrm>
                  <a:off x="53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4" name="Freeform 176"/>
                <p:cNvSpPr>
                  <a:spLocks/>
                </p:cNvSpPr>
                <p:nvPr/>
              </p:nvSpPr>
              <p:spPr bwMode="auto">
                <a:xfrm>
                  <a:off x="53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5" name="Freeform 177"/>
                <p:cNvSpPr>
                  <a:spLocks/>
                </p:cNvSpPr>
                <p:nvPr/>
              </p:nvSpPr>
              <p:spPr bwMode="auto">
                <a:xfrm>
                  <a:off x="53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6" name="Freeform 178"/>
                <p:cNvSpPr>
                  <a:spLocks/>
                </p:cNvSpPr>
                <p:nvPr/>
              </p:nvSpPr>
              <p:spPr bwMode="auto">
                <a:xfrm>
                  <a:off x="535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7" name="Freeform 179"/>
                <p:cNvSpPr>
                  <a:spLocks/>
                </p:cNvSpPr>
                <p:nvPr/>
              </p:nvSpPr>
              <p:spPr bwMode="auto">
                <a:xfrm>
                  <a:off x="53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8" name="Freeform 180"/>
                <p:cNvSpPr>
                  <a:spLocks/>
                </p:cNvSpPr>
                <p:nvPr/>
              </p:nvSpPr>
              <p:spPr bwMode="auto">
                <a:xfrm>
                  <a:off x="53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59" name="Freeform 181"/>
                <p:cNvSpPr>
                  <a:spLocks/>
                </p:cNvSpPr>
                <p:nvPr/>
              </p:nvSpPr>
              <p:spPr bwMode="auto">
                <a:xfrm>
                  <a:off x="54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0" name="Freeform 182"/>
                <p:cNvSpPr>
                  <a:spLocks/>
                </p:cNvSpPr>
                <p:nvPr/>
              </p:nvSpPr>
              <p:spPr bwMode="auto">
                <a:xfrm>
                  <a:off x="54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1" name="Freeform 183"/>
                <p:cNvSpPr>
                  <a:spLocks/>
                </p:cNvSpPr>
                <p:nvPr/>
              </p:nvSpPr>
              <p:spPr bwMode="auto">
                <a:xfrm>
                  <a:off x="54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2" name="Freeform 184"/>
                <p:cNvSpPr>
                  <a:spLocks/>
                </p:cNvSpPr>
                <p:nvPr/>
              </p:nvSpPr>
              <p:spPr bwMode="auto">
                <a:xfrm>
                  <a:off x="54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3" name="Freeform 185"/>
                <p:cNvSpPr>
                  <a:spLocks/>
                </p:cNvSpPr>
                <p:nvPr/>
              </p:nvSpPr>
              <p:spPr bwMode="auto">
                <a:xfrm>
                  <a:off x="54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4" name="Freeform 186"/>
                <p:cNvSpPr>
                  <a:spLocks/>
                </p:cNvSpPr>
                <p:nvPr/>
              </p:nvSpPr>
              <p:spPr bwMode="auto">
                <a:xfrm>
                  <a:off x="54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5" name="Freeform 187"/>
                <p:cNvSpPr>
                  <a:spLocks/>
                </p:cNvSpPr>
                <p:nvPr/>
              </p:nvSpPr>
              <p:spPr bwMode="auto">
                <a:xfrm>
                  <a:off x="55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6" name="Freeform 188"/>
                <p:cNvSpPr>
                  <a:spLocks/>
                </p:cNvSpPr>
                <p:nvPr/>
              </p:nvSpPr>
              <p:spPr bwMode="auto">
                <a:xfrm>
                  <a:off x="55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7" name="Freeform 189"/>
                <p:cNvSpPr>
                  <a:spLocks/>
                </p:cNvSpPr>
                <p:nvPr/>
              </p:nvSpPr>
              <p:spPr bwMode="auto">
                <a:xfrm>
                  <a:off x="55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8" name="Freeform 190"/>
                <p:cNvSpPr>
                  <a:spLocks/>
                </p:cNvSpPr>
                <p:nvPr/>
              </p:nvSpPr>
              <p:spPr bwMode="auto">
                <a:xfrm>
                  <a:off x="55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69" name="Freeform 191"/>
                <p:cNvSpPr>
                  <a:spLocks/>
                </p:cNvSpPr>
                <p:nvPr/>
              </p:nvSpPr>
              <p:spPr bwMode="auto">
                <a:xfrm>
                  <a:off x="55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0" name="Freeform 192"/>
                <p:cNvSpPr>
                  <a:spLocks/>
                </p:cNvSpPr>
                <p:nvPr/>
              </p:nvSpPr>
              <p:spPr bwMode="auto">
                <a:xfrm>
                  <a:off x="55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1" name="Freeform 193"/>
                <p:cNvSpPr>
                  <a:spLocks/>
                </p:cNvSpPr>
                <p:nvPr/>
              </p:nvSpPr>
              <p:spPr bwMode="auto">
                <a:xfrm>
                  <a:off x="55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2" name="Freeform 194"/>
                <p:cNvSpPr>
                  <a:spLocks/>
                </p:cNvSpPr>
                <p:nvPr/>
              </p:nvSpPr>
              <p:spPr bwMode="auto">
                <a:xfrm>
                  <a:off x="56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3" name="Freeform 195"/>
                <p:cNvSpPr>
                  <a:spLocks/>
                </p:cNvSpPr>
                <p:nvPr/>
              </p:nvSpPr>
              <p:spPr bwMode="auto">
                <a:xfrm>
                  <a:off x="56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4" name="Freeform 196"/>
                <p:cNvSpPr>
                  <a:spLocks/>
                </p:cNvSpPr>
                <p:nvPr/>
              </p:nvSpPr>
              <p:spPr bwMode="auto">
                <a:xfrm>
                  <a:off x="56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5" name="Freeform 197"/>
                <p:cNvSpPr>
                  <a:spLocks/>
                </p:cNvSpPr>
                <p:nvPr/>
              </p:nvSpPr>
              <p:spPr bwMode="auto">
                <a:xfrm>
                  <a:off x="56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6" name="Freeform 198"/>
                <p:cNvSpPr>
                  <a:spLocks/>
                </p:cNvSpPr>
                <p:nvPr/>
              </p:nvSpPr>
              <p:spPr bwMode="auto">
                <a:xfrm>
                  <a:off x="56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7" name="Freeform 199"/>
                <p:cNvSpPr>
                  <a:spLocks/>
                </p:cNvSpPr>
                <p:nvPr/>
              </p:nvSpPr>
              <p:spPr bwMode="auto">
                <a:xfrm>
                  <a:off x="56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8" name="Freeform 200"/>
                <p:cNvSpPr>
                  <a:spLocks/>
                </p:cNvSpPr>
                <p:nvPr/>
              </p:nvSpPr>
              <p:spPr bwMode="auto">
                <a:xfrm>
                  <a:off x="57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79" name="Freeform 201"/>
                <p:cNvSpPr>
                  <a:spLocks/>
                </p:cNvSpPr>
                <p:nvPr/>
              </p:nvSpPr>
              <p:spPr bwMode="auto">
                <a:xfrm>
                  <a:off x="57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0" name="Freeform 202"/>
                <p:cNvSpPr>
                  <a:spLocks/>
                </p:cNvSpPr>
                <p:nvPr/>
              </p:nvSpPr>
              <p:spPr bwMode="auto">
                <a:xfrm>
                  <a:off x="57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1" name="Freeform 203"/>
                <p:cNvSpPr>
                  <a:spLocks/>
                </p:cNvSpPr>
                <p:nvPr/>
              </p:nvSpPr>
              <p:spPr bwMode="auto">
                <a:xfrm>
                  <a:off x="575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2" name="Freeform 204"/>
                <p:cNvSpPr>
                  <a:spLocks/>
                </p:cNvSpPr>
                <p:nvPr/>
              </p:nvSpPr>
              <p:spPr bwMode="auto">
                <a:xfrm>
                  <a:off x="57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3" name="Freeform 205"/>
                <p:cNvSpPr>
                  <a:spLocks/>
                </p:cNvSpPr>
                <p:nvPr/>
              </p:nvSpPr>
              <p:spPr bwMode="auto">
                <a:xfrm>
                  <a:off x="57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4" name="Freeform 206"/>
                <p:cNvSpPr>
                  <a:spLocks/>
                </p:cNvSpPr>
                <p:nvPr/>
              </p:nvSpPr>
              <p:spPr bwMode="auto">
                <a:xfrm>
                  <a:off x="58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5" name="Freeform 207"/>
                <p:cNvSpPr>
                  <a:spLocks/>
                </p:cNvSpPr>
                <p:nvPr/>
              </p:nvSpPr>
              <p:spPr bwMode="auto">
                <a:xfrm>
                  <a:off x="58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6" name="Freeform 208"/>
                <p:cNvSpPr>
                  <a:spLocks/>
                </p:cNvSpPr>
                <p:nvPr/>
              </p:nvSpPr>
              <p:spPr bwMode="auto">
                <a:xfrm>
                  <a:off x="58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7" name="Freeform 209"/>
                <p:cNvSpPr>
                  <a:spLocks/>
                </p:cNvSpPr>
                <p:nvPr/>
              </p:nvSpPr>
              <p:spPr bwMode="auto">
                <a:xfrm>
                  <a:off x="58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8" name="Freeform 210"/>
                <p:cNvSpPr>
                  <a:spLocks/>
                </p:cNvSpPr>
                <p:nvPr/>
              </p:nvSpPr>
              <p:spPr bwMode="auto">
                <a:xfrm>
                  <a:off x="58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89" name="Freeform 211"/>
                <p:cNvSpPr>
                  <a:spLocks/>
                </p:cNvSpPr>
                <p:nvPr/>
              </p:nvSpPr>
              <p:spPr bwMode="auto">
                <a:xfrm>
                  <a:off x="58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0" name="Freeform 212"/>
                <p:cNvSpPr>
                  <a:spLocks/>
                </p:cNvSpPr>
                <p:nvPr/>
              </p:nvSpPr>
              <p:spPr bwMode="auto">
                <a:xfrm>
                  <a:off x="59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1" name="Freeform 213"/>
                <p:cNvSpPr>
                  <a:spLocks/>
                </p:cNvSpPr>
                <p:nvPr/>
              </p:nvSpPr>
              <p:spPr bwMode="auto">
                <a:xfrm>
                  <a:off x="59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2" name="Freeform 214"/>
                <p:cNvSpPr>
                  <a:spLocks/>
                </p:cNvSpPr>
                <p:nvPr/>
              </p:nvSpPr>
              <p:spPr bwMode="auto">
                <a:xfrm>
                  <a:off x="59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3" name="Freeform 215"/>
                <p:cNvSpPr>
                  <a:spLocks/>
                </p:cNvSpPr>
                <p:nvPr/>
              </p:nvSpPr>
              <p:spPr bwMode="auto">
                <a:xfrm>
                  <a:off x="59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4" name="Freeform 216"/>
                <p:cNvSpPr>
                  <a:spLocks/>
                </p:cNvSpPr>
                <p:nvPr/>
              </p:nvSpPr>
              <p:spPr bwMode="auto">
                <a:xfrm>
                  <a:off x="59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5" name="Freeform 217"/>
                <p:cNvSpPr>
                  <a:spLocks/>
                </p:cNvSpPr>
                <p:nvPr/>
              </p:nvSpPr>
              <p:spPr bwMode="auto">
                <a:xfrm>
                  <a:off x="59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6" name="Freeform 218"/>
                <p:cNvSpPr>
                  <a:spLocks/>
                </p:cNvSpPr>
                <p:nvPr/>
              </p:nvSpPr>
              <p:spPr bwMode="auto">
                <a:xfrm>
                  <a:off x="59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7" name="Freeform 219"/>
                <p:cNvSpPr>
                  <a:spLocks/>
                </p:cNvSpPr>
                <p:nvPr/>
              </p:nvSpPr>
              <p:spPr bwMode="auto">
                <a:xfrm>
                  <a:off x="60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8" name="Freeform 220"/>
                <p:cNvSpPr>
                  <a:spLocks/>
                </p:cNvSpPr>
                <p:nvPr/>
              </p:nvSpPr>
              <p:spPr bwMode="auto">
                <a:xfrm>
                  <a:off x="60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899" name="Freeform 221"/>
                <p:cNvSpPr>
                  <a:spLocks/>
                </p:cNvSpPr>
                <p:nvPr/>
              </p:nvSpPr>
              <p:spPr bwMode="auto">
                <a:xfrm>
                  <a:off x="60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0" name="Freeform 222"/>
                <p:cNvSpPr>
                  <a:spLocks/>
                </p:cNvSpPr>
                <p:nvPr/>
              </p:nvSpPr>
              <p:spPr bwMode="auto">
                <a:xfrm>
                  <a:off x="60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1" name="Freeform 223"/>
                <p:cNvSpPr>
                  <a:spLocks/>
                </p:cNvSpPr>
                <p:nvPr/>
              </p:nvSpPr>
              <p:spPr bwMode="auto">
                <a:xfrm>
                  <a:off x="60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2" name="Freeform 224"/>
                <p:cNvSpPr>
                  <a:spLocks/>
                </p:cNvSpPr>
                <p:nvPr/>
              </p:nvSpPr>
              <p:spPr bwMode="auto">
                <a:xfrm>
                  <a:off x="60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3" name="Freeform 225"/>
                <p:cNvSpPr>
                  <a:spLocks/>
                </p:cNvSpPr>
                <p:nvPr/>
              </p:nvSpPr>
              <p:spPr bwMode="auto">
                <a:xfrm>
                  <a:off x="61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4" name="Freeform 226"/>
                <p:cNvSpPr>
                  <a:spLocks/>
                </p:cNvSpPr>
                <p:nvPr/>
              </p:nvSpPr>
              <p:spPr bwMode="auto">
                <a:xfrm>
                  <a:off x="61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5" name="Freeform 227"/>
                <p:cNvSpPr>
                  <a:spLocks/>
                </p:cNvSpPr>
                <p:nvPr/>
              </p:nvSpPr>
              <p:spPr bwMode="auto">
                <a:xfrm>
                  <a:off x="61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6" name="Freeform 228"/>
                <p:cNvSpPr>
                  <a:spLocks/>
                </p:cNvSpPr>
                <p:nvPr/>
              </p:nvSpPr>
              <p:spPr bwMode="auto">
                <a:xfrm>
                  <a:off x="615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7" name="Freeform 229"/>
                <p:cNvSpPr>
                  <a:spLocks/>
                </p:cNvSpPr>
                <p:nvPr/>
              </p:nvSpPr>
              <p:spPr bwMode="auto">
                <a:xfrm>
                  <a:off x="61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8" name="Freeform 230"/>
                <p:cNvSpPr>
                  <a:spLocks/>
                </p:cNvSpPr>
                <p:nvPr/>
              </p:nvSpPr>
              <p:spPr bwMode="auto">
                <a:xfrm>
                  <a:off x="61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09" name="Freeform 231"/>
                <p:cNvSpPr>
                  <a:spLocks/>
                </p:cNvSpPr>
                <p:nvPr/>
              </p:nvSpPr>
              <p:spPr bwMode="auto">
                <a:xfrm>
                  <a:off x="62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0" name="Freeform 232"/>
                <p:cNvSpPr>
                  <a:spLocks/>
                </p:cNvSpPr>
                <p:nvPr/>
              </p:nvSpPr>
              <p:spPr bwMode="auto">
                <a:xfrm>
                  <a:off x="62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1" name="Freeform 233"/>
                <p:cNvSpPr>
                  <a:spLocks/>
                </p:cNvSpPr>
                <p:nvPr/>
              </p:nvSpPr>
              <p:spPr bwMode="auto">
                <a:xfrm>
                  <a:off x="62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2" name="Freeform 234"/>
                <p:cNvSpPr>
                  <a:spLocks/>
                </p:cNvSpPr>
                <p:nvPr/>
              </p:nvSpPr>
              <p:spPr bwMode="auto">
                <a:xfrm>
                  <a:off x="62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3" name="Freeform 235"/>
                <p:cNvSpPr>
                  <a:spLocks/>
                </p:cNvSpPr>
                <p:nvPr/>
              </p:nvSpPr>
              <p:spPr bwMode="auto">
                <a:xfrm>
                  <a:off x="62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4" name="Freeform 236"/>
                <p:cNvSpPr>
                  <a:spLocks/>
                </p:cNvSpPr>
                <p:nvPr/>
              </p:nvSpPr>
              <p:spPr bwMode="auto">
                <a:xfrm>
                  <a:off x="62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5" name="Freeform 237"/>
                <p:cNvSpPr>
                  <a:spLocks/>
                </p:cNvSpPr>
                <p:nvPr/>
              </p:nvSpPr>
              <p:spPr bwMode="auto">
                <a:xfrm>
                  <a:off x="63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6" name="Freeform 238"/>
                <p:cNvSpPr>
                  <a:spLocks/>
                </p:cNvSpPr>
                <p:nvPr/>
              </p:nvSpPr>
              <p:spPr bwMode="auto">
                <a:xfrm>
                  <a:off x="63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7" name="Freeform 239"/>
                <p:cNvSpPr>
                  <a:spLocks/>
                </p:cNvSpPr>
                <p:nvPr/>
              </p:nvSpPr>
              <p:spPr bwMode="auto">
                <a:xfrm>
                  <a:off x="63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8" name="Freeform 240"/>
                <p:cNvSpPr>
                  <a:spLocks/>
                </p:cNvSpPr>
                <p:nvPr/>
              </p:nvSpPr>
              <p:spPr bwMode="auto">
                <a:xfrm>
                  <a:off x="63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19" name="Freeform 241"/>
                <p:cNvSpPr>
                  <a:spLocks/>
                </p:cNvSpPr>
                <p:nvPr/>
              </p:nvSpPr>
              <p:spPr bwMode="auto">
                <a:xfrm>
                  <a:off x="63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0" name="Freeform 242"/>
                <p:cNvSpPr>
                  <a:spLocks/>
                </p:cNvSpPr>
                <p:nvPr/>
              </p:nvSpPr>
              <p:spPr bwMode="auto">
                <a:xfrm>
                  <a:off x="63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1" name="Freeform 243"/>
                <p:cNvSpPr>
                  <a:spLocks/>
                </p:cNvSpPr>
                <p:nvPr/>
              </p:nvSpPr>
              <p:spPr bwMode="auto">
                <a:xfrm>
                  <a:off x="63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2" name="Freeform 244"/>
                <p:cNvSpPr>
                  <a:spLocks/>
                </p:cNvSpPr>
                <p:nvPr/>
              </p:nvSpPr>
              <p:spPr bwMode="auto">
                <a:xfrm>
                  <a:off x="64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3" name="Freeform 245"/>
                <p:cNvSpPr>
                  <a:spLocks/>
                </p:cNvSpPr>
                <p:nvPr/>
              </p:nvSpPr>
              <p:spPr bwMode="auto">
                <a:xfrm>
                  <a:off x="64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4" name="Freeform 246"/>
                <p:cNvSpPr>
                  <a:spLocks/>
                </p:cNvSpPr>
                <p:nvPr/>
              </p:nvSpPr>
              <p:spPr bwMode="auto">
                <a:xfrm>
                  <a:off x="64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5" name="Freeform 247"/>
                <p:cNvSpPr>
                  <a:spLocks/>
                </p:cNvSpPr>
                <p:nvPr/>
              </p:nvSpPr>
              <p:spPr bwMode="auto">
                <a:xfrm>
                  <a:off x="64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6" name="Freeform 248"/>
                <p:cNvSpPr>
                  <a:spLocks/>
                </p:cNvSpPr>
                <p:nvPr/>
              </p:nvSpPr>
              <p:spPr bwMode="auto">
                <a:xfrm>
                  <a:off x="64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7" name="Freeform 249"/>
                <p:cNvSpPr>
                  <a:spLocks/>
                </p:cNvSpPr>
                <p:nvPr/>
              </p:nvSpPr>
              <p:spPr bwMode="auto">
                <a:xfrm>
                  <a:off x="64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8" name="Freeform 250"/>
                <p:cNvSpPr>
                  <a:spLocks/>
                </p:cNvSpPr>
                <p:nvPr/>
              </p:nvSpPr>
              <p:spPr bwMode="auto">
                <a:xfrm>
                  <a:off x="65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29" name="Freeform 251"/>
                <p:cNvSpPr>
                  <a:spLocks/>
                </p:cNvSpPr>
                <p:nvPr/>
              </p:nvSpPr>
              <p:spPr bwMode="auto">
                <a:xfrm>
                  <a:off x="65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0" name="Freeform 252"/>
                <p:cNvSpPr>
                  <a:spLocks/>
                </p:cNvSpPr>
                <p:nvPr/>
              </p:nvSpPr>
              <p:spPr bwMode="auto">
                <a:xfrm>
                  <a:off x="65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1" name="Freeform 253"/>
                <p:cNvSpPr>
                  <a:spLocks/>
                </p:cNvSpPr>
                <p:nvPr/>
              </p:nvSpPr>
              <p:spPr bwMode="auto">
                <a:xfrm>
                  <a:off x="655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2" name="Freeform 254"/>
                <p:cNvSpPr>
                  <a:spLocks/>
                </p:cNvSpPr>
                <p:nvPr/>
              </p:nvSpPr>
              <p:spPr bwMode="auto">
                <a:xfrm>
                  <a:off x="657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3" name="Freeform 255"/>
                <p:cNvSpPr>
                  <a:spLocks/>
                </p:cNvSpPr>
                <p:nvPr/>
              </p:nvSpPr>
              <p:spPr bwMode="auto">
                <a:xfrm>
                  <a:off x="658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4" name="Freeform 256"/>
                <p:cNvSpPr>
                  <a:spLocks/>
                </p:cNvSpPr>
                <p:nvPr/>
              </p:nvSpPr>
              <p:spPr bwMode="auto">
                <a:xfrm>
                  <a:off x="660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5" name="Freeform 257"/>
                <p:cNvSpPr>
                  <a:spLocks/>
                </p:cNvSpPr>
                <p:nvPr/>
              </p:nvSpPr>
              <p:spPr bwMode="auto">
                <a:xfrm>
                  <a:off x="662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6" name="Freeform 258"/>
                <p:cNvSpPr>
                  <a:spLocks/>
                </p:cNvSpPr>
                <p:nvPr/>
              </p:nvSpPr>
              <p:spPr bwMode="auto">
                <a:xfrm>
                  <a:off x="663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7" name="Freeform 259"/>
                <p:cNvSpPr>
                  <a:spLocks/>
                </p:cNvSpPr>
                <p:nvPr/>
              </p:nvSpPr>
              <p:spPr bwMode="auto">
                <a:xfrm>
                  <a:off x="665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8" name="Freeform 260"/>
                <p:cNvSpPr>
                  <a:spLocks/>
                </p:cNvSpPr>
                <p:nvPr/>
              </p:nvSpPr>
              <p:spPr bwMode="auto">
                <a:xfrm>
                  <a:off x="666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39" name="Freeform 261"/>
                <p:cNvSpPr>
                  <a:spLocks/>
                </p:cNvSpPr>
                <p:nvPr/>
              </p:nvSpPr>
              <p:spPr bwMode="auto">
                <a:xfrm>
                  <a:off x="668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0" name="Freeform 262"/>
                <p:cNvSpPr>
                  <a:spLocks/>
                </p:cNvSpPr>
                <p:nvPr/>
              </p:nvSpPr>
              <p:spPr bwMode="auto">
                <a:xfrm>
                  <a:off x="670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1" name="Freeform 263"/>
                <p:cNvSpPr>
                  <a:spLocks/>
                </p:cNvSpPr>
                <p:nvPr/>
              </p:nvSpPr>
              <p:spPr bwMode="auto">
                <a:xfrm>
                  <a:off x="671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2" name="Freeform 264"/>
                <p:cNvSpPr>
                  <a:spLocks/>
                </p:cNvSpPr>
                <p:nvPr/>
              </p:nvSpPr>
              <p:spPr bwMode="auto">
                <a:xfrm>
                  <a:off x="673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3" name="Freeform 265"/>
                <p:cNvSpPr>
                  <a:spLocks/>
                </p:cNvSpPr>
                <p:nvPr/>
              </p:nvSpPr>
              <p:spPr bwMode="auto">
                <a:xfrm>
                  <a:off x="674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4" name="Freeform 266"/>
                <p:cNvSpPr>
                  <a:spLocks/>
                </p:cNvSpPr>
                <p:nvPr/>
              </p:nvSpPr>
              <p:spPr bwMode="auto">
                <a:xfrm>
                  <a:off x="676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5" name="Freeform 267"/>
                <p:cNvSpPr>
                  <a:spLocks/>
                </p:cNvSpPr>
                <p:nvPr/>
              </p:nvSpPr>
              <p:spPr bwMode="auto">
                <a:xfrm>
                  <a:off x="678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6" name="Freeform 268"/>
                <p:cNvSpPr>
                  <a:spLocks/>
                </p:cNvSpPr>
                <p:nvPr/>
              </p:nvSpPr>
              <p:spPr bwMode="auto">
                <a:xfrm>
                  <a:off x="679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7" name="Freeform 269"/>
                <p:cNvSpPr>
                  <a:spLocks/>
                </p:cNvSpPr>
                <p:nvPr/>
              </p:nvSpPr>
              <p:spPr bwMode="auto">
                <a:xfrm>
                  <a:off x="681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8" name="Freeform 270"/>
                <p:cNvSpPr>
                  <a:spLocks/>
                </p:cNvSpPr>
                <p:nvPr/>
              </p:nvSpPr>
              <p:spPr bwMode="auto">
                <a:xfrm>
                  <a:off x="682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49" name="Freeform 271"/>
                <p:cNvSpPr>
                  <a:spLocks/>
                </p:cNvSpPr>
                <p:nvPr/>
              </p:nvSpPr>
              <p:spPr bwMode="auto">
                <a:xfrm>
                  <a:off x="684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50" name="Freeform 272"/>
                <p:cNvSpPr>
                  <a:spLocks/>
                </p:cNvSpPr>
                <p:nvPr/>
              </p:nvSpPr>
              <p:spPr bwMode="auto">
                <a:xfrm>
                  <a:off x="686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51" name="Freeform 273"/>
                <p:cNvSpPr>
                  <a:spLocks/>
                </p:cNvSpPr>
                <p:nvPr/>
              </p:nvSpPr>
              <p:spPr bwMode="auto">
                <a:xfrm>
                  <a:off x="6876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52" name="Freeform 274"/>
                <p:cNvSpPr>
                  <a:spLocks/>
                </p:cNvSpPr>
                <p:nvPr/>
              </p:nvSpPr>
              <p:spPr bwMode="auto">
                <a:xfrm>
                  <a:off x="6892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53" name="Freeform 275"/>
                <p:cNvSpPr>
                  <a:spLocks/>
                </p:cNvSpPr>
                <p:nvPr/>
              </p:nvSpPr>
              <p:spPr bwMode="auto">
                <a:xfrm>
                  <a:off x="6908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54" name="Freeform 276"/>
                <p:cNvSpPr>
                  <a:spLocks/>
                </p:cNvSpPr>
                <p:nvPr/>
              </p:nvSpPr>
              <p:spPr bwMode="auto">
                <a:xfrm>
                  <a:off x="6924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  <p:sp>
              <p:nvSpPr>
                <p:cNvPr id="67955" name="Freeform 277"/>
                <p:cNvSpPr>
                  <a:spLocks/>
                </p:cNvSpPr>
                <p:nvPr/>
              </p:nvSpPr>
              <p:spPr bwMode="auto">
                <a:xfrm>
                  <a:off x="6940" y="5969"/>
                  <a:ext cx="8" cy="8"/>
                </a:xfrm>
                <a:custGeom>
                  <a:avLst/>
                  <a:gdLst>
                    <a:gd name="T0" fmla="*/ 4 w 8"/>
                    <a:gd name="T1" fmla="*/ 0 h 8"/>
                    <a:gd name="T2" fmla="*/ 0 w 8"/>
                    <a:gd name="T3" fmla="*/ 0 h 8"/>
                    <a:gd name="T4" fmla="*/ 0 w 8"/>
                    <a:gd name="T5" fmla="*/ 4 h 8"/>
                    <a:gd name="T6" fmla="*/ 0 w 8"/>
                    <a:gd name="T7" fmla="*/ 8 h 8"/>
                    <a:gd name="T8" fmla="*/ 4 w 8"/>
                    <a:gd name="T9" fmla="*/ 8 h 8"/>
                    <a:gd name="T10" fmla="*/ 4 w 8"/>
                    <a:gd name="T11" fmla="*/ 8 h 8"/>
                    <a:gd name="T12" fmla="*/ 8 w 8"/>
                    <a:gd name="T13" fmla="*/ 4 h 8"/>
                    <a:gd name="T14" fmla="*/ 8 w 8"/>
                    <a:gd name="T15" fmla="*/ 0 h 8"/>
                    <a:gd name="T16" fmla="*/ 4 w 8"/>
                    <a:gd name="T17" fmla="*/ 0 h 8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" h="8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4" y="8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 dirty="0"/>
                </a:p>
              </p:txBody>
            </p:sp>
          </p:grpSp>
          <p:sp>
            <p:nvSpPr>
              <p:cNvPr id="67641" name="Freeform 278"/>
              <p:cNvSpPr>
                <a:spLocks/>
              </p:cNvSpPr>
              <p:nvPr/>
            </p:nvSpPr>
            <p:spPr bwMode="auto">
              <a:xfrm>
                <a:off x="695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2" name="Freeform 279"/>
              <p:cNvSpPr>
                <a:spLocks/>
              </p:cNvSpPr>
              <p:nvPr/>
            </p:nvSpPr>
            <p:spPr bwMode="auto">
              <a:xfrm>
                <a:off x="697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3" name="Freeform 280"/>
              <p:cNvSpPr>
                <a:spLocks/>
              </p:cNvSpPr>
              <p:nvPr/>
            </p:nvSpPr>
            <p:spPr bwMode="auto">
              <a:xfrm>
                <a:off x="698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4" name="Freeform 281"/>
              <p:cNvSpPr>
                <a:spLocks/>
              </p:cNvSpPr>
              <p:nvPr/>
            </p:nvSpPr>
            <p:spPr bwMode="auto">
              <a:xfrm>
                <a:off x="700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5" name="Freeform 282"/>
              <p:cNvSpPr>
                <a:spLocks/>
              </p:cNvSpPr>
              <p:nvPr/>
            </p:nvSpPr>
            <p:spPr bwMode="auto">
              <a:xfrm>
                <a:off x="702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6" name="Freeform 283"/>
              <p:cNvSpPr>
                <a:spLocks/>
              </p:cNvSpPr>
              <p:nvPr/>
            </p:nvSpPr>
            <p:spPr bwMode="auto">
              <a:xfrm>
                <a:off x="703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7" name="Freeform 284"/>
              <p:cNvSpPr>
                <a:spLocks/>
              </p:cNvSpPr>
              <p:nvPr/>
            </p:nvSpPr>
            <p:spPr bwMode="auto">
              <a:xfrm>
                <a:off x="705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8" name="Freeform 285"/>
              <p:cNvSpPr>
                <a:spLocks/>
              </p:cNvSpPr>
              <p:nvPr/>
            </p:nvSpPr>
            <p:spPr bwMode="auto">
              <a:xfrm>
                <a:off x="706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49" name="Freeform 286"/>
              <p:cNvSpPr>
                <a:spLocks/>
              </p:cNvSpPr>
              <p:nvPr/>
            </p:nvSpPr>
            <p:spPr bwMode="auto">
              <a:xfrm>
                <a:off x="708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0" name="Freeform 287"/>
              <p:cNvSpPr>
                <a:spLocks/>
              </p:cNvSpPr>
              <p:nvPr/>
            </p:nvSpPr>
            <p:spPr bwMode="auto">
              <a:xfrm>
                <a:off x="710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1" name="Freeform 288"/>
              <p:cNvSpPr>
                <a:spLocks/>
              </p:cNvSpPr>
              <p:nvPr/>
            </p:nvSpPr>
            <p:spPr bwMode="auto">
              <a:xfrm>
                <a:off x="711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2" name="Freeform 289"/>
              <p:cNvSpPr>
                <a:spLocks/>
              </p:cNvSpPr>
              <p:nvPr/>
            </p:nvSpPr>
            <p:spPr bwMode="auto">
              <a:xfrm>
                <a:off x="713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3" name="Freeform 290"/>
              <p:cNvSpPr>
                <a:spLocks/>
              </p:cNvSpPr>
              <p:nvPr/>
            </p:nvSpPr>
            <p:spPr bwMode="auto">
              <a:xfrm>
                <a:off x="714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4" name="Freeform 291"/>
              <p:cNvSpPr>
                <a:spLocks/>
              </p:cNvSpPr>
              <p:nvPr/>
            </p:nvSpPr>
            <p:spPr bwMode="auto">
              <a:xfrm>
                <a:off x="716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5" name="Freeform 292"/>
              <p:cNvSpPr>
                <a:spLocks/>
              </p:cNvSpPr>
              <p:nvPr/>
            </p:nvSpPr>
            <p:spPr bwMode="auto">
              <a:xfrm>
                <a:off x="718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6" name="Freeform 293"/>
              <p:cNvSpPr>
                <a:spLocks/>
              </p:cNvSpPr>
              <p:nvPr/>
            </p:nvSpPr>
            <p:spPr bwMode="auto">
              <a:xfrm>
                <a:off x="719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7" name="Freeform 294"/>
              <p:cNvSpPr>
                <a:spLocks/>
              </p:cNvSpPr>
              <p:nvPr/>
            </p:nvSpPr>
            <p:spPr bwMode="auto">
              <a:xfrm>
                <a:off x="721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8" name="Freeform 295"/>
              <p:cNvSpPr>
                <a:spLocks/>
              </p:cNvSpPr>
              <p:nvPr/>
            </p:nvSpPr>
            <p:spPr bwMode="auto">
              <a:xfrm>
                <a:off x="722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59" name="Freeform 296"/>
              <p:cNvSpPr>
                <a:spLocks/>
              </p:cNvSpPr>
              <p:nvPr/>
            </p:nvSpPr>
            <p:spPr bwMode="auto">
              <a:xfrm>
                <a:off x="724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0" name="Freeform 297"/>
              <p:cNvSpPr>
                <a:spLocks/>
              </p:cNvSpPr>
              <p:nvPr/>
            </p:nvSpPr>
            <p:spPr bwMode="auto">
              <a:xfrm>
                <a:off x="726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1" name="Freeform 298"/>
              <p:cNvSpPr>
                <a:spLocks/>
              </p:cNvSpPr>
              <p:nvPr/>
            </p:nvSpPr>
            <p:spPr bwMode="auto">
              <a:xfrm>
                <a:off x="727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2" name="Freeform 299"/>
              <p:cNvSpPr>
                <a:spLocks/>
              </p:cNvSpPr>
              <p:nvPr/>
            </p:nvSpPr>
            <p:spPr bwMode="auto">
              <a:xfrm>
                <a:off x="729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3" name="Freeform 300"/>
              <p:cNvSpPr>
                <a:spLocks/>
              </p:cNvSpPr>
              <p:nvPr/>
            </p:nvSpPr>
            <p:spPr bwMode="auto">
              <a:xfrm>
                <a:off x="730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4" name="Freeform 301"/>
              <p:cNvSpPr>
                <a:spLocks/>
              </p:cNvSpPr>
              <p:nvPr/>
            </p:nvSpPr>
            <p:spPr bwMode="auto">
              <a:xfrm>
                <a:off x="732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5" name="Freeform 302"/>
              <p:cNvSpPr>
                <a:spLocks/>
              </p:cNvSpPr>
              <p:nvPr/>
            </p:nvSpPr>
            <p:spPr bwMode="auto">
              <a:xfrm>
                <a:off x="734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6" name="Freeform 303"/>
              <p:cNvSpPr>
                <a:spLocks/>
              </p:cNvSpPr>
              <p:nvPr/>
            </p:nvSpPr>
            <p:spPr bwMode="auto">
              <a:xfrm>
                <a:off x="735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7" name="Freeform 304"/>
              <p:cNvSpPr>
                <a:spLocks/>
              </p:cNvSpPr>
              <p:nvPr/>
            </p:nvSpPr>
            <p:spPr bwMode="auto">
              <a:xfrm>
                <a:off x="737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8" name="Freeform 305"/>
              <p:cNvSpPr>
                <a:spLocks/>
              </p:cNvSpPr>
              <p:nvPr/>
            </p:nvSpPr>
            <p:spPr bwMode="auto">
              <a:xfrm>
                <a:off x="738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69" name="Freeform 306"/>
              <p:cNvSpPr>
                <a:spLocks/>
              </p:cNvSpPr>
              <p:nvPr/>
            </p:nvSpPr>
            <p:spPr bwMode="auto">
              <a:xfrm>
                <a:off x="740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0" name="Freeform 307"/>
              <p:cNvSpPr>
                <a:spLocks/>
              </p:cNvSpPr>
              <p:nvPr/>
            </p:nvSpPr>
            <p:spPr bwMode="auto">
              <a:xfrm>
                <a:off x="742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1" name="Freeform 308"/>
              <p:cNvSpPr>
                <a:spLocks/>
              </p:cNvSpPr>
              <p:nvPr/>
            </p:nvSpPr>
            <p:spPr bwMode="auto">
              <a:xfrm>
                <a:off x="743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2" name="Freeform 309"/>
              <p:cNvSpPr>
                <a:spLocks/>
              </p:cNvSpPr>
              <p:nvPr/>
            </p:nvSpPr>
            <p:spPr bwMode="auto">
              <a:xfrm>
                <a:off x="745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3" name="Freeform 310"/>
              <p:cNvSpPr>
                <a:spLocks/>
              </p:cNvSpPr>
              <p:nvPr/>
            </p:nvSpPr>
            <p:spPr bwMode="auto">
              <a:xfrm>
                <a:off x="746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4" name="Freeform 311"/>
              <p:cNvSpPr>
                <a:spLocks/>
              </p:cNvSpPr>
              <p:nvPr/>
            </p:nvSpPr>
            <p:spPr bwMode="auto">
              <a:xfrm>
                <a:off x="748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5" name="Freeform 312"/>
              <p:cNvSpPr>
                <a:spLocks/>
              </p:cNvSpPr>
              <p:nvPr/>
            </p:nvSpPr>
            <p:spPr bwMode="auto">
              <a:xfrm>
                <a:off x="750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6" name="Freeform 313"/>
              <p:cNvSpPr>
                <a:spLocks/>
              </p:cNvSpPr>
              <p:nvPr/>
            </p:nvSpPr>
            <p:spPr bwMode="auto">
              <a:xfrm>
                <a:off x="751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7" name="Freeform 314"/>
              <p:cNvSpPr>
                <a:spLocks/>
              </p:cNvSpPr>
              <p:nvPr/>
            </p:nvSpPr>
            <p:spPr bwMode="auto">
              <a:xfrm>
                <a:off x="753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8" name="Freeform 315"/>
              <p:cNvSpPr>
                <a:spLocks/>
              </p:cNvSpPr>
              <p:nvPr/>
            </p:nvSpPr>
            <p:spPr bwMode="auto">
              <a:xfrm>
                <a:off x="754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79" name="Freeform 316"/>
              <p:cNvSpPr>
                <a:spLocks/>
              </p:cNvSpPr>
              <p:nvPr/>
            </p:nvSpPr>
            <p:spPr bwMode="auto">
              <a:xfrm>
                <a:off x="756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0" name="Freeform 317"/>
              <p:cNvSpPr>
                <a:spLocks/>
              </p:cNvSpPr>
              <p:nvPr/>
            </p:nvSpPr>
            <p:spPr bwMode="auto">
              <a:xfrm>
                <a:off x="758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1" name="Freeform 318"/>
              <p:cNvSpPr>
                <a:spLocks/>
              </p:cNvSpPr>
              <p:nvPr/>
            </p:nvSpPr>
            <p:spPr bwMode="auto">
              <a:xfrm>
                <a:off x="759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2" name="Freeform 319"/>
              <p:cNvSpPr>
                <a:spLocks/>
              </p:cNvSpPr>
              <p:nvPr/>
            </p:nvSpPr>
            <p:spPr bwMode="auto">
              <a:xfrm>
                <a:off x="761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3" name="Freeform 320"/>
              <p:cNvSpPr>
                <a:spLocks/>
              </p:cNvSpPr>
              <p:nvPr/>
            </p:nvSpPr>
            <p:spPr bwMode="auto">
              <a:xfrm>
                <a:off x="762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4" name="Freeform 321"/>
              <p:cNvSpPr>
                <a:spLocks/>
              </p:cNvSpPr>
              <p:nvPr/>
            </p:nvSpPr>
            <p:spPr bwMode="auto">
              <a:xfrm>
                <a:off x="764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5" name="Freeform 322"/>
              <p:cNvSpPr>
                <a:spLocks/>
              </p:cNvSpPr>
              <p:nvPr/>
            </p:nvSpPr>
            <p:spPr bwMode="auto">
              <a:xfrm>
                <a:off x="766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6" name="Freeform 323"/>
              <p:cNvSpPr>
                <a:spLocks/>
              </p:cNvSpPr>
              <p:nvPr/>
            </p:nvSpPr>
            <p:spPr bwMode="auto">
              <a:xfrm>
                <a:off x="767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7" name="Freeform 324"/>
              <p:cNvSpPr>
                <a:spLocks/>
              </p:cNvSpPr>
              <p:nvPr/>
            </p:nvSpPr>
            <p:spPr bwMode="auto">
              <a:xfrm>
                <a:off x="769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8" name="Freeform 325"/>
              <p:cNvSpPr>
                <a:spLocks/>
              </p:cNvSpPr>
              <p:nvPr/>
            </p:nvSpPr>
            <p:spPr bwMode="auto">
              <a:xfrm>
                <a:off x="770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89" name="Freeform 326"/>
              <p:cNvSpPr>
                <a:spLocks/>
              </p:cNvSpPr>
              <p:nvPr/>
            </p:nvSpPr>
            <p:spPr bwMode="auto">
              <a:xfrm>
                <a:off x="772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0" name="Freeform 327"/>
              <p:cNvSpPr>
                <a:spLocks/>
              </p:cNvSpPr>
              <p:nvPr/>
            </p:nvSpPr>
            <p:spPr bwMode="auto">
              <a:xfrm>
                <a:off x="774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1" name="Freeform 328"/>
              <p:cNvSpPr>
                <a:spLocks/>
              </p:cNvSpPr>
              <p:nvPr/>
            </p:nvSpPr>
            <p:spPr bwMode="auto">
              <a:xfrm>
                <a:off x="775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2" name="Freeform 329"/>
              <p:cNvSpPr>
                <a:spLocks/>
              </p:cNvSpPr>
              <p:nvPr/>
            </p:nvSpPr>
            <p:spPr bwMode="auto">
              <a:xfrm>
                <a:off x="777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3" name="Freeform 330"/>
              <p:cNvSpPr>
                <a:spLocks/>
              </p:cNvSpPr>
              <p:nvPr/>
            </p:nvSpPr>
            <p:spPr bwMode="auto">
              <a:xfrm>
                <a:off x="778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4" name="Freeform 331"/>
              <p:cNvSpPr>
                <a:spLocks/>
              </p:cNvSpPr>
              <p:nvPr/>
            </p:nvSpPr>
            <p:spPr bwMode="auto">
              <a:xfrm>
                <a:off x="780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5" name="Freeform 332"/>
              <p:cNvSpPr>
                <a:spLocks/>
              </p:cNvSpPr>
              <p:nvPr/>
            </p:nvSpPr>
            <p:spPr bwMode="auto">
              <a:xfrm>
                <a:off x="782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6" name="Freeform 333"/>
              <p:cNvSpPr>
                <a:spLocks/>
              </p:cNvSpPr>
              <p:nvPr/>
            </p:nvSpPr>
            <p:spPr bwMode="auto">
              <a:xfrm>
                <a:off x="783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7" name="Freeform 334"/>
              <p:cNvSpPr>
                <a:spLocks/>
              </p:cNvSpPr>
              <p:nvPr/>
            </p:nvSpPr>
            <p:spPr bwMode="auto">
              <a:xfrm>
                <a:off x="785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8" name="Freeform 335"/>
              <p:cNvSpPr>
                <a:spLocks/>
              </p:cNvSpPr>
              <p:nvPr/>
            </p:nvSpPr>
            <p:spPr bwMode="auto">
              <a:xfrm>
                <a:off x="786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99" name="Freeform 336"/>
              <p:cNvSpPr>
                <a:spLocks/>
              </p:cNvSpPr>
              <p:nvPr/>
            </p:nvSpPr>
            <p:spPr bwMode="auto">
              <a:xfrm>
                <a:off x="788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0" name="Freeform 337"/>
              <p:cNvSpPr>
                <a:spLocks/>
              </p:cNvSpPr>
              <p:nvPr/>
            </p:nvSpPr>
            <p:spPr bwMode="auto">
              <a:xfrm>
                <a:off x="790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1" name="Freeform 338"/>
              <p:cNvSpPr>
                <a:spLocks/>
              </p:cNvSpPr>
              <p:nvPr/>
            </p:nvSpPr>
            <p:spPr bwMode="auto">
              <a:xfrm>
                <a:off x="791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2" name="Freeform 339"/>
              <p:cNvSpPr>
                <a:spLocks/>
              </p:cNvSpPr>
              <p:nvPr/>
            </p:nvSpPr>
            <p:spPr bwMode="auto">
              <a:xfrm>
                <a:off x="793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3" name="Freeform 340"/>
              <p:cNvSpPr>
                <a:spLocks/>
              </p:cNvSpPr>
              <p:nvPr/>
            </p:nvSpPr>
            <p:spPr bwMode="auto">
              <a:xfrm>
                <a:off x="794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4" name="Freeform 341"/>
              <p:cNvSpPr>
                <a:spLocks/>
              </p:cNvSpPr>
              <p:nvPr/>
            </p:nvSpPr>
            <p:spPr bwMode="auto">
              <a:xfrm>
                <a:off x="796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5" name="Freeform 342"/>
              <p:cNvSpPr>
                <a:spLocks/>
              </p:cNvSpPr>
              <p:nvPr/>
            </p:nvSpPr>
            <p:spPr bwMode="auto">
              <a:xfrm>
                <a:off x="798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6" name="Freeform 343"/>
              <p:cNvSpPr>
                <a:spLocks/>
              </p:cNvSpPr>
              <p:nvPr/>
            </p:nvSpPr>
            <p:spPr bwMode="auto">
              <a:xfrm>
                <a:off x="799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7" name="Freeform 344"/>
              <p:cNvSpPr>
                <a:spLocks/>
              </p:cNvSpPr>
              <p:nvPr/>
            </p:nvSpPr>
            <p:spPr bwMode="auto">
              <a:xfrm>
                <a:off x="801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8" name="Freeform 345"/>
              <p:cNvSpPr>
                <a:spLocks/>
              </p:cNvSpPr>
              <p:nvPr/>
            </p:nvSpPr>
            <p:spPr bwMode="auto">
              <a:xfrm>
                <a:off x="802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09" name="Freeform 346"/>
              <p:cNvSpPr>
                <a:spLocks/>
              </p:cNvSpPr>
              <p:nvPr/>
            </p:nvSpPr>
            <p:spPr bwMode="auto">
              <a:xfrm>
                <a:off x="804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0" name="Freeform 347"/>
              <p:cNvSpPr>
                <a:spLocks/>
              </p:cNvSpPr>
              <p:nvPr/>
            </p:nvSpPr>
            <p:spPr bwMode="auto">
              <a:xfrm>
                <a:off x="806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1" name="Freeform 348"/>
              <p:cNvSpPr>
                <a:spLocks/>
              </p:cNvSpPr>
              <p:nvPr/>
            </p:nvSpPr>
            <p:spPr bwMode="auto">
              <a:xfrm>
                <a:off x="807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2" name="Freeform 349"/>
              <p:cNvSpPr>
                <a:spLocks/>
              </p:cNvSpPr>
              <p:nvPr/>
            </p:nvSpPr>
            <p:spPr bwMode="auto">
              <a:xfrm>
                <a:off x="809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3" name="Freeform 350"/>
              <p:cNvSpPr>
                <a:spLocks/>
              </p:cNvSpPr>
              <p:nvPr/>
            </p:nvSpPr>
            <p:spPr bwMode="auto">
              <a:xfrm>
                <a:off x="810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4" name="Freeform 351"/>
              <p:cNvSpPr>
                <a:spLocks/>
              </p:cNvSpPr>
              <p:nvPr/>
            </p:nvSpPr>
            <p:spPr bwMode="auto">
              <a:xfrm>
                <a:off x="812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5" name="Freeform 352"/>
              <p:cNvSpPr>
                <a:spLocks/>
              </p:cNvSpPr>
              <p:nvPr/>
            </p:nvSpPr>
            <p:spPr bwMode="auto">
              <a:xfrm>
                <a:off x="814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6" name="Freeform 353"/>
              <p:cNvSpPr>
                <a:spLocks/>
              </p:cNvSpPr>
              <p:nvPr/>
            </p:nvSpPr>
            <p:spPr bwMode="auto">
              <a:xfrm>
                <a:off x="815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7" name="Freeform 354"/>
              <p:cNvSpPr>
                <a:spLocks/>
              </p:cNvSpPr>
              <p:nvPr/>
            </p:nvSpPr>
            <p:spPr bwMode="auto">
              <a:xfrm>
                <a:off x="817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8" name="Freeform 355"/>
              <p:cNvSpPr>
                <a:spLocks/>
              </p:cNvSpPr>
              <p:nvPr/>
            </p:nvSpPr>
            <p:spPr bwMode="auto">
              <a:xfrm>
                <a:off x="818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19" name="Freeform 356"/>
              <p:cNvSpPr>
                <a:spLocks/>
              </p:cNvSpPr>
              <p:nvPr/>
            </p:nvSpPr>
            <p:spPr bwMode="auto">
              <a:xfrm>
                <a:off x="820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0" name="Freeform 357"/>
              <p:cNvSpPr>
                <a:spLocks/>
              </p:cNvSpPr>
              <p:nvPr/>
            </p:nvSpPr>
            <p:spPr bwMode="auto">
              <a:xfrm>
                <a:off x="822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1" name="Freeform 358"/>
              <p:cNvSpPr>
                <a:spLocks/>
              </p:cNvSpPr>
              <p:nvPr/>
            </p:nvSpPr>
            <p:spPr bwMode="auto">
              <a:xfrm>
                <a:off x="823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2" name="Freeform 359"/>
              <p:cNvSpPr>
                <a:spLocks/>
              </p:cNvSpPr>
              <p:nvPr/>
            </p:nvSpPr>
            <p:spPr bwMode="auto">
              <a:xfrm>
                <a:off x="825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3" name="Freeform 360"/>
              <p:cNvSpPr>
                <a:spLocks/>
              </p:cNvSpPr>
              <p:nvPr/>
            </p:nvSpPr>
            <p:spPr bwMode="auto">
              <a:xfrm>
                <a:off x="826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4" name="Freeform 361"/>
              <p:cNvSpPr>
                <a:spLocks/>
              </p:cNvSpPr>
              <p:nvPr/>
            </p:nvSpPr>
            <p:spPr bwMode="auto">
              <a:xfrm>
                <a:off x="828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5" name="Freeform 362"/>
              <p:cNvSpPr>
                <a:spLocks/>
              </p:cNvSpPr>
              <p:nvPr/>
            </p:nvSpPr>
            <p:spPr bwMode="auto">
              <a:xfrm>
                <a:off x="830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6" name="Freeform 363"/>
              <p:cNvSpPr>
                <a:spLocks/>
              </p:cNvSpPr>
              <p:nvPr/>
            </p:nvSpPr>
            <p:spPr bwMode="auto">
              <a:xfrm>
                <a:off x="831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7" name="Freeform 364"/>
              <p:cNvSpPr>
                <a:spLocks/>
              </p:cNvSpPr>
              <p:nvPr/>
            </p:nvSpPr>
            <p:spPr bwMode="auto">
              <a:xfrm>
                <a:off x="833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8" name="Freeform 365"/>
              <p:cNvSpPr>
                <a:spLocks/>
              </p:cNvSpPr>
              <p:nvPr/>
            </p:nvSpPr>
            <p:spPr bwMode="auto">
              <a:xfrm>
                <a:off x="834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29" name="Freeform 366"/>
              <p:cNvSpPr>
                <a:spLocks/>
              </p:cNvSpPr>
              <p:nvPr/>
            </p:nvSpPr>
            <p:spPr bwMode="auto">
              <a:xfrm>
                <a:off x="836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0" name="Freeform 367"/>
              <p:cNvSpPr>
                <a:spLocks/>
              </p:cNvSpPr>
              <p:nvPr/>
            </p:nvSpPr>
            <p:spPr bwMode="auto">
              <a:xfrm>
                <a:off x="838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1" name="Freeform 368"/>
              <p:cNvSpPr>
                <a:spLocks/>
              </p:cNvSpPr>
              <p:nvPr/>
            </p:nvSpPr>
            <p:spPr bwMode="auto">
              <a:xfrm>
                <a:off x="839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2" name="Freeform 369"/>
              <p:cNvSpPr>
                <a:spLocks/>
              </p:cNvSpPr>
              <p:nvPr/>
            </p:nvSpPr>
            <p:spPr bwMode="auto">
              <a:xfrm>
                <a:off x="841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3" name="Freeform 370"/>
              <p:cNvSpPr>
                <a:spLocks/>
              </p:cNvSpPr>
              <p:nvPr/>
            </p:nvSpPr>
            <p:spPr bwMode="auto">
              <a:xfrm>
                <a:off x="842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4" name="Freeform 371"/>
              <p:cNvSpPr>
                <a:spLocks/>
              </p:cNvSpPr>
              <p:nvPr/>
            </p:nvSpPr>
            <p:spPr bwMode="auto">
              <a:xfrm>
                <a:off x="844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5" name="Freeform 372"/>
              <p:cNvSpPr>
                <a:spLocks/>
              </p:cNvSpPr>
              <p:nvPr/>
            </p:nvSpPr>
            <p:spPr bwMode="auto">
              <a:xfrm>
                <a:off x="846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6" name="Freeform 373"/>
              <p:cNvSpPr>
                <a:spLocks/>
              </p:cNvSpPr>
              <p:nvPr/>
            </p:nvSpPr>
            <p:spPr bwMode="auto">
              <a:xfrm>
                <a:off x="847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7" name="Freeform 374"/>
              <p:cNvSpPr>
                <a:spLocks/>
              </p:cNvSpPr>
              <p:nvPr/>
            </p:nvSpPr>
            <p:spPr bwMode="auto">
              <a:xfrm>
                <a:off x="849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8" name="Freeform 375"/>
              <p:cNvSpPr>
                <a:spLocks/>
              </p:cNvSpPr>
              <p:nvPr/>
            </p:nvSpPr>
            <p:spPr bwMode="auto">
              <a:xfrm>
                <a:off x="850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39" name="Freeform 376"/>
              <p:cNvSpPr>
                <a:spLocks/>
              </p:cNvSpPr>
              <p:nvPr/>
            </p:nvSpPr>
            <p:spPr bwMode="auto">
              <a:xfrm>
                <a:off x="852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0" name="Freeform 377"/>
              <p:cNvSpPr>
                <a:spLocks/>
              </p:cNvSpPr>
              <p:nvPr/>
            </p:nvSpPr>
            <p:spPr bwMode="auto">
              <a:xfrm>
                <a:off x="854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1" name="Freeform 378"/>
              <p:cNvSpPr>
                <a:spLocks/>
              </p:cNvSpPr>
              <p:nvPr/>
            </p:nvSpPr>
            <p:spPr bwMode="auto">
              <a:xfrm>
                <a:off x="855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2" name="Freeform 379"/>
              <p:cNvSpPr>
                <a:spLocks/>
              </p:cNvSpPr>
              <p:nvPr/>
            </p:nvSpPr>
            <p:spPr bwMode="auto">
              <a:xfrm>
                <a:off x="857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3" name="Freeform 380"/>
              <p:cNvSpPr>
                <a:spLocks/>
              </p:cNvSpPr>
              <p:nvPr/>
            </p:nvSpPr>
            <p:spPr bwMode="auto">
              <a:xfrm>
                <a:off x="858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4" name="Freeform 381"/>
              <p:cNvSpPr>
                <a:spLocks/>
              </p:cNvSpPr>
              <p:nvPr/>
            </p:nvSpPr>
            <p:spPr bwMode="auto">
              <a:xfrm>
                <a:off x="860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5" name="Freeform 382"/>
              <p:cNvSpPr>
                <a:spLocks/>
              </p:cNvSpPr>
              <p:nvPr/>
            </p:nvSpPr>
            <p:spPr bwMode="auto">
              <a:xfrm>
                <a:off x="862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6" name="Freeform 383"/>
              <p:cNvSpPr>
                <a:spLocks/>
              </p:cNvSpPr>
              <p:nvPr/>
            </p:nvSpPr>
            <p:spPr bwMode="auto">
              <a:xfrm>
                <a:off x="863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7" name="Freeform 384"/>
              <p:cNvSpPr>
                <a:spLocks/>
              </p:cNvSpPr>
              <p:nvPr/>
            </p:nvSpPr>
            <p:spPr bwMode="auto">
              <a:xfrm>
                <a:off x="865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8" name="Freeform 385"/>
              <p:cNvSpPr>
                <a:spLocks/>
              </p:cNvSpPr>
              <p:nvPr/>
            </p:nvSpPr>
            <p:spPr bwMode="auto">
              <a:xfrm>
                <a:off x="866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49" name="Freeform 386"/>
              <p:cNvSpPr>
                <a:spLocks/>
              </p:cNvSpPr>
              <p:nvPr/>
            </p:nvSpPr>
            <p:spPr bwMode="auto">
              <a:xfrm>
                <a:off x="868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50" name="Freeform 387"/>
              <p:cNvSpPr>
                <a:spLocks/>
              </p:cNvSpPr>
              <p:nvPr/>
            </p:nvSpPr>
            <p:spPr bwMode="auto">
              <a:xfrm>
                <a:off x="870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51" name="Freeform 388"/>
              <p:cNvSpPr>
                <a:spLocks/>
              </p:cNvSpPr>
              <p:nvPr/>
            </p:nvSpPr>
            <p:spPr bwMode="auto">
              <a:xfrm>
                <a:off x="8716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52" name="Freeform 389"/>
              <p:cNvSpPr>
                <a:spLocks/>
              </p:cNvSpPr>
              <p:nvPr/>
            </p:nvSpPr>
            <p:spPr bwMode="auto">
              <a:xfrm>
                <a:off x="8732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53" name="Freeform 390"/>
              <p:cNvSpPr>
                <a:spLocks/>
              </p:cNvSpPr>
              <p:nvPr/>
            </p:nvSpPr>
            <p:spPr bwMode="auto">
              <a:xfrm>
                <a:off x="8748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54" name="Freeform 391"/>
              <p:cNvSpPr>
                <a:spLocks/>
              </p:cNvSpPr>
              <p:nvPr/>
            </p:nvSpPr>
            <p:spPr bwMode="auto">
              <a:xfrm>
                <a:off x="8764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755" name="Freeform 392"/>
              <p:cNvSpPr>
                <a:spLocks/>
              </p:cNvSpPr>
              <p:nvPr/>
            </p:nvSpPr>
            <p:spPr bwMode="auto">
              <a:xfrm>
                <a:off x="8780" y="5969"/>
                <a:ext cx="8" cy="8"/>
              </a:xfrm>
              <a:custGeom>
                <a:avLst/>
                <a:gdLst>
                  <a:gd name="T0" fmla="*/ 4 w 8"/>
                  <a:gd name="T1" fmla="*/ 0 h 8"/>
                  <a:gd name="T2" fmla="*/ 0 w 8"/>
                  <a:gd name="T3" fmla="*/ 0 h 8"/>
                  <a:gd name="T4" fmla="*/ 0 w 8"/>
                  <a:gd name="T5" fmla="*/ 4 h 8"/>
                  <a:gd name="T6" fmla="*/ 0 w 8"/>
                  <a:gd name="T7" fmla="*/ 8 h 8"/>
                  <a:gd name="T8" fmla="*/ 4 w 8"/>
                  <a:gd name="T9" fmla="*/ 8 h 8"/>
                  <a:gd name="T10" fmla="*/ 4 w 8"/>
                  <a:gd name="T11" fmla="*/ 8 h 8"/>
                  <a:gd name="T12" fmla="*/ 8 w 8"/>
                  <a:gd name="T13" fmla="*/ 4 h 8"/>
                  <a:gd name="T14" fmla="*/ 8 w 8"/>
                  <a:gd name="T15" fmla="*/ 0 h 8"/>
                  <a:gd name="T16" fmla="*/ 4 w 8"/>
                  <a:gd name="T17" fmla="*/ 0 h 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8" h="8">
                    <a:moveTo>
                      <a:pt x="4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8" y="4"/>
                    </a:lnTo>
                    <a:lnTo>
                      <a:pt x="8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grpSp>
          <p:nvGrpSpPr>
            <p:cNvPr id="67614" name="Group 393"/>
            <p:cNvGrpSpPr>
              <a:grpSpLocks/>
            </p:cNvGrpSpPr>
            <p:nvPr/>
          </p:nvGrpSpPr>
          <p:grpSpPr bwMode="auto">
            <a:xfrm>
              <a:off x="3752" y="5965"/>
              <a:ext cx="16" cy="368"/>
              <a:chOff x="3752" y="5965"/>
              <a:chExt cx="16" cy="368"/>
            </a:xfrm>
          </p:grpSpPr>
          <p:sp>
            <p:nvSpPr>
              <p:cNvPr id="67628" name="Freeform 394"/>
              <p:cNvSpPr>
                <a:spLocks/>
              </p:cNvSpPr>
              <p:nvPr/>
            </p:nvSpPr>
            <p:spPr bwMode="auto">
              <a:xfrm>
                <a:off x="3752" y="5965"/>
                <a:ext cx="16" cy="16"/>
              </a:xfrm>
              <a:custGeom>
                <a:avLst/>
                <a:gdLst>
                  <a:gd name="T0" fmla="*/ 16 w 16"/>
                  <a:gd name="T1" fmla="*/ 12 h 16"/>
                  <a:gd name="T2" fmla="*/ 16 w 16"/>
                  <a:gd name="T3" fmla="*/ 8 h 16"/>
                  <a:gd name="T4" fmla="*/ 12 w 16"/>
                  <a:gd name="T5" fmla="*/ 4 h 16"/>
                  <a:gd name="T6" fmla="*/ 8 w 16"/>
                  <a:gd name="T7" fmla="*/ 0 h 16"/>
                  <a:gd name="T8" fmla="*/ 8 w 16"/>
                  <a:gd name="T9" fmla="*/ 0 h 16"/>
                  <a:gd name="T10" fmla="*/ 4 w 16"/>
                  <a:gd name="T11" fmla="*/ 4 h 16"/>
                  <a:gd name="T12" fmla="*/ 0 w 16"/>
                  <a:gd name="T13" fmla="*/ 8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" h="16">
                    <a:moveTo>
                      <a:pt x="16" y="12"/>
                    </a:moveTo>
                    <a:lnTo>
                      <a:pt x="16" y="8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9" name="Freeform 395"/>
              <p:cNvSpPr>
                <a:spLocks/>
              </p:cNvSpPr>
              <p:nvPr/>
            </p:nvSpPr>
            <p:spPr bwMode="auto">
              <a:xfrm>
                <a:off x="3752" y="599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0" name="Freeform 396"/>
              <p:cNvSpPr>
                <a:spLocks/>
              </p:cNvSpPr>
              <p:nvPr/>
            </p:nvSpPr>
            <p:spPr bwMode="auto">
              <a:xfrm>
                <a:off x="3752" y="602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1" name="Freeform 397"/>
              <p:cNvSpPr>
                <a:spLocks/>
              </p:cNvSpPr>
              <p:nvPr/>
            </p:nvSpPr>
            <p:spPr bwMode="auto">
              <a:xfrm>
                <a:off x="3752" y="606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2" name="Freeform 398"/>
              <p:cNvSpPr>
                <a:spLocks/>
              </p:cNvSpPr>
              <p:nvPr/>
            </p:nvSpPr>
            <p:spPr bwMode="auto">
              <a:xfrm>
                <a:off x="3752" y="609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3" name="Freeform 399"/>
              <p:cNvSpPr>
                <a:spLocks/>
              </p:cNvSpPr>
              <p:nvPr/>
            </p:nvSpPr>
            <p:spPr bwMode="auto">
              <a:xfrm>
                <a:off x="3752" y="612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4" name="Freeform 400"/>
              <p:cNvSpPr>
                <a:spLocks/>
              </p:cNvSpPr>
              <p:nvPr/>
            </p:nvSpPr>
            <p:spPr bwMode="auto">
              <a:xfrm>
                <a:off x="3752" y="615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5" name="Freeform 401"/>
              <p:cNvSpPr>
                <a:spLocks/>
              </p:cNvSpPr>
              <p:nvPr/>
            </p:nvSpPr>
            <p:spPr bwMode="auto">
              <a:xfrm>
                <a:off x="3752" y="618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6" name="Freeform 402"/>
              <p:cNvSpPr>
                <a:spLocks/>
              </p:cNvSpPr>
              <p:nvPr/>
            </p:nvSpPr>
            <p:spPr bwMode="auto">
              <a:xfrm>
                <a:off x="3752" y="622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7" name="Freeform 403"/>
              <p:cNvSpPr>
                <a:spLocks/>
              </p:cNvSpPr>
              <p:nvPr/>
            </p:nvSpPr>
            <p:spPr bwMode="auto">
              <a:xfrm>
                <a:off x="3752" y="625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8" name="Freeform 404"/>
              <p:cNvSpPr>
                <a:spLocks/>
              </p:cNvSpPr>
              <p:nvPr/>
            </p:nvSpPr>
            <p:spPr bwMode="auto">
              <a:xfrm>
                <a:off x="3752" y="628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39" name="Freeform 405"/>
              <p:cNvSpPr>
                <a:spLocks/>
              </p:cNvSpPr>
              <p:nvPr/>
            </p:nvSpPr>
            <p:spPr bwMode="auto">
              <a:xfrm>
                <a:off x="3752" y="631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  <p:grpSp>
          <p:nvGrpSpPr>
            <p:cNvPr id="67615" name="Group 406"/>
            <p:cNvGrpSpPr>
              <a:grpSpLocks/>
            </p:cNvGrpSpPr>
            <p:nvPr/>
          </p:nvGrpSpPr>
          <p:grpSpPr bwMode="auto">
            <a:xfrm>
              <a:off x="8792" y="5965"/>
              <a:ext cx="16" cy="368"/>
              <a:chOff x="8792" y="5965"/>
              <a:chExt cx="16" cy="368"/>
            </a:xfrm>
          </p:grpSpPr>
          <p:sp>
            <p:nvSpPr>
              <p:cNvPr id="67616" name="Freeform 407"/>
              <p:cNvSpPr>
                <a:spLocks/>
              </p:cNvSpPr>
              <p:nvPr/>
            </p:nvSpPr>
            <p:spPr bwMode="auto">
              <a:xfrm>
                <a:off x="8792" y="5965"/>
                <a:ext cx="16" cy="16"/>
              </a:xfrm>
              <a:custGeom>
                <a:avLst/>
                <a:gdLst>
                  <a:gd name="T0" fmla="*/ 16 w 16"/>
                  <a:gd name="T1" fmla="*/ 12 h 16"/>
                  <a:gd name="T2" fmla="*/ 16 w 16"/>
                  <a:gd name="T3" fmla="*/ 8 h 16"/>
                  <a:gd name="T4" fmla="*/ 12 w 16"/>
                  <a:gd name="T5" fmla="*/ 4 h 16"/>
                  <a:gd name="T6" fmla="*/ 8 w 16"/>
                  <a:gd name="T7" fmla="*/ 0 h 16"/>
                  <a:gd name="T8" fmla="*/ 8 w 16"/>
                  <a:gd name="T9" fmla="*/ 0 h 16"/>
                  <a:gd name="T10" fmla="*/ 4 w 16"/>
                  <a:gd name="T11" fmla="*/ 4 h 16"/>
                  <a:gd name="T12" fmla="*/ 0 w 16"/>
                  <a:gd name="T13" fmla="*/ 8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6" h="16">
                    <a:moveTo>
                      <a:pt x="16" y="12"/>
                    </a:moveTo>
                    <a:lnTo>
                      <a:pt x="16" y="8"/>
                    </a:lnTo>
                    <a:lnTo>
                      <a:pt x="12" y="4"/>
                    </a:lnTo>
                    <a:lnTo>
                      <a:pt x="8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17" name="Freeform 408"/>
              <p:cNvSpPr>
                <a:spLocks/>
              </p:cNvSpPr>
              <p:nvPr/>
            </p:nvSpPr>
            <p:spPr bwMode="auto">
              <a:xfrm>
                <a:off x="8792" y="599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18" name="Freeform 409"/>
              <p:cNvSpPr>
                <a:spLocks/>
              </p:cNvSpPr>
              <p:nvPr/>
            </p:nvSpPr>
            <p:spPr bwMode="auto">
              <a:xfrm>
                <a:off x="8792" y="602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19" name="Freeform 410"/>
              <p:cNvSpPr>
                <a:spLocks/>
              </p:cNvSpPr>
              <p:nvPr/>
            </p:nvSpPr>
            <p:spPr bwMode="auto">
              <a:xfrm>
                <a:off x="8792" y="606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0" name="Freeform 411"/>
              <p:cNvSpPr>
                <a:spLocks/>
              </p:cNvSpPr>
              <p:nvPr/>
            </p:nvSpPr>
            <p:spPr bwMode="auto">
              <a:xfrm>
                <a:off x="8792" y="609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1" name="Freeform 412"/>
              <p:cNvSpPr>
                <a:spLocks/>
              </p:cNvSpPr>
              <p:nvPr/>
            </p:nvSpPr>
            <p:spPr bwMode="auto">
              <a:xfrm>
                <a:off x="8792" y="612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2" name="Freeform 413"/>
              <p:cNvSpPr>
                <a:spLocks/>
              </p:cNvSpPr>
              <p:nvPr/>
            </p:nvSpPr>
            <p:spPr bwMode="auto">
              <a:xfrm>
                <a:off x="8792" y="615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3" name="Freeform 414"/>
              <p:cNvSpPr>
                <a:spLocks/>
              </p:cNvSpPr>
              <p:nvPr/>
            </p:nvSpPr>
            <p:spPr bwMode="auto">
              <a:xfrm>
                <a:off x="8792" y="6189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4" name="Freeform 415"/>
              <p:cNvSpPr>
                <a:spLocks/>
              </p:cNvSpPr>
              <p:nvPr/>
            </p:nvSpPr>
            <p:spPr bwMode="auto">
              <a:xfrm>
                <a:off x="8792" y="6221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5" name="Freeform 416"/>
              <p:cNvSpPr>
                <a:spLocks/>
              </p:cNvSpPr>
              <p:nvPr/>
            </p:nvSpPr>
            <p:spPr bwMode="auto">
              <a:xfrm>
                <a:off x="8792" y="6253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6" name="Freeform 417"/>
              <p:cNvSpPr>
                <a:spLocks/>
              </p:cNvSpPr>
              <p:nvPr/>
            </p:nvSpPr>
            <p:spPr bwMode="auto">
              <a:xfrm>
                <a:off x="8792" y="6285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  <p:sp>
            <p:nvSpPr>
              <p:cNvPr id="67627" name="Freeform 418"/>
              <p:cNvSpPr>
                <a:spLocks/>
              </p:cNvSpPr>
              <p:nvPr/>
            </p:nvSpPr>
            <p:spPr bwMode="auto">
              <a:xfrm>
                <a:off x="8792" y="6317"/>
                <a:ext cx="16" cy="16"/>
              </a:xfrm>
              <a:custGeom>
                <a:avLst/>
                <a:gdLst>
                  <a:gd name="T0" fmla="*/ 16 w 16"/>
                  <a:gd name="T1" fmla="*/ 8 h 16"/>
                  <a:gd name="T2" fmla="*/ 16 w 16"/>
                  <a:gd name="T3" fmla="*/ 4 h 16"/>
                  <a:gd name="T4" fmla="*/ 16 w 16"/>
                  <a:gd name="T5" fmla="*/ 0 h 16"/>
                  <a:gd name="T6" fmla="*/ 12 w 16"/>
                  <a:gd name="T7" fmla="*/ 0 h 16"/>
                  <a:gd name="T8" fmla="*/ 8 w 16"/>
                  <a:gd name="T9" fmla="*/ 0 h 16"/>
                  <a:gd name="T10" fmla="*/ 4 w 16"/>
                  <a:gd name="T11" fmla="*/ 0 h 16"/>
                  <a:gd name="T12" fmla="*/ 0 w 16"/>
                  <a:gd name="T13" fmla="*/ 4 h 16"/>
                  <a:gd name="T14" fmla="*/ 0 w 16"/>
                  <a:gd name="T15" fmla="*/ 8 h 16"/>
                  <a:gd name="T16" fmla="*/ 0 w 16"/>
                  <a:gd name="T17" fmla="*/ 8 h 16"/>
                  <a:gd name="T18" fmla="*/ 4 w 16"/>
                  <a:gd name="T19" fmla="*/ 12 h 16"/>
                  <a:gd name="T20" fmla="*/ 8 w 16"/>
                  <a:gd name="T21" fmla="*/ 16 h 16"/>
                  <a:gd name="T22" fmla="*/ 8 w 16"/>
                  <a:gd name="T23" fmla="*/ 16 h 16"/>
                  <a:gd name="T24" fmla="*/ 12 w 16"/>
                  <a:gd name="T25" fmla="*/ 12 h 16"/>
                  <a:gd name="T26" fmla="*/ 16 w 16"/>
                  <a:gd name="T27" fmla="*/ 12 h 16"/>
                  <a:gd name="T28" fmla="*/ 16 w 16"/>
                  <a:gd name="T29" fmla="*/ 8 h 1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16" h="16">
                    <a:moveTo>
                      <a:pt x="16" y="8"/>
                    </a:moveTo>
                    <a:lnTo>
                      <a:pt x="16" y="4"/>
                    </a:lnTo>
                    <a:lnTo>
                      <a:pt x="16" y="0"/>
                    </a:lnTo>
                    <a:lnTo>
                      <a:pt x="12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12"/>
                    </a:lnTo>
                    <a:lnTo>
                      <a:pt x="8" y="16"/>
                    </a:lnTo>
                    <a:lnTo>
                      <a:pt x="12" y="12"/>
                    </a:lnTo>
                    <a:lnTo>
                      <a:pt x="16" y="12"/>
                    </a:lnTo>
                    <a:lnTo>
                      <a:pt x="16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 dirty="0"/>
              </a:p>
            </p:txBody>
          </p:sp>
        </p:grpSp>
      </p:grpSp>
      <p:sp>
        <p:nvSpPr>
          <p:cNvPr id="67589" name="TextovéPole 1"/>
          <p:cNvSpPr txBox="1">
            <a:spLocks noChangeArrowheads="1"/>
          </p:cNvSpPr>
          <p:nvPr/>
        </p:nvSpPr>
        <p:spPr bwMode="auto">
          <a:xfrm>
            <a:off x="2063751" y="333375"/>
            <a:ext cx="7993063" cy="584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b="1" dirty="0">
                <a:solidFill>
                  <a:srgbClr val="008080"/>
                </a:solidFill>
                <a:latin typeface="+mj-lt"/>
              </a:rPr>
              <a:t>4.7 Holdingová organizační struktura</a:t>
            </a:r>
          </a:p>
        </p:txBody>
      </p:sp>
      <p:pic>
        <p:nvPicPr>
          <p:cNvPr id="417" name="Obrázek 416">
            <a:extLst>
              <a:ext uri="{FF2B5EF4-FFF2-40B4-BE49-F238E27FC236}">
                <a16:creationId xmlns:a16="http://schemas.microsoft.com/office/drawing/2014/main" id="{F035233C-A3DD-4D22-9C40-233AEF8873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057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2327060"/>
            <a:ext cx="8345516" cy="334031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400" b="1" dirty="0"/>
              <a:t>postavení samostatných právních subjektů, kde jeden z nich (matka) majetkově ovládá druhé (dcery, vnučky)</a:t>
            </a:r>
          </a:p>
          <a:p>
            <a:r>
              <a:rPr lang="cs-CZ" altLang="cs-CZ" sz="2400" b="1" dirty="0"/>
              <a:t>v českém právu společnost ovládaná a ovládající</a:t>
            </a:r>
          </a:p>
          <a:p>
            <a:r>
              <a:rPr lang="cs-CZ" altLang="cs-CZ" sz="2400" b="1" dirty="0"/>
              <a:t>podstatou nejsou pouze vlastnické vztahy, ale řídící vztahy mezi společností vlastnící majoritní podíly a dalšími společnostmi  (!matka vyvíjí jiné aktivity, než dcery)</a:t>
            </a:r>
          </a:p>
          <a:p>
            <a:r>
              <a:rPr lang="cs-CZ" altLang="cs-CZ" sz="2400" b="1" dirty="0"/>
              <a:t>Více předmětů podnikání snižuje jeho riziko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520017" y="703188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10700" b="1" dirty="0">
                <a:solidFill>
                  <a:srgbClr val="008080"/>
                </a:solidFill>
              </a:rPr>
            </a:br>
            <a:r>
              <a:rPr lang="cs-CZ" altLang="cs-CZ" sz="10700" b="1" dirty="0">
                <a:solidFill>
                  <a:srgbClr val="008080"/>
                </a:solidFill>
              </a:rPr>
              <a:t>Holdingová organizační struktura</a:t>
            </a:r>
            <a:br>
              <a:rPr lang="cs-CZ" altLang="cs-CZ" sz="3200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77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39704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0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28808" y="2135217"/>
            <a:ext cx="4573076" cy="24712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b="1" dirty="0"/>
              <a:t>Implementace strategie</a:t>
            </a:r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962650" y="1443830"/>
            <a:ext cx="4784758" cy="45950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/>
              <a:t>Podmínky zpracování strategie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/>
              <a:t>Obsah a struktura implementace strategie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/>
              <a:t>Komunikace při implementaci strategie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/>
              <a:t>Role organizační struktury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/>
              <a:t>Administrativní nástroje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/>
              <a:t>Strategická kontrola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 err="1"/>
              <a:t>Balanced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Scorecard</a:t>
            </a:r>
            <a:endParaRPr lang="cs-CZ" altLang="cs-CZ" sz="2400" b="1" dirty="0"/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/>
              <a:t>Systém řízení implementace strategie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84212" y="4021689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33459" y="1647825"/>
            <a:ext cx="8345516" cy="45910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609600" indent="-609600"/>
            <a:r>
              <a:rPr lang="cs-CZ" altLang="cs-CZ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výhody: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nízké náklady na udržování ústředí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ústředí financuje podřízené podniky při příznivých nákladech na kapitál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riziko je rozptýleno v širokém portfoliu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ulehčuje akvizice  a decentralizaci.</a:t>
            </a:r>
          </a:p>
          <a:p>
            <a:pPr marL="609600" indent="-609600"/>
            <a:r>
              <a:rPr lang="cs-CZ" altLang="cs-CZ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nevýhody: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podřízené podniky mohou mít pocit trvalé hrozby, že budou kdykoliv nabídnuty k prodeji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neexistují centrální zručnosti, které by podporovaly a působily ve prospěch podřízených podniků 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neexistuje synergie</a:t>
            </a:r>
          </a:p>
          <a:p>
            <a:pPr marL="609600" indent="-609600">
              <a:buFontTx/>
              <a:buChar char="•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nebezpečí nepřítomnosti skupinové identity a z toho vyplývající problémy řízení, např. vnitřně nesouladná podniková strategie.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520017" y="703188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10700" b="1" dirty="0">
                <a:solidFill>
                  <a:srgbClr val="008080"/>
                </a:solidFill>
              </a:rPr>
            </a:br>
            <a:r>
              <a:rPr lang="cs-CZ" altLang="cs-CZ" sz="10700" b="1" dirty="0">
                <a:solidFill>
                  <a:srgbClr val="008080"/>
                </a:solidFill>
              </a:rPr>
              <a:t>Holdingová organizační struktura</a:t>
            </a:r>
            <a:br>
              <a:rPr lang="cs-CZ" altLang="cs-CZ" sz="3200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5700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42984" y="2012951"/>
            <a:ext cx="8345516" cy="37147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rgbClr val="FFFF00"/>
                </a:solidFill>
              </a:rPr>
              <a:t>Jsou založeny na úloze matky v holdingu a rozsahu řídících vztahů k dcerám</a:t>
            </a:r>
          </a:p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rgbClr val="FFFF00"/>
                </a:solidFill>
              </a:rPr>
              <a:t>Rozeznáváme finanční a řídící holding:</a:t>
            </a:r>
          </a:p>
          <a:p>
            <a:pPr marL="0" indent="0">
              <a:buNone/>
              <a:defRPr/>
            </a:pPr>
            <a:r>
              <a:rPr lang="cs-CZ" sz="2400" b="1" u="sng" dirty="0">
                <a:solidFill>
                  <a:srgbClr val="FFFF00"/>
                </a:solidFill>
              </a:rPr>
              <a:t>Finanční holding</a:t>
            </a:r>
            <a:endParaRPr lang="cs-CZ" sz="2400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cs-CZ" sz="2400" b="1" dirty="0"/>
              <a:t>úloha matky je malá a je soustředěna pouze na držení, správu a kontrolu účastí v jednotlivých dcerách a případné majetkové přesuny podle výnosnosti (za málo koupím, za více prodám)</a:t>
            </a:r>
          </a:p>
          <a:p>
            <a:pPr>
              <a:defRPr/>
            </a:pPr>
            <a:r>
              <a:rPr lang="cs-CZ" sz="2400" b="1" dirty="0"/>
              <a:t>matka drží vlastnické podíly k obchodování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520017" y="703188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10700" b="1" dirty="0">
                <a:solidFill>
                  <a:srgbClr val="008080"/>
                </a:solidFill>
              </a:rPr>
              <a:t>Typy holdingů</a:t>
            </a:r>
            <a:br>
              <a:rPr lang="cs-CZ" altLang="cs-CZ" sz="3200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3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42984" y="2012951"/>
            <a:ext cx="8345516" cy="371475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2400" b="1" dirty="0"/>
              <a:t>Strategický nebo operativní (jako krajní polohy)</a:t>
            </a:r>
          </a:p>
          <a:p>
            <a:pPr marL="0" indent="0">
              <a:buFontTx/>
              <a:buNone/>
              <a:defRPr/>
            </a:pPr>
            <a:r>
              <a:rPr lang="cs-CZ" sz="2400" b="1" i="1" u="sng" dirty="0">
                <a:solidFill>
                  <a:srgbClr val="FFFF00"/>
                </a:solidFill>
              </a:rPr>
              <a:t>Strategický holding</a:t>
            </a:r>
            <a:endParaRPr lang="cs-CZ" sz="2400" u="sng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cs-CZ" sz="2400" b="1" dirty="0"/>
              <a:t>soustřeďuje se na celkovou strategii holdingu a nezabývá se operativními činnostmi nebo jen ve vymezeném rozsahu (v rámci vymezené celkové strategie)</a:t>
            </a:r>
          </a:p>
          <a:p>
            <a:pPr>
              <a:defRPr/>
            </a:pPr>
            <a:r>
              <a:rPr lang="cs-CZ" sz="2400" b="1" dirty="0"/>
              <a:t>některé činnosti centralizovány na matce</a:t>
            </a:r>
          </a:p>
          <a:p>
            <a:pPr marL="0" indent="0">
              <a:buFontTx/>
              <a:buNone/>
              <a:defRPr/>
            </a:pPr>
            <a:r>
              <a:rPr lang="cs-CZ" sz="2400" b="1" i="1" u="sng" dirty="0">
                <a:solidFill>
                  <a:srgbClr val="FFFF00"/>
                </a:solidFill>
              </a:rPr>
              <a:t>Operativní holding</a:t>
            </a:r>
            <a:endParaRPr lang="cs-CZ" sz="2400" u="sng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cs-CZ" sz="2400" b="1" dirty="0"/>
              <a:t>zasahuje do téměř všech oblastí činnosti dcer</a:t>
            </a:r>
          </a:p>
          <a:p>
            <a:pPr>
              <a:defRPr/>
            </a:pPr>
            <a:r>
              <a:rPr lang="cs-CZ" sz="2400" b="1" dirty="0"/>
              <a:t>rozhodování centralizováno na matce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520017" y="703188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10700" b="1" dirty="0">
                <a:solidFill>
                  <a:srgbClr val="008080"/>
                </a:solidFill>
              </a:rPr>
              <a:t>Řídící holding</a:t>
            </a:r>
            <a:br>
              <a:rPr lang="cs-CZ" altLang="cs-CZ" sz="3200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370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42983" y="2012950"/>
            <a:ext cx="9872691" cy="44992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pPr marL="177800" indent="-177800">
              <a:buFontTx/>
              <a:buChar char="•"/>
            </a:pPr>
            <a:r>
              <a:rPr lang="cs-CZ" altLang="cs-CZ" sz="2400" b="1" dirty="0"/>
              <a:t>Administrativní nástroje formálním a direktivním způsobem usměrňují individuální a skupinové snažení požadovaným směrem pro realizaci strategie.</a:t>
            </a:r>
          </a:p>
          <a:p>
            <a:pPr marL="177800" indent="-177800">
              <a:buFontTx/>
              <a:buChar char="•"/>
            </a:pPr>
            <a:r>
              <a:rPr lang="cs-CZ" altLang="cs-CZ" sz="2400" b="1" dirty="0"/>
              <a:t>K tradičním administrativním nástrojům patří:</a:t>
            </a:r>
          </a:p>
          <a:p>
            <a:pPr marL="541338" lvl="2"/>
            <a:r>
              <a:rPr lang="cs-CZ" altLang="cs-CZ" sz="2400" b="1" i="1" dirty="0">
                <a:solidFill>
                  <a:srgbClr val="FFFF00"/>
                </a:solidFill>
              </a:rPr>
              <a:t>plán </a:t>
            </a:r>
            <a:r>
              <a:rPr lang="cs-CZ" altLang="cs-CZ" sz="2400" b="1" i="1" dirty="0"/>
              <a:t>–</a:t>
            </a:r>
            <a:r>
              <a:rPr lang="cs-CZ" altLang="cs-CZ" sz="2400" b="1" dirty="0"/>
              <a:t> dokument, který stanoví cíle a způsoby jejich dosažení:</a:t>
            </a:r>
          </a:p>
          <a:p>
            <a:pPr marL="808038" lvl="3" indent="-266700">
              <a:buFont typeface="Symbol" pitchFamily="18" charset="2"/>
              <a:buChar char="*"/>
            </a:pPr>
            <a:r>
              <a:rPr lang="cs-CZ" altLang="cs-CZ" sz="2400" b="1" dirty="0"/>
              <a:t>strategický plán</a:t>
            </a:r>
          </a:p>
          <a:p>
            <a:pPr marL="808038" lvl="3" indent="-266700">
              <a:buFont typeface="Symbol" pitchFamily="18" charset="2"/>
              <a:buChar char="*"/>
            </a:pPr>
            <a:r>
              <a:rPr lang="cs-CZ" altLang="cs-CZ" sz="2400" b="1" dirty="0"/>
              <a:t>business plán</a:t>
            </a:r>
          </a:p>
          <a:p>
            <a:pPr marL="808038" lvl="3" indent="-266700">
              <a:buFont typeface="Symbol" pitchFamily="18" charset="2"/>
              <a:buChar char="*"/>
            </a:pPr>
            <a:r>
              <a:rPr lang="cs-CZ" altLang="cs-CZ" sz="2400" b="1" dirty="0"/>
              <a:t>plány funkčních oblastí podniku</a:t>
            </a:r>
          </a:p>
          <a:p>
            <a:pPr marL="808038" lvl="3" indent="-266700">
              <a:buFont typeface="Symbol" pitchFamily="18" charset="2"/>
              <a:buChar char="*"/>
            </a:pPr>
            <a:r>
              <a:rPr lang="cs-CZ" altLang="cs-CZ" sz="2400" b="1" dirty="0"/>
              <a:t>plán implementace strategie</a:t>
            </a:r>
          </a:p>
          <a:p>
            <a:pPr marL="541338" lvl="2"/>
            <a:r>
              <a:rPr lang="cs-CZ" altLang="cs-CZ" sz="2400" b="1" i="1" dirty="0">
                <a:solidFill>
                  <a:srgbClr val="FFFF00"/>
                </a:solidFill>
              </a:rPr>
              <a:t>rozpočet</a:t>
            </a:r>
            <a:r>
              <a:rPr lang="cs-CZ" altLang="cs-CZ" sz="2400" b="1" i="1" dirty="0">
                <a:solidFill>
                  <a:srgbClr val="FF0000"/>
                </a:solidFill>
              </a:rPr>
              <a:t> </a:t>
            </a:r>
            <a:r>
              <a:rPr lang="cs-CZ" altLang="cs-CZ" sz="2400" b="1" i="1" dirty="0"/>
              <a:t>–</a:t>
            </a:r>
            <a:r>
              <a:rPr lang="cs-CZ" altLang="cs-CZ" sz="2400" b="1" dirty="0"/>
              <a:t> soubor pravidel alokace zdrojů, zejména finančních:</a:t>
            </a:r>
          </a:p>
          <a:p>
            <a:pPr marL="808038" lvl="3" indent="-266700">
              <a:buFont typeface="Symbol" pitchFamily="18" charset="2"/>
              <a:buChar char="*"/>
            </a:pPr>
            <a:r>
              <a:rPr lang="cs-CZ" altLang="cs-CZ" sz="2400" b="1" dirty="0"/>
              <a:t>pro podnikatelské jednotky</a:t>
            </a:r>
          </a:p>
          <a:p>
            <a:pPr marL="808038" lvl="3" indent="-266700">
              <a:buFont typeface="Symbol" pitchFamily="18" charset="2"/>
              <a:buChar char="*"/>
            </a:pPr>
            <a:r>
              <a:rPr lang="cs-CZ" altLang="cs-CZ" sz="2400" b="1" dirty="0"/>
              <a:t>pro funkční útvary</a:t>
            </a:r>
          </a:p>
          <a:p>
            <a:pPr marL="808038" lvl="3" indent="-266700">
              <a:buFont typeface="Symbol" pitchFamily="18" charset="2"/>
              <a:buChar char="*"/>
            </a:pPr>
            <a:r>
              <a:rPr lang="cs-CZ" altLang="cs-CZ" sz="2400" b="1" dirty="0"/>
              <a:t>pro jednotlivce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529542" y="703188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sk-SK" altLang="cs-CZ" sz="12800" b="1" dirty="0">
                <a:solidFill>
                  <a:srgbClr val="008080"/>
                </a:solidFill>
              </a:rPr>
              <a:t>5. </a:t>
            </a:r>
            <a:r>
              <a:rPr lang="sk-SK" altLang="cs-CZ" sz="12800" b="1" dirty="0" err="1">
                <a:solidFill>
                  <a:srgbClr val="008080"/>
                </a:solidFill>
              </a:rPr>
              <a:t>Administrativní</a:t>
            </a:r>
            <a:r>
              <a:rPr lang="sk-SK" altLang="cs-CZ" sz="12800" b="1" dirty="0">
                <a:solidFill>
                  <a:srgbClr val="008080"/>
                </a:solidFill>
              </a:rPr>
              <a:t> nástroje pro </a:t>
            </a:r>
            <a:r>
              <a:rPr lang="sk-SK" altLang="cs-CZ" sz="12800" b="1" dirty="0" err="1">
                <a:solidFill>
                  <a:srgbClr val="008080"/>
                </a:solidFill>
              </a:rPr>
              <a:t>implementaci</a:t>
            </a:r>
            <a:endParaRPr lang="cs-CZ" altLang="cs-CZ" sz="12800" b="1" dirty="0">
              <a:solidFill>
                <a:srgbClr val="008080"/>
              </a:solidFill>
            </a:endParaRPr>
          </a:p>
          <a:p>
            <a:pPr algn="ctr"/>
            <a:br>
              <a:rPr lang="cs-CZ" altLang="cs-CZ" sz="3200" dirty="0"/>
            </a:br>
            <a:br>
              <a:rPr lang="cs-CZ" altLang="cs-CZ" sz="3200" dirty="0"/>
            </a:br>
            <a:endParaRPr lang="cs-CZ" sz="32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956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596217" y="2387601"/>
            <a:ext cx="8691592" cy="27209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rgbClr val="FFFF00"/>
                </a:solidFill>
              </a:rPr>
              <a:t>Hledisko:</a:t>
            </a:r>
          </a:p>
          <a:p>
            <a:pPr>
              <a:defRPr/>
            </a:pPr>
            <a:r>
              <a:rPr lang="cs-CZ" sz="2400" b="1" dirty="0"/>
              <a:t>Časové </a:t>
            </a:r>
          </a:p>
          <a:p>
            <a:pPr>
              <a:defRPr/>
            </a:pPr>
            <a:r>
              <a:rPr lang="cs-CZ" sz="2400" b="1" dirty="0"/>
              <a:t>Úrovně rozhodovacího procesu</a:t>
            </a:r>
          </a:p>
          <a:p>
            <a:pPr>
              <a:defRPr/>
            </a:pPr>
            <a:r>
              <a:rPr lang="cs-CZ" sz="2400" b="1" dirty="0"/>
              <a:t>Věcné náplně plánu</a:t>
            </a:r>
          </a:p>
          <a:p>
            <a:pPr>
              <a:defRPr/>
            </a:pPr>
            <a:r>
              <a:rPr lang="cs-CZ" sz="2400" b="1" dirty="0"/>
              <a:t>Účelu plánu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2209800" y="907225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3200" dirty="0"/>
            </a:br>
            <a:r>
              <a:rPr lang="cs-CZ" altLang="cs-CZ" sz="12800" b="1" dirty="0">
                <a:solidFill>
                  <a:srgbClr val="008080"/>
                </a:solidFill>
              </a:rPr>
              <a:t>Členění plánů</a:t>
            </a:r>
            <a:endParaRPr lang="cs-CZ" sz="12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6258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596217" y="2387601"/>
            <a:ext cx="8691592" cy="27209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FFFF00"/>
                </a:solidFill>
              </a:rPr>
              <a:t>Dlouhodobé strategické plány </a:t>
            </a:r>
            <a:r>
              <a:rPr lang="cs-CZ" altLang="cs-CZ" sz="2400" b="1" dirty="0"/>
              <a:t>(5-10 let, aktualizace 3-5 let)</a:t>
            </a:r>
          </a:p>
          <a:p>
            <a:r>
              <a:rPr lang="cs-CZ" altLang="cs-CZ" sz="2400" b="1" dirty="0">
                <a:solidFill>
                  <a:srgbClr val="FFFF00"/>
                </a:solidFill>
              </a:rPr>
              <a:t>Střednědobé strategické plány </a:t>
            </a:r>
            <a:r>
              <a:rPr lang="cs-CZ" altLang="cs-CZ" sz="2400" b="1" dirty="0"/>
              <a:t>(3-5 let)</a:t>
            </a:r>
          </a:p>
          <a:p>
            <a:r>
              <a:rPr lang="cs-CZ" altLang="cs-CZ" sz="2400" b="1" dirty="0">
                <a:solidFill>
                  <a:srgbClr val="FFFF00"/>
                </a:solidFill>
              </a:rPr>
              <a:t>Taktické </a:t>
            </a:r>
            <a:r>
              <a:rPr lang="cs-CZ" altLang="cs-CZ" sz="2400" b="1" dirty="0"/>
              <a:t> roční plány</a:t>
            </a:r>
          </a:p>
          <a:p>
            <a:r>
              <a:rPr lang="cs-CZ" altLang="cs-CZ" sz="2400" b="1" dirty="0">
                <a:solidFill>
                  <a:srgbClr val="FFFF00"/>
                </a:solidFill>
              </a:rPr>
              <a:t>Operativní plány </a:t>
            </a:r>
            <a:r>
              <a:rPr lang="cs-CZ" altLang="cs-CZ" sz="2400" b="1" dirty="0"/>
              <a:t>– rozpracování ročních na nejnižší operační úroveň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2055813" y="907225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3200" dirty="0"/>
            </a:br>
            <a:r>
              <a:rPr lang="cs-CZ" altLang="cs-CZ" sz="9800" b="1" dirty="0">
                <a:solidFill>
                  <a:srgbClr val="008080"/>
                </a:solidFill>
              </a:rPr>
              <a:t>Členění plánů  dle časového hlediska</a:t>
            </a:r>
            <a:endParaRPr lang="cs-CZ" sz="9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4861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596217" y="2387601"/>
            <a:ext cx="8691592" cy="396874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2400" b="1" dirty="0">
                <a:solidFill>
                  <a:srgbClr val="008080"/>
                </a:solidFill>
              </a:rPr>
              <a:t>Funkční členění plánů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Marketingové a obchodní plány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Plány výroby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Plány řízení jakosti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Plány údržby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Plány výzkumu, vývoje a technického rozvoje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Plány zásobování a logistiky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Plán lidských zdrojů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Investiční plám</a:t>
            </a:r>
          </a:p>
          <a:p>
            <a:pPr>
              <a:defRPr/>
            </a:pPr>
            <a:r>
              <a:rPr lang="cs-CZ" sz="2400" b="1" dirty="0">
                <a:solidFill>
                  <a:srgbClr val="008080"/>
                </a:solidFill>
              </a:rPr>
              <a:t>Finanční plán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2055813" y="907225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br>
              <a:rPr lang="cs-CZ" altLang="cs-CZ" sz="3200" dirty="0"/>
            </a:br>
            <a:r>
              <a:rPr lang="cs-CZ" altLang="cs-CZ" sz="9800" b="1" dirty="0">
                <a:solidFill>
                  <a:srgbClr val="008080"/>
                </a:solidFill>
              </a:rPr>
              <a:t>Členění plánů dle věcné náplně</a:t>
            </a:r>
            <a:endParaRPr lang="cs-CZ" sz="9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0757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453342" y="3006727"/>
            <a:ext cx="8691592" cy="238442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400" b="1" dirty="0">
                <a:solidFill>
                  <a:srgbClr val="008080"/>
                </a:solidFill>
              </a:rPr>
              <a:t>Plány na úrovní podniku (firmy)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Plány na úrovni divizí (podnikatelských jednotek, závodů)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Plány na úrovni útvarů</a:t>
            </a:r>
          </a:p>
          <a:p>
            <a:r>
              <a:rPr lang="cs-CZ" altLang="cs-CZ" sz="2400" b="1" dirty="0">
                <a:solidFill>
                  <a:srgbClr val="008080"/>
                </a:solidFill>
              </a:rPr>
              <a:t>Plány na úrovni týmu, procesů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453342" y="983425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12800" b="1" dirty="0">
                <a:solidFill>
                  <a:srgbClr val="008080"/>
                </a:solidFill>
              </a:rPr>
              <a:t>Členění plánů dle úrovně rozhodovacího procesu</a:t>
            </a:r>
            <a:endParaRPr lang="cs-CZ" sz="12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3573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91392" y="2104161"/>
            <a:ext cx="8691592" cy="38512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sz="2400" b="1" dirty="0"/>
              <a:t>Pro financující banku je plán – posouzení finančního zdraví firmy při žádosti o úvěr</a:t>
            </a:r>
          </a:p>
          <a:p>
            <a:r>
              <a:rPr lang="cs-CZ" altLang="cs-CZ" sz="2400" b="1" dirty="0"/>
              <a:t>Poskytnutí informací budoucím investorům</a:t>
            </a:r>
          </a:p>
          <a:p>
            <a:r>
              <a:rPr lang="cs-CZ" altLang="cs-CZ" sz="2400" b="1" dirty="0"/>
              <a:t>Poskytnutí informací aliančním partnerům</a:t>
            </a:r>
          </a:p>
          <a:p>
            <a:r>
              <a:rPr lang="cs-CZ" altLang="cs-CZ" sz="2400" b="1" dirty="0"/>
              <a:t>Poskytnutí informací auditorům</a:t>
            </a:r>
          </a:p>
          <a:p>
            <a:r>
              <a:rPr lang="cs-CZ" altLang="cs-CZ" sz="2400" b="1" dirty="0"/>
              <a:t>Poskytnutí informací o budoucím vývoji akcionářům, statutárním orgánům (valná hromada, představenstvo, dozorčí rada).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453342" y="983425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5800" b="1" dirty="0">
                <a:solidFill>
                  <a:srgbClr val="008080"/>
                </a:solidFill>
              </a:rPr>
              <a:t>Členění plánů dle účelu</a:t>
            </a:r>
            <a:endParaRPr lang="cs-CZ" sz="5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6593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091392" y="2104161"/>
            <a:ext cx="8691592" cy="385127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altLang="cs-CZ" b="1" dirty="0"/>
              <a:t>Plánované výstupy ze strategií se většinou realizují prostřednictvím konkrétních akcí a projektů</a:t>
            </a:r>
          </a:p>
          <a:p>
            <a:r>
              <a:rPr lang="cs-CZ" altLang="cs-CZ" b="1" dirty="0"/>
              <a:t>Pro projekty je nutno připravit  vstupní podklady pro rozhodnutí o jejich realizaci, které zahrnují</a:t>
            </a:r>
          </a:p>
          <a:p>
            <a:pPr lvl="1"/>
            <a:r>
              <a:rPr lang="cs-CZ" altLang="cs-CZ" b="1" dirty="0"/>
              <a:t>Studie příležitostí a proveditelnosti, </a:t>
            </a:r>
          </a:p>
          <a:p>
            <a:pPr lvl="1"/>
            <a:r>
              <a:rPr lang="cs-CZ" altLang="cs-CZ" b="1" dirty="0"/>
              <a:t>Investiční záměry</a:t>
            </a:r>
          </a:p>
          <a:p>
            <a:pPr lvl="1"/>
            <a:r>
              <a:rPr lang="cs-CZ" altLang="cs-CZ" b="1" dirty="0"/>
              <a:t>Projektovou dokumentaci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39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  <p:sp>
        <p:nvSpPr>
          <p:cNvPr id="7" name="Nadpis 1">
            <a:extLst>
              <a:ext uri="{FF2B5EF4-FFF2-40B4-BE49-F238E27FC236}">
                <a16:creationId xmlns:a16="http://schemas.microsoft.com/office/drawing/2014/main" id="{26D51F45-B147-4366-B4F5-247B5A169A9B}"/>
              </a:ext>
            </a:extLst>
          </p:cNvPr>
          <p:cNvSpPr txBox="1">
            <a:spLocks/>
          </p:cNvSpPr>
          <p:nvPr/>
        </p:nvSpPr>
        <p:spPr>
          <a:xfrm>
            <a:off x="1453342" y="983425"/>
            <a:ext cx="7772400" cy="719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cs-CZ" altLang="cs-CZ" sz="3200" b="1" dirty="0">
                <a:solidFill>
                  <a:srgbClr val="008080"/>
                </a:solidFill>
              </a:rPr>
            </a:br>
            <a:r>
              <a:rPr lang="cs-CZ" altLang="cs-CZ" sz="6000" b="1" dirty="0">
                <a:solidFill>
                  <a:srgbClr val="008080"/>
                </a:solidFill>
              </a:rPr>
              <a:t>Návrhy projektů</a:t>
            </a:r>
            <a:endParaRPr lang="cs-CZ" sz="5800" b="1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5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33072" y="403380"/>
            <a:ext cx="8229600" cy="69198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1. Předpoklady realizace strategie</a:t>
            </a:r>
            <a:endParaRPr lang="cs-CZ" sz="3200" b="1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53365"/>
            <a:ext cx="9938478" cy="450298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457200" indent="-457200">
              <a:buFontTx/>
              <a:buAutoNum type="arabicPeriod"/>
            </a:pPr>
            <a:r>
              <a:rPr lang="pl-PL" altLang="cs-CZ" sz="2400" b="1" dirty="0">
                <a:solidFill>
                  <a:srgbClr val="FFFF00"/>
                </a:solidFill>
              </a:rPr>
              <a:t>Organizační podmínky </a:t>
            </a:r>
            <a:r>
              <a:rPr lang="pl-PL" altLang="cs-CZ" sz="2400" dirty="0"/>
              <a:t>- </a:t>
            </a:r>
            <a:r>
              <a:rPr lang="pl-PL" altLang="cs-CZ" sz="2400" b="1" dirty="0"/>
              <a:t>struktura, plány, rozpočty, </a:t>
            </a:r>
            <a:r>
              <a:rPr lang="cs-CZ" altLang="cs-CZ" sz="2400" b="1" dirty="0"/>
              <a:t>pravomoci, odpovědnosti,  atd.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b="1" dirty="0">
                <a:solidFill>
                  <a:srgbClr val="FFFF00"/>
                </a:solidFill>
              </a:rPr>
              <a:t>Klima podporující strategické plánování </a:t>
            </a:r>
            <a:r>
              <a:rPr lang="cs-CZ" altLang="cs-CZ" sz="2400" dirty="0"/>
              <a:t>- </a:t>
            </a:r>
            <a:r>
              <a:rPr lang="cs-CZ" altLang="cs-CZ" sz="2400" b="1" dirty="0"/>
              <a:t>organizační směrnice vymezující prvky strategického řízení. 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b="1" dirty="0">
                <a:solidFill>
                  <a:srgbClr val="FFFF00"/>
                </a:solidFill>
              </a:rPr>
              <a:t>Top management schopný definovat </a:t>
            </a:r>
            <a:r>
              <a:rPr lang="cs-CZ" altLang="cs-CZ" sz="2400" b="1" dirty="0"/>
              <a:t>jasné strategické cíle, předpoklady a podmínky jejich </a:t>
            </a:r>
            <a:r>
              <a:rPr lang="pl-PL" altLang="cs-CZ" sz="2400" b="1" dirty="0"/>
              <a:t>realizace a schopnost sdělit je a poždavky z nich </a:t>
            </a:r>
            <a:r>
              <a:rPr lang="cs-CZ" altLang="cs-CZ" sz="2400" b="1" dirty="0"/>
              <a:t>plynoucí nižším úrovním. 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b="1" dirty="0">
                <a:solidFill>
                  <a:srgbClr val="FFFF00"/>
                </a:solidFill>
              </a:rPr>
              <a:t>Dostatečná informovanost pracovníků </a:t>
            </a:r>
            <a:r>
              <a:rPr lang="cs-CZ" altLang="cs-CZ" sz="2400" b="1" dirty="0"/>
              <a:t>realizujících strategii a fungující stimuly. </a:t>
            </a:r>
          </a:p>
          <a:p>
            <a:pPr marL="457200" indent="-457200">
              <a:buFontTx/>
              <a:buAutoNum type="arabicPeriod"/>
            </a:pPr>
            <a:r>
              <a:rPr lang="cs-CZ" altLang="cs-CZ" sz="2400" b="1" dirty="0">
                <a:solidFill>
                  <a:srgbClr val="FFFF00"/>
                </a:solidFill>
              </a:rPr>
              <a:t>Průběžná kontrola realizace </a:t>
            </a:r>
            <a:r>
              <a:rPr lang="cs-CZ" altLang="cs-CZ" sz="2400" b="1" dirty="0"/>
              <a:t>z pohledu plnění cílů a případných změn podmínek a východisek.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4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3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1" y="1125538"/>
            <a:ext cx="8208963" cy="53998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l">
              <a:defRPr/>
            </a:pPr>
            <a:r>
              <a:rPr lang="cs-CZ" b="1" dirty="0">
                <a:solidFill>
                  <a:srgbClr val="FFFF00"/>
                </a:solidFill>
              </a:rPr>
              <a:t>Kontrola má zodpovědět dvě skupiny otázek:</a:t>
            </a:r>
          </a:p>
          <a:p>
            <a:pPr marL="609600" indent="-609600" algn="l">
              <a:buFont typeface="Wingdings" pitchFamily="2" charset="2"/>
              <a:buAutoNum type="arabicPeriod"/>
              <a:defRPr/>
            </a:pPr>
            <a:r>
              <a:rPr lang="cs-CZ" b="1" dirty="0">
                <a:solidFill>
                  <a:srgbClr val="FFFF00"/>
                </a:solidFill>
              </a:rPr>
              <a:t>Jdeme správným směrem?</a:t>
            </a:r>
          </a:p>
          <a:p>
            <a:pPr marL="1371600" lvl="2" indent="-457200" algn="l">
              <a:buFont typeface="Symbol" pitchFamily="18" charset="2"/>
              <a:buChar char="Þ"/>
              <a:defRPr/>
            </a:pPr>
            <a:r>
              <a:rPr lang="cs-CZ" sz="2400" b="1" dirty="0"/>
              <a:t>Je řešení klíčových problémů na místě?</a:t>
            </a:r>
          </a:p>
          <a:p>
            <a:pPr marL="1371600" lvl="2" indent="-457200" algn="l">
              <a:buFont typeface="Symbol" pitchFamily="18" charset="2"/>
              <a:buChar char="Þ"/>
              <a:defRPr/>
            </a:pPr>
            <a:r>
              <a:rPr lang="cs-CZ" sz="2400" b="1" dirty="0"/>
              <a:t>Jsou naše předpoklady o hlavních trendech správné?</a:t>
            </a:r>
          </a:p>
          <a:p>
            <a:pPr marL="1371600" lvl="2" indent="-457200" algn="l">
              <a:buFont typeface="Symbol" pitchFamily="18" charset="2"/>
              <a:buChar char="Þ"/>
              <a:defRPr/>
            </a:pPr>
            <a:r>
              <a:rPr lang="cs-CZ" sz="2400" b="1" dirty="0"/>
              <a:t>Jsou to skutečně kritické problémy, které potřebujeme řešit?</a:t>
            </a:r>
          </a:p>
          <a:p>
            <a:pPr marL="1371600" lvl="2" indent="-457200" algn="l">
              <a:buFont typeface="Symbol" pitchFamily="18" charset="2"/>
              <a:buChar char="Þ"/>
              <a:defRPr/>
            </a:pPr>
            <a:r>
              <a:rPr lang="cs-CZ" sz="2400" b="1" dirty="0"/>
              <a:t>Potřebujeme naši strategii podpořit nebo změnit?</a:t>
            </a:r>
          </a:p>
          <a:p>
            <a:pPr marL="609600" indent="-609600" algn="l">
              <a:buFont typeface="Wingdings" pitchFamily="2" charset="2"/>
              <a:buAutoNum type="arabicPeriod" startAt="2"/>
              <a:defRPr/>
            </a:pPr>
            <a:r>
              <a:rPr lang="cs-CZ" b="1" dirty="0">
                <a:solidFill>
                  <a:srgbClr val="FFFF00"/>
                </a:solidFill>
              </a:rPr>
              <a:t>Jakou máme výkonnost?</a:t>
            </a:r>
          </a:p>
          <a:p>
            <a:pPr marL="1371600" lvl="2" indent="-457200" algn="l">
              <a:buFont typeface="Symbol" pitchFamily="18" charset="2"/>
              <a:buChar char="Þ"/>
              <a:defRPr/>
            </a:pPr>
            <a:r>
              <a:rPr lang="cs-CZ" sz="2400" b="1" dirty="0"/>
              <a:t>Plníme cíle a plány?</a:t>
            </a:r>
          </a:p>
          <a:p>
            <a:pPr marL="1371600" lvl="2" indent="-457200" algn="l">
              <a:buFont typeface="Symbol" pitchFamily="18" charset="2"/>
              <a:buChar char="Þ"/>
              <a:defRPr/>
            </a:pPr>
            <a:r>
              <a:rPr lang="cs-CZ" sz="2400" b="1" dirty="0"/>
              <a:t>Jaké naše náklady a příjmy naplňují plán,</a:t>
            </a:r>
          </a:p>
          <a:p>
            <a:pPr marL="1371600" lvl="2" indent="-457200" algn="l">
              <a:buFont typeface="Symbol" pitchFamily="18" charset="2"/>
              <a:buChar char="Þ"/>
              <a:defRPr/>
            </a:pPr>
            <a:r>
              <a:rPr lang="cs-CZ" sz="2400" b="1" dirty="0"/>
              <a:t>Musíme dělat operativní změny?</a:t>
            </a:r>
          </a:p>
        </p:txBody>
      </p:sp>
      <p:sp>
        <p:nvSpPr>
          <p:cNvPr id="31747" name="TextovéPole 1"/>
          <p:cNvSpPr txBox="1">
            <a:spLocks noChangeArrowheads="1"/>
          </p:cNvSpPr>
          <p:nvPr/>
        </p:nvSpPr>
        <p:spPr bwMode="auto">
          <a:xfrm>
            <a:off x="1847851" y="139242"/>
            <a:ext cx="7993062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cs-CZ" sz="3200" dirty="0">
                <a:solidFill>
                  <a:srgbClr val="008080"/>
                </a:solidFill>
              </a:rPr>
              <a:t>6. Strategická kontrola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87B23A-4061-4829-B20F-4101CC4ECBD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000125" y="1196976"/>
            <a:ext cx="9486900" cy="510857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609600" indent="-609600" algn="l"/>
            <a:r>
              <a:rPr lang="cs-CZ" altLang="cs-CZ" b="1" dirty="0"/>
              <a:t>Čtyři typy strategické kontroly:</a:t>
            </a:r>
          </a:p>
          <a:p>
            <a:pPr marL="609600" indent="-609600" algn="l">
              <a:buFontTx/>
              <a:buAutoNum type="arabicPeriod"/>
            </a:pPr>
            <a:r>
              <a:rPr lang="cs-CZ" altLang="cs-CZ" b="1" dirty="0">
                <a:solidFill>
                  <a:srgbClr val="FFFF00"/>
                </a:solidFill>
              </a:rPr>
              <a:t>kontrola východisek (předpokladů)</a:t>
            </a:r>
          </a:p>
          <a:p>
            <a:pPr marL="1371600" lvl="2" indent="-457200" algn="l">
              <a:buFontTx/>
              <a:buChar char="•"/>
            </a:pPr>
            <a:r>
              <a:rPr lang="cs-CZ" altLang="cs-CZ" sz="2400" b="1" dirty="0"/>
              <a:t>environmentální faktory</a:t>
            </a:r>
          </a:p>
          <a:p>
            <a:pPr marL="1371600" lvl="2" indent="-457200" algn="l">
              <a:buFontTx/>
              <a:buChar char="•"/>
            </a:pPr>
            <a:r>
              <a:rPr lang="cs-CZ" altLang="cs-CZ" sz="2400" b="1" dirty="0"/>
              <a:t>vývoj v odvětví</a:t>
            </a:r>
          </a:p>
          <a:p>
            <a:pPr marL="609600" indent="-609600" algn="l">
              <a:buFontTx/>
              <a:buAutoNum type="arabicPeriod" startAt="2"/>
            </a:pPr>
            <a:r>
              <a:rPr lang="cs-CZ" altLang="cs-CZ" b="1" dirty="0">
                <a:solidFill>
                  <a:srgbClr val="FFFF00"/>
                </a:solidFill>
              </a:rPr>
              <a:t>kontrola implementace</a:t>
            </a:r>
          </a:p>
          <a:p>
            <a:pPr marL="1371600" lvl="2" indent="-457200" algn="l">
              <a:buFontTx/>
              <a:buChar char="•"/>
            </a:pPr>
            <a:r>
              <a:rPr lang="cs-CZ" altLang="cs-CZ" sz="2400" b="1" dirty="0"/>
              <a:t>monitorování strategické důvěry</a:t>
            </a:r>
          </a:p>
          <a:p>
            <a:pPr marL="1371600" lvl="2" indent="-457200" algn="l">
              <a:buFontTx/>
              <a:buChar char="•"/>
            </a:pPr>
            <a:r>
              <a:rPr lang="cs-CZ" altLang="cs-CZ" sz="2400" b="1" dirty="0"/>
              <a:t>monitorování milníků</a:t>
            </a:r>
          </a:p>
          <a:p>
            <a:pPr marL="609600" indent="-609600" algn="l">
              <a:buFontTx/>
              <a:buAutoNum type="arabicPeriod" startAt="3"/>
            </a:pPr>
            <a:r>
              <a:rPr lang="cs-CZ" altLang="cs-CZ" b="1" dirty="0">
                <a:solidFill>
                  <a:srgbClr val="FFFF00"/>
                </a:solidFill>
              </a:rPr>
              <a:t>strategická životnost (celého procesu)</a:t>
            </a:r>
          </a:p>
          <a:p>
            <a:pPr marL="1371600" lvl="2" indent="-457200" algn="l">
              <a:buFontTx/>
              <a:buChar char="•"/>
            </a:pPr>
            <a:r>
              <a:rPr lang="cs-CZ" altLang="cs-CZ" sz="2400" b="1" dirty="0"/>
              <a:t>monitorování širokého spektra událostí vně i uvnitř podniku, které by mohly ohrozit podnikovou strategii</a:t>
            </a:r>
          </a:p>
          <a:p>
            <a:pPr marL="609600" indent="-609600" algn="l">
              <a:buFontTx/>
              <a:buAutoNum type="arabicPeriod" startAt="4"/>
            </a:pPr>
            <a:r>
              <a:rPr lang="cs-CZ" altLang="cs-CZ" b="1" dirty="0">
                <a:solidFill>
                  <a:srgbClr val="FFFF00"/>
                </a:solidFill>
              </a:rPr>
              <a:t>kontrola „přežití“ strategie</a:t>
            </a:r>
          </a:p>
          <a:p>
            <a:pPr marL="1371600" lvl="2" indent="-457200" algn="l">
              <a:buFontTx/>
              <a:buChar char="•"/>
            </a:pPr>
            <a:r>
              <a:rPr lang="cs-CZ" altLang="cs-CZ" sz="2400" b="1" dirty="0"/>
              <a:t>rychlá kontrola, která nastupuje při neočekávaných událostech </a:t>
            </a:r>
          </a:p>
        </p:txBody>
      </p:sp>
      <p:sp>
        <p:nvSpPr>
          <p:cNvPr id="32771" name="TextovéPole 1"/>
          <p:cNvSpPr txBox="1">
            <a:spLocks noChangeArrowheads="1"/>
          </p:cNvSpPr>
          <p:nvPr/>
        </p:nvSpPr>
        <p:spPr bwMode="auto">
          <a:xfrm>
            <a:off x="1774826" y="404813"/>
            <a:ext cx="8137525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dirty="0">
                <a:solidFill>
                  <a:srgbClr val="008080"/>
                </a:solidFill>
              </a:rPr>
              <a:t>Strategická kontrola a její typy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314276E-22B6-4EC8-9E5D-1FBDE3B2E9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557338"/>
            <a:ext cx="7920038" cy="511202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266700" indent="-266700" algn="l">
              <a:buFontTx/>
              <a:buChar char="•"/>
            </a:pPr>
            <a:r>
              <a:rPr lang="cs-CZ" altLang="cs-CZ" b="1" dirty="0">
                <a:solidFill>
                  <a:srgbClr val="FFFF00"/>
                </a:solidFill>
              </a:rPr>
              <a:t>Při návrhu systému kontroly je nutno rozhodnout o těchto parametrech: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/>
              <a:t>šíře tolerančních mezí 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/>
              <a:t>pravidelnost a frekvence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/>
              <a:t>ukazatele</a:t>
            </a:r>
          </a:p>
          <a:p>
            <a:pPr marL="266700" indent="-266700" algn="l">
              <a:buFontTx/>
              <a:buChar char="•"/>
            </a:pPr>
            <a:r>
              <a:rPr lang="cs-CZ" altLang="cs-CZ" b="1" dirty="0">
                <a:solidFill>
                  <a:srgbClr val="FFFF00"/>
                </a:solidFill>
              </a:rPr>
              <a:t>Strategie jako objekt kontroly je zkoumána před implementací, během i po ukončení implementace.</a:t>
            </a:r>
          </a:p>
          <a:p>
            <a:pPr marL="266700" indent="-266700" algn="l">
              <a:buFontTx/>
              <a:buChar char="•"/>
            </a:pPr>
            <a:r>
              <a:rPr lang="cs-CZ" altLang="cs-CZ" sz="2000" b="1" dirty="0"/>
              <a:t>Před implementací se na strategii hodnotí: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/>
              <a:t>soulad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/>
              <a:t>perspektiva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/>
              <a:t>konkurenční výhoda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/>
              <a:t>realizovatelnost</a:t>
            </a:r>
          </a:p>
        </p:txBody>
      </p:sp>
      <p:sp>
        <p:nvSpPr>
          <p:cNvPr id="33795" name="TextovéPole 1"/>
          <p:cNvSpPr txBox="1">
            <a:spLocks noChangeArrowheads="1"/>
          </p:cNvSpPr>
          <p:nvPr/>
        </p:nvSpPr>
        <p:spPr bwMode="auto">
          <a:xfrm>
            <a:off x="1992314" y="404813"/>
            <a:ext cx="7775575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dirty="0">
                <a:solidFill>
                  <a:srgbClr val="008080"/>
                </a:solidFill>
              </a:rPr>
              <a:t>Strategická kontrola a její parametry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0817AF1-71A8-4211-A05C-AF40433F8C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700214"/>
            <a:ext cx="8351838" cy="461406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cs-CZ" altLang="cs-CZ" sz="2000" b="1" dirty="0">
                <a:solidFill>
                  <a:srgbClr val="FFFF00"/>
                </a:solidFill>
                <a:latin typeface="Arial Narrow" pitchFamily="34" charset="0"/>
              </a:rPr>
              <a:t>Během a po ukončení implementace se strategie hodnotí podle těchto ukazatelů úspěšnosti: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růst nebo pokles tržního podílu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růst nebo pokles zisku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vývoj zisku ve vztahu ke konkurentům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vývojové trendy čistého zisku a rentability investic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růst nebo pokles prodeje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vývoj míry růstu prodeje k míře růstu trhu jako celku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posilování nebo oslabování konkurenční pozice</a:t>
            </a:r>
          </a:p>
          <a:p>
            <a:pPr marL="719138" lvl="2" indent="-452438" algn="l">
              <a:buFontTx/>
              <a:buChar char="•"/>
            </a:pPr>
            <a:r>
              <a:rPr lang="cs-CZ" altLang="cs-CZ" sz="2400" b="1" dirty="0">
                <a:latin typeface="Arial Narrow" pitchFamily="34" charset="0"/>
              </a:rPr>
              <a:t>hodnoty a tendence vývoje poměrových finančních ukazatelů (ukazatele likvidity, aktivity, zadluženosti, rentability a tržní hodnoty podniku).</a:t>
            </a:r>
            <a:r>
              <a:rPr lang="cs-CZ" altLang="cs-CZ" sz="2400" dirty="0"/>
              <a:t> </a:t>
            </a:r>
          </a:p>
        </p:txBody>
      </p:sp>
      <p:sp>
        <p:nvSpPr>
          <p:cNvPr id="34819" name="TextovéPole 1"/>
          <p:cNvSpPr txBox="1">
            <a:spLocks noChangeArrowheads="1"/>
          </p:cNvSpPr>
          <p:nvPr/>
        </p:nvSpPr>
        <p:spPr bwMode="auto">
          <a:xfrm>
            <a:off x="1847850" y="543717"/>
            <a:ext cx="8280400" cy="585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dirty="0">
                <a:solidFill>
                  <a:srgbClr val="008080"/>
                </a:solidFill>
              </a:rPr>
              <a:t>Strategická kontrola pomocí ukazatelů</a:t>
            </a:r>
            <a:endParaRPr lang="cs-CZ" altLang="cs-CZ" sz="3200" dirty="0">
              <a:solidFill>
                <a:srgbClr val="008080"/>
              </a:solidFill>
              <a:latin typeface="Arial Narrow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928FCB-923E-49AD-87C6-382A5E3892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560513" y="2236788"/>
            <a:ext cx="8351838" cy="381575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355600" indent="-355600" algn="l">
              <a:lnSpc>
                <a:spcPct val="80000"/>
              </a:lnSpc>
              <a:buFontTx/>
              <a:buChar char="•"/>
            </a:pPr>
            <a:r>
              <a:rPr lang="cs-CZ" altLang="cs-CZ" b="1" dirty="0">
                <a:solidFill>
                  <a:srgbClr val="FFFF00"/>
                </a:solidFill>
              </a:rPr>
              <a:t>Základní způsoby kontroly:</a:t>
            </a:r>
          </a:p>
          <a:p>
            <a:pPr marL="985838" lvl="2" indent="-630238" algn="l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sz="2400" b="1" i="1" dirty="0">
                <a:solidFill>
                  <a:srgbClr val="FFFF00"/>
                </a:solidFill>
              </a:rPr>
              <a:t>kontrola prostřednictvím tržního mechanizmu </a:t>
            </a:r>
            <a:r>
              <a:rPr lang="cs-CZ" altLang="cs-CZ" sz="2400" b="1" i="1" dirty="0"/>
              <a:t>–</a:t>
            </a:r>
            <a:r>
              <a:rPr lang="cs-CZ" altLang="cs-CZ" sz="2400" b="1" dirty="0"/>
              <a:t> nejobjektivnější, prostřednictvím cen</a:t>
            </a:r>
          </a:p>
          <a:p>
            <a:pPr marL="985838" lvl="2" indent="-630238" algn="l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sz="2400" b="1" i="1" dirty="0">
                <a:solidFill>
                  <a:srgbClr val="FFFF00"/>
                </a:solidFill>
              </a:rPr>
              <a:t>kontrola prostřednictvím měření výstupů </a:t>
            </a:r>
            <a:r>
              <a:rPr lang="cs-CZ" altLang="cs-CZ" sz="2400" b="1" i="1" dirty="0"/>
              <a:t>–</a:t>
            </a:r>
            <a:r>
              <a:rPr lang="cs-CZ" altLang="cs-CZ" sz="2400" b="1" dirty="0"/>
              <a:t> v případě, že neexistuje konkurenční prostředí</a:t>
            </a:r>
          </a:p>
          <a:p>
            <a:pPr marL="985838" lvl="2" indent="-630238" algn="l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sz="2400" b="1" i="1" dirty="0">
                <a:solidFill>
                  <a:srgbClr val="FFFF00"/>
                </a:solidFill>
              </a:rPr>
              <a:t>byrokratická kontrola </a:t>
            </a:r>
            <a:r>
              <a:rPr lang="cs-CZ" altLang="cs-CZ" sz="2400" b="1" i="1" dirty="0"/>
              <a:t>-</a:t>
            </a:r>
            <a:r>
              <a:rPr lang="cs-CZ" altLang="cs-CZ" sz="2400" b="1" dirty="0"/>
              <a:t>  když je náročné nebo nákladné stanovit měřitelná kritéria</a:t>
            </a:r>
          </a:p>
          <a:p>
            <a:pPr marL="985838" lvl="2" indent="-630238" algn="l">
              <a:lnSpc>
                <a:spcPct val="80000"/>
              </a:lnSpc>
              <a:buFont typeface="Symbol" pitchFamily="18" charset="2"/>
              <a:buChar char="Þ"/>
            </a:pPr>
            <a:r>
              <a:rPr lang="cs-CZ" altLang="cs-CZ" sz="2400" b="1" i="1" dirty="0">
                <a:solidFill>
                  <a:srgbClr val="FFFF00"/>
                </a:solidFill>
              </a:rPr>
              <a:t>kontrola skupinového chování </a:t>
            </a:r>
            <a:r>
              <a:rPr lang="cs-CZ" altLang="cs-CZ" sz="2400" b="1" i="1" dirty="0"/>
              <a:t>–</a:t>
            </a:r>
            <a:r>
              <a:rPr lang="cs-CZ" altLang="cs-CZ" sz="2400" b="1" dirty="0"/>
              <a:t> prostřednictvím vnitropodnikového systému organizačních norem a hodnot </a:t>
            </a:r>
          </a:p>
        </p:txBody>
      </p:sp>
      <p:sp>
        <p:nvSpPr>
          <p:cNvPr id="35843" name="TextovéPole 1"/>
          <p:cNvSpPr txBox="1">
            <a:spLocks noChangeArrowheads="1"/>
          </p:cNvSpPr>
          <p:nvPr/>
        </p:nvSpPr>
        <p:spPr bwMode="auto">
          <a:xfrm>
            <a:off x="1560513" y="805458"/>
            <a:ext cx="7920037" cy="58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200" dirty="0">
                <a:solidFill>
                  <a:srgbClr val="008080"/>
                </a:solidFill>
              </a:rPr>
              <a:t>Strategická kontrola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F20BC9B-8D00-4FAE-B94C-D21BED658C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172200" cy="96837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altLang="cs-CZ" sz="3200" b="1" dirty="0">
                <a:solidFill>
                  <a:srgbClr val="008080"/>
                </a:solidFill>
              </a:rPr>
              <a:t>7. Balanced Scorecard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cs-CZ" sz="2400" b="1" dirty="0"/>
              <a:t>Manažerský nástroj formulovaný v 90. letech D.P. Nortonem a R.S. Kaplanem.</a:t>
            </a:r>
          </a:p>
          <a:p>
            <a:r>
              <a:rPr lang="cs-CZ" altLang="cs-CZ" sz="2400" b="1" dirty="0">
                <a:solidFill>
                  <a:srgbClr val="FFFF00"/>
                </a:solidFill>
              </a:rPr>
              <a:t>Propojuje firemní strategii s operativními aktivitami </a:t>
            </a:r>
            <a:r>
              <a:rPr lang="cs-CZ" altLang="cs-CZ" sz="2400" b="1" dirty="0"/>
              <a:t>s důrazem na měření a řízení těchto aktivit.</a:t>
            </a:r>
          </a:p>
          <a:p>
            <a:r>
              <a:rPr lang="cs-CZ" altLang="cs-CZ" sz="2400" b="1" dirty="0"/>
              <a:t>K měření výkonnosti se používají finanční i nefinanční </a:t>
            </a:r>
            <a:r>
              <a:rPr lang="cs-CZ" altLang="cs-CZ" sz="2400" b="1" dirty="0">
                <a:solidFill>
                  <a:srgbClr val="FFFF00"/>
                </a:solidFill>
              </a:rPr>
              <a:t>ukazatele zaměřené na hodnocení 4 perspektiv:</a:t>
            </a:r>
          </a:p>
          <a:p>
            <a:pPr lvl="1"/>
            <a:r>
              <a:rPr lang="cs-CZ" altLang="cs-CZ" b="1" dirty="0">
                <a:solidFill>
                  <a:srgbClr val="FFFF00"/>
                </a:solidFill>
              </a:rPr>
              <a:t>Zákaznické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jak se máme jevit našim zákazníkům</a:t>
            </a:r>
          </a:p>
          <a:p>
            <a:pPr lvl="1"/>
            <a:r>
              <a:rPr lang="cs-CZ" altLang="cs-CZ" b="1" dirty="0">
                <a:solidFill>
                  <a:srgbClr val="FFFF00"/>
                </a:solidFill>
              </a:rPr>
              <a:t>Finanční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jakých hodnot mají dosahovat naše ukazatele</a:t>
            </a:r>
          </a:p>
          <a:p>
            <a:pPr lvl="1"/>
            <a:r>
              <a:rPr lang="cs-CZ" altLang="cs-CZ" b="1" dirty="0">
                <a:solidFill>
                  <a:srgbClr val="FFFF00"/>
                </a:solidFill>
              </a:rPr>
              <a:t>Procesní </a:t>
            </a:r>
            <a:r>
              <a:rPr lang="cs-CZ" altLang="cs-CZ" b="1" dirty="0"/>
              <a:t> - ve kterých procesech máme vynikat </a:t>
            </a:r>
          </a:p>
          <a:p>
            <a:pPr lvl="1"/>
            <a:r>
              <a:rPr lang="cs-CZ" altLang="cs-CZ" b="1" dirty="0">
                <a:solidFill>
                  <a:srgbClr val="FFFF00"/>
                </a:solidFill>
              </a:rPr>
              <a:t>Potenciálu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jak se máme zlepšit pro naplnění vize – učit -…lidé.</a:t>
            </a:r>
            <a:r>
              <a:rPr lang="cs-CZ" altLang="cs-CZ" sz="2000" b="1" dirty="0"/>
              <a:t>	</a:t>
            </a:r>
          </a:p>
          <a:p>
            <a:pPr lvl="1"/>
            <a:endParaRPr lang="cs-CZ" alt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FA9B78-D993-4858-9E25-06CBA8F2C109}" type="slidenum">
              <a:rPr lang="cs-CZ" smtClean="0"/>
              <a:pPr>
                <a:defRPr/>
              </a:pPr>
              <a:t>45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7C916DA-3CF3-4C32-A5D2-8B471919819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924" y="205607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920" y="332656"/>
            <a:ext cx="7772400" cy="65916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Systém BSC a strategie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DB139-D683-4314-8AD6-3AEFCB3B1116}" type="slidenum">
              <a:rPr lang="cs-CZ" smtClean="0"/>
              <a:pPr>
                <a:defRPr/>
              </a:pPr>
              <a:t>46</a:t>
            </a:fld>
            <a:endParaRPr lang="cs-CZ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850" y="1124744"/>
            <a:ext cx="8188302" cy="52071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xtLst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85C03E4-F6F7-40DC-BBBF-3048C331C7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924" y="20560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44936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>
          <a:xfrm>
            <a:off x="1104900" y="389808"/>
            <a:ext cx="7639050" cy="100729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altLang="cs-CZ" sz="3200" b="1" dirty="0">
                <a:solidFill>
                  <a:srgbClr val="008080"/>
                </a:solidFill>
              </a:rPr>
              <a:t>Propojení BSC na strategické řízení strategickou mapou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742EE9-B75B-47AF-A0E8-918481499A26}" type="slidenum">
              <a:rPr lang="cs-CZ" smtClean="0"/>
              <a:pPr>
                <a:defRPr/>
              </a:pPr>
              <a:t>47</a:t>
            </a:fld>
            <a:endParaRPr lang="cs-CZ" dirty="0"/>
          </a:p>
        </p:txBody>
      </p:sp>
      <p:pic>
        <p:nvPicPr>
          <p:cNvPr id="532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1969791"/>
            <a:ext cx="8064500" cy="42484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12406BB-7C69-4630-8F5F-CBA5D86771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924" y="205607"/>
            <a:ext cx="1464833" cy="1127893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68F1B947-4A40-4C3B-B50B-6BEA28983A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683" y="269208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7328" y="725463"/>
            <a:ext cx="2734072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8080"/>
                </a:solidFill>
              </a:rPr>
              <a:t>Strategická</a:t>
            </a:r>
            <a:r>
              <a:rPr lang="cs-CZ" dirty="0"/>
              <a:t> </a:t>
            </a:r>
            <a:r>
              <a:rPr lang="cs-CZ" sz="3600" b="1" dirty="0">
                <a:solidFill>
                  <a:srgbClr val="008080"/>
                </a:solidFill>
              </a:rPr>
              <a:t>mapa BSC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DB139-D683-4314-8AD6-3AEFCB3B1116}" type="slidenum">
              <a:rPr lang="cs-CZ" smtClean="0"/>
              <a:pPr>
                <a:defRPr/>
              </a:pPr>
              <a:t>48</a:t>
            </a:fld>
            <a:endParaRPr lang="cs-CZ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797" y="482005"/>
            <a:ext cx="5472608" cy="6375995"/>
          </a:xfrm>
          <a:prstGeom prst="rect">
            <a:avLst/>
          </a:prstGeom>
          <a:solidFill>
            <a:srgbClr val="FFFF99"/>
          </a:solidFill>
          <a:ln>
            <a:noFill/>
          </a:ln>
          <a:extLst/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30591B3-9A0A-4DFB-AF05-8CF2CD2567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683" y="269208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092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4830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cs-CZ" dirty="0">
                <a:solidFill>
                  <a:srgbClr val="008080"/>
                </a:solidFill>
              </a:rPr>
              <a:t>Strategická</a:t>
            </a:r>
            <a:r>
              <a:rPr lang="cs-CZ" dirty="0"/>
              <a:t> </a:t>
            </a:r>
            <a:r>
              <a:rPr lang="cs-CZ" dirty="0">
                <a:solidFill>
                  <a:srgbClr val="008080"/>
                </a:solidFill>
              </a:rPr>
              <a:t>mapa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Konečným výstupem BSC je </a:t>
            </a:r>
            <a:r>
              <a:rPr lang="cs-CZ" b="1" dirty="0">
                <a:solidFill>
                  <a:srgbClr val="FFFF00"/>
                </a:solidFill>
              </a:rPr>
              <a:t>strategická mapa, </a:t>
            </a:r>
            <a:r>
              <a:rPr lang="cs-CZ" b="1" dirty="0"/>
              <a:t>která zobrazuje strategické cíle setříděné podle hledisek, mezi nimiž jsou vyznačeny návaznosti.</a:t>
            </a:r>
          </a:p>
          <a:p>
            <a:endParaRPr lang="cs-CZ" b="1" dirty="0"/>
          </a:p>
          <a:p>
            <a:r>
              <a:rPr lang="cs-CZ" b="1" dirty="0"/>
              <a:t>Obsahuje jednotlivé cíle a k nim přiřazená měřítka. Jsou na ni znázorněny vzájemné vazby mezi jednotlivými měřítky a perspektivami tak, aby byl jasný jejich vztah k vytyčené strategii a strategickým cílům.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DB139-D683-4314-8AD6-3AEFCB3B1116}" type="slidenum">
              <a:rPr lang="cs-CZ" smtClean="0"/>
              <a:pPr>
                <a:defRPr/>
              </a:pPr>
              <a:t>49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6FD75A0-9E8E-4968-B0A9-36C89D3CFA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8924" y="20560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8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>
          <a:xfrm>
            <a:off x="2895600" y="320675"/>
            <a:ext cx="6534150" cy="13255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Charakter implementace</a:t>
            </a:r>
          </a:p>
        </p:txBody>
      </p:sp>
      <p:sp>
        <p:nvSpPr>
          <p:cNvPr id="60419" name="Zástupný symbol pro obsah 2"/>
          <p:cNvSpPr>
            <a:spLocks noGrp="1"/>
          </p:cNvSpPr>
          <p:nvPr>
            <p:ph idx="1"/>
          </p:nvPr>
        </p:nvSpPr>
        <p:spPr>
          <a:xfrm>
            <a:off x="1990725" y="2159000"/>
            <a:ext cx="8343900" cy="29464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Formulace strategie </a:t>
            </a:r>
            <a:r>
              <a:rPr lang="cs-CZ" sz="2400" b="1" dirty="0">
                <a:latin typeface="Arial" charset="0"/>
                <a:cs typeface="Arial" charset="0"/>
              </a:rPr>
              <a:t>je především intelektuální proces</a:t>
            </a:r>
            <a:r>
              <a:rPr lang="en-US" sz="2400" dirty="0"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cs-CZ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Implementace strategie</a:t>
            </a:r>
            <a:r>
              <a:rPr lang="cs-CZ" sz="24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cs-CZ" sz="2400" b="1" dirty="0">
                <a:latin typeface="Arial" charset="0"/>
                <a:cs typeface="Arial" charset="0"/>
              </a:rPr>
              <a:t>je především operativní proces</a:t>
            </a:r>
            <a:r>
              <a:rPr lang="en-US" sz="2400" b="1" dirty="0"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endParaRPr lang="cs-CZ" sz="2400" b="1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cs-CZ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Formulace strategie </a:t>
            </a:r>
            <a:r>
              <a:rPr lang="cs-CZ" sz="2400" b="1" dirty="0">
                <a:latin typeface="Arial" charset="0"/>
                <a:cs typeface="Arial" charset="0"/>
              </a:rPr>
              <a:t>vyžaduje dobré analytické a intuitivní dovednosti</a:t>
            </a:r>
            <a:r>
              <a:rPr lang="cs-CZ" sz="2400" b="1" dirty="0">
                <a:solidFill>
                  <a:srgbClr val="FF0000"/>
                </a:solidFill>
                <a:latin typeface="Arial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cs-CZ" sz="2400" b="1" dirty="0">
                <a:solidFill>
                  <a:srgbClr val="FFFF00"/>
                </a:solidFill>
                <a:latin typeface="Arial" charset="0"/>
                <a:cs typeface="Arial" charset="0"/>
              </a:rPr>
              <a:t>Implementace strategie</a:t>
            </a:r>
            <a:r>
              <a:rPr lang="cs-CZ" sz="24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cs-CZ" sz="2400" b="1" dirty="0">
                <a:latin typeface="Arial" charset="0"/>
                <a:cs typeface="Arial" charset="0"/>
              </a:rPr>
              <a:t>vyžaduje speciální schopnosti pro motivování a vedení lidí</a:t>
            </a:r>
            <a:r>
              <a:rPr lang="cs-CZ" sz="2400" b="1" dirty="0">
                <a:solidFill>
                  <a:schemeClr val="accent6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8020DC-5CB3-4DE1-946D-70309EBD3D1C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408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14450" y="1700211"/>
            <a:ext cx="8496300" cy="460851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r>
              <a:rPr lang="sk-SK" altLang="cs-CZ" sz="2000" b="1" dirty="0">
                <a:latin typeface="Arial Narrow" pitchFamily="34" charset="0"/>
              </a:rPr>
              <a:t>                                         </a:t>
            </a:r>
            <a:endParaRPr lang="cs-CZ" altLang="cs-CZ" sz="2000" b="1" dirty="0">
              <a:latin typeface="Arial Narrow" pitchFamily="34" charset="0"/>
            </a:endParaRPr>
          </a:p>
          <a:p>
            <a:pPr marL="609600" indent="-609600" algn="l"/>
            <a:endParaRPr lang="cs-CZ" altLang="cs-CZ" sz="1000" b="1" dirty="0"/>
          </a:p>
          <a:p>
            <a:pPr marL="609600" indent="-609600" algn="l"/>
            <a:r>
              <a:rPr lang="cs-CZ" altLang="cs-CZ" sz="1800" b="1" dirty="0">
                <a:latin typeface="Arial Narrow" pitchFamily="34" charset="0"/>
                <a:cs typeface="Times New Roman" pitchFamily="18" charset="0"/>
              </a:rPr>
              <a:t>	</a:t>
            </a:r>
            <a:endParaRPr lang="cs-CZ" altLang="cs-CZ" sz="1000" dirty="0">
              <a:latin typeface="Arial" charset="0"/>
              <a:cs typeface="Arial" charset="0"/>
            </a:endParaRPr>
          </a:p>
          <a:p>
            <a:pPr marL="1371600" lvl="2" indent="-457200" algn="l"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Faktory usnadňující realizaci strategie</a:t>
            </a:r>
          </a:p>
          <a:p>
            <a:pPr marL="1371600" lvl="2" indent="-457200" algn="l"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Struktura a obsah strategického dokumentu</a:t>
            </a:r>
          </a:p>
          <a:p>
            <a:pPr marL="1371600" lvl="2" indent="-457200" algn="l"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Hlavní strategické operace</a:t>
            </a:r>
          </a:p>
          <a:p>
            <a:pPr marL="1371600" lvl="2" indent="-457200" algn="l"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Praktický postup při zpracování strategie</a:t>
            </a:r>
          </a:p>
          <a:p>
            <a:pPr marL="1371600" lvl="2" indent="-457200" algn="l"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Zavedení systému strategického řízení a hodnocení strategických operací</a:t>
            </a:r>
          </a:p>
          <a:p>
            <a:pPr marL="1371600" lvl="2" indent="-457200" algn="l">
              <a:buFontTx/>
              <a:buAutoNum type="arabicPeriod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Závěr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08AEB4-8B1D-4DF4-8333-5D8E480A0238}" type="slidenum">
              <a:rPr lang="cs-CZ" smtClean="0"/>
              <a:pPr>
                <a:defRPr/>
              </a:pPr>
              <a:t>50</a:t>
            </a:fld>
            <a:endParaRPr lang="cs-CZ" dirty="0"/>
          </a:p>
        </p:txBody>
      </p:sp>
      <p:sp>
        <p:nvSpPr>
          <p:cNvPr id="76804" name="TextovéPole 3"/>
          <p:cNvSpPr txBox="1">
            <a:spLocks noChangeArrowheads="1"/>
          </p:cNvSpPr>
          <p:nvPr/>
        </p:nvSpPr>
        <p:spPr bwMode="auto">
          <a:xfrm>
            <a:off x="1716460" y="625476"/>
            <a:ext cx="741682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altLang="cs-CZ" sz="3200" dirty="0">
                <a:solidFill>
                  <a:srgbClr val="008080"/>
                </a:solidFill>
                <a:latin typeface="Calibri" pitchFamily="34" charset="0"/>
                <a:cs typeface="Times New Roman" pitchFamily="18" charset="0"/>
              </a:rPr>
              <a:t>8. Systém řízení implementace strategie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B782ECE-0119-445D-B332-5B5D00BA4E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683" y="269208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66850" y="1447801"/>
            <a:ext cx="8820150" cy="490696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r>
              <a:rPr lang="sk-SK" altLang="cs-CZ" sz="2500" dirty="0">
                <a:latin typeface="Arial" charset="0"/>
                <a:cs typeface="Arial" charset="0"/>
              </a:rPr>
              <a:t>         </a:t>
            </a:r>
            <a:endParaRPr lang="cs-CZ" altLang="cs-CZ" sz="800" dirty="0">
              <a:latin typeface="Arial" charset="0"/>
              <a:cs typeface="Arial" charset="0"/>
            </a:endParaRPr>
          </a:p>
          <a:p>
            <a:pPr marL="990600" lvl="1" indent="-533400" algn="l">
              <a:buFontTx/>
              <a:buChar char="•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Vysoká kvalifikace pracovníků na všech úrovních.</a:t>
            </a:r>
          </a:p>
          <a:p>
            <a:pPr marL="990600" lvl="1" indent="-533400" algn="l">
              <a:buFontTx/>
              <a:buChar char="•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Pružná reakce na nové úkoly vyplývající ze strategie.</a:t>
            </a:r>
          </a:p>
          <a:p>
            <a:pPr marL="990600" lvl="1" indent="-533400" algn="l">
              <a:buFontTx/>
              <a:buChar char="•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Schopnost podniku zvládnout sociální problémy vyplývající ze strategie.</a:t>
            </a:r>
          </a:p>
          <a:p>
            <a:pPr marL="990600" lvl="1" indent="-533400" algn="l">
              <a:buFontTx/>
              <a:buChar char="•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Návaznost na dosavadní zvyky, chování a kvalifikaci.</a:t>
            </a:r>
          </a:p>
          <a:p>
            <a:pPr marL="990600" lvl="1" indent="-533400" algn="l">
              <a:buFontTx/>
              <a:buChar char="•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Vytváření klimatu pro plnění strategických operací.</a:t>
            </a:r>
          </a:p>
          <a:p>
            <a:pPr marL="990600" lvl="1" indent="-533400" algn="l">
              <a:buFontTx/>
              <a:buChar char="•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Vybudování soustavy hmotné a morální stimulace.</a:t>
            </a:r>
          </a:p>
          <a:p>
            <a:pPr marL="990600" lvl="1" indent="-533400" algn="l">
              <a:buFontTx/>
              <a:buChar char="•"/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Dobře vybudovaný informační systém.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750447-7795-4FD0-AFC2-AE2071778A2C}" type="slidenum">
              <a:rPr lang="cs-CZ" smtClean="0"/>
              <a:pPr>
                <a:defRPr/>
              </a:pPr>
              <a:t>51</a:t>
            </a:fld>
            <a:endParaRPr lang="cs-CZ" dirty="0"/>
          </a:p>
        </p:txBody>
      </p:sp>
      <p:sp>
        <p:nvSpPr>
          <p:cNvPr id="77828" name="TextovéPole 2"/>
          <p:cNvSpPr txBox="1">
            <a:spLocks noChangeArrowheads="1"/>
          </p:cNvSpPr>
          <p:nvPr/>
        </p:nvSpPr>
        <p:spPr bwMode="auto">
          <a:xfrm>
            <a:off x="1992314" y="549275"/>
            <a:ext cx="7991475" cy="5222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cs-CZ" altLang="cs-CZ" sz="2800" dirty="0">
                <a:solidFill>
                  <a:srgbClr val="008080"/>
                </a:solidFill>
                <a:latin typeface="Arial" charset="0"/>
                <a:cs typeface="Arial" charset="0"/>
              </a:rPr>
              <a:t>8.1 </a:t>
            </a:r>
            <a:r>
              <a:rPr lang="sk-SK" altLang="cs-CZ" sz="2800" dirty="0">
                <a:solidFill>
                  <a:srgbClr val="008080"/>
                </a:solidFill>
                <a:latin typeface="Arial" charset="0"/>
                <a:cs typeface="Arial" charset="0"/>
              </a:rPr>
              <a:t>Faktory usnadňující realizaci strategie</a:t>
            </a:r>
            <a:r>
              <a:rPr lang="cs-CZ" altLang="cs-CZ" sz="2800" dirty="0">
                <a:solidFill>
                  <a:srgbClr val="008080"/>
                </a:solidFill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2493893-7A17-4B85-AF38-B5DCDE7154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183" y="14922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667957"/>
            <a:ext cx="9250363" cy="484714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Dostatek času věnovaného na realizaci strategických operací.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Přesná formulace strategických cílů.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Konzistentnost strategických operací.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Včasné zajištění potřebných zdrojů.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Reálnost strategických operací.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Systematická podpora vrcholovým managementem.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Posuzování každé strategické operace z hlediska jejího přínosu ke splnění strategických cílů.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Organizace odpovídající strategickým cílům a operacím.</a:t>
            </a:r>
          </a:p>
          <a:p>
            <a:pPr marL="541338" lvl="1" indent="-363538" algn="l">
              <a:buFontTx/>
              <a:buChar char="•"/>
              <a:tabLst>
                <a:tab pos="630238" algn="l"/>
              </a:tabLst>
            </a:pPr>
            <a:r>
              <a:rPr lang="cs-CZ" altLang="cs-CZ" sz="2400" b="1" dirty="0">
                <a:solidFill>
                  <a:srgbClr val="008080"/>
                </a:solidFill>
                <a:latin typeface="Arial" charset="0"/>
                <a:cs typeface="Arial" charset="0"/>
              </a:rPr>
              <a:t>Výrazné úspěchy podniku při plnění úkolů v uplynulém období</a:t>
            </a:r>
            <a:r>
              <a:rPr lang="cs-CZ" altLang="cs-CZ" sz="2400" b="1" dirty="0">
                <a:solidFill>
                  <a:srgbClr val="008080"/>
                </a:solidFill>
                <a:latin typeface="Arial Narrow" pitchFamily="34" charset="0"/>
              </a:rPr>
              <a:t>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26A15-E7B0-4862-A2B7-A1F6BD3B4798}" type="slidenum">
              <a:rPr lang="cs-CZ" smtClean="0"/>
              <a:pPr>
                <a:defRPr/>
              </a:pPr>
              <a:t>52</a:t>
            </a:fld>
            <a:endParaRPr lang="cs-CZ" dirty="0"/>
          </a:p>
        </p:txBody>
      </p:sp>
      <p:sp>
        <p:nvSpPr>
          <p:cNvPr id="78852" name="TextovéPole 3"/>
          <p:cNvSpPr txBox="1">
            <a:spLocks noChangeArrowheads="1"/>
          </p:cNvSpPr>
          <p:nvPr/>
        </p:nvSpPr>
        <p:spPr bwMode="auto">
          <a:xfrm>
            <a:off x="2062163" y="695257"/>
            <a:ext cx="792003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/>
            <a:r>
              <a:rPr lang="sk-SK" altLang="cs-CZ" sz="3200" dirty="0">
                <a:solidFill>
                  <a:srgbClr val="008080"/>
                </a:solidFill>
              </a:rPr>
              <a:t>Faktory  usnadňující realizaci strategie</a:t>
            </a:r>
            <a:endParaRPr lang="cs-CZ" altLang="cs-CZ" sz="3200" dirty="0">
              <a:solidFill>
                <a:srgbClr val="008080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BB55AD-91E7-4013-88E6-24356DCC59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683" y="269208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00049" y="1536998"/>
            <a:ext cx="10658475" cy="518447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609600" indent="-609600" algn="l">
              <a:lnSpc>
                <a:spcPct val="80000"/>
              </a:lnSpc>
            </a:pPr>
            <a:endParaRPr lang="cs-CZ" altLang="cs-CZ" sz="500" b="1" dirty="0"/>
          </a:p>
          <a:p>
            <a:pPr marL="990600" lvl="1" indent="-533400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Strategický dokument se skládá ze sedmi základních částí.</a:t>
            </a:r>
          </a:p>
          <a:p>
            <a:pPr marL="990600" lvl="1" indent="-533400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První dvě mají charakter analýz. Další obsahují formulaci jednotlivých částí strategie.</a:t>
            </a:r>
          </a:p>
          <a:p>
            <a:pPr marL="990600" lvl="1" indent="-533400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Maketa strategického dokumentu má tuto strukturu a obsah: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</a:t>
            </a:r>
            <a:r>
              <a:rPr lang="cs-CZ" altLang="cs-CZ" sz="2400" b="1" i="1" dirty="0">
                <a:solidFill>
                  <a:srgbClr val="0000CC"/>
                </a:solidFill>
              </a:rPr>
              <a:t>1</a:t>
            </a:r>
            <a:r>
              <a:rPr lang="cs-CZ" altLang="cs-CZ" sz="2400" b="1" i="1" dirty="0">
                <a:solidFill>
                  <a:srgbClr val="FF0000"/>
                </a:solidFill>
              </a:rPr>
              <a:t>. </a:t>
            </a:r>
            <a:r>
              <a:rPr lang="cs-CZ" altLang="cs-CZ" sz="2400" b="1" i="1" dirty="0">
                <a:solidFill>
                  <a:srgbClr val="FFFF00"/>
                </a:solidFill>
              </a:rPr>
              <a:t>Stručná analýza okolí podniku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1.1 Analýza makrookolí (PESTEL)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1.2 Analýza oborového okolí (Porterův model pěti sil)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1.3 Příležitosti a ohrožení podniku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</a:t>
            </a:r>
            <a:r>
              <a:rPr lang="cs-CZ" altLang="cs-CZ" sz="2400" b="1" i="1" dirty="0">
                <a:solidFill>
                  <a:srgbClr val="0000CC"/>
                </a:solidFill>
              </a:rPr>
              <a:t>2. </a:t>
            </a:r>
            <a:r>
              <a:rPr lang="cs-CZ" altLang="cs-CZ" sz="2400" b="1" i="1" dirty="0">
                <a:solidFill>
                  <a:srgbClr val="FFFF00"/>
                </a:solidFill>
              </a:rPr>
              <a:t>Stručná interní analýza podniku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2.1 Vědeckotechnický rozvoj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2.2 Marketing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2.3 Výroba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2.4 Materiálové hospodářství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2.5 Ekonomika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2.6 Řízení lidských zdrojů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2.7 Informační systém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/>
              <a:t>		2.8 Silné a slabé stránky podniku </a:t>
            </a:r>
          </a:p>
        </p:txBody>
      </p:sp>
      <p:sp>
        <p:nvSpPr>
          <p:cNvPr id="79875" name="TextovéPole 1"/>
          <p:cNvSpPr txBox="1">
            <a:spLocks noChangeArrowheads="1"/>
          </p:cNvSpPr>
          <p:nvPr/>
        </p:nvSpPr>
        <p:spPr bwMode="auto">
          <a:xfrm>
            <a:off x="1806575" y="560390"/>
            <a:ext cx="7272338" cy="8901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sk-SK" altLang="cs-CZ" sz="3200" dirty="0">
                <a:solidFill>
                  <a:srgbClr val="008080"/>
                </a:solidFill>
                <a:latin typeface="+mn-lt"/>
                <a:cs typeface="Arial" panose="020B0604020202020204" pitchFamily="34" charset="0"/>
              </a:rPr>
              <a:t>8.2 Struktura a obsah strategického </a:t>
            </a:r>
          </a:p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sk-SK" altLang="cs-CZ" sz="3200" dirty="0">
                <a:solidFill>
                  <a:srgbClr val="008080"/>
                </a:solidFill>
                <a:latin typeface="+mn-lt"/>
                <a:cs typeface="Arial" panose="020B0604020202020204" pitchFamily="34" charset="0"/>
              </a:rPr>
              <a:t>  dokumentu = seminární práce</a:t>
            </a:r>
            <a:endParaRPr lang="cs-CZ" altLang="cs-CZ" sz="3200" dirty="0">
              <a:solidFill>
                <a:srgbClr val="00808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D6E48D-9910-4890-B910-EBA5BAFAFBFD}" type="slidenum">
              <a:rPr lang="cs-CZ" smtClean="0"/>
              <a:pPr>
                <a:defRPr/>
              </a:pPr>
              <a:t>53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B393220-A098-4E78-BD1D-25C7692526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0700" y="1547808"/>
            <a:ext cx="8820150" cy="50053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609600" indent="-609600" algn="l">
              <a:lnSpc>
                <a:spcPct val="80000"/>
              </a:lnSpc>
            </a:pPr>
            <a:endParaRPr lang="cs-CZ" altLang="cs-CZ" b="1" dirty="0">
              <a:solidFill>
                <a:srgbClr val="FFFF00"/>
              </a:solidFill>
              <a:latin typeface="Arial Narrow" pitchFamily="34" charset="0"/>
            </a:endParaRP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i="1" dirty="0">
                <a:solidFill>
                  <a:srgbClr val="FFFF00"/>
                </a:solidFill>
                <a:latin typeface="Arial Narrow" pitchFamily="34" charset="0"/>
              </a:rPr>
              <a:t>3. Syntéza výsledků strategických analýz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3.1 Formulace zvláštních schopností a konkurenčních výhod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3.2 Formulace klíčových zranitelností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3.3 Formulace modelové strategie 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i="1" dirty="0">
                <a:solidFill>
                  <a:srgbClr val="0000CC"/>
                </a:solidFill>
                <a:latin typeface="Arial Narrow" pitchFamily="34" charset="0"/>
              </a:rPr>
              <a:t>4. </a:t>
            </a:r>
            <a:r>
              <a:rPr lang="cs-CZ" altLang="cs-CZ" sz="2400" b="1" i="1" dirty="0">
                <a:solidFill>
                  <a:srgbClr val="FFFF00"/>
                </a:solidFill>
                <a:latin typeface="Arial Narrow" pitchFamily="34" charset="0"/>
              </a:rPr>
              <a:t>Formulace strategie 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4.1 Základní hypotézy a scénáře budoucího vývoje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4.2 Základní strategické rozhodnutí o tempu tržeb a jejich sortimentní struktuře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4.3 Formulace základních variant strategie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4.4 Vyhodnocení základních variant strategie a výběr varianty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i="1" dirty="0">
                <a:solidFill>
                  <a:srgbClr val="0000CC"/>
                </a:solidFill>
                <a:latin typeface="Arial Narrow" pitchFamily="34" charset="0"/>
              </a:rPr>
              <a:t>5. </a:t>
            </a:r>
            <a:r>
              <a:rPr lang="cs-CZ" altLang="cs-CZ" sz="2400" b="1" i="1" dirty="0">
                <a:solidFill>
                  <a:srgbClr val="FFFF00"/>
                </a:solidFill>
                <a:latin typeface="Arial Narrow" pitchFamily="34" charset="0"/>
              </a:rPr>
              <a:t>Formulace strategických cílů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5.1 Cíle na trhu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5.2 Cíle ekonomické a majetkové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5.3 Cíle v oblasti kvalifikace, motivace a sociální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dirty="0">
                <a:latin typeface="Arial Narrow" pitchFamily="34" charset="0"/>
              </a:rPr>
              <a:t>	5.4 Cíle v oblasti technologie, výroby a řízení jakosti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i="1" dirty="0">
                <a:solidFill>
                  <a:srgbClr val="0000CC"/>
                </a:solidFill>
                <a:latin typeface="Arial Narrow" pitchFamily="34" charset="0"/>
              </a:rPr>
              <a:t>6. </a:t>
            </a:r>
            <a:r>
              <a:rPr lang="cs-CZ" altLang="cs-CZ" sz="2400" b="1" i="1" dirty="0">
                <a:solidFill>
                  <a:srgbClr val="FFFF00"/>
                </a:solidFill>
                <a:latin typeface="Arial Narrow" pitchFamily="34" charset="0"/>
              </a:rPr>
              <a:t>Hlavní strategické operace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2400" b="1" i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7. </a:t>
            </a:r>
            <a:r>
              <a:rPr lang="cs-CZ" altLang="cs-CZ" sz="2400" b="1" i="1" dirty="0">
                <a:solidFill>
                  <a:srgbClr val="FFFF00"/>
                </a:solidFill>
                <a:latin typeface="Arial Narrow" pitchFamily="34" charset="0"/>
              </a:rPr>
              <a:t>Plán realizace 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1300" b="1" dirty="0">
                <a:latin typeface="Arial Narrow" pitchFamily="34" charset="0"/>
              </a:rPr>
              <a:t>	</a:t>
            </a:r>
          </a:p>
          <a:p>
            <a:pPr marL="990600" lvl="1" indent="-533400" algn="l">
              <a:lnSpc>
                <a:spcPct val="80000"/>
              </a:lnSpc>
            </a:pPr>
            <a:r>
              <a:rPr lang="cs-CZ" altLang="cs-CZ" sz="1300" b="1" dirty="0">
                <a:latin typeface="Arial Narrow" pitchFamily="34" charset="0"/>
              </a:rPr>
              <a:t>	</a:t>
            </a:r>
            <a:endParaRPr lang="cs-CZ" altLang="cs-CZ" sz="1100" b="1" dirty="0">
              <a:latin typeface="Arial Narrow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6BEAE-D1B6-4207-97FB-E7964BE42897}" type="slidenum">
              <a:rPr lang="cs-CZ" smtClean="0"/>
              <a:pPr>
                <a:defRPr/>
              </a:pPr>
              <a:t>54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097460" y="499292"/>
            <a:ext cx="7704856" cy="8802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sk-SK" altLang="cs-CZ" sz="3200" dirty="0">
                <a:solidFill>
                  <a:srgbClr val="008080"/>
                </a:solidFill>
                <a:cs typeface="Arial" panose="020B0604020202020204" pitchFamily="34" charset="0"/>
              </a:rPr>
              <a:t>Struktura</a:t>
            </a:r>
            <a:r>
              <a:rPr lang="sk-SK" alt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obsah </a:t>
            </a:r>
          </a:p>
          <a:p>
            <a:pPr marL="609600" indent="-609600" algn="ctr">
              <a:lnSpc>
                <a:spcPct val="80000"/>
              </a:lnSpc>
            </a:pPr>
            <a:r>
              <a:rPr lang="sk-SK" altLang="cs-CZ" sz="32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strategického  dokumentu</a:t>
            </a:r>
            <a:endParaRPr lang="cs-CZ" sz="3200" dirty="0">
              <a:solidFill>
                <a:srgbClr val="0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7F18821-3748-458B-951A-1F6F52FAEE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7850" y="1412776"/>
            <a:ext cx="8496622" cy="460861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lnSpc>
                <a:spcPct val="80000"/>
              </a:lnSpc>
            </a:pPr>
            <a:endParaRPr lang="cs-CZ" altLang="cs-CZ" sz="800" b="1" dirty="0"/>
          </a:p>
          <a:p>
            <a:pPr marL="609600" indent="-609600" algn="l">
              <a:lnSpc>
                <a:spcPct val="80000"/>
              </a:lnSpc>
            </a:pPr>
            <a:endParaRPr lang="cs-CZ" altLang="cs-CZ" sz="800" b="1" dirty="0"/>
          </a:p>
          <a:p>
            <a:pPr marL="452438" lvl="1" indent="-365125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Strategický dokument je velmi stručný.</a:t>
            </a:r>
          </a:p>
          <a:p>
            <a:pPr marL="452438" lvl="1" indent="-365125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Závěrečnou verzi tvoří 15–20 stránkový materiál, doplněný tabulkovými přílohami.</a:t>
            </a:r>
          </a:p>
          <a:p>
            <a:pPr marL="452438" lvl="1" indent="-365125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Kategorickým požadavkem je jasnost, srozumitelnost a pochopitelnost formulací.</a:t>
            </a:r>
          </a:p>
          <a:p>
            <a:pPr marL="452438" lvl="1" indent="-365125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Strategie je určena jednak pro vlastníky podniku, jednak pro široký pracovní kolektiv zaměstnanců.</a:t>
            </a:r>
          </a:p>
          <a:p>
            <a:pPr marL="452438" lvl="1" indent="-365125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Strategie musí vzbudit zájem o rozvoj podniku.</a:t>
            </a:r>
          </a:p>
          <a:p>
            <a:pPr marL="452438" lvl="1" indent="-365125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Na základě strategie by si měl každý podnik stanovit, jak přispět k realizaci strategických cílů.</a:t>
            </a:r>
          </a:p>
          <a:p>
            <a:pPr marL="452438" lvl="1" indent="-365125" algn="l">
              <a:lnSpc>
                <a:spcPct val="80000"/>
              </a:lnSpc>
              <a:buFontTx/>
              <a:buChar char="•"/>
            </a:pPr>
            <a:r>
              <a:rPr lang="cs-CZ" altLang="cs-CZ" sz="2400" b="1" dirty="0"/>
              <a:t>Strategie by měla podněcovat všechny pracovníky rovněž pro splnění jejich osobních cílů.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8B7A6-5D2F-42C0-AD7F-0367D3FC0345}" type="slidenum">
              <a:rPr lang="cs-CZ" smtClean="0"/>
              <a:pPr>
                <a:defRPr/>
              </a:pPr>
              <a:t>55</a:t>
            </a:fld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135560" y="476673"/>
            <a:ext cx="7704856" cy="8901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609600" indent="-609600" algn="ctr">
              <a:lnSpc>
                <a:spcPct val="80000"/>
              </a:lnSpc>
            </a:pPr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Struktura a obsah </a:t>
            </a:r>
          </a:p>
          <a:p>
            <a:pPr marL="609600" indent="-609600" algn="ctr">
              <a:lnSpc>
                <a:spcPct val="80000"/>
              </a:lnSpc>
            </a:pPr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strategického  dokumentu</a:t>
            </a:r>
            <a:endParaRPr lang="cs-CZ" sz="32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2637FD9-FA0A-41C2-8EF8-2123021FD1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4950" y="288330"/>
            <a:ext cx="7772400" cy="64807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solidFill>
                  <a:schemeClr val="accent5">
                    <a:lumMod val="75000"/>
                  </a:schemeClr>
                </a:solidFill>
              </a:rPr>
              <a:t>8.3</a:t>
            </a:r>
            <a:r>
              <a:rPr lang="cs-CZ" b="1" dirty="0"/>
              <a:t> </a:t>
            </a:r>
            <a:r>
              <a:rPr lang="cs-CZ" sz="3600" b="1" dirty="0">
                <a:solidFill>
                  <a:schemeClr val="accent5">
                    <a:lumMod val="75000"/>
                  </a:schemeClr>
                </a:solidFill>
              </a:rPr>
              <a:t>Hlavní strategické operace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0100" y="1196752"/>
            <a:ext cx="9182100" cy="489924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>
              <a:spcBef>
                <a:spcPct val="15000"/>
              </a:spcBef>
            </a:pPr>
            <a:r>
              <a:rPr lang="cs-CZ" altLang="cs-CZ" sz="2000" b="1" dirty="0">
                <a:latin typeface="Arial" charset="0"/>
                <a:cs typeface="Arial" charset="0"/>
              </a:rPr>
              <a:t>Strategické operace vycházejí ze všech částí přípravy strategie. Jejich provedení je někdy spojeno se značnými náklady investičního a neinvestičního charakteru.</a:t>
            </a:r>
          </a:p>
          <a:p>
            <a:pPr marL="609600" indent="-609600">
              <a:spcBef>
                <a:spcPct val="15000"/>
              </a:spcBef>
            </a:pPr>
            <a:r>
              <a:rPr lang="cs-CZ" altLang="cs-CZ" sz="2000" b="1" dirty="0">
                <a:solidFill>
                  <a:srgbClr val="FFFF00"/>
                </a:solidFill>
                <a:latin typeface="Arial" charset="0"/>
                <a:cs typeface="Arial" charset="0"/>
              </a:rPr>
              <a:t>Strategickými operacemi </a:t>
            </a:r>
            <a:r>
              <a:rPr lang="cs-CZ" altLang="cs-CZ" sz="2000" b="1" dirty="0">
                <a:latin typeface="Arial" charset="0"/>
                <a:cs typeface="Arial" charset="0"/>
              </a:rPr>
              <a:t>mohou být například:</a:t>
            </a:r>
          </a:p>
          <a:p>
            <a:pPr marL="1371600" lvl="2" indent="-457200">
              <a:spcBef>
                <a:spcPct val="15000"/>
              </a:spcBef>
              <a:buFont typeface="Symbol" pitchFamily="18" charset="2"/>
              <a:buChar char="Þ"/>
            </a:pPr>
            <a:r>
              <a:rPr lang="cs-CZ" altLang="cs-CZ" b="1" dirty="0">
                <a:latin typeface="Arial" charset="0"/>
                <a:cs typeface="Arial" charset="0"/>
              </a:rPr>
              <a:t>závažné investiční akce,</a:t>
            </a:r>
          </a:p>
          <a:p>
            <a:pPr marL="1371600" lvl="2" indent="-457200">
              <a:spcBef>
                <a:spcPct val="15000"/>
              </a:spcBef>
              <a:buFont typeface="Symbol" pitchFamily="18" charset="2"/>
              <a:buChar char="Þ"/>
            </a:pPr>
            <a:r>
              <a:rPr lang="cs-CZ" altLang="cs-CZ" b="1" dirty="0">
                <a:latin typeface="Arial" charset="0"/>
                <a:cs typeface="Arial" charset="0"/>
              </a:rPr>
              <a:t>spolupráce se zahraničními partnery,</a:t>
            </a:r>
          </a:p>
          <a:p>
            <a:pPr marL="1371600" lvl="2" indent="-457200">
              <a:spcBef>
                <a:spcPct val="15000"/>
              </a:spcBef>
              <a:buFont typeface="Symbol" pitchFamily="18" charset="2"/>
              <a:buChar char="Þ"/>
            </a:pPr>
            <a:r>
              <a:rPr lang="cs-CZ" altLang="cs-CZ" b="1" dirty="0">
                <a:latin typeface="Arial" charset="0"/>
                <a:cs typeface="Arial" charset="0"/>
              </a:rPr>
              <a:t>závažná finanční rozhodnutí,</a:t>
            </a:r>
          </a:p>
          <a:p>
            <a:pPr marL="1371600" lvl="2" indent="-457200">
              <a:spcBef>
                <a:spcPct val="15000"/>
              </a:spcBef>
              <a:buFont typeface="Symbol" pitchFamily="18" charset="2"/>
              <a:buChar char="Þ"/>
            </a:pPr>
            <a:r>
              <a:rPr lang="cs-CZ" altLang="cs-CZ" b="1" dirty="0">
                <a:latin typeface="Arial" charset="0"/>
                <a:cs typeface="Arial" charset="0"/>
              </a:rPr>
              <a:t>budování systému prodeje,</a:t>
            </a:r>
          </a:p>
          <a:p>
            <a:pPr marL="1371600" lvl="2" indent="-457200">
              <a:spcBef>
                <a:spcPct val="15000"/>
              </a:spcBef>
              <a:buFont typeface="Symbol" pitchFamily="18" charset="2"/>
              <a:buChar char="Þ"/>
            </a:pPr>
            <a:r>
              <a:rPr lang="cs-CZ" altLang="cs-CZ" b="1" dirty="0">
                <a:latin typeface="Arial" charset="0"/>
                <a:cs typeface="Arial" charset="0"/>
              </a:rPr>
              <a:t>zahájení produkce nových výrobků,</a:t>
            </a:r>
          </a:p>
          <a:p>
            <a:pPr marL="1371600" lvl="2" indent="-457200">
              <a:spcBef>
                <a:spcPct val="15000"/>
              </a:spcBef>
              <a:buFont typeface="Symbol" pitchFamily="18" charset="2"/>
              <a:buChar char="Þ"/>
            </a:pPr>
            <a:r>
              <a:rPr lang="cs-CZ" altLang="cs-CZ" b="1" dirty="0">
                <a:latin typeface="Arial" charset="0"/>
                <a:cs typeface="Arial" charset="0"/>
              </a:rPr>
              <a:t>zavedení nového systému nákupu a řízení zásob,</a:t>
            </a:r>
          </a:p>
          <a:p>
            <a:pPr marL="1371600" lvl="2" indent="-457200">
              <a:spcBef>
                <a:spcPct val="15000"/>
              </a:spcBef>
              <a:buFont typeface="Symbol" pitchFamily="18" charset="2"/>
              <a:buChar char="Þ"/>
            </a:pPr>
            <a:r>
              <a:rPr lang="cs-CZ" altLang="cs-CZ" b="1" dirty="0">
                <a:latin typeface="Arial" charset="0"/>
                <a:cs typeface="Arial" charset="0"/>
              </a:rPr>
              <a:t>zavedení nového systému odměňování, motivace a stimulace pracovníků.</a:t>
            </a:r>
          </a:p>
          <a:p>
            <a:pPr marL="609600" indent="-609600">
              <a:spcBef>
                <a:spcPct val="15000"/>
              </a:spcBef>
            </a:pPr>
            <a:r>
              <a:rPr lang="cs-CZ" altLang="cs-CZ" sz="2000" b="1" dirty="0">
                <a:latin typeface="Arial" charset="0"/>
                <a:cs typeface="Arial" charset="0"/>
              </a:rPr>
              <a:t>Ve velkých podnicích se osvědčilo strategické operace rozdělit do typů </a:t>
            </a:r>
            <a:r>
              <a:rPr lang="cs-CZ" altLang="cs-CZ" sz="2000" b="1" dirty="0">
                <a:solidFill>
                  <a:srgbClr val="FFFF00"/>
                </a:solidFill>
                <a:latin typeface="Arial" charset="0"/>
                <a:cs typeface="Arial" charset="0"/>
              </a:rPr>
              <a:t>A, B, C, D.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DB139-D683-4314-8AD6-3AEFCB3B1116}" type="slidenum">
              <a:rPr lang="cs-CZ" smtClean="0"/>
              <a:pPr>
                <a:defRPr/>
              </a:pPr>
              <a:t>56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506CC8D4-4DB2-42C2-9F57-62B07A8E65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578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42976" y="1268761"/>
            <a:ext cx="9405080" cy="544512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Pro každou strategickou operaci je zpracován </a:t>
            </a:r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tzv. </a:t>
            </a:r>
            <a:r>
              <a:rPr lang="cs-CZ" altLang="cs-CZ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zadávací list,</a:t>
            </a:r>
            <a:r>
              <a:rPr lang="cs-CZ" altLang="cs-CZ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obsahující: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cíl operace,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popis, vymezující konkrétní obsah a očekávané výsledky,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nositele strategické operace - odpovědného pracovníka a jména členů týmu,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termín zahájení a ukončení,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náklady na provedení,</a:t>
            </a:r>
          </a:p>
          <a:p>
            <a:pPr marL="1371600" lvl="2" indent="-457200" algn="l">
              <a:buFont typeface="Symbol" pitchFamily="18" charset="2"/>
              <a:buChar char="Þ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indikátory, kvantifikující hodnoty, jichž je nutno v jednotlivých letech strategického období dosáhnout.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28EA1-00EA-4B03-8A9B-34DF73076B78}" type="slidenum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57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081120" y="396203"/>
            <a:ext cx="7128792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Zadávací list hlavní strategické operace</a:t>
            </a:r>
            <a:endParaRPr lang="cs-CZ" sz="32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9280F59-D8BD-49FB-A9F1-732AE65E90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8943" y="343818"/>
            <a:ext cx="7772400" cy="90872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chemeClr val="accent5">
                    <a:lumMod val="75000"/>
                  </a:schemeClr>
                </a:solidFill>
              </a:rPr>
              <a:t>Rozdělení hlavních strategických operací dle typů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567656"/>
            <a:ext cx="9915525" cy="497125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55600" indent="-355600"/>
            <a:r>
              <a:rPr lang="cs-CZ" altLang="cs-CZ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operace typu A </a:t>
            </a:r>
            <a:r>
              <a:rPr lang="cs-CZ" alt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nejdůležitější rozvojové operace (</a:t>
            </a:r>
            <a:r>
              <a:rPr lang="cs-CZ" alt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velké investice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zásadní změny organizační struktury) řízené vrcholovým managementem.</a:t>
            </a:r>
          </a:p>
          <a:p>
            <a:pPr marL="355600" indent="-355600"/>
            <a:r>
              <a:rPr lang="cs-CZ" altLang="cs-CZ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operace typu B </a:t>
            </a:r>
            <a:r>
              <a:rPr lang="cs-CZ" alt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k jejich realizaci jsou nutné buď investice nebo velké mimořádné neinvestiční náklady. Jsou řízeny strategickými komisemi na nižší úrovni řízení.</a:t>
            </a:r>
          </a:p>
          <a:p>
            <a:pPr marL="355600" indent="-355600"/>
            <a:r>
              <a:rPr lang="cs-CZ" altLang="cs-CZ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operace typu C </a:t>
            </a:r>
            <a:r>
              <a:rPr lang="cs-CZ" alt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nevyžadují investiční ani jiné velké mimořádné náklady. Jsou řízeny strategickými komisemi na nižších úrovních řízení.</a:t>
            </a:r>
          </a:p>
          <a:p>
            <a:pPr marL="355600" indent="-355600"/>
            <a:r>
              <a:rPr lang="cs-CZ" altLang="cs-CZ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 operace typu D </a:t>
            </a:r>
            <a:r>
              <a:rPr lang="cs-CZ" alt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„spící operace“, pro něž není dostatek zdrojů v průběhu strategického období. Tvoří jakýsi „</a:t>
            </a:r>
            <a:r>
              <a:rPr lang="cs-CZ" altLang="cs-CZ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zásobník námětů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“.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1DB139-D683-4314-8AD6-3AEFCB3B1116}" type="slidenum">
              <a:rPr lang="cs-CZ" smtClean="0"/>
              <a:pPr>
                <a:defRPr/>
              </a:pPr>
              <a:t>58</a:t>
            </a:fld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1ED1537-2069-4706-BA42-220B829B66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4621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52475" y="1700214"/>
            <a:ext cx="9915525" cy="468111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609600" indent="-609600" algn="l">
              <a:defRPr/>
            </a:pPr>
            <a:endParaRPr lang="cs-CZ" sz="800" b="1" dirty="0">
              <a:latin typeface="Arial Narrow" pitchFamily="34" charset="0"/>
            </a:endParaRPr>
          </a:p>
          <a:p>
            <a:pPr marL="355600" indent="-355600" algn="l">
              <a:buFontTx/>
              <a:buChar char="•"/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Implementací strategie rozumíme její uskutečňování, </a:t>
            </a:r>
            <a:r>
              <a:rPr lang="cs-CZ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zavedení do reálného života.</a:t>
            </a:r>
          </a:p>
          <a:p>
            <a:pPr marL="355600" indent="-355600" algn="l">
              <a:buFontTx/>
              <a:buChar char="•"/>
              <a:defRPr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 algn="l">
              <a:buFontTx/>
              <a:buChar char="•"/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Implementace strategie zajišťuje </a:t>
            </a:r>
            <a:r>
              <a:rPr lang="cs-CZ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 podniku.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Proto je základním a nejdůležitějším úkolem vrcholového managementu podniku.</a:t>
            </a:r>
          </a:p>
          <a:p>
            <a:pPr marL="355600" indent="-355600" algn="l">
              <a:buFontTx/>
              <a:buChar char="•"/>
              <a:defRPr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 algn="l">
              <a:buFontTx/>
              <a:buChar char="•"/>
              <a:defRPr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Implementace strategie začíná </a:t>
            </a:r>
            <a:r>
              <a:rPr lang="cs-CZ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schválením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obsahu strategie nejvyšším statutárním orgánem podniku. Toto schválení je veřejně publikováno např. formou příkazů GŘ, vyhlášením na zasedání představenstva a dozorčí rady, na celopodnikovém meetingu apod</a:t>
            </a:r>
            <a:r>
              <a:rPr lang="cs-CZ" b="1" dirty="0">
                <a:latin typeface="Arial Narrow" pitchFamily="34" charset="0"/>
              </a:rPr>
              <a:t>.</a:t>
            </a:r>
          </a:p>
        </p:txBody>
      </p:sp>
      <p:sp>
        <p:nvSpPr>
          <p:cNvPr id="95235" name="TextovéPole 1"/>
          <p:cNvSpPr txBox="1">
            <a:spLocks noChangeArrowheads="1"/>
          </p:cNvSpPr>
          <p:nvPr/>
        </p:nvSpPr>
        <p:spPr bwMode="auto">
          <a:xfrm>
            <a:off x="1477962" y="381339"/>
            <a:ext cx="7921625" cy="9787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latin typeface="+mn-lt"/>
                <a:cs typeface="Arial" charset="0"/>
              </a:rPr>
              <a:t>8.4 Zavedení systému strategického řízení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latin typeface="+mn-lt"/>
                <a:cs typeface="Arial" charset="0"/>
              </a:rPr>
              <a:t>a hodnocení strategických operací</a:t>
            </a:r>
            <a:endParaRPr lang="cs-CZ" altLang="cs-CZ" sz="3200" dirty="0">
              <a:solidFill>
                <a:schemeClr val="accent5">
                  <a:lumMod val="75000"/>
                </a:schemeClr>
              </a:solidFill>
              <a:latin typeface="+mn-lt"/>
              <a:cs typeface="Arial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A2108-A8FA-4225-AA3B-BB40454E0A81}" type="slidenum">
              <a:rPr lang="cs-CZ" smtClean="0"/>
              <a:pPr>
                <a:defRPr/>
              </a:pPr>
              <a:t>59</a:t>
            </a:fld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B528CC-02FD-44CB-B485-6FC80230A9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358091" y="428848"/>
            <a:ext cx="8500283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defRPr/>
            </a:pPr>
            <a:r>
              <a:rPr lang="sk-SK" altLang="cs-CZ" sz="3200" b="1" dirty="0">
                <a:solidFill>
                  <a:srgbClr val="008080"/>
                </a:solidFill>
              </a:rPr>
              <a:t>2. Obsah a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struktura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implementace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strategie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436533" y="1138423"/>
            <a:ext cx="10450541" cy="52179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452438" indent="-452438">
              <a:lnSpc>
                <a:spcPct val="80000"/>
              </a:lnSpc>
              <a:buFontTx/>
              <a:buChar char="•"/>
              <a:tabLst>
                <a:tab pos="182563" algn="l"/>
              </a:tabLst>
            </a:pPr>
            <a:r>
              <a:rPr lang="cs-CZ" altLang="cs-CZ" sz="2000" b="1" dirty="0">
                <a:latin typeface="Arial" charset="0"/>
                <a:cs typeface="Arial" charset="0"/>
              </a:rPr>
              <a:t>Po formulaci strategie následuje realizace strategie, nazývaná též </a:t>
            </a:r>
            <a:r>
              <a:rPr lang="cs-CZ" altLang="cs-CZ" sz="2000" b="1" i="1" dirty="0">
                <a:latin typeface="Arial" charset="0"/>
                <a:cs typeface="Arial" charset="0"/>
              </a:rPr>
              <a:t>implementace strategie.</a:t>
            </a:r>
          </a:p>
          <a:p>
            <a:pPr marL="452438" indent="-452438">
              <a:lnSpc>
                <a:spcPct val="80000"/>
              </a:lnSpc>
              <a:buFontTx/>
              <a:buChar char="•"/>
              <a:tabLst>
                <a:tab pos="182563" algn="l"/>
              </a:tabLst>
            </a:pPr>
            <a:r>
              <a:rPr lang="cs-CZ" altLang="cs-CZ" sz="2000" b="1" dirty="0">
                <a:latin typeface="Arial" charset="0"/>
                <a:cs typeface="Arial" charset="0"/>
              </a:rPr>
              <a:t>Vyžaduje odlišný soubor manažerských schopností než její formulace.</a:t>
            </a:r>
          </a:p>
          <a:p>
            <a:pPr marL="452438" indent="-452438">
              <a:lnSpc>
                <a:spcPct val="80000"/>
              </a:lnSpc>
              <a:buFontTx/>
              <a:buChar char="•"/>
              <a:tabLst>
                <a:tab pos="182563" algn="l"/>
              </a:tabLst>
            </a:pPr>
            <a:r>
              <a:rPr lang="cs-CZ" altLang="cs-CZ" sz="2000" b="1" dirty="0">
                <a:latin typeface="Arial" charset="0"/>
                <a:cs typeface="Arial" charset="0"/>
              </a:rPr>
              <a:t>Je orientována dovnitř podniku.</a:t>
            </a:r>
          </a:p>
          <a:p>
            <a:pPr marL="452438" indent="-452438">
              <a:lnSpc>
                <a:spcPct val="80000"/>
              </a:lnSpc>
              <a:buFontTx/>
              <a:buChar char="•"/>
              <a:tabLst>
                <a:tab pos="182563" algn="l"/>
              </a:tabLst>
            </a:pPr>
            <a:r>
              <a:rPr lang="cs-CZ" altLang="cs-CZ" sz="2000" b="1" dirty="0">
                <a:solidFill>
                  <a:srgbClr val="FFFF00"/>
                </a:solidFill>
                <a:latin typeface="Arial" charset="0"/>
                <a:cs typeface="Arial" charset="0"/>
              </a:rPr>
              <a:t>Zahrnuje tyto činnosti: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komunikace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tvorba vhodné organizační struktury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zavedení administrativních podpůrných systémů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uskutečnění strategického vůdcovství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sestavení kontrolních mechanismů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vytvoření systému odměňování a stimulace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zformování podnikové kultury.</a:t>
            </a:r>
          </a:p>
          <a:p>
            <a:pPr marL="452438" indent="-452438">
              <a:lnSpc>
                <a:spcPct val="80000"/>
              </a:lnSpc>
              <a:buFontTx/>
              <a:buChar char="•"/>
              <a:tabLst>
                <a:tab pos="182563" algn="l"/>
              </a:tabLst>
            </a:pPr>
            <a:r>
              <a:rPr lang="cs-CZ" altLang="cs-CZ" sz="2000" b="1" dirty="0">
                <a:solidFill>
                  <a:srgbClr val="FFFF00"/>
                </a:solidFill>
                <a:latin typeface="Arial" charset="0"/>
                <a:cs typeface="Arial" charset="0"/>
              </a:rPr>
              <a:t>Realizátory jsou: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nejvyšší řídící pracovníci</a:t>
            </a:r>
          </a:p>
          <a:p>
            <a:pPr marL="1371600" lvl="2" indent="-457200">
              <a:lnSpc>
                <a:spcPct val="80000"/>
              </a:lnSpc>
              <a:buFont typeface="Symbol" pitchFamily="18" charset="2"/>
              <a:buChar char="Þ"/>
              <a:tabLst>
                <a:tab pos="182563" algn="l"/>
              </a:tabLst>
            </a:pPr>
            <a:r>
              <a:rPr lang="cs-CZ" altLang="cs-CZ" b="1" dirty="0">
                <a:latin typeface="Arial" charset="0"/>
                <a:cs typeface="Arial" charset="0"/>
              </a:rPr>
              <a:t>další linioví vedoucí.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383" y="1053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5501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494706"/>
            <a:ext cx="9692580" cy="536329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>
              <a:lnSpc>
                <a:spcPct val="80000"/>
              </a:lnSpc>
            </a:pPr>
            <a:endParaRPr lang="cs-CZ" altLang="cs-CZ" sz="600" b="1" dirty="0">
              <a:solidFill>
                <a:srgbClr val="FF0000"/>
              </a:solidFill>
              <a:latin typeface="Arial Narrow" pitchFamily="34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schválení strategie se jasně deklaruje, že strategie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je pro všechny pracovníky závazná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je východiskem všech aktivit podniku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 plnění strategických operací je základní povinností všech pracovníků podniku.</a:t>
            </a:r>
          </a:p>
          <a:p>
            <a:pPr marL="609600" indent="-609600" algn="l">
              <a:buFontTx/>
              <a:buChar char="•"/>
            </a:pP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Současně se vytvářejí organizační podmínky pro implementaci. </a:t>
            </a:r>
          </a:p>
          <a:p>
            <a:pPr algn="l" eaLnBrk="1" hangingPunct="1">
              <a:lnSpc>
                <a:spcPct val="90000"/>
              </a:lnSpc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Souhrnně je lze označit jako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zavedení systému strategického řízení podniku.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Nezbytně musí splňovat některé základní podmínky: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vydání „Statutu strategického řízení“,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ustavení </a:t>
            </a:r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strategického týmu,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jmenování </a:t>
            </a:r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správce strategie,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stanovení termínů zasedání strategického týmu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na celý rok dopředu,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určení </a:t>
            </a:r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způsobu hodnocení dosahovaných výsledků a plnění strategických operací</a:t>
            </a:r>
            <a:r>
              <a:rPr lang="cs-CZ" altLang="cs-CZ" b="1" i="1" dirty="0">
                <a:latin typeface="Arial Narrow" pitchFamily="34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FC7EF-C0F6-4EA4-BA92-342061D97FCD}" type="slidenum">
              <a:rPr lang="cs-CZ" smtClean="0"/>
              <a:pPr>
                <a:defRPr/>
              </a:pPr>
              <a:t>60</a:t>
            </a:fld>
            <a:endParaRPr lang="cs-CZ" dirty="0"/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1919289" y="404814"/>
            <a:ext cx="7921625" cy="9787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latin typeface="+mn-lt"/>
                <a:cs typeface="Arial" charset="0"/>
              </a:rPr>
              <a:t>Zavedení systému strategického řízení a hodnocení strategických operací</a:t>
            </a:r>
            <a:endParaRPr lang="cs-CZ" altLang="cs-CZ" sz="3200" dirty="0">
              <a:solidFill>
                <a:schemeClr val="accent5">
                  <a:lumMod val="7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B6579A5-2ABC-404D-8E1F-9ED373D9A71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00100" y="1395393"/>
            <a:ext cx="9723562" cy="484192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Plnění strategických operací se sleduje na každém zasedání strategického týmu (jednou za 2- 3 měsíce).</a:t>
            </a:r>
          </a:p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Celkové posouzení implementace strategie i nezbytná aktualizace strategie se provádí jednou za půl roku.</a:t>
            </a:r>
          </a:p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Zavedení systému strategického řízení při současné turbulenci světa se může zdát byrokratické. Tak však tomu není. Je naopak absolutní nezbytností vyvolávat neustále na odpovědné pracovníky psychologický tlak.</a:t>
            </a:r>
          </a:p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Hammer, guru managementu, k tomu říká:</a:t>
            </a:r>
          </a:p>
          <a:p>
            <a:pPr marL="800100" lvl="3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Struktura, disciplína a rozvržení procesu představují lék proti chaosu.</a:t>
            </a:r>
          </a:p>
          <a:p>
            <a:pPr marL="800100" lvl="3" indent="-342900" algn="l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Disciplína nevylučuje potřebu individuality a kreativity.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683A28-9E67-43D2-9EE3-F87AE1FD53E2}" type="slidenum">
              <a:rPr lang="cs-CZ" smtClean="0"/>
              <a:pPr>
                <a:defRPr/>
              </a:pPr>
              <a:t>61</a:t>
            </a:fld>
            <a:endParaRPr lang="cs-CZ" dirty="0"/>
          </a:p>
        </p:txBody>
      </p:sp>
      <p:sp>
        <p:nvSpPr>
          <p:cNvPr id="4" name="TextovéPole 1"/>
          <p:cNvSpPr txBox="1">
            <a:spLocks noChangeArrowheads="1"/>
          </p:cNvSpPr>
          <p:nvPr/>
        </p:nvSpPr>
        <p:spPr bwMode="auto">
          <a:xfrm>
            <a:off x="1538289" y="199226"/>
            <a:ext cx="7921625" cy="9787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latin typeface="+mn-lt"/>
                <a:cs typeface="Arial" charset="0"/>
              </a:rPr>
              <a:t>Zavedení systému strategického řízení a hodnocení strategických operací</a:t>
            </a:r>
            <a:endParaRPr lang="cs-CZ" altLang="cs-CZ" sz="3200" dirty="0">
              <a:solidFill>
                <a:schemeClr val="accent5">
                  <a:lumMod val="7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85C2A4F-5C75-4CC3-9DB1-3D46093274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23875" y="1196752"/>
            <a:ext cx="10144125" cy="5112568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endParaRPr lang="cs-CZ" alt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/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Pro vrcholové manažery podniků lze formulovat tato doporučení:</a:t>
            </a: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Nemá-li podnik strategii, měl by ji urychleně zpracovat, jinak nepřežije. Zpracování strategie by neměl zadat externí firmě, ale pro první fázi by měl najmout kvalifikovaného konzultanta.</a:t>
            </a: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Má-li podnik strategii, měl by si ověřit, zdali odpovídá principům a poznatkům pro zpracování strategie.</a:t>
            </a: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Strategickému řízení by měli vrcholoví manažeři věnovat dostatek času.</a:t>
            </a: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Práci na formulaci a implementaci strategie by měli osobně řídit.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3623D-EB96-4B90-8374-E8E1697DE779}" type="slidenum">
              <a:rPr lang="cs-CZ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62</a:t>
            </a:fld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242492" y="491952"/>
            <a:ext cx="770485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8.6 ZÁVĚR</a:t>
            </a:r>
            <a:endParaRPr lang="cs-CZ" sz="32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6275FD-4E91-4C97-A7B9-A04EF223DC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90550" y="1375966"/>
            <a:ext cx="9915525" cy="489664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609600" indent="-609600" algn="l">
              <a:lnSpc>
                <a:spcPct val="80000"/>
              </a:lnSpc>
            </a:pPr>
            <a:endParaRPr lang="cs-CZ" altLang="cs-CZ" sz="1000" b="1" dirty="0">
              <a:latin typeface="Arial Narrow" pitchFamily="34" charset="0"/>
            </a:endParaRPr>
          </a:p>
          <a:p>
            <a:pPr marL="355600" indent="-355600" algn="l">
              <a:lnSpc>
                <a:spcPct val="80000"/>
              </a:lnSpc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Měli by přesvědčit své spolupracovníky o životní nutnosti podnik strategicky řídit.</a:t>
            </a:r>
          </a:p>
          <a:p>
            <a:pPr marL="355600" indent="-355600" algn="l">
              <a:lnSpc>
                <a:spcPct val="80000"/>
              </a:lnSpc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Měli by vytvořit systém řízení, který zajistí, aby se strategie stala základem všech procesů v podniku a aby strategické operace byly důsledně plněny.</a:t>
            </a:r>
          </a:p>
          <a:p>
            <a:pPr marL="355600" indent="-355600" algn="l">
              <a:lnSpc>
                <a:spcPct val="80000"/>
              </a:lnSpc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Měli by chápat strategické řízení jako proces neustálých změn.</a:t>
            </a:r>
          </a:p>
          <a:p>
            <a:pPr marL="355600" indent="-355600" algn="l">
              <a:lnSpc>
                <a:spcPct val="80000"/>
              </a:lnSpc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 realizaci strategie jsou nutné přiměřené zdroje všeho druhu – kvalifikovaní pracovníci, finance a jiné. Není však nutno přehánět jejich rozsah.</a:t>
            </a:r>
          </a:p>
          <a:p>
            <a:pPr marL="355600" indent="-355600" algn="l">
              <a:lnSpc>
                <a:spcPct val="80000"/>
              </a:lnSpc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Úspěch podniku závisí především na lidech, jejich kvalifikaci a ochotě se pro podnik angažovat.</a:t>
            </a:r>
          </a:p>
          <a:p>
            <a:pPr marL="355600" indent="-355600" algn="l">
              <a:lnSpc>
                <a:spcPct val="80000"/>
              </a:lnSpc>
              <a:buFontTx/>
              <a:buChar char="•"/>
            </a:pP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Nezapomínat na to, že tím, kdo rozhoduje o úspěchu strategie, je zákazník</a:t>
            </a:r>
            <a:r>
              <a:rPr lang="cs-CZ" altLang="cs-CZ" b="1" dirty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E6079-A72E-4062-8426-9D5E360D781C}" type="slidenum">
              <a:rPr lang="cs-CZ" smtClean="0"/>
              <a:pPr>
                <a:defRPr/>
              </a:pPr>
              <a:t>63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823517" y="660438"/>
            <a:ext cx="770485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8.6 ZÁVĚR</a:t>
            </a:r>
            <a:endParaRPr lang="cs-CZ" sz="32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4865E7D-CEC9-4C93-B250-75DDB65496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65945" y="1258133"/>
            <a:ext cx="8820150" cy="4968652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marL="609600" indent="-609600" algn="l"/>
            <a:endParaRPr lang="cs-CZ" altLang="cs-CZ" b="1" dirty="0">
              <a:latin typeface="Arial Narrow" pitchFamily="34" charset="0"/>
            </a:endParaRPr>
          </a:p>
          <a:p>
            <a:pPr marL="609600" indent="-609600" algn="l"/>
            <a:endParaRPr lang="cs-CZ" alt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/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Závěrem rada P. Kotlera:</a:t>
            </a:r>
          </a:p>
          <a:p>
            <a:pPr marL="609600" indent="-609600" algn="l"/>
            <a:endParaRPr lang="cs-CZ" alt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Máte-li stejnou strategii jako konkurenti, žádnou strategii nemáte.</a:t>
            </a: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Je-li vaše strategie odlišná, ale snadno napodobitelná, máte slabou strategii.</a:t>
            </a:r>
          </a:p>
          <a:p>
            <a:pPr marL="609600" indent="-609600" algn="l">
              <a:buFontTx/>
              <a:buChar char="•"/>
            </a:pPr>
            <a:r>
              <a:rPr lang="cs-CZ" altLang="cs-CZ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Máte-li strategii odlišnou, jedinečnou a obtížně napodobitelnou, máte strategii silnou a trvalou.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588C54-F46B-4EDB-9BF4-C656E74E2578}" type="slidenum">
              <a:rPr lang="cs-CZ" smtClean="0"/>
              <a:pPr>
                <a:defRPr/>
              </a:pPr>
              <a:t>64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243572" y="543793"/>
            <a:ext cx="770485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altLang="cs-CZ" sz="32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ZÁVĚR</a:t>
            </a:r>
            <a:endParaRPr lang="cs-CZ" sz="3200" dirty="0">
              <a:solidFill>
                <a:schemeClr val="accent5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5D60E73-A403-47BE-BFDB-551EE24238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24645"/>
            <a:ext cx="1464833" cy="1127893"/>
          </a:xfrm>
          <a:prstGeom prst="rect">
            <a:avLst/>
          </a:prstGeom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172" y="217955"/>
            <a:ext cx="8229600" cy="69198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rgbClr val="008080"/>
                </a:solidFill>
              </a:rPr>
              <a:t>Shrnutí </a:t>
            </a:r>
            <a:endParaRPr lang="cs-CZ" sz="3200" b="1" dirty="0">
              <a:solidFill>
                <a:srgbClr val="008080"/>
              </a:solidFill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36846"/>
            <a:ext cx="10934700" cy="5603199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Podmínky zpracování strategie </a:t>
            </a:r>
            <a:r>
              <a:rPr lang="cs-CZ" altLang="cs-CZ" sz="2400" b="1" dirty="0"/>
              <a:t>– organizační, klima ve firmě, TOP management,  informovanost, průběžná kontrola. 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Obsah a struktura implementace strategie </a:t>
            </a:r>
            <a:r>
              <a:rPr lang="cs-CZ" altLang="cs-CZ" sz="2400" b="1" dirty="0"/>
              <a:t>– komunikace, tvorba organizační struktury,  administrativní podpůrné procesy…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Komunikace při implementaci strategie </a:t>
            </a:r>
            <a:r>
              <a:rPr lang="cs-CZ" altLang="cs-CZ" sz="2400" b="1" dirty="0"/>
              <a:t>-  komunikace mezi vrcholovým vedením jako tvůrcem a ostatními řídícími stupni, důkladné seznámení se strategií…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Role organizační struktury </a:t>
            </a:r>
            <a:r>
              <a:rPr lang="cs-CZ" altLang="cs-CZ" sz="2400" b="1" dirty="0"/>
              <a:t>- zpravidla novou dělbu řídící i výkonné práce.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Administrativní nástroje </a:t>
            </a:r>
            <a:r>
              <a:rPr lang="cs-CZ" altLang="cs-CZ" sz="2400" b="1" dirty="0"/>
              <a:t>– plán, rozpočet. 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Strategická kontrola </a:t>
            </a:r>
            <a:r>
              <a:rPr lang="cs-CZ" altLang="cs-CZ" sz="2400" b="1" dirty="0"/>
              <a:t>– kontrola správného směru, typy kontroly, ukazatelé, základní způsoby.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 err="1">
                <a:solidFill>
                  <a:srgbClr val="FF0000"/>
                </a:solidFill>
              </a:rPr>
              <a:t>Balanced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Scorecard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/>
              <a:t>-  hodnocení 4 perspektiv, zákaznická, finanční, procesní, potenciálu. </a:t>
            </a:r>
          </a:p>
          <a:p>
            <a:pPr marL="514350" indent="-514350">
              <a:buFont typeface="Times New Roman" pitchFamily="18" charset="0"/>
              <a:buAutoNum type="arabicPeriod"/>
            </a:pPr>
            <a:r>
              <a:rPr lang="cs-CZ" altLang="cs-CZ" sz="2400" b="1" dirty="0">
                <a:solidFill>
                  <a:srgbClr val="FF0000"/>
                </a:solidFill>
              </a:rPr>
              <a:t>Systém řízení implementace strategie </a:t>
            </a:r>
            <a:r>
              <a:rPr lang="cs-CZ" altLang="cs-CZ" sz="2400" b="1" dirty="0"/>
              <a:t>– faktory realizace, struktura dokumentů,</a:t>
            </a:r>
          </a:p>
          <a:p>
            <a:pPr marL="0" indent="0">
              <a:buNone/>
            </a:pPr>
            <a:r>
              <a:rPr lang="cs-CZ" altLang="cs-CZ" sz="2400" b="1" dirty="0"/>
              <a:t>       hlavní operace, praktický postup, systém řízení …</a:t>
            </a:r>
          </a:p>
          <a:p>
            <a:pPr marL="0" indent="0">
              <a:buNone/>
            </a:pPr>
            <a:r>
              <a:rPr lang="cs-CZ" altLang="cs-CZ" sz="2400" b="1" dirty="0"/>
              <a:t>        </a:t>
            </a:r>
          </a:p>
          <a:p>
            <a:pPr marL="514350" indent="-514350">
              <a:buFont typeface="Times New Roman" pitchFamily="18" charset="0"/>
              <a:buAutoNum type="arabicPeriod"/>
            </a:pPr>
            <a:endParaRPr lang="cs-CZ" alt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B57A-26B0-4650-A680-4957D520A7B5}" type="slidenum">
              <a:rPr lang="cs-CZ" smtClean="0"/>
              <a:t>65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5175" y="62110"/>
            <a:ext cx="1161041" cy="847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510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609600" indent="-609600" algn="ctr">
              <a:lnSpc>
                <a:spcPct val="80000"/>
              </a:lnSpc>
              <a:defRPr/>
            </a:pPr>
            <a:r>
              <a:rPr lang="cs-CZ" sz="3200" b="1" dirty="0">
                <a:solidFill>
                  <a:srgbClr val="008080"/>
                </a:solidFill>
              </a:rPr>
              <a:t>Základní procesy implementace strategie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352882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defRPr/>
            </a:pPr>
            <a:r>
              <a:rPr lang="cs-CZ" sz="1600" dirty="0"/>
              <a:t>Průzkumy identifikovaly čtyři základní typy procesů implementace:</a:t>
            </a:r>
          </a:p>
          <a:p>
            <a:pPr marL="808038" lvl="2" indent="-452438">
              <a:lnSpc>
                <a:spcPct val="80000"/>
              </a:lnSpc>
              <a:spcBef>
                <a:spcPct val="0"/>
              </a:spcBef>
              <a:buFont typeface="Symbol" pitchFamily="18" charset="2"/>
              <a:buChar char="Þ"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implementace intervencí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dirty="0"/>
              <a:t>(dohled, příprava na změny, navození a stabilizace nového chování)</a:t>
            </a:r>
          </a:p>
          <a:p>
            <a:pPr marL="808038" lvl="2" indent="-452438">
              <a:lnSpc>
                <a:spcPct val="80000"/>
              </a:lnSpc>
              <a:spcBef>
                <a:spcPct val="0"/>
              </a:spcBef>
              <a:buFont typeface="Symbol" pitchFamily="18" charset="2"/>
              <a:buChar char="Þ"/>
              <a:defRPr/>
            </a:pPr>
            <a:endParaRPr lang="cs-CZ" dirty="0"/>
          </a:p>
          <a:p>
            <a:pPr marL="808038" lvl="2" indent="-452438">
              <a:lnSpc>
                <a:spcPct val="80000"/>
              </a:lnSpc>
              <a:spcBef>
                <a:spcPct val="0"/>
              </a:spcBef>
              <a:buFont typeface="Symbol" pitchFamily="18" charset="2"/>
              <a:buChar char="Þ"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implementace participací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dirty="0"/>
              <a:t>(povzbuzování nositelů zájmu o rozvoj podniku, aby se podíleli na změnách)</a:t>
            </a:r>
          </a:p>
          <a:p>
            <a:pPr marL="808038" lvl="2" indent="-452438">
              <a:lnSpc>
                <a:spcPct val="80000"/>
              </a:lnSpc>
              <a:spcBef>
                <a:spcPct val="0"/>
              </a:spcBef>
              <a:buFont typeface="Symbol" pitchFamily="18" charset="2"/>
              <a:buChar char="Þ"/>
              <a:defRPr/>
            </a:pPr>
            <a:endParaRPr lang="cs-CZ" dirty="0"/>
          </a:p>
          <a:p>
            <a:pPr marL="808038" lvl="2" indent="-452438">
              <a:lnSpc>
                <a:spcPct val="80000"/>
              </a:lnSpc>
              <a:spcBef>
                <a:spcPct val="0"/>
              </a:spcBef>
              <a:buFont typeface="Symbol" pitchFamily="18" charset="2"/>
              <a:buChar char="Þ"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implementace přesvědčováním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dirty="0"/>
              <a:t>(dodatečné pokusy získat pro změnu podřízené)</a:t>
            </a:r>
          </a:p>
          <a:p>
            <a:pPr marL="355600" lvl="2">
              <a:lnSpc>
                <a:spcPct val="80000"/>
              </a:lnSpc>
              <a:spcBef>
                <a:spcPct val="0"/>
              </a:spcBef>
              <a:defRPr/>
            </a:pPr>
            <a:endParaRPr lang="cs-CZ" dirty="0"/>
          </a:p>
          <a:p>
            <a:pPr marL="808038" lvl="2" indent="-452438">
              <a:lnSpc>
                <a:spcPct val="80000"/>
              </a:lnSpc>
              <a:spcBef>
                <a:spcPct val="0"/>
              </a:spcBef>
              <a:buFont typeface="Symbol" pitchFamily="18" charset="2"/>
              <a:buChar char="Þ"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implementace nařizováním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dirty="0"/>
              <a:t>(vydání nových směrnic</a:t>
            </a:r>
            <a:r>
              <a:rPr lang="cs-CZ" sz="1600" dirty="0"/>
              <a:t>).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17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1108552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altLang="cs-CZ" sz="3200" b="1" dirty="0">
                <a:solidFill>
                  <a:srgbClr val="008080"/>
                </a:solidFill>
              </a:rPr>
              <a:t>3. </a:t>
            </a:r>
            <a:r>
              <a:rPr lang="sk-SK" altLang="cs-CZ" sz="3200" b="1" dirty="0" err="1">
                <a:solidFill>
                  <a:srgbClr val="008080"/>
                </a:solidFill>
              </a:rPr>
              <a:t>Komunikace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při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implementaci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strategie</a:t>
            </a:r>
            <a:endParaRPr lang="cs-CZ" sz="3200" b="1" dirty="0">
              <a:solidFill>
                <a:srgbClr val="00808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609600" indent="-609600">
              <a:spcBef>
                <a:spcPct val="0"/>
              </a:spcBef>
              <a:buFontTx/>
              <a:buChar char="•"/>
            </a:pPr>
            <a:r>
              <a:rPr lang="cs-CZ" altLang="cs-CZ" b="1" dirty="0"/>
              <a:t>Základní předpoklad implementace strategie – </a:t>
            </a:r>
            <a:r>
              <a:rPr lang="cs-CZ" altLang="cs-CZ" b="1" dirty="0">
                <a:solidFill>
                  <a:srgbClr val="FFFF00"/>
                </a:solidFill>
              </a:rPr>
              <a:t>komunikace mezi vrcholovým vedením jako tvůrcem a ostatními </a:t>
            </a:r>
            <a:r>
              <a:rPr lang="cs-CZ" altLang="cs-CZ" b="1" dirty="0"/>
              <a:t>řídícími stupni s převahou výkonných činností.</a:t>
            </a:r>
          </a:p>
          <a:p>
            <a:pPr marL="609600" indent="-609600">
              <a:buFontTx/>
              <a:buChar char="•"/>
            </a:pPr>
            <a:r>
              <a:rPr lang="cs-CZ" altLang="cs-CZ" b="1" dirty="0">
                <a:solidFill>
                  <a:srgbClr val="FFFF00"/>
                </a:solidFill>
              </a:rPr>
              <a:t>Důkladné seznámení se strategií a její pochopení </a:t>
            </a:r>
            <a:r>
              <a:rPr lang="cs-CZ" altLang="cs-CZ" b="1" dirty="0"/>
              <a:t>je zárukou odpovídajícího jednání pracovníků.</a:t>
            </a:r>
          </a:p>
          <a:p>
            <a:pPr marL="609600" indent="-609600">
              <a:buFontTx/>
              <a:buChar char="•"/>
            </a:pPr>
            <a:r>
              <a:rPr lang="cs-CZ" altLang="cs-CZ" b="1" dirty="0"/>
              <a:t>Každý pracovník by měl dostat obecný návod pro rozhodování.</a:t>
            </a:r>
          </a:p>
          <a:p>
            <a:pPr marL="609600" indent="-609600">
              <a:buFontTx/>
              <a:buChar char="•"/>
            </a:pPr>
            <a:r>
              <a:rPr lang="cs-CZ" altLang="cs-CZ" b="1" dirty="0"/>
              <a:t>Předčasné nebo nevhodně prezentované oznámení strategických opatření s negativními důsledky pro zaměstnance může mít demoralizující účinek.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12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520017" y="718455"/>
            <a:ext cx="7772400" cy="54868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sk-SK" altLang="cs-CZ" sz="3200" b="1" dirty="0" err="1">
                <a:solidFill>
                  <a:srgbClr val="008080"/>
                </a:solidFill>
              </a:rPr>
              <a:t>Komunikace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při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implementaci</a:t>
            </a:r>
            <a:r>
              <a:rPr lang="sk-SK" altLang="cs-CZ" sz="3200" b="1" dirty="0">
                <a:solidFill>
                  <a:srgbClr val="008080"/>
                </a:solidFill>
              </a:rPr>
              <a:t> </a:t>
            </a:r>
            <a:r>
              <a:rPr lang="sk-SK" altLang="cs-CZ" sz="3200" b="1" dirty="0" err="1">
                <a:solidFill>
                  <a:srgbClr val="008080"/>
                </a:solidFill>
              </a:rPr>
              <a:t>strategie</a:t>
            </a:r>
            <a:endParaRPr lang="cs-CZ" altLang="cs-CZ" sz="3200" b="1" dirty="0">
              <a:solidFill>
                <a:srgbClr val="008080"/>
              </a:solidFill>
              <a:latin typeface="Arial Narrow" pitchFamily="34" charset="0"/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598459" y="2047329"/>
            <a:ext cx="9615516" cy="430902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sz="2400" dirty="0"/>
              <a:t>Rozsah a podrobnost explicitního oznámení strategie závisí na těchto faktorech:</a:t>
            </a:r>
          </a:p>
          <a:p>
            <a:pPr marL="266700" lvl="2" indent="-266700"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originalita strategie</a:t>
            </a:r>
            <a:r>
              <a:rPr lang="cs-CZ" sz="2400" b="1" dirty="0">
                <a:solidFill>
                  <a:srgbClr val="FFFF00"/>
                </a:solidFill>
              </a:rPr>
              <a:t> </a:t>
            </a:r>
            <a:r>
              <a:rPr lang="cs-CZ" dirty="0"/>
              <a:t>(významné a originální konkurenční výhody se nezveřejňují, aby konkurenti byli překvapeni)</a:t>
            </a:r>
          </a:p>
          <a:p>
            <a:pPr marL="266700" lvl="2" indent="-266700"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mocenské poměry v podniku</a:t>
            </a:r>
            <a:r>
              <a:rPr lang="cs-CZ" sz="2400" b="1" dirty="0">
                <a:solidFill>
                  <a:srgbClr val="FFFF00"/>
                </a:solidFill>
              </a:rPr>
              <a:t> </a:t>
            </a:r>
            <a:r>
              <a:rPr lang="cs-CZ" dirty="0"/>
              <a:t>(zájmové skupiny okolo silných individualit – komunikace nemá vyvolat rozbroje)</a:t>
            </a:r>
          </a:p>
          <a:p>
            <a:pPr marL="266700" lvl="2" indent="-266700"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očekávání vnějších zájmových skupin</a:t>
            </a:r>
            <a:r>
              <a:rPr lang="cs-CZ" sz="2400" b="1" dirty="0">
                <a:solidFill>
                  <a:srgbClr val="FFFF00"/>
                </a:solidFill>
              </a:rPr>
              <a:t> </a:t>
            </a:r>
            <a:r>
              <a:rPr lang="cs-CZ" dirty="0"/>
              <a:t>(komunikace tomu musí předcházet)</a:t>
            </a:r>
          </a:p>
          <a:p>
            <a:pPr marL="266700" lvl="2" indent="-266700"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motivace vnitřních zájmových skupin</a:t>
            </a:r>
            <a:r>
              <a:rPr lang="cs-CZ" sz="2400" b="1" dirty="0">
                <a:solidFill>
                  <a:srgbClr val="FFFF00"/>
                </a:solidFill>
              </a:rPr>
              <a:t> </a:t>
            </a:r>
            <a:r>
              <a:rPr lang="cs-CZ" dirty="0"/>
              <a:t>(zveřejnění strategie může inspirovat, ale též demoralizovat, zejména strategie útlumová)</a:t>
            </a:r>
          </a:p>
          <a:p>
            <a:pPr marL="266700" lvl="2" indent="-266700">
              <a:lnSpc>
                <a:spcPct val="80000"/>
              </a:lnSpc>
              <a:defRPr/>
            </a:pPr>
            <a:r>
              <a:rPr lang="cs-CZ" sz="2400" b="1" i="1" dirty="0">
                <a:solidFill>
                  <a:srgbClr val="FFFF00"/>
                </a:solidFill>
              </a:rPr>
              <a:t>rozhodovací důsledek implementace</a:t>
            </a:r>
            <a:r>
              <a:rPr lang="cs-CZ" sz="2400" b="1" dirty="0">
                <a:solidFill>
                  <a:srgbClr val="FFFF00"/>
                </a:solidFill>
              </a:rPr>
              <a:t> </a:t>
            </a:r>
            <a:r>
              <a:rPr lang="cs-CZ" dirty="0"/>
              <a:t>(před zveřejněním strategie se musí vrcholový management přesvědčit, zda byly zohledněny všechny relevantní názory a připomínky). </a:t>
            </a:r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400050" lvl="1" indent="0">
              <a:buNone/>
              <a:defRPr/>
            </a:pPr>
            <a:endParaRPr lang="cs-CZ" sz="1600" b="1" dirty="0"/>
          </a:p>
          <a:p>
            <a:pPr marL="514350" indent="-514350">
              <a:buFont typeface="Times New Roman" pitchFamily="18" charset="0"/>
              <a:buAutoNum type="arabicPeriod"/>
              <a:defRPr/>
            </a:pPr>
            <a:endParaRPr lang="cs-CZ" sz="16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069386-5524-4DD3-B45A-FDDCB2248CF3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049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103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A300BF030A8E48ABB4234BF29EF4E3" ma:contentTypeVersion="2" ma:contentTypeDescription="Vytvoří nový dokument" ma:contentTypeScope="" ma:versionID="8473dbdd679df6ca902c4c1a5a66845f">
  <xsd:schema xmlns:xsd="http://www.w3.org/2001/XMLSchema" xmlns:xs="http://www.w3.org/2001/XMLSchema" xmlns:p="http://schemas.microsoft.com/office/2006/metadata/properties" xmlns:ns2="8999340a-a161-4283-8953-5595b83c4c5c" targetNamespace="http://schemas.microsoft.com/office/2006/metadata/properties" ma:root="true" ma:fieldsID="c4f6df54c8203aaa146fea5705991691" ns2:_="">
    <xsd:import namespace="8999340a-a161-4283-8953-5595b83c4c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340a-a161-4283-8953-5595b83c4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D26954-6504-49FA-8EC0-6291B9EB831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F52902-0D84-4BC3-B77B-5BB2F6D86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340a-a161-4283-8953-5595b83c4c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E037E2C-9C4A-4106-A357-076725AFA8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2055</TotalTime>
  <Words>4295</Words>
  <Application>Microsoft Office PowerPoint</Application>
  <PresentationFormat>Širokoúhlá obrazovka</PresentationFormat>
  <Paragraphs>951</Paragraphs>
  <Slides>65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5" baseType="lpstr">
      <vt:lpstr>Arial</vt:lpstr>
      <vt:lpstr>Arial Narrow</vt:lpstr>
      <vt:lpstr>Calibri</vt:lpstr>
      <vt:lpstr>Calibri Light</vt:lpstr>
      <vt:lpstr>Symbol</vt:lpstr>
      <vt:lpstr>Tahoma</vt:lpstr>
      <vt:lpstr>Times New Roman</vt:lpstr>
      <vt:lpstr>Wingdings</vt:lpstr>
      <vt:lpstr>Motiv Office</vt:lpstr>
      <vt:lpstr>Organization Chart</vt:lpstr>
      <vt:lpstr>   Implementace strategie   </vt:lpstr>
      <vt:lpstr>Prezentace aplikace PowerPoint</vt:lpstr>
      <vt:lpstr>Prezentace aplikace PowerPoint</vt:lpstr>
      <vt:lpstr>1. Předpoklady realizace strategie</vt:lpstr>
      <vt:lpstr>Charakter implementace</vt:lpstr>
      <vt:lpstr>2. Obsah a struktura implementace strategie</vt:lpstr>
      <vt:lpstr>Základní procesy implementace strategie</vt:lpstr>
      <vt:lpstr>3. Komunikace při implementaci strategie</vt:lpstr>
      <vt:lpstr>Komunikace při implementaci strategie</vt:lpstr>
      <vt:lpstr>4. Organizační struktura</vt:lpstr>
      <vt:lpstr>Centralizace a decentralizace</vt:lpstr>
      <vt:lpstr>Organizační struktura </vt:lpstr>
      <vt:lpstr>Obecná organizační struktura podniku</vt:lpstr>
      <vt:lpstr>Vertikální diferenciace</vt:lpstr>
      <vt:lpstr> Horizontální diferenciace </vt:lpstr>
      <vt:lpstr> Základní formy organizační struktury </vt:lpstr>
      <vt:lpstr>Prezentace aplikace PowerPoint</vt:lpstr>
      <vt:lpstr>Prezentace aplikace PowerPoint</vt:lpstr>
      <vt:lpstr> Funkcionální organizační struktura </vt:lpstr>
      <vt:lpstr>Prezentace aplikace PowerPoint</vt:lpstr>
      <vt:lpstr>  Maticová organizační struktura  </vt:lpstr>
      <vt:lpstr>Prezentace aplikace PowerPoint</vt:lpstr>
      <vt:lpstr> Územní organizační struktura </vt:lpstr>
      <vt:lpstr>Prezentace aplikace PowerPoint</vt:lpstr>
      <vt:lpstr> Decentralizované podnikatelské jednotky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7. Balanced Scorecard</vt:lpstr>
      <vt:lpstr>Systém BSC a strategie</vt:lpstr>
      <vt:lpstr>Propojení BSC na strategické řízení strategickou mapou</vt:lpstr>
      <vt:lpstr>Strategická mapa BSC</vt:lpstr>
      <vt:lpstr>Strategická mapa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8.3 Hlavní strategické operace</vt:lpstr>
      <vt:lpstr>Prezentace aplikace PowerPoint</vt:lpstr>
      <vt:lpstr>Rozdělení hlavních strategických operací dle typů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Shrnutí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229</cp:revision>
  <dcterms:created xsi:type="dcterms:W3CDTF">2016-11-25T20:36:16Z</dcterms:created>
  <dcterms:modified xsi:type="dcterms:W3CDTF">2021-10-08T09:50:13Z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0x010100B8A300BF030A8E48ABB4234BF29EF4E3</vt:lpwstr>
  </property>
</Properties>
</file>