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0"/>
  </p:notesMasterIdLst>
  <p:sldIdLst>
    <p:sldId id="257" r:id="rId5"/>
    <p:sldId id="258" r:id="rId6"/>
    <p:sldId id="263" r:id="rId7"/>
    <p:sldId id="427" r:id="rId8"/>
    <p:sldId id="556" r:id="rId9"/>
    <p:sldId id="593" r:id="rId10"/>
    <p:sldId id="595" r:id="rId11"/>
    <p:sldId id="597" r:id="rId12"/>
    <p:sldId id="598" r:id="rId13"/>
    <p:sldId id="599" r:id="rId14"/>
    <p:sldId id="600" r:id="rId15"/>
    <p:sldId id="601" r:id="rId16"/>
    <p:sldId id="362" r:id="rId17"/>
    <p:sldId id="602" r:id="rId18"/>
    <p:sldId id="603" r:id="rId19"/>
    <p:sldId id="604" r:id="rId20"/>
    <p:sldId id="445" r:id="rId21"/>
    <p:sldId id="446" r:id="rId22"/>
    <p:sldId id="605" r:id="rId23"/>
    <p:sldId id="448" r:id="rId24"/>
    <p:sldId id="607" r:id="rId25"/>
    <p:sldId id="450" r:id="rId26"/>
    <p:sldId id="606" r:id="rId27"/>
    <p:sldId id="452" r:id="rId28"/>
    <p:sldId id="608" r:id="rId29"/>
    <p:sldId id="454" r:id="rId30"/>
    <p:sldId id="610" r:id="rId31"/>
    <p:sldId id="456" r:id="rId32"/>
    <p:sldId id="609" r:id="rId33"/>
    <p:sldId id="611" r:id="rId34"/>
    <p:sldId id="612" r:id="rId35"/>
    <p:sldId id="614" r:id="rId36"/>
    <p:sldId id="613" r:id="rId37"/>
    <p:sldId id="615" r:id="rId38"/>
    <p:sldId id="616" r:id="rId39"/>
    <p:sldId id="617" r:id="rId40"/>
    <p:sldId id="619" r:id="rId41"/>
    <p:sldId id="621" r:id="rId42"/>
    <p:sldId id="622" r:id="rId43"/>
    <p:sldId id="323" r:id="rId44"/>
    <p:sldId id="324" r:id="rId45"/>
    <p:sldId id="325" r:id="rId46"/>
    <p:sldId id="326" r:id="rId47"/>
    <p:sldId id="327" r:id="rId48"/>
    <p:sldId id="383" r:id="rId49"/>
    <p:sldId id="438" r:id="rId50"/>
    <p:sldId id="437" r:id="rId51"/>
    <p:sldId id="439" r:id="rId52"/>
    <p:sldId id="440" r:id="rId53"/>
    <p:sldId id="412" r:id="rId54"/>
    <p:sldId id="413" r:id="rId55"/>
    <p:sldId id="414" r:id="rId56"/>
    <p:sldId id="415" r:id="rId57"/>
    <p:sldId id="416" r:id="rId58"/>
    <p:sldId id="417" r:id="rId59"/>
    <p:sldId id="442" r:id="rId60"/>
    <p:sldId id="419" r:id="rId61"/>
    <p:sldId id="443" r:id="rId62"/>
    <p:sldId id="430" r:id="rId63"/>
    <p:sldId id="431" r:id="rId64"/>
    <p:sldId id="432" r:id="rId65"/>
    <p:sldId id="433" r:id="rId66"/>
    <p:sldId id="434" r:id="rId67"/>
    <p:sldId id="435" r:id="rId68"/>
    <p:sldId id="623" r:id="rId69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80"/>
    <a:srgbClr val="FFFF99"/>
    <a:srgbClr val="33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74" autoAdjust="0"/>
    <p:restoredTop sz="92336" autoAdjust="0"/>
  </p:normalViewPr>
  <p:slideViewPr>
    <p:cSldViewPr snapToGrid="0">
      <p:cViewPr varScale="1">
        <p:scale>
          <a:sx n="80" d="100"/>
          <a:sy n="80" d="100"/>
        </p:scale>
        <p:origin x="778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63" Type="http://schemas.openxmlformats.org/officeDocument/2006/relationships/slide" Target="slides/slide59.xml"/><Relationship Id="rId68" Type="http://schemas.openxmlformats.org/officeDocument/2006/relationships/slide" Target="slides/slide64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66" Type="http://schemas.openxmlformats.org/officeDocument/2006/relationships/slide" Target="slides/slide62.xml"/><Relationship Id="rId74" Type="http://schemas.openxmlformats.org/officeDocument/2006/relationships/tableStyles" Target="tableStyles.xml"/><Relationship Id="rId5" Type="http://schemas.openxmlformats.org/officeDocument/2006/relationships/slide" Target="slides/slide1.xml"/><Relationship Id="rId61" Type="http://schemas.openxmlformats.org/officeDocument/2006/relationships/slide" Target="slides/slide57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64" Type="http://schemas.openxmlformats.org/officeDocument/2006/relationships/slide" Target="slides/slide60.xml"/><Relationship Id="rId69" Type="http://schemas.openxmlformats.org/officeDocument/2006/relationships/slide" Target="slides/slide65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72" Type="http://schemas.openxmlformats.org/officeDocument/2006/relationships/viewProps" Target="viewProps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slide" Target="slides/slide55.xml"/><Relationship Id="rId67" Type="http://schemas.openxmlformats.org/officeDocument/2006/relationships/slide" Target="slides/slide63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slide" Target="slides/slide58.xml"/><Relationship Id="rId7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slide" Target="slides/slide56.xml"/><Relationship Id="rId65" Type="http://schemas.openxmlformats.org/officeDocument/2006/relationships/slide" Target="slides/slide61.xml"/><Relationship Id="rId73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9" Type="http://schemas.openxmlformats.org/officeDocument/2006/relationships/slide" Target="slides/slide35.xml"/><Relationship Id="rId34" Type="http://schemas.openxmlformats.org/officeDocument/2006/relationships/slide" Target="slides/slide30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7" Type="http://schemas.openxmlformats.org/officeDocument/2006/relationships/slide" Target="slides/slide3.xml"/><Relationship Id="rId71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6BA824-12C1-4D2A-8701-A8D9592850D3}" type="datetimeFigureOut">
              <a:rPr lang="cs-CZ" smtClean="0"/>
              <a:t>08.10.2021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15905E-F08C-4E22-BC16-58B332AD276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80229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CE4F172-19D7-4669-A402-EDB5EDBF8B2B}" type="slidenum">
              <a:rPr lang="cs-CZ" altLang="cs-CZ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13</a:t>
            </a:fld>
            <a:endParaRPr lang="cs-CZ" altLang="cs-CZ" dirty="0">
              <a:latin typeface="Arial" charset="0"/>
            </a:endParaRPr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4590922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08.10.2021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4505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08.10.2021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9729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08.10.2021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99736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3986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08.10.2021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0021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08.10.2021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5005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08.10.2021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2938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08.10.2021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1546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08.10.2021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277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08.10.2021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3999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08.10.2021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6581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08.10.2021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88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BAEC6-A37A-4403-B919-4854A6448652}" type="datetimeFigureOut">
              <a:rPr lang="cs-CZ" smtClean="0"/>
              <a:t>08.10.2021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354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png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4351" y="752054"/>
            <a:ext cx="2266000" cy="1744775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35360" y="356659"/>
            <a:ext cx="7488832" cy="6144683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623392" y="932723"/>
            <a:ext cx="6816757" cy="3699238"/>
          </a:xfrm>
          <a:prstGeom prst="rect">
            <a:avLst/>
          </a:prstGeom>
        </p:spPr>
        <p:txBody>
          <a:bodyPr anchor="t">
            <a:normAutofit fontScale="90000"/>
          </a:bodyPr>
          <a:lstStyle/>
          <a:p>
            <a:pPr algn="ctr"/>
            <a:br>
              <a:rPr lang="cs-CZ" sz="5400" dirty="0"/>
            </a:br>
            <a:br>
              <a:rPr lang="cs-CZ" sz="5400" dirty="0"/>
            </a:br>
            <a:br>
              <a:rPr lang="cs-CZ" sz="5400" dirty="0"/>
            </a:br>
            <a:r>
              <a:rPr lang="cs-CZ" sz="4000" b="1" dirty="0">
                <a:solidFill>
                  <a:schemeClr val="bg1"/>
                </a:solidFill>
              </a:rPr>
              <a:t>Implementace strategie</a:t>
            </a:r>
            <a:br>
              <a:rPr lang="cs-CZ" sz="4000" b="1" dirty="0">
                <a:solidFill>
                  <a:srgbClr val="FF0000"/>
                </a:solidFill>
              </a:rPr>
            </a:br>
            <a:br>
              <a:rPr lang="cs-CZ" sz="4000" b="1" dirty="0">
                <a:solidFill>
                  <a:srgbClr val="FF0000"/>
                </a:solidFill>
              </a:rPr>
            </a:br>
            <a:br>
              <a:rPr lang="cs-CZ" sz="4000" b="1" dirty="0">
                <a:solidFill>
                  <a:srgbClr val="FF0000"/>
                </a:solidFill>
              </a:rPr>
            </a:br>
            <a:endParaRPr lang="cs-CZ" sz="40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9274729" y="4965171"/>
            <a:ext cx="2688299" cy="1536171"/>
          </a:xfrm>
          <a:prstGeom prst="rect">
            <a:avLst/>
          </a:prstGeom>
        </p:spPr>
        <p:txBody>
          <a:bodyPr vert="horz" lIns="121920" tIns="60960" rIns="121920" bIns="6096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2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Metody strategického řízení</a:t>
            </a:r>
          </a:p>
          <a:p>
            <a:pPr algn="r"/>
            <a:r>
              <a:rPr lang="cs-CZ" altLang="cs-CZ" sz="12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Halina </a:t>
            </a:r>
            <a:r>
              <a:rPr lang="cs-CZ" altLang="cs-CZ" sz="12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Starzyczná</a:t>
            </a:r>
            <a:endParaRPr lang="en-GB" altLang="cs-CZ" sz="12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cs-CZ" altLang="cs-CZ" sz="12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Garant předmětu</a:t>
            </a:r>
          </a:p>
          <a:p>
            <a:pPr algn="r"/>
            <a:endParaRPr lang="en-GB" altLang="cs-CZ" sz="12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38329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>
          <a:xfrm>
            <a:off x="1520017" y="718455"/>
            <a:ext cx="7772400" cy="54868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sk-SK" altLang="cs-CZ" sz="3200" b="1" dirty="0">
                <a:solidFill>
                  <a:srgbClr val="008080"/>
                </a:solidFill>
              </a:rPr>
              <a:t>4. Organizační </a:t>
            </a:r>
            <a:r>
              <a:rPr lang="sk-SK" altLang="cs-CZ" sz="3200" b="1" dirty="0" err="1">
                <a:solidFill>
                  <a:srgbClr val="008080"/>
                </a:solidFill>
              </a:rPr>
              <a:t>struktura</a:t>
            </a:r>
            <a:endParaRPr lang="cs-CZ" sz="3200" b="1" dirty="0">
              <a:solidFill>
                <a:srgbClr val="008080"/>
              </a:solidFill>
            </a:endParaRPr>
          </a:p>
        </p:txBody>
      </p:sp>
      <p:sp>
        <p:nvSpPr>
          <p:cNvPr id="3075" name="Zástupný symbol pro obsah 2"/>
          <p:cNvSpPr>
            <a:spLocks noGrp="1"/>
          </p:cNvSpPr>
          <p:nvPr>
            <p:ph idx="1"/>
          </p:nvPr>
        </p:nvSpPr>
        <p:spPr>
          <a:xfrm>
            <a:off x="1001533" y="1942554"/>
            <a:ext cx="9615516" cy="4309021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lnSpcReduction="10000"/>
          </a:bodyPr>
          <a:lstStyle/>
          <a:p>
            <a:pPr marL="609600" indent="-609600">
              <a:lnSpc>
                <a:spcPct val="80000"/>
              </a:lnSpc>
              <a:buFontTx/>
              <a:buChar char="•"/>
            </a:pPr>
            <a:r>
              <a:rPr lang="cs-CZ" altLang="cs-CZ" sz="2000" b="1" dirty="0"/>
              <a:t>Nová strategie znamená zpravidla </a:t>
            </a:r>
            <a:r>
              <a:rPr lang="cs-CZ" altLang="cs-CZ" sz="2000" b="1" dirty="0">
                <a:solidFill>
                  <a:srgbClr val="FFFF00"/>
                </a:solidFill>
              </a:rPr>
              <a:t>novou dělbu řídící i výkonné práce </a:t>
            </a:r>
            <a:r>
              <a:rPr lang="cs-CZ" altLang="cs-CZ" sz="2000" b="1" dirty="0"/>
              <a:t>uvnitř podniku: to si vyžádá úpravu organizace.</a:t>
            </a:r>
          </a:p>
          <a:p>
            <a:pPr marL="609600" indent="-609600">
              <a:lnSpc>
                <a:spcPct val="80000"/>
              </a:lnSpc>
              <a:buFontTx/>
              <a:buChar char="•"/>
            </a:pPr>
            <a:r>
              <a:rPr lang="cs-CZ" altLang="cs-CZ" sz="2000" b="1" dirty="0">
                <a:solidFill>
                  <a:srgbClr val="FFFF00"/>
                </a:solidFill>
              </a:rPr>
              <a:t>Uvedení organizační struktury do souladu se strategií </a:t>
            </a:r>
            <a:r>
              <a:rPr lang="cs-CZ" altLang="cs-CZ" sz="2000" b="1" dirty="0"/>
              <a:t>představuje:</a:t>
            </a:r>
          </a:p>
          <a:p>
            <a:pPr marL="1371600" lvl="2" indent="-457200">
              <a:lnSpc>
                <a:spcPct val="80000"/>
              </a:lnSpc>
              <a:buFont typeface="Symbol" pitchFamily="18" charset="2"/>
              <a:buChar char="Þ"/>
            </a:pPr>
            <a:r>
              <a:rPr lang="cs-CZ" altLang="cs-CZ" b="1" dirty="0"/>
              <a:t>přesně vymezit klíčové funkce, úkoly a aktivity pro úspěšnou implementaci strategie (nákladový vůdce – kontrola nákladů apod.)</a:t>
            </a:r>
          </a:p>
          <a:p>
            <a:pPr marL="1371600" lvl="2" indent="-457200">
              <a:lnSpc>
                <a:spcPct val="80000"/>
              </a:lnSpc>
              <a:buFont typeface="Symbol" pitchFamily="18" charset="2"/>
              <a:buChar char="Þ"/>
            </a:pPr>
            <a:r>
              <a:rPr lang="cs-CZ" altLang="cs-CZ" b="1" dirty="0"/>
              <a:t>objasnit a pochopit vztahy mezi aktivitami</a:t>
            </a:r>
          </a:p>
          <a:p>
            <a:pPr marL="1371600" lvl="2" indent="-457200">
              <a:lnSpc>
                <a:spcPct val="80000"/>
              </a:lnSpc>
              <a:buFont typeface="Symbol" pitchFamily="18" charset="2"/>
              <a:buChar char="Þ"/>
            </a:pPr>
            <a:r>
              <a:rPr lang="cs-CZ" altLang="cs-CZ" b="1" dirty="0"/>
              <a:t>seskupit aktivity do organizačních útvarů</a:t>
            </a:r>
          </a:p>
          <a:p>
            <a:pPr marL="1371600" lvl="2" indent="-457200">
              <a:lnSpc>
                <a:spcPct val="80000"/>
              </a:lnSpc>
              <a:buFont typeface="Symbol" pitchFamily="18" charset="2"/>
              <a:buChar char="Þ"/>
            </a:pPr>
            <a:r>
              <a:rPr lang="cs-CZ" altLang="cs-CZ" b="1" dirty="0"/>
              <a:t>určit stupeň pravomoci, odpovědnosti a nezávislosti každého organizačního útvaru (centralizace, decentralizace)</a:t>
            </a:r>
          </a:p>
          <a:p>
            <a:pPr marL="1371600" lvl="2" indent="-457200">
              <a:lnSpc>
                <a:spcPct val="80000"/>
              </a:lnSpc>
              <a:buFont typeface="Symbol" pitchFamily="18" charset="2"/>
              <a:buChar char="Þ"/>
            </a:pPr>
            <a:r>
              <a:rPr lang="cs-CZ" altLang="cs-CZ" b="1" dirty="0"/>
              <a:t>koordinovat různorodé organizační útvary.</a:t>
            </a:r>
          </a:p>
          <a:p>
            <a:pPr marL="609600" indent="-609600">
              <a:lnSpc>
                <a:spcPct val="80000"/>
              </a:lnSpc>
              <a:buFontTx/>
              <a:buChar char="•"/>
            </a:pPr>
            <a:r>
              <a:rPr lang="cs-CZ" altLang="cs-CZ" sz="2000" b="1" dirty="0">
                <a:solidFill>
                  <a:srgbClr val="FFFF00"/>
                </a:solidFill>
              </a:rPr>
              <a:t>Organizační struktura musí obecně splňovat tři zásady</a:t>
            </a:r>
            <a:r>
              <a:rPr lang="cs-CZ" altLang="cs-CZ" sz="2000" dirty="0">
                <a:solidFill>
                  <a:srgbClr val="FFFF00"/>
                </a:solidFill>
              </a:rPr>
              <a:t>:</a:t>
            </a:r>
          </a:p>
          <a:p>
            <a:pPr marL="1371600" lvl="2" indent="-457200">
              <a:lnSpc>
                <a:spcPct val="80000"/>
              </a:lnSpc>
              <a:buFont typeface="Symbol" pitchFamily="18" charset="2"/>
              <a:buChar char="Þ"/>
            </a:pPr>
            <a:r>
              <a:rPr lang="cs-CZ" altLang="cs-CZ" b="1" dirty="0"/>
              <a:t>adaptabilita a flexibilita</a:t>
            </a:r>
          </a:p>
          <a:p>
            <a:pPr marL="1371600" lvl="2" indent="-457200">
              <a:lnSpc>
                <a:spcPct val="80000"/>
              </a:lnSpc>
              <a:buFont typeface="Symbol" pitchFamily="18" charset="2"/>
              <a:buChar char="Þ"/>
            </a:pPr>
            <a:r>
              <a:rPr lang="cs-CZ" altLang="cs-CZ" b="1" dirty="0"/>
              <a:t>nastolování atmosféry osobní a skupinové tvořivosti, vysoké výkonnosti a seberealizace</a:t>
            </a:r>
          </a:p>
          <a:p>
            <a:pPr marL="1371600" lvl="2" indent="-457200">
              <a:lnSpc>
                <a:spcPct val="80000"/>
              </a:lnSpc>
              <a:buFont typeface="Symbol" pitchFamily="18" charset="2"/>
              <a:buChar char="Þ"/>
            </a:pPr>
            <a:r>
              <a:rPr lang="cs-CZ" altLang="cs-CZ" b="1" dirty="0"/>
              <a:t>maximální jednoduchost.</a:t>
            </a:r>
          </a:p>
          <a:p>
            <a:pPr marL="400050" lvl="1" indent="0">
              <a:buNone/>
              <a:defRPr/>
            </a:pPr>
            <a:endParaRPr lang="cs-CZ" sz="1600" b="1" dirty="0"/>
          </a:p>
          <a:p>
            <a:pPr marL="400050" lvl="1" indent="0">
              <a:buNone/>
              <a:defRPr/>
            </a:pPr>
            <a:endParaRPr lang="cs-CZ" sz="1600" b="1" dirty="0"/>
          </a:p>
          <a:p>
            <a:pPr marL="514350" indent="-514350">
              <a:buFont typeface="Times New Roman" pitchFamily="18" charset="0"/>
              <a:buAutoNum type="arabicPeriod"/>
              <a:defRPr/>
            </a:pPr>
            <a:endParaRPr lang="cs-CZ" sz="1600" b="1" dirty="0"/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069386-5524-4DD3-B45A-FDDCB2248CF3}" type="slidenum">
              <a:rPr lang="cs-CZ" smtClean="0"/>
              <a:pPr>
                <a:defRPr/>
              </a:pPr>
              <a:t>10</a:t>
            </a:fld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7049" y="139242"/>
            <a:ext cx="1464833" cy="1127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92611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>
          <a:xfrm>
            <a:off x="1862917" y="1210450"/>
            <a:ext cx="7772400" cy="54868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solidFill>
                  <a:srgbClr val="008080"/>
                </a:solidFill>
              </a:rPr>
              <a:t>Centralizace a decentralizace</a:t>
            </a:r>
          </a:p>
        </p:txBody>
      </p:sp>
      <p:sp>
        <p:nvSpPr>
          <p:cNvPr id="3075" name="Zástupný symbol pro obsah 2"/>
          <p:cNvSpPr>
            <a:spLocks noGrp="1"/>
          </p:cNvSpPr>
          <p:nvPr>
            <p:ph idx="1"/>
          </p:nvPr>
        </p:nvSpPr>
        <p:spPr>
          <a:xfrm>
            <a:off x="1001533" y="2361654"/>
            <a:ext cx="9615516" cy="3829596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2500" lnSpcReduction="10000"/>
          </a:bodyPr>
          <a:lstStyle/>
          <a:p>
            <a:pPr marL="266700" indent="-266700">
              <a:buFontTx/>
              <a:buChar char="•"/>
              <a:defRPr/>
            </a:pPr>
            <a:r>
              <a:rPr lang="cs-CZ" sz="20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Centralizace </a:t>
            </a:r>
            <a:r>
              <a:rPr lang="cs-CZ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 manažeři na vyšších úrovních řízení si ponechávají větší rozsah pravomocí a odpovědností (operativní i strategická rozhodování).</a:t>
            </a:r>
          </a:p>
          <a:p>
            <a:pPr marL="266700" indent="-266700">
              <a:buFontTx/>
              <a:buChar char="•"/>
              <a:defRPr/>
            </a:pPr>
            <a:r>
              <a:rPr lang="cs-CZ" sz="2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Centralizace má svou výhodu:</a:t>
            </a:r>
          </a:p>
          <a:p>
            <a:pPr marL="1371600" lvl="2" indent="-741363">
              <a:buFont typeface="Symbol" pitchFamily="18" charset="2"/>
              <a:buChar char="Þ"/>
              <a:defRPr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vede ke snadnější koordinaci různých činností a k prosazení podnikové strategie.</a:t>
            </a:r>
          </a:p>
          <a:p>
            <a:pPr marL="266700" indent="-266700">
              <a:buFontTx/>
              <a:buChar char="•"/>
              <a:defRPr/>
            </a:pPr>
            <a:endParaRPr lang="cs-CZ" sz="2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6700" indent="-266700">
              <a:buFontTx/>
              <a:buChar char="•"/>
              <a:defRPr/>
            </a:pPr>
            <a:r>
              <a:rPr lang="cs-CZ" sz="20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Decentralizace </a:t>
            </a:r>
            <a:r>
              <a:rPr lang="cs-CZ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 část tohoto prostoru, zejména operativní rozhodnutí, je postoupena nižším složkám (divize, funkční oddělení, týmy a manažeři na nižších úrovních). Tomuto procesu se říká </a:t>
            </a:r>
            <a:r>
              <a:rPr lang="cs-CZ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delegování pravomoci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 a má tyto </a:t>
            </a:r>
            <a:r>
              <a:rPr lang="cs-CZ" sz="2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výhody:</a:t>
            </a:r>
          </a:p>
          <a:p>
            <a:pPr marL="719138" lvl="2" indent="-452438">
              <a:buFont typeface="Symbol" pitchFamily="18" charset="2"/>
              <a:buChar char="Þ"/>
              <a:defRPr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 více času na strategické rozhodování</a:t>
            </a:r>
          </a:p>
          <a:p>
            <a:pPr marL="719138" lvl="2" indent="-452438">
              <a:buFont typeface="Symbol" pitchFamily="18" charset="2"/>
              <a:buChar char="Þ"/>
              <a:defRPr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 podporuje flexibilitu a odpovědnost (rozhodování na místě a přizpůsobení místní situaci).</a:t>
            </a:r>
          </a:p>
          <a:p>
            <a:pPr marL="400050" lvl="1" indent="0">
              <a:buNone/>
              <a:defRPr/>
            </a:pPr>
            <a:endParaRPr lang="cs-CZ" sz="1600" b="1" dirty="0"/>
          </a:p>
          <a:p>
            <a:pPr marL="400050" lvl="1" indent="0">
              <a:buNone/>
              <a:defRPr/>
            </a:pPr>
            <a:endParaRPr lang="cs-CZ" sz="1600" b="1" dirty="0"/>
          </a:p>
          <a:p>
            <a:pPr marL="514350" indent="-514350">
              <a:buFont typeface="Times New Roman" pitchFamily="18" charset="0"/>
              <a:buAutoNum type="arabicPeriod"/>
              <a:defRPr/>
            </a:pPr>
            <a:endParaRPr lang="cs-CZ" sz="1600" b="1" dirty="0"/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069386-5524-4DD3-B45A-FDDCB2248CF3}" type="slidenum">
              <a:rPr lang="cs-CZ" smtClean="0"/>
              <a:pPr>
                <a:defRPr/>
              </a:pPr>
              <a:t>11</a:t>
            </a:fld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7049" y="139242"/>
            <a:ext cx="1464833" cy="1127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2026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>
          <a:xfrm>
            <a:off x="1520017" y="718455"/>
            <a:ext cx="7772400" cy="748395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solidFill>
                  <a:srgbClr val="008080"/>
                </a:solidFill>
              </a:rPr>
              <a:t>Organizační struktura </a:t>
            </a:r>
          </a:p>
        </p:txBody>
      </p:sp>
      <p:sp>
        <p:nvSpPr>
          <p:cNvPr id="3075" name="Zástupný symbol pro obsah 2"/>
          <p:cNvSpPr>
            <a:spLocks noGrp="1"/>
          </p:cNvSpPr>
          <p:nvPr>
            <p:ph idx="1"/>
          </p:nvPr>
        </p:nvSpPr>
        <p:spPr>
          <a:xfrm>
            <a:off x="598459" y="2047329"/>
            <a:ext cx="9615516" cy="4309021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444500" indent="-444500">
              <a:lnSpc>
                <a:spcPct val="80000"/>
              </a:lnSpc>
              <a:buFontTx/>
              <a:buChar char="•"/>
              <a:defRPr/>
            </a:pPr>
            <a:r>
              <a:rPr lang="cs-CZ" sz="2400" dirty="0"/>
              <a:t>Organizační strukturu charakterizují diferenciace a integrace.</a:t>
            </a:r>
          </a:p>
          <a:p>
            <a:pPr marL="444500" indent="-444500">
              <a:lnSpc>
                <a:spcPct val="80000"/>
              </a:lnSpc>
              <a:buFontTx/>
              <a:buChar char="•"/>
              <a:defRPr/>
            </a:pPr>
            <a:r>
              <a:rPr lang="cs-CZ" sz="2400" b="1" i="1" dirty="0">
                <a:solidFill>
                  <a:srgbClr val="FFFF00"/>
                </a:solidFill>
              </a:rPr>
              <a:t>Diferenciace</a:t>
            </a:r>
            <a:r>
              <a:rPr lang="cs-CZ" sz="2400" b="1" dirty="0">
                <a:solidFill>
                  <a:srgbClr val="FFFF00"/>
                </a:solidFill>
              </a:rPr>
              <a:t> </a:t>
            </a:r>
            <a:r>
              <a:rPr lang="cs-CZ" sz="2400" b="1" dirty="0"/>
              <a:t>představuje způsob přidělení pravomoci, odpovědnosti a rozdělení úkolů jednotlivým pracovníkům podniku:</a:t>
            </a:r>
          </a:p>
          <a:p>
            <a:pPr marL="985838" lvl="2" indent="-355600">
              <a:lnSpc>
                <a:spcPct val="80000"/>
              </a:lnSpc>
              <a:buFont typeface="Symbol" pitchFamily="18" charset="2"/>
              <a:buChar char="Þ"/>
              <a:defRPr/>
            </a:pPr>
            <a:r>
              <a:rPr lang="cs-CZ" b="1" dirty="0"/>
              <a:t> </a:t>
            </a:r>
            <a:r>
              <a:rPr lang="cs-CZ" b="1" i="1" dirty="0"/>
              <a:t>vertikální diferenciace –</a:t>
            </a:r>
            <a:r>
              <a:rPr lang="cs-CZ" b="1" dirty="0"/>
              <a:t> přidělení pravomoci a odpovědnosti</a:t>
            </a:r>
          </a:p>
          <a:p>
            <a:pPr marL="985838" lvl="2" indent="-355600">
              <a:lnSpc>
                <a:spcPct val="80000"/>
              </a:lnSpc>
              <a:buFont typeface="Symbol" pitchFamily="18" charset="2"/>
              <a:buChar char="Þ"/>
              <a:defRPr/>
            </a:pPr>
            <a:r>
              <a:rPr lang="cs-CZ" b="1" dirty="0"/>
              <a:t> </a:t>
            </a:r>
            <a:r>
              <a:rPr lang="cs-CZ" b="1" i="1" dirty="0"/>
              <a:t>horizontální diferenciace –</a:t>
            </a:r>
            <a:r>
              <a:rPr lang="cs-CZ" b="1" dirty="0"/>
              <a:t> rozdělení úkolů a určení, kdo   tyto úkoly bude plnit.</a:t>
            </a:r>
          </a:p>
          <a:p>
            <a:pPr marL="444500" indent="-444500">
              <a:lnSpc>
                <a:spcPct val="80000"/>
              </a:lnSpc>
              <a:buFontTx/>
              <a:buChar char="•"/>
              <a:defRPr/>
            </a:pPr>
            <a:r>
              <a:rPr lang="cs-CZ" sz="2400" b="1" i="1" dirty="0">
                <a:solidFill>
                  <a:srgbClr val="FFFF00"/>
                </a:solidFill>
              </a:rPr>
              <a:t>Integrace</a:t>
            </a:r>
            <a:r>
              <a:rPr lang="cs-CZ" sz="2400" dirty="0"/>
              <a:t> </a:t>
            </a:r>
            <a:r>
              <a:rPr lang="cs-CZ" sz="2400" b="1" dirty="0"/>
              <a:t>je prostředek, pomocí něhož podnik usiluje o koordinaci lidí a funkcí ke splnění úkolů.</a:t>
            </a:r>
          </a:p>
          <a:p>
            <a:pPr marL="444500" indent="-444500">
              <a:lnSpc>
                <a:spcPct val="80000"/>
              </a:lnSpc>
              <a:buFontTx/>
              <a:buChar char="•"/>
              <a:defRPr/>
            </a:pPr>
            <a:r>
              <a:rPr lang="cs-CZ" sz="2400" b="1" dirty="0"/>
              <a:t>Souhrnně řečeno:</a:t>
            </a:r>
          </a:p>
          <a:p>
            <a:pPr marL="985838" lvl="2" indent="-355600">
              <a:lnSpc>
                <a:spcPct val="80000"/>
              </a:lnSpc>
              <a:buFont typeface="Symbol" pitchFamily="18" charset="2"/>
              <a:buChar char="Þ"/>
              <a:defRPr/>
            </a:pPr>
            <a:r>
              <a:rPr lang="cs-CZ" b="1" dirty="0"/>
              <a:t>diferenciace = způsob rozdělení podniku na jednotlivé části</a:t>
            </a:r>
          </a:p>
          <a:p>
            <a:pPr marL="985838" lvl="2" indent="-355600">
              <a:lnSpc>
                <a:spcPct val="80000"/>
              </a:lnSpc>
              <a:buFont typeface="Symbol" pitchFamily="18" charset="2"/>
              <a:buChar char="Þ"/>
              <a:defRPr/>
            </a:pPr>
            <a:r>
              <a:rPr lang="cs-CZ" b="1" dirty="0"/>
              <a:t>integrace = způsob, jakým jsou jednotlivé části spojovány.</a:t>
            </a:r>
          </a:p>
          <a:p>
            <a:pPr marL="400050" lvl="1" indent="0">
              <a:buNone/>
              <a:defRPr/>
            </a:pPr>
            <a:endParaRPr lang="cs-CZ" sz="1600" b="1" dirty="0"/>
          </a:p>
          <a:p>
            <a:pPr marL="400050" lvl="1" indent="0">
              <a:buNone/>
              <a:defRPr/>
            </a:pPr>
            <a:endParaRPr lang="cs-CZ" sz="1600" b="1" dirty="0"/>
          </a:p>
          <a:p>
            <a:pPr marL="514350" indent="-514350">
              <a:buFont typeface="Times New Roman" pitchFamily="18" charset="0"/>
              <a:buAutoNum type="arabicPeriod"/>
              <a:defRPr/>
            </a:pPr>
            <a:endParaRPr lang="cs-CZ" sz="1600" b="1" dirty="0"/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069386-5524-4DD3-B45A-FDDCB2248CF3}" type="slidenum">
              <a:rPr lang="cs-CZ" smtClean="0"/>
              <a:pPr>
                <a:defRPr/>
              </a:pPr>
              <a:t>12</a:t>
            </a:fld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7049" y="139242"/>
            <a:ext cx="1464833" cy="1127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54371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2063750" y="188913"/>
            <a:ext cx="8229600" cy="652462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cs-CZ" altLang="cs-CZ" sz="2800" b="1" dirty="0">
                <a:solidFill>
                  <a:srgbClr val="008080"/>
                </a:solidFill>
              </a:rPr>
              <a:t>Obecná</a:t>
            </a:r>
            <a:r>
              <a:rPr lang="cs-CZ" altLang="cs-CZ" sz="2800" dirty="0"/>
              <a:t> </a:t>
            </a:r>
            <a:r>
              <a:rPr lang="cs-CZ" altLang="cs-CZ" sz="2800" b="1" dirty="0">
                <a:solidFill>
                  <a:srgbClr val="008080"/>
                </a:solidFill>
              </a:rPr>
              <a:t>organizační struktura podniku</a:t>
            </a:r>
          </a:p>
        </p:txBody>
      </p:sp>
      <p:sp>
        <p:nvSpPr>
          <p:cNvPr id="19460" name="Rectangle 5"/>
          <p:cNvSpPr>
            <a:spLocks noChangeArrowheads="1"/>
          </p:cNvSpPr>
          <p:nvPr/>
        </p:nvSpPr>
        <p:spPr bwMode="auto">
          <a:xfrm>
            <a:off x="-404813" y="-1350020"/>
            <a:ext cx="1847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2400" dirty="0">
              <a:latin typeface="Arial Narrow" pitchFamily="34" charset="0"/>
            </a:endParaRPr>
          </a:p>
        </p:txBody>
      </p:sp>
      <p:graphicFrame>
        <p:nvGraphicFramePr>
          <p:cNvPr id="1946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2296418"/>
              </p:ext>
            </p:extLst>
          </p:nvPr>
        </p:nvGraphicFramePr>
        <p:xfrm>
          <a:off x="590550" y="927670"/>
          <a:ext cx="9822656" cy="5834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Organization Chart" r:id="rId4" imgW="3650827" imgH="2895600" progId="OrgPlusWOPX.4">
                  <p:embed/>
                </p:oleObj>
              </mc:Choice>
              <mc:Fallback>
                <p:oleObj name="Organization Chart" r:id="rId4" imgW="3650827" imgH="2895600" progId="OrgPlusWOPX.4">
                  <p:embed/>
                  <p:pic>
                    <p:nvPicPr>
                      <p:cNvPr id="19461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550" y="927670"/>
                        <a:ext cx="9822656" cy="583406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9462" name="Přímá spojnice se šipkou 2"/>
          <p:cNvCxnSpPr>
            <a:cxnSpLocks noChangeShapeType="1"/>
          </p:cNvCxnSpPr>
          <p:nvPr/>
        </p:nvCxnSpPr>
        <p:spPr bwMode="auto">
          <a:xfrm>
            <a:off x="1847850" y="1196975"/>
            <a:ext cx="0" cy="2376488"/>
          </a:xfrm>
          <a:prstGeom prst="straightConnector1">
            <a:avLst/>
          </a:prstGeom>
          <a:noFill/>
          <a:ln w="28575" algn="ctr">
            <a:solidFill>
              <a:srgbClr val="FF00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9463" name="TextovéPole 3"/>
          <p:cNvSpPr txBox="1">
            <a:spLocks noChangeArrowheads="1"/>
          </p:cNvSpPr>
          <p:nvPr/>
        </p:nvSpPr>
        <p:spPr bwMode="auto">
          <a:xfrm>
            <a:off x="1631950" y="889001"/>
            <a:ext cx="1727200" cy="30797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400" dirty="0">
                <a:latin typeface="Arial Narrow" pitchFamily="34" charset="0"/>
              </a:rPr>
              <a:t>Vertikální - pravomoci</a:t>
            </a:r>
          </a:p>
        </p:txBody>
      </p:sp>
      <p:cxnSp>
        <p:nvCxnSpPr>
          <p:cNvPr id="19464" name="Přímá spojnice se šipkou 5"/>
          <p:cNvCxnSpPr>
            <a:cxnSpLocks noChangeShapeType="1"/>
          </p:cNvCxnSpPr>
          <p:nvPr/>
        </p:nvCxnSpPr>
        <p:spPr bwMode="auto">
          <a:xfrm>
            <a:off x="6888164" y="2276475"/>
            <a:ext cx="3375025" cy="0"/>
          </a:xfrm>
          <a:prstGeom prst="straightConnector1">
            <a:avLst/>
          </a:prstGeom>
          <a:noFill/>
          <a:ln w="28575" algn="ctr">
            <a:solidFill>
              <a:srgbClr val="6600CC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9465" name="TextovéPole 6"/>
          <p:cNvSpPr txBox="1">
            <a:spLocks noChangeArrowheads="1"/>
          </p:cNvSpPr>
          <p:nvPr/>
        </p:nvSpPr>
        <p:spPr bwMode="auto">
          <a:xfrm>
            <a:off x="7747000" y="1779589"/>
            <a:ext cx="1657350" cy="338137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600" dirty="0">
                <a:latin typeface="Arial Narrow" pitchFamily="34" charset="0"/>
              </a:rPr>
              <a:t>Horizontální   úkoly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1159E3-A31E-4C85-873D-071E2D85F5F7}" type="slidenum">
              <a:rPr lang="cs-CZ" smtClean="0"/>
              <a:pPr>
                <a:defRPr/>
              </a:pPr>
              <a:t>13</a:t>
            </a:fld>
            <a:endParaRPr lang="cs-CZ" dirty="0"/>
          </a:p>
        </p:txBody>
      </p:sp>
      <p:pic>
        <p:nvPicPr>
          <p:cNvPr id="12" name="Obrázek 11">
            <a:extLst>
              <a:ext uri="{FF2B5EF4-FFF2-40B4-BE49-F238E27FC236}">
                <a16:creationId xmlns:a16="http://schemas.microsoft.com/office/drawing/2014/main" id="{49560D17-C7BD-49AE-8934-D89EABBD5BF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7049" y="139242"/>
            <a:ext cx="1464833" cy="1127893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>
          <a:xfrm>
            <a:off x="1520017" y="718454"/>
            <a:ext cx="7772400" cy="1127893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cs-CZ" altLang="cs-CZ" sz="3200" b="1" dirty="0">
                <a:solidFill>
                  <a:srgbClr val="008080"/>
                </a:solidFill>
              </a:rPr>
              <a:t>Vertikální diferenciace</a:t>
            </a:r>
          </a:p>
        </p:txBody>
      </p:sp>
      <p:sp>
        <p:nvSpPr>
          <p:cNvPr id="3075" name="Zástupný symbol pro obsah 2"/>
          <p:cNvSpPr>
            <a:spLocks noGrp="1"/>
          </p:cNvSpPr>
          <p:nvPr>
            <p:ph idx="1"/>
          </p:nvPr>
        </p:nvSpPr>
        <p:spPr>
          <a:xfrm>
            <a:off x="598458" y="1952625"/>
            <a:ext cx="10926791" cy="4479925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85000" lnSpcReduction="20000"/>
          </a:bodyPr>
          <a:lstStyle/>
          <a:p>
            <a:pPr marL="266700" indent="-266700">
              <a:lnSpc>
                <a:spcPct val="80000"/>
              </a:lnSpc>
              <a:buFontTx/>
              <a:buChar char="•"/>
            </a:pPr>
            <a:r>
              <a:rPr lang="cs-CZ" altLang="cs-CZ" sz="2600" dirty="0">
                <a:latin typeface="Arial" panose="020B0604020202020204" pitchFamily="34" charset="0"/>
                <a:cs typeface="Arial" panose="020B0604020202020204" pitchFamily="34" charset="0"/>
              </a:rPr>
              <a:t>Při vertikální diferenciaci – nutno pečlivě zvážit a stanovit počet hierarchických úrovní.</a:t>
            </a:r>
          </a:p>
          <a:p>
            <a:pPr marL="266700" indent="-266700">
              <a:lnSpc>
                <a:spcPct val="80000"/>
              </a:lnSpc>
              <a:buFontTx/>
              <a:buChar char="•"/>
            </a:pPr>
            <a:endParaRPr lang="cs-CZ" altLang="cs-CZ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6700" indent="-266700">
              <a:lnSpc>
                <a:spcPct val="80000"/>
              </a:lnSpc>
              <a:buFontTx/>
              <a:buChar char="•"/>
            </a:pPr>
            <a:r>
              <a:rPr lang="cs-CZ" altLang="cs-CZ" sz="2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 růstem podniku zpravidla roste i počet hierarchických úrovní s těmito problémy:</a:t>
            </a:r>
          </a:p>
          <a:p>
            <a:pPr marL="541338" lvl="2" indent="-274638">
              <a:lnSpc>
                <a:spcPct val="80000"/>
              </a:lnSpc>
              <a:buFont typeface="Symbol" pitchFamily="18" charset="2"/>
              <a:buChar char="Þ"/>
            </a:pPr>
            <a:r>
              <a:rPr lang="cs-CZ" altLang="cs-CZ" sz="26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komunikační problémy </a:t>
            </a:r>
            <a:r>
              <a:rPr lang="cs-CZ" altLang="cs-CZ" sz="2600" b="1" i="1" dirty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cs-CZ" altLang="cs-CZ" sz="2600" b="1" dirty="0">
                <a:latin typeface="Arial" panose="020B0604020202020204" pitchFamily="34" charset="0"/>
                <a:cs typeface="Arial" panose="020B0604020202020204" pitchFamily="34" charset="0"/>
              </a:rPr>
              <a:t> ztěžování komunikace, zdlouhavost, ztráta flexibility, zkreslení nebo ztráta informací.</a:t>
            </a:r>
          </a:p>
          <a:p>
            <a:pPr marL="541338" lvl="2" indent="-274638">
              <a:lnSpc>
                <a:spcPct val="80000"/>
              </a:lnSpc>
              <a:buFont typeface="Symbol" pitchFamily="18" charset="2"/>
              <a:buChar char="Þ"/>
            </a:pPr>
            <a:r>
              <a:rPr lang="cs-CZ" altLang="cs-CZ" sz="26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motivační problémy </a:t>
            </a:r>
            <a:r>
              <a:rPr lang="cs-CZ" altLang="cs-CZ" sz="2600" b="1" i="1" dirty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cs-CZ" altLang="cs-CZ" sz="2600" b="1" dirty="0">
                <a:latin typeface="Arial" panose="020B0604020202020204" pitchFamily="34" charset="0"/>
                <a:cs typeface="Arial" panose="020B0604020202020204" pitchFamily="34" charset="0"/>
              </a:rPr>
              <a:t> množství úrovní značně snižuje autoritu manažerů</a:t>
            </a:r>
          </a:p>
          <a:p>
            <a:pPr marL="541338" lvl="2" indent="-274638">
              <a:lnSpc>
                <a:spcPct val="80000"/>
              </a:lnSpc>
              <a:buFont typeface="Symbol" pitchFamily="18" charset="2"/>
              <a:buChar char="Þ"/>
            </a:pPr>
            <a:r>
              <a:rPr lang="cs-CZ" altLang="cs-CZ" sz="26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vysoké operativní náklady </a:t>
            </a:r>
            <a:r>
              <a:rPr lang="cs-CZ" altLang="cs-CZ" sz="2600" b="1" i="1" dirty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cs-CZ" altLang="cs-CZ" sz="2600" b="1" dirty="0">
                <a:latin typeface="Arial" panose="020B0604020202020204" pitchFamily="34" charset="0"/>
                <a:cs typeface="Arial" panose="020B0604020202020204" pitchFamily="34" charset="0"/>
              </a:rPr>
              <a:t> mnoho úrovní zvyšuje počet manažerů, kteří jsou drazí.</a:t>
            </a:r>
          </a:p>
          <a:p>
            <a:pPr marL="266700" indent="-266700">
              <a:lnSpc>
                <a:spcPct val="80000"/>
              </a:lnSpc>
              <a:buFontTx/>
              <a:buChar char="•"/>
            </a:pPr>
            <a:endParaRPr lang="cs-CZ" altLang="cs-CZ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6700" indent="-266700">
              <a:lnSpc>
                <a:spcPct val="80000"/>
              </a:lnSpc>
              <a:buFontTx/>
              <a:buChar char="•"/>
            </a:pPr>
            <a:r>
              <a:rPr lang="cs-CZ" altLang="cs-CZ" sz="2600" b="1" dirty="0">
                <a:latin typeface="Arial" panose="020B0604020202020204" pitchFamily="34" charset="0"/>
                <a:cs typeface="Arial" panose="020B0604020202020204" pitchFamily="34" charset="0"/>
              </a:rPr>
              <a:t>Velké podniky, které prošly optimalizací řídící a organizační struktury, vytvářejí zpravidla maximálně 5 až 6 řídících úrovní.</a:t>
            </a:r>
          </a:p>
          <a:p>
            <a:pPr marL="266700" indent="-266700">
              <a:lnSpc>
                <a:spcPct val="80000"/>
              </a:lnSpc>
              <a:buFontTx/>
              <a:buChar char="•"/>
            </a:pPr>
            <a:r>
              <a:rPr lang="cs-CZ" altLang="cs-CZ" sz="2600" b="1" dirty="0">
                <a:latin typeface="Arial" panose="020B0604020202020204" pitchFamily="34" charset="0"/>
                <a:cs typeface="Arial" panose="020B0604020202020204" pitchFamily="34" charset="0"/>
              </a:rPr>
              <a:t>Pro stanovení počtu řídících úrovní je důležitým faktorem </a:t>
            </a:r>
            <a:r>
              <a:rPr lang="cs-CZ" altLang="cs-CZ" sz="2600" b="1" i="1" dirty="0">
                <a:latin typeface="Arial" panose="020B0604020202020204" pitchFamily="34" charset="0"/>
                <a:cs typeface="Arial" panose="020B0604020202020204" pitchFamily="34" charset="0"/>
              </a:rPr>
              <a:t>rozsah řízení,</a:t>
            </a:r>
            <a:r>
              <a:rPr lang="cs-CZ" altLang="cs-CZ" sz="2600" b="1" dirty="0">
                <a:latin typeface="Arial" panose="020B0604020202020204" pitchFamily="34" charset="0"/>
                <a:cs typeface="Arial" panose="020B0604020202020204" pitchFamily="34" charset="0"/>
              </a:rPr>
              <a:t> tj. průměrný počet podřízených organizačních jednotek na jednotlivých stupních řízení.</a:t>
            </a:r>
          </a:p>
          <a:p>
            <a:pPr marL="266700" indent="-266700">
              <a:lnSpc>
                <a:spcPct val="80000"/>
              </a:lnSpc>
              <a:buFontTx/>
              <a:buChar char="•"/>
            </a:pPr>
            <a:r>
              <a:rPr lang="cs-CZ" altLang="cs-CZ" sz="2600" b="1" dirty="0">
                <a:latin typeface="Arial" panose="020B0604020202020204" pitchFamily="34" charset="0"/>
                <a:cs typeface="Arial" panose="020B0604020202020204" pitchFamily="34" charset="0"/>
              </a:rPr>
              <a:t>Rozsah řízení by neměl přesáhnout 8 až 12 jednotek.</a:t>
            </a:r>
          </a:p>
          <a:p>
            <a:pPr marL="400050" lvl="1" indent="0">
              <a:buNone/>
              <a:defRPr/>
            </a:pPr>
            <a:endParaRPr lang="cs-CZ" sz="1600" b="1" dirty="0"/>
          </a:p>
          <a:p>
            <a:pPr marL="400050" lvl="1" indent="0">
              <a:buNone/>
              <a:defRPr/>
            </a:pPr>
            <a:endParaRPr lang="cs-CZ" sz="1600" b="1" dirty="0"/>
          </a:p>
          <a:p>
            <a:pPr marL="514350" indent="-514350">
              <a:buFont typeface="Times New Roman" pitchFamily="18" charset="0"/>
              <a:buAutoNum type="arabicPeriod"/>
              <a:defRPr/>
            </a:pPr>
            <a:endParaRPr lang="cs-CZ" sz="1600" b="1" dirty="0"/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069386-5524-4DD3-B45A-FDDCB2248CF3}" type="slidenum">
              <a:rPr lang="cs-CZ" smtClean="0"/>
              <a:pPr>
                <a:defRPr/>
              </a:pPr>
              <a:t>14</a:t>
            </a:fld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7049" y="139242"/>
            <a:ext cx="1464833" cy="1127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5440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>
          <a:xfrm>
            <a:off x="1520017" y="718455"/>
            <a:ext cx="7772400" cy="805546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br>
              <a:rPr lang="cs-CZ" altLang="cs-CZ" sz="3200" b="1" dirty="0">
                <a:solidFill>
                  <a:srgbClr val="008080"/>
                </a:solidFill>
              </a:rPr>
            </a:br>
            <a:r>
              <a:rPr lang="cs-CZ" altLang="cs-CZ" sz="3200" b="1" dirty="0">
                <a:solidFill>
                  <a:srgbClr val="008080"/>
                </a:solidFill>
              </a:rPr>
              <a:t>Horizontální diferenciace</a:t>
            </a:r>
            <a:br>
              <a:rPr lang="cs-CZ" altLang="cs-CZ" sz="3200" dirty="0"/>
            </a:br>
            <a:endParaRPr lang="cs-CZ" sz="3200" b="1" dirty="0">
              <a:solidFill>
                <a:srgbClr val="008080"/>
              </a:solidFill>
            </a:endParaRPr>
          </a:p>
        </p:txBody>
      </p:sp>
      <p:sp>
        <p:nvSpPr>
          <p:cNvPr id="3075" name="Zástupný symbol pro obsah 2"/>
          <p:cNvSpPr>
            <a:spLocks noGrp="1"/>
          </p:cNvSpPr>
          <p:nvPr>
            <p:ph idx="1"/>
          </p:nvPr>
        </p:nvSpPr>
        <p:spPr>
          <a:xfrm>
            <a:off x="1233459" y="1809751"/>
            <a:ext cx="8345516" cy="3111928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609600" indent="-609600">
              <a:buFontTx/>
              <a:buChar char="•"/>
            </a:pPr>
            <a:r>
              <a:rPr lang="cs-CZ" altLang="cs-CZ" sz="2400" b="1" dirty="0">
                <a:solidFill>
                  <a:srgbClr val="FFFF00"/>
                </a:solidFill>
              </a:rPr>
              <a:t>Horizontální diferenciace </a:t>
            </a:r>
            <a:r>
              <a:rPr lang="cs-CZ" altLang="cs-CZ" sz="2400" b="1" dirty="0"/>
              <a:t>přiděluje jednotlivým úrovním řízení úkoly k dosažení stanovených cílů.</a:t>
            </a:r>
          </a:p>
          <a:p>
            <a:pPr marL="609600" indent="-609600">
              <a:buFontTx/>
              <a:buChar char="•"/>
            </a:pPr>
            <a:r>
              <a:rPr lang="cs-CZ" altLang="cs-CZ" sz="2400" b="1" dirty="0"/>
              <a:t>Hlavním znakem horizontální diferenciace je </a:t>
            </a:r>
            <a:r>
              <a:rPr lang="cs-CZ" altLang="cs-CZ" sz="2400" b="1" i="1" dirty="0">
                <a:solidFill>
                  <a:srgbClr val="FFFF00"/>
                </a:solidFill>
              </a:rPr>
              <a:t>týmová organizace práce.</a:t>
            </a:r>
          </a:p>
          <a:p>
            <a:pPr marL="609600" indent="-609600">
              <a:buFontTx/>
              <a:buChar char="•"/>
            </a:pPr>
            <a:r>
              <a:rPr lang="cs-CZ" altLang="cs-CZ" sz="2400" b="1" dirty="0"/>
              <a:t>Podle způsobu přidělení úkolů nižším úrovním rozlišujeme </a:t>
            </a:r>
            <a:r>
              <a:rPr lang="cs-CZ" altLang="cs-CZ" sz="2400" b="1" i="1" dirty="0"/>
              <a:t>rozdílné organizační struktury.</a:t>
            </a:r>
          </a:p>
          <a:p>
            <a:pPr marL="400050" lvl="1" indent="0">
              <a:buNone/>
              <a:defRPr/>
            </a:pPr>
            <a:endParaRPr lang="cs-CZ" sz="1600" b="1" dirty="0"/>
          </a:p>
          <a:p>
            <a:pPr marL="400050" lvl="1" indent="0">
              <a:buNone/>
              <a:defRPr/>
            </a:pPr>
            <a:endParaRPr lang="cs-CZ" sz="1600" b="1" dirty="0"/>
          </a:p>
          <a:p>
            <a:pPr marL="514350" indent="-514350">
              <a:buFont typeface="Times New Roman" pitchFamily="18" charset="0"/>
              <a:buAutoNum type="arabicPeriod"/>
              <a:defRPr/>
            </a:pPr>
            <a:endParaRPr lang="cs-CZ" sz="1600" b="1" dirty="0"/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069386-5524-4DD3-B45A-FDDCB2248CF3}" type="slidenum">
              <a:rPr lang="cs-CZ" smtClean="0"/>
              <a:pPr>
                <a:defRPr/>
              </a:pPr>
              <a:t>15</a:t>
            </a:fld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7049" y="139242"/>
            <a:ext cx="1464833" cy="1127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5878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>
          <a:xfrm>
            <a:off x="1520017" y="718455"/>
            <a:ext cx="7772400" cy="805546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br>
              <a:rPr lang="cs-CZ" altLang="cs-CZ" sz="3200" b="1" dirty="0">
                <a:solidFill>
                  <a:srgbClr val="008080"/>
                </a:solidFill>
              </a:rPr>
            </a:br>
            <a:r>
              <a:rPr lang="sk-SK" altLang="cs-CZ" sz="3200" b="1" dirty="0">
                <a:solidFill>
                  <a:srgbClr val="008080"/>
                </a:solidFill>
              </a:rPr>
              <a:t>Základní formy organizační </a:t>
            </a:r>
            <a:r>
              <a:rPr lang="sk-SK" altLang="cs-CZ" sz="3200" b="1" dirty="0" err="1">
                <a:solidFill>
                  <a:srgbClr val="008080"/>
                </a:solidFill>
              </a:rPr>
              <a:t>struktury</a:t>
            </a:r>
            <a:br>
              <a:rPr lang="cs-CZ" altLang="cs-CZ" sz="3200" dirty="0"/>
            </a:br>
            <a:endParaRPr lang="cs-CZ" sz="3200" b="1" dirty="0">
              <a:solidFill>
                <a:srgbClr val="008080"/>
              </a:solidFill>
            </a:endParaRPr>
          </a:p>
        </p:txBody>
      </p:sp>
      <p:sp>
        <p:nvSpPr>
          <p:cNvPr id="3075" name="Zástupný symbol pro obsah 2"/>
          <p:cNvSpPr>
            <a:spLocks noGrp="1"/>
          </p:cNvSpPr>
          <p:nvPr>
            <p:ph idx="1"/>
          </p:nvPr>
        </p:nvSpPr>
        <p:spPr>
          <a:xfrm>
            <a:off x="1233459" y="1809751"/>
            <a:ext cx="8345516" cy="3111928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  <a:defRPr/>
            </a:pPr>
            <a:r>
              <a:rPr lang="cs-CZ" sz="2400" b="1" dirty="0">
                <a:solidFill>
                  <a:srgbClr val="008080"/>
                </a:solidFill>
              </a:rPr>
              <a:t>Jednoduchá podnikatelská organizační struktura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cs-CZ" sz="2400" b="1" dirty="0">
                <a:solidFill>
                  <a:srgbClr val="008080"/>
                </a:solidFill>
              </a:rPr>
              <a:t>Funkcionální (funkční)  struktura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cs-CZ" sz="2400" b="1" dirty="0">
                <a:solidFill>
                  <a:srgbClr val="008080"/>
                </a:solidFill>
              </a:rPr>
              <a:t>Maticová struktura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cs-CZ" sz="2400" b="1" dirty="0">
                <a:solidFill>
                  <a:srgbClr val="008080"/>
                </a:solidFill>
              </a:rPr>
              <a:t>Územní organizační struktura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cs-CZ" sz="2400" b="1" dirty="0">
                <a:solidFill>
                  <a:srgbClr val="008080"/>
                </a:solidFill>
              </a:rPr>
              <a:t>Decentralizované podnikatelské jednotky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cs-CZ" sz="2400" b="1" dirty="0">
                <a:solidFill>
                  <a:srgbClr val="008080"/>
                </a:solidFill>
              </a:rPr>
              <a:t>Strategické podnikatelské jednotky (Divizní struktura)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cs-CZ" sz="2400" b="1" dirty="0">
                <a:solidFill>
                  <a:srgbClr val="008080"/>
                </a:solidFill>
              </a:rPr>
              <a:t>Holdingová struktura</a:t>
            </a:r>
          </a:p>
          <a:p>
            <a:pPr marL="400050" lvl="1" indent="0">
              <a:buNone/>
              <a:defRPr/>
            </a:pPr>
            <a:endParaRPr lang="cs-CZ" sz="1600" b="1" dirty="0"/>
          </a:p>
          <a:p>
            <a:pPr marL="400050" lvl="1" indent="0">
              <a:buNone/>
              <a:defRPr/>
            </a:pPr>
            <a:endParaRPr lang="cs-CZ" sz="1600" b="1" dirty="0"/>
          </a:p>
          <a:p>
            <a:pPr marL="514350" indent="-514350">
              <a:buFont typeface="Times New Roman" pitchFamily="18" charset="0"/>
              <a:buAutoNum type="arabicPeriod"/>
              <a:defRPr/>
            </a:pPr>
            <a:endParaRPr lang="cs-CZ" sz="1600" b="1" dirty="0"/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069386-5524-4DD3-B45A-FDDCB2248CF3}" type="slidenum">
              <a:rPr lang="cs-CZ" smtClean="0"/>
              <a:pPr>
                <a:defRPr/>
              </a:pPr>
              <a:t>16</a:t>
            </a:fld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7049" y="139242"/>
            <a:ext cx="1464833" cy="1127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01734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703389" y="576262"/>
            <a:ext cx="8785225" cy="5614981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609600" indent="-609600">
              <a:spcBef>
                <a:spcPct val="0"/>
              </a:spcBef>
              <a:defRPr/>
            </a:pPr>
            <a:r>
              <a:rPr lang="cs-CZ" sz="3200" b="1" dirty="0">
                <a:solidFill>
                  <a:srgbClr val="008080"/>
                </a:solidFill>
              </a:rPr>
              <a:t>4.1 Jednoduchá podnikatelská organizační struktura - liniová</a:t>
            </a:r>
          </a:p>
          <a:p>
            <a:pPr marL="609600" indent="-609600" algn="l">
              <a:spcBef>
                <a:spcPct val="0"/>
              </a:spcBef>
              <a:defRPr/>
            </a:pPr>
            <a:endParaRPr lang="cs-CZ" sz="2000" b="1" dirty="0"/>
          </a:p>
          <a:p>
            <a:pPr marL="609600" indent="-609600" algn="l">
              <a:spcBef>
                <a:spcPct val="0"/>
              </a:spcBef>
              <a:defRPr/>
            </a:pPr>
            <a:endParaRPr lang="cs-CZ" sz="1800" b="1" dirty="0"/>
          </a:p>
          <a:p>
            <a:pPr marL="609600" indent="-609600" algn="l">
              <a:spcBef>
                <a:spcPct val="0"/>
              </a:spcBef>
              <a:defRPr/>
            </a:pPr>
            <a:endParaRPr lang="cs-CZ" sz="1800" b="1" dirty="0"/>
          </a:p>
          <a:p>
            <a:pPr marL="609600" indent="-609600" algn="l">
              <a:spcBef>
                <a:spcPct val="0"/>
              </a:spcBef>
              <a:defRPr/>
            </a:pPr>
            <a:endParaRPr lang="cs-CZ" sz="1800" b="1" dirty="0"/>
          </a:p>
          <a:p>
            <a:pPr marL="609600" indent="-609600" algn="l">
              <a:spcBef>
                <a:spcPct val="0"/>
              </a:spcBef>
              <a:defRPr/>
            </a:pPr>
            <a:endParaRPr lang="cs-CZ" sz="1800" b="1" dirty="0"/>
          </a:p>
          <a:p>
            <a:pPr marL="609600" indent="-609600" algn="l">
              <a:spcBef>
                <a:spcPct val="0"/>
              </a:spcBef>
              <a:defRPr/>
            </a:pPr>
            <a:endParaRPr lang="cs-CZ" sz="1800" b="1" dirty="0"/>
          </a:p>
          <a:p>
            <a:pPr marL="609600" indent="-609600" algn="l">
              <a:spcBef>
                <a:spcPct val="0"/>
              </a:spcBef>
              <a:defRPr/>
            </a:pPr>
            <a:endParaRPr lang="cs-CZ" sz="1800" b="1" dirty="0"/>
          </a:p>
          <a:p>
            <a:pPr marL="609600" indent="-609600" algn="l">
              <a:spcBef>
                <a:spcPct val="0"/>
              </a:spcBef>
              <a:defRPr/>
            </a:pPr>
            <a:endParaRPr lang="cs-CZ" sz="1800" b="1" dirty="0"/>
          </a:p>
          <a:p>
            <a:pPr marL="266700" indent="-266700" algn="l">
              <a:spcBef>
                <a:spcPct val="0"/>
              </a:spcBef>
              <a:defRPr/>
            </a:pPr>
            <a:r>
              <a:rPr lang="cs-CZ" b="1" dirty="0">
                <a:solidFill>
                  <a:srgbClr val="FF0000"/>
                </a:solidFill>
              </a:rPr>
              <a:t>Strategické výhody:</a:t>
            </a:r>
          </a:p>
          <a:p>
            <a:pPr marL="266700" indent="-266700" algn="l">
              <a:spcBef>
                <a:spcPct val="0"/>
              </a:spcBef>
              <a:buFontTx/>
              <a:buChar char="•"/>
              <a:defRPr/>
            </a:pPr>
            <a:r>
              <a:rPr lang="cs-CZ" b="1" dirty="0"/>
              <a:t>kontrola celého podnikání v jedněch rukou</a:t>
            </a:r>
          </a:p>
          <a:p>
            <a:pPr marL="266700" indent="-266700" algn="l">
              <a:spcBef>
                <a:spcPct val="0"/>
              </a:spcBef>
              <a:buFontTx/>
              <a:buChar char="•"/>
              <a:defRPr/>
            </a:pPr>
            <a:r>
              <a:rPr lang="cs-CZ" b="1" dirty="0"/>
              <a:t>rychlé rozhodování a reakce na tržní signály</a:t>
            </a:r>
          </a:p>
          <a:p>
            <a:pPr marL="266700" indent="-266700" algn="l">
              <a:spcBef>
                <a:spcPct val="0"/>
              </a:spcBef>
              <a:buFontTx/>
              <a:buChar char="•"/>
              <a:defRPr/>
            </a:pPr>
            <a:r>
              <a:rPr lang="cs-CZ" b="1" dirty="0"/>
              <a:t>jednoduchý a neformální motivační systém.</a:t>
            </a:r>
          </a:p>
          <a:p>
            <a:pPr marL="266700" indent="-266700" algn="l">
              <a:spcBef>
                <a:spcPct val="0"/>
              </a:spcBef>
              <a:defRPr/>
            </a:pPr>
            <a:r>
              <a:rPr lang="cs-CZ" b="1" dirty="0">
                <a:solidFill>
                  <a:srgbClr val="FF0000"/>
                </a:solidFill>
              </a:rPr>
              <a:t>Strategické nevýhody: </a:t>
            </a:r>
          </a:p>
          <a:p>
            <a:pPr marL="266700" indent="-266700" algn="l">
              <a:spcBef>
                <a:spcPct val="0"/>
              </a:spcBef>
              <a:buFontTx/>
              <a:buChar char="•"/>
              <a:defRPr/>
            </a:pPr>
            <a:r>
              <a:rPr lang="cs-CZ" b="1" dirty="0"/>
              <a:t>namáhavé (obtížné) pro podnikatele</a:t>
            </a:r>
          </a:p>
          <a:p>
            <a:pPr marL="266700" indent="-266700" algn="l">
              <a:spcBef>
                <a:spcPct val="0"/>
              </a:spcBef>
              <a:buFontTx/>
              <a:buChar char="•"/>
              <a:defRPr/>
            </a:pPr>
            <a:r>
              <a:rPr lang="cs-CZ" b="1" dirty="0"/>
              <a:t>nevychovává budoucí manažery</a:t>
            </a:r>
          </a:p>
          <a:p>
            <a:pPr marL="266700" indent="-266700" algn="l">
              <a:spcBef>
                <a:spcPct val="0"/>
              </a:spcBef>
              <a:buFontTx/>
              <a:buChar char="•"/>
              <a:defRPr/>
            </a:pPr>
            <a:r>
              <a:rPr lang="cs-CZ" b="1" dirty="0"/>
              <a:t>zaměřuje se spíše na denní operace na úkor budoucnosti.</a:t>
            </a:r>
          </a:p>
          <a:p>
            <a:pPr marL="609600" indent="-609600" algn="l">
              <a:spcBef>
                <a:spcPct val="0"/>
              </a:spcBef>
              <a:defRPr/>
            </a:pPr>
            <a:endParaRPr lang="cs-CZ" sz="1800" b="1" dirty="0"/>
          </a:p>
          <a:p>
            <a:pPr marL="609600" indent="-609600" algn="l">
              <a:spcBef>
                <a:spcPct val="0"/>
              </a:spcBef>
              <a:defRPr/>
            </a:pPr>
            <a:endParaRPr lang="cs-CZ" sz="1800" b="1" dirty="0"/>
          </a:p>
          <a:p>
            <a:pPr marL="609600" indent="-609600" algn="l">
              <a:spcBef>
                <a:spcPct val="0"/>
              </a:spcBef>
              <a:defRPr/>
            </a:pPr>
            <a:endParaRPr lang="cs-CZ" sz="1800" b="1" dirty="0"/>
          </a:p>
          <a:p>
            <a:pPr marL="609600" indent="-609600" algn="l">
              <a:spcBef>
                <a:spcPct val="0"/>
              </a:spcBef>
              <a:defRPr/>
            </a:pPr>
            <a:endParaRPr lang="cs-CZ" sz="1800" b="1" dirty="0"/>
          </a:p>
          <a:p>
            <a:pPr marL="609600" indent="-609600" algn="l">
              <a:spcBef>
                <a:spcPct val="0"/>
              </a:spcBef>
              <a:defRPr/>
            </a:pPr>
            <a:endParaRPr lang="cs-CZ" sz="1800" b="1" dirty="0"/>
          </a:p>
          <a:p>
            <a:pPr marL="609600" indent="-609600" algn="l">
              <a:spcBef>
                <a:spcPct val="0"/>
              </a:spcBef>
              <a:defRPr/>
            </a:pPr>
            <a:endParaRPr lang="cs-CZ" sz="1800" b="1" dirty="0"/>
          </a:p>
          <a:p>
            <a:pPr marL="609600" indent="-609600" algn="l">
              <a:spcBef>
                <a:spcPct val="0"/>
              </a:spcBef>
              <a:defRPr/>
            </a:pPr>
            <a:endParaRPr lang="cs-CZ" sz="1800" b="1" dirty="0"/>
          </a:p>
          <a:p>
            <a:pPr marL="609600" indent="-609600" algn="l">
              <a:spcBef>
                <a:spcPct val="0"/>
              </a:spcBef>
              <a:defRPr/>
            </a:pPr>
            <a:endParaRPr lang="cs-CZ" sz="1800" b="1" dirty="0"/>
          </a:p>
          <a:p>
            <a:pPr marL="609600" indent="-609600" algn="l">
              <a:spcBef>
                <a:spcPct val="0"/>
              </a:spcBef>
              <a:defRPr/>
            </a:pPr>
            <a:endParaRPr lang="cs-CZ" sz="1800" b="1" dirty="0"/>
          </a:p>
          <a:p>
            <a:pPr marL="609600" indent="-609600" algn="l">
              <a:spcBef>
                <a:spcPct val="0"/>
              </a:spcBef>
              <a:defRPr/>
            </a:pPr>
            <a:endParaRPr lang="cs-CZ" sz="1800" b="1" dirty="0"/>
          </a:p>
        </p:txBody>
      </p:sp>
      <p:grpSp>
        <p:nvGrpSpPr>
          <p:cNvPr id="56323" name="Group 6"/>
          <p:cNvGrpSpPr>
            <a:grpSpLocks/>
          </p:cNvGrpSpPr>
          <p:nvPr/>
        </p:nvGrpSpPr>
        <p:grpSpPr bwMode="auto">
          <a:xfrm>
            <a:off x="3074987" y="1598922"/>
            <a:ext cx="6042025" cy="1622425"/>
            <a:chOff x="1278" y="4137"/>
            <a:chExt cx="9514" cy="2556"/>
          </a:xfrm>
        </p:grpSpPr>
        <p:sp>
          <p:nvSpPr>
            <p:cNvPr id="56324" name="Text Box 7"/>
            <p:cNvSpPr txBox="1">
              <a:spLocks noChangeArrowheads="1"/>
            </p:cNvSpPr>
            <p:nvPr/>
          </p:nvSpPr>
          <p:spPr bwMode="auto">
            <a:xfrm>
              <a:off x="4544" y="4137"/>
              <a:ext cx="2982" cy="113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cs-CZ" altLang="cs-CZ" sz="500" dirty="0">
                <a:latin typeface="Arial Narrow" pitchFamily="34" charset="0"/>
              </a:endParaRP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700" dirty="0">
                  <a:latin typeface="Arial Narrow" pitchFamily="34" charset="0"/>
                </a:rPr>
                <a:t>Podnikatel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700" dirty="0">
                  <a:latin typeface="Arial Narrow" pitchFamily="34" charset="0"/>
                </a:rPr>
                <a:t>vlastník - manažer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56325" name="Text Box 8"/>
            <p:cNvSpPr txBox="1">
              <a:spLocks noChangeArrowheads="1"/>
            </p:cNvSpPr>
            <p:nvPr/>
          </p:nvSpPr>
          <p:spPr bwMode="auto">
            <a:xfrm>
              <a:off x="1278" y="5841"/>
              <a:ext cx="2982" cy="85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cs-CZ" altLang="cs-CZ" sz="700" dirty="0">
                <a:latin typeface="Arial Narrow" pitchFamily="34" charset="0"/>
              </a:endParaRP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600" dirty="0">
                  <a:latin typeface="Arial Narrow" pitchFamily="34" charset="0"/>
                </a:rPr>
                <a:t>Zaměstnanec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56326" name="Text Box 9"/>
            <p:cNvSpPr txBox="1">
              <a:spLocks noChangeArrowheads="1"/>
            </p:cNvSpPr>
            <p:nvPr/>
          </p:nvSpPr>
          <p:spPr bwMode="auto">
            <a:xfrm>
              <a:off x="4544" y="5841"/>
              <a:ext cx="2982" cy="85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cs-CZ" altLang="cs-CZ" sz="700" dirty="0">
                <a:latin typeface="Arial Narrow" pitchFamily="34" charset="0"/>
              </a:endParaRP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600" dirty="0">
                  <a:latin typeface="Arial Narrow" pitchFamily="34" charset="0"/>
                </a:rPr>
                <a:t>Zaměstnanec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56327" name="Text Box 10"/>
            <p:cNvSpPr txBox="1">
              <a:spLocks noChangeArrowheads="1"/>
            </p:cNvSpPr>
            <p:nvPr/>
          </p:nvSpPr>
          <p:spPr bwMode="auto">
            <a:xfrm>
              <a:off x="7810" y="5841"/>
              <a:ext cx="2982" cy="85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cs-CZ" altLang="cs-CZ" sz="700" dirty="0">
                <a:latin typeface="Arial Narrow" pitchFamily="34" charset="0"/>
              </a:endParaRP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600" dirty="0">
                  <a:latin typeface="Arial Narrow" pitchFamily="34" charset="0"/>
                </a:rPr>
                <a:t>Zaměstnanec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56328" name="Line 11"/>
            <p:cNvSpPr>
              <a:spLocks noChangeShapeType="1"/>
            </p:cNvSpPr>
            <p:nvPr/>
          </p:nvSpPr>
          <p:spPr bwMode="auto">
            <a:xfrm>
              <a:off x="5964" y="5273"/>
              <a:ext cx="0" cy="56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56329" name="Line 12"/>
            <p:cNvSpPr>
              <a:spLocks noChangeShapeType="1"/>
            </p:cNvSpPr>
            <p:nvPr/>
          </p:nvSpPr>
          <p:spPr bwMode="auto">
            <a:xfrm>
              <a:off x="2698" y="5557"/>
              <a:ext cx="667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56330" name="Line 13"/>
            <p:cNvSpPr>
              <a:spLocks noChangeShapeType="1"/>
            </p:cNvSpPr>
            <p:nvPr/>
          </p:nvSpPr>
          <p:spPr bwMode="auto">
            <a:xfrm>
              <a:off x="2698" y="5557"/>
              <a:ext cx="0" cy="28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56331" name="Line 14"/>
            <p:cNvSpPr>
              <a:spLocks noChangeShapeType="1"/>
            </p:cNvSpPr>
            <p:nvPr/>
          </p:nvSpPr>
          <p:spPr bwMode="auto">
            <a:xfrm>
              <a:off x="9372" y="5557"/>
              <a:ext cx="0" cy="28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 dirty="0"/>
            </a:p>
          </p:txBody>
        </p:sp>
      </p:grpSp>
      <p:pic>
        <p:nvPicPr>
          <p:cNvPr id="12" name="Obrázek 11">
            <a:extLst>
              <a:ext uri="{FF2B5EF4-FFF2-40B4-BE49-F238E27FC236}">
                <a16:creationId xmlns:a16="http://schemas.microsoft.com/office/drawing/2014/main" id="{8A6611C7-CFE1-454D-9B98-8200CC8065A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7049" y="139242"/>
            <a:ext cx="1464833" cy="1127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87319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847851" y="1239838"/>
            <a:ext cx="7993063" cy="4464050"/>
          </a:xfrm>
        </p:spPr>
        <p:txBody>
          <a:bodyPr/>
          <a:lstStyle/>
          <a:p>
            <a:pPr marL="609600" indent="-609600" algn="l">
              <a:spcBef>
                <a:spcPct val="0"/>
              </a:spcBef>
            </a:pPr>
            <a:r>
              <a:rPr lang="sk-SK" altLang="cs-CZ" sz="3500" b="1" dirty="0">
                <a:latin typeface="Arial Narrow" pitchFamily="34" charset="0"/>
              </a:rPr>
              <a:t>        </a:t>
            </a:r>
            <a:endParaRPr lang="cs-CZ" altLang="cs-CZ" sz="2600" b="1" dirty="0"/>
          </a:p>
          <a:p>
            <a:pPr marL="609600" indent="-609600" algn="l">
              <a:spcBef>
                <a:spcPct val="0"/>
              </a:spcBef>
            </a:pPr>
            <a:endParaRPr lang="cs-CZ" altLang="cs-CZ" sz="2600" b="1" dirty="0"/>
          </a:p>
          <a:p>
            <a:pPr marL="609600" indent="-609600" algn="l">
              <a:spcBef>
                <a:spcPct val="0"/>
              </a:spcBef>
            </a:pPr>
            <a:endParaRPr lang="cs-CZ" altLang="cs-CZ" b="1" i="1" dirty="0">
              <a:latin typeface="Arial Narrow" pitchFamily="34" charset="0"/>
            </a:endParaRPr>
          </a:p>
          <a:p>
            <a:pPr marL="609600" indent="-609600" algn="l">
              <a:spcBef>
                <a:spcPct val="0"/>
              </a:spcBef>
            </a:pPr>
            <a:endParaRPr lang="cs-CZ" altLang="cs-CZ" b="1" i="1" dirty="0">
              <a:latin typeface="Arial Narrow" pitchFamily="34" charset="0"/>
            </a:endParaRPr>
          </a:p>
          <a:p>
            <a:pPr marL="609600" indent="-609600" algn="l">
              <a:spcBef>
                <a:spcPct val="0"/>
              </a:spcBef>
            </a:pPr>
            <a:endParaRPr lang="cs-CZ" altLang="cs-CZ" b="1" i="1" dirty="0">
              <a:latin typeface="Arial Narrow" pitchFamily="34" charset="0"/>
            </a:endParaRPr>
          </a:p>
          <a:p>
            <a:pPr marL="609600" indent="-609600" algn="l">
              <a:spcBef>
                <a:spcPct val="0"/>
              </a:spcBef>
            </a:pPr>
            <a:endParaRPr lang="cs-CZ" altLang="cs-CZ" b="1" i="1" dirty="0">
              <a:latin typeface="Arial Narrow" pitchFamily="34" charset="0"/>
            </a:endParaRPr>
          </a:p>
          <a:p>
            <a:pPr marL="609600" indent="-609600" algn="l">
              <a:spcBef>
                <a:spcPct val="0"/>
              </a:spcBef>
            </a:pPr>
            <a:endParaRPr lang="cs-CZ" altLang="cs-CZ" b="1" i="1" dirty="0">
              <a:latin typeface="Arial Narrow" pitchFamily="34" charset="0"/>
            </a:endParaRPr>
          </a:p>
          <a:p>
            <a:pPr marL="609600" indent="-609600" algn="l">
              <a:spcBef>
                <a:spcPct val="0"/>
              </a:spcBef>
            </a:pPr>
            <a:endParaRPr lang="cs-CZ" altLang="cs-CZ" b="1" dirty="0">
              <a:latin typeface="Arial Narrow" pitchFamily="34" charset="0"/>
            </a:endParaRPr>
          </a:p>
          <a:p>
            <a:pPr marL="609600" indent="-609600" algn="l">
              <a:spcBef>
                <a:spcPct val="0"/>
              </a:spcBef>
            </a:pPr>
            <a:endParaRPr lang="cs-CZ" altLang="cs-CZ" b="1" dirty="0">
              <a:latin typeface="Arial Narrow" pitchFamily="34" charset="0"/>
            </a:endParaRPr>
          </a:p>
          <a:p>
            <a:pPr marL="609600" indent="-609600" algn="l">
              <a:spcBef>
                <a:spcPct val="0"/>
              </a:spcBef>
            </a:pPr>
            <a:endParaRPr lang="cs-CZ" altLang="cs-CZ" b="1" dirty="0">
              <a:latin typeface="Arial Narrow" pitchFamily="34" charset="0"/>
            </a:endParaRPr>
          </a:p>
          <a:p>
            <a:pPr marL="609600" indent="-609600" algn="l">
              <a:spcBef>
                <a:spcPct val="0"/>
              </a:spcBef>
            </a:pPr>
            <a:endParaRPr lang="cs-CZ" altLang="cs-CZ" b="1" i="1" dirty="0">
              <a:latin typeface="Arial Narrow" pitchFamily="34" charset="0"/>
            </a:endParaRPr>
          </a:p>
          <a:p>
            <a:pPr marL="609600" indent="-609600" algn="l">
              <a:spcBef>
                <a:spcPct val="0"/>
              </a:spcBef>
            </a:pPr>
            <a:endParaRPr lang="cs-CZ" altLang="cs-CZ" b="1" i="1" dirty="0">
              <a:latin typeface="Arial Narrow" pitchFamily="34" charset="0"/>
            </a:endParaRPr>
          </a:p>
          <a:p>
            <a:pPr marL="609600" indent="-609600" algn="l">
              <a:spcBef>
                <a:spcPct val="0"/>
              </a:spcBef>
            </a:pPr>
            <a:endParaRPr lang="cs-CZ" altLang="cs-CZ" b="1" i="1" dirty="0">
              <a:latin typeface="Arial Narrow" pitchFamily="34" charset="0"/>
            </a:endParaRPr>
          </a:p>
          <a:p>
            <a:pPr marL="609600" indent="-609600" algn="l">
              <a:spcBef>
                <a:spcPct val="0"/>
              </a:spcBef>
            </a:pPr>
            <a:endParaRPr lang="cs-CZ" altLang="cs-CZ" b="1" i="1" dirty="0">
              <a:latin typeface="Arial Narrow" pitchFamily="34" charset="0"/>
            </a:endParaRPr>
          </a:p>
          <a:p>
            <a:pPr marL="609600" indent="-609600" algn="l">
              <a:spcBef>
                <a:spcPct val="0"/>
              </a:spcBef>
            </a:pPr>
            <a:endParaRPr lang="cs-CZ" altLang="cs-CZ" b="1" i="1" dirty="0">
              <a:latin typeface="Arial Narrow" pitchFamily="34" charset="0"/>
            </a:endParaRPr>
          </a:p>
          <a:p>
            <a:pPr marL="609600" indent="-609600" algn="l">
              <a:spcBef>
                <a:spcPct val="0"/>
              </a:spcBef>
            </a:pPr>
            <a:endParaRPr lang="cs-CZ" altLang="cs-CZ" b="1" i="1" dirty="0">
              <a:latin typeface="Arial Narrow" pitchFamily="34" charset="0"/>
            </a:endParaRPr>
          </a:p>
          <a:p>
            <a:pPr marL="609600" indent="-609600" algn="l">
              <a:spcBef>
                <a:spcPct val="0"/>
              </a:spcBef>
            </a:pPr>
            <a:endParaRPr lang="cs-CZ" altLang="cs-CZ" b="1" i="1" dirty="0">
              <a:latin typeface="Arial Narrow" pitchFamily="34" charset="0"/>
            </a:endParaRPr>
          </a:p>
          <a:p>
            <a:pPr marL="609600" indent="-609600" algn="l">
              <a:spcBef>
                <a:spcPct val="0"/>
              </a:spcBef>
            </a:pPr>
            <a:endParaRPr lang="cs-CZ" altLang="cs-CZ" b="1" i="1" dirty="0">
              <a:latin typeface="Arial Narrow" pitchFamily="34" charset="0"/>
            </a:endParaRPr>
          </a:p>
          <a:p>
            <a:pPr marL="609600" indent="-609600" algn="l">
              <a:spcBef>
                <a:spcPct val="0"/>
              </a:spcBef>
            </a:pPr>
            <a:endParaRPr lang="cs-CZ" altLang="cs-CZ" b="1" i="1" dirty="0">
              <a:latin typeface="Arial Narrow" pitchFamily="34" charset="0"/>
            </a:endParaRPr>
          </a:p>
        </p:txBody>
      </p:sp>
      <p:grpSp>
        <p:nvGrpSpPr>
          <p:cNvPr id="18435" name="Group 89"/>
          <p:cNvGrpSpPr>
            <a:grpSpLocks/>
          </p:cNvGrpSpPr>
          <p:nvPr/>
        </p:nvGrpSpPr>
        <p:grpSpPr bwMode="auto">
          <a:xfrm>
            <a:off x="1071716" y="1454151"/>
            <a:ext cx="7749612" cy="4391025"/>
            <a:chOff x="511" y="1298"/>
            <a:chExt cx="3751" cy="2766"/>
          </a:xfrm>
          <a:solidFill>
            <a:srgbClr val="CCFFFF"/>
          </a:solidFill>
        </p:grpSpPr>
        <p:sp>
          <p:nvSpPr>
            <p:cNvPr id="18436" name="Rectangle 16"/>
            <p:cNvSpPr>
              <a:spLocks noChangeArrowheads="1"/>
            </p:cNvSpPr>
            <p:nvPr/>
          </p:nvSpPr>
          <p:spPr bwMode="auto">
            <a:xfrm>
              <a:off x="617" y="2445"/>
              <a:ext cx="184" cy="189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>
                <a:defRPr/>
              </a:pPr>
              <a:r>
                <a:rPr lang="en-US" sz="1600" dirty="0"/>
                <a:t>a. </a:t>
              </a:r>
              <a:endParaRPr lang="cs-CZ" dirty="0"/>
            </a:p>
          </p:txBody>
        </p:sp>
        <p:sp>
          <p:nvSpPr>
            <p:cNvPr id="18437" name="Rectangle 17"/>
            <p:cNvSpPr>
              <a:spLocks noChangeArrowheads="1"/>
            </p:cNvSpPr>
            <p:nvPr/>
          </p:nvSpPr>
          <p:spPr bwMode="auto">
            <a:xfrm>
              <a:off x="801" y="2440"/>
              <a:ext cx="1550" cy="189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>
                <a:defRPr/>
              </a:pPr>
              <a:r>
                <a:rPr lang="en-US" sz="1600" dirty="0"/>
                <a:t>Čistá funkcionální organizace</a:t>
              </a:r>
              <a:endParaRPr lang="cs-CZ" dirty="0"/>
            </a:p>
          </p:txBody>
        </p:sp>
        <p:sp>
          <p:nvSpPr>
            <p:cNvPr id="18438" name="Rectangle 18"/>
            <p:cNvSpPr>
              <a:spLocks noChangeArrowheads="1"/>
            </p:cNvSpPr>
            <p:nvPr/>
          </p:nvSpPr>
          <p:spPr bwMode="auto">
            <a:xfrm>
              <a:off x="617" y="3834"/>
              <a:ext cx="2151" cy="23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>
                <a:defRPr/>
              </a:pPr>
              <a:r>
                <a:rPr lang="en-US" sz="1600" dirty="0"/>
                <a:t>b. Procesní funkcionální organizace</a:t>
              </a:r>
              <a:endParaRPr lang="cs-CZ" dirty="0"/>
            </a:p>
          </p:txBody>
        </p:sp>
        <p:sp>
          <p:nvSpPr>
            <p:cNvPr id="18439" name="Rectangle 19"/>
            <p:cNvSpPr>
              <a:spLocks noChangeArrowheads="1"/>
            </p:cNvSpPr>
            <p:nvPr/>
          </p:nvSpPr>
          <p:spPr bwMode="auto">
            <a:xfrm>
              <a:off x="2011" y="1298"/>
              <a:ext cx="698" cy="376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cs-CZ" dirty="0"/>
            </a:p>
          </p:txBody>
        </p:sp>
        <p:sp>
          <p:nvSpPr>
            <p:cNvPr id="18440" name="Rectangle 20"/>
            <p:cNvSpPr>
              <a:spLocks noChangeArrowheads="1"/>
            </p:cNvSpPr>
            <p:nvPr/>
          </p:nvSpPr>
          <p:spPr bwMode="auto">
            <a:xfrm>
              <a:off x="2174" y="1410"/>
              <a:ext cx="446" cy="1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>
                <a:defRPr/>
              </a:pPr>
              <a:r>
                <a:rPr lang="en-US" sz="1600" dirty="0"/>
                <a:t>Ředitel</a:t>
              </a:r>
              <a:endParaRPr lang="cs-CZ" dirty="0"/>
            </a:p>
          </p:txBody>
        </p:sp>
        <p:sp>
          <p:nvSpPr>
            <p:cNvPr id="18441" name="Rectangle 21"/>
            <p:cNvSpPr>
              <a:spLocks noChangeArrowheads="1"/>
            </p:cNvSpPr>
            <p:nvPr/>
          </p:nvSpPr>
          <p:spPr bwMode="auto">
            <a:xfrm>
              <a:off x="511" y="1886"/>
              <a:ext cx="537" cy="378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cs-CZ" dirty="0"/>
            </a:p>
          </p:txBody>
        </p:sp>
        <p:sp>
          <p:nvSpPr>
            <p:cNvPr id="18442" name="Rectangle 22"/>
            <p:cNvSpPr>
              <a:spLocks noChangeArrowheads="1"/>
            </p:cNvSpPr>
            <p:nvPr/>
          </p:nvSpPr>
          <p:spPr bwMode="auto">
            <a:xfrm>
              <a:off x="571" y="1918"/>
              <a:ext cx="495" cy="17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>
                <a:defRPr/>
              </a:pPr>
              <a:r>
                <a:rPr lang="en-US" sz="1500" dirty="0"/>
                <a:t>Výzkum</a:t>
              </a:r>
              <a:endParaRPr lang="cs-CZ" dirty="0"/>
            </a:p>
          </p:txBody>
        </p:sp>
        <p:sp>
          <p:nvSpPr>
            <p:cNvPr id="18443" name="Rectangle 23"/>
            <p:cNvSpPr>
              <a:spLocks noChangeArrowheads="1"/>
            </p:cNvSpPr>
            <p:nvPr/>
          </p:nvSpPr>
          <p:spPr bwMode="auto">
            <a:xfrm>
              <a:off x="599" y="2058"/>
              <a:ext cx="433" cy="17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>
                <a:defRPr/>
              </a:pPr>
              <a:r>
                <a:rPr lang="en-US" sz="1500" dirty="0"/>
                <a:t>a vývoj</a:t>
              </a:r>
              <a:endParaRPr lang="cs-CZ" dirty="0"/>
            </a:p>
          </p:txBody>
        </p:sp>
        <p:sp>
          <p:nvSpPr>
            <p:cNvPr id="18444" name="Rectangle 24"/>
            <p:cNvSpPr>
              <a:spLocks noChangeArrowheads="1"/>
            </p:cNvSpPr>
            <p:nvPr/>
          </p:nvSpPr>
          <p:spPr bwMode="auto">
            <a:xfrm>
              <a:off x="1154" y="1886"/>
              <a:ext cx="537" cy="378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cs-CZ" dirty="0"/>
            </a:p>
          </p:txBody>
        </p:sp>
        <p:sp>
          <p:nvSpPr>
            <p:cNvPr id="18445" name="Rectangle 25"/>
            <p:cNvSpPr>
              <a:spLocks noChangeArrowheads="1"/>
            </p:cNvSpPr>
            <p:nvPr/>
          </p:nvSpPr>
          <p:spPr bwMode="auto">
            <a:xfrm>
              <a:off x="1300" y="2000"/>
              <a:ext cx="311" cy="1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>
                <a:defRPr/>
              </a:pPr>
              <a:r>
                <a:rPr lang="en-US" sz="1600" dirty="0"/>
                <a:t>TPV</a:t>
              </a:r>
              <a:endParaRPr lang="cs-CZ" dirty="0"/>
            </a:p>
          </p:txBody>
        </p:sp>
        <p:sp>
          <p:nvSpPr>
            <p:cNvPr id="18446" name="Rectangle 26"/>
            <p:cNvSpPr>
              <a:spLocks noChangeArrowheads="1"/>
            </p:cNvSpPr>
            <p:nvPr/>
          </p:nvSpPr>
          <p:spPr bwMode="auto">
            <a:xfrm>
              <a:off x="1797" y="1886"/>
              <a:ext cx="537" cy="378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cs-CZ" dirty="0"/>
            </a:p>
          </p:txBody>
        </p:sp>
        <p:sp>
          <p:nvSpPr>
            <p:cNvPr id="18447" name="Rectangle 27"/>
            <p:cNvSpPr>
              <a:spLocks noChangeArrowheads="1"/>
            </p:cNvSpPr>
            <p:nvPr/>
          </p:nvSpPr>
          <p:spPr bwMode="auto">
            <a:xfrm>
              <a:off x="1871" y="2000"/>
              <a:ext cx="461" cy="1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>
                <a:defRPr/>
              </a:pPr>
              <a:r>
                <a:rPr lang="en-US" sz="1600" dirty="0"/>
                <a:t>Výroba</a:t>
              </a:r>
              <a:endParaRPr lang="cs-CZ" dirty="0"/>
            </a:p>
          </p:txBody>
        </p:sp>
        <p:sp>
          <p:nvSpPr>
            <p:cNvPr id="18448" name="Rectangle 28"/>
            <p:cNvSpPr>
              <a:spLocks noChangeArrowheads="1"/>
            </p:cNvSpPr>
            <p:nvPr/>
          </p:nvSpPr>
          <p:spPr bwMode="auto">
            <a:xfrm>
              <a:off x="2439" y="1886"/>
              <a:ext cx="537" cy="378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cs-CZ" dirty="0"/>
            </a:p>
          </p:txBody>
        </p:sp>
        <p:sp>
          <p:nvSpPr>
            <p:cNvPr id="18449" name="Rectangle 29"/>
            <p:cNvSpPr>
              <a:spLocks noChangeArrowheads="1"/>
            </p:cNvSpPr>
            <p:nvPr/>
          </p:nvSpPr>
          <p:spPr bwMode="auto">
            <a:xfrm>
              <a:off x="2518" y="1917"/>
              <a:ext cx="347" cy="189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algn="ctr">
                <a:defRPr/>
              </a:pPr>
              <a:r>
                <a:rPr lang="en-US" sz="1600" dirty="0"/>
                <a:t>Mark</a:t>
              </a:r>
              <a:r>
                <a:rPr lang="cs-CZ" sz="1600" dirty="0"/>
                <a:t>e-ting</a:t>
              </a:r>
              <a:endParaRPr lang="cs-CZ" dirty="0"/>
            </a:p>
          </p:txBody>
        </p:sp>
        <p:sp>
          <p:nvSpPr>
            <p:cNvPr id="18450" name="Rectangle 33"/>
            <p:cNvSpPr>
              <a:spLocks noChangeArrowheads="1"/>
            </p:cNvSpPr>
            <p:nvPr/>
          </p:nvSpPr>
          <p:spPr bwMode="auto">
            <a:xfrm>
              <a:off x="3084" y="1886"/>
              <a:ext cx="537" cy="378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cs-CZ" dirty="0"/>
            </a:p>
          </p:txBody>
        </p:sp>
        <p:sp>
          <p:nvSpPr>
            <p:cNvPr id="18451" name="Rectangle 34"/>
            <p:cNvSpPr>
              <a:spLocks noChangeArrowheads="1"/>
            </p:cNvSpPr>
            <p:nvPr/>
          </p:nvSpPr>
          <p:spPr bwMode="auto">
            <a:xfrm>
              <a:off x="3127" y="1917"/>
              <a:ext cx="424" cy="189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algn="ctr">
                <a:defRPr/>
              </a:pPr>
              <a:r>
                <a:rPr lang="en-US" sz="1500" dirty="0"/>
                <a:t>Person</a:t>
              </a:r>
              <a:r>
                <a:rPr lang="cs-CZ" sz="1500" dirty="0"/>
                <a:t>a-listika</a:t>
              </a:r>
            </a:p>
          </p:txBody>
        </p:sp>
        <p:sp>
          <p:nvSpPr>
            <p:cNvPr id="18452" name="Rectangle 40"/>
            <p:cNvSpPr>
              <a:spLocks noChangeArrowheads="1"/>
            </p:cNvSpPr>
            <p:nvPr/>
          </p:nvSpPr>
          <p:spPr bwMode="auto">
            <a:xfrm>
              <a:off x="3725" y="1886"/>
              <a:ext cx="537" cy="378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cs-CZ" dirty="0"/>
            </a:p>
          </p:txBody>
        </p:sp>
        <p:sp>
          <p:nvSpPr>
            <p:cNvPr id="18453" name="Rectangle 41"/>
            <p:cNvSpPr>
              <a:spLocks noChangeArrowheads="1"/>
            </p:cNvSpPr>
            <p:nvPr/>
          </p:nvSpPr>
          <p:spPr bwMode="auto">
            <a:xfrm>
              <a:off x="3868" y="1917"/>
              <a:ext cx="282" cy="189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>
                <a:defRPr/>
              </a:pPr>
              <a:r>
                <a:rPr lang="en-US" sz="1600" dirty="0"/>
                <a:t>Ek</a:t>
              </a:r>
              <a:r>
                <a:rPr lang="cs-CZ" sz="1600" dirty="0"/>
                <a:t>o-</a:t>
              </a:r>
              <a:endParaRPr lang="cs-CZ" dirty="0"/>
            </a:p>
          </p:txBody>
        </p:sp>
        <p:sp>
          <p:nvSpPr>
            <p:cNvPr id="18454" name="Rectangle 44"/>
            <p:cNvSpPr>
              <a:spLocks noChangeArrowheads="1"/>
            </p:cNvSpPr>
            <p:nvPr/>
          </p:nvSpPr>
          <p:spPr bwMode="auto">
            <a:xfrm>
              <a:off x="3799" y="2069"/>
              <a:ext cx="459" cy="189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>
                <a:defRPr/>
              </a:pPr>
              <a:r>
                <a:rPr lang="en-US" sz="1600" dirty="0"/>
                <a:t>nomika</a:t>
              </a:r>
              <a:endParaRPr lang="cs-CZ" dirty="0"/>
            </a:p>
          </p:txBody>
        </p:sp>
        <p:sp>
          <p:nvSpPr>
            <p:cNvPr id="18455" name="Line 45"/>
            <p:cNvSpPr>
              <a:spLocks noChangeShapeType="1"/>
            </p:cNvSpPr>
            <p:nvPr/>
          </p:nvSpPr>
          <p:spPr bwMode="auto">
            <a:xfrm>
              <a:off x="779" y="1779"/>
              <a:ext cx="3214" cy="1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cs-CZ" dirty="0"/>
            </a:p>
          </p:txBody>
        </p:sp>
        <p:sp>
          <p:nvSpPr>
            <p:cNvPr id="18456" name="Line 46"/>
            <p:cNvSpPr>
              <a:spLocks noChangeShapeType="1"/>
            </p:cNvSpPr>
            <p:nvPr/>
          </p:nvSpPr>
          <p:spPr bwMode="auto">
            <a:xfrm>
              <a:off x="779" y="1779"/>
              <a:ext cx="1" cy="107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cs-CZ" dirty="0"/>
            </a:p>
          </p:txBody>
        </p:sp>
        <p:sp>
          <p:nvSpPr>
            <p:cNvPr id="18457" name="Line 47"/>
            <p:cNvSpPr>
              <a:spLocks noChangeShapeType="1"/>
            </p:cNvSpPr>
            <p:nvPr/>
          </p:nvSpPr>
          <p:spPr bwMode="auto">
            <a:xfrm>
              <a:off x="1422" y="1779"/>
              <a:ext cx="1" cy="107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cs-CZ" dirty="0"/>
            </a:p>
          </p:txBody>
        </p:sp>
        <p:sp>
          <p:nvSpPr>
            <p:cNvPr id="18458" name="Line 48"/>
            <p:cNvSpPr>
              <a:spLocks noChangeShapeType="1"/>
            </p:cNvSpPr>
            <p:nvPr/>
          </p:nvSpPr>
          <p:spPr bwMode="auto">
            <a:xfrm>
              <a:off x="2065" y="1779"/>
              <a:ext cx="0" cy="107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cs-CZ" dirty="0"/>
            </a:p>
          </p:txBody>
        </p:sp>
        <p:sp>
          <p:nvSpPr>
            <p:cNvPr id="18459" name="Line 49"/>
            <p:cNvSpPr>
              <a:spLocks noChangeShapeType="1"/>
            </p:cNvSpPr>
            <p:nvPr/>
          </p:nvSpPr>
          <p:spPr bwMode="auto">
            <a:xfrm>
              <a:off x="2708" y="1779"/>
              <a:ext cx="0" cy="107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cs-CZ" dirty="0"/>
            </a:p>
          </p:txBody>
        </p:sp>
        <p:sp>
          <p:nvSpPr>
            <p:cNvPr id="18460" name="Line 50"/>
            <p:cNvSpPr>
              <a:spLocks noChangeShapeType="1"/>
            </p:cNvSpPr>
            <p:nvPr/>
          </p:nvSpPr>
          <p:spPr bwMode="auto">
            <a:xfrm>
              <a:off x="3350" y="1779"/>
              <a:ext cx="1" cy="107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cs-CZ" dirty="0"/>
            </a:p>
          </p:txBody>
        </p:sp>
        <p:sp>
          <p:nvSpPr>
            <p:cNvPr id="18461" name="Line 51"/>
            <p:cNvSpPr>
              <a:spLocks noChangeShapeType="1"/>
            </p:cNvSpPr>
            <p:nvPr/>
          </p:nvSpPr>
          <p:spPr bwMode="auto">
            <a:xfrm>
              <a:off x="3993" y="1779"/>
              <a:ext cx="1" cy="107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cs-CZ" dirty="0"/>
            </a:p>
          </p:txBody>
        </p:sp>
        <p:sp>
          <p:nvSpPr>
            <p:cNvPr id="18462" name="Line 52"/>
            <p:cNvSpPr>
              <a:spLocks noChangeShapeType="1"/>
            </p:cNvSpPr>
            <p:nvPr/>
          </p:nvSpPr>
          <p:spPr bwMode="auto">
            <a:xfrm>
              <a:off x="2387" y="1672"/>
              <a:ext cx="0" cy="107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cs-CZ" dirty="0"/>
            </a:p>
          </p:txBody>
        </p:sp>
        <p:sp>
          <p:nvSpPr>
            <p:cNvPr id="18463" name="Rectangle 53"/>
            <p:cNvSpPr>
              <a:spLocks noChangeArrowheads="1"/>
            </p:cNvSpPr>
            <p:nvPr/>
          </p:nvSpPr>
          <p:spPr bwMode="auto">
            <a:xfrm>
              <a:off x="2011" y="2744"/>
              <a:ext cx="698" cy="377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cs-CZ" dirty="0"/>
            </a:p>
          </p:txBody>
        </p:sp>
        <p:sp>
          <p:nvSpPr>
            <p:cNvPr id="18464" name="Rectangle 54"/>
            <p:cNvSpPr>
              <a:spLocks noChangeArrowheads="1"/>
            </p:cNvSpPr>
            <p:nvPr/>
          </p:nvSpPr>
          <p:spPr bwMode="auto">
            <a:xfrm>
              <a:off x="2174" y="2857"/>
              <a:ext cx="446" cy="189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>
                <a:defRPr/>
              </a:pPr>
              <a:r>
                <a:rPr lang="en-US" sz="1600" dirty="0"/>
                <a:t>Ředitel</a:t>
              </a:r>
              <a:endParaRPr lang="cs-CZ" dirty="0"/>
            </a:p>
          </p:txBody>
        </p:sp>
        <p:sp>
          <p:nvSpPr>
            <p:cNvPr id="18465" name="Rectangle 55"/>
            <p:cNvSpPr>
              <a:spLocks noChangeArrowheads="1"/>
            </p:cNvSpPr>
            <p:nvPr/>
          </p:nvSpPr>
          <p:spPr bwMode="auto">
            <a:xfrm>
              <a:off x="511" y="3334"/>
              <a:ext cx="537" cy="376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cs-CZ" dirty="0"/>
            </a:p>
          </p:txBody>
        </p:sp>
        <p:sp>
          <p:nvSpPr>
            <p:cNvPr id="18466" name="Rectangle 56"/>
            <p:cNvSpPr>
              <a:spLocks noChangeArrowheads="1"/>
            </p:cNvSpPr>
            <p:nvPr/>
          </p:nvSpPr>
          <p:spPr bwMode="auto">
            <a:xfrm>
              <a:off x="594" y="3364"/>
              <a:ext cx="442" cy="17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>
                <a:defRPr/>
              </a:pPr>
              <a:r>
                <a:rPr lang="en-US" sz="1500" dirty="0"/>
                <a:t>Vysoká</a:t>
              </a:r>
              <a:endParaRPr lang="cs-CZ" dirty="0"/>
            </a:p>
          </p:txBody>
        </p:sp>
        <p:sp>
          <p:nvSpPr>
            <p:cNvPr id="18467" name="Rectangle 57"/>
            <p:cNvSpPr>
              <a:spLocks noChangeArrowheads="1"/>
            </p:cNvSpPr>
            <p:nvPr/>
          </p:nvSpPr>
          <p:spPr bwMode="auto">
            <a:xfrm>
              <a:off x="693" y="3504"/>
              <a:ext cx="231" cy="17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>
                <a:defRPr/>
              </a:pPr>
              <a:r>
                <a:rPr lang="en-US" sz="1500" dirty="0"/>
                <a:t>pec</a:t>
              </a:r>
              <a:endParaRPr lang="cs-CZ" dirty="0"/>
            </a:p>
          </p:txBody>
        </p:sp>
        <p:sp>
          <p:nvSpPr>
            <p:cNvPr id="18468" name="Rectangle 58"/>
            <p:cNvSpPr>
              <a:spLocks noChangeArrowheads="1"/>
            </p:cNvSpPr>
            <p:nvPr/>
          </p:nvSpPr>
          <p:spPr bwMode="auto">
            <a:xfrm>
              <a:off x="1154" y="3334"/>
              <a:ext cx="537" cy="376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cs-CZ" dirty="0"/>
            </a:p>
          </p:txBody>
        </p:sp>
        <p:sp>
          <p:nvSpPr>
            <p:cNvPr id="18469" name="Rectangle 59"/>
            <p:cNvSpPr>
              <a:spLocks noChangeArrowheads="1"/>
            </p:cNvSpPr>
            <p:nvPr/>
          </p:nvSpPr>
          <p:spPr bwMode="auto">
            <a:xfrm>
              <a:off x="1202" y="3464"/>
              <a:ext cx="408" cy="17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>
                <a:defRPr/>
              </a:pPr>
              <a:r>
                <a:rPr lang="en-US" sz="1500" dirty="0"/>
                <a:t>Ocelá</a:t>
              </a:r>
              <a:r>
                <a:rPr lang="cs-CZ" sz="1500" dirty="0"/>
                <a:t>rna</a:t>
              </a:r>
              <a:endParaRPr lang="cs-CZ" dirty="0"/>
            </a:p>
          </p:txBody>
        </p:sp>
        <p:sp>
          <p:nvSpPr>
            <p:cNvPr id="18470" name="Rectangle 62"/>
            <p:cNvSpPr>
              <a:spLocks noChangeArrowheads="1"/>
            </p:cNvSpPr>
            <p:nvPr/>
          </p:nvSpPr>
          <p:spPr bwMode="auto">
            <a:xfrm>
              <a:off x="1797" y="3334"/>
              <a:ext cx="537" cy="376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cs-CZ" dirty="0"/>
            </a:p>
          </p:txBody>
        </p:sp>
        <p:sp>
          <p:nvSpPr>
            <p:cNvPr id="18471" name="Rectangle 63"/>
            <p:cNvSpPr>
              <a:spLocks noChangeArrowheads="1"/>
            </p:cNvSpPr>
            <p:nvPr/>
          </p:nvSpPr>
          <p:spPr bwMode="auto">
            <a:xfrm>
              <a:off x="1833" y="3464"/>
              <a:ext cx="412" cy="17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>
                <a:defRPr/>
              </a:pPr>
              <a:r>
                <a:rPr lang="en-US" sz="1500" dirty="0"/>
                <a:t>Válco</a:t>
              </a:r>
              <a:r>
                <a:rPr lang="cs-CZ" sz="1500" dirty="0"/>
                <a:t>vna</a:t>
              </a:r>
              <a:endParaRPr lang="cs-CZ" dirty="0"/>
            </a:p>
          </p:txBody>
        </p:sp>
        <p:sp>
          <p:nvSpPr>
            <p:cNvPr id="18472" name="Rectangle 66"/>
            <p:cNvSpPr>
              <a:spLocks noChangeArrowheads="1"/>
            </p:cNvSpPr>
            <p:nvPr/>
          </p:nvSpPr>
          <p:spPr bwMode="auto">
            <a:xfrm>
              <a:off x="2439" y="3334"/>
              <a:ext cx="537" cy="376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cs-CZ" dirty="0"/>
            </a:p>
          </p:txBody>
        </p:sp>
        <p:sp>
          <p:nvSpPr>
            <p:cNvPr id="18473" name="Rectangle 67"/>
            <p:cNvSpPr>
              <a:spLocks noChangeArrowheads="1"/>
            </p:cNvSpPr>
            <p:nvPr/>
          </p:nvSpPr>
          <p:spPr bwMode="auto">
            <a:xfrm>
              <a:off x="2465" y="3366"/>
              <a:ext cx="506" cy="15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algn="ctr">
                <a:defRPr/>
              </a:pPr>
              <a:r>
                <a:rPr lang="en-US" sz="1400" dirty="0"/>
                <a:t>Mechani</a:t>
              </a:r>
              <a:r>
                <a:rPr lang="cs-CZ" sz="1400" dirty="0"/>
                <a:t>cké dílny</a:t>
              </a:r>
              <a:endParaRPr lang="cs-CZ" dirty="0"/>
            </a:p>
          </p:txBody>
        </p:sp>
        <p:sp>
          <p:nvSpPr>
            <p:cNvPr id="18474" name="Rectangle 73"/>
            <p:cNvSpPr>
              <a:spLocks noChangeArrowheads="1"/>
            </p:cNvSpPr>
            <p:nvPr/>
          </p:nvSpPr>
          <p:spPr bwMode="auto">
            <a:xfrm>
              <a:off x="3082" y="3334"/>
              <a:ext cx="537" cy="376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cs-CZ" dirty="0"/>
            </a:p>
          </p:txBody>
        </p:sp>
        <p:sp>
          <p:nvSpPr>
            <p:cNvPr id="18475" name="Rectangle 74"/>
            <p:cNvSpPr>
              <a:spLocks noChangeArrowheads="1"/>
            </p:cNvSpPr>
            <p:nvPr/>
          </p:nvSpPr>
          <p:spPr bwMode="auto">
            <a:xfrm>
              <a:off x="3142" y="3364"/>
              <a:ext cx="494" cy="17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>
                <a:defRPr/>
              </a:pPr>
              <a:r>
                <a:rPr lang="en-US" sz="1500" dirty="0"/>
                <a:t>Doprava</a:t>
              </a:r>
              <a:endParaRPr lang="cs-CZ" dirty="0"/>
            </a:p>
          </p:txBody>
        </p:sp>
        <p:sp>
          <p:nvSpPr>
            <p:cNvPr id="18476" name="Rectangle 75"/>
            <p:cNvSpPr>
              <a:spLocks noChangeArrowheads="1"/>
            </p:cNvSpPr>
            <p:nvPr/>
          </p:nvSpPr>
          <p:spPr bwMode="auto">
            <a:xfrm>
              <a:off x="3153" y="3504"/>
              <a:ext cx="471" cy="17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>
                <a:defRPr/>
              </a:pPr>
              <a:r>
                <a:rPr lang="en-US" sz="1500" dirty="0"/>
                <a:t>a prodej</a:t>
              </a:r>
              <a:endParaRPr lang="cs-CZ" dirty="0"/>
            </a:p>
          </p:txBody>
        </p:sp>
        <p:sp>
          <p:nvSpPr>
            <p:cNvPr id="18477" name="Rectangle 76"/>
            <p:cNvSpPr>
              <a:spLocks noChangeArrowheads="1"/>
            </p:cNvSpPr>
            <p:nvPr/>
          </p:nvSpPr>
          <p:spPr bwMode="auto">
            <a:xfrm>
              <a:off x="3725" y="3334"/>
              <a:ext cx="537" cy="376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cs-CZ" dirty="0"/>
            </a:p>
          </p:txBody>
        </p:sp>
        <p:sp>
          <p:nvSpPr>
            <p:cNvPr id="18478" name="Rectangle 77"/>
            <p:cNvSpPr>
              <a:spLocks noChangeArrowheads="1"/>
            </p:cNvSpPr>
            <p:nvPr/>
          </p:nvSpPr>
          <p:spPr bwMode="auto">
            <a:xfrm>
              <a:off x="3815" y="3364"/>
              <a:ext cx="323" cy="17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algn="ctr">
                <a:defRPr/>
              </a:pPr>
              <a:r>
                <a:rPr lang="en-US" sz="1500" dirty="0"/>
                <a:t>Eko</a:t>
              </a:r>
              <a:r>
                <a:rPr lang="cs-CZ" sz="1500" dirty="0"/>
                <a:t>-</a:t>
              </a:r>
              <a:endParaRPr lang="cs-CZ" dirty="0"/>
            </a:p>
          </p:txBody>
        </p:sp>
        <p:sp>
          <p:nvSpPr>
            <p:cNvPr id="18479" name="Rectangle 80"/>
            <p:cNvSpPr>
              <a:spLocks noChangeArrowheads="1"/>
            </p:cNvSpPr>
            <p:nvPr/>
          </p:nvSpPr>
          <p:spPr bwMode="auto">
            <a:xfrm>
              <a:off x="3742" y="3504"/>
              <a:ext cx="440" cy="17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algn="ctr">
                <a:defRPr/>
              </a:pPr>
              <a:r>
                <a:rPr lang="cs-CZ" sz="1500" dirty="0"/>
                <a:t>no</a:t>
              </a:r>
              <a:r>
                <a:rPr lang="en-US" sz="1500" dirty="0"/>
                <a:t>mika</a:t>
              </a:r>
              <a:endParaRPr lang="cs-CZ" dirty="0"/>
            </a:p>
          </p:txBody>
        </p:sp>
        <p:sp>
          <p:nvSpPr>
            <p:cNvPr id="18480" name="Line 81"/>
            <p:cNvSpPr>
              <a:spLocks noChangeShapeType="1"/>
            </p:cNvSpPr>
            <p:nvPr/>
          </p:nvSpPr>
          <p:spPr bwMode="auto">
            <a:xfrm>
              <a:off x="779" y="3225"/>
              <a:ext cx="3213" cy="2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cs-CZ" dirty="0"/>
            </a:p>
          </p:txBody>
        </p:sp>
        <p:sp>
          <p:nvSpPr>
            <p:cNvPr id="18481" name="Line 82"/>
            <p:cNvSpPr>
              <a:spLocks noChangeShapeType="1"/>
            </p:cNvSpPr>
            <p:nvPr/>
          </p:nvSpPr>
          <p:spPr bwMode="auto">
            <a:xfrm>
              <a:off x="2332" y="3120"/>
              <a:ext cx="1" cy="105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cs-CZ" dirty="0"/>
            </a:p>
          </p:txBody>
        </p:sp>
        <p:sp>
          <p:nvSpPr>
            <p:cNvPr id="18482" name="Line 83"/>
            <p:cNvSpPr>
              <a:spLocks noChangeShapeType="1"/>
            </p:cNvSpPr>
            <p:nvPr/>
          </p:nvSpPr>
          <p:spPr bwMode="auto">
            <a:xfrm>
              <a:off x="778" y="3227"/>
              <a:ext cx="1" cy="105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cs-CZ" dirty="0"/>
            </a:p>
          </p:txBody>
        </p:sp>
        <p:sp>
          <p:nvSpPr>
            <p:cNvPr id="18483" name="Line 84"/>
            <p:cNvSpPr>
              <a:spLocks noChangeShapeType="1"/>
            </p:cNvSpPr>
            <p:nvPr/>
          </p:nvSpPr>
          <p:spPr bwMode="auto">
            <a:xfrm>
              <a:off x="1421" y="3227"/>
              <a:ext cx="1" cy="105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cs-CZ" dirty="0"/>
            </a:p>
          </p:txBody>
        </p:sp>
        <p:sp>
          <p:nvSpPr>
            <p:cNvPr id="18484" name="Line 85"/>
            <p:cNvSpPr>
              <a:spLocks noChangeShapeType="1"/>
            </p:cNvSpPr>
            <p:nvPr/>
          </p:nvSpPr>
          <p:spPr bwMode="auto">
            <a:xfrm>
              <a:off x="2064" y="3227"/>
              <a:ext cx="1" cy="105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cs-CZ" dirty="0"/>
            </a:p>
          </p:txBody>
        </p:sp>
        <p:sp>
          <p:nvSpPr>
            <p:cNvPr id="18485" name="Line 86"/>
            <p:cNvSpPr>
              <a:spLocks noChangeShapeType="1"/>
            </p:cNvSpPr>
            <p:nvPr/>
          </p:nvSpPr>
          <p:spPr bwMode="auto">
            <a:xfrm>
              <a:off x="2706" y="3227"/>
              <a:ext cx="2" cy="105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cs-CZ" dirty="0"/>
            </a:p>
          </p:txBody>
        </p:sp>
        <p:sp>
          <p:nvSpPr>
            <p:cNvPr id="18486" name="Line 87"/>
            <p:cNvSpPr>
              <a:spLocks noChangeShapeType="1"/>
            </p:cNvSpPr>
            <p:nvPr/>
          </p:nvSpPr>
          <p:spPr bwMode="auto">
            <a:xfrm>
              <a:off x="3349" y="3227"/>
              <a:ext cx="1" cy="105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cs-CZ" dirty="0"/>
            </a:p>
          </p:txBody>
        </p:sp>
        <p:sp>
          <p:nvSpPr>
            <p:cNvPr id="18487" name="Line 88"/>
            <p:cNvSpPr>
              <a:spLocks noChangeShapeType="1"/>
            </p:cNvSpPr>
            <p:nvPr/>
          </p:nvSpPr>
          <p:spPr bwMode="auto">
            <a:xfrm>
              <a:off x="3992" y="3227"/>
              <a:ext cx="1" cy="105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cs-CZ" dirty="0"/>
            </a:p>
          </p:txBody>
        </p:sp>
      </p:grpSp>
      <p:sp>
        <p:nvSpPr>
          <p:cNvPr id="57348" name="TextovéPole 1"/>
          <p:cNvSpPr txBox="1">
            <a:spLocks noChangeArrowheads="1"/>
          </p:cNvSpPr>
          <p:nvPr/>
        </p:nvSpPr>
        <p:spPr bwMode="auto">
          <a:xfrm>
            <a:off x="1195677" y="355601"/>
            <a:ext cx="7561263" cy="584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3200" b="1" dirty="0">
                <a:solidFill>
                  <a:srgbClr val="008080"/>
                </a:solidFill>
                <a:latin typeface="+mj-lt"/>
                <a:cs typeface="Arial" charset="0"/>
              </a:rPr>
              <a:t>4.2 Funkcionální struktura – liniově štábní </a:t>
            </a:r>
          </a:p>
        </p:txBody>
      </p:sp>
      <p:pic>
        <p:nvPicPr>
          <p:cNvPr id="57" name="Obrázek 56">
            <a:extLst>
              <a:ext uri="{FF2B5EF4-FFF2-40B4-BE49-F238E27FC236}">
                <a16:creationId xmlns:a16="http://schemas.microsoft.com/office/drawing/2014/main" id="{8BE4EF41-3FE5-43A0-A778-0EBDD495C14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7049" y="139242"/>
            <a:ext cx="1464833" cy="1127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88185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>
          <a:xfrm>
            <a:off x="1520017" y="718455"/>
            <a:ext cx="7772400" cy="805546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br>
              <a:rPr lang="cs-CZ" altLang="cs-CZ" sz="3200" b="1" dirty="0">
                <a:solidFill>
                  <a:srgbClr val="008080"/>
                </a:solidFill>
              </a:rPr>
            </a:br>
            <a:r>
              <a:rPr lang="sk-SK" altLang="cs-CZ" sz="3200" b="1" dirty="0" err="1">
                <a:solidFill>
                  <a:srgbClr val="008080"/>
                </a:solidFill>
              </a:rPr>
              <a:t>Funkcionální</a:t>
            </a:r>
            <a:r>
              <a:rPr lang="sk-SK" altLang="cs-CZ" sz="3200" b="1" dirty="0">
                <a:solidFill>
                  <a:srgbClr val="008080"/>
                </a:solidFill>
              </a:rPr>
              <a:t> organizační </a:t>
            </a:r>
            <a:r>
              <a:rPr lang="sk-SK" altLang="cs-CZ" sz="3200" b="1" dirty="0" err="1">
                <a:solidFill>
                  <a:srgbClr val="008080"/>
                </a:solidFill>
              </a:rPr>
              <a:t>struktura</a:t>
            </a:r>
            <a:br>
              <a:rPr lang="cs-CZ" altLang="cs-CZ" sz="3200" dirty="0"/>
            </a:br>
            <a:endParaRPr lang="cs-CZ" sz="3200" b="1" dirty="0">
              <a:solidFill>
                <a:srgbClr val="008080"/>
              </a:solidFill>
            </a:endParaRPr>
          </a:p>
        </p:txBody>
      </p:sp>
      <p:sp>
        <p:nvSpPr>
          <p:cNvPr id="3075" name="Zástupný symbol pro obsah 2"/>
          <p:cNvSpPr>
            <a:spLocks noGrp="1"/>
          </p:cNvSpPr>
          <p:nvPr>
            <p:ph idx="1"/>
          </p:nvPr>
        </p:nvSpPr>
        <p:spPr>
          <a:xfrm>
            <a:off x="1233459" y="2069885"/>
            <a:ext cx="8345516" cy="3972139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2500"/>
          </a:bodyPr>
          <a:lstStyle/>
          <a:p>
            <a:pPr marL="609600" indent="-609600">
              <a:defRPr/>
            </a:pPr>
            <a:r>
              <a:rPr lang="cs-CZ" sz="2400" b="1" i="1" dirty="0">
                <a:solidFill>
                  <a:srgbClr val="FFFF00"/>
                </a:solidFill>
              </a:rPr>
              <a:t>Strategické výhody:</a:t>
            </a:r>
          </a:p>
          <a:p>
            <a:pPr marL="444500" indent="-444500">
              <a:buFontTx/>
              <a:buChar char="•"/>
              <a:defRPr/>
            </a:pPr>
            <a:r>
              <a:rPr lang="cs-CZ" sz="2400" dirty="0"/>
              <a:t>ústřední řízení strategie</a:t>
            </a:r>
          </a:p>
          <a:p>
            <a:pPr marL="444500" indent="-444500">
              <a:buFontTx/>
              <a:buChar char="•"/>
              <a:defRPr/>
            </a:pPr>
            <a:r>
              <a:rPr lang="cs-CZ" sz="2400" dirty="0"/>
              <a:t>vysoká funkční odbornost</a:t>
            </a:r>
          </a:p>
          <a:p>
            <a:pPr marL="444500" indent="-444500">
              <a:buFontTx/>
              <a:buChar char="•"/>
              <a:defRPr/>
            </a:pPr>
            <a:r>
              <a:rPr lang="cs-CZ" sz="2400" dirty="0"/>
              <a:t>velmi těsné spojení se strategií</a:t>
            </a:r>
          </a:p>
          <a:p>
            <a:pPr marL="609600" indent="-609600">
              <a:defRPr/>
            </a:pPr>
            <a:r>
              <a:rPr lang="cs-CZ" sz="2400" b="1" i="1" dirty="0">
                <a:solidFill>
                  <a:srgbClr val="FFFF00"/>
                </a:solidFill>
              </a:rPr>
              <a:t>Strategické nevýhody:</a:t>
            </a:r>
          </a:p>
          <a:p>
            <a:pPr marL="444500" indent="-444500">
              <a:buFontTx/>
              <a:buChar char="•"/>
              <a:defRPr/>
            </a:pPr>
            <a:r>
              <a:rPr lang="cs-CZ" sz="2400" dirty="0"/>
              <a:t>složitá koordinace a </a:t>
            </a:r>
            <a:r>
              <a:rPr lang="cs-CZ" sz="2400" dirty="0" err="1"/>
              <a:t>mezifunkční</a:t>
            </a:r>
            <a:r>
              <a:rPr lang="cs-CZ" sz="2400" dirty="0"/>
              <a:t> rozhodování</a:t>
            </a:r>
          </a:p>
          <a:p>
            <a:pPr marL="444500" indent="-444500">
              <a:buFontTx/>
              <a:buChar char="•"/>
              <a:defRPr/>
            </a:pPr>
            <a:r>
              <a:rPr lang="cs-CZ" sz="2400" dirty="0"/>
              <a:t>soupeření a konflikty mezi funkčními útvary</a:t>
            </a:r>
          </a:p>
          <a:p>
            <a:pPr marL="444500" indent="-444500">
              <a:buFontTx/>
              <a:buChar char="•"/>
              <a:defRPr/>
            </a:pPr>
            <a:r>
              <a:rPr lang="cs-CZ" sz="2400" dirty="0"/>
              <a:t>nadměrná specializace, funkční krátkozrakost</a:t>
            </a:r>
          </a:p>
          <a:p>
            <a:pPr marL="444500" indent="-444500">
              <a:buFontTx/>
              <a:buChar char="•"/>
              <a:defRPr/>
            </a:pPr>
            <a:r>
              <a:rPr lang="cs-CZ" sz="2400" dirty="0"/>
              <a:t>odpovědnost za úspěch strategie spočívá na vrcholovém vedení. </a:t>
            </a:r>
          </a:p>
          <a:p>
            <a:pPr marL="400050" lvl="1" indent="0">
              <a:buNone/>
              <a:defRPr/>
            </a:pPr>
            <a:endParaRPr lang="cs-CZ" sz="1600" b="1" dirty="0"/>
          </a:p>
          <a:p>
            <a:pPr marL="400050" lvl="1" indent="0">
              <a:buNone/>
              <a:defRPr/>
            </a:pPr>
            <a:endParaRPr lang="cs-CZ" sz="1600" b="1" dirty="0"/>
          </a:p>
          <a:p>
            <a:pPr marL="514350" indent="-514350">
              <a:buFont typeface="Times New Roman" pitchFamily="18" charset="0"/>
              <a:buAutoNum type="arabicPeriod"/>
              <a:defRPr/>
            </a:pPr>
            <a:endParaRPr lang="cs-CZ" sz="1600" b="1" dirty="0"/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069386-5524-4DD3-B45A-FDDCB2248CF3}" type="slidenum">
              <a:rPr lang="cs-CZ" smtClean="0"/>
              <a:pPr>
                <a:defRPr/>
              </a:pPr>
              <a:t>19</a:t>
            </a:fld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7049" y="139242"/>
            <a:ext cx="1464833" cy="1127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44613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5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449092" y="417096"/>
            <a:ext cx="4784758" cy="6063916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9" name="Nadpis 1"/>
          <p:cNvSpPr txBox="1">
            <a:spLocks/>
          </p:cNvSpPr>
          <p:nvPr/>
        </p:nvSpPr>
        <p:spPr>
          <a:xfrm>
            <a:off x="692931" y="1539647"/>
            <a:ext cx="4297080" cy="339419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4000" b="1" dirty="0"/>
          </a:p>
          <a:p>
            <a:endParaRPr lang="cs-CZ" sz="4000" b="1" dirty="0"/>
          </a:p>
          <a:p>
            <a:r>
              <a:rPr lang="cs-CZ" sz="4000" b="1" dirty="0">
                <a:solidFill>
                  <a:schemeClr val="bg1"/>
                </a:solidFill>
              </a:rPr>
              <a:t>Implementace strategie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6842" y="2976893"/>
            <a:ext cx="4837008" cy="2884351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2400" b="1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11" name="Zástupný symbol pro obsah 2"/>
          <p:cNvSpPr txBox="1">
            <a:spLocks/>
          </p:cNvSpPr>
          <p:nvPr/>
        </p:nvSpPr>
        <p:spPr>
          <a:xfrm>
            <a:off x="5759959" y="2125801"/>
            <a:ext cx="3847332" cy="303059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None/>
            </a:pPr>
            <a:r>
              <a:rPr lang="cs-CZ" altLang="cs-CZ" sz="2400" b="1" dirty="0">
                <a:cs typeface="Arial" panose="020B0604020202020204" pitchFamily="34" charset="0"/>
              </a:rPr>
              <a:t>Cílem kapitoly je pochopit implementaci strategie, komunikace, roli organizační struktury,  kontroly a administrativních nástrojů zajištění implementace</a:t>
            </a:r>
          </a:p>
          <a:p>
            <a:pPr marL="0" indent="0" algn="ctr">
              <a:buNone/>
            </a:pPr>
            <a:r>
              <a:rPr lang="cs-CZ" sz="2400" b="1" i="1" dirty="0">
                <a:solidFill>
                  <a:srgbClr val="002060"/>
                </a:solidFill>
              </a:rPr>
              <a:t> </a:t>
            </a:r>
            <a:endParaRPr lang="en-GB" sz="2400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sp>
        <p:nvSpPr>
          <p:cNvPr id="8" name="Podnadpis 2"/>
          <p:cNvSpPr txBox="1">
            <a:spLocks/>
          </p:cNvSpPr>
          <p:nvPr/>
        </p:nvSpPr>
        <p:spPr>
          <a:xfrm>
            <a:off x="9274729" y="4965171"/>
            <a:ext cx="2688299" cy="1536171"/>
          </a:xfrm>
          <a:prstGeom prst="rect">
            <a:avLst/>
          </a:prstGeom>
        </p:spPr>
        <p:txBody>
          <a:bodyPr vert="horz" lIns="121920" tIns="60960" rIns="121920" bIns="6096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2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Halina </a:t>
            </a:r>
            <a:r>
              <a:rPr lang="cs-CZ" altLang="cs-CZ" sz="12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Starzyczná</a:t>
            </a:r>
            <a:endParaRPr lang="en-GB" altLang="cs-CZ" sz="12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cs-CZ" altLang="cs-CZ" sz="12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Garant předmětu</a:t>
            </a:r>
          </a:p>
        </p:txBody>
      </p:sp>
    </p:spTree>
    <p:extLst>
      <p:ext uri="{BB962C8B-B14F-4D97-AF65-F5344CB8AC3E}">
        <p14:creationId xmlns:p14="http://schemas.microsoft.com/office/powerpoint/2010/main" val="11185848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104900" y="374484"/>
            <a:ext cx="8496300" cy="500062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marL="609600" indent="-609600">
              <a:spcBef>
                <a:spcPct val="0"/>
              </a:spcBef>
            </a:pPr>
            <a:r>
              <a:rPr lang="cs-CZ" altLang="cs-CZ" sz="3200" b="1" dirty="0">
                <a:solidFill>
                  <a:srgbClr val="008080"/>
                </a:solidFill>
                <a:latin typeface="+mj-lt"/>
              </a:rPr>
              <a:t>4.3 Maticová organizační struktura </a:t>
            </a:r>
          </a:p>
          <a:p>
            <a:pPr marL="609600" indent="-609600" algn="l">
              <a:spcBef>
                <a:spcPct val="0"/>
              </a:spcBef>
            </a:pPr>
            <a:endParaRPr lang="cs-CZ" altLang="cs-CZ" sz="3200" b="1" dirty="0"/>
          </a:p>
          <a:p>
            <a:pPr marL="609600" indent="-609600" algn="l">
              <a:spcBef>
                <a:spcPct val="0"/>
              </a:spcBef>
            </a:pPr>
            <a:endParaRPr lang="cs-CZ" altLang="cs-CZ" sz="3200" b="1" dirty="0"/>
          </a:p>
          <a:p>
            <a:pPr marL="609600" indent="-609600" algn="l">
              <a:spcBef>
                <a:spcPct val="0"/>
              </a:spcBef>
            </a:pPr>
            <a:endParaRPr lang="cs-CZ" altLang="cs-CZ" sz="3200" b="1" dirty="0"/>
          </a:p>
          <a:p>
            <a:pPr marL="609600" indent="-609600" algn="l">
              <a:spcBef>
                <a:spcPct val="0"/>
              </a:spcBef>
            </a:pPr>
            <a:endParaRPr lang="cs-CZ" altLang="cs-CZ" sz="3200" b="1" dirty="0"/>
          </a:p>
          <a:p>
            <a:pPr marL="609600" indent="-609600" algn="l">
              <a:spcBef>
                <a:spcPct val="0"/>
              </a:spcBef>
            </a:pPr>
            <a:endParaRPr lang="cs-CZ" altLang="cs-CZ" sz="3200" b="1" dirty="0"/>
          </a:p>
          <a:p>
            <a:pPr marL="609600" indent="-609600" algn="l">
              <a:spcBef>
                <a:spcPct val="0"/>
              </a:spcBef>
            </a:pPr>
            <a:endParaRPr lang="cs-CZ" altLang="cs-CZ" sz="3200" b="1" dirty="0"/>
          </a:p>
          <a:p>
            <a:pPr marL="609600" indent="-609600" algn="l">
              <a:spcBef>
                <a:spcPct val="0"/>
              </a:spcBef>
            </a:pPr>
            <a:endParaRPr lang="cs-CZ" altLang="cs-CZ" sz="3200" b="1" dirty="0"/>
          </a:p>
          <a:p>
            <a:pPr marL="609600" indent="-609600" algn="l">
              <a:spcBef>
                <a:spcPct val="0"/>
              </a:spcBef>
            </a:pPr>
            <a:endParaRPr lang="cs-CZ" altLang="cs-CZ" sz="3200" b="1" dirty="0"/>
          </a:p>
          <a:p>
            <a:pPr marL="609600" indent="-609600" algn="l">
              <a:spcBef>
                <a:spcPct val="0"/>
              </a:spcBef>
            </a:pPr>
            <a:endParaRPr lang="cs-CZ" altLang="cs-CZ" sz="3200" b="1" dirty="0"/>
          </a:p>
          <a:p>
            <a:pPr marL="609600" indent="-609600" algn="l">
              <a:spcBef>
                <a:spcPct val="0"/>
              </a:spcBef>
            </a:pPr>
            <a:endParaRPr lang="cs-CZ" altLang="cs-CZ" sz="3200" b="1" dirty="0"/>
          </a:p>
          <a:p>
            <a:pPr marL="609600" indent="-609600" algn="l">
              <a:spcBef>
                <a:spcPct val="0"/>
              </a:spcBef>
            </a:pPr>
            <a:endParaRPr lang="cs-CZ" altLang="cs-CZ" sz="3200" b="1" dirty="0"/>
          </a:p>
        </p:txBody>
      </p:sp>
      <p:sp>
        <p:nvSpPr>
          <p:cNvPr id="59395" name="Rectangle 6"/>
          <p:cNvSpPr>
            <a:spLocks noChangeArrowheads="1"/>
          </p:cNvSpPr>
          <p:nvPr/>
        </p:nvSpPr>
        <p:spPr bwMode="auto">
          <a:xfrm>
            <a:off x="1524000" y="846139"/>
            <a:ext cx="18415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2400" dirty="0">
              <a:latin typeface="Arial Narrow" pitchFamily="34" charset="0"/>
            </a:endParaRPr>
          </a:p>
        </p:txBody>
      </p:sp>
      <p:grpSp>
        <p:nvGrpSpPr>
          <p:cNvPr id="59396" name="Group 7"/>
          <p:cNvGrpSpPr>
            <a:grpSpLocks/>
          </p:cNvGrpSpPr>
          <p:nvPr/>
        </p:nvGrpSpPr>
        <p:grpSpPr bwMode="auto">
          <a:xfrm>
            <a:off x="866776" y="1076326"/>
            <a:ext cx="8628856" cy="5205412"/>
            <a:chOff x="1562" y="3161"/>
            <a:chExt cx="8714" cy="8197"/>
          </a:xfrm>
        </p:grpSpPr>
        <p:sp>
          <p:nvSpPr>
            <p:cNvPr id="59397" name="Line 8"/>
            <p:cNvSpPr>
              <a:spLocks noChangeShapeType="1"/>
            </p:cNvSpPr>
            <p:nvPr/>
          </p:nvSpPr>
          <p:spPr bwMode="auto">
            <a:xfrm>
              <a:off x="9633" y="4440"/>
              <a:ext cx="1" cy="6275"/>
            </a:xfrm>
            <a:prstGeom prst="line">
              <a:avLst/>
            </a:prstGeom>
            <a:noFill/>
            <a:ln w="825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59398" name="Line 9"/>
            <p:cNvSpPr>
              <a:spLocks noChangeShapeType="1"/>
            </p:cNvSpPr>
            <p:nvPr/>
          </p:nvSpPr>
          <p:spPr bwMode="auto">
            <a:xfrm flipV="1">
              <a:off x="7841" y="4440"/>
              <a:ext cx="1" cy="6405"/>
            </a:xfrm>
            <a:prstGeom prst="line">
              <a:avLst/>
            </a:prstGeom>
            <a:noFill/>
            <a:ln w="825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59399" name="Line 10"/>
            <p:cNvSpPr>
              <a:spLocks noChangeShapeType="1"/>
            </p:cNvSpPr>
            <p:nvPr/>
          </p:nvSpPr>
          <p:spPr bwMode="auto">
            <a:xfrm>
              <a:off x="6046" y="4185"/>
              <a:ext cx="1" cy="6787"/>
            </a:xfrm>
            <a:prstGeom prst="line">
              <a:avLst/>
            </a:prstGeom>
            <a:noFill/>
            <a:ln w="825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59400" name="Line 11"/>
            <p:cNvSpPr>
              <a:spLocks noChangeShapeType="1"/>
            </p:cNvSpPr>
            <p:nvPr/>
          </p:nvSpPr>
          <p:spPr bwMode="auto">
            <a:xfrm flipV="1">
              <a:off x="4253" y="4440"/>
              <a:ext cx="1" cy="6532"/>
            </a:xfrm>
            <a:prstGeom prst="line">
              <a:avLst/>
            </a:prstGeom>
            <a:noFill/>
            <a:ln w="825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59401" name="Line 12"/>
            <p:cNvSpPr>
              <a:spLocks noChangeShapeType="1"/>
            </p:cNvSpPr>
            <p:nvPr/>
          </p:nvSpPr>
          <p:spPr bwMode="auto">
            <a:xfrm>
              <a:off x="1562" y="9436"/>
              <a:ext cx="7558" cy="1"/>
            </a:xfrm>
            <a:prstGeom prst="line">
              <a:avLst/>
            </a:prstGeom>
            <a:noFill/>
            <a:ln w="825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59402" name="Line 13"/>
            <p:cNvSpPr>
              <a:spLocks noChangeShapeType="1"/>
            </p:cNvSpPr>
            <p:nvPr/>
          </p:nvSpPr>
          <p:spPr bwMode="auto">
            <a:xfrm>
              <a:off x="1562" y="8027"/>
              <a:ext cx="7558" cy="1"/>
            </a:xfrm>
            <a:prstGeom prst="line">
              <a:avLst/>
            </a:prstGeom>
            <a:noFill/>
            <a:ln w="825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59403" name="Line 14"/>
            <p:cNvSpPr>
              <a:spLocks noChangeShapeType="1"/>
            </p:cNvSpPr>
            <p:nvPr/>
          </p:nvSpPr>
          <p:spPr bwMode="auto">
            <a:xfrm>
              <a:off x="1562" y="6618"/>
              <a:ext cx="7558" cy="1"/>
            </a:xfrm>
            <a:prstGeom prst="line">
              <a:avLst/>
            </a:prstGeom>
            <a:noFill/>
            <a:ln w="825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59404" name="Line 15"/>
            <p:cNvSpPr>
              <a:spLocks noChangeShapeType="1"/>
            </p:cNvSpPr>
            <p:nvPr/>
          </p:nvSpPr>
          <p:spPr bwMode="auto">
            <a:xfrm>
              <a:off x="1562" y="10845"/>
              <a:ext cx="7558" cy="1"/>
            </a:xfrm>
            <a:prstGeom prst="line">
              <a:avLst/>
            </a:prstGeom>
            <a:noFill/>
            <a:ln w="825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59405" name="Rectangle 16"/>
            <p:cNvSpPr>
              <a:spLocks noChangeArrowheads="1"/>
            </p:cNvSpPr>
            <p:nvPr/>
          </p:nvSpPr>
          <p:spPr bwMode="auto">
            <a:xfrm>
              <a:off x="5277" y="3161"/>
              <a:ext cx="1412" cy="1026"/>
            </a:xfrm>
            <a:prstGeom prst="rect">
              <a:avLst/>
            </a:prstGeom>
            <a:solidFill>
              <a:srgbClr val="FFFFFF"/>
            </a:solidFill>
            <a:ln w="825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59406" name="Rectangle 17"/>
            <p:cNvSpPr>
              <a:spLocks noChangeArrowheads="1"/>
            </p:cNvSpPr>
            <p:nvPr/>
          </p:nvSpPr>
          <p:spPr bwMode="auto">
            <a:xfrm>
              <a:off x="5617" y="3531"/>
              <a:ext cx="851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cs-CZ" sz="1300" dirty="0">
                  <a:latin typeface="Arial Narrow" pitchFamily="34" charset="0"/>
                </a:rPr>
                <a:t>Ředitel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59407" name="Rectangle 18"/>
            <p:cNvSpPr>
              <a:spLocks noChangeArrowheads="1"/>
            </p:cNvSpPr>
            <p:nvPr/>
          </p:nvSpPr>
          <p:spPr bwMode="auto">
            <a:xfrm>
              <a:off x="5277" y="4698"/>
              <a:ext cx="1412" cy="1026"/>
            </a:xfrm>
            <a:prstGeom prst="rect">
              <a:avLst/>
            </a:prstGeom>
            <a:solidFill>
              <a:srgbClr val="FFFFFF"/>
            </a:solidFill>
            <a:ln w="825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59408" name="Rectangle 19"/>
            <p:cNvSpPr>
              <a:spLocks noChangeArrowheads="1"/>
            </p:cNvSpPr>
            <p:nvPr/>
          </p:nvSpPr>
          <p:spPr bwMode="auto">
            <a:xfrm>
              <a:off x="5554" y="4774"/>
              <a:ext cx="983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cs-CZ" sz="1300" dirty="0">
                  <a:latin typeface="Arial Narrow" pitchFamily="34" charset="0"/>
                </a:rPr>
                <a:t>Vedoucí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59409" name="Rectangle 20"/>
            <p:cNvSpPr>
              <a:spLocks noChangeArrowheads="1"/>
            </p:cNvSpPr>
            <p:nvPr/>
          </p:nvSpPr>
          <p:spPr bwMode="auto">
            <a:xfrm>
              <a:off x="5626" y="5068"/>
              <a:ext cx="834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cs-CZ" sz="1300" dirty="0">
                  <a:latin typeface="Arial Narrow" pitchFamily="34" charset="0"/>
                </a:rPr>
                <a:t>výroby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59410" name="Rectangle 21"/>
            <p:cNvSpPr>
              <a:spLocks noChangeArrowheads="1"/>
            </p:cNvSpPr>
            <p:nvPr/>
          </p:nvSpPr>
          <p:spPr bwMode="auto">
            <a:xfrm>
              <a:off x="7072" y="4698"/>
              <a:ext cx="1410" cy="1026"/>
            </a:xfrm>
            <a:prstGeom prst="rect">
              <a:avLst/>
            </a:prstGeom>
            <a:solidFill>
              <a:srgbClr val="FFFFFF"/>
            </a:solidFill>
            <a:ln w="825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59411" name="Rectangle 22"/>
            <p:cNvSpPr>
              <a:spLocks noChangeArrowheads="1"/>
            </p:cNvSpPr>
            <p:nvPr/>
          </p:nvSpPr>
          <p:spPr bwMode="auto">
            <a:xfrm>
              <a:off x="7347" y="4774"/>
              <a:ext cx="983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cs-CZ" sz="1300" dirty="0">
                  <a:latin typeface="Arial Narrow" pitchFamily="34" charset="0"/>
                </a:rPr>
                <a:t>Vedoucí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59412" name="Rectangle 23"/>
            <p:cNvSpPr>
              <a:spLocks noChangeArrowheads="1"/>
            </p:cNvSpPr>
            <p:nvPr/>
          </p:nvSpPr>
          <p:spPr bwMode="auto">
            <a:xfrm>
              <a:off x="7200" y="5068"/>
              <a:ext cx="1282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cs-CZ" sz="1300" dirty="0">
                  <a:latin typeface="Arial Narrow" pitchFamily="34" charset="0"/>
                </a:rPr>
                <a:t>marketingu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59413" name="Rectangle 24"/>
            <p:cNvSpPr>
              <a:spLocks noChangeArrowheads="1"/>
            </p:cNvSpPr>
            <p:nvPr/>
          </p:nvSpPr>
          <p:spPr bwMode="auto">
            <a:xfrm>
              <a:off x="8865" y="4698"/>
              <a:ext cx="1411" cy="1026"/>
            </a:xfrm>
            <a:prstGeom prst="rect">
              <a:avLst/>
            </a:prstGeom>
            <a:solidFill>
              <a:srgbClr val="FFFFFF"/>
            </a:solidFill>
            <a:ln w="825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59414" name="Rectangle 25"/>
            <p:cNvSpPr>
              <a:spLocks noChangeArrowheads="1"/>
            </p:cNvSpPr>
            <p:nvPr/>
          </p:nvSpPr>
          <p:spPr bwMode="auto">
            <a:xfrm>
              <a:off x="9140" y="4774"/>
              <a:ext cx="983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cs-CZ" sz="1300" dirty="0">
                  <a:latin typeface="Arial Narrow" pitchFamily="34" charset="0"/>
                </a:rPr>
                <a:t>Vedoucí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59415" name="Rectangle 26"/>
            <p:cNvSpPr>
              <a:spLocks noChangeArrowheads="1"/>
            </p:cNvSpPr>
            <p:nvPr/>
          </p:nvSpPr>
          <p:spPr bwMode="auto">
            <a:xfrm>
              <a:off x="9001" y="5068"/>
              <a:ext cx="1262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cs-CZ" sz="1300" dirty="0">
                  <a:latin typeface="Arial Narrow" pitchFamily="34" charset="0"/>
                </a:rPr>
                <a:t>ekonomiky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59416" name="Rectangle 27"/>
            <p:cNvSpPr>
              <a:spLocks noChangeArrowheads="1"/>
            </p:cNvSpPr>
            <p:nvPr/>
          </p:nvSpPr>
          <p:spPr bwMode="auto">
            <a:xfrm>
              <a:off x="3485" y="4698"/>
              <a:ext cx="1411" cy="1026"/>
            </a:xfrm>
            <a:prstGeom prst="rect">
              <a:avLst/>
            </a:prstGeom>
            <a:solidFill>
              <a:srgbClr val="FFFFFF"/>
            </a:solidFill>
            <a:ln w="825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59417" name="Rectangle 28"/>
            <p:cNvSpPr>
              <a:spLocks noChangeArrowheads="1"/>
            </p:cNvSpPr>
            <p:nvPr/>
          </p:nvSpPr>
          <p:spPr bwMode="auto">
            <a:xfrm>
              <a:off x="3760" y="4774"/>
              <a:ext cx="983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cs-CZ" sz="1300" dirty="0">
                  <a:latin typeface="Arial Narrow" pitchFamily="34" charset="0"/>
                </a:rPr>
                <a:t>Vedoucí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59418" name="Rectangle 29"/>
            <p:cNvSpPr>
              <a:spLocks noChangeArrowheads="1"/>
            </p:cNvSpPr>
            <p:nvPr/>
          </p:nvSpPr>
          <p:spPr bwMode="auto">
            <a:xfrm>
              <a:off x="3950" y="5068"/>
              <a:ext cx="595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cs-CZ" sz="1300" dirty="0">
                  <a:latin typeface="Arial Narrow" pitchFamily="34" charset="0"/>
                </a:rPr>
                <a:t>TPV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59419" name="Rectangle 30"/>
            <p:cNvSpPr>
              <a:spLocks noChangeArrowheads="1"/>
            </p:cNvSpPr>
            <p:nvPr/>
          </p:nvSpPr>
          <p:spPr bwMode="auto">
            <a:xfrm>
              <a:off x="3485" y="6107"/>
              <a:ext cx="1411" cy="1026"/>
            </a:xfrm>
            <a:prstGeom prst="rect">
              <a:avLst/>
            </a:prstGeom>
            <a:solidFill>
              <a:srgbClr val="FFFFFF"/>
            </a:solidFill>
            <a:ln w="825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59420" name="Rectangle 31"/>
            <p:cNvSpPr>
              <a:spLocks noChangeArrowheads="1"/>
            </p:cNvSpPr>
            <p:nvPr/>
          </p:nvSpPr>
          <p:spPr bwMode="auto">
            <a:xfrm>
              <a:off x="3703" y="6183"/>
              <a:ext cx="1100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cs-CZ" sz="1300" dirty="0">
                  <a:latin typeface="Arial Narrow" pitchFamily="34" charset="0"/>
                </a:rPr>
                <a:t>Odborník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59421" name="Rectangle 32"/>
            <p:cNvSpPr>
              <a:spLocks noChangeArrowheads="1"/>
            </p:cNvSpPr>
            <p:nvPr/>
          </p:nvSpPr>
          <p:spPr bwMode="auto">
            <a:xfrm>
              <a:off x="3798" y="6477"/>
              <a:ext cx="905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cs-CZ" sz="1300" dirty="0">
                  <a:latin typeface="Arial Narrow" pitchFamily="34" charset="0"/>
                </a:rPr>
                <a:t>na TPV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59422" name="Rectangle 33"/>
            <p:cNvSpPr>
              <a:spLocks noChangeArrowheads="1"/>
            </p:cNvSpPr>
            <p:nvPr/>
          </p:nvSpPr>
          <p:spPr bwMode="auto">
            <a:xfrm>
              <a:off x="5277" y="6107"/>
              <a:ext cx="1412" cy="1026"/>
            </a:xfrm>
            <a:prstGeom prst="rect">
              <a:avLst/>
            </a:prstGeom>
            <a:solidFill>
              <a:srgbClr val="FFFFFF"/>
            </a:solidFill>
            <a:ln w="825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59423" name="Rectangle 34"/>
            <p:cNvSpPr>
              <a:spLocks noChangeArrowheads="1"/>
            </p:cNvSpPr>
            <p:nvPr/>
          </p:nvSpPr>
          <p:spPr bwMode="auto">
            <a:xfrm>
              <a:off x="5498" y="6183"/>
              <a:ext cx="1100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cs-CZ" sz="1300" dirty="0">
                  <a:latin typeface="Arial Narrow" pitchFamily="34" charset="0"/>
                </a:rPr>
                <a:t>Odborník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59424" name="Rectangle 35"/>
            <p:cNvSpPr>
              <a:spLocks noChangeArrowheads="1"/>
            </p:cNvSpPr>
            <p:nvPr/>
          </p:nvSpPr>
          <p:spPr bwMode="auto">
            <a:xfrm>
              <a:off x="5544" y="6473"/>
              <a:ext cx="414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cs-CZ" sz="1300" dirty="0">
                  <a:latin typeface="Arial Narrow" pitchFamily="34" charset="0"/>
                </a:rPr>
                <a:t>na 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59425" name="Rectangle 36"/>
            <p:cNvSpPr>
              <a:spLocks noChangeArrowheads="1"/>
            </p:cNvSpPr>
            <p:nvPr/>
          </p:nvSpPr>
          <p:spPr bwMode="auto">
            <a:xfrm>
              <a:off x="5910" y="6473"/>
              <a:ext cx="693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cs-CZ" sz="1300" dirty="0">
                  <a:latin typeface="Arial Narrow" pitchFamily="34" charset="0"/>
                </a:rPr>
                <a:t>řízení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59426" name="Rectangle 37"/>
            <p:cNvSpPr>
              <a:spLocks noChangeArrowheads="1"/>
            </p:cNvSpPr>
            <p:nvPr/>
          </p:nvSpPr>
          <p:spPr bwMode="auto">
            <a:xfrm>
              <a:off x="5626" y="6767"/>
              <a:ext cx="834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cs-CZ" sz="1300" dirty="0">
                  <a:latin typeface="Arial Narrow" pitchFamily="34" charset="0"/>
                </a:rPr>
                <a:t>výroby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59427" name="Rectangle 38"/>
            <p:cNvSpPr>
              <a:spLocks noChangeArrowheads="1"/>
            </p:cNvSpPr>
            <p:nvPr/>
          </p:nvSpPr>
          <p:spPr bwMode="auto">
            <a:xfrm>
              <a:off x="7072" y="6107"/>
              <a:ext cx="1410" cy="1026"/>
            </a:xfrm>
            <a:prstGeom prst="rect">
              <a:avLst/>
            </a:prstGeom>
            <a:solidFill>
              <a:srgbClr val="FFFFFF"/>
            </a:solidFill>
            <a:ln w="825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59428" name="Rectangle 39"/>
            <p:cNvSpPr>
              <a:spLocks noChangeArrowheads="1"/>
            </p:cNvSpPr>
            <p:nvPr/>
          </p:nvSpPr>
          <p:spPr bwMode="auto">
            <a:xfrm>
              <a:off x="7291" y="6183"/>
              <a:ext cx="1100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cs-CZ" sz="1300" dirty="0">
                  <a:latin typeface="Arial Narrow" pitchFamily="34" charset="0"/>
                </a:rPr>
                <a:t>Odborník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59429" name="Rectangle 40"/>
            <p:cNvSpPr>
              <a:spLocks noChangeArrowheads="1"/>
            </p:cNvSpPr>
            <p:nvPr/>
          </p:nvSpPr>
          <p:spPr bwMode="auto">
            <a:xfrm>
              <a:off x="7657" y="6473"/>
              <a:ext cx="349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cs-CZ" sz="1300" dirty="0">
                  <a:latin typeface="Arial Narrow" pitchFamily="34" charset="0"/>
                </a:rPr>
                <a:t>na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59430" name="Rectangle 41"/>
            <p:cNvSpPr>
              <a:spLocks noChangeArrowheads="1"/>
            </p:cNvSpPr>
            <p:nvPr/>
          </p:nvSpPr>
          <p:spPr bwMode="auto">
            <a:xfrm>
              <a:off x="7263" y="6767"/>
              <a:ext cx="1152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cs-CZ" sz="1300" dirty="0">
                  <a:latin typeface="Arial Narrow" pitchFamily="34" charset="0"/>
                </a:rPr>
                <a:t>marketing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59431" name="Rectangle 42"/>
            <p:cNvSpPr>
              <a:spLocks noChangeArrowheads="1"/>
            </p:cNvSpPr>
            <p:nvPr/>
          </p:nvSpPr>
          <p:spPr bwMode="auto">
            <a:xfrm>
              <a:off x="8865" y="6107"/>
              <a:ext cx="1411" cy="1026"/>
            </a:xfrm>
            <a:prstGeom prst="rect">
              <a:avLst/>
            </a:prstGeom>
            <a:solidFill>
              <a:srgbClr val="FFFFFF"/>
            </a:solidFill>
            <a:ln w="825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59432" name="Rectangle 43"/>
            <p:cNvSpPr>
              <a:spLocks noChangeArrowheads="1"/>
            </p:cNvSpPr>
            <p:nvPr/>
          </p:nvSpPr>
          <p:spPr bwMode="auto">
            <a:xfrm>
              <a:off x="9086" y="6183"/>
              <a:ext cx="1100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cs-CZ" sz="1300" dirty="0">
                  <a:latin typeface="Arial Narrow" pitchFamily="34" charset="0"/>
                </a:rPr>
                <a:t>Odborník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59433" name="Rectangle 44"/>
            <p:cNvSpPr>
              <a:spLocks noChangeArrowheads="1"/>
            </p:cNvSpPr>
            <p:nvPr/>
          </p:nvSpPr>
          <p:spPr bwMode="auto">
            <a:xfrm>
              <a:off x="9449" y="6473"/>
              <a:ext cx="349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cs-CZ" sz="1300" dirty="0">
                  <a:latin typeface="Arial Narrow" pitchFamily="34" charset="0"/>
                </a:rPr>
                <a:t>na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59434" name="Rectangle 45"/>
            <p:cNvSpPr>
              <a:spLocks noChangeArrowheads="1"/>
            </p:cNvSpPr>
            <p:nvPr/>
          </p:nvSpPr>
          <p:spPr bwMode="auto">
            <a:xfrm>
              <a:off x="9001" y="6767"/>
              <a:ext cx="1269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cs-CZ" sz="1300" dirty="0">
                  <a:latin typeface="Arial Narrow" pitchFamily="34" charset="0"/>
                </a:rPr>
                <a:t>ekonomiku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59435" name="Rectangle 46"/>
            <p:cNvSpPr>
              <a:spLocks noChangeArrowheads="1"/>
            </p:cNvSpPr>
            <p:nvPr/>
          </p:nvSpPr>
          <p:spPr bwMode="auto">
            <a:xfrm>
              <a:off x="8865" y="7514"/>
              <a:ext cx="1411" cy="1028"/>
            </a:xfrm>
            <a:prstGeom prst="rect">
              <a:avLst/>
            </a:prstGeom>
            <a:solidFill>
              <a:srgbClr val="FFFFFF"/>
            </a:solidFill>
            <a:ln w="825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59436" name="Rectangle 47"/>
            <p:cNvSpPr>
              <a:spLocks noChangeArrowheads="1"/>
            </p:cNvSpPr>
            <p:nvPr/>
          </p:nvSpPr>
          <p:spPr bwMode="auto">
            <a:xfrm>
              <a:off x="9086" y="7592"/>
              <a:ext cx="1100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cs-CZ" sz="1300" dirty="0">
                  <a:latin typeface="Arial Narrow" pitchFamily="34" charset="0"/>
                </a:rPr>
                <a:t>Odborník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59437" name="Rectangle 48"/>
            <p:cNvSpPr>
              <a:spLocks noChangeArrowheads="1"/>
            </p:cNvSpPr>
            <p:nvPr/>
          </p:nvSpPr>
          <p:spPr bwMode="auto">
            <a:xfrm>
              <a:off x="9449" y="7882"/>
              <a:ext cx="349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cs-CZ" sz="1300" dirty="0">
                  <a:latin typeface="Arial Narrow" pitchFamily="34" charset="0"/>
                </a:rPr>
                <a:t>na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59438" name="Rectangle 49"/>
            <p:cNvSpPr>
              <a:spLocks noChangeArrowheads="1"/>
            </p:cNvSpPr>
            <p:nvPr/>
          </p:nvSpPr>
          <p:spPr bwMode="auto">
            <a:xfrm>
              <a:off x="9001" y="8176"/>
              <a:ext cx="1269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cs-CZ" sz="1300" dirty="0">
                  <a:latin typeface="Arial Narrow" pitchFamily="34" charset="0"/>
                </a:rPr>
                <a:t>ekonomiku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59439" name="Rectangle 50"/>
            <p:cNvSpPr>
              <a:spLocks noChangeArrowheads="1"/>
            </p:cNvSpPr>
            <p:nvPr/>
          </p:nvSpPr>
          <p:spPr bwMode="auto">
            <a:xfrm>
              <a:off x="7072" y="7514"/>
              <a:ext cx="1410" cy="1028"/>
            </a:xfrm>
            <a:prstGeom prst="rect">
              <a:avLst/>
            </a:prstGeom>
            <a:solidFill>
              <a:srgbClr val="FFFFFF"/>
            </a:solidFill>
            <a:ln w="825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59440" name="Rectangle 51"/>
            <p:cNvSpPr>
              <a:spLocks noChangeArrowheads="1"/>
            </p:cNvSpPr>
            <p:nvPr/>
          </p:nvSpPr>
          <p:spPr bwMode="auto">
            <a:xfrm>
              <a:off x="7291" y="7592"/>
              <a:ext cx="1100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cs-CZ" sz="1300" dirty="0">
                  <a:latin typeface="Arial Narrow" pitchFamily="34" charset="0"/>
                </a:rPr>
                <a:t>Odborník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59441" name="Rectangle 52"/>
            <p:cNvSpPr>
              <a:spLocks noChangeArrowheads="1"/>
            </p:cNvSpPr>
            <p:nvPr/>
          </p:nvSpPr>
          <p:spPr bwMode="auto">
            <a:xfrm>
              <a:off x="7657" y="7882"/>
              <a:ext cx="349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cs-CZ" sz="1300" dirty="0">
                  <a:latin typeface="Arial Narrow" pitchFamily="34" charset="0"/>
                </a:rPr>
                <a:t>na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59442" name="Rectangle 53"/>
            <p:cNvSpPr>
              <a:spLocks noChangeArrowheads="1"/>
            </p:cNvSpPr>
            <p:nvPr/>
          </p:nvSpPr>
          <p:spPr bwMode="auto">
            <a:xfrm>
              <a:off x="7263" y="8176"/>
              <a:ext cx="1152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cs-CZ" sz="1300" dirty="0">
                  <a:latin typeface="Arial Narrow" pitchFamily="34" charset="0"/>
                </a:rPr>
                <a:t>marketing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59443" name="Rectangle 54"/>
            <p:cNvSpPr>
              <a:spLocks noChangeArrowheads="1"/>
            </p:cNvSpPr>
            <p:nvPr/>
          </p:nvSpPr>
          <p:spPr bwMode="auto">
            <a:xfrm>
              <a:off x="5277" y="7514"/>
              <a:ext cx="1412" cy="1028"/>
            </a:xfrm>
            <a:prstGeom prst="rect">
              <a:avLst/>
            </a:prstGeom>
            <a:solidFill>
              <a:srgbClr val="FFFFFF"/>
            </a:solidFill>
            <a:ln w="825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59444" name="Rectangle 55"/>
            <p:cNvSpPr>
              <a:spLocks noChangeArrowheads="1"/>
            </p:cNvSpPr>
            <p:nvPr/>
          </p:nvSpPr>
          <p:spPr bwMode="auto">
            <a:xfrm>
              <a:off x="5498" y="7592"/>
              <a:ext cx="1100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cs-CZ" sz="1300" dirty="0">
                  <a:latin typeface="Arial Narrow" pitchFamily="34" charset="0"/>
                </a:rPr>
                <a:t>Odborník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59445" name="Rectangle 56"/>
            <p:cNvSpPr>
              <a:spLocks noChangeArrowheads="1"/>
            </p:cNvSpPr>
            <p:nvPr/>
          </p:nvSpPr>
          <p:spPr bwMode="auto">
            <a:xfrm>
              <a:off x="5544" y="7882"/>
              <a:ext cx="414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cs-CZ" sz="1300" dirty="0">
                  <a:latin typeface="Arial Narrow" pitchFamily="34" charset="0"/>
                </a:rPr>
                <a:t>na 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59446" name="Rectangle 57"/>
            <p:cNvSpPr>
              <a:spLocks noChangeArrowheads="1"/>
            </p:cNvSpPr>
            <p:nvPr/>
          </p:nvSpPr>
          <p:spPr bwMode="auto">
            <a:xfrm>
              <a:off x="5910" y="7882"/>
              <a:ext cx="693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cs-CZ" sz="1300" dirty="0">
                  <a:latin typeface="Arial Narrow" pitchFamily="34" charset="0"/>
                </a:rPr>
                <a:t>řízení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59447" name="Rectangle 58"/>
            <p:cNvSpPr>
              <a:spLocks noChangeArrowheads="1"/>
            </p:cNvSpPr>
            <p:nvPr/>
          </p:nvSpPr>
          <p:spPr bwMode="auto">
            <a:xfrm>
              <a:off x="5626" y="8176"/>
              <a:ext cx="834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cs-CZ" sz="1300" dirty="0">
                  <a:latin typeface="Arial Narrow" pitchFamily="34" charset="0"/>
                </a:rPr>
                <a:t>výroby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59448" name="Rectangle 59"/>
            <p:cNvSpPr>
              <a:spLocks noChangeArrowheads="1"/>
            </p:cNvSpPr>
            <p:nvPr/>
          </p:nvSpPr>
          <p:spPr bwMode="auto">
            <a:xfrm>
              <a:off x="3485" y="7514"/>
              <a:ext cx="1411" cy="1028"/>
            </a:xfrm>
            <a:prstGeom prst="rect">
              <a:avLst/>
            </a:prstGeom>
            <a:solidFill>
              <a:srgbClr val="FFFFFF"/>
            </a:solidFill>
            <a:ln w="825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59449" name="Rectangle 60"/>
            <p:cNvSpPr>
              <a:spLocks noChangeArrowheads="1"/>
            </p:cNvSpPr>
            <p:nvPr/>
          </p:nvSpPr>
          <p:spPr bwMode="auto">
            <a:xfrm>
              <a:off x="3703" y="7592"/>
              <a:ext cx="1100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cs-CZ" sz="1300" dirty="0">
                  <a:latin typeface="Arial Narrow" pitchFamily="34" charset="0"/>
                </a:rPr>
                <a:t>Odborník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59450" name="Rectangle 61"/>
            <p:cNvSpPr>
              <a:spLocks noChangeArrowheads="1"/>
            </p:cNvSpPr>
            <p:nvPr/>
          </p:nvSpPr>
          <p:spPr bwMode="auto">
            <a:xfrm>
              <a:off x="3798" y="7886"/>
              <a:ext cx="905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cs-CZ" sz="1300" dirty="0">
                  <a:latin typeface="Arial Narrow" pitchFamily="34" charset="0"/>
                </a:rPr>
                <a:t>na TPV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59451" name="Rectangle 62"/>
            <p:cNvSpPr>
              <a:spLocks noChangeArrowheads="1"/>
            </p:cNvSpPr>
            <p:nvPr/>
          </p:nvSpPr>
          <p:spPr bwMode="auto">
            <a:xfrm>
              <a:off x="1692" y="6107"/>
              <a:ext cx="1409" cy="1026"/>
            </a:xfrm>
            <a:prstGeom prst="rect">
              <a:avLst/>
            </a:prstGeom>
            <a:solidFill>
              <a:srgbClr val="FFFFFF"/>
            </a:solidFill>
            <a:ln w="825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59452" name="Rectangle 63"/>
            <p:cNvSpPr>
              <a:spLocks noChangeArrowheads="1"/>
            </p:cNvSpPr>
            <p:nvPr/>
          </p:nvSpPr>
          <p:spPr bwMode="auto">
            <a:xfrm>
              <a:off x="1967" y="6183"/>
              <a:ext cx="983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cs-CZ" sz="1300" dirty="0">
                  <a:latin typeface="Arial Narrow" pitchFamily="34" charset="0"/>
                </a:rPr>
                <a:t>Vedoucí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59453" name="Rectangle 64"/>
            <p:cNvSpPr>
              <a:spLocks noChangeArrowheads="1"/>
            </p:cNvSpPr>
            <p:nvPr/>
          </p:nvSpPr>
          <p:spPr bwMode="auto">
            <a:xfrm>
              <a:off x="1854" y="6473"/>
              <a:ext cx="1212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cs-CZ" sz="1300" dirty="0">
                  <a:latin typeface="Arial Narrow" pitchFamily="34" charset="0"/>
                </a:rPr>
                <a:t>podnikání/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59454" name="Rectangle 65"/>
            <p:cNvSpPr>
              <a:spLocks noChangeArrowheads="1"/>
            </p:cNvSpPr>
            <p:nvPr/>
          </p:nvSpPr>
          <p:spPr bwMode="auto">
            <a:xfrm>
              <a:off x="1880" y="6767"/>
              <a:ext cx="1165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cs-CZ" sz="1300" dirty="0">
                  <a:latin typeface="Arial Narrow" pitchFamily="34" charset="0"/>
                </a:rPr>
                <a:t>projektu 1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59455" name="Rectangle 66"/>
            <p:cNvSpPr>
              <a:spLocks noChangeArrowheads="1"/>
            </p:cNvSpPr>
            <p:nvPr/>
          </p:nvSpPr>
          <p:spPr bwMode="auto">
            <a:xfrm>
              <a:off x="1692" y="7514"/>
              <a:ext cx="1409" cy="1028"/>
            </a:xfrm>
            <a:prstGeom prst="rect">
              <a:avLst/>
            </a:prstGeom>
            <a:solidFill>
              <a:srgbClr val="FFFFFF"/>
            </a:solidFill>
            <a:ln w="825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59456" name="Rectangle 67"/>
            <p:cNvSpPr>
              <a:spLocks noChangeArrowheads="1"/>
            </p:cNvSpPr>
            <p:nvPr/>
          </p:nvSpPr>
          <p:spPr bwMode="auto">
            <a:xfrm>
              <a:off x="1967" y="7592"/>
              <a:ext cx="983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cs-CZ" sz="1300" dirty="0">
                  <a:latin typeface="Arial Narrow" pitchFamily="34" charset="0"/>
                </a:rPr>
                <a:t>Vedoucí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59457" name="Rectangle 68"/>
            <p:cNvSpPr>
              <a:spLocks noChangeArrowheads="1"/>
            </p:cNvSpPr>
            <p:nvPr/>
          </p:nvSpPr>
          <p:spPr bwMode="auto">
            <a:xfrm>
              <a:off x="1854" y="7882"/>
              <a:ext cx="1212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cs-CZ" sz="1300" dirty="0">
                  <a:latin typeface="Arial Narrow" pitchFamily="34" charset="0"/>
                </a:rPr>
                <a:t>podnikání/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59458" name="Rectangle 69"/>
            <p:cNvSpPr>
              <a:spLocks noChangeArrowheads="1"/>
            </p:cNvSpPr>
            <p:nvPr/>
          </p:nvSpPr>
          <p:spPr bwMode="auto">
            <a:xfrm>
              <a:off x="1880" y="8176"/>
              <a:ext cx="1165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cs-CZ" sz="1300" dirty="0">
                  <a:latin typeface="Arial Narrow" pitchFamily="34" charset="0"/>
                </a:rPr>
                <a:t>projektu 2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59459" name="Rectangle 70"/>
            <p:cNvSpPr>
              <a:spLocks noChangeArrowheads="1"/>
            </p:cNvSpPr>
            <p:nvPr/>
          </p:nvSpPr>
          <p:spPr bwMode="auto">
            <a:xfrm>
              <a:off x="5277" y="8923"/>
              <a:ext cx="1412" cy="1028"/>
            </a:xfrm>
            <a:prstGeom prst="rect">
              <a:avLst/>
            </a:prstGeom>
            <a:solidFill>
              <a:srgbClr val="FFFFFF"/>
            </a:solidFill>
            <a:ln w="825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59460" name="Rectangle 71"/>
            <p:cNvSpPr>
              <a:spLocks noChangeArrowheads="1"/>
            </p:cNvSpPr>
            <p:nvPr/>
          </p:nvSpPr>
          <p:spPr bwMode="auto">
            <a:xfrm>
              <a:off x="5498" y="8999"/>
              <a:ext cx="1100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cs-CZ" sz="1300" dirty="0">
                  <a:latin typeface="Arial Narrow" pitchFamily="34" charset="0"/>
                </a:rPr>
                <a:t>Odborník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59461" name="Rectangle 72"/>
            <p:cNvSpPr>
              <a:spLocks noChangeArrowheads="1"/>
            </p:cNvSpPr>
            <p:nvPr/>
          </p:nvSpPr>
          <p:spPr bwMode="auto">
            <a:xfrm>
              <a:off x="5544" y="9291"/>
              <a:ext cx="414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cs-CZ" sz="1300" dirty="0">
                  <a:latin typeface="Arial Narrow" pitchFamily="34" charset="0"/>
                </a:rPr>
                <a:t>na 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59462" name="Rectangle 73"/>
            <p:cNvSpPr>
              <a:spLocks noChangeArrowheads="1"/>
            </p:cNvSpPr>
            <p:nvPr/>
          </p:nvSpPr>
          <p:spPr bwMode="auto">
            <a:xfrm>
              <a:off x="5910" y="9291"/>
              <a:ext cx="693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cs-CZ" sz="1300" dirty="0">
                  <a:latin typeface="Arial Narrow" pitchFamily="34" charset="0"/>
                </a:rPr>
                <a:t>řízení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59463" name="Rectangle 74"/>
            <p:cNvSpPr>
              <a:spLocks noChangeArrowheads="1"/>
            </p:cNvSpPr>
            <p:nvPr/>
          </p:nvSpPr>
          <p:spPr bwMode="auto">
            <a:xfrm>
              <a:off x="5626" y="9585"/>
              <a:ext cx="834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cs-CZ" sz="1300" dirty="0">
                  <a:latin typeface="Arial Narrow" pitchFamily="34" charset="0"/>
                </a:rPr>
                <a:t>výroby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59464" name="Rectangle 75"/>
            <p:cNvSpPr>
              <a:spLocks noChangeArrowheads="1"/>
            </p:cNvSpPr>
            <p:nvPr/>
          </p:nvSpPr>
          <p:spPr bwMode="auto">
            <a:xfrm>
              <a:off x="7072" y="8923"/>
              <a:ext cx="1410" cy="1028"/>
            </a:xfrm>
            <a:prstGeom prst="rect">
              <a:avLst/>
            </a:prstGeom>
            <a:solidFill>
              <a:srgbClr val="FFFFFF"/>
            </a:solidFill>
            <a:ln w="825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59465" name="Rectangle 76"/>
            <p:cNvSpPr>
              <a:spLocks noChangeArrowheads="1"/>
            </p:cNvSpPr>
            <p:nvPr/>
          </p:nvSpPr>
          <p:spPr bwMode="auto">
            <a:xfrm>
              <a:off x="7291" y="8999"/>
              <a:ext cx="1100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cs-CZ" sz="1300" dirty="0">
                  <a:latin typeface="Arial Narrow" pitchFamily="34" charset="0"/>
                </a:rPr>
                <a:t>Odborník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59466" name="Rectangle 77"/>
            <p:cNvSpPr>
              <a:spLocks noChangeArrowheads="1"/>
            </p:cNvSpPr>
            <p:nvPr/>
          </p:nvSpPr>
          <p:spPr bwMode="auto">
            <a:xfrm>
              <a:off x="7657" y="9291"/>
              <a:ext cx="349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cs-CZ" sz="1300" dirty="0">
                  <a:latin typeface="Arial Narrow" pitchFamily="34" charset="0"/>
                </a:rPr>
                <a:t>na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59467" name="Rectangle 78"/>
            <p:cNvSpPr>
              <a:spLocks noChangeArrowheads="1"/>
            </p:cNvSpPr>
            <p:nvPr/>
          </p:nvSpPr>
          <p:spPr bwMode="auto">
            <a:xfrm>
              <a:off x="7263" y="9585"/>
              <a:ext cx="1152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cs-CZ" sz="1300" dirty="0">
                  <a:latin typeface="Arial Narrow" pitchFamily="34" charset="0"/>
                </a:rPr>
                <a:t>marketing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59468" name="Rectangle 79"/>
            <p:cNvSpPr>
              <a:spLocks noChangeArrowheads="1"/>
            </p:cNvSpPr>
            <p:nvPr/>
          </p:nvSpPr>
          <p:spPr bwMode="auto">
            <a:xfrm>
              <a:off x="8865" y="8925"/>
              <a:ext cx="1411" cy="1028"/>
            </a:xfrm>
            <a:prstGeom prst="rect">
              <a:avLst/>
            </a:prstGeom>
            <a:solidFill>
              <a:srgbClr val="FFFFFF"/>
            </a:solidFill>
            <a:ln w="825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59469" name="Rectangle 80"/>
            <p:cNvSpPr>
              <a:spLocks noChangeArrowheads="1"/>
            </p:cNvSpPr>
            <p:nvPr/>
          </p:nvSpPr>
          <p:spPr bwMode="auto">
            <a:xfrm>
              <a:off x="9086" y="9003"/>
              <a:ext cx="1100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cs-CZ" sz="1300" dirty="0">
                  <a:latin typeface="Arial Narrow" pitchFamily="34" charset="0"/>
                </a:rPr>
                <a:t>Odborník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59470" name="Rectangle 81"/>
            <p:cNvSpPr>
              <a:spLocks noChangeArrowheads="1"/>
            </p:cNvSpPr>
            <p:nvPr/>
          </p:nvSpPr>
          <p:spPr bwMode="auto">
            <a:xfrm>
              <a:off x="9449" y="9293"/>
              <a:ext cx="349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cs-CZ" sz="1300" dirty="0">
                  <a:latin typeface="Arial Narrow" pitchFamily="34" charset="0"/>
                </a:rPr>
                <a:t>na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59471" name="Rectangle 82"/>
            <p:cNvSpPr>
              <a:spLocks noChangeArrowheads="1"/>
            </p:cNvSpPr>
            <p:nvPr/>
          </p:nvSpPr>
          <p:spPr bwMode="auto">
            <a:xfrm>
              <a:off x="9001" y="9587"/>
              <a:ext cx="1269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cs-CZ" sz="1300" dirty="0">
                  <a:latin typeface="Arial Narrow" pitchFamily="34" charset="0"/>
                </a:rPr>
                <a:t>ekonomiku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59472" name="Rectangle 83"/>
            <p:cNvSpPr>
              <a:spLocks noChangeArrowheads="1"/>
            </p:cNvSpPr>
            <p:nvPr/>
          </p:nvSpPr>
          <p:spPr bwMode="auto">
            <a:xfrm>
              <a:off x="3485" y="10332"/>
              <a:ext cx="1411" cy="1026"/>
            </a:xfrm>
            <a:prstGeom prst="rect">
              <a:avLst/>
            </a:prstGeom>
            <a:solidFill>
              <a:srgbClr val="FFFFFF"/>
            </a:solidFill>
            <a:ln w="825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59473" name="Rectangle 84"/>
            <p:cNvSpPr>
              <a:spLocks noChangeArrowheads="1"/>
            </p:cNvSpPr>
            <p:nvPr/>
          </p:nvSpPr>
          <p:spPr bwMode="auto">
            <a:xfrm>
              <a:off x="3703" y="10408"/>
              <a:ext cx="1100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cs-CZ" sz="1300" dirty="0">
                  <a:latin typeface="Arial Narrow" pitchFamily="34" charset="0"/>
                </a:rPr>
                <a:t>Odborník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59474" name="Rectangle 85"/>
            <p:cNvSpPr>
              <a:spLocks noChangeArrowheads="1"/>
            </p:cNvSpPr>
            <p:nvPr/>
          </p:nvSpPr>
          <p:spPr bwMode="auto">
            <a:xfrm>
              <a:off x="3798" y="10702"/>
              <a:ext cx="905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cs-CZ" sz="1300" dirty="0">
                  <a:latin typeface="Arial Narrow" pitchFamily="34" charset="0"/>
                </a:rPr>
                <a:t>na TPV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59475" name="Rectangle 86"/>
            <p:cNvSpPr>
              <a:spLocks noChangeArrowheads="1"/>
            </p:cNvSpPr>
            <p:nvPr/>
          </p:nvSpPr>
          <p:spPr bwMode="auto">
            <a:xfrm>
              <a:off x="5277" y="10332"/>
              <a:ext cx="1412" cy="1026"/>
            </a:xfrm>
            <a:prstGeom prst="rect">
              <a:avLst/>
            </a:prstGeom>
            <a:solidFill>
              <a:srgbClr val="FFFFFF"/>
            </a:solidFill>
            <a:ln w="825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59476" name="Rectangle 87"/>
            <p:cNvSpPr>
              <a:spLocks noChangeArrowheads="1"/>
            </p:cNvSpPr>
            <p:nvPr/>
          </p:nvSpPr>
          <p:spPr bwMode="auto">
            <a:xfrm>
              <a:off x="5498" y="10408"/>
              <a:ext cx="1100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cs-CZ" sz="1300" dirty="0">
                  <a:latin typeface="Arial Narrow" pitchFamily="34" charset="0"/>
                </a:rPr>
                <a:t>Odborník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59477" name="Rectangle 88"/>
            <p:cNvSpPr>
              <a:spLocks noChangeArrowheads="1"/>
            </p:cNvSpPr>
            <p:nvPr/>
          </p:nvSpPr>
          <p:spPr bwMode="auto">
            <a:xfrm>
              <a:off x="5544" y="10698"/>
              <a:ext cx="414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cs-CZ" sz="1300" dirty="0">
                  <a:latin typeface="Arial Narrow" pitchFamily="34" charset="0"/>
                </a:rPr>
                <a:t>na 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59478" name="Rectangle 89"/>
            <p:cNvSpPr>
              <a:spLocks noChangeArrowheads="1"/>
            </p:cNvSpPr>
            <p:nvPr/>
          </p:nvSpPr>
          <p:spPr bwMode="auto">
            <a:xfrm>
              <a:off x="5910" y="10698"/>
              <a:ext cx="693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cs-CZ" sz="1300" dirty="0">
                  <a:latin typeface="Arial Narrow" pitchFamily="34" charset="0"/>
                </a:rPr>
                <a:t>řízení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59479" name="Rectangle 90"/>
            <p:cNvSpPr>
              <a:spLocks noChangeArrowheads="1"/>
            </p:cNvSpPr>
            <p:nvPr/>
          </p:nvSpPr>
          <p:spPr bwMode="auto">
            <a:xfrm>
              <a:off x="5626" y="10992"/>
              <a:ext cx="834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cs-CZ" sz="1300" dirty="0">
                  <a:latin typeface="Arial Narrow" pitchFamily="34" charset="0"/>
                </a:rPr>
                <a:t>výroby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59480" name="Rectangle 91"/>
            <p:cNvSpPr>
              <a:spLocks noChangeArrowheads="1"/>
            </p:cNvSpPr>
            <p:nvPr/>
          </p:nvSpPr>
          <p:spPr bwMode="auto">
            <a:xfrm>
              <a:off x="7072" y="10332"/>
              <a:ext cx="1410" cy="1026"/>
            </a:xfrm>
            <a:prstGeom prst="rect">
              <a:avLst/>
            </a:prstGeom>
            <a:solidFill>
              <a:srgbClr val="FFFFFF"/>
            </a:solidFill>
            <a:ln w="825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59481" name="Rectangle 92"/>
            <p:cNvSpPr>
              <a:spLocks noChangeArrowheads="1"/>
            </p:cNvSpPr>
            <p:nvPr/>
          </p:nvSpPr>
          <p:spPr bwMode="auto">
            <a:xfrm>
              <a:off x="7291" y="10408"/>
              <a:ext cx="1100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cs-CZ" sz="1300" dirty="0">
                  <a:latin typeface="Arial Narrow" pitchFamily="34" charset="0"/>
                </a:rPr>
                <a:t>Odborník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59482" name="Rectangle 93"/>
            <p:cNvSpPr>
              <a:spLocks noChangeArrowheads="1"/>
            </p:cNvSpPr>
            <p:nvPr/>
          </p:nvSpPr>
          <p:spPr bwMode="auto">
            <a:xfrm>
              <a:off x="7657" y="10698"/>
              <a:ext cx="349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cs-CZ" sz="1300" dirty="0">
                  <a:latin typeface="Arial Narrow" pitchFamily="34" charset="0"/>
                </a:rPr>
                <a:t>na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59483" name="Rectangle 94"/>
            <p:cNvSpPr>
              <a:spLocks noChangeArrowheads="1"/>
            </p:cNvSpPr>
            <p:nvPr/>
          </p:nvSpPr>
          <p:spPr bwMode="auto">
            <a:xfrm>
              <a:off x="7228" y="10992"/>
              <a:ext cx="1223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cs-CZ" sz="1300" dirty="0">
                  <a:latin typeface="Arial Narrow" pitchFamily="34" charset="0"/>
                </a:rPr>
                <a:t>markteting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59484" name="Rectangle 95"/>
            <p:cNvSpPr>
              <a:spLocks noChangeArrowheads="1"/>
            </p:cNvSpPr>
            <p:nvPr/>
          </p:nvSpPr>
          <p:spPr bwMode="auto">
            <a:xfrm>
              <a:off x="8865" y="10332"/>
              <a:ext cx="1411" cy="1026"/>
            </a:xfrm>
            <a:prstGeom prst="rect">
              <a:avLst/>
            </a:prstGeom>
            <a:solidFill>
              <a:srgbClr val="FFFFFF"/>
            </a:solidFill>
            <a:ln w="825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59485" name="Rectangle 96"/>
            <p:cNvSpPr>
              <a:spLocks noChangeArrowheads="1"/>
            </p:cNvSpPr>
            <p:nvPr/>
          </p:nvSpPr>
          <p:spPr bwMode="auto">
            <a:xfrm>
              <a:off x="9086" y="10408"/>
              <a:ext cx="1100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cs-CZ" sz="1300" dirty="0">
                  <a:latin typeface="Arial Narrow" pitchFamily="34" charset="0"/>
                </a:rPr>
                <a:t>Odborník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59486" name="Rectangle 97"/>
            <p:cNvSpPr>
              <a:spLocks noChangeArrowheads="1"/>
            </p:cNvSpPr>
            <p:nvPr/>
          </p:nvSpPr>
          <p:spPr bwMode="auto">
            <a:xfrm>
              <a:off x="9449" y="10698"/>
              <a:ext cx="349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cs-CZ" sz="1300" dirty="0">
                  <a:latin typeface="Arial Narrow" pitchFamily="34" charset="0"/>
                </a:rPr>
                <a:t>na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59487" name="Rectangle 98"/>
            <p:cNvSpPr>
              <a:spLocks noChangeArrowheads="1"/>
            </p:cNvSpPr>
            <p:nvPr/>
          </p:nvSpPr>
          <p:spPr bwMode="auto">
            <a:xfrm>
              <a:off x="9001" y="10992"/>
              <a:ext cx="1269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cs-CZ" sz="1300" dirty="0">
                  <a:latin typeface="Arial Narrow" pitchFamily="34" charset="0"/>
                </a:rPr>
                <a:t>ekonomiku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59488" name="Rectangle 99"/>
            <p:cNvSpPr>
              <a:spLocks noChangeArrowheads="1"/>
            </p:cNvSpPr>
            <p:nvPr/>
          </p:nvSpPr>
          <p:spPr bwMode="auto">
            <a:xfrm>
              <a:off x="1692" y="10332"/>
              <a:ext cx="1409" cy="1026"/>
            </a:xfrm>
            <a:prstGeom prst="rect">
              <a:avLst/>
            </a:prstGeom>
            <a:solidFill>
              <a:srgbClr val="FFFFFF"/>
            </a:solidFill>
            <a:ln w="825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59489" name="Rectangle 100"/>
            <p:cNvSpPr>
              <a:spLocks noChangeArrowheads="1"/>
            </p:cNvSpPr>
            <p:nvPr/>
          </p:nvSpPr>
          <p:spPr bwMode="auto">
            <a:xfrm>
              <a:off x="1967" y="10408"/>
              <a:ext cx="983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cs-CZ" sz="1300" dirty="0">
                  <a:latin typeface="Arial Narrow" pitchFamily="34" charset="0"/>
                </a:rPr>
                <a:t>Vedoucí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59490" name="Rectangle 101"/>
            <p:cNvSpPr>
              <a:spLocks noChangeArrowheads="1"/>
            </p:cNvSpPr>
            <p:nvPr/>
          </p:nvSpPr>
          <p:spPr bwMode="auto">
            <a:xfrm>
              <a:off x="1854" y="10698"/>
              <a:ext cx="1212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cs-CZ" sz="1300" dirty="0">
                  <a:latin typeface="Arial Narrow" pitchFamily="34" charset="0"/>
                </a:rPr>
                <a:t>podnikání/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59491" name="Rectangle 102"/>
            <p:cNvSpPr>
              <a:spLocks noChangeArrowheads="1"/>
            </p:cNvSpPr>
            <p:nvPr/>
          </p:nvSpPr>
          <p:spPr bwMode="auto">
            <a:xfrm>
              <a:off x="1880" y="10992"/>
              <a:ext cx="1165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cs-CZ" sz="1300" dirty="0">
                  <a:latin typeface="Arial Narrow" pitchFamily="34" charset="0"/>
                </a:rPr>
                <a:t>projektu 4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59492" name="Line 103"/>
            <p:cNvSpPr>
              <a:spLocks noChangeShapeType="1"/>
            </p:cNvSpPr>
            <p:nvPr/>
          </p:nvSpPr>
          <p:spPr bwMode="auto">
            <a:xfrm>
              <a:off x="1562" y="4440"/>
              <a:ext cx="8071" cy="1"/>
            </a:xfrm>
            <a:prstGeom prst="line">
              <a:avLst/>
            </a:prstGeom>
            <a:noFill/>
            <a:ln w="825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59493" name="Line 104"/>
            <p:cNvSpPr>
              <a:spLocks noChangeShapeType="1"/>
            </p:cNvSpPr>
            <p:nvPr/>
          </p:nvSpPr>
          <p:spPr bwMode="auto">
            <a:xfrm>
              <a:off x="1562" y="4440"/>
              <a:ext cx="1" cy="6405"/>
            </a:xfrm>
            <a:prstGeom prst="line">
              <a:avLst/>
            </a:prstGeom>
            <a:noFill/>
            <a:ln w="825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59494" name="Rectangle 105"/>
            <p:cNvSpPr>
              <a:spLocks noChangeArrowheads="1"/>
            </p:cNvSpPr>
            <p:nvPr/>
          </p:nvSpPr>
          <p:spPr bwMode="auto">
            <a:xfrm>
              <a:off x="1692" y="8923"/>
              <a:ext cx="1409" cy="1028"/>
            </a:xfrm>
            <a:prstGeom prst="rect">
              <a:avLst/>
            </a:prstGeom>
            <a:solidFill>
              <a:srgbClr val="FFFFFF"/>
            </a:solidFill>
            <a:ln w="825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59495" name="Rectangle 106"/>
            <p:cNvSpPr>
              <a:spLocks noChangeArrowheads="1"/>
            </p:cNvSpPr>
            <p:nvPr/>
          </p:nvSpPr>
          <p:spPr bwMode="auto">
            <a:xfrm>
              <a:off x="1967" y="8999"/>
              <a:ext cx="983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cs-CZ" sz="1300" dirty="0">
                  <a:latin typeface="Arial Narrow" pitchFamily="34" charset="0"/>
                </a:rPr>
                <a:t>Vedoucí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59496" name="Rectangle 107"/>
            <p:cNvSpPr>
              <a:spLocks noChangeArrowheads="1"/>
            </p:cNvSpPr>
            <p:nvPr/>
          </p:nvSpPr>
          <p:spPr bwMode="auto">
            <a:xfrm>
              <a:off x="1854" y="9291"/>
              <a:ext cx="1212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cs-CZ" sz="1300" dirty="0">
                  <a:latin typeface="Arial Narrow" pitchFamily="34" charset="0"/>
                </a:rPr>
                <a:t>podnikání/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59497" name="Rectangle 108"/>
            <p:cNvSpPr>
              <a:spLocks noChangeArrowheads="1"/>
            </p:cNvSpPr>
            <p:nvPr/>
          </p:nvSpPr>
          <p:spPr bwMode="auto">
            <a:xfrm>
              <a:off x="1880" y="9585"/>
              <a:ext cx="1165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cs-CZ" sz="1300" dirty="0">
                  <a:latin typeface="Arial Narrow" pitchFamily="34" charset="0"/>
                </a:rPr>
                <a:t>projektu 3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59498" name="Rectangle 109"/>
            <p:cNvSpPr>
              <a:spLocks noChangeArrowheads="1"/>
            </p:cNvSpPr>
            <p:nvPr/>
          </p:nvSpPr>
          <p:spPr bwMode="auto">
            <a:xfrm>
              <a:off x="3485" y="8923"/>
              <a:ext cx="1411" cy="1028"/>
            </a:xfrm>
            <a:prstGeom prst="rect">
              <a:avLst/>
            </a:prstGeom>
            <a:solidFill>
              <a:srgbClr val="FFFFFF"/>
            </a:solidFill>
            <a:ln w="825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59499" name="Rectangle 110"/>
            <p:cNvSpPr>
              <a:spLocks noChangeArrowheads="1"/>
            </p:cNvSpPr>
            <p:nvPr/>
          </p:nvSpPr>
          <p:spPr bwMode="auto">
            <a:xfrm>
              <a:off x="3703" y="8999"/>
              <a:ext cx="1100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cs-CZ" sz="1300" dirty="0">
                  <a:latin typeface="Arial Narrow" pitchFamily="34" charset="0"/>
                </a:rPr>
                <a:t>Odborník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59500" name="Rectangle 111"/>
            <p:cNvSpPr>
              <a:spLocks noChangeArrowheads="1"/>
            </p:cNvSpPr>
            <p:nvPr/>
          </p:nvSpPr>
          <p:spPr bwMode="auto">
            <a:xfrm>
              <a:off x="3798" y="9293"/>
              <a:ext cx="905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cs-CZ" sz="1300" dirty="0">
                  <a:latin typeface="Arial Narrow" pitchFamily="34" charset="0"/>
                </a:rPr>
                <a:t>na TPV</a:t>
              </a:r>
              <a:endParaRPr lang="cs-CZ" altLang="cs-CZ" sz="2400" dirty="0">
                <a:latin typeface="Arial Narrow" pitchFamily="34" charset="0"/>
              </a:endParaRPr>
            </a:p>
          </p:txBody>
        </p:sp>
      </p:grpSp>
      <p:pic>
        <p:nvPicPr>
          <p:cNvPr id="109" name="Obrázek 108">
            <a:extLst>
              <a:ext uri="{FF2B5EF4-FFF2-40B4-BE49-F238E27FC236}">
                <a16:creationId xmlns:a16="http://schemas.microsoft.com/office/drawing/2014/main" id="{03D04646-9AC4-49F5-AB2D-13FB5A4C98C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7049" y="139242"/>
            <a:ext cx="1464833" cy="1127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63835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>
          <a:xfrm>
            <a:off x="1520017" y="718455"/>
            <a:ext cx="7772400" cy="805546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br>
              <a:rPr lang="cs-CZ" altLang="cs-CZ" sz="3200" b="1" dirty="0">
                <a:solidFill>
                  <a:srgbClr val="008080"/>
                </a:solidFill>
              </a:rPr>
            </a:br>
            <a:br>
              <a:rPr lang="cs-CZ" altLang="cs-CZ" sz="3200" b="1" dirty="0">
                <a:solidFill>
                  <a:srgbClr val="008080"/>
                </a:solidFill>
              </a:rPr>
            </a:br>
            <a:r>
              <a:rPr lang="cs-CZ" sz="3200" b="1" dirty="0">
                <a:solidFill>
                  <a:srgbClr val="008080"/>
                </a:solidFill>
              </a:rPr>
              <a:t>Maticová organizační struktura</a:t>
            </a:r>
            <a:br>
              <a:rPr lang="cs-CZ" sz="3200" b="1" dirty="0"/>
            </a:br>
            <a:br>
              <a:rPr lang="cs-CZ" altLang="cs-CZ" sz="3200" dirty="0"/>
            </a:br>
            <a:endParaRPr lang="cs-CZ" sz="3200" b="1" dirty="0">
              <a:solidFill>
                <a:srgbClr val="008080"/>
              </a:solidFill>
            </a:endParaRPr>
          </a:p>
        </p:txBody>
      </p:sp>
      <p:sp>
        <p:nvSpPr>
          <p:cNvPr id="3075" name="Zástupný symbol pro obsah 2"/>
          <p:cNvSpPr>
            <a:spLocks noGrp="1"/>
          </p:cNvSpPr>
          <p:nvPr>
            <p:ph idx="1"/>
          </p:nvPr>
        </p:nvSpPr>
        <p:spPr>
          <a:xfrm>
            <a:off x="1233459" y="1750905"/>
            <a:ext cx="8345516" cy="4378540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609600" indent="-609600">
              <a:spcBef>
                <a:spcPct val="0"/>
              </a:spcBef>
              <a:defRPr/>
            </a:pPr>
            <a:r>
              <a:rPr lang="cs-CZ" sz="2400" b="1" i="1" dirty="0">
                <a:solidFill>
                  <a:srgbClr val="FF0000"/>
                </a:solidFill>
              </a:rPr>
              <a:t>Strategické výhody:</a:t>
            </a:r>
          </a:p>
          <a:p>
            <a:pPr marL="266700" indent="-266700">
              <a:spcBef>
                <a:spcPct val="0"/>
              </a:spcBef>
              <a:buFontTx/>
              <a:buChar char="•"/>
              <a:defRPr/>
            </a:pPr>
            <a:r>
              <a:rPr lang="cs-CZ" sz="2400" b="1" dirty="0"/>
              <a:t>pružně se přizpůsobuje strategickým změnám</a:t>
            </a:r>
          </a:p>
          <a:p>
            <a:pPr marL="266700" indent="-266700">
              <a:spcBef>
                <a:spcPct val="0"/>
              </a:spcBef>
              <a:buFontTx/>
              <a:buChar char="•"/>
              <a:defRPr/>
            </a:pPr>
            <a:r>
              <a:rPr lang="cs-CZ" sz="2400" b="1" dirty="0"/>
              <a:t>povzbuzuje spolupráci, rozhodování na základě konsensu, řešení konfliktů, koordinaci příbuzných činností</a:t>
            </a:r>
          </a:p>
          <a:p>
            <a:pPr marL="266700" indent="-266700">
              <a:spcBef>
                <a:spcPct val="0"/>
              </a:spcBef>
              <a:buFontTx/>
              <a:buChar char="•"/>
              <a:defRPr/>
            </a:pPr>
            <a:r>
              <a:rPr lang="cs-CZ" sz="2400" b="1" dirty="0"/>
              <a:t>vytváří půdu pro tvořivost a zdroje pro diverzifikaci</a:t>
            </a:r>
          </a:p>
          <a:p>
            <a:pPr marL="266700" indent="-266700">
              <a:spcBef>
                <a:spcPct val="0"/>
              </a:spcBef>
              <a:buFontTx/>
              <a:buChar char="•"/>
              <a:defRPr/>
            </a:pPr>
            <a:r>
              <a:rPr lang="cs-CZ" sz="2400" b="1" dirty="0"/>
              <a:t>zapojení širšího středního managementu do procesu </a:t>
            </a:r>
          </a:p>
          <a:p>
            <a:pPr marL="609600" indent="-609600">
              <a:spcBef>
                <a:spcPct val="0"/>
              </a:spcBef>
              <a:defRPr/>
            </a:pPr>
            <a:r>
              <a:rPr lang="cs-CZ" sz="2400" b="1" i="1" dirty="0">
                <a:solidFill>
                  <a:srgbClr val="FF0000"/>
                </a:solidFill>
              </a:rPr>
              <a:t>Strategické nevýhody:</a:t>
            </a:r>
          </a:p>
          <a:p>
            <a:pPr marL="266700" indent="-266700">
              <a:spcBef>
                <a:spcPct val="0"/>
              </a:spcBef>
              <a:buFontTx/>
              <a:buChar char="•"/>
              <a:defRPr/>
            </a:pPr>
            <a:r>
              <a:rPr lang="cs-CZ" sz="2400" b="1" dirty="0"/>
              <a:t>porušení klasické řídící zásady jediného vedoucího a těžko udržitelná rovnováha mezi dvěma liniemi pravomoci</a:t>
            </a:r>
          </a:p>
          <a:p>
            <a:pPr marL="266700" indent="-266700">
              <a:spcBef>
                <a:spcPct val="0"/>
              </a:spcBef>
              <a:buFontTx/>
              <a:buChar char="•"/>
              <a:defRPr/>
            </a:pPr>
            <a:r>
              <a:rPr lang="cs-CZ" sz="2400" b="1" dirty="0"/>
              <a:t>rozdělená pravomoc může vyústit do chaosu a následná komunikace vyžaduje mnoho času</a:t>
            </a:r>
          </a:p>
          <a:p>
            <a:pPr marL="266700" indent="-266700">
              <a:spcBef>
                <a:spcPct val="0"/>
              </a:spcBef>
              <a:buFontTx/>
              <a:buChar char="•"/>
              <a:defRPr/>
            </a:pPr>
            <a:r>
              <a:rPr lang="cs-CZ" sz="2400" b="1" dirty="0"/>
              <a:t>přijetí rozhodnutí je podmíněno vyjádřením velkého okruhu lidí a může narůstat organizační byrokracie</a:t>
            </a:r>
          </a:p>
          <a:p>
            <a:pPr marL="400050" lvl="1" indent="0">
              <a:buNone/>
              <a:defRPr/>
            </a:pPr>
            <a:endParaRPr lang="cs-CZ" sz="1600" b="1" dirty="0"/>
          </a:p>
          <a:p>
            <a:pPr marL="400050" lvl="1" indent="0">
              <a:buNone/>
              <a:defRPr/>
            </a:pPr>
            <a:endParaRPr lang="cs-CZ" sz="1600" b="1" dirty="0"/>
          </a:p>
          <a:p>
            <a:pPr marL="514350" indent="-514350">
              <a:buFont typeface="Times New Roman" pitchFamily="18" charset="0"/>
              <a:buAutoNum type="arabicPeriod"/>
              <a:defRPr/>
            </a:pPr>
            <a:endParaRPr lang="cs-CZ" sz="1600" b="1" dirty="0"/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069386-5524-4DD3-B45A-FDDCB2248CF3}" type="slidenum">
              <a:rPr lang="cs-CZ" smtClean="0"/>
              <a:pPr>
                <a:defRPr/>
              </a:pPr>
              <a:t>21</a:t>
            </a:fld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7049" y="139242"/>
            <a:ext cx="1464833" cy="1127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253421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33425" y="490417"/>
            <a:ext cx="8496300" cy="620712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marL="609600" indent="-609600"/>
            <a:r>
              <a:rPr lang="cs-CZ" altLang="cs-CZ" sz="3200" b="1" dirty="0">
                <a:solidFill>
                  <a:srgbClr val="008080"/>
                </a:solidFill>
                <a:latin typeface="+mj-lt"/>
                <a:cs typeface="Arial" panose="020B0604020202020204" pitchFamily="34" charset="0"/>
              </a:rPr>
              <a:t>4.4 Územní organizační struktura</a:t>
            </a:r>
          </a:p>
          <a:p>
            <a:pPr marL="609600" indent="-609600">
              <a:spcBef>
                <a:spcPct val="0"/>
              </a:spcBef>
            </a:pPr>
            <a:endParaRPr lang="cs-CZ" altLang="cs-CZ" sz="3200" b="1" dirty="0">
              <a:latin typeface="Arial Narrow" pitchFamily="34" charset="0"/>
            </a:endParaRPr>
          </a:p>
          <a:p>
            <a:pPr marL="609600" indent="-609600">
              <a:spcBef>
                <a:spcPct val="0"/>
              </a:spcBef>
            </a:pPr>
            <a:endParaRPr lang="cs-CZ" altLang="cs-CZ" sz="3200" b="1" dirty="0">
              <a:latin typeface="Arial Narrow" pitchFamily="34" charset="0"/>
            </a:endParaRPr>
          </a:p>
          <a:p>
            <a:pPr marL="609600" indent="-609600">
              <a:spcBef>
                <a:spcPct val="0"/>
              </a:spcBef>
            </a:pPr>
            <a:endParaRPr lang="cs-CZ" altLang="cs-CZ" sz="3200" b="1" dirty="0">
              <a:latin typeface="Arial Narrow" pitchFamily="34" charset="0"/>
            </a:endParaRPr>
          </a:p>
          <a:p>
            <a:pPr marL="609600" indent="-609600">
              <a:spcBef>
                <a:spcPct val="0"/>
              </a:spcBef>
            </a:pPr>
            <a:endParaRPr lang="cs-CZ" altLang="cs-CZ" sz="3200" b="1" dirty="0">
              <a:latin typeface="Arial Narrow" pitchFamily="34" charset="0"/>
            </a:endParaRPr>
          </a:p>
          <a:p>
            <a:pPr marL="609600" indent="-609600">
              <a:spcBef>
                <a:spcPct val="0"/>
              </a:spcBef>
            </a:pPr>
            <a:endParaRPr lang="cs-CZ" altLang="cs-CZ" sz="3200" b="1" dirty="0">
              <a:latin typeface="Arial Narrow" pitchFamily="34" charset="0"/>
            </a:endParaRPr>
          </a:p>
          <a:p>
            <a:pPr marL="609600" indent="-609600">
              <a:spcBef>
                <a:spcPct val="0"/>
              </a:spcBef>
            </a:pPr>
            <a:endParaRPr lang="cs-CZ" altLang="cs-CZ" sz="3200" b="1" dirty="0">
              <a:latin typeface="Arial Narrow" pitchFamily="34" charset="0"/>
            </a:endParaRPr>
          </a:p>
          <a:p>
            <a:pPr marL="609600" indent="-609600">
              <a:spcBef>
                <a:spcPct val="0"/>
              </a:spcBef>
            </a:pPr>
            <a:endParaRPr lang="cs-CZ" altLang="cs-CZ" sz="3200" b="1" dirty="0">
              <a:latin typeface="Arial Narrow" pitchFamily="34" charset="0"/>
            </a:endParaRPr>
          </a:p>
          <a:p>
            <a:pPr marL="609600" indent="-609600">
              <a:spcBef>
                <a:spcPct val="0"/>
              </a:spcBef>
            </a:pPr>
            <a:endParaRPr lang="cs-CZ" altLang="cs-CZ" sz="3200" b="1" dirty="0">
              <a:latin typeface="Arial Narrow" pitchFamily="34" charset="0"/>
            </a:endParaRPr>
          </a:p>
          <a:p>
            <a:pPr marL="609600" indent="-609600">
              <a:spcBef>
                <a:spcPct val="0"/>
              </a:spcBef>
            </a:pPr>
            <a:endParaRPr lang="cs-CZ" altLang="cs-CZ" sz="3200" b="1" dirty="0">
              <a:latin typeface="Arial Narrow" pitchFamily="34" charset="0"/>
            </a:endParaRPr>
          </a:p>
          <a:p>
            <a:pPr marL="609600" indent="-609600">
              <a:spcBef>
                <a:spcPct val="0"/>
              </a:spcBef>
            </a:pPr>
            <a:endParaRPr lang="cs-CZ" altLang="cs-CZ" sz="3200" b="1" dirty="0">
              <a:latin typeface="Arial Narrow" pitchFamily="34" charset="0"/>
            </a:endParaRPr>
          </a:p>
          <a:p>
            <a:pPr marL="609600" indent="-609600">
              <a:spcBef>
                <a:spcPct val="0"/>
              </a:spcBef>
            </a:pPr>
            <a:endParaRPr lang="cs-CZ" altLang="cs-CZ" sz="3200" b="1" dirty="0">
              <a:latin typeface="Arial Narrow" pitchFamily="34" charset="0"/>
            </a:endParaRPr>
          </a:p>
          <a:p>
            <a:pPr marL="609600" indent="-609600">
              <a:spcBef>
                <a:spcPct val="0"/>
              </a:spcBef>
            </a:pPr>
            <a:endParaRPr lang="cs-CZ" altLang="cs-CZ" sz="3200" b="1" dirty="0">
              <a:latin typeface="Arial Narrow" pitchFamily="34" charset="0"/>
            </a:endParaRPr>
          </a:p>
          <a:p>
            <a:pPr marL="609600" indent="-609600">
              <a:spcBef>
                <a:spcPct val="0"/>
              </a:spcBef>
            </a:pPr>
            <a:endParaRPr lang="cs-CZ" altLang="cs-CZ" sz="3200" b="1" dirty="0">
              <a:latin typeface="Arial Narrow" pitchFamily="34" charset="0"/>
            </a:endParaRPr>
          </a:p>
          <a:p>
            <a:pPr marL="609600" indent="-609600">
              <a:spcBef>
                <a:spcPct val="0"/>
              </a:spcBef>
            </a:pPr>
            <a:endParaRPr lang="cs-CZ" altLang="cs-CZ" sz="3200" b="1" dirty="0">
              <a:latin typeface="Arial Narrow" pitchFamily="34" charset="0"/>
            </a:endParaRPr>
          </a:p>
          <a:p>
            <a:pPr marL="609600" indent="-609600">
              <a:spcBef>
                <a:spcPct val="0"/>
              </a:spcBef>
            </a:pPr>
            <a:endParaRPr lang="cs-CZ" altLang="cs-CZ" sz="3200" b="1" dirty="0">
              <a:latin typeface="Arial Narrow" pitchFamily="34" charset="0"/>
            </a:endParaRPr>
          </a:p>
          <a:p>
            <a:pPr marL="609600" indent="-609600">
              <a:spcBef>
                <a:spcPct val="0"/>
              </a:spcBef>
            </a:pPr>
            <a:endParaRPr lang="cs-CZ" altLang="cs-CZ" sz="3200" b="1" dirty="0">
              <a:latin typeface="Arial Narrow" pitchFamily="34" charset="0"/>
            </a:endParaRPr>
          </a:p>
        </p:txBody>
      </p:sp>
      <p:grpSp>
        <p:nvGrpSpPr>
          <p:cNvPr id="61443" name="Group 147"/>
          <p:cNvGrpSpPr>
            <a:grpSpLocks/>
          </p:cNvGrpSpPr>
          <p:nvPr/>
        </p:nvGrpSpPr>
        <p:grpSpPr bwMode="auto">
          <a:xfrm>
            <a:off x="1304925" y="1362076"/>
            <a:ext cx="6878639" cy="5788033"/>
            <a:chOff x="1317" y="858"/>
            <a:chExt cx="2878" cy="4049"/>
          </a:xfrm>
        </p:grpSpPr>
        <p:sp>
          <p:nvSpPr>
            <p:cNvPr id="61444" name="AutoShape 7"/>
            <p:cNvSpPr>
              <a:spLocks noChangeAspect="1" noChangeArrowheads="1" noTextEdit="1"/>
            </p:cNvSpPr>
            <p:nvPr/>
          </p:nvSpPr>
          <p:spPr bwMode="auto">
            <a:xfrm>
              <a:off x="1317" y="858"/>
              <a:ext cx="2878" cy="34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61445" name="Rectangle 9"/>
            <p:cNvSpPr>
              <a:spLocks noChangeArrowheads="1"/>
            </p:cNvSpPr>
            <p:nvPr/>
          </p:nvSpPr>
          <p:spPr bwMode="auto">
            <a:xfrm>
              <a:off x="1317" y="874"/>
              <a:ext cx="23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900" dirty="0">
                  <a:latin typeface="Tahoma" pitchFamily="34" charset="0"/>
                </a:rPr>
                <a:t> 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1446" name="Rectangle 10"/>
            <p:cNvSpPr>
              <a:spLocks noChangeArrowheads="1"/>
            </p:cNvSpPr>
            <p:nvPr/>
          </p:nvSpPr>
          <p:spPr bwMode="auto">
            <a:xfrm>
              <a:off x="1317" y="1025"/>
              <a:ext cx="23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900" dirty="0">
                  <a:latin typeface="Tahoma" pitchFamily="34" charset="0"/>
                </a:rPr>
                <a:t> 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1447" name="Rectangle 11"/>
            <p:cNvSpPr>
              <a:spLocks noChangeArrowheads="1"/>
            </p:cNvSpPr>
            <p:nvPr/>
          </p:nvSpPr>
          <p:spPr bwMode="auto">
            <a:xfrm>
              <a:off x="1317" y="1177"/>
              <a:ext cx="23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900" dirty="0">
                  <a:latin typeface="Tahoma" pitchFamily="34" charset="0"/>
                </a:rPr>
                <a:t> 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1448" name="Rectangle 12"/>
            <p:cNvSpPr>
              <a:spLocks noChangeArrowheads="1"/>
            </p:cNvSpPr>
            <p:nvPr/>
          </p:nvSpPr>
          <p:spPr bwMode="auto">
            <a:xfrm>
              <a:off x="1317" y="1328"/>
              <a:ext cx="23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900" dirty="0">
                  <a:latin typeface="Tahoma" pitchFamily="34" charset="0"/>
                </a:rPr>
                <a:t> 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1449" name="Rectangle 13"/>
            <p:cNvSpPr>
              <a:spLocks noChangeArrowheads="1"/>
            </p:cNvSpPr>
            <p:nvPr/>
          </p:nvSpPr>
          <p:spPr bwMode="auto">
            <a:xfrm>
              <a:off x="1317" y="1479"/>
              <a:ext cx="23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900" dirty="0">
                  <a:latin typeface="Tahoma" pitchFamily="34" charset="0"/>
                </a:rPr>
                <a:t> 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1450" name="Rectangle 14"/>
            <p:cNvSpPr>
              <a:spLocks noChangeArrowheads="1"/>
            </p:cNvSpPr>
            <p:nvPr/>
          </p:nvSpPr>
          <p:spPr bwMode="auto">
            <a:xfrm>
              <a:off x="1317" y="1631"/>
              <a:ext cx="23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900" dirty="0">
                  <a:latin typeface="Tahoma" pitchFamily="34" charset="0"/>
                </a:rPr>
                <a:t> 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1451" name="Rectangle 15"/>
            <p:cNvSpPr>
              <a:spLocks noChangeArrowheads="1"/>
            </p:cNvSpPr>
            <p:nvPr/>
          </p:nvSpPr>
          <p:spPr bwMode="auto">
            <a:xfrm>
              <a:off x="1317" y="1782"/>
              <a:ext cx="23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900" dirty="0">
                  <a:latin typeface="Tahoma" pitchFamily="34" charset="0"/>
                </a:rPr>
                <a:t> 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1452" name="Rectangle 16"/>
            <p:cNvSpPr>
              <a:spLocks noChangeArrowheads="1"/>
            </p:cNvSpPr>
            <p:nvPr/>
          </p:nvSpPr>
          <p:spPr bwMode="auto">
            <a:xfrm>
              <a:off x="1317" y="1906"/>
              <a:ext cx="28" cy="1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400" dirty="0">
                  <a:latin typeface="Times New Roman" pitchFamily="18" charset="0"/>
                </a:rPr>
                <a:t> 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1453" name="Rectangle 17"/>
            <p:cNvSpPr>
              <a:spLocks noChangeArrowheads="1"/>
            </p:cNvSpPr>
            <p:nvPr/>
          </p:nvSpPr>
          <p:spPr bwMode="auto">
            <a:xfrm>
              <a:off x="1317" y="2058"/>
              <a:ext cx="28" cy="1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400" dirty="0">
                  <a:latin typeface="Times New Roman" pitchFamily="18" charset="0"/>
                </a:rPr>
                <a:t> 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1454" name="Rectangle 18"/>
            <p:cNvSpPr>
              <a:spLocks noChangeArrowheads="1"/>
            </p:cNvSpPr>
            <p:nvPr/>
          </p:nvSpPr>
          <p:spPr bwMode="auto">
            <a:xfrm>
              <a:off x="1317" y="2210"/>
              <a:ext cx="28" cy="1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400" dirty="0">
                  <a:latin typeface="Times New Roman" pitchFamily="18" charset="0"/>
                </a:rPr>
                <a:t> 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1455" name="Rectangle 19"/>
            <p:cNvSpPr>
              <a:spLocks noChangeArrowheads="1"/>
            </p:cNvSpPr>
            <p:nvPr/>
          </p:nvSpPr>
          <p:spPr bwMode="auto">
            <a:xfrm>
              <a:off x="1317" y="2360"/>
              <a:ext cx="28" cy="1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400" dirty="0">
                  <a:latin typeface="Times New Roman" pitchFamily="18" charset="0"/>
                </a:rPr>
                <a:t> 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1456" name="Rectangle 20"/>
            <p:cNvSpPr>
              <a:spLocks noChangeArrowheads="1"/>
            </p:cNvSpPr>
            <p:nvPr/>
          </p:nvSpPr>
          <p:spPr bwMode="auto">
            <a:xfrm>
              <a:off x="1317" y="2512"/>
              <a:ext cx="28" cy="1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400" dirty="0">
                  <a:latin typeface="Times New Roman" pitchFamily="18" charset="0"/>
                </a:rPr>
                <a:t> 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1457" name="Rectangle 21"/>
            <p:cNvSpPr>
              <a:spLocks noChangeArrowheads="1"/>
            </p:cNvSpPr>
            <p:nvPr/>
          </p:nvSpPr>
          <p:spPr bwMode="auto">
            <a:xfrm>
              <a:off x="1317" y="2664"/>
              <a:ext cx="28" cy="1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400" dirty="0">
                  <a:latin typeface="Times New Roman" pitchFamily="18" charset="0"/>
                </a:rPr>
                <a:t> 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1458" name="Rectangle 22"/>
            <p:cNvSpPr>
              <a:spLocks noChangeArrowheads="1"/>
            </p:cNvSpPr>
            <p:nvPr/>
          </p:nvSpPr>
          <p:spPr bwMode="auto">
            <a:xfrm>
              <a:off x="1317" y="2815"/>
              <a:ext cx="28" cy="1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400" dirty="0">
                  <a:latin typeface="Times New Roman" pitchFamily="18" charset="0"/>
                </a:rPr>
                <a:t> 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1459" name="Rectangle 23"/>
            <p:cNvSpPr>
              <a:spLocks noChangeArrowheads="1"/>
            </p:cNvSpPr>
            <p:nvPr/>
          </p:nvSpPr>
          <p:spPr bwMode="auto">
            <a:xfrm>
              <a:off x="1317" y="2966"/>
              <a:ext cx="28" cy="1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400" dirty="0">
                  <a:latin typeface="Times New Roman" pitchFamily="18" charset="0"/>
                </a:rPr>
                <a:t> 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1460" name="Rectangle 24"/>
            <p:cNvSpPr>
              <a:spLocks noChangeArrowheads="1"/>
            </p:cNvSpPr>
            <p:nvPr/>
          </p:nvSpPr>
          <p:spPr bwMode="auto">
            <a:xfrm>
              <a:off x="1317" y="3118"/>
              <a:ext cx="28" cy="1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400" dirty="0">
                  <a:latin typeface="Times New Roman" pitchFamily="18" charset="0"/>
                </a:rPr>
                <a:t> 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1461" name="Rectangle 25"/>
            <p:cNvSpPr>
              <a:spLocks noChangeArrowheads="1"/>
            </p:cNvSpPr>
            <p:nvPr/>
          </p:nvSpPr>
          <p:spPr bwMode="auto">
            <a:xfrm>
              <a:off x="1317" y="3269"/>
              <a:ext cx="28" cy="1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400" dirty="0">
                  <a:latin typeface="Times New Roman" pitchFamily="18" charset="0"/>
                </a:rPr>
                <a:t> 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1462" name="Rectangle 26"/>
            <p:cNvSpPr>
              <a:spLocks noChangeArrowheads="1"/>
            </p:cNvSpPr>
            <p:nvPr/>
          </p:nvSpPr>
          <p:spPr bwMode="auto">
            <a:xfrm>
              <a:off x="1317" y="3420"/>
              <a:ext cx="28" cy="1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400" dirty="0">
                  <a:latin typeface="Times New Roman" pitchFamily="18" charset="0"/>
                </a:rPr>
                <a:t> 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1463" name="Rectangle 27"/>
            <p:cNvSpPr>
              <a:spLocks noChangeArrowheads="1"/>
            </p:cNvSpPr>
            <p:nvPr/>
          </p:nvSpPr>
          <p:spPr bwMode="auto">
            <a:xfrm>
              <a:off x="1317" y="3572"/>
              <a:ext cx="28" cy="1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400" dirty="0">
                  <a:latin typeface="Times New Roman" pitchFamily="18" charset="0"/>
                </a:rPr>
                <a:t> 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1464" name="Rectangle 28"/>
            <p:cNvSpPr>
              <a:spLocks noChangeArrowheads="1"/>
            </p:cNvSpPr>
            <p:nvPr/>
          </p:nvSpPr>
          <p:spPr bwMode="auto">
            <a:xfrm>
              <a:off x="1317" y="3750"/>
              <a:ext cx="23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900" dirty="0">
                  <a:latin typeface="Tahoma" pitchFamily="34" charset="0"/>
                </a:rPr>
                <a:t> 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1465" name="Rectangle 29"/>
            <p:cNvSpPr>
              <a:spLocks noChangeArrowheads="1"/>
            </p:cNvSpPr>
            <p:nvPr/>
          </p:nvSpPr>
          <p:spPr bwMode="auto">
            <a:xfrm>
              <a:off x="1317" y="3901"/>
              <a:ext cx="23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900" dirty="0">
                  <a:latin typeface="Tahoma" pitchFamily="34" charset="0"/>
                </a:rPr>
                <a:t> 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1466" name="Rectangle 30"/>
            <p:cNvSpPr>
              <a:spLocks noChangeArrowheads="1"/>
            </p:cNvSpPr>
            <p:nvPr/>
          </p:nvSpPr>
          <p:spPr bwMode="auto">
            <a:xfrm>
              <a:off x="1317" y="4053"/>
              <a:ext cx="23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900" dirty="0">
                  <a:latin typeface="Tahoma" pitchFamily="34" charset="0"/>
                </a:rPr>
                <a:t> 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1467" name="Rectangle 31"/>
            <p:cNvSpPr>
              <a:spLocks noChangeArrowheads="1"/>
            </p:cNvSpPr>
            <p:nvPr/>
          </p:nvSpPr>
          <p:spPr bwMode="auto">
            <a:xfrm>
              <a:off x="1317" y="4204"/>
              <a:ext cx="23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900" dirty="0">
                  <a:latin typeface="Tahoma" pitchFamily="34" charset="0"/>
                </a:rPr>
                <a:t> 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1468" name="Rectangle 32"/>
            <p:cNvSpPr>
              <a:spLocks noChangeArrowheads="1"/>
            </p:cNvSpPr>
            <p:nvPr/>
          </p:nvSpPr>
          <p:spPr bwMode="auto">
            <a:xfrm>
              <a:off x="1317" y="4356"/>
              <a:ext cx="23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900" dirty="0">
                  <a:latin typeface="Tahoma" pitchFamily="34" charset="0"/>
                </a:rPr>
                <a:t> 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1469" name="Rectangle 33"/>
            <p:cNvSpPr>
              <a:spLocks noChangeArrowheads="1"/>
            </p:cNvSpPr>
            <p:nvPr/>
          </p:nvSpPr>
          <p:spPr bwMode="auto">
            <a:xfrm>
              <a:off x="1317" y="4507"/>
              <a:ext cx="23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900" dirty="0">
                  <a:latin typeface="Tahoma" pitchFamily="34" charset="0"/>
                </a:rPr>
                <a:t> 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1470" name="Rectangle 34"/>
            <p:cNvSpPr>
              <a:spLocks noChangeArrowheads="1"/>
            </p:cNvSpPr>
            <p:nvPr/>
          </p:nvSpPr>
          <p:spPr bwMode="auto">
            <a:xfrm>
              <a:off x="1317" y="4658"/>
              <a:ext cx="23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900" dirty="0">
                  <a:latin typeface="Tahoma" pitchFamily="34" charset="0"/>
                </a:rPr>
                <a:t> 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1471" name="Rectangle 35"/>
            <p:cNvSpPr>
              <a:spLocks noChangeArrowheads="1"/>
            </p:cNvSpPr>
            <p:nvPr/>
          </p:nvSpPr>
          <p:spPr bwMode="auto">
            <a:xfrm>
              <a:off x="1317" y="4810"/>
              <a:ext cx="23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900" dirty="0">
                  <a:latin typeface="Tahoma" pitchFamily="34" charset="0"/>
                </a:rPr>
                <a:t> 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grpSp>
          <p:nvGrpSpPr>
            <p:cNvPr id="61472" name="Group 38"/>
            <p:cNvGrpSpPr>
              <a:grpSpLocks/>
            </p:cNvGrpSpPr>
            <p:nvPr/>
          </p:nvGrpSpPr>
          <p:grpSpPr bwMode="auto">
            <a:xfrm>
              <a:off x="2444" y="905"/>
              <a:ext cx="586" cy="327"/>
              <a:chOff x="2444" y="905"/>
              <a:chExt cx="586" cy="327"/>
            </a:xfrm>
          </p:grpSpPr>
          <p:sp>
            <p:nvSpPr>
              <p:cNvPr id="61581" name="Rectangle 36"/>
              <p:cNvSpPr>
                <a:spLocks noChangeArrowheads="1"/>
              </p:cNvSpPr>
              <p:nvPr/>
            </p:nvSpPr>
            <p:spPr bwMode="auto">
              <a:xfrm>
                <a:off x="2444" y="905"/>
                <a:ext cx="586" cy="327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har char="•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cs-CZ" altLang="cs-CZ" sz="2400" dirty="0">
                  <a:latin typeface="Arial Narrow" pitchFamily="34" charset="0"/>
                </a:endParaRPr>
              </a:p>
            </p:txBody>
          </p:sp>
          <p:sp>
            <p:nvSpPr>
              <p:cNvPr id="61582" name="Rectangle 37"/>
              <p:cNvSpPr>
                <a:spLocks noChangeArrowheads="1"/>
              </p:cNvSpPr>
              <p:nvPr/>
            </p:nvSpPr>
            <p:spPr bwMode="auto">
              <a:xfrm>
                <a:off x="2444" y="905"/>
                <a:ext cx="586" cy="327"/>
              </a:xfrm>
              <a:prstGeom prst="rect">
                <a:avLst/>
              </a:prstGeom>
              <a:noFill/>
              <a:ln w="7938" cap="rnd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har char="•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cs-CZ" altLang="cs-CZ" sz="2400" dirty="0">
                  <a:latin typeface="Arial Narrow" pitchFamily="34" charset="0"/>
                </a:endParaRPr>
              </a:p>
            </p:txBody>
          </p:sp>
        </p:grpSp>
        <p:sp>
          <p:nvSpPr>
            <p:cNvPr id="61473" name="Rectangle 39"/>
            <p:cNvSpPr>
              <a:spLocks noChangeArrowheads="1"/>
            </p:cNvSpPr>
            <p:nvPr/>
          </p:nvSpPr>
          <p:spPr bwMode="auto">
            <a:xfrm>
              <a:off x="2737" y="932"/>
              <a:ext cx="14" cy="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700" dirty="0">
                  <a:latin typeface="Times New Roman" pitchFamily="18" charset="0"/>
                </a:rPr>
                <a:t> 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1474" name="Rectangle 40"/>
            <p:cNvSpPr>
              <a:spLocks noChangeArrowheads="1"/>
            </p:cNvSpPr>
            <p:nvPr/>
          </p:nvSpPr>
          <p:spPr bwMode="auto">
            <a:xfrm>
              <a:off x="2581" y="1003"/>
              <a:ext cx="327" cy="1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400" dirty="0">
                  <a:latin typeface="Times New Roman" pitchFamily="18" charset="0"/>
                </a:rPr>
                <a:t>Ředitel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1475" name="Rectangle 41"/>
            <p:cNvSpPr>
              <a:spLocks noChangeArrowheads="1"/>
            </p:cNvSpPr>
            <p:nvPr/>
          </p:nvSpPr>
          <p:spPr bwMode="auto">
            <a:xfrm>
              <a:off x="2893" y="1003"/>
              <a:ext cx="28" cy="1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400" dirty="0">
                  <a:latin typeface="Times New Roman" pitchFamily="18" charset="0"/>
                </a:rPr>
                <a:t> 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1476" name="Line 42"/>
            <p:cNvSpPr>
              <a:spLocks noChangeShapeType="1"/>
            </p:cNvSpPr>
            <p:nvPr/>
          </p:nvSpPr>
          <p:spPr bwMode="auto">
            <a:xfrm flipH="1">
              <a:off x="2759" y="1232"/>
              <a:ext cx="1" cy="1122"/>
            </a:xfrm>
            <a:prstGeom prst="line">
              <a:avLst/>
            </a:prstGeom>
            <a:noFill/>
            <a:ln w="7938" cap="rnd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 dirty="0"/>
            </a:p>
          </p:txBody>
        </p:sp>
        <p:grpSp>
          <p:nvGrpSpPr>
            <p:cNvPr id="61477" name="Group 45"/>
            <p:cNvGrpSpPr>
              <a:grpSpLocks/>
            </p:cNvGrpSpPr>
            <p:nvPr/>
          </p:nvGrpSpPr>
          <p:grpSpPr bwMode="auto">
            <a:xfrm>
              <a:off x="3243" y="1279"/>
              <a:ext cx="929" cy="934"/>
              <a:chOff x="3255" y="1279"/>
              <a:chExt cx="902" cy="934"/>
            </a:xfrm>
          </p:grpSpPr>
          <p:sp>
            <p:nvSpPr>
              <p:cNvPr id="61579" name="Rectangle 43"/>
              <p:cNvSpPr>
                <a:spLocks noChangeArrowheads="1"/>
              </p:cNvSpPr>
              <p:nvPr/>
            </p:nvSpPr>
            <p:spPr bwMode="auto">
              <a:xfrm>
                <a:off x="3255" y="1279"/>
                <a:ext cx="902" cy="934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har char="•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cs-CZ" altLang="cs-CZ" sz="2400" dirty="0">
                  <a:latin typeface="Arial Narrow" pitchFamily="34" charset="0"/>
                </a:endParaRPr>
              </a:p>
            </p:txBody>
          </p:sp>
          <p:sp>
            <p:nvSpPr>
              <p:cNvPr id="61580" name="Rectangle 44"/>
              <p:cNvSpPr>
                <a:spLocks noChangeArrowheads="1"/>
              </p:cNvSpPr>
              <p:nvPr/>
            </p:nvSpPr>
            <p:spPr bwMode="auto">
              <a:xfrm>
                <a:off x="3255" y="1279"/>
                <a:ext cx="902" cy="934"/>
              </a:xfrm>
              <a:prstGeom prst="rect">
                <a:avLst/>
              </a:prstGeom>
              <a:noFill/>
              <a:ln w="7938" cap="rnd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har char="•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cs-CZ" altLang="cs-CZ" sz="2400" dirty="0">
                  <a:latin typeface="Arial Narrow" pitchFamily="34" charset="0"/>
                </a:endParaRPr>
              </a:p>
            </p:txBody>
          </p:sp>
        </p:grpSp>
        <p:sp>
          <p:nvSpPr>
            <p:cNvPr id="61478" name="Rectangle 46"/>
            <p:cNvSpPr>
              <a:spLocks noChangeArrowheads="1"/>
            </p:cNvSpPr>
            <p:nvPr/>
          </p:nvSpPr>
          <p:spPr bwMode="auto">
            <a:xfrm>
              <a:off x="3296" y="1308"/>
              <a:ext cx="680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300" dirty="0">
                  <a:latin typeface="Times New Roman" pitchFamily="18" charset="0"/>
                </a:rPr>
                <a:t>Podnikový štáb: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1479" name="Rectangle 47"/>
            <p:cNvSpPr>
              <a:spLocks noChangeArrowheads="1"/>
            </p:cNvSpPr>
            <p:nvPr/>
          </p:nvSpPr>
          <p:spPr bwMode="auto">
            <a:xfrm>
              <a:off x="3925" y="1308"/>
              <a:ext cx="26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300" dirty="0">
                  <a:latin typeface="Times New Roman" pitchFamily="18" charset="0"/>
                </a:rPr>
                <a:t> 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1480" name="Rectangle 48"/>
            <p:cNvSpPr>
              <a:spLocks noChangeArrowheads="1"/>
            </p:cNvSpPr>
            <p:nvPr/>
          </p:nvSpPr>
          <p:spPr bwMode="auto">
            <a:xfrm>
              <a:off x="3267" y="1429"/>
              <a:ext cx="35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300" dirty="0">
                  <a:latin typeface="Times New Roman" pitchFamily="18" charset="0"/>
                </a:rPr>
                <a:t>-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1481" name="Rectangle 49"/>
            <p:cNvSpPr>
              <a:spLocks noChangeArrowheads="1"/>
            </p:cNvSpPr>
            <p:nvPr/>
          </p:nvSpPr>
          <p:spPr bwMode="auto">
            <a:xfrm>
              <a:off x="3300" y="1429"/>
              <a:ext cx="511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300" dirty="0">
                  <a:latin typeface="Times New Roman" pitchFamily="18" charset="0"/>
                </a:rPr>
                <a:t> Ekonomika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1482" name="Rectangle 50"/>
            <p:cNvSpPr>
              <a:spLocks noChangeArrowheads="1"/>
            </p:cNvSpPr>
            <p:nvPr/>
          </p:nvSpPr>
          <p:spPr bwMode="auto">
            <a:xfrm>
              <a:off x="3794" y="1429"/>
              <a:ext cx="26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300" dirty="0">
                  <a:latin typeface="Times New Roman" pitchFamily="18" charset="0"/>
                </a:rPr>
                <a:t> 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1483" name="Rectangle 51"/>
            <p:cNvSpPr>
              <a:spLocks noChangeArrowheads="1"/>
            </p:cNvSpPr>
            <p:nvPr/>
          </p:nvSpPr>
          <p:spPr bwMode="auto">
            <a:xfrm>
              <a:off x="3267" y="1550"/>
              <a:ext cx="35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300" dirty="0">
                  <a:latin typeface="Times New Roman" pitchFamily="18" charset="0"/>
                </a:rPr>
                <a:t>-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1484" name="Rectangle 52"/>
            <p:cNvSpPr>
              <a:spLocks noChangeArrowheads="1"/>
            </p:cNvSpPr>
            <p:nvPr/>
          </p:nvSpPr>
          <p:spPr bwMode="auto">
            <a:xfrm>
              <a:off x="3300" y="1550"/>
              <a:ext cx="463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300" dirty="0">
                  <a:latin typeface="Times New Roman" pitchFamily="18" charset="0"/>
                </a:rPr>
                <a:t> Marketing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1485" name="Rectangle 53"/>
            <p:cNvSpPr>
              <a:spLocks noChangeArrowheads="1"/>
            </p:cNvSpPr>
            <p:nvPr/>
          </p:nvSpPr>
          <p:spPr bwMode="auto">
            <a:xfrm>
              <a:off x="3749" y="1550"/>
              <a:ext cx="26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300" dirty="0">
                  <a:latin typeface="Times New Roman" pitchFamily="18" charset="0"/>
                </a:rPr>
                <a:t> 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1486" name="Rectangle 54"/>
            <p:cNvSpPr>
              <a:spLocks noChangeArrowheads="1"/>
            </p:cNvSpPr>
            <p:nvPr/>
          </p:nvSpPr>
          <p:spPr bwMode="auto">
            <a:xfrm>
              <a:off x="3267" y="1671"/>
              <a:ext cx="35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300" dirty="0">
                  <a:latin typeface="Times New Roman" pitchFamily="18" charset="0"/>
                </a:rPr>
                <a:t>-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1487" name="Rectangle 55"/>
            <p:cNvSpPr>
              <a:spLocks noChangeArrowheads="1"/>
            </p:cNvSpPr>
            <p:nvPr/>
          </p:nvSpPr>
          <p:spPr bwMode="auto">
            <a:xfrm>
              <a:off x="3300" y="1671"/>
              <a:ext cx="235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300" dirty="0">
                  <a:latin typeface="Times New Roman" pitchFamily="18" charset="0"/>
                </a:rPr>
                <a:t> V+V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1488" name="Rectangle 56"/>
            <p:cNvSpPr>
              <a:spLocks noChangeArrowheads="1"/>
            </p:cNvSpPr>
            <p:nvPr/>
          </p:nvSpPr>
          <p:spPr bwMode="auto">
            <a:xfrm>
              <a:off x="3530" y="1671"/>
              <a:ext cx="26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300" dirty="0">
                  <a:latin typeface="Times New Roman" pitchFamily="18" charset="0"/>
                </a:rPr>
                <a:t> 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1489" name="Rectangle 57"/>
            <p:cNvSpPr>
              <a:spLocks noChangeArrowheads="1"/>
            </p:cNvSpPr>
            <p:nvPr/>
          </p:nvSpPr>
          <p:spPr bwMode="auto">
            <a:xfrm>
              <a:off x="3267" y="1793"/>
              <a:ext cx="35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300" dirty="0">
                  <a:latin typeface="Times New Roman" pitchFamily="18" charset="0"/>
                </a:rPr>
                <a:t>-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1490" name="Rectangle 58"/>
            <p:cNvSpPr>
              <a:spLocks noChangeArrowheads="1"/>
            </p:cNvSpPr>
            <p:nvPr/>
          </p:nvSpPr>
          <p:spPr bwMode="auto">
            <a:xfrm>
              <a:off x="3300" y="1793"/>
              <a:ext cx="615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300" dirty="0">
                  <a:latin typeface="Times New Roman" pitchFamily="18" charset="0"/>
                </a:rPr>
                <a:t> Personalistika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1491" name="Rectangle 59"/>
            <p:cNvSpPr>
              <a:spLocks noChangeArrowheads="1"/>
            </p:cNvSpPr>
            <p:nvPr/>
          </p:nvSpPr>
          <p:spPr bwMode="auto">
            <a:xfrm>
              <a:off x="3895" y="1793"/>
              <a:ext cx="26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300" dirty="0">
                  <a:latin typeface="Times New Roman" pitchFamily="18" charset="0"/>
                </a:rPr>
                <a:t> 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1492" name="Rectangle 60"/>
            <p:cNvSpPr>
              <a:spLocks noChangeArrowheads="1"/>
            </p:cNvSpPr>
            <p:nvPr/>
          </p:nvSpPr>
          <p:spPr bwMode="auto">
            <a:xfrm>
              <a:off x="3267" y="1913"/>
              <a:ext cx="35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300" dirty="0">
                  <a:latin typeface="Times New Roman" pitchFamily="18" charset="0"/>
                </a:rPr>
                <a:t>-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1493" name="Rectangle 61"/>
            <p:cNvSpPr>
              <a:spLocks noChangeArrowheads="1"/>
            </p:cNvSpPr>
            <p:nvPr/>
          </p:nvSpPr>
          <p:spPr bwMode="auto">
            <a:xfrm>
              <a:off x="3300" y="1913"/>
              <a:ext cx="595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300" dirty="0">
                  <a:latin typeface="Times New Roman" pitchFamily="18" charset="0"/>
                </a:rPr>
                <a:t> Právní služba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1494" name="Rectangle 62"/>
            <p:cNvSpPr>
              <a:spLocks noChangeArrowheads="1"/>
            </p:cNvSpPr>
            <p:nvPr/>
          </p:nvSpPr>
          <p:spPr bwMode="auto">
            <a:xfrm>
              <a:off x="3876" y="1913"/>
              <a:ext cx="26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300" dirty="0">
                  <a:latin typeface="Times New Roman" pitchFamily="18" charset="0"/>
                </a:rPr>
                <a:t> 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1495" name="Rectangle 63"/>
            <p:cNvSpPr>
              <a:spLocks noChangeArrowheads="1"/>
            </p:cNvSpPr>
            <p:nvPr/>
          </p:nvSpPr>
          <p:spPr bwMode="auto">
            <a:xfrm>
              <a:off x="3267" y="2037"/>
              <a:ext cx="35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300" dirty="0">
                  <a:latin typeface="Times New Roman" pitchFamily="18" charset="0"/>
                </a:rPr>
                <a:t>-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1496" name="Rectangle 64"/>
            <p:cNvSpPr>
              <a:spLocks noChangeArrowheads="1"/>
            </p:cNvSpPr>
            <p:nvPr/>
          </p:nvSpPr>
          <p:spPr bwMode="auto">
            <a:xfrm>
              <a:off x="3300" y="2037"/>
              <a:ext cx="834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300" dirty="0">
                  <a:latin typeface="Times New Roman" pitchFamily="18" charset="0"/>
                </a:rPr>
                <a:t> Vztahy s veřejností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1497" name="Rectangle 65"/>
            <p:cNvSpPr>
              <a:spLocks noChangeArrowheads="1"/>
            </p:cNvSpPr>
            <p:nvPr/>
          </p:nvSpPr>
          <p:spPr bwMode="auto">
            <a:xfrm>
              <a:off x="4110" y="2037"/>
              <a:ext cx="26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300" dirty="0">
                  <a:latin typeface="Times New Roman" pitchFamily="18" charset="0"/>
                </a:rPr>
                <a:t> 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grpSp>
          <p:nvGrpSpPr>
            <p:cNvPr id="61498" name="Group 68"/>
            <p:cNvGrpSpPr>
              <a:grpSpLocks/>
            </p:cNvGrpSpPr>
            <p:nvPr/>
          </p:nvGrpSpPr>
          <p:grpSpPr bwMode="auto">
            <a:xfrm>
              <a:off x="1362" y="2447"/>
              <a:ext cx="451" cy="374"/>
              <a:chOff x="1362" y="2447"/>
              <a:chExt cx="451" cy="374"/>
            </a:xfrm>
          </p:grpSpPr>
          <p:sp>
            <p:nvSpPr>
              <p:cNvPr id="61577" name="Rectangle 66"/>
              <p:cNvSpPr>
                <a:spLocks noChangeArrowheads="1"/>
              </p:cNvSpPr>
              <p:nvPr/>
            </p:nvSpPr>
            <p:spPr bwMode="auto">
              <a:xfrm>
                <a:off x="1362" y="2447"/>
                <a:ext cx="451" cy="374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har char="•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cs-CZ" altLang="cs-CZ" sz="2400" dirty="0">
                  <a:latin typeface="Arial Narrow" pitchFamily="34" charset="0"/>
                </a:endParaRPr>
              </a:p>
            </p:txBody>
          </p:sp>
          <p:sp>
            <p:nvSpPr>
              <p:cNvPr id="61578" name="Rectangle 67"/>
              <p:cNvSpPr>
                <a:spLocks noChangeArrowheads="1"/>
              </p:cNvSpPr>
              <p:nvPr/>
            </p:nvSpPr>
            <p:spPr bwMode="auto">
              <a:xfrm>
                <a:off x="1362" y="2447"/>
                <a:ext cx="451" cy="374"/>
              </a:xfrm>
              <a:prstGeom prst="rect">
                <a:avLst/>
              </a:prstGeom>
              <a:noFill/>
              <a:ln w="7938" cap="rnd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har char="•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cs-CZ" altLang="cs-CZ" sz="2400" dirty="0">
                  <a:latin typeface="Arial Narrow" pitchFamily="34" charset="0"/>
                </a:endParaRPr>
              </a:p>
            </p:txBody>
          </p:sp>
        </p:grpSp>
        <p:sp>
          <p:nvSpPr>
            <p:cNvPr id="61499" name="Rectangle 69"/>
            <p:cNvSpPr>
              <a:spLocks noChangeArrowheads="1"/>
            </p:cNvSpPr>
            <p:nvPr/>
          </p:nvSpPr>
          <p:spPr bwMode="auto">
            <a:xfrm>
              <a:off x="1415" y="2453"/>
              <a:ext cx="370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300" dirty="0">
                  <a:latin typeface="Times New Roman" pitchFamily="18" charset="0"/>
                </a:rPr>
                <a:t>Vedoucí 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1500" name="Rectangle 70"/>
            <p:cNvSpPr>
              <a:spLocks noChangeArrowheads="1"/>
            </p:cNvSpPr>
            <p:nvPr/>
          </p:nvSpPr>
          <p:spPr bwMode="auto">
            <a:xfrm>
              <a:off x="1383" y="2574"/>
              <a:ext cx="449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300" dirty="0">
                  <a:latin typeface="Times New Roman" pitchFamily="18" charset="0"/>
                </a:rPr>
                <a:t>pro území 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1501" name="Rectangle 71"/>
            <p:cNvSpPr>
              <a:spLocks noChangeArrowheads="1"/>
            </p:cNvSpPr>
            <p:nvPr/>
          </p:nvSpPr>
          <p:spPr bwMode="auto">
            <a:xfrm>
              <a:off x="1551" y="2697"/>
              <a:ext cx="76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300" dirty="0">
                  <a:latin typeface="Times New Roman" pitchFamily="18" charset="0"/>
                </a:rPr>
                <a:t>A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1502" name="Rectangle 72"/>
            <p:cNvSpPr>
              <a:spLocks noChangeArrowheads="1"/>
            </p:cNvSpPr>
            <p:nvPr/>
          </p:nvSpPr>
          <p:spPr bwMode="auto">
            <a:xfrm>
              <a:off x="1624" y="2697"/>
              <a:ext cx="26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300" dirty="0">
                  <a:latin typeface="Times New Roman" pitchFamily="18" charset="0"/>
                </a:rPr>
                <a:t> 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1503" name="Line 73"/>
            <p:cNvSpPr>
              <a:spLocks noChangeShapeType="1"/>
            </p:cNvSpPr>
            <p:nvPr/>
          </p:nvSpPr>
          <p:spPr bwMode="auto">
            <a:xfrm>
              <a:off x="1588" y="2354"/>
              <a:ext cx="2343" cy="1"/>
            </a:xfrm>
            <a:prstGeom prst="line">
              <a:avLst/>
            </a:prstGeom>
            <a:noFill/>
            <a:ln w="7938" cap="rnd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61504" name="Line 74"/>
            <p:cNvSpPr>
              <a:spLocks noChangeShapeType="1"/>
            </p:cNvSpPr>
            <p:nvPr/>
          </p:nvSpPr>
          <p:spPr bwMode="auto">
            <a:xfrm>
              <a:off x="1588" y="2354"/>
              <a:ext cx="1" cy="93"/>
            </a:xfrm>
            <a:prstGeom prst="line">
              <a:avLst/>
            </a:prstGeom>
            <a:noFill/>
            <a:ln w="7938" cap="rnd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61505" name="Line 75"/>
            <p:cNvSpPr>
              <a:spLocks noChangeShapeType="1"/>
            </p:cNvSpPr>
            <p:nvPr/>
          </p:nvSpPr>
          <p:spPr bwMode="auto">
            <a:xfrm>
              <a:off x="2174" y="2354"/>
              <a:ext cx="1" cy="93"/>
            </a:xfrm>
            <a:prstGeom prst="line">
              <a:avLst/>
            </a:prstGeom>
            <a:noFill/>
            <a:ln w="7938" cap="rnd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61506" name="Line 76"/>
            <p:cNvSpPr>
              <a:spLocks noChangeShapeType="1"/>
            </p:cNvSpPr>
            <p:nvPr/>
          </p:nvSpPr>
          <p:spPr bwMode="auto">
            <a:xfrm>
              <a:off x="2759" y="2354"/>
              <a:ext cx="1" cy="93"/>
            </a:xfrm>
            <a:prstGeom prst="line">
              <a:avLst/>
            </a:prstGeom>
            <a:noFill/>
            <a:ln w="7938" cap="rnd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61507" name="Line 77"/>
            <p:cNvSpPr>
              <a:spLocks noChangeShapeType="1"/>
            </p:cNvSpPr>
            <p:nvPr/>
          </p:nvSpPr>
          <p:spPr bwMode="auto">
            <a:xfrm>
              <a:off x="3345" y="2354"/>
              <a:ext cx="1" cy="93"/>
            </a:xfrm>
            <a:prstGeom prst="line">
              <a:avLst/>
            </a:prstGeom>
            <a:noFill/>
            <a:ln w="7938" cap="rnd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61508" name="Line 78"/>
            <p:cNvSpPr>
              <a:spLocks noChangeShapeType="1"/>
            </p:cNvSpPr>
            <p:nvPr/>
          </p:nvSpPr>
          <p:spPr bwMode="auto">
            <a:xfrm>
              <a:off x="3931" y="2354"/>
              <a:ext cx="1" cy="93"/>
            </a:xfrm>
            <a:prstGeom prst="line">
              <a:avLst/>
            </a:prstGeom>
            <a:noFill/>
            <a:ln w="7938" cap="rnd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 dirty="0"/>
            </a:p>
          </p:txBody>
        </p:sp>
        <p:grpSp>
          <p:nvGrpSpPr>
            <p:cNvPr id="61509" name="Group 81"/>
            <p:cNvGrpSpPr>
              <a:grpSpLocks/>
            </p:cNvGrpSpPr>
            <p:nvPr/>
          </p:nvGrpSpPr>
          <p:grpSpPr bwMode="auto">
            <a:xfrm>
              <a:off x="1948" y="2447"/>
              <a:ext cx="451" cy="374"/>
              <a:chOff x="1948" y="2447"/>
              <a:chExt cx="451" cy="374"/>
            </a:xfrm>
          </p:grpSpPr>
          <p:sp>
            <p:nvSpPr>
              <p:cNvPr id="61575" name="Rectangle 79"/>
              <p:cNvSpPr>
                <a:spLocks noChangeArrowheads="1"/>
              </p:cNvSpPr>
              <p:nvPr/>
            </p:nvSpPr>
            <p:spPr bwMode="auto">
              <a:xfrm>
                <a:off x="1948" y="2447"/>
                <a:ext cx="451" cy="374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har char="•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cs-CZ" altLang="cs-CZ" sz="2400" dirty="0">
                  <a:latin typeface="Arial Narrow" pitchFamily="34" charset="0"/>
                </a:endParaRPr>
              </a:p>
            </p:txBody>
          </p:sp>
          <p:sp>
            <p:nvSpPr>
              <p:cNvPr id="61576" name="Rectangle 80"/>
              <p:cNvSpPr>
                <a:spLocks noChangeArrowheads="1"/>
              </p:cNvSpPr>
              <p:nvPr/>
            </p:nvSpPr>
            <p:spPr bwMode="auto">
              <a:xfrm>
                <a:off x="1948" y="2447"/>
                <a:ext cx="451" cy="374"/>
              </a:xfrm>
              <a:prstGeom prst="rect">
                <a:avLst/>
              </a:prstGeom>
              <a:noFill/>
              <a:ln w="7938" cap="rnd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har char="•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cs-CZ" altLang="cs-CZ" sz="2400" dirty="0">
                  <a:latin typeface="Arial Narrow" pitchFamily="34" charset="0"/>
                </a:endParaRPr>
              </a:p>
            </p:txBody>
          </p:sp>
        </p:grpSp>
        <p:sp>
          <p:nvSpPr>
            <p:cNvPr id="61510" name="Rectangle 82"/>
            <p:cNvSpPr>
              <a:spLocks noChangeArrowheads="1"/>
            </p:cNvSpPr>
            <p:nvPr/>
          </p:nvSpPr>
          <p:spPr bwMode="auto">
            <a:xfrm>
              <a:off x="2001" y="2453"/>
              <a:ext cx="370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300" dirty="0">
                  <a:latin typeface="Times New Roman" pitchFamily="18" charset="0"/>
                </a:rPr>
                <a:t>Vedoucí 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1511" name="Rectangle 83"/>
            <p:cNvSpPr>
              <a:spLocks noChangeArrowheads="1"/>
            </p:cNvSpPr>
            <p:nvPr/>
          </p:nvSpPr>
          <p:spPr bwMode="auto">
            <a:xfrm>
              <a:off x="1969" y="2574"/>
              <a:ext cx="449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300" dirty="0">
                  <a:latin typeface="Times New Roman" pitchFamily="18" charset="0"/>
                </a:rPr>
                <a:t>pro území 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1512" name="Rectangle 84"/>
            <p:cNvSpPr>
              <a:spLocks noChangeArrowheads="1"/>
            </p:cNvSpPr>
            <p:nvPr/>
          </p:nvSpPr>
          <p:spPr bwMode="auto">
            <a:xfrm>
              <a:off x="2140" y="2697"/>
              <a:ext cx="70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300" dirty="0">
                  <a:latin typeface="Times New Roman" pitchFamily="18" charset="0"/>
                </a:rPr>
                <a:t>B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1513" name="Rectangle 85"/>
            <p:cNvSpPr>
              <a:spLocks noChangeArrowheads="1"/>
            </p:cNvSpPr>
            <p:nvPr/>
          </p:nvSpPr>
          <p:spPr bwMode="auto">
            <a:xfrm>
              <a:off x="2207" y="2697"/>
              <a:ext cx="26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300" dirty="0">
                  <a:latin typeface="Times New Roman" pitchFamily="18" charset="0"/>
                </a:rPr>
                <a:t> 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grpSp>
          <p:nvGrpSpPr>
            <p:cNvPr id="61514" name="Group 88"/>
            <p:cNvGrpSpPr>
              <a:grpSpLocks/>
            </p:cNvGrpSpPr>
            <p:nvPr/>
          </p:nvGrpSpPr>
          <p:grpSpPr bwMode="auto">
            <a:xfrm>
              <a:off x="2534" y="2447"/>
              <a:ext cx="451" cy="374"/>
              <a:chOff x="2534" y="2447"/>
              <a:chExt cx="451" cy="374"/>
            </a:xfrm>
          </p:grpSpPr>
          <p:sp>
            <p:nvSpPr>
              <p:cNvPr id="61573" name="Rectangle 86"/>
              <p:cNvSpPr>
                <a:spLocks noChangeArrowheads="1"/>
              </p:cNvSpPr>
              <p:nvPr/>
            </p:nvSpPr>
            <p:spPr bwMode="auto">
              <a:xfrm>
                <a:off x="2534" y="2447"/>
                <a:ext cx="451" cy="374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har char="•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cs-CZ" altLang="cs-CZ" sz="2400" dirty="0">
                  <a:latin typeface="Arial Narrow" pitchFamily="34" charset="0"/>
                </a:endParaRPr>
              </a:p>
            </p:txBody>
          </p:sp>
          <p:sp>
            <p:nvSpPr>
              <p:cNvPr id="61574" name="Rectangle 87"/>
              <p:cNvSpPr>
                <a:spLocks noChangeArrowheads="1"/>
              </p:cNvSpPr>
              <p:nvPr/>
            </p:nvSpPr>
            <p:spPr bwMode="auto">
              <a:xfrm>
                <a:off x="2534" y="2447"/>
                <a:ext cx="451" cy="374"/>
              </a:xfrm>
              <a:prstGeom prst="rect">
                <a:avLst/>
              </a:prstGeom>
              <a:noFill/>
              <a:ln w="7938" cap="rnd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har char="•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cs-CZ" altLang="cs-CZ" sz="2400" dirty="0">
                  <a:latin typeface="Arial Narrow" pitchFamily="34" charset="0"/>
                </a:endParaRPr>
              </a:p>
            </p:txBody>
          </p:sp>
        </p:grpSp>
        <p:sp>
          <p:nvSpPr>
            <p:cNvPr id="61515" name="Rectangle 89"/>
            <p:cNvSpPr>
              <a:spLocks noChangeArrowheads="1"/>
            </p:cNvSpPr>
            <p:nvPr/>
          </p:nvSpPr>
          <p:spPr bwMode="auto">
            <a:xfrm>
              <a:off x="2588" y="2453"/>
              <a:ext cx="370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300" dirty="0">
                  <a:latin typeface="Times New Roman" pitchFamily="18" charset="0"/>
                </a:rPr>
                <a:t>Vedoucí 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1516" name="Rectangle 90"/>
            <p:cNvSpPr>
              <a:spLocks noChangeArrowheads="1"/>
            </p:cNvSpPr>
            <p:nvPr/>
          </p:nvSpPr>
          <p:spPr bwMode="auto">
            <a:xfrm>
              <a:off x="2556" y="2574"/>
              <a:ext cx="449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300" dirty="0">
                  <a:latin typeface="Times New Roman" pitchFamily="18" charset="0"/>
                </a:rPr>
                <a:t>pro území 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1517" name="Rectangle 91"/>
            <p:cNvSpPr>
              <a:spLocks noChangeArrowheads="1"/>
            </p:cNvSpPr>
            <p:nvPr/>
          </p:nvSpPr>
          <p:spPr bwMode="auto">
            <a:xfrm>
              <a:off x="2726" y="2697"/>
              <a:ext cx="70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300" dirty="0">
                  <a:latin typeface="Times New Roman" pitchFamily="18" charset="0"/>
                </a:rPr>
                <a:t>C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1518" name="Rectangle 92"/>
            <p:cNvSpPr>
              <a:spLocks noChangeArrowheads="1"/>
            </p:cNvSpPr>
            <p:nvPr/>
          </p:nvSpPr>
          <p:spPr bwMode="auto">
            <a:xfrm>
              <a:off x="2794" y="2697"/>
              <a:ext cx="26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300" dirty="0">
                  <a:latin typeface="Times New Roman" pitchFamily="18" charset="0"/>
                </a:rPr>
                <a:t> 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grpSp>
          <p:nvGrpSpPr>
            <p:cNvPr id="61519" name="Group 95"/>
            <p:cNvGrpSpPr>
              <a:grpSpLocks/>
            </p:cNvGrpSpPr>
            <p:nvPr/>
          </p:nvGrpSpPr>
          <p:grpSpPr bwMode="auto">
            <a:xfrm>
              <a:off x="3120" y="2447"/>
              <a:ext cx="451" cy="374"/>
              <a:chOff x="3120" y="2447"/>
              <a:chExt cx="451" cy="374"/>
            </a:xfrm>
          </p:grpSpPr>
          <p:sp>
            <p:nvSpPr>
              <p:cNvPr id="61571" name="Rectangle 93"/>
              <p:cNvSpPr>
                <a:spLocks noChangeArrowheads="1"/>
              </p:cNvSpPr>
              <p:nvPr/>
            </p:nvSpPr>
            <p:spPr bwMode="auto">
              <a:xfrm>
                <a:off x="3120" y="2447"/>
                <a:ext cx="451" cy="374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har char="•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cs-CZ" altLang="cs-CZ" sz="2400" dirty="0">
                  <a:latin typeface="Arial Narrow" pitchFamily="34" charset="0"/>
                </a:endParaRPr>
              </a:p>
            </p:txBody>
          </p:sp>
          <p:sp>
            <p:nvSpPr>
              <p:cNvPr id="61572" name="Rectangle 94"/>
              <p:cNvSpPr>
                <a:spLocks noChangeArrowheads="1"/>
              </p:cNvSpPr>
              <p:nvPr/>
            </p:nvSpPr>
            <p:spPr bwMode="auto">
              <a:xfrm>
                <a:off x="3120" y="2447"/>
                <a:ext cx="451" cy="374"/>
              </a:xfrm>
              <a:prstGeom prst="rect">
                <a:avLst/>
              </a:prstGeom>
              <a:noFill/>
              <a:ln w="7938" cap="rnd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har char="•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cs-CZ" altLang="cs-CZ" sz="2400" dirty="0">
                  <a:latin typeface="Arial Narrow" pitchFamily="34" charset="0"/>
                </a:endParaRPr>
              </a:p>
            </p:txBody>
          </p:sp>
        </p:grpSp>
        <p:sp>
          <p:nvSpPr>
            <p:cNvPr id="61520" name="Rectangle 96"/>
            <p:cNvSpPr>
              <a:spLocks noChangeArrowheads="1"/>
            </p:cNvSpPr>
            <p:nvPr/>
          </p:nvSpPr>
          <p:spPr bwMode="auto">
            <a:xfrm>
              <a:off x="3173" y="2453"/>
              <a:ext cx="370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300" dirty="0">
                  <a:latin typeface="Times New Roman" pitchFamily="18" charset="0"/>
                </a:rPr>
                <a:t>Vedoucí 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1521" name="Rectangle 97"/>
            <p:cNvSpPr>
              <a:spLocks noChangeArrowheads="1"/>
            </p:cNvSpPr>
            <p:nvPr/>
          </p:nvSpPr>
          <p:spPr bwMode="auto">
            <a:xfrm>
              <a:off x="3141" y="2574"/>
              <a:ext cx="449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300" dirty="0">
                  <a:latin typeface="Times New Roman" pitchFamily="18" charset="0"/>
                </a:rPr>
                <a:t>pro území 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1522" name="Rectangle 98"/>
            <p:cNvSpPr>
              <a:spLocks noChangeArrowheads="1"/>
            </p:cNvSpPr>
            <p:nvPr/>
          </p:nvSpPr>
          <p:spPr bwMode="auto">
            <a:xfrm>
              <a:off x="3309" y="2697"/>
              <a:ext cx="76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300" dirty="0">
                  <a:latin typeface="Times New Roman" pitchFamily="18" charset="0"/>
                </a:rPr>
                <a:t>D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1523" name="Rectangle 99"/>
            <p:cNvSpPr>
              <a:spLocks noChangeArrowheads="1"/>
            </p:cNvSpPr>
            <p:nvPr/>
          </p:nvSpPr>
          <p:spPr bwMode="auto">
            <a:xfrm>
              <a:off x="3382" y="2697"/>
              <a:ext cx="26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300" dirty="0">
                  <a:latin typeface="Times New Roman" pitchFamily="18" charset="0"/>
                </a:rPr>
                <a:t> 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grpSp>
          <p:nvGrpSpPr>
            <p:cNvPr id="61524" name="Group 102"/>
            <p:cNvGrpSpPr>
              <a:grpSpLocks/>
            </p:cNvGrpSpPr>
            <p:nvPr/>
          </p:nvGrpSpPr>
          <p:grpSpPr bwMode="auto">
            <a:xfrm>
              <a:off x="3706" y="2447"/>
              <a:ext cx="451" cy="374"/>
              <a:chOff x="3706" y="2447"/>
              <a:chExt cx="451" cy="374"/>
            </a:xfrm>
          </p:grpSpPr>
          <p:sp>
            <p:nvSpPr>
              <p:cNvPr id="61569" name="Rectangle 100"/>
              <p:cNvSpPr>
                <a:spLocks noChangeArrowheads="1"/>
              </p:cNvSpPr>
              <p:nvPr/>
            </p:nvSpPr>
            <p:spPr bwMode="auto">
              <a:xfrm>
                <a:off x="3706" y="2447"/>
                <a:ext cx="451" cy="374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har char="•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cs-CZ" altLang="cs-CZ" sz="2400" dirty="0">
                  <a:latin typeface="Arial Narrow" pitchFamily="34" charset="0"/>
                </a:endParaRPr>
              </a:p>
            </p:txBody>
          </p:sp>
          <p:sp>
            <p:nvSpPr>
              <p:cNvPr id="61570" name="Rectangle 101"/>
              <p:cNvSpPr>
                <a:spLocks noChangeArrowheads="1"/>
              </p:cNvSpPr>
              <p:nvPr/>
            </p:nvSpPr>
            <p:spPr bwMode="auto">
              <a:xfrm>
                <a:off x="3706" y="2447"/>
                <a:ext cx="451" cy="374"/>
              </a:xfrm>
              <a:prstGeom prst="rect">
                <a:avLst/>
              </a:prstGeom>
              <a:noFill/>
              <a:ln w="7938" cap="rnd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har char="•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cs-CZ" altLang="cs-CZ" sz="2400" dirty="0">
                  <a:latin typeface="Arial Narrow" pitchFamily="34" charset="0"/>
                </a:endParaRPr>
              </a:p>
            </p:txBody>
          </p:sp>
        </p:grpSp>
        <p:sp>
          <p:nvSpPr>
            <p:cNvPr id="61525" name="Rectangle 103"/>
            <p:cNvSpPr>
              <a:spLocks noChangeArrowheads="1"/>
            </p:cNvSpPr>
            <p:nvPr/>
          </p:nvSpPr>
          <p:spPr bwMode="auto">
            <a:xfrm>
              <a:off x="3759" y="2453"/>
              <a:ext cx="370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300" dirty="0">
                  <a:latin typeface="Times New Roman" pitchFamily="18" charset="0"/>
                </a:rPr>
                <a:t>Vedoucí 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1526" name="Rectangle 104"/>
            <p:cNvSpPr>
              <a:spLocks noChangeArrowheads="1"/>
            </p:cNvSpPr>
            <p:nvPr/>
          </p:nvSpPr>
          <p:spPr bwMode="auto">
            <a:xfrm>
              <a:off x="3727" y="2574"/>
              <a:ext cx="88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300" dirty="0">
                  <a:latin typeface="Times New Roman" pitchFamily="18" charset="0"/>
                </a:rPr>
                <a:t>pr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1527" name="Rectangle 105"/>
            <p:cNvSpPr>
              <a:spLocks noChangeArrowheads="1"/>
            </p:cNvSpPr>
            <p:nvPr/>
          </p:nvSpPr>
          <p:spPr bwMode="auto">
            <a:xfrm>
              <a:off x="3812" y="2574"/>
              <a:ext cx="361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300" dirty="0">
                  <a:latin typeface="Times New Roman" pitchFamily="18" charset="0"/>
                </a:rPr>
                <a:t>o území 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1528" name="Rectangle 106"/>
            <p:cNvSpPr>
              <a:spLocks noChangeArrowheads="1"/>
            </p:cNvSpPr>
            <p:nvPr/>
          </p:nvSpPr>
          <p:spPr bwMode="auto">
            <a:xfrm>
              <a:off x="3901" y="2697"/>
              <a:ext cx="65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300" dirty="0">
                  <a:latin typeface="Times New Roman" pitchFamily="18" charset="0"/>
                </a:rPr>
                <a:t>E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1529" name="Rectangle 107"/>
            <p:cNvSpPr>
              <a:spLocks noChangeArrowheads="1"/>
            </p:cNvSpPr>
            <p:nvPr/>
          </p:nvSpPr>
          <p:spPr bwMode="auto">
            <a:xfrm>
              <a:off x="3962" y="2697"/>
              <a:ext cx="26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300" dirty="0">
                  <a:latin typeface="Times New Roman" pitchFamily="18" charset="0"/>
                </a:rPr>
                <a:t> 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1530" name="Line 108"/>
            <p:cNvSpPr>
              <a:spLocks noChangeShapeType="1"/>
            </p:cNvSpPr>
            <p:nvPr/>
          </p:nvSpPr>
          <p:spPr bwMode="auto">
            <a:xfrm flipH="1">
              <a:off x="2759" y="2821"/>
              <a:ext cx="1" cy="981"/>
            </a:xfrm>
            <a:prstGeom prst="line">
              <a:avLst/>
            </a:prstGeom>
            <a:noFill/>
            <a:ln w="7938" cap="rnd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 dirty="0"/>
            </a:p>
          </p:txBody>
        </p:sp>
        <p:grpSp>
          <p:nvGrpSpPr>
            <p:cNvPr id="61531" name="Group 111"/>
            <p:cNvGrpSpPr>
              <a:grpSpLocks/>
            </p:cNvGrpSpPr>
            <p:nvPr/>
          </p:nvGrpSpPr>
          <p:grpSpPr bwMode="auto">
            <a:xfrm>
              <a:off x="3243" y="2961"/>
              <a:ext cx="902" cy="561"/>
              <a:chOff x="3255" y="2961"/>
              <a:chExt cx="902" cy="561"/>
            </a:xfrm>
          </p:grpSpPr>
          <p:sp>
            <p:nvSpPr>
              <p:cNvPr id="61567" name="Rectangle 109"/>
              <p:cNvSpPr>
                <a:spLocks noChangeArrowheads="1"/>
              </p:cNvSpPr>
              <p:nvPr/>
            </p:nvSpPr>
            <p:spPr bwMode="auto">
              <a:xfrm>
                <a:off x="3255" y="2961"/>
                <a:ext cx="902" cy="561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har char="•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cs-CZ" altLang="cs-CZ" sz="2400" dirty="0">
                  <a:latin typeface="Arial Narrow" pitchFamily="34" charset="0"/>
                </a:endParaRPr>
              </a:p>
            </p:txBody>
          </p:sp>
          <p:sp>
            <p:nvSpPr>
              <p:cNvPr id="61568" name="Rectangle 110"/>
              <p:cNvSpPr>
                <a:spLocks noChangeArrowheads="1"/>
              </p:cNvSpPr>
              <p:nvPr/>
            </p:nvSpPr>
            <p:spPr bwMode="auto">
              <a:xfrm>
                <a:off x="3255" y="2961"/>
                <a:ext cx="902" cy="561"/>
              </a:xfrm>
              <a:prstGeom prst="rect">
                <a:avLst/>
              </a:prstGeom>
              <a:noFill/>
              <a:ln w="7938" cap="rnd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har char="•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cs-CZ" altLang="cs-CZ" sz="2400" dirty="0">
                  <a:latin typeface="Arial Narrow" pitchFamily="34" charset="0"/>
                </a:endParaRPr>
              </a:p>
            </p:txBody>
          </p:sp>
        </p:grpSp>
        <p:sp>
          <p:nvSpPr>
            <p:cNvPr id="61532" name="Rectangle 112"/>
            <p:cNvSpPr>
              <a:spLocks noChangeArrowheads="1"/>
            </p:cNvSpPr>
            <p:nvPr/>
          </p:nvSpPr>
          <p:spPr bwMode="auto">
            <a:xfrm>
              <a:off x="3267" y="2991"/>
              <a:ext cx="556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300" dirty="0">
                  <a:latin typeface="Times New Roman" pitchFamily="18" charset="0"/>
                </a:rPr>
                <a:t>Územní štáb: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1533" name="Rectangle 113"/>
            <p:cNvSpPr>
              <a:spLocks noChangeArrowheads="1"/>
            </p:cNvSpPr>
            <p:nvPr/>
          </p:nvSpPr>
          <p:spPr bwMode="auto">
            <a:xfrm>
              <a:off x="3806" y="2991"/>
              <a:ext cx="26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300" dirty="0">
                  <a:latin typeface="Times New Roman" pitchFamily="18" charset="0"/>
                </a:rPr>
                <a:t> 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1534" name="Rectangle 114"/>
            <p:cNvSpPr>
              <a:spLocks noChangeArrowheads="1"/>
            </p:cNvSpPr>
            <p:nvPr/>
          </p:nvSpPr>
          <p:spPr bwMode="auto">
            <a:xfrm>
              <a:off x="3267" y="3111"/>
              <a:ext cx="35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300" dirty="0">
                  <a:latin typeface="Times New Roman" pitchFamily="18" charset="0"/>
                </a:rPr>
                <a:t>-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1535" name="Rectangle 115"/>
            <p:cNvSpPr>
              <a:spLocks noChangeArrowheads="1"/>
            </p:cNvSpPr>
            <p:nvPr/>
          </p:nvSpPr>
          <p:spPr bwMode="auto">
            <a:xfrm>
              <a:off x="3300" y="3111"/>
              <a:ext cx="511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300" dirty="0">
                  <a:latin typeface="Times New Roman" pitchFamily="18" charset="0"/>
                </a:rPr>
                <a:t> Ekonomika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1536" name="Rectangle 116"/>
            <p:cNvSpPr>
              <a:spLocks noChangeArrowheads="1"/>
            </p:cNvSpPr>
            <p:nvPr/>
          </p:nvSpPr>
          <p:spPr bwMode="auto">
            <a:xfrm>
              <a:off x="3794" y="3111"/>
              <a:ext cx="26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300" dirty="0">
                  <a:latin typeface="Times New Roman" pitchFamily="18" charset="0"/>
                </a:rPr>
                <a:t> 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1537" name="Rectangle 117"/>
            <p:cNvSpPr>
              <a:spLocks noChangeArrowheads="1"/>
            </p:cNvSpPr>
            <p:nvPr/>
          </p:nvSpPr>
          <p:spPr bwMode="auto">
            <a:xfrm>
              <a:off x="3267" y="3232"/>
              <a:ext cx="35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300" dirty="0">
                  <a:latin typeface="Times New Roman" pitchFamily="18" charset="0"/>
                </a:rPr>
                <a:t>-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1538" name="Rectangle 118"/>
            <p:cNvSpPr>
              <a:spLocks noChangeArrowheads="1"/>
            </p:cNvSpPr>
            <p:nvPr/>
          </p:nvSpPr>
          <p:spPr bwMode="auto">
            <a:xfrm>
              <a:off x="3300" y="3232"/>
              <a:ext cx="463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300" dirty="0">
                  <a:latin typeface="Times New Roman" pitchFamily="18" charset="0"/>
                </a:rPr>
                <a:t> Marketing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1539" name="Rectangle 119"/>
            <p:cNvSpPr>
              <a:spLocks noChangeArrowheads="1"/>
            </p:cNvSpPr>
            <p:nvPr/>
          </p:nvSpPr>
          <p:spPr bwMode="auto">
            <a:xfrm>
              <a:off x="3749" y="3232"/>
              <a:ext cx="26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300" dirty="0">
                  <a:latin typeface="Times New Roman" pitchFamily="18" charset="0"/>
                </a:rPr>
                <a:t> 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1540" name="Rectangle 120"/>
            <p:cNvSpPr>
              <a:spLocks noChangeArrowheads="1"/>
            </p:cNvSpPr>
            <p:nvPr/>
          </p:nvSpPr>
          <p:spPr bwMode="auto">
            <a:xfrm>
              <a:off x="3267" y="3353"/>
              <a:ext cx="35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300" dirty="0">
                  <a:latin typeface="Times New Roman" pitchFamily="18" charset="0"/>
                </a:rPr>
                <a:t>-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1541" name="Rectangle 121"/>
            <p:cNvSpPr>
              <a:spLocks noChangeArrowheads="1"/>
            </p:cNvSpPr>
            <p:nvPr/>
          </p:nvSpPr>
          <p:spPr bwMode="auto">
            <a:xfrm>
              <a:off x="3300" y="3353"/>
              <a:ext cx="615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300" dirty="0">
                  <a:latin typeface="Times New Roman" pitchFamily="18" charset="0"/>
                </a:rPr>
                <a:t> Personalistika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1542" name="Rectangle 122"/>
            <p:cNvSpPr>
              <a:spLocks noChangeArrowheads="1"/>
            </p:cNvSpPr>
            <p:nvPr/>
          </p:nvSpPr>
          <p:spPr bwMode="auto">
            <a:xfrm>
              <a:off x="3895" y="3353"/>
              <a:ext cx="26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300" dirty="0">
                  <a:latin typeface="Times New Roman" pitchFamily="18" charset="0"/>
                </a:rPr>
                <a:t> 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1543" name="Rectangle 123"/>
            <p:cNvSpPr>
              <a:spLocks noChangeArrowheads="1"/>
            </p:cNvSpPr>
            <p:nvPr/>
          </p:nvSpPr>
          <p:spPr bwMode="auto">
            <a:xfrm>
              <a:off x="3267" y="3461"/>
              <a:ext cx="28" cy="1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400" dirty="0">
                  <a:latin typeface="Times New Roman" pitchFamily="18" charset="0"/>
                </a:rPr>
                <a:t> 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grpSp>
          <p:nvGrpSpPr>
            <p:cNvPr id="61544" name="Group 126"/>
            <p:cNvGrpSpPr>
              <a:grpSpLocks/>
            </p:cNvGrpSpPr>
            <p:nvPr/>
          </p:nvGrpSpPr>
          <p:grpSpPr bwMode="auto">
            <a:xfrm>
              <a:off x="2534" y="3756"/>
              <a:ext cx="451" cy="327"/>
              <a:chOff x="2534" y="3756"/>
              <a:chExt cx="451" cy="327"/>
            </a:xfrm>
          </p:grpSpPr>
          <p:sp>
            <p:nvSpPr>
              <p:cNvPr id="61565" name="Rectangle 124"/>
              <p:cNvSpPr>
                <a:spLocks noChangeArrowheads="1"/>
              </p:cNvSpPr>
              <p:nvPr/>
            </p:nvSpPr>
            <p:spPr bwMode="auto">
              <a:xfrm>
                <a:off x="2534" y="3756"/>
                <a:ext cx="451" cy="327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har char="•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cs-CZ" altLang="cs-CZ" sz="2400" dirty="0">
                  <a:latin typeface="Arial Narrow" pitchFamily="34" charset="0"/>
                </a:endParaRPr>
              </a:p>
            </p:txBody>
          </p:sp>
          <p:sp>
            <p:nvSpPr>
              <p:cNvPr id="61566" name="Rectangle 125"/>
              <p:cNvSpPr>
                <a:spLocks noChangeArrowheads="1"/>
              </p:cNvSpPr>
              <p:nvPr/>
            </p:nvSpPr>
            <p:spPr bwMode="auto">
              <a:xfrm>
                <a:off x="2534" y="3756"/>
                <a:ext cx="451" cy="327"/>
              </a:xfrm>
              <a:prstGeom prst="rect">
                <a:avLst/>
              </a:prstGeom>
              <a:noFill/>
              <a:ln w="7938" cap="rnd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har char="•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cs-CZ" altLang="cs-CZ" sz="2400" dirty="0">
                  <a:latin typeface="Arial Narrow" pitchFamily="34" charset="0"/>
                </a:endParaRPr>
              </a:p>
            </p:txBody>
          </p:sp>
        </p:grpSp>
        <p:sp>
          <p:nvSpPr>
            <p:cNvPr id="61545" name="Rectangle 127"/>
            <p:cNvSpPr>
              <a:spLocks noChangeArrowheads="1"/>
            </p:cNvSpPr>
            <p:nvPr/>
          </p:nvSpPr>
          <p:spPr bwMode="auto">
            <a:xfrm>
              <a:off x="2760" y="3759"/>
              <a:ext cx="22" cy="1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100" dirty="0">
                  <a:latin typeface="Times New Roman" pitchFamily="18" charset="0"/>
                </a:rPr>
                <a:t> 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1546" name="Rectangle 128"/>
            <p:cNvSpPr>
              <a:spLocks noChangeArrowheads="1"/>
            </p:cNvSpPr>
            <p:nvPr/>
          </p:nvSpPr>
          <p:spPr bwMode="auto">
            <a:xfrm>
              <a:off x="2607" y="3862"/>
              <a:ext cx="315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300" dirty="0">
                  <a:latin typeface="Times New Roman" pitchFamily="18" charset="0"/>
                </a:rPr>
                <a:t>Výroba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1547" name="Rectangle 129"/>
            <p:cNvSpPr>
              <a:spLocks noChangeArrowheads="1"/>
            </p:cNvSpPr>
            <p:nvPr/>
          </p:nvSpPr>
          <p:spPr bwMode="auto">
            <a:xfrm>
              <a:off x="2912" y="3862"/>
              <a:ext cx="26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300" dirty="0">
                  <a:latin typeface="Times New Roman" pitchFamily="18" charset="0"/>
                </a:rPr>
                <a:t> 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grpSp>
          <p:nvGrpSpPr>
            <p:cNvPr id="61548" name="Group 132"/>
            <p:cNvGrpSpPr>
              <a:grpSpLocks/>
            </p:cNvGrpSpPr>
            <p:nvPr/>
          </p:nvGrpSpPr>
          <p:grpSpPr bwMode="auto">
            <a:xfrm>
              <a:off x="1948" y="3756"/>
              <a:ext cx="451" cy="327"/>
              <a:chOff x="1948" y="3756"/>
              <a:chExt cx="451" cy="327"/>
            </a:xfrm>
          </p:grpSpPr>
          <p:sp>
            <p:nvSpPr>
              <p:cNvPr id="61563" name="Rectangle 130"/>
              <p:cNvSpPr>
                <a:spLocks noChangeArrowheads="1"/>
              </p:cNvSpPr>
              <p:nvPr/>
            </p:nvSpPr>
            <p:spPr bwMode="auto">
              <a:xfrm>
                <a:off x="1948" y="3756"/>
                <a:ext cx="451" cy="327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har char="•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cs-CZ" altLang="cs-CZ" sz="2400" dirty="0">
                  <a:latin typeface="Arial Narrow" pitchFamily="34" charset="0"/>
                </a:endParaRPr>
              </a:p>
            </p:txBody>
          </p:sp>
          <p:sp>
            <p:nvSpPr>
              <p:cNvPr id="61564" name="Rectangle 131"/>
              <p:cNvSpPr>
                <a:spLocks noChangeArrowheads="1"/>
              </p:cNvSpPr>
              <p:nvPr/>
            </p:nvSpPr>
            <p:spPr bwMode="auto">
              <a:xfrm>
                <a:off x="1948" y="3756"/>
                <a:ext cx="451" cy="327"/>
              </a:xfrm>
              <a:prstGeom prst="rect">
                <a:avLst/>
              </a:prstGeom>
              <a:noFill/>
              <a:ln w="7938" cap="rnd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har char="•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cs-CZ" altLang="cs-CZ" sz="2400" dirty="0">
                  <a:latin typeface="Arial Narrow" pitchFamily="34" charset="0"/>
                </a:endParaRPr>
              </a:p>
            </p:txBody>
          </p:sp>
        </p:grpSp>
        <p:sp>
          <p:nvSpPr>
            <p:cNvPr id="61549" name="Rectangle 133"/>
            <p:cNvSpPr>
              <a:spLocks noChangeArrowheads="1"/>
            </p:cNvSpPr>
            <p:nvPr/>
          </p:nvSpPr>
          <p:spPr bwMode="auto">
            <a:xfrm>
              <a:off x="2173" y="3759"/>
              <a:ext cx="22" cy="1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100" dirty="0">
                  <a:latin typeface="Times New Roman" pitchFamily="18" charset="0"/>
                </a:rPr>
                <a:t> 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1550" name="Rectangle 134"/>
            <p:cNvSpPr>
              <a:spLocks noChangeArrowheads="1"/>
            </p:cNvSpPr>
            <p:nvPr/>
          </p:nvSpPr>
          <p:spPr bwMode="auto">
            <a:xfrm>
              <a:off x="2078" y="3862"/>
              <a:ext cx="199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300" dirty="0">
                  <a:latin typeface="Times New Roman" pitchFamily="18" charset="0"/>
                </a:rPr>
                <a:t>TVP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1551" name="Rectangle 135"/>
            <p:cNvSpPr>
              <a:spLocks noChangeArrowheads="1"/>
            </p:cNvSpPr>
            <p:nvPr/>
          </p:nvSpPr>
          <p:spPr bwMode="auto">
            <a:xfrm>
              <a:off x="2269" y="3862"/>
              <a:ext cx="26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300" dirty="0">
                  <a:latin typeface="Times New Roman" pitchFamily="18" charset="0"/>
                </a:rPr>
                <a:t> 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grpSp>
          <p:nvGrpSpPr>
            <p:cNvPr id="61552" name="Group 138"/>
            <p:cNvGrpSpPr>
              <a:grpSpLocks/>
            </p:cNvGrpSpPr>
            <p:nvPr/>
          </p:nvGrpSpPr>
          <p:grpSpPr bwMode="auto">
            <a:xfrm>
              <a:off x="3120" y="3756"/>
              <a:ext cx="451" cy="327"/>
              <a:chOff x="3120" y="3756"/>
              <a:chExt cx="451" cy="327"/>
            </a:xfrm>
          </p:grpSpPr>
          <p:sp>
            <p:nvSpPr>
              <p:cNvPr id="61561" name="Rectangle 136"/>
              <p:cNvSpPr>
                <a:spLocks noChangeArrowheads="1"/>
              </p:cNvSpPr>
              <p:nvPr/>
            </p:nvSpPr>
            <p:spPr bwMode="auto">
              <a:xfrm>
                <a:off x="3120" y="3756"/>
                <a:ext cx="451" cy="327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har char="•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cs-CZ" altLang="cs-CZ" sz="2400" dirty="0">
                  <a:latin typeface="Arial Narrow" pitchFamily="34" charset="0"/>
                </a:endParaRPr>
              </a:p>
            </p:txBody>
          </p:sp>
          <p:sp>
            <p:nvSpPr>
              <p:cNvPr id="61562" name="Rectangle 137"/>
              <p:cNvSpPr>
                <a:spLocks noChangeArrowheads="1"/>
              </p:cNvSpPr>
              <p:nvPr/>
            </p:nvSpPr>
            <p:spPr bwMode="auto">
              <a:xfrm>
                <a:off x="3120" y="3756"/>
                <a:ext cx="451" cy="327"/>
              </a:xfrm>
              <a:prstGeom prst="rect">
                <a:avLst/>
              </a:prstGeom>
              <a:noFill/>
              <a:ln w="7938" cap="rnd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har char="•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cs-CZ" altLang="cs-CZ" sz="2400" dirty="0">
                  <a:latin typeface="Arial Narrow" pitchFamily="34" charset="0"/>
                </a:endParaRPr>
              </a:p>
            </p:txBody>
          </p:sp>
        </p:grpSp>
        <p:sp>
          <p:nvSpPr>
            <p:cNvPr id="61553" name="Rectangle 139"/>
            <p:cNvSpPr>
              <a:spLocks noChangeArrowheads="1"/>
            </p:cNvSpPr>
            <p:nvPr/>
          </p:nvSpPr>
          <p:spPr bwMode="auto">
            <a:xfrm>
              <a:off x="3345" y="3759"/>
              <a:ext cx="22" cy="1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100" dirty="0">
                  <a:latin typeface="Times New Roman" pitchFamily="18" charset="0"/>
                </a:rPr>
                <a:t> 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1554" name="Rectangle 140"/>
            <p:cNvSpPr>
              <a:spLocks noChangeArrowheads="1"/>
            </p:cNvSpPr>
            <p:nvPr/>
          </p:nvSpPr>
          <p:spPr bwMode="auto">
            <a:xfrm>
              <a:off x="3213" y="3862"/>
              <a:ext cx="275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300" dirty="0">
                  <a:latin typeface="Times New Roman" pitchFamily="18" charset="0"/>
                </a:rPr>
                <a:t>Prodej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1555" name="Rectangle 141"/>
            <p:cNvSpPr>
              <a:spLocks noChangeArrowheads="1"/>
            </p:cNvSpPr>
            <p:nvPr/>
          </p:nvSpPr>
          <p:spPr bwMode="auto">
            <a:xfrm>
              <a:off x="3478" y="3862"/>
              <a:ext cx="26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300" dirty="0">
                  <a:latin typeface="Times New Roman" pitchFamily="18" charset="0"/>
                </a:rPr>
                <a:t> 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1556" name="Line 142"/>
            <p:cNvSpPr>
              <a:spLocks noChangeShapeType="1"/>
            </p:cNvSpPr>
            <p:nvPr/>
          </p:nvSpPr>
          <p:spPr bwMode="auto">
            <a:xfrm>
              <a:off x="2759" y="1793"/>
              <a:ext cx="474" cy="1"/>
            </a:xfrm>
            <a:prstGeom prst="line">
              <a:avLst/>
            </a:prstGeom>
            <a:noFill/>
            <a:ln w="8001" cap="rnd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61557" name="Line 143"/>
            <p:cNvSpPr>
              <a:spLocks noChangeShapeType="1"/>
            </p:cNvSpPr>
            <p:nvPr/>
          </p:nvSpPr>
          <p:spPr bwMode="auto">
            <a:xfrm>
              <a:off x="2759" y="3241"/>
              <a:ext cx="474" cy="1"/>
            </a:xfrm>
            <a:prstGeom prst="line">
              <a:avLst/>
            </a:prstGeom>
            <a:noFill/>
            <a:ln w="8001" cap="rnd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61558" name="Line 144"/>
            <p:cNvSpPr>
              <a:spLocks noChangeShapeType="1"/>
            </p:cNvSpPr>
            <p:nvPr/>
          </p:nvSpPr>
          <p:spPr bwMode="auto">
            <a:xfrm>
              <a:off x="2174" y="3662"/>
              <a:ext cx="1171" cy="1"/>
            </a:xfrm>
            <a:prstGeom prst="line">
              <a:avLst/>
            </a:prstGeom>
            <a:noFill/>
            <a:ln w="7938" cap="rnd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61559" name="Line 145"/>
            <p:cNvSpPr>
              <a:spLocks noChangeShapeType="1"/>
            </p:cNvSpPr>
            <p:nvPr/>
          </p:nvSpPr>
          <p:spPr bwMode="auto">
            <a:xfrm>
              <a:off x="2174" y="3662"/>
              <a:ext cx="1" cy="94"/>
            </a:xfrm>
            <a:prstGeom prst="line">
              <a:avLst/>
            </a:prstGeom>
            <a:noFill/>
            <a:ln w="7938" cap="rnd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61560" name="Line 146"/>
            <p:cNvSpPr>
              <a:spLocks noChangeShapeType="1"/>
            </p:cNvSpPr>
            <p:nvPr/>
          </p:nvSpPr>
          <p:spPr bwMode="auto">
            <a:xfrm>
              <a:off x="3345" y="3662"/>
              <a:ext cx="1" cy="94"/>
            </a:xfrm>
            <a:prstGeom prst="line">
              <a:avLst/>
            </a:prstGeom>
            <a:noFill/>
            <a:ln w="7938" cap="rnd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 dirty="0"/>
            </a:p>
          </p:txBody>
        </p:sp>
      </p:grpSp>
      <p:pic>
        <p:nvPicPr>
          <p:cNvPr id="143" name="Obrázek 142">
            <a:extLst>
              <a:ext uri="{FF2B5EF4-FFF2-40B4-BE49-F238E27FC236}">
                <a16:creationId xmlns:a16="http://schemas.microsoft.com/office/drawing/2014/main" id="{5989A02B-BBC8-4068-A4BA-A05D06B703F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7049" y="139242"/>
            <a:ext cx="1464833" cy="1127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238549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>
          <a:xfrm>
            <a:off x="1520017" y="718455"/>
            <a:ext cx="7772400" cy="805546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br>
              <a:rPr lang="cs-CZ" altLang="cs-CZ" sz="3200" b="1" dirty="0">
                <a:solidFill>
                  <a:srgbClr val="008080"/>
                </a:solidFill>
              </a:rPr>
            </a:br>
            <a:r>
              <a:rPr lang="sk-SK" altLang="cs-CZ" sz="3200" b="1" dirty="0">
                <a:solidFill>
                  <a:srgbClr val="008080"/>
                </a:solidFill>
              </a:rPr>
              <a:t>Územní organizační </a:t>
            </a:r>
            <a:r>
              <a:rPr lang="sk-SK" altLang="cs-CZ" sz="3200" b="1" dirty="0" err="1">
                <a:solidFill>
                  <a:srgbClr val="008080"/>
                </a:solidFill>
              </a:rPr>
              <a:t>struktura</a:t>
            </a:r>
            <a:br>
              <a:rPr lang="cs-CZ" altLang="cs-CZ" sz="3200" dirty="0"/>
            </a:br>
            <a:endParaRPr lang="cs-CZ" sz="3200" b="1" dirty="0">
              <a:solidFill>
                <a:srgbClr val="008080"/>
              </a:solidFill>
            </a:endParaRPr>
          </a:p>
        </p:txBody>
      </p:sp>
      <p:sp>
        <p:nvSpPr>
          <p:cNvPr id="3075" name="Zástupný symbol pro obsah 2"/>
          <p:cNvSpPr>
            <a:spLocks noGrp="1"/>
          </p:cNvSpPr>
          <p:nvPr>
            <p:ph idx="1"/>
          </p:nvPr>
        </p:nvSpPr>
        <p:spPr>
          <a:xfrm>
            <a:off x="1233459" y="2069885"/>
            <a:ext cx="8345516" cy="3972139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2500"/>
          </a:bodyPr>
          <a:lstStyle/>
          <a:p>
            <a:pPr marL="609600" indent="-609600">
              <a:spcBef>
                <a:spcPct val="0"/>
              </a:spcBef>
            </a:pPr>
            <a:r>
              <a:rPr lang="cs-CZ" altLang="cs-CZ" sz="2400" b="1" i="1" dirty="0">
                <a:solidFill>
                  <a:srgbClr val="FFFF00"/>
                </a:solidFill>
                <a:cs typeface="Arial" charset="0"/>
              </a:rPr>
              <a:t>Strategické výhody: </a:t>
            </a:r>
          </a:p>
          <a:p>
            <a:pPr marL="609600" indent="-609600">
              <a:buFontTx/>
              <a:buChar char="•"/>
            </a:pPr>
            <a:r>
              <a:rPr lang="cs-CZ" altLang="cs-CZ" sz="2400" b="1" dirty="0">
                <a:cs typeface="Arial" charset="0"/>
              </a:rPr>
              <a:t>strategie je v souladu s podmínkami každého územního trhu</a:t>
            </a:r>
          </a:p>
          <a:p>
            <a:pPr marL="609600" indent="-609600">
              <a:buFontTx/>
              <a:buChar char="•"/>
            </a:pPr>
            <a:r>
              <a:rPr lang="cs-CZ" altLang="cs-CZ" sz="2400" b="1" dirty="0">
                <a:cs typeface="Arial" charset="0"/>
              </a:rPr>
              <a:t>odpovědnost za zisk nebo ztrátu je delegována na nejnižší strategickou úroveň</a:t>
            </a:r>
          </a:p>
          <a:p>
            <a:pPr marL="609600" indent="-609600">
              <a:buFontTx/>
              <a:buChar char="•"/>
            </a:pPr>
            <a:r>
              <a:rPr lang="cs-CZ" altLang="cs-CZ" sz="2400" b="1" dirty="0">
                <a:cs typeface="Arial" charset="0"/>
              </a:rPr>
              <a:t>místní územní provoz je zdrojem úspor</a:t>
            </a:r>
          </a:p>
          <a:p>
            <a:pPr marL="609600" indent="-609600">
              <a:buFontTx/>
              <a:buChar char="•"/>
            </a:pPr>
            <a:r>
              <a:rPr lang="cs-CZ" altLang="cs-CZ" sz="2400" b="1" dirty="0">
                <a:cs typeface="Arial" charset="0"/>
              </a:rPr>
              <a:t>oblastní provozy jsou výbornou školou pro budoucí manažery na vyšších úrovních řízení. </a:t>
            </a:r>
          </a:p>
          <a:p>
            <a:pPr marL="609600" indent="-609600"/>
            <a:r>
              <a:rPr lang="cs-CZ" altLang="cs-CZ" sz="2400" b="1" i="1" dirty="0">
                <a:solidFill>
                  <a:srgbClr val="FFFF00"/>
                </a:solidFill>
                <a:cs typeface="Arial" charset="0"/>
              </a:rPr>
              <a:t>Strategické nevýhody:</a:t>
            </a:r>
          </a:p>
          <a:p>
            <a:pPr marL="609600" indent="-609600">
              <a:buFontTx/>
              <a:buChar char="•"/>
            </a:pPr>
            <a:r>
              <a:rPr lang="cs-CZ" altLang="cs-CZ" sz="2400" b="1" dirty="0">
                <a:cs typeface="Arial" charset="0"/>
              </a:rPr>
              <a:t>zdvojení štábních útvarů ve vrcholovém vedení podniku a na úrovni územních jednotek.</a:t>
            </a:r>
          </a:p>
          <a:p>
            <a:pPr marL="400050" lvl="1" indent="0">
              <a:buNone/>
              <a:defRPr/>
            </a:pPr>
            <a:endParaRPr lang="cs-CZ" sz="1600" b="1" dirty="0"/>
          </a:p>
          <a:p>
            <a:pPr marL="400050" lvl="1" indent="0">
              <a:buNone/>
              <a:defRPr/>
            </a:pPr>
            <a:endParaRPr lang="cs-CZ" sz="1600" b="1" dirty="0"/>
          </a:p>
          <a:p>
            <a:pPr marL="514350" indent="-514350">
              <a:buFont typeface="Times New Roman" pitchFamily="18" charset="0"/>
              <a:buAutoNum type="arabicPeriod"/>
              <a:defRPr/>
            </a:pPr>
            <a:endParaRPr lang="cs-CZ" sz="1600" b="1" dirty="0"/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069386-5524-4DD3-B45A-FDDCB2248CF3}" type="slidenum">
              <a:rPr lang="cs-CZ" smtClean="0"/>
              <a:pPr>
                <a:defRPr/>
              </a:pPr>
              <a:t>23</a:t>
            </a:fld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7049" y="139242"/>
            <a:ext cx="1464833" cy="1127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205626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123951" y="537369"/>
            <a:ext cx="8569325" cy="549275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marL="609600" indent="-609600"/>
            <a:r>
              <a:rPr lang="cs-CZ" altLang="cs-CZ" sz="3200" b="1" dirty="0">
                <a:solidFill>
                  <a:srgbClr val="008080"/>
                </a:solidFill>
                <a:latin typeface="+mj-lt"/>
              </a:rPr>
              <a:t>4.5 Decentralizované podnikatelské jednotky</a:t>
            </a:r>
          </a:p>
          <a:p>
            <a:pPr marL="609600" indent="-609600" algn="l">
              <a:spcBef>
                <a:spcPct val="0"/>
              </a:spcBef>
            </a:pPr>
            <a:endParaRPr lang="cs-CZ" altLang="cs-CZ" b="1" i="1" dirty="0">
              <a:latin typeface="Arial Narrow" pitchFamily="34" charset="0"/>
            </a:endParaRPr>
          </a:p>
          <a:p>
            <a:pPr marL="609600" indent="-609600" algn="l">
              <a:spcBef>
                <a:spcPct val="0"/>
              </a:spcBef>
            </a:pPr>
            <a:endParaRPr lang="cs-CZ" altLang="cs-CZ" b="1" i="1" dirty="0">
              <a:latin typeface="Arial Narrow" pitchFamily="34" charset="0"/>
            </a:endParaRPr>
          </a:p>
          <a:p>
            <a:pPr marL="609600" indent="-609600" algn="l">
              <a:spcBef>
                <a:spcPct val="0"/>
              </a:spcBef>
            </a:pPr>
            <a:endParaRPr lang="cs-CZ" altLang="cs-CZ" b="1" i="1" dirty="0">
              <a:latin typeface="Arial Narrow" pitchFamily="34" charset="0"/>
            </a:endParaRPr>
          </a:p>
          <a:p>
            <a:pPr marL="609600" indent="-609600" algn="l">
              <a:spcBef>
                <a:spcPct val="0"/>
              </a:spcBef>
            </a:pPr>
            <a:endParaRPr lang="cs-CZ" altLang="cs-CZ" b="1" dirty="0">
              <a:latin typeface="Arial Narrow" pitchFamily="34" charset="0"/>
            </a:endParaRPr>
          </a:p>
          <a:p>
            <a:pPr marL="609600" indent="-609600" algn="l">
              <a:spcBef>
                <a:spcPct val="0"/>
              </a:spcBef>
            </a:pPr>
            <a:endParaRPr lang="cs-CZ" altLang="cs-CZ" b="1" dirty="0">
              <a:latin typeface="Arial Narrow" pitchFamily="34" charset="0"/>
            </a:endParaRPr>
          </a:p>
          <a:p>
            <a:pPr marL="609600" indent="-609600" algn="l">
              <a:spcBef>
                <a:spcPct val="0"/>
              </a:spcBef>
            </a:pPr>
            <a:endParaRPr lang="cs-CZ" altLang="cs-CZ" b="1" dirty="0">
              <a:latin typeface="Arial Narrow" pitchFamily="34" charset="0"/>
            </a:endParaRPr>
          </a:p>
          <a:p>
            <a:pPr marL="609600" indent="-609600" algn="l">
              <a:spcBef>
                <a:spcPct val="0"/>
              </a:spcBef>
            </a:pPr>
            <a:endParaRPr lang="cs-CZ" altLang="cs-CZ" b="1" i="1" dirty="0">
              <a:latin typeface="Arial Narrow" pitchFamily="34" charset="0"/>
            </a:endParaRPr>
          </a:p>
          <a:p>
            <a:pPr marL="609600" indent="-609600" algn="l">
              <a:spcBef>
                <a:spcPct val="0"/>
              </a:spcBef>
            </a:pPr>
            <a:endParaRPr lang="cs-CZ" altLang="cs-CZ" b="1" i="1" dirty="0">
              <a:latin typeface="Arial Narrow" pitchFamily="34" charset="0"/>
            </a:endParaRPr>
          </a:p>
          <a:p>
            <a:pPr marL="609600" indent="-609600" algn="l">
              <a:spcBef>
                <a:spcPct val="0"/>
              </a:spcBef>
            </a:pPr>
            <a:endParaRPr lang="cs-CZ" altLang="cs-CZ" b="1" i="1" dirty="0">
              <a:latin typeface="Arial Narrow" pitchFamily="34" charset="0"/>
            </a:endParaRPr>
          </a:p>
          <a:p>
            <a:pPr marL="609600" indent="-609600" algn="l">
              <a:spcBef>
                <a:spcPct val="0"/>
              </a:spcBef>
            </a:pPr>
            <a:endParaRPr lang="cs-CZ" altLang="cs-CZ" b="1" i="1" dirty="0">
              <a:latin typeface="Arial Narrow" pitchFamily="34" charset="0"/>
            </a:endParaRPr>
          </a:p>
          <a:p>
            <a:pPr marL="609600" indent="-609600" algn="l">
              <a:spcBef>
                <a:spcPct val="0"/>
              </a:spcBef>
            </a:pPr>
            <a:endParaRPr lang="cs-CZ" altLang="cs-CZ" b="1" i="1" dirty="0">
              <a:latin typeface="Arial Narrow" pitchFamily="34" charset="0"/>
            </a:endParaRPr>
          </a:p>
          <a:p>
            <a:pPr marL="609600" indent="-609600" algn="l">
              <a:spcBef>
                <a:spcPct val="0"/>
              </a:spcBef>
            </a:pPr>
            <a:endParaRPr lang="cs-CZ" altLang="cs-CZ" b="1" i="1" dirty="0">
              <a:latin typeface="Arial Narrow" pitchFamily="34" charset="0"/>
            </a:endParaRPr>
          </a:p>
          <a:p>
            <a:pPr marL="609600" indent="-609600" algn="l">
              <a:spcBef>
                <a:spcPct val="0"/>
              </a:spcBef>
            </a:pPr>
            <a:endParaRPr lang="cs-CZ" altLang="cs-CZ" b="1" i="1" dirty="0">
              <a:latin typeface="Arial Narrow" pitchFamily="34" charset="0"/>
            </a:endParaRPr>
          </a:p>
          <a:p>
            <a:pPr marL="609600" indent="-609600" algn="l">
              <a:spcBef>
                <a:spcPct val="0"/>
              </a:spcBef>
            </a:pPr>
            <a:endParaRPr lang="cs-CZ" altLang="cs-CZ" b="1" i="1" dirty="0">
              <a:latin typeface="Arial Narrow" pitchFamily="34" charset="0"/>
            </a:endParaRPr>
          </a:p>
          <a:p>
            <a:pPr marL="609600" indent="-609600" algn="l">
              <a:spcBef>
                <a:spcPct val="0"/>
              </a:spcBef>
            </a:pPr>
            <a:endParaRPr lang="cs-CZ" altLang="cs-CZ" b="1" i="1" dirty="0">
              <a:latin typeface="Arial Narrow" pitchFamily="34" charset="0"/>
            </a:endParaRPr>
          </a:p>
        </p:txBody>
      </p:sp>
      <p:grpSp>
        <p:nvGrpSpPr>
          <p:cNvPr id="63491" name="Group 118"/>
          <p:cNvGrpSpPr>
            <a:grpSpLocks/>
          </p:cNvGrpSpPr>
          <p:nvPr/>
        </p:nvGrpSpPr>
        <p:grpSpPr bwMode="auto">
          <a:xfrm>
            <a:off x="1752600" y="1898651"/>
            <a:ext cx="7715249" cy="3978275"/>
            <a:chOff x="1212" y="1196"/>
            <a:chExt cx="3302" cy="2506"/>
          </a:xfrm>
        </p:grpSpPr>
        <p:sp>
          <p:nvSpPr>
            <p:cNvPr id="63492" name="AutoShape 8"/>
            <p:cNvSpPr>
              <a:spLocks noChangeAspect="1" noChangeArrowheads="1" noTextEdit="1"/>
            </p:cNvSpPr>
            <p:nvPr/>
          </p:nvSpPr>
          <p:spPr bwMode="auto">
            <a:xfrm>
              <a:off x="1212" y="1196"/>
              <a:ext cx="3301" cy="25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63493" name="Rectangle 10"/>
            <p:cNvSpPr>
              <a:spLocks noChangeArrowheads="1"/>
            </p:cNvSpPr>
            <p:nvPr/>
          </p:nvSpPr>
          <p:spPr bwMode="auto">
            <a:xfrm>
              <a:off x="1308" y="1212"/>
              <a:ext cx="23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900" dirty="0">
                  <a:latin typeface="Tahoma" pitchFamily="34" charset="0"/>
                </a:rPr>
                <a:t> 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3494" name="Rectangle 11"/>
            <p:cNvSpPr>
              <a:spLocks noChangeArrowheads="1"/>
            </p:cNvSpPr>
            <p:nvPr/>
          </p:nvSpPr>
          <p:spPr bwMode="auto">
            <a:xfrm>
              <a:off x="1308" y="1359"/>
              <a:ext cx="23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900" dirty="0">
                  <a:latin typeface="Tahoma" pitchFamily="34" charset="0"/>
                </a:rPr>
                <a:t> 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3495" name="Rectangle 12"/>
            <p:cNvSpPr>
              <a:spLocks noChangeArrowheads="1"/>
            </p:cNvSpPr>
            <p:nvPr/>
          </p:nvSpPr>
          <p:spPr bwMode="auto">
            <a:xfrm>
              <a:off x="1308" y="1507"/>
              <a:ext cx="23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900" dirty="0">
                  <a:latin typeface="Tahoma" pitchFamily="34" charset="0"/>
                </a:rPr>
                <a:t> 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3496" name="Rectangle 13"/>
            <p:cNvSpPr>
              <a:spLocks noChangeArrowheads="1"/>
            </p:cNvSpPr>
            <p:nvPr/>
          </p:nvSpPr>
          <p:spPr bwMode="auto">
            <a:xfrm>
              <a:off x="1308" y="1655"/>
              <a:ext cx="23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900" dirty="0">
                  <a:latin typeface="Tahoma" pitchFamily="34" charset="0"/>
                </a:rPr>
                <a:t> 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3497" name="Rectangle 14"/>
            <p:cNvSpPr>
              <a:spLocks noChangeArrowheads="1"/>
            </p:cNvSpPr>
            <p:nvPr/>
          </p:nvSpPr>
          <p:spPr bwMode="auto">
            <a:xfrm>
              <a:off x="1308" y="1802"/>
              <a:ext cx="23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900" dirty="0">
                  <a:latin typeface="Tahoma" pitchFamily="34" charset="0"/>
                </a:rPr>
                <a:t> 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3498" name="Rectangle 15"/>
            <p:cNvSpPr>
              <a:spLocks noChangeArrowheads="1"/>
            </p:cNvSpPr>
            <p:nvPr/>
          </p:nvSpPr>
          <p:spPr bwMode="auto">
            <a:xfrm>
              <a:off x="1308" y="1950"/>
              <a:ext cx="23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900" dirty="0">
                  <a:latin typeface="Tahoma" pitchFamily="34" charset="0"/>
                </a:rPr>
                <a:t> 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3499" name="Rectangle 16"/>
            <p:cNvSpPr>
              <a:spLocks noChangeArrowheads="1"/>
            </p:cNvSpPr>
            <p:nvPr/>
          </p:nvSpPr>
          <p:spPr bwMode="auto">
            <a:xfrm>
              <a:off x="1308" y="2098"/>
              <a:ext cx="23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900" dirty="0">
                  <a:latin typeface="Tahoma" pitchFamily="34" charset="0"/>
                </a:rPr>
                <a:t> 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3500" name="Rectangle 17"/>
            <p:cNvSpPr>
              <a:spLocks noChangeArrowheads="1"/>
            </p:cNvSpPr>
            <p:nvPr/>
          </p:nvSpPr>
          <p:spPr bwMode="auto">
            <a:xfrm>
              <a:off x="1308" y="2219"/>
              <a:ext cx="28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400" dirty="0">
                  <a:latin typeface="Times New Roman" pitchFamily="18" charset="0"/>
                </a:rPr>
                <a:t> 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3501" name="Rectangle 18"/>
            <p:cNvSpPr>
              <a:spLocks noChangeArrowheads="1"/>
            </p:cNvSpPr>
            <p:nvPr/>
          </p:nvSpPr>
          <p:spPr bwMode="auto">
            <a:xfrm>
              <a:off x="1308" y="2367"/>
              <a:ext cx="28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400" dirty="0">
                  <a:latin typeface="Times New Roman" pitchFamily="18" charset="0"/>
                </a:rPr>
                <a:t> 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3502" name="Rectangle 19"/>
            <p:cNvSpPr>
              <a:spLocks noChangeArrowheads="1"/>
            </p:cNvSpPr>
            <p:nvPr/>
          </p:nvSpPr>
          <p:spPr bwMode="auto">
            <a:xfrm>
              <a:off x="1308" y="2515"/>
              <a:ext cx="28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400" dirty="0">
                  <a:latin typeface="Times New Roman" pitchFamily="18" charset="0"/>
                </a:rPr>
                <a:t> 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3503" name="Rectangle 20"/>
            <p:cNvSpPr>
              <a:spLocks noChangeArrowheads="1"/>
            </p:cNvSpPr>
            <p:nvPr/>
          </p:nvSpPr>
          <p:spPr bwMode="auto">
            <a:xfrm>
              <a:off x="1308" y="2662"/>
              <a:ext cx="28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400" dirty="0">
                  <a:latin typeface="Times New Roman" pitchFamily="18" charset="0"/>
                </a:rPr>
                <a:t> 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3504" name="Rectangle 21"/>
            <p:cNvSpPr>
              <a:spLocks noChangeArrowheads="1"/>
            </p:cNvSpPr>
            <p:nvPr/>
          </p:nvSpPr>
          <p:spPr bwMode="auto">
            <a:xfrm>
              <a:off x="1308" y="2810"/>
              <a:ext cx="28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400" dirty="0">
                  <a:latin typeface="Times New Roman" pitchFamily="18" charset="0"/>
                </a:rPr>
                <a:t> 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3505" name="Rectangle 22"/>
            <p:cNvSpPr>
              <a:spLocks noChangeArrowheads="1"/>
            </p:cNvSpPr>
            <p:nvPr/>
          </p:nvSpPr>
          <p:spPr bwMode="auto">
            <a:xfrm>
              <a:off x="1308" y="2958"/>
              <a:ext cx="28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400" dirty="0">
                  <a:latin typeface="Times New Roman" pitchFamily="18" charset="0"/>
                </a:rPr>
                <a:t> 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3506" name="Rectangle 23"/>
            <p:cNvSpPr>
              <a:spLocks noChangeArrowheads="1"/>
            </p:cNvSpPr>
            <p:nvPr/>
          </p:nvSpPr>
          <p:spPr bwMode="auto">
            <a:xfrm>
              <a:off x="1308" y="3105"/>
              <a:ext cx="28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400" dirty="0">
                  <a:latin typeface="Times New Roman" pitchFamily="18" charset="0"/>
                </a:rPr>
                <a:t> 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3507" name="Rectangle 24"/>
            <p:cNvSpPr>
              <a:spLocks noChangeArrowheads="1"/>
            </p:cNvSpPr>
            <p:nvPr/>
          </p:nvSpPr>
          <p:spPr bwMode="auto">
            <a:xfrm>
              <a:off x="1308" y="3253"/>
              <a:ext cx="28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400" dirty="0">
                  <a:latin typeface="Times New Roman" pitchFamily="18" charset="0"/>
                </a:rPr>
                <a:t> 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3508" name="Rectangle 25"/>
            <p:cNvSpPr>
              <a:spLocks noChangeArrowheads="1"/>
            </p:cNvSpPr>
            <p:nvPr/>
          </p:nvSpPr>
          <p:spPr bwMode="auto">
            <a:xfrm>
              <a:off x="1308" y="3401"/>
              <a:ext cx="28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400" dirty="0">
                  <a:latin typeface="Times New Roman" pitchFamily="18" charset="0"/>
                </a:rPr>
                <a:t> 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3509" name="Rectangle 26"/>
            <p:cNvSpPr>
              <a:spLocks noChangeArrowheads="1"/>
            </p:cNvSpPr>
            <p:nvPr/>
          </p:nvSpPr>
          <p:spPr bwMode="auto">
            <a:xfrm>
              <a:off x="1308" y="3548"/>
              <a:ext cx="28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400" dirty="0">
                  <a:latin typeface="Times New Roman" pitchFamily="18" charset="0"/>
                </a:rPr>
                <a:t> 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3510" name="Line 27"/>
            <p:cNvSpPr>
              <a:spLocks noChangeShapeType="1"/>
            </p:cNvSpPr>
            <p:nvPr/>
          </p:nvSpPr>
          <p:spPr bwMode="auto">
            <a:xfrm>
              <a:off x="2848" y="1516"/>
              <a:ext cx="1" cy="1140"/>
            </a:xfrm>
            <a:prstGeom prst="line">
              <a:avLst/>
            </a:prstGeom>
            <a:noFill/>
            <a:ln w="7938" cap="rnd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 dirty="0"/>
            </a:p>
          </p:txBody>
        </p:sp>
        <p:grpSp>
          <p:nvGrpSpPr>
            <p:cNvPr id="63511" name="Group 30"/>
            <p:cNvGrpSpPr>
              <a:grpSpLocks/>
            </p:cNvGrpSpPr>
            <p:nvPr/>
          </p:nvGrpSpPr>
          <p:grpSpPr bwMode="auto">
            <a:xfrm>
              <a:off x="3334" y="1607"/>
              <a:ext cx="962" cy="912"/>
              <a:chOff x="3377" y="1573"/>
              <a:chExt cx="962" cy="912"/>
            </a:xfrm>
          </p:grpSpPr>
          <p:sp>
            <p:nvSpPr>
              <p:cNvPr id="63588" name="Rectangle 28"/>
              <p:cNvSpPr>
                <a:spLocks noChangeArrowheads="1"/>
              </p:cNvSpPr>
              <p:nvPr/>
            </p:nvSpPr>
            <p:spPr bwMode="auto">
              <a:xfrm>
                <a:off x="3377" y="1573"/>
                <a:ext cx="962" cy="912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har char="•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cs-CZ" altLang="cs-CZ" sz="2400" dirty="0">
                  <a:latin typeface="Arial Narrow" pitchFamily="34" charset="0"/>
                </a:endParaRPr>
              </a:p>
            </p:txBody>
          </p:sp>
          <p:sp>
            <p:nvSpPr>
              <p:cNvPr id="63589" name="Rectangle 29"/>
              <p:cNvSpPr>
                <a:spLocks noChangeArrowheads="1"/>
              </p:cNvSpPr>
              <p:nvPr/>
            </p:nvSpPr>
            <p:spPr bwMode="auto">
              <a:xfrm>
                <a:off x="3377" y="1573"/>
                <a:ext cx="962" cy="912"/>
              </a:xfrm>
              <a:prstGeom prst="rect">
                <a:avLst/>
              </a:prstGeom>
              <a:noFill/>
              <a:ln w="7938" cap="rnd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har char="•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cs-CZ" altLang="cs-CZ" sz="2400" dirty="0">
                  <a:latin typeface="Arial Narrow" pitchFamily="34" charset="0"/>
                </a:endParaRPr>
              </a:p>
            </p:txBody>
          </p:sp>
        </p:grpSp>
        <p:sp>
          <p:nvSpPr>
            <p:cNvPr id="63512" name="Rectangle 31"/>
            <p:cNvSpPr>
              <a:spLocks noChangeArrowheads="1"/>
            </p:cNvSpPr>
            <p:nvPr/>
          </p:nvSpPr>
          <p:spPr bwMode="auto">
            <a:xfrm>
              <a:off x="3390" y="1635"/>
              <a:ext cx="673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300" dirty="0">
                  <a:latin typeface="Times New Roman" pitchFamily="18" charset="0"/>
                </a:rPr>
                <a:t>Podnikový štáb: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3513" name="Rectangle 32"/>
            <p:cNvSpPr>
              <a:spLocks noChangeArrowheads="1"/>
            </p:cNvSpPr>
            <p:nvPr/>
          </p:nvSpPr>
          <p:spPr bwMode="auto">
            <a:xfrm>
              <a:off x="4092" y="1635"/>
              <a:ext cx="26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300" dirty="0">
                  <a:latin typeface="Times New Roman" pitchFamily="18" charset="0"/>
                </a:rPr>
                <a:t> 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3514" name="Rectangle 33"/>
            <p:cNvSpPr>
              <a:spLocks noChangeArrowheads="1"/>
            </p:cNvSpPr>
            <p:nvPr/>
          </p:nvSpPr>
          <p:spPr bwMode="auto">
            <a:xfrm>
              <a:off x="3390" y="1753"/>
              <a:ext cx="3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300" dirty="0">
                  <a:latin typeface="Times New Roman" pitchFamily="18" charset="0"/>
                </a:rPr>
                <a:t>-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3515" name="Rectangle 34"/>
            <p:cNvSpPr>
              <a:spLocks noChangeArrowheads="1"/>
            </p:cNvSpPr>
            <p:nvPr/>
          </p:nvSpPr>
          <p:spPr bwMode="auto">
            <a:xfrm>
              <a:off x="3426" y="1753"/>
              <a:ext cx="506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300" dirty="0">
                  <a:latin typeface="Times New Roman" pitchFamily="18" charset="0"/>
                </a:rPr>
                <a:t> Ekonomika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3516" name="Rectangle 35"/>
            <p:cNvSpPr>
              <a:spLocks noChangeArrowheads="1"/>
            </p:cNvSpPr>
            <p:nvPr/>
          </p:nvSpPr>
          <p:spPr bwMode="auto">
            <a:xfrm>
              <a:off x="3953" y="1753"/>
              <a:ext cx="26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300" dirty="0">
                  <a:latin typeface="Times New Roman" pitchFamily="18" charset="0"/>
                </a:rPr>
                <a:t> 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3517" name="Rectangle 36"/>
            <p:cNvSpPr>
              <a:spLocks noChangeArrowheads="1"/>
            </p:cNvSpPr>
            <p:nvPr/>
          </p:nvSpPr>
          <p:spPr bwMode="auto">
            <a:xfrm>
              <a:off x="3390" y="1872"/>
              <a:ext cx="3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300" dirty="0">
                  <a:latin typeface="Times New Roman" pitchFamily="18" charset="0"/>
                </a:rPr>
                <a:t>-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3518" name="Rectangle 37"/>
            <p:cNvSpPr>
              <a:spLocks noChangeArrowheads="1"/>
            </p:cNvSpPr>
            <p:nvPr/>
          </p:nvSpPr>
          <p:spPr bwMode="auto">
            <a:xfrm>
              <a:off x="3426" y="1872"/>
              <a:ext cx="459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300" dirty="0">
                  <a:latin typeface="Times New Roman" pitchFamily="18" charset="0"/>
                </a:rPr>
                <a:t> Marketing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3519" name="Rectangle 38"/>
            <p:cNvSpPr>
              <a:spLocks noChangeArrowheads="1"/>
            </p:cNvSpPr>
            <p:nvPr/>
          </p:nvSpPr>
          <p:spPr bwMode="auto">
            <a:xfrm>
              <a:off x="3905" y="1872"/>
              <a:ext cx="26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300" dirty="0">
                  <a:latin typeface="Times New Roman" pitchFamily="18" charset="0"/>
                </a:rPr>
                <a:t> 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3520" name="Rectangle 39"/>
            <p:cNvSpPr>
              <a:spLocks noChangeArrowheads="1"/>
            </p:cNvSpPr>
            <p:nvPr/>
          </p:nvSpPr>
          <p:spPr bwMode="auto">
            <a:xfrm>
              <a:off x="3390" y="1989"/>
              <a:ext cx="3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300" dirty="0">
                  <a:latin typeface="Times New Roman" pitchFamily="18" charset="0"/>
                </a:rPr>
                <a:t>-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3521" name="Rectangle 40"/>
            <p:cNvSpPr>
              <a:spLocks noChangeArrowheads="1"/>
            </p:cNvSpPr>
            <p:nvPr/>
          </p:nvSpPr>
          <p:spPr bwMode="auto">
            <a:xfrm>
              <a:off x="3426" y="1989"/>
              <a:ext cx="23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300" dirty="0">
                  <a:latin typeface="Times New Roman" pitchFamily="18" charset="0"/>
                </a:rPr>
                <a:t> V+V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3522" name="Rectangle 41"/>
            <p:cNvSpPr>
              <a:spLocks noChangeArrowheads="1"/>
            </p:cNvSpPr>
            <p:nvPr/>
          </p:nvSpPr>
          <p:spPr bwMode="auto">
            <a:xfrm>
              <a:off x="3670" y="1989"/>
              <a:ext cx="26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300" dirty="0">
                  <a:latin typeface="Times New Roman" pitchFamily="18" charset="0"/>
                </a:rPr>
                <a:t> 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3523" name="Rectangle 42"/>
            <p:cNvSpPr>
              <a:spLocks noChangeArrowheads="1"/>
            </p:cNvSpPr>
            <p:nvPr/>
          </p:nvSpPr>
          <p:spPr bwMode="auto">
            <a:xfrm>
              <a:off x="3390" y="2107"/>
              <a:ext cx="3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300" dirty="0">
                  <a:latin typeface="Times New Roman" pitchFamily="18" charset="0"/>
                </a:rPr>
                <a:t>-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3524" name="Rectangle 43"/>
            <p:cNvSpPr>
              <a:spLocks noChangeArrowheads="1"/>
            </p:cNvSpPr>
            <p:nvPr/>
          </p:nvSpPr>
          <p:spPr bwMode="auto">
            <a:xfrm>
              <a:off x="3426" y="2107"/>
              <a:ext cx="609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300" dirty="0">
                  <a:latin typeface="Times New Roman" pitchFamily="18" charset="0"/>
                </a:rPr>
                <a:t> Personalistika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3525" name="Rectangle 44"/>
            <p:cNvSpPr>
              <a:spLocks noChangeArrowheads="1"/>
            </p:cNvSpPr>
            <p:nvPr/>
          </p:nvSpPr>
          <p:spPr bwMode="auto">
            <a:xfrm>
              <a:off x="4061" y="2107"/>
              <a:ext cx="26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300" dirty="0">
                  <a:latin typeface="Times New Roman" pitchFamily="18" charset="0"/>
                </a:rPr>
                <a:t> 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3526" name="Rectangle 45"/>
            <p:cNvSpPr>
              <a:spLocks noChangeArrowheads="1"/>
            </p:cNvSpPr>
            <p:nvPr/>
          </p:nvSpPr>
          <p:spPr bwMode="auto">
            <a:xfrm>
              <a:off x="3390" y="2226"/>
              <a:ext cx="3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300" dirty="0">
                  <a:latin typeface="Times New Roman" pitchFamily="18" charset="0"/>
                </a:rPr>
                <a:t>-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3527" name="Rectangle 46"/>
            <p:cNvSpPr>
              <a:spLocks noChangeArrowheads="1"/>
            </p:cNvSpPr>
            <p:nvPr/>
          </p:nvSpPr>
          <p:spPr bwMode="auto">
            <a:xfrm>
              <a:off x="3426" y="2226"/>
              <a:ext cx="589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300" dirty="0">
                  <a:latin typeface="Times New Roman" pitchFamily="18" charset="0"/>
                </a:rPr>
                <a:t> Právní služba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3528" name="Rectangle 47"/>
            <p:cNvSpPr>
              <a:spLocks noChangeArrowheads="1"/>
            </p:cNvSpPr>
            <p:nvPr/>
          </p:nvSpPr>
          <p:spPr bwMode="auto">
            <a:xfrm>
              <a:off x="4040" y="2226"/>
              <a:ext cx="26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300" dirty="0">
                  <a:latin typeface="Times New Roman" pitchFamily="18" charset="0"/>
                </a:rPr>
                <a:t> 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3529" name="Rectangle 48"/>
            <p:cNvSpPr>
              <a:spLocks noChangeArrowheads="1"/>
            </p:cNvSpPr>
            <p:nvPr/>
          </p:nvSpPr>
          <p:spPr bwMode="auto">
            <a:xfrm>
              <a:off x="3390" y="2346"/>
              <a:ext cx="3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300" dirty="0">
                  <a:latin typeface="Times New Roman" pitchFamily="18" charset="0"/>
                </a:rPr>
                <a:t>-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3530" name="Rectangle 49"/>
            <p:cNvSpPr>
              <a:spLocks noChangeArrowheads="1"/>
            </p:cNvSpPr>
            <p:nvPr/>
          </p:nvSpPr>
          <p:spPr bwMode="auto">
            <a:xfrm>
              <a:off x="3426" y="2346"/>
              <a:ext cx="828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300" dirty="0">
                  <a:latin typeface="Times New Roman" pitchFamily="18" charset="0"/>
                </a:rPr>
                <a:t> Vztahy s veřejností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3531" name="Rectangle 50"/>
            <p:cNvSpPr>
              <a:spLocks noChangeArrowheads="1"/>
            </p:cNvSpPr>
            <p:nvPr/>
          </p:nvSpPr>
          <p:spPr bwMode="auto">
            <a:xfrm>
              <a:off x="4290" y="2346"/>
              <a:ext cx="26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300" dirty="0">
                  <a:latin typeface="Times New Roman" pitchFamily="18" charset="0"/>
                </a:rPr>
                <a:t> 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3532" name="Line 51"/>
            <p:cNvSpPr>
              <a:spLocks noChangeShapeType="1"/>
            </p:cNvSpPr>
            <p:nvPr/>
          </p:nvSpPr>
          <p:spPr bwMode="auto">
            <a:xfrm>
              <a:off x="1598" y="2655"/>
              <a:ext cx="2502" cy="1"/>
            </a:xfrm>
            <a:prstGeom prst="line">
              <a:avLst/>
            </a:prstGeom>
            <a:noFill/>
            <a:ln w="7938" cap="rnd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63533" name="Line 52"/>
            <p:cNvSpPr>
              <a:spLocks noChangeShapeType="1"/>
            </p:cNvSpPr>
            <p:nvPr/>
          </p:nvSpPr>
          <p:spPr bwMode="auto">
            <a:xfrm>
              <a:off x="1597" y="2655"/>
              <a:ext cx="1" cy="137"/>
            </a:xfrm>
            <a:prstGeom prst="line">
              <a:avLst/>
            </a:prstGeom>
            <a:noFill/>
            <a:ln w="7938" cap="rnd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63534" name="Line 53"/>
            <p:cNvSpPr>
              <a:spLocks noChangeShapeType="1"/>
            </p:cNvSpPr>
            <p:nvPr/>
          </p:nvSpPr>
          <p:spPr bwMode="auto">
            <a:xfrm>
              <a:off x="2848" y="2655"/>
              <a:ext cx="1" cy="137"/>
            </a:xfrm>
            <a:prstGeom prst="line">
              <a:avLst/>
            </a:prstGeom>
            <a:noFill/>
            <a:ln w="7938" cap="rnd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63535" name="Line 54"/>
            <p:cNvSpPr>
              <a:spLocks noChangeShapeType="1"/>
            </p:cNvSpPr>
            <p:nvPr/>
          </p:nvSpPr>
          <p:spPr bwMode="auto">
            <a:xfrm>
              <a:off x="4099" y="2655"/>
              <a:ext cx="1" cy="137"/>
            </a:xfrm>
            <a:prstGeom prst="line">
              <a:avLst/>
            </a:prstGeom>
            <a:noFill/>
            <a:ln w="7938" cap="rnd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63536" name="Line 55"/>
            <p:cNvSpPr>
              <a:spLocks noChangeShapeType="1"/>
            </p:cNvSpPr>
            <p:nvPr/>
          </p:nvSpPr>
          <p:spPr bwMode="auto">
            <a:xfrm>
              <a:off x="2848" y="2108"/>
              <a:ext cx="483" cy="1"/>
            </a:xfrm>
            <a:prstGeom prst="line">
              <a:avLst/>
            </a:prstGeom>
            <a:noFill/>
            <a:ln w="8001" cap="rnd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63537" name="Line 56"/>
            <p:cNvSpPr>
              <a:spLocks noChangeShapeType="1"/>
            </p:cNvSpPr>
            <p:nvPr/>
          </p:nvSpPr>
          <p:spPr bwMode="auto">
            <a:xfrm>
              <a:off x="1586" y="3095"/>
              <a:ext cx="1" cy="254"/>
            </a:xfrm>
            <a:prstGeom prst="line">
              <a:avLst/>
            </a:prstGeom>
            <a:noFill/>
            <a:ln w="8001" cap="rnd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63538" name="Line 57"/>
            <p:cNvSpPr>
              <a:spLocks noChangeShapeType="1"/>
            </p:cNvSpPr>
            <p:nvPr/>
          </p:nvSpPr>
          <p:spPr bwMode="auto">
            <a:xfrm>
              <a:off x="1220" y="3226"/>
              <a:ext cx="732" cy="1"/>
            </a:xfrm>
            <a:prstGeom prst="line">
              <a:avLst/>
            </a:prstGeom>
            <a:noFill/>
            <a:ln w="7938" cap="rnd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63539" name="Line 58"/>
            <p:cNvSpPr>
              <a:spLocks noChangeShapeType="1"/>
            </p:cNvSpPr>
            <p:nvPr/>
          </p:nvSpPr>
          <p:spPr bwMode="auto">
            <a:xfrm>
              <a:off x="1220" y="3226"/>
              <a:ext cx="1" cy="116"/>
            </a:xfrm>
            <a:prstGeom prst="line">
              <a:avLst/>
            </a:prstGeom>
            <a:noFill/>
            <a:ln w="7938" cap="rnd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63540" name="Line 59"/>
            <p:cNvSpPr>
              <a:spLocks noChangeShapeType="1"/>
            </p:cNvSpPr>
            <p:nvPr/>
          </p:nvSpPr>
          <p:spPr bwMode="auto">
            <a:xfrm>
              <a:off x="1403" y="3226"/>
              <a:ext cx="1" cy="116"/>
            </a:xfrm>
            <a:prstGeom prst="line">
              <a:avLst/>
            </a:prstGeom>
            <a:noFill/>
            <a:ln w="7938" cap="rnd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63541" name="Line 60"/>
            <p:cNvSpPr>
              <a:spLocks noChangeShapeType="1"/>
            </p:cNvSpPr>
            <p:nvPr/>
          </p:nvSpPr>
          <p:spPr bwMode="auto">
            <a:xfrm>
              <a:off x="1952" y="3226"/>
              <a:ext cx="1" cy="116"/>
            </a:xfrm>
            <a:prstGeom prst="line">
              <a:avLst/>
            </a:prstGeom>
            <a:noFill/>
            <a:ln w="7938" cap="rnd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63542" name="Line 61"/>
            <p:cNvSpPr>
              <a:spLocks noChangeShapeType="1"/>
            </p:cNvSpPr>
            <p:nvPr/>
          </p:nvSpPr>
          <p:spPr bwMode="auto">
            <a:xfrm>
              <a:off x="1769" y="3226"/>
              <a:ext cx="1" cy="116"/>
            </a:xfrm>
            <a:prstGeom prst="line">
              <a:avLst/>
            </a:prstGeom>
            <a:noFill/>
            <a:ln w="7938" cap="rnd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63543" name="Rectangle 62"/>
            <p:cNvSpPr>
              <a:spLocks noChangeArrowheads="1"/>
            </p:cNvSpPr>
            <p:nvPr/>
          </p:nvSpPr>
          <p:spPr bwMode="auto">
            <a:xfrm>
              <a:off x="1212" y="3384"/>
              <a:ext cx="700" cy="17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3544" name="Rectangle 63"/>
            <p:cNvSpPr>
              <a:spLocks noChangeArrowheads="1"/>
            </p:cNvSpPr>
            <p:nvPr/>
          </p:nvSpPr>
          <p:spPr bwMode="auto">
            <a:xfrm>
              <a:off x="1289" y="3420"/>
              <a:ext cx="492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000" dirty="0">
                  <a:latin typeface="Times New Roman" pitchFamily="18" charset="0"/>
                </a:rPr>
                <a:t>Funkční útvary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3545" name="Line 67"/>
            <p:cNvSpPr>
              <a:spLocks noChangeShapeType="1"/>
            </p:cNvSpPr>
            <p:nvPr/>
          </p:nvSpPr>
          <p:spPr bwMode="auto">
            <a:xfrm>
              <a:off x="2501" y="3226"/>
              <a:ext cx="732" cy="1"/>
            </a:xfrm>
            <a:prstGeom prst="line">
              <a:avLst/>
            </a:prstGeom>
            <a:noFill/>
            <a:ln w="7938" cap="rnd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63546" name="Line 68"/>
            <p:cNvSpPr>
              <a:spLocks noChangeShapeType="1"/>
            </p:cNvSpPr>
            <p:nvPr/>
          </p:nvSpPr>
          <p:spPr bwMode="auto">
            <a:xfrm>
              <a:off x="2867" y="3095"/>
              <a:ext cx="1" cy="254"/>
            </a:xfrm>
            <a:prstGeom prst="line">
              <a:avLst/>
            </a:prstGeom>
            <a:noFill/>
            <a:ln w="8001" cap="rnd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63547" name="Line 69"/>
            <p:cNvSpPr>
              <a:spLocks noChangeShapeType="1"/>
            </p:cNvSpPr>
            <p:nvPr/>
          </p:nvSpPr>
          <p:spPr bwMode="auto">
            <a:xfrm>
              <a:off x="2501" y="3226"/>
              <a:ext cx="1" cy="116"/>
            </a:xfrm>
            <a:prstGeom prst="line">
              <a:avLst/>
            </a:prstGeom>
            <a:noFill/>
            <a:ln w="7938" cap="rnd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63548" name="Line 70"/>
            <p:cNvSpPr>
              <a:spLocks noChangeShapeType="1"/>
            </p:cNvSpPr>
            <p:nvPr/>
          </p:nvSpPr>
          <p:spPr bwMode="auto">
            <a:xfrm>
              <a:off x="2684" y="3226"/>
              <a:ext cx="1" cy="116"/>
            </a:xfrm>
            <a:prstGeom prst="line">
              <a:avLst/>
            </a:prstGeom>
            <a:noFill/>
            <a:ln w="7938" cap="rnd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63549" name="Line 71"/>
            <p:cNvSpPr>
              <a:spLocks noChangeShapeType="1"/>
            </p:cNvSpPr>
            <p:nvPr/>
          </p:nvSpPr>
          <p:spPr bwMode="auto">
            <a:xfrm>
              <a:off x="3233" y="3226"/>
              <a:ext cx="1" cy="116"/>
            </a:xfrm>
            <a:prstGeom prst="line">
              <a:avLst/>
            </a:prstGeom>
            <a:noFill/>
            <a:ln w="7938" cap="rnd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63550" name="Line 72"/>
            <p:cNvSpPr>
              <a:spLocks noChangeShapeType="1"/>
            </p:cNvSpPr>
            <p:nvPr/>
          </p:nvSpPr>
          <p:spPr bwMode="auto">
            <a:xfrm>
              <a:off x="3050" y="3226"/>
              <a:ext cx="1" cy="116"/>
            </a:xfrm>
            <a:prstGeom prst="line">
              <a:avLst/>
            </a:prstGeom>
            <a:noFill/>
            <a:ln w="7938" cap="rnd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63551" name="Line 73"/>
            <p:cNvSpPr>
              <a:spLocks noChangeShapeType="1"/>
            </p:cNvSpPr>
            <p:nvPr/>
          </p:nvSpPr>
          <p:spPr bwMode="auto">
            <a:xfrm>
              <a:off x="3721" y="3226"/>
              <a:ext cx="732" cy="1"/>
            </a:xfrm>
            <a:prstGeom prst="line">
              <a:avLst/>
            </a:prstGeom>
            <a:noFill/>
            <a:ln w="7938" cap="rnd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63552" name="Line 74"/>
            <p:cNvSpPr>
              <a:spLocks noChangeShapeType="1"/>
            </p:cNvSpPr>
            <p:nvPr/>
          </p:nvSpPr>
          <p:spPr bwMode="auto">
            <a:xfrm>
              <a:off x="4087" y="3095"/>
              <a:ext cx="1" cy="254"/>
            </a:xfrm>
            <a:prstGeom prst="line">
              <a:avLst/>
            </a:prstGeom>
            <a:noFill/>
            <a:ln w="8001" cap="rnd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63553" name="Line 75"/>
            <p:cNvSpPr>
              <a:spLocks noChangeShapeType="1"/>
            </p:cNvSpPr>
            <p:nvPr/>
          </p:nvSpPr>
          <p:spPr bwMode="auto">
            <a:xfrm>
              <a:off x="3721" y="3226"/>
              <a:ext cx="1" cy="116"/>
            </a:xfrm>
            <a:prstGeom prst="line">
              <a:avLst/>
            </a:prstGeom>
            <a:noFill/>
            <a:ln w="7938" cap="rnd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63554" name="Line 76"/>
            <p:cNvSpPr>
              <a:spLocks noChangeShapeType="1"/>
            </p:cNvSpPr>
            <p:nvPr/>
          </p:nvSpPr>
          <p:spPr bwMode="auto">
            <a:xfrm>
              <a:off x="3904" y="3226"/>
              <a:ext cx="1" cy="116"/>
            </a:xfrm>
            <a:prstGeom prst="line">
              <a:avLst/>
            </a:prstGeom>
            <a:noFill/>
            <a:ln w="7938" cap="rnd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63555" name="Line 77"/>
            <p:cNvSpPr>
              <a:spLocks noChangeShapeType="1"/>
            </p:cNvSpPr>
            <p:nvPr/>
          </p:nvSpPr>
          <p:spPr bwMode="auto">
            <a:xfrm>
              <a:off x="4453" y="3226"/>
              <a:ext cx="1" cy="116"/>
            </a:xfrm>
            <a:prstGeom prst="line">
              <a:avLst/>
            </a:prstGeom>
            <a:noFill/>
            <a:ln w="7938" cap="rnd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63556" name="Line 78"/>
            <p:cNvSpPr>
              <a:spLocks noChangeShapeType="1"/>
            </p:cNvSpPr>
            <p:nvPr/>
          </p:nvSpPr>
          <p:spPr bwMode="auto">
            <a:xfrm>
              <a:off x="4270" y="3226"/>
              <a:ext cx="1" cy="116"/>
            </a:xfrm>
            <a:prstGeom prst="line">
              <a:avLst/>
            </a:prstGeom>
            <a:noFill/>
            <a:ln w="7938" cap="rnd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63557" name="Rectangle 79"/>
            <p:cNvSpPr>
              <a:spLocks noChangeArrowheads="1"/>
            </p:cNvSpPr>
            <p:nvPr/>
          </p:nvSpPr>
          <p:spPr bwMode="auto">
            <a:xfrm>
              <a:off x="2501" y="3400"/>
              <a:ext cx="732" cy="17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3558" name="Rectangle 80"/>
            <p:cNvSpPr>
              <a:spLocks noChangeArrowheads="1"/>
            </p:cNvSpPr>
            <p:nvPr/>
          </p:nvSpPr>
          <p:spPr bwMode="auto">
            <a:xfrm>
              <a:off x="2594" y="3435"/>
              <a:ext cx="492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000" dirty="0">
                  <a:latin typeface="Times New Roman" pitchFamily="18" charset="0"/>
                </a:rPr>
                <a:t>Funkční útvary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3559" name="Rectangle 85"/>
            <p:cNvSpPr>
              <a:spLocks noChangeArrowheads="1"/>
            </p:cNvSpPr>
            <p:nvPr/>
          </p:nvSpPr>
          <p:spPr bwMode="auto">
            <a:xfrm>
              <a:off x="3714" y="3384"/>
              <a:ext cx="770" cy="17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3560" name="Rectangle 86"/>
            <p:cNvSpPr>
              <a:spLocks noChangeArrowheads="1"/>
            </p:cNvSpPr>
            <p:nvPr/>
          </p:nvSpPr>
          <p:spPr bwMode="auto">
            <a:xfrm>
              <a:off x="3826" y="3420"/>
              <a:ext cx="492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000" dirty="0">
                  <a:latin typeface="Times New Roman" pitchFamily="18" charset="0"/>
                </a:rPr>
                <a:t>Funkční útvary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grpSp>
          <p:nvGrpSpPr>
            <p:cNvPr id="63561" name="Group 92"/>
            <p:cNvGrpSpPr>
              <a:grpSpLocks/>
            </p:cNvGrpSpPr>
            <p:nvPr/>
          </p:nvGrpSpPr>
          <p:grpSpPr bwMode="auto">
            <a:xfrm>
              <a:off x="1220" y="2738"/>
              <a:ext cx="793" cy="347"/>
              <a:chOff x="1220" y="2730"/>
              <a:chExt cx="793" cy="347"/>
            </a:xfrm>
          </p:grpSpPr>
          <p:sp>
            <p:nvSpPr>
              <p:cNvPr id="63586" name="Rectangle 90"/>
              <p:cNvSpPr>
                <a:spLocks noChangeArrowheads="1"/>
              </p:cNvSpPr>
              <p:nvPr/>
            </p:nvSpPr>
            <p:spPr bwMode="auto">
              <a:xfrm>
                <a:off x="1220" y="2730"/>
                <a:ext cx="793" cy="347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har char="•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cs-CZ" altLang="cs-CZ" sz="2400" dirty="0">
                  <a:latin typeface="Arial Narrow" pitchFamily="34" charset="0"/>
                </a:endParaRPr>
              </a:p>
            </p:txBody>
          </p:sp>
          <p:sp>
            <p:nvSpPr>
              <p:cNvPr id="63587" name="Rectangle 91"/>
              <p:cNvSpPr>
                <a:spLocks noChangeArrowheads="1"/>
              </p:cNvSpPr>
              <p:nvPr/>
            </p:nvSpPr>
            <p:spPr bwMode="auto">
              <a:xfrm>
                <a:off x="1220" y="2730"/>
                <a:ext cx="793" cy="347"/>
              </a:xfrm>
              <a:prstGeom prst="rect">
                <a:avLst/>
              </a:prstGeom>
              <a:noFill/>
              <a:ln w="7938" cap="rnd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har char="•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cs-CZ" altLang="cs-CZ" sz="2400" dirty="0">
                  <a:latin typeface="Arial Narrow" pitchFamily="34" charset="0"/>
                </a:endParaRPr>
              </a:p>
            </p:txBody>
          </p:sp>
        </p:grpSp>
        <p:sp>
          <p:nvSpPr>
            <p:cNvPr id="63562" name="Rectangle 93"/>
            <p:cNvSpPr>
              <a:spLocks noChangeArrowheads="1"/>
            </p:cNvSpPr>
            <p:nvPr/>
          </p:nvSpPr>
          <p:spPr bwMode="auto">
            <a:xfrm>
              <a:off x="1461" y="2769"/>
              <a:ext cx="326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300" dirty="0">
                  <a:latin typeface="Times New Roman" pitchFamily="18" charset="0"/>
                </a:rPr>
                <a:t>Ředitel 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3563" name="Rectangle 94"/>
            <p:cNvSpPr>
              <a:spLocks noChangeArrowheads="1"/>
            </p:cNvSpPr>
            <p:nvPr/>
          </p:nvSpPr>
          <p:spPr bwMode="auto">
            <a:xfrm>
              <a:off x="1801" y="2769"/>
              <a:ext cx="26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300" dirty="0">
                  <a:latin typeface="Times New Roman" pitchFamily="18" charset="0"/>
                </a:rPr>
                <a:t> 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3564" name="Rectangle 95"/>
            <p:cNvSpPr>
              <a:spLocks noChangeArrowheads="1"/>
            </p:cNvSpPr>
            <p:nvPr/>
          </p:nvSpPr>
          <p:spPr bwMode="auto">
            <a:xfrm>
              <a:off x="1345" y="2890"/>
              <a:ext cx="523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300" dirty="0">
                  <a:latin typeface="Times New Roman" pitchFamily="18" charset="0"/>
                </a:rPr>
                <a:t>Podnikání A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3565" name="Rectangle 96"/>
            <p:cNvSpPr>
              <a:spLocks noChangeArrowheads="1"/>
            </p:cNvSpPr>
            <p:nvPr/>
          </p:nvSpPr>
          <p:spPr bwMode="auto">
            <a:xfrm>
              <a:off x="1890" y="2890"/>
              <a:ext cx="26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300" dirty="0">
                  <a:latin typeface="Times New Roman" pitchFamily="18" charset="0"/>
                </a:rPr>
                <a:t> 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grpSp>
          <p:nvGrpSpPr>
            <p:cNvPr id="63566" name="Group 99"/>
            <p:cNvGrpSpPr>
              <a:grpSpLocks/>
            </p:cNvGrpSpPr>
            <p:nvPr/>
          </p:nvGrpSpPr>
          <p:grpSpPr bwMode="auto">
            <a:xfrm>
              <a:off x="2440" y="2738"/>
              <a:ext cx="793" cy="347"/>
              <a:chOff x="2440" y="2730"/>
              <a:chExt cx="793" cy="347"/>
            </a:xfrm>
          </p:grpSpPr>
          <p:sp>
            <p:nvSpPr>
              <p:cNvPr id="63584" name="Rectangle 97"/>
              <p:cNvSpPr>
                <a:spLocks noChangeArrowheads="1"/>
              </p:cNvSpPr>
              <p:nvPr/>
            </p:nvSpPr>
            <p:spPr bwMode="auto">
              <a:xfrm>
                <a:off x="2440" y="2730"/>
                <a:ext cx="793" cy="347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har char="•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cs-CZ" altLang="cs-CZ" sz="2400" dirty="0">
                  <a:latin typeface="Arial Narrow" pitchFamily="34" charset="0"/>
                </a:endParaRPr>
              </a:p>
            </p:txBody>
          </p:sp>
          <p:sp>
            <p:nvSpPr>
              <p:cNvPr id="63585" name="Rectangle 98"/>
              <p:cNvSpPr>
                <a:spLocks noChangeArrowheads="1"/>
              </p:cNvSpPr>
              <p:nvPr/>
            </p:nvSpPr>
            <p:spPr bwMode="auto">
              <a:xfrm>
                <a:off x="2440" y="2730"/>
                <a:ext cx="793" cy="347"/>
              </a:xfrm>
              <a:prstGeom prst="rect">
                <a:avLst/>
              </a:prstGeom>
              <a:noFill/>
              <a:ln w="7938" cap="rnd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har char="•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cs-CZ" altLang="cs-CZ" sz="2400" dirty="0">
                  <a:latin typeface="Arial Narrow" pitchFamily="34" charset="0"/>
                </a:endParaRPr>
              </a:p>
            </p:txBody>
          </p:sp>
        </p:grpSp>
        <p:sp>
          <p:nvSpPr>
            <p:cNvPr id="63567" name="Rectangle 100"/>
            <p:cNvSpPr>
              <a:spLocks noChangeArrowheads="1"/>
            </p:cNvSpPr>
            <p:nvPr/>
          </p:nvSpPr>
          <p:spPr bwMode="auto">
            <a:xfrm>
              <a:off x="2681" y="2769"/>
              <a:ext cx="326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300" dirty="0">
                  <a:latin typeface="Times New Roman" pitchFamily="18" charset="0"/>
                </a:rPr>
                <a:t>Ředitel 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3568" name="Rectangle 101"/>
            <p:cNvSpPr>
              <a:spLocks noChangeArrowheads="1"/>
            </p:cNvSpPr>
            <p:nvPr/>
          </p:nvSpPr>
          <p:spPr bwMode="auto">
            <a:xfrm>
              <a:off x="3021" y="2769"/>
              <a:ext cx="26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300" dirty="0">
                  <a:latin typeface="Times New Roman" pitchFamily="18" charset="0"/>
                </a:rPr>
                <a:t> 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3569" name="Rectangle 102"/>
            <p:cNvSpPr>
              <a:spLocks noChangeArrowheads="1"/>
            </p:cNvSpPr>
            <p:nvPr/>
          </p:nvSpPr>
          <p:spPr bwMode="auto">
            <a:xfrm>
              <a:off x="2567" y="2890"/>
              <a:ext cx="517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300" dirty="0">
                  <a:latin typeface="Times New Roman" pitchFamily="18" charset="0"/>
                </a:rPr>
                <a:t>Podnikání B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3570" name="Rectangle 103"/>
            <p:cNvSpPr>
              <a:spLocks noChangeArrowheads="1"/>
            </p:cNvSpPr>
            <p:nvPr/>
          </p:nvSpPr>
          <p:spPr bwMode="auto">
            <a:xfrm>
              <a:off x="3107" y="2890"/>
              <a:ext cx="26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300" dirty="0">
                  <a:latin typeface="Times New Roman" pitchFamily="18" charset="0"/>
                </a:rPr>
                <a:t> 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grpSp>
          <p:nvGrpSpPr>
            <p:cNvPr id="63571" name="Group 106"/>
            <p:cNvGrpSpPr>
              <a:grpSpLocks/>
            </p:cNvGrpSpPr>
            <p:nvPr/>
          </p:nvGrpSpPr>
          <p:grpSpPr bwMode="auto">
            <a:xfrm>
              <a:off x="3721" y="2738"/>
              <a:ext cx="793" cy="347"/>
              <a:chOff x="3721" y="2730"/>
              <a:chExt cx="793" cy="347"/>
            </a:xfrm>
          </p:grpSpPr>
          <p:sp>
            <p:nvSpPr>
              <p:cNvPr id="63582" name="Rectangle 104"/>
              <p:cNvSpPr>
                <a:spLocks noChangeArrowheads="1"/>
              </p:cNvSpPr>
              <p:nvPr/>
            </p:nvSpPr>
            <p:spPr bwMode="auto">
              <a:xfrm>
                <a:off x="3721" y="2730"/>
                <a:ext cx="793" cy="347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har char="•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cs-CZ" altLang="cs-CZ" sz="2400" dirty="0">
                  <a:latin typeface="Arial Narrow" pitchFamily="34" charset="0"/>
                </a:endParaRPr>
              </a:p>
            </p:txBody>
          </p:sp>
          <p:sp>
            <p:nvSpPr>
              <p:cNvPr id="63583" name="Rectangle 105"/>
              <p:cNvSpPr>
                <a:spLocks noChangeArrowheads="1"/>
              </p:cNvSpPr>
              <p:nvPr/>
            </p:nvSpPr>
            <p:spPr bwMode="auto">
              <a:xfrm>
                <a:off x="3721" y="2730"/>
                <a:ext cx="793" cy="347"/>
              </a:xfrm>
              <a:prstGeom prst="rect">
                <a:avLst/>
              </a:prstGeom>
              <a:noFill/>
              <a:ln w="7938" cap="rnd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har char="•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cs-CZ" altLang="cs-CZ" sz="2400" dirty="0">
                  <a:latin typeface="Arial Narrow" pitchFamily="34" charset="0"/>
                </a:endParaRPr>
              </a:p>
            </p:txBody>
          </p:sp>
        </p:grpSp>
        <p:sp>
          <p:nvSpPr>
            <p:cNvPr id="63572" name="Rectangle 107"/>
            <p:cNvSpPr>
              <a:spLocks noChangeArrowheads="1"/>
            </p:cNvSpPr>
            <p:nvPr/>
          </p:nvSpPr>
          <p:spPr bwMode="auto">
            <a:xfrm>
              <a:off x="3962" y="2769"/>
              <a:ext cx="326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300" dirty="0">
                  <a:latin typeface="Times New Roman" pitchFamily="18" charset="0"/>
                </a:rPr>
                <a:t>Ředitel 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3573" name="Rectangle 108"/>
            <p:cNvSpPr>
              <a:spLocks noChangeArrowheads="1"/>
            </p:cNvSpPr>
            <p:nvPr/>
          </p:nvSpPr>
          <p:spPr bwMode="auto">
            <a:xfrm>
              <a:off x="4301" y="2769"/>
              <a:ext cx="26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300" dirty="0">
                  <a:latin typeface="Times New Roman" pitchFamily="18" charset="0"/>
                </a:rPr>
                <a:t> 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3574" name="Rectangle 109"/>
            <p:cNvSpPr>
              <a:spLocks noChangeArrowheads="1"/>
            </p:cNvSpPr>
            <p:nvPr/>
          </p:nvSpPr>
          <p:spPr bwMode="auto">
            <a:xfrm>
              <a:off x="3848" y="2890"/>
              <a:ext cx="517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300" dirty="0">
                  <a:latin typeface="Times New Roman" pitchFamily="18" charset="0"/>
                </a:rPr>
                <a:t>Podnikání C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3575" name="Rectangle 110"/>
            <p:cNvSpPr>
              <a:spLocks noChangeArrowheads="1"/>
            </p:cNvSpPr>
            <p:nvPr/>
          </p:nvSpPr>
          <p:spPr bwMode="auto">
            <a:xfrm>
              <a:off x="4388" y="2890"/>
              <a:ext cx="26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300" dirty="0">
                  <a:latin typeface="Times New Roman" pitchFamily="18" charset="0"/>
                </a:rPr>
                <a:t> 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grpSp>
          <p:nvGrpSpPr>
            <p:cNvPr id="63576" name="Group 113"/>
            <p:cNvGrpSpPr>
              <a:grpSpLocks/>
            </p:cNvGrpSpPr>
            <p:nvPr/>
          </p:nvGrpSpPr>
          <p:grpSpPr bwMode="auto">
            <a:xfrm>
              <a:off x="2318" y="1205"/>
              <a:ext cx="1037" cy="319"/>
              <a:chOff x="2318" y="1171"/>
              <a:chExt cx="1037" cy="319"/>
            </a:xfrm>
          </p:grpSpPr>
          <p:sp>
            <p:nvSpPr>
              <p:cNvPr id="63580" name="Rectangle 111"/>
              <p:cNvSpPr>
                <a:spLocks noChangeArrowheads="1"/>
              </p:cNvSpPr>
              <p:nvPr/>
            </p:nvSpPr>
            <p:spPr bwMode="auto">
              <a:xfrm>
                <a:off x="2318" y="1171"/>
                <a:ext cx="1037" cy="319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har char="•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cs-CZ" altLang="cs-CZ" sz="2400" dirty="0">
                  <a:latin typeface="Arial Narrow" pitchFamily="34" charset="0"/>
                </a:endParaRPr>
              </a:p>
            </p:txBody>
          </p:sp>
          <p:sp>
            <p:nvSpPr>
              <p:cNvPr id="63581" name="Rectangle 112"/>
              <p:cNvSpPr>
                <a:spLocks noChangeArrowheads="1"/>
              </p:cNvSpPr>
              <p:nvPr/>
            </p:nvSpPr>
            <p:spPr bwMode="auto">
              <a:xfrm>
                <a:off x="2318" y="1171"/>
                <a:ext cx="1037" cy="319"/>
              </a:xfrm>
              <a:prstGeom prst="rect">
                <a:avLst/>
              </a:prstGeom>
              <a:noFill/>
              <a:ln w="7938" cap="rnd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har char="•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cs-CZ" altLang="cs-CZ" sz="2400" dirty="0">
                  <a:latin typeface="Arial Narrow" pitchFamily="34" charset="0"/>
                </a:endParaRPr>
              </a:p>
            </p:txBody>
          </p:sp>
        </p:grpSp>
        <p:sp>
          <p:nvSpPr>
            <p:cNvPr id="63577" name="Rectangle 114"/>
            <p:cNvSpPr>
              <a:spLocks noChangeArrowheads="1"/>
            </p:cNvSpPr>
            <p:nvPr/>
          </p:nvSpPr>
          <p:spPr bwMode="auto">
            <a:xfrm>
              <a:off x="2837" y="1230"/>
              <a:ext cx="14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700" dirty="0">
                  <a:latin typeface="Times New Roman" pitchFamily="18" charset="0"/>
                </a:rPr>
                <a:t> 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3578" name="Rectangle 115"/>
            <p:cNvSpPr>
              <a:spLocks noChangeArrowheads="1"/>
            </p:cNvSpPr>
            <p:nvPr/>
          </p:nvSpPr>
          <p:spPr bwMode="auto">
            <a:xfrm>
              <a:off x="2448" y="1301"/>
              <a:ext cx="763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400" dirty="0">
                  <a:latin typeface="Times New Roman" pitchFamily="18" charset="0"/>
                </a:rPr>
                <a:t>Generální ředitel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3579" name="Rectangle 116"/>
            <p:cNvSpPr>
              <a:spLocks noChangeArrowheads="1"/>
            </p:cNvSpPr>
            <p:nvPr/>
          </p:nvSpPr>
          <p:spPr bwMode="auto">
            <a:xfrm>
              <a:off x="3226" y="1301"/>
              <a:ext cx="28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400" dirty="0">
                  <a:latin typeface="Times New Roman" pitchFamily="18" charset="0"/>
                </a:rPr>
                <a:t> </a:t>
              </a:r>
              <a:endParaRPr lang="cs-CZ" altLang="cs-CZ" sz="2400" dirty="0">
                <a:latin typeface="Arial Narrow" pitchFamily="34" charset="0"/>
              </a:endParaRPr>
            </a:p>
          </p:txBody>
        </p:sp>
      </p:grpSp>
      <p:pic>
        <p:nvPicPr>
          <p:cNvPr id="102" name="Obrázek 101">
            <a:extLst>
              <a:ext uri="{FF2B5EF4-FFF2-40B4-BE49-F238E27FC236}">
                <a16:creationId xmlns:a16="http://schemas.microsoft.com/office/drawing/2014/main" id="{9DBC1A00-7829-4C5B-B3BA-ABB54A2DB6F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7049" y="139242"/>
            <a:ext cx="1464833" cy="1127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27669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>
          <a:xfrm>
            <a:off x="1520017" y="718455"/>
            <a:ext cx="7772400" cy="96747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br>
              <a:rPr lang="cs-CZ" altLang="cs-CZ" sz="3200" b="1" dirty="0">
                <a:solidFill>
                  <a:srgbClr val="008080"/>
                </a:solidFill>
              </a:rPr>
            </a:br>
            <a:r>
              <a:rPr lang="cs-CZ" altLang="cs-CZ" sz="3600" b="1" dirty="0">
                <a:solidFill>
                  <a:srgbClr val="008080"/>
                </a:solidFill>
              </a:rPr>
              <a:t>Decentralizované podnikatelské jednotky</a:t>
            </a:r>
            <a:br>
              <a:rPr lang="cs-CZ" altLang="cs-CZ" sz="3200" dirty="0"/>
            </a:br>
            <a:br>
              <a:rPr lang="cs-CZ" altLang="cs-CZ" sz="3200" dirty="0"/>
            </a:br>
            <a:endParaRPr lang="cs-CZ" sz="3200" b="1" dirty="0">
              <a:solidFill>
                <a:srgbClr val="008080"/>
              </a:solidFill>
            </a:endParaRPr>
          </a:p>
        </p:txBody>
      </p:sp>
      <p:sp>
        <p:nvSpPr>
          <p:cNvPr id="3075" name="Zástupný symbol pro obsah 2"/>
          <p:cNvSpPr>
            <a:spLocks noGrp="1"/>
          </p:cNvSpPr>
          <p:nvPr>
            <p:ph idx="1"/>
          </p:nvPr>
        </p:nvSpPr>
        <p:spPr>
          <a:xfrm>
            <a:off x="1233459" y="2069885"/>
            <a:ext cx="8345516" cy="3972139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2500"/>
          </a:bodyPr>
          <a:lstStyle/>
          <a:p>
            <a:pPr marL="609600" indent="-609600">
              <a:spcBef>
                <a:spcPct val="0"/>
              </a:spcBef>
            </a:pPr>
            <a:r>
              <a:rPr lang="cs-CZ" altLang="cs-CZ" sz="2400" b="1" i="1" dirty="0">
                <a:solidFill>
                  <a:srgbClr val="FFFF00"/>
                </a:solidFill>
                <a:cs typeface="Arial" charset="0"/>
              </a:rPr>
              <a:t>Strategické výhody: </a:t>
            </a:r>
          </a:p>
          <a:p>
            <a:pPr marL="609600" indent="-609600">
              <a:buFontTx/>
              <a:buChar char="•"/>
            </a:pPr>
            <a:r>
              <a:rPr lang="cs-CZ" altLang="cs-CZ" sz="2400" b="1" dirty="0">
                <a:cs typeface="Arial" charset="0"/>
              </a:rPr>
              <a:t>strategie je v souladu s podmínkami každého územního trhu</a:t>
            </a:r>
          </a:p>
          <a:p>
            <a:pPr marL="609600" indent="-609600">
              <a:buFontTx/>
              <a:buChar char="•"/>
            </a:pPr>
            <a:r>
              <a:rPr lang="cs-CZ" altLang="cs-CZ" sz="2400" b="1" dirty="0">
                <a:cs typeface="Arial" charset="0"/>
              </a:rPr>
              <a:t>odpovědnost za zisk nebo ztrátu je delegována na nejnižší strategickou úroveň</a:t>
            </a:r>
          </a:p>
          <a:p>
            <a:pPr marL="609600" indent="-609600">
              <a:buFontTx/>
              <a:buChar char="•"/>
            </a:pPr>
            <a:r>
              <a:rPr lang="cs-CZ" altLang="cs-CZ" sz="2400" b="1" dirty="0">
                <a:cs typeface="Arial" charset="0"/>
              </a:rPr>
              <a:t>místní územní provoz je zdrojem úspor</a:t>
            </a:r>
          </a:p>
          <a:p>
            <a:pPr marL="609600" indent="-609600">
              <a:buFontTx/>
              <a:buChar char="•"/>
            </a:pPr>
            <a:r>
              <a:rPr lang="cs-CZ" altLang="cs-CZ" sz="2400" b="1" dirty="0">
                <a:cs typeface="Arial" charset="0"/>
              </a:rPr>
              <a:t>oblastní provozy jsou výbornou školou pro budoucí manažery na vyšších úrovních řízení. </a:t>
            </a:r>
          </a:p>
          <a:p>
            <a:pPr marL="609600" indent="-609600"/>
            <a:r>
              <a:rPr lang="cs-CZ" altLang="cs-CZ" sz="2400" b="1" i="1" dirty="0">
                <a:solidFill>
                  <a:srgbClr val="FFFF00"/>
                </a:solidFill>
                <a:cs typeface="Arial" charset="0"/>
              </a:rPr>
              <a:t>Strategické nevýhody:</a:t>
            </a:r>
          </a:p>
          <a:p>
            <a:pPr marL="609600" indent="-609600">
              <a:buFontTx/>
              <a:buChar char="•"/>
            </a:pPr>
            <a:r>
              <a:rPr lang="cs-CZ" altLang="cs-CZ" sz="2400" b="1" dirty="0">
                <a:cs typeface="Arial" charset="0"/>
              </a:rPr>
              <a:t>zdvojení štábních útvarů ve vrcholovém vedení podniku a na úrovni územních jednotek.</a:t>
            </a:r>
          </a:p>
          <a:p>
            <a:pPr marL="400050" lvl="1" indent="0">
              <a:buNone/>
              <a:defRPr/>
            </a:pPr>
            <a:endParaRPr lang="cs-CZ" sz="1600" b="1" dirty="0"/>
          </a:p>
          <a:p>
            <a:pPr marL="400050" lvl="1" indent="0">
              <a:buNone/>
              <a:defRPr/>
            </a:pPr>
            <a:endParaRPr lang="cs-CZ" sz="1600" b="1" dirty="0"/>
          </a:p>
          <a:p>
            <a:pPr marL="514350" indent="-514350">
              <a:buFont typeface="Times New Roman" pitchFamily="18" charset="0"/>
              <a:buAutoNum type="arabicPeriod"/>
              <a:defRPr/>
            </a:pPr>
            <a:endParaRPr lang="cs-CZ" sz="1600" b="1" dirty="0"/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069386-5524-4DD3-B45A-FDDCB2248CF3}" type="slidenum">
              <a:rPr lang="cs-CZ" smtClean="0"/>
              <a:pPr>
                <a:defRPr/>
              </a:pPr>
              <a:t>25</a:t>
            </a:fld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7049" y="139242"/>
            <a:ext cx="1464833" cy="1127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03329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847851" y="1306514"/>
            <a:ext cx="8569325" cy="5075237"/>
          </a:xfrm>
        </p:spPr>
        <p:txBody>
          <a:bodyPr/>
          <a:lstStyle/>
          <a:p>
            <a:pPr marL="609600" indent="-609600" algn="l">
              <a:spcBef>
                <a:spcPct val="0"/>
              </a:spcBef>
            </a:pPr>
            <a:endParaRPr lang="cs-CZ" altLang="cs-CZ" b="1" dirty="0">
              <a:latin typeface="Arial Narrow" pitchFamily="34" charset="0"/>
            </a:endParaRPr>
          </a:p>
          <a:p>
            <a:pPr marL="609600" indent="-609600" algn="l">
              <a:spcBef>
                <a:spcPct val="0"/>
              </a:spcBef>
            </a:pPr>
            <a:endParaRPr lang="cs-CZ" altLang="cs-CZ" b="1" dirty="0">
              <a:latin typeface="Arial Narrow" pitchFamily="34" charset="0"/>
            </a:endParaRPr>
          </a:p>
          <a:p>
            <a:pPr marL="609600" indent="-609600" algn="l">
              <a:spcBef>
                <a:spcPct val="0"/>
              </a:spcBef>
            </a:pPr>
            <a:endParaRPr lang="cs-CZ" altLang="cs-CZ" b="1" i="1" dirty="0">
              <a:latin typeface="Arial Narrow" pitchFamily="34" charset="0"/>
            </a:endParaRPr>
          </a:p>
          <a:p>
            <a:pPr marL="609600" indent="-609600" algn="l">
              <a:spcBef>
                <a:spcPct val="0"/>
              </a:spcBef>
            </a:pPr>
            <a:endParaRPr lang="cs-CZ" altLang="cs-CZ" b="1" i="1" dirty="0">
              <a:latin typeface="Arial Narrow" pitchFamily="34" charset="0"/>
            </a:endParaRPr>
          </a:p>
          <a:p>
            <a:pPr marL="609600" indent="-609600" algn="l">
              <a:spcBef>
                <a:spcPct val="0"/>
              </a:spcBef>
            </a:pPr>
            <a:endParaRPr lang="cs-CZ" altLang="cs-CZ" b="1" i="1" dirty="0">
              <a:latin typeface="Arial Narrow" pitchFamily="34" charset="0"/>
            </a:endParaRPr>
          </a:p>
          <a:p>
            <a:pPr marL="609600" indent="-609600" algn="l">
              <a:spcBef>
                <a:spcPct val="0"/>
              </a:spcBef>
            </a:pPr>
            <a:endParaRPr lang="cs-CZ" altLang="cs-CZ" b="1" i="1" dirty="0">
              <a:latin typeface="Arial Narrow" pitchFamily="34" charset="0"/>
            </a:endParaRPr>
          </a:p>
          <a:p>
            <a:pPr marL="609600" indent="-609600" algn="l">
              <a:spcBef>
                <a:spcPct val="0"/>
              </a:spcBef>
            </a:pPr>
            <a:endParaRPr lang="cs-CZ" altLang="cs-CZ" b="1" i="1" dirty="0">
              <a:latin typeface="Arial Narrow" pitchFamily="34" charset="0"/>
            </a:endParaRPr>
          </a:p>
          <a:p>
            <a:pPr marL="609600" indent="-609600" algn="l">
              <a:spcBef>
                <a:spcPct val="0"/>
              </a:spcBef>
            </a:pPr>
            <a:endParaRPr lang="cs-CZ" altLang="cs-CZ" b="1" i="1" dirty="0">
              <a:latin typeface="Arial Narrow" pitchFamily="34" charset="0"/>
            </a:endParaRPr>
          </a:p>
          <a:p>
            <a:pPr marL="609600" indent="-609600" algn="l">
              <a:spcBef>
                <a:spcPct val="0"/>
              </a:spcBef>
            </a:pPr>
            <a:endParaRPr lang="cs-CZ" altLang="cs-CZ" b="1" i="1" dirty="0">
              <a:latin typeface="Arial Narrow" pitchFamily="34" charset="0"/>
            </a:endParaRPr>
          </a:p>
          <a:p>
            <a:pPr marL="609600" indent="-609600" algn="l">
              <a:spcBef>
                <a:spcPct val="0"/>
              </a:spcBef>
            </a:pPr>
            <a:endParaRPr lang="cs-CZ" altLang="cs-CZ" b="1" i="1" dirty="0">
              <a:latin typeface="Arial Narrow" pitchFamily="34" charset="0"/>
            </a:endParaRPr>
          </a:p>
          <a:p>
            <a:pPr marL="609600" indent="-609600" algn="l">
              <a:spcBef>
                <a:spcPct val="0"/>
              </a:spcBef>
            </a:pPr>
            <a:endParaRPr lang="cs-CZ" altLang="cs-CZ" b="1" i="1" dirty="0">
              <a:latin typeface="Arial Narrow" pitchFamily="34" charset="0"/>
            </a:endParaRPr>
          </a:p>
        </p:txBody>
      </p:sp>
      <p:sp>
        <p:nvSpPr>
          <p:cNvPr id="65539" name="Rectangle 7"/>
          <p:cNvSpPr>
            <a:spLocks noChangeArrowheads="1"/>
          </p:cNvSpPr>
          <p:nvPr/>
        </p:nvSpPr>
        <p:spPr bwMode="auto">
          <a:xfrm>
            <a:off x="1524000" y="846139"/>
            <a:ext cx="18415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2400" dirty="0">
              <a:latin typeface="Arial Narrow" pitchFamily="34" charset="0"/>
            </a:endParaRPr>
          </a:p>
        </p:txBody>
      </p:sp>
      <p:grpSp>
        <p:nvGrpSpPr>
          <p:cNvPr id="18436" name="Group 64"/>
          <p:cNvGrpSpPr>
            <a:grpSpLocks/>
          </p:cNvGrpSpPr>
          <p:nvPr/>
        </p:nvGrpSpPr>
        <p:grpSpPr bwMode="auto">
          <a:xfrm>
            <a:off x="1847852" y="1574800"/>
            <a:ext cx="8424862" cy="4705350"/>
            <a:chOff x="1550" y="965"/>
            <a:chExt cx="3870" cy="2964"/>
          </a:xfrm>
          <a:solidFill>
            <a:schemeClr val="accent6">
              <a:lumMod val="40000"/>
              <a:lumOff val="60000"/>
            </a:schemeClr>
          </a:solidFill>
        </p:grpSpPr>
        <p:sp>
          <p:nvSpPr>
            <p:cNvPr id="18437" name="AutoShape 8"/>
            <p:cNvSpPr>
              <a:spLocks noChangeAspect="1" noChangeArrowheads="1" noTextEdit="1"/>
            </p:cNvSpPr>
            <p:nvPr/>
          </p:nvSpPr>
          <p:spPr bwMode="auto">
            <a:xfrm>
              <a:off x="1550" y="965"/>
              <a:ext cx="3870" cy="2964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cs-CZ" dirty="0"/>
            </a:p>
          </p:txBody>
        </p:sp>
        <p:sp>
          <p:nvSpPr>
            <p:cNvPr id="18438" name="Line 10"/>
            <p:cNvSpPr>
              <a:spLocks noChangeShapeType="1"/>
            </p:cNvSpPr>
            <p:nvPr/>
          </p:nvSpPr>
          <p:spPr bwMode="auto">
            <a:xfrm>
              <a:off x="4948" y="2784"/>
              <a:ext cx="1" cy="171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cs-CZ" dirty="0"/>
            </a:p>
          </p:txBody>
        </p:sp>
        <p:sp>
          <p:nvSpPr>
            <p:cNvPr id="18439" name="Line 11"/>
            <p:cNvSpPr>
              <a:spLocks noChangeShapeType="1"/>
            </p:cNvSpPr>
            <p:nvPr/>
          </p:nvSpPr>
          <p:spPr bwMode="auto">
            <a:xfrm>
              <a:off x="3472" y="2784"/>
              <a:ext cx="1" cy="171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cs-CZ" dirty="0"/>
            </a:p>
          </p:txBody>
        </p:sp>
        <p:sp>
          <p:nvSpPr>
            <p:cNvPr id="18440" name="Line 12"/>
            <p:cNvSpPr>
              <a:spLocks noChangeShapeType="1"/>
            </p:cNvSpPr>
            <p:nvPr/>
          </p:nvSpPr>
          <p:spPr bwMode="auto">
            <a:xfrm>
              <a:off x="1994" y="2784"/>
              <a:ext cx="1" cy="171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cs-CZ" dirty="0"/>
            </a:p>
          </p:txBody>
        </p:sp>
        <p:sp>
          <p:nvSpPr>
            <p:cNvPr id="18441" name="Line 13"/>
            <p:cNvSpPr>
              <a:spLocks noChangeShapeType="1"/>
            </p:cNvSpPr>
            <p:nvPr/>
          </p:nvSpPr>
          <p:spPr bwMode="auto">
            <a:xfrm>
              <a:off x="3472" y="1364"/>
              <a:ext cx="1" cy="1420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cs-CZ" dirty="0"/>
            </a:p>
          </p:txBody>
        </p:sp>
        <p:sp>
          <p:nvSpPr>
            <p:cNvPr id="18442" name="Rectangle 14"/>
            <p:cNvSpPr>
              <a:spLocks noChangeArrowheads="1"/>
            </p:cNvSpPr>
            <p:nvPr/>
          </p:nvSpPr>
          <p:spPr bwMode="auto">
            <a:xfrm>
              <a:off x="2846" y="976"/>
              <a:ext cx="1226" cy="398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 dirty="0"/>
            </a:p>
          </p:txBody>
        </p:sp>
        <p:sp>
          <p:nvSpPr>
            <p:cNvPr id="18443" name="Rectangle 15"/>
            <p:cNvSpPr>
              <a:spLocks noChangeArrowheads="1"/>
            </p:cNvSpPr>
            <p:nvPr/>
          </p:nvSpPr>
          <p:spPr bwMode="auto">
            <a:xfrm>
              <a:off x="3202" y="1095"/>
              <a:ext cx="518" cy="16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cs-CZ" sz="1700" dirty="0">
                  <a:latin typeface="Times New Roman" pitchFamily="18" charset="0"/>
                </a:rPr>
                <a:t>Prezident</a:t>
              </a:r>
              <a:endParaRPr lang="cs-CZ" dirty="0"/>
            </a:p>
          </p:txBody>
        </p:sp>
        <p:sp>
          <p:nvSpPr>
            <p:cNvPr id="18444" name="Rectangle 16"/>
            <p:cNvSpPr>
              <a:spLocks noChangeArrowheads="1"/>
            </p:cNvSpPr>
            <p:nvPr/>
          </p:nvSpPr>
          <p:spPr bwMode="auto">
            <a:xfrm>
              <a:off x="4059" y="1477"/>
              <a:ext cx="1137" cy="1138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 dirty="0"/>
            </a:p>
          </p:txBody>
        </p:sp>
        <p:sp>
          <p:nvSpPr>
            <p:cNvPr id="18445" name="Rectangle 17"/>
            <p:cNvSpPr>
              <a:spLocks noChangeArrowheads="1"/>
            </p:cNvSpPr>
            <p:nvPr/>
          </p:nvSpPr>
          <p:spPr bwMode="auto">
            <a:xfrm>
              <a:off x="4111" y="1512"/>
              <a:ext cx="830" cy="154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cs-CZ" sz="1600" dirty="0">
                  <a:latin typeface="Times New Roman" pitchFamily="18" charset="0"/>
                </a:rPr>
                <a:t>Podnikový štáb:</a:t>
              </a:r>
              <a:endParaRPr lang="cs-CZ" dirty="0"/>
            </a:p>
          </p:txBody>
        </p:sp>
        <p:sp>
          <p:nvSpPr>
            <p:cNvPr id="18446" name="Rectangle 18"/>
            <p:cNvSpPr>
              <a:spLocks noChangeArrowheads="1"/>
            </p:cNvSpPr>
            <p:nvPr/>
          </p:nvSpPr>
          <p:spPr bwMode="auto">
            <a:xfrm>
              <a:off x="4111" y="1658"/>
              <a:ext cx="666" cy="154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cs-CZ" sz="1600" dirty="0">
                  <a:latin typeface="Times New Roman" pitchFamily="18" charset="0"/>
                </a:rPr>
                <a:t>- Ekonomika</a:t>
              </a:r>
              <a:endParaRPr lang="cs-CZ" dirty="0"/>
            </a:p>
          </p:txBody>
        </p:sp>
        <p:sp>
          <p:nvSpPr>
            <p:cNvPr id="18447" name="Rectangle 19"/>
            <p:cNvSpPr>
              <a:spLocks noChangeArrowheads="1"/>
            </p:cNvSpPr>
            <p:nvPr/>
          </p:nvSpPr>
          <p:spPr bwMode="auto">
            <a:xfrm>
              <a:off x="4111" y="1805"/>
              <a:ext cx="610" cy="154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cs-CZ" sz="1600" dirty="0">
                  <a:latin typeface="Times New Roman" pitchFamily="18" charset="0"/>
                </a:rPr>
                <a:t>- Marketing</a:t>
              </a:r>
              <a:endParaRPr lang="cs-CZ" dirty="0"/>
            </a:p>
          </p:txBody>
        </p:sp>
        <p:sp>
          <p:nvSpPr>
            <p:cNvPr id="18448" name="Rectangle 20"/>
            <p:cNvSpPr>
              <a:spLocks noChangeArrowheads="1"/>
            </p:cNvSpPr>
            <p:nvPr/>
          </p:nvSpPr>
          <p:spPr bwMode="auto">
            <a:xfrm>
              <a:off x="4111" y="1953"/>
              <a:ext cx="331" cy="154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cs-CZ" sz="1600" dirty="0">
                  <a:latin typeface="Times New Roman" pitchFamily="18" charset="0"/>
                </a:rPr>
                <a:t>- V+V</a:t>
              </a:r>
              <a:endParaRPr lang="cs-CZ" dirty="0"/>
            </a:p>
          </p:txBody>
        </p:sp>
        <p:sp>
          <p:nvSpPr>
            <p:cNvPr id="18449" name="Rectangle 21"/>
            <p:cNvSpPr>
              <a:spLocks noChangeArrowheads="1"/>
            </p:cNvSpPr>
            <p:nvPr/>
          </p:nvSpPr>
          <p:spPr bwMode="auto">
            <a:xfrm>
              <a:off x="4111" y="2100"/>
              <a:ext cx="796" cy="154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cs-CZ" sz="1600" dirty="0">
                  <a:latin typeface="Times New Roman" pitchFamily="18" charset="0"/>
                </a:rPr>
                <a:t>- Personalistika</a:t>
              </a:r>
              <a:endParaRPr lang="cs-CZ" dirty="0"/>
            </a:p>
          </p:txBody>
        </p:sp>
        <p:sp>
          <p:nvSpPr>
            <p:cNvPr id="18450" name="Rectangle 22"/>
            <p:cNvSpPr>
              <a:spLocks noChangeArrowheads="1"/>
            </p:cNvSpPr>
            <p:nvPr/>
          </p:nvSpPr>
          <p:spPr bwMode="auto">
            <a:xfrm>
              <a:off x="4111" y="2247"/>
              <a:ext cx="592" cy="154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cs-CZ" sz="1600" dirty="0">
                  <a:latin typeface="Times New Roman" pitchFamily="18" charset="0"/>
                </a:rPr>
                <a:t>- Právní slu</a:t>
              </a:r>
              <a:endParaRPr lang="cs-CZ" dirty="0"/>
            </a:p>
          </p:txBody>
        </p:sp>
        <p:sp>
          <p:nvSpPr>
            <p:cNvPr id="18451" name="Rectangle 23"/>
            <p:cNvSpPr>
              <a:spLocks noChangeArrowheads="1"/>
            </p:cNvSpPr>
            <p:nvPr/>
          </p:nvSpPr>
          <p:spPr bwMode="auto">
            <a:xfrm>
              <a:off x="4699" y="2247"/>
              <a:ext cx="178" cy="154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cs-CZ" sz="1600" dirty="0">
                  <a:latin typeface="Times New Roman" pitchFamily="18" charset="0"/>
                </a:rPr>
                <a:t>žba</a:t>
              </a:r>
              <a:endParaRPr lang="cs-CZ" dirty="0"/>
            </a:p>
          </p:txBody>
        </p:sp>
        <p:sp>
          <p:nvSpPr>
            <p:cNvPr id="18452" name="Rectangle 24"/>
            <p:cNvSpPr>
              <a:spLocks noChangeArrowheads="1"/>
            </p:cNvSpPr>
            <p:nvPr/>
          </p:nvSpPr>
          <p:spPr bwMode="auto">
            <a:xfrm>
              <a:off x="4111" y="2397"/>
              <a:ext cx="680" cy="154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cs-CZ" sz="1600" dirty="0">
                  <a:latin typeface="Times New Roman" pitchFamily="18" charset="0"/>
                </a:rPr>
                <a:t>- Vztahy s ve</a:t>
              </a:r>
              <a:endParaRPr lang="cs-CZ" dirty="0"/>
            </a:p>
          </p:txBody>
        </p:sp>
        <p:sp>
          <p:nvSpPr>
            <p:cNvPr id="18453" name="Rectangle 25"/>
            <p:cNvSpPr>
              <a:spLocks noChangeArrowheads="1"/>
            </p:cNvSpPr>
            <p:nvPr/>
          </p:nvSpPr>
          <p:spPr bwMode="auto">
            <a:xfrm>
              <a:off x="4786" y="2397"/>
              <a:ext cx="386" cy="154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cs-CZ" sz="1600" dirty="0">
                  <a:latin typeface="Times New Roman" pitchFamily="18" charset="0"/>
                </a:rPr>
                <a:t>řejností</a:t>
              </a:r>
              <a:endParaRPr lang="cs-CZ" dirty="0"/>
            </a:p>
          </p:txBody>
        </p:sp>
        <p:sp>
          <p:nvSpPr>
            <p:cNvPr id="18454" name="Rectangle 26"/>
            <p:cNvSpPr>
              <a:spLocks noChangeArrowheads="1"/>
            </p:cNvSpPr>
            <p:nvPr/>
          </p:nvSpPr>
          <p:spPr bwMode="auto">
            <a:xfrm>
              <a:off x="1550" y="2921"/>
              <a:ext cx="937" cy="433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cs-CZ" dirty="0"/>
            </a:p>
          </p:txBody>
        </p:sp>
        <p:sp>
          <p:nvSpPr>
            <p:cNvPr id="18455" name="Rectangle 27"/>
            <p:cNvSpPr>
              <a:spLocks noChangeArrowheads="1"/>
            </p:cNvSpPr>
            <p:nvPr/>
          </p:nvSpPr>
          <p:spPr bwMode="auto">
            <a:xfrm>
              <a:off x="1659" y="3018"/>
              <a:ext cx="720" cy="154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cs-CZ" sz="1600" dirty="0">
                  <a:latin typeface="Times New Roman" pitchFamily="18" charset="0"/>
                </a:rPr>
                <a:t>Viceprezident</a:t>
              </a:r>
              <a:endParaRPr lang="cs-CZ" dirty="0"/>
            </a:p>
          </p:txBody>
        </p:sp>
        <p:sp>
          <p:nvSpPr>
            <p:cNvPr id="18456" name="Rectangle 28"/>
            <p:cNvSpPr>
              <a:spLocks noChangeArrowheads="1"/>
            </p:cNvSpPr>
            <p:nvPr/>
          </p:nvSpPr>
          <p:spPr bwMode="auto">
            <a:xfrm>
              <a:off x="1885" y="3167"/>
              <a:ext cx="267" cy="154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cs-CZ" sz="1600" dirty="0">
                  <a:latin typeface="Times New Roman" pitchFamily="18" charset="0"/>
                </a:rPr>
                <a:t>SPJ I</a:t>
              </a:r>
              <a:endParaRPr lang="cs-CZ" dirty="0"/>
            </a:p>
          </p:txBody>
        </p:sp>
        <p:sp>
          <p:nvSpPr>
            <p:cNvPr id="18457" name="Line 29"/>
            <p:cNvSpPr>
              <a:spLocks noChangeShapeType="1"/>
            </p:cNvSpPr>
            <p:nvPr/>
          </p:nvSpPr>
          <p:spPr bwMode="auto">
            <a:xfrm>
              <a:off x="1995" y="2785"/>
              <a:ext cx="2954" cy="1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cs-CZ" dirty="0"/>
            </a:p>
          </p:txBody>
        </p:sp>
        <p:sp>
          <p:nvSpPr>
            <p:cNvPr id="18458" name="Rectangle 30"/>
            <p:cNvSpPr>
              <a:spLocks noChangeArrowheads="1"/>
            </p:cNvSpPr>
            <p:nvPr/>
          </p:nvSpPr>
          <p:spPr bwMode="auto">
            <a:xfrm>
              <a:off x="2990" y="2921"/>
              <a:ext cx="938" cy="433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cs-CZ" dirty="0"/>
            </a:p>
          </p:txBody>
        </p:sp>
        <p:sp>
          <p:nvSpPr>
            <p:cNvPr id="18459" name="Rectangle 31"/>
            <p:cNvSpPr>
              <a:spLocks noChangeArrowheads="1"/>
            </p:cNvSpPr>
            <p:nvPr/>
          </p:nvSpPr>
          <p:spPr bwMode="auto">
            <a:xfrm>
              <a:off x="3100" y="3018"/>
              <a:ext cx="720" cy="154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cs-CZ" sz="1600" dirty="0">
                  <a:latin typeface="Times New Roman" pitchFamily="18" charset="0"/>
                </a:rPr>
                <a:t>Viceprezident</a:t>
              </a:r>
              <a:endParaRPr lang="cs-CZ" dirty="0"/>
            </a:p>
          </p:txBody>
        </p:sp>
        <p:sp>
          <p:nvSpPr>
            <p:cNvPr id="18460" name="Rectangle 32"/>
            <p:cNvSpPr>
              <a:spLocks noChangeArrowheads="1"/>
            </p:cNvSpPr>
            <p:nvPr/>
          </p:nvSpPr>
          <p:spPr bwMode="auto">
            <a:xfrm>
              <a:off x="3304" y="3167"/>
              <a:ext cx="310" cy="154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cs-CZ" sz="1600" dirty="0">
                  <a:latin typeface="Times New Roman" pitchFamily="18" charset="0"/>
                </a:rPr>
                <a:t>SPJ II</a:t>
              </a:r>
              <a:endParaRPr lang="cs-CZ" dirty="0"/>
            </a:p>
          </p:txBody>
        </p:sp>
        <p:sp>
          <p:nvSpPr>
            <p:cNvPr id="18461" name="Rectangle 33"/>
            <p:cNvSpPr>
              <a:spLocks noChangeArrowheads="1"/>
            </p:cNvSpPr>
            <p:nvPr/>
          </p:nvSpPr>
          <p:spPr bwMode="auto">
            <a:xfrm>
              <a:off x="4427" y="2933"/>
              <a:ext cx="865" cy="433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cs-CZ" dirty="0"/>
            </a:p>
          </p:txBody>
        </p:sp>
        <p:sp>
          <p:nvSpPr>
            <p:cNvPr id="18462" name="Rectangle 34"/>
            <p:cNvSpPr>
              <a:spLocks noChangeArrowheads="1"/>
            </p:cNvSpPr>
            <p:nvPr/>
          </p:nvSpPr>
          <p:spPr bwMode="auto">
            <a:xfrm>
              <a:off x="4500" y="3030"/>
              <a:ext cx="720" cy="154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cs-CZ" sz="1600" dirty="0">
                  <a:latin typeface="Times New Roman" pitchFamily="18" charset="0"/>
                </a:rPr>
                <a:t>Viceprezident</a:t>
              </a:r>
              <a:endParaRPr lang="cs-CZ" dirty="0"/>
            </a:p>
          </p:txBody>
        </p:sp>
        <p:sp>
          <p:nvSpPr>
            <p:cNvPr id="18463" name="Rectangle 35"/>
            <p:cNvSpPr>
              <a:spLocks noChangeArrowheads="1"/>
            </p:cNvSpPr>
            <p:nvPr/>
          </p:nvSpPr>
          <p:spPr bwMode="auto">
            <a:xfrm>
              <a:off x="4683" y="3180"/>
              <a:ext cx="353" cy="154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cs-CZ" sz="1600" dirty="0">
                  <a:latin typeface="Times New Roman" pitchFamily="18" charset="0"/>
                </a:rPr>
                <a:t>SPJ III</a:t>
              </a:r>
              <a:endParaRPr lang="cs-CZ" dirty="0"/>
            </a:p>
          </p:txBody>
        </p:sp>
        <p:sp>
          <p:nvSpPr>
            <p:cNvPr id="18464" name="Line 36"/>
            <p:cNvSpPr>
              <a:spLocks noChangeShapeType="1"/>
            </p:cNvSpPr>
            <p:nvPr/>
          </p:nvSpPr>
          <p:spPr bwMode="auto">
            <a:xfrm>
              <a:off x="3472" y="2103"/>
              <a:ext cx="580" cy="1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cs-CZ" dirty="0"/>
            </a:p>
          </p:txBody>
        </p:sp>
        <p:sp>
          <p:nvSpPr>
            <p:cNvPr id="18465" name="Line 37"/>
            <p:cNvSpPr>
              <a:spLocks noChangeShapeType="1"/>
            </p:cNvSpPr>
            <p:nvPr/>
          </p:nvSpPr>
          <p:spPr bwMode="auto">
            <a:xfrm>
              <a:off x="1982" y="3353"/>
              <a:ext cx="1" cy="288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cs-CZ" dirty="0"/>
            </a:p>
          </p:txBody>
        </p:sp>
        <p:sp>
          <p:nvSpPr>
            <p:cNvPr id="18466" name="Line 38"/>
            <p:cNvSpPr>
              <a:spLocks noChangeShapeType="1"/>
            </p:cNvSpPr>
            <p:nvPr/>
          </p:nvSpPr>
          <p:spPr bwMode="auto">
            <a:xfrm>
              <a:off x="1550" y="3497"/>
              <a:ext cx="864" cy="1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cs-CZ" dirty="0"/>
            </a:p>
          </p:txBody>
        </p:sp>
        <p:sp>
          <p:nvSpPr>
            <p:cNvPr id="18467" name="Line 39"/>
            <p:cNvSpPr>
              <a:spLocks noChangeShapeType="1"/>
            </p:cNvSpPr>
            <p:nvPr/>
          </p:nvSpPr>
          <p:spPr bwMode="auto">
            <a:xfrm>
              <a:off x="1550" y="3497"/>
              <a:ext cx="1" cy="144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cs-CZ" dirty="0"/>
            </a:p>
          </p:txBody>
        </p:sp>
        <p:sp>
          <p:nvSpPr>
            <p:cNvPr id="18468" name="Line 40"/>
            <p:cNvSpPr>
              <a:spLocks noChangeShapeType="1"/>
            </p:cNvSpPr>
            <p:nvPr/>
          </p:nvSpPr>
          <p:spPr bwMode="auto">
            <a:xfrm>
              <a:off x="1766" y="3497"/>
              <a:ext cx="1" cy="144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cs-CZ" dirty="0"/>
            </a:p>
          </p:txBody>
        </p:sp>
        <p:sp>
          <p:nvSpPr>
            <p:cNvPr id="18469" name="Line 41"/>
            <p:cNvSpPr>
              <a:spLocks noChangeShapeType="1"/>
            </p:cNvSpPr>
            <p:nvPr/>
          </p:nvSpPr>
          <p:spPr bwMode="auto">
            <a:xfrm>
              <a:off x="2414" y="3497"/>
              <a:ext cx="1" cy="144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cs-CZ" dirty="0"/>
            </a:p>
          </p:txBody>
        </p:sp>
        <p:sp>
          <p:nvSpPr>
            <p:cNvPr id="18470" name="Line 42"/>
            <p:cNvSpPr>
              <a:spLocks noChangeShapeType="1"/>
            </p:cNvSpPr>
            <p:nvPr/>
          </p:nvSpPr>
          <p:spPr bwMode="auto">
            <a:xfrm>
              <a:off x="2198" y="3497"/>
              <a:ext cx="1" cy="144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cs-CZ" dirty="0"/>
            </a:p>
          </p:txBody>
        </p:sp>
        <p:sp>
          <p:nvSpPr>
            <p:cNvPr id="18471" name="Rectangle 43"/>
            <p:cNvSpPr>
              <a:spLocks noChangeArrowheads="1"/>
            </p:cNvSpPr>
            <p:nvPr/>
          </p:nvSpPr>
          <p:spPr bwMode="auto">
            <a:xfrm>
              <a:off x="1622" y="3713"/>
              <a:ext cx="792" cy="21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cs-CZ" dirty="0"/>
            </a:p>
          </p:txBody>
        </p:sp>
        <p:sp>
          <p:nvSpPr>
            <p:cNvPr id="18472" name="Rectangle 44"/>
            <p:cNvSpPr>
              <a:spLocks noChangeArrowheads="1"/>
            </p:cNvSpPr>
            <p:nvPr/>
          </p:nvSpPr>
          <p:spPr bwMode="auto">
            <a:xfrm>
              <a:off x="1759" y="3762"/>
              <a:ext cx="49" cy="10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cs-CZ" sz="1100" dirty="0">
                  <a:latin typeface="Tahoma" pitchFamily="34" charset="0"/>
                </a:rPr>
                <a:t>P</a:t>
              </a:r>
              <a:endParaRPr lang="cs-CZ" dirty="0"/>
            </a:p>
          </p:txBody>
        </p:sp>
        <p:sp>
          <p:nvSpPr>
            <p:cNvPr id="18473" name="Rectangle 45"/>
            <p:cNvSpPr>
              <a:spLocks noChangeArrowheads="1"/>
            </p:cNvSpPr>
            <p:nvPr/>
          </p:nvSpPr>
          <p:spPr bwMode="auto">
            <a:xfrm>
              <a:off x="1815" y="3762"/>
              <a:ext cx="402" cy="10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cs-CZ" sz="1100" dirty="0">
                  <a:latin typeface="Tahoma" pitchFamily="34" charset="0"/>
                </a:rPr>
                <a:t>říbuzné PJ</a:t>
              </a:r>
              <a:endParaRPr lang="cs-CZ" dirty="0"/>
            </a:p>
          </p:txBody>
        </p:sp>
        <p:sp>
          <p:nvSpPr>
            <p:cNvPr id="18474" name="Line 46"/>
            <p:cNvSpPr>
              <a:spLocks noChangeShapeType="1"/>
            </p:cNvSpPr>
            <p:nvPr/>
          </p:nvSpPr>
          <p:spPr bwMode="auto">
            <a:xfrm>
              <a:off x="3062" y="3497"/>
              <a:ext cx="865" cy="1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cs-CZ" dirty="0"/>
            </a:p>
          </p:txBody>
        </p:sp>
        <p:sp>
          <p:nvSpPr>
            <p:cNvPr id="18475" name="Line 47"/>
            <p:cNvSpPr>
              <a:spLocks noChangeShapeType="1"/>
            </p:cNvSpPr>
            <p:nvPr/>
          </p:nvSpPr>
          <p:spPr bwMode="auto">
            <a:xfrm>
              <a:off x="3495" y="3353"/>
              <a:ext cx="1" cy="288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cs-CZ" dirty="0"/>
            </a:p>
          </p:txBody>
        </p:sp>
        <p:sp>
          <p:nvSpPr>
            <p:cNvPr id="18476" name="Line 48"/>
            <p:cNvSpPr>
              <a:spLocks noChangeShapeType="1"/>
            </p:cNvSpPr>
            <p:nvPr/>
          </p:nvSpPr>
          <p:spPr bwMode="auto">
            <a:xfrm>
              <a:off x="3062" y="3497"/>
              <a:ext cx="1" cy="144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cs-CZ" dirty="0"/>
            </a:p>
          </p:txBody>
        </p:sp>
        <p:sp>
          <p:nvSpPr>
            <p:cNvPr id="18477" name="Line 49"/>
            <p:cNvSpPr>
              <a:spLocks noChangeShapeType="1"/>
            </p:cNvSpPr>
            <p:nvPr/>
          </p:nvSpPr>
          <p:spPr bwMode="auto">
            <a:xfrm>
              <a:off x="3279" y="3497"/>
              <a:ext cx="1" cy="144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cs-CZ" dirty="0"/>
            </a:p>
          </p:txBody>
        </p:sp>
        <p:sp>
          <p:nvSpPr>
            <p:cNvPr id="18478" name="Line 50"/>
            <p:cNvSpPr>
              <a:spLocks noChangeShapeType="1"/>
            </p:cNvSpPr>
            <p:nvPr/>
          </p:nvSpPr>
          <p:spPr bwMode="auto">
            <a:xfrm>
              <a:off x="3927" y="3497"/>
              <a:ext cx="1" cy="144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cs-CZ" dirty="0"/>
            </a:p>
          </p:txBody>
        </p:sp>
        <p:sp>
          <p:nvSpPr>
            <p:cNvPr id="18479" name="Line 51"/>
            <p:cNvSpPr>
              <a:spLocks noChangeShapeType="1"/>
            </p:cNvSpPr>
            <p:nvPr/>
          </p:nvSpPr>
          <p:spPr bwMode="auto">
            <a:xfrm>
              <a:off x="3711" y="3497"/>
              <a:ext cx="1" cy="144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cs-CZ" dirty="0"/>
            </a:p>
          </p:txBody>
        </p:sp>
        <p:sp>
          <p:nvSpPr>
            <p:cNvPr id="18480" name="Line 52"/>
            <p:cNvSpPr>
              <a:spLocks noChangeShapeType="1"/>
            </p:cNvSpPr>
            <p:nvPr/>
          </p:nvSpPr>
          <p:spPr bwMode="auto">
            <a:xfrm>
              <a:off x="4503" y="3497"/>
              <a:ext cx="851" cy="1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cs-CZ" dirty="0"/>
            </a:p>
          </p:txBody>
        </p:sp>
        <p:sp>
          <p:nvSpPr>
            <p:cNvPr id="18481" name="Line 53"/>
            <p:cNvSpPr>
              <a:spLocks noChangeShapeType="1"/>
            </p:cNvSpPr>
            <p:nvPr/>
          </p:nvSpPr>
          <p:spPr bwMode="auto">
            <a:xfrm>
              <a:off x="4935" y="3353"/>
              <a:ext cx="1" cy="288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cs-CZ" dirty="0"/>
            </a:p>
          </p:txBody>
        </p:sp>
        <p:sp>
          <p:nvSpPr>
            <p:cNvPr id="18482" name="Line 54"/>
            <p:cNvSpPr>
              <a:spLocks noChangeShapeType="1"/>
            </p:cNvSpPr>
            <p:nvPr/>
          </p:nvSpPr>
          <p:spPr bwMode="auto">
            <a:xfrm>
              <a:off x="4503" y="3497"/>
              <a:ext cx="1" cy="144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cs-CZ" dirty="0"/>
            </a:p>
          </p:txBody>
        </p:sp>
        <p:sp>
          <p:nvSpPr>
            <p:cNvPr id="18483" name="Line 55"/>
            <p:cNvSpPr>
              <a:spLocks noChangeShapeType="1"/>
            </p:cNvSpPr>
            <p:nvPr/>
          </p:nvSpPr>
          <p:spPr bwMode="auto">
            <a:xfrm>
              <a:off x="4719" y="3497"/>
              <a:ext cx="1" cy="144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cs-CZ" dirty="0"/>
            </a:p>
          </p:txBody>
        </p:sp>
        <p:sp>
          <p:nvSpPr>
            <p:cNvPr id="18484" name="Rectangle 56"/>
            <p:cNvSpPr>
              <a:spLocks noChangeArrowheads="1"/>
            </p:cNvSpPr>
            <p:nvPr/>
          </p:nvSpPr>
          <p:spPr bwMode="auto">
            <a:xfrm>
              <a:off x="3062" y="3713"/>
              <a:ext cx="793" cy="21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cs-CZ" dirty="0"/>
            </a:p>
          </p:txBody>
        </p:sp>
        <p:sp>
          <p:nvSpPr>
            <p:cNvPr id="18485" name="Rectangle 57"/>
            <p:cNvSpPr>
              <a:spLocks noChangeArrowheads="1"/>
            </p:cNvSpPr>
            <p:nvPr/>
          </p:nvSpPr>
          <p:spPr bwMode="auto">
            <a:xfrm>
              <a:off x="3200" y="3762"/>
              <a:ext cx="49" cy="10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cs-CZ" sz="1100" dirty="0">
                  <a:latin typeface="Tahoma" pitchFamily="34" charset="0"/>
                </a:rPr>
                <a:t>P</a:t>
              </a:r>
              <a:endParaRPr lang="cs-CZ" dirty="0"/>
            </a:p>
          </p:txBody>
        </p:sp>
        <p:sp>
          <p:nvSpPr>
            <p:cNvPr id="18486" name="Rectangle 58"/>
            <p:cNvSpPr>
              <a:spLocks noChangeArrowheads="1"/>
            </p:cNvSpPr>
            <p:nvPr/>
          </p:nvSpPr>
          <p:spPr bwMode="auto">
            <a:xfrm>
              <a:off x="3256" y="3762"/>
              <a:ext cx="402" cy="10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cs-CZ" sz="1100" dirty="0">
                  <a:latin typeface="Tahoma" pitchFamily="34" charset="0"/>
                </a:rPr>
                <a:t>říbuzné PJ</a:t>
              </a:r>
              <a:endParaRPr lang="cs-CZ" dirty="0"/>
            </a:p>
          </p:txBody>
        </p:sp>
        <p:sp>
          <p:nvSpPr>
            <p:cNvPr id="18487" name="Rectangle 59"/>
            <p:cNvSpPr>
              <a:spLocks noChangeArrowheads="1"/>
            </p:cNvSpPr>
            <p:nvPr/>
          </p:nvSpPr>
          <p:spPr bwMode="auto">
            <a:xfrm>
              <a:off x="4503" y="3713"/>
              <a:ext cx="792" cy="21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cs-CZ" dirty="0"/>
            </a:p>
          </p:txBody>
        </p:sp>
        <p:sp>
          <p:nvSpPr>
            <p:cNvPr id="18488" name="Rectangle 60"/>
            <p:cNvSpPr>
              <a:spLocks noChangeArrowheads="1"/>
            </p:cNvSpPr>
            <p:nvPr/>
          </p:nvSpPr>
          <p:spPr bwMode="auto">
            <a:xfrm>
              <a:off x="4640" y="3762"/>
              <a:ext cx="49" cy="10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cs-CZ" sz="1100" dirty="0">
                  <a:latin typeface="Tahoma" pitchFamily="34" charset="0"/>
                </a:rPr>
                <a:t>P</a:t>
              </a:r>
              <a:endParaRPr lang="cs-CZ" dirty="0"/>
            </a:p>
          </p:txBody>
        </p:sp>
        <p:sp>
          <p:nvSpPr>
            <p:cNvPr id="18489" name="Rectangle 61"/>
            <p:cNvSpPr>
              <a:spLocks noChangeArrowheads="1"/>
            </p:cNvSpPr>
            <p:nvPr/>
          </p:nvSpPr>
          <p:spPr bwMode="auto">
            <a:xfrm>
              <a:off x="4696" y="3762"/>
              <a:ext cx="402" cy="10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cs-CZ" sz="1100" dirty="0">
                  <a:latin typeface="Tahoma" pitchFamily="34" charset="0"/>
                </a:rPr>
                <a:t>říbuzné PJ</a:t>
              </a:r>
              <a:endParaRPr lang="cs-CZ" dirty="0"/>
            </a:p>
          </p:txBody>
        </p:sp>
        <p:sp>
          <p:nvSpPr>
            <p:cNvPr id="18490" name="Freeform 62"/>
            <p:cNvSpPr>
              <a:spLocks/>
            </p:cNvSpPr>
            <p:nvPr/>
          </p:nvSpPr>
          <p:spPr bwMode="auto">
            <a:xfrm>
              <a:off x="5118" y="3501"/>
              <a:ext cx="1" cy="138"/>
            </a:xfrm>
            <a:custGeom>
              <a:avLst/>
              <a:gdLst>
                <a:gd name="T0" fmla="*/ 0 w 2"/>
                <a:gd name="T1" fmla="*/ 0 h 277"/>
                <a:gd name="T2" fmla="*/ 0 w 2"/>
                <a:gd name="T3" fmla="*/ 8 h 277"/>
                <a:gd name="T4" fmla="*/ 1 w 2"/>
                <a:gd name="T5" fmla="*/ 4 h 27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" h="277">
                  <a:moveTo>
                    <a:pt x="0" y="0"/>
                  </a:moveTo>
                  <a:lnTo>
                    <a:pt x="0" y="277"/>
                  </a:lnTo>
                  <a:lnTo>
                    <a:pt x="2" y="158"/>
                  </a:lnTo>
                </a:path>
              </a:pathLst>
            </a:custGeom>
            <a:grp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cs-CZ" dirty="0"/>
            </a:p>
          </p:txBody>
        </p:sp>
        <p:sp>
          <p:nvSpPr>
            <p:cNvPr id="18491" name="Freeform 63"/>
            <p:cNvSpPr>
              <a:spLocks/>
            </p:cNvSpPr>
            <p:nvPr/>
          </p:nvSpPr>
          <p:spPr bwMode="auto">
            <a:xfrm>
              <a:off x="5346" y="3495"/>
              <a:ext cx="2" cy="138"/>
            </a:xfrm>
            <a:custGeom>
              <a:avLst/>
              <a:gdLst>
                <a:gd name="T0" fmla="*/ 0 w 4"/>
                <a:gd name="T1" fmla="*/ 0 h 276"/>
                <a:gd name="T2" fmla="*/ 0 w 4"/>
                <a:gd name="T3" fmla="*/ 9 h 276"/>
                <a:gd name="T4" fmla="*/ 1 w 4"/>
                <a:gd name="T5" fmla="*/ 5 h 27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" h="276">
                  <a:moveTo>
                    <a:pt x="0" y="0"/>
                  </a:moveTo>
                  <a:lnTo>
                    <a:pt x="0" y="276"/>
                  </a:lnTo>
                  <a:lnTo>
                    <a:pt x="4" y="157"/>
                  </a:lnTo>
                </a:path>
              </a:pathLst>
            </a:custGeom>
            <a:grp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cs-CZ" dirty="0"/>
            </a:p>
          </p:txBody>
        </p:sp>
      </p:grpSp>
      <p:sp>
        <p:nvSpPr>
          <p:cNvPr id="65541" name="TextovéPole 1"/>
          <p:cNvSpPr txBox="1">
            <a:spLocks noChangeArrowheads="1"/>
          </p:cNvSpPr>
          <p:nvPr/>
        </p:nvSpPr>
        <p:spPr bwMode="auto">
          <a:xfrm>
            <a:off x="1847851" y="333375"/>
            <a:ext cx="8424863" cy="584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3200" dirty="0">
                <a:solidFill>
                  <a:srgbClr val="008080"/>
                </a:solidFill>
              </a:rPr>
              <a:t>4.6 Strategické podnikatelské jednotky</a:t>
            </a:r>
          </a:p>
        </p:txBody>
      </p:sp>
      <p:pic>
        <p:nvPicPr>
          <p:cNvPr id="61" name="Obrázek 60">
            <a:extLst>
              <a:ext uri="{FF2B5EF4-FFF2-40B4-BE49-F238E27FC236}">
                <a16:creationId xmlns:a16="http://schemas.microsoft.com/office/drawing/2014/main" id="{AB16A289-38E8-4D1D-B187-328B036BB80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7049" y="139242"/>
            <a:ext cx="1464833" cy="1127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814227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Zástupný symbol pro obsah 2"/>
          <p:cNvSpPr>
            <a:spLocks noGrp="1"/>
          </p:cNvSpPr>
          <p:nvPr>
            <p:ph idx="1"/>
          </p:nvPr>
        </p:nvSpPr>
        <p:spPr>
          <a:xfrm>
            <a:off x="452866" y="1852707"/>
            <a:ext cx="10896599" cy="4686205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25000" lnSpcReduction="20000"/>
          </a:bodyPr>
          <a:lstStyle/>
          <a:p>
            <a:pPr marL="609600" indent="-609600">
              <a:defRPr/>
            </a:pPr>
            <a:r>
              <a:rPr lang="cs-CZ" sz="9600" b="1" i="1" dirty="0">
                <a:solidFill>
                  <a:srgbClr val="FFFF00"/>
                </a:solidFill>
              </a:rPr>
              <a:t>Strategické výhody:</a:t>
            </a:r>
          </a:p>
          <a:p>
            <a:pPr marL="266700" indent="-266700">
              <a:buFontTx/>
              <a:buChar char="•"/>
              <a:defRPr/>
            </a:pPr>
            <a:r>
              <a:rPr lang="cs-CZ" sz="9600" b="1" dirty="0"/>
              <a:t>účinná koordinace příbuzných podnikatelských aktivit v rozsahu SPJ a násobení efektů ze strategického souladu</a:t>
            </a:r>
          </a:p>
          <a:p>
            <a:pPr marL="266700" indent="-266700">
              <a:buFontTx/>
              <a:buChar char="•"/>
              <a:defRPr/>
            </a:pPr>
            <a:r>
              <a:rPr lang="cs-CZ" sz="9600" b="1" dirty="0"/>
              <a:t>Strategie SBU je blíže trhu</a:t>
            </a:r>
          </a:p>
          <a:p>
            <a:pPr marL="266700" indent="-266700">
              <a:buFontTx/>
              <a:buChar char="•"/>
              <a:defRPr/>
            </a:pPr>
            <a:r>
              <a:rPr lang="cs-CZ" sz="9600" b="1" dirty="0"/>
              <a:t>soulad a propojenost iniciativ samostatných, avšak příbuzných podnikání</a:t>
            </a:r>
          </a:p>
          <a:p>
            <a:pPr marL="609600" indent="-609600">
              <a:defRPr/>
            </a:pPr>
            <a:r>
              <a:rPr lang="cs-CZ" sz="9600" b="1" i="1" dirty="0">
                <a:solidFill>
                  <a:srgbClr val="FFFF00"/>
                </a:solidFill>
              </a:rPr>
              <a:t>Strategické nevýhody:</a:t>
            </a:r>
          </a:p>
          <a:p>
            <a:pPr marL="266700" indent="-266700">
              <a:buFontTx/>
              <a:buChar char="•"/>
              <a:defRPr/>
            </a:pPr>
            <a:r>
              <a:rPr lang="cs-CZ" sz="9600" b="1" dirty="0"/>
              <a:t>v důsledku vzniku další řídící úrovně se zpomaluje tok informací, oslabuje se komunikace a snižuje se pružnost podniku jako celku</a:t>
            </a:r>
          </a:p>
          <a:p>
            <a:pPr marL="266700" indent="-266700">
              <a:buFontTx/>
              <a:buChar char="•"/>
              <a:defRPr/>
            </a:pPr>
            <a:r>
              <a:rPr lang="cs-CZ" sz="9600" b="1" dirty="0"/>
              <a:t>vedoucí SPJ může uváznout v nejasném postavení, pokud není přesně vymezena pravomoc prezidenta, viceprezidenta pro SPJ a vedoucího PJ</a:t>
            </a:r>
          </a:p>
          <a:p>
            <a:pPr marL="266700" indent="-266700">
              <a:buFontTx/>
              <a:buChar char="•"/>
              <a:defRPr/>
            </a:pPr>
            <a:r>
              <a:rPr lang="cs-CZ" sz="9600" b="1" dirty="0"/>
              <a:t>koordinace mezi PJ uvnitř SPJ do značné míry závisí na tom, jak viceprezident pro SPJ dokáže prosadit svou vůli</a:t>
            </a:r>
          </a:p>
          <a:p>
            <a:pPr marL="266700" indent="-266700">
              <a:buFontTx/>
              <a:buChar char="•"/>
              <a:defRPr/>
            </a:pPr>
            <a:r>
              <a:rPr lang="cs-CZ" sz="9600" b="1" dirty="0"/>
              <a:t>sdružování PJ do SPJ ztrácí reálný význam, když se uskutečňuje jen z důvodů pohodlnějšího řízení, namísto získání synergického efektu.</a:t>
            </a:r>
          </a:p>
          <a:p>
            <a:pPr marL="400050" lvl="1" indent="0">
              <a:buNone/>
              <a:defRPr/>
            </a:pPr>
            <a:endParaRPr lang="cs-CZ" sz="1600" b="1" dirty="0"/>
          </a:p>
          <a:p>
            <a:pPr marL="400050" lvl="1" indent="0">
              <a:buNone/>
              <a:defRPr/>
            </a:pPr>
            <a:endParaRPr lang="cs-CZ" sz="1600" b="1" dirty="0"/>
          </a:p>
          <a:p>
            <a:pPr marL="514350" indent="-514350">
              <a:buFont typeface="Times New Roman" pitchFamily="18" charset="0"/>
              <a:buAutoNum type="arabicPeriod"/>
              <a:defRPr/>
            </a:pPr>
            <a:endParaRPr lang="cs-CZ" sz="1600" b="1" dirty="0"/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069386-5524-4DD3-B45A-FDDCB2248CF3}" type="slidenum">
              <a:rPr lang="cs-CZ" smtClean="0"/>
              <a:pPr>
                <a:defRPr/>
              </a:pPr>
              <a:t>27</a:t>
            </a:fld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7049" y="139242"/>
            <a:ext cx="1464833" cy="1127893"/>
          </a:xfrm>
          <a:prstGeom prst="rect">
            <a:avLst/>
          </a:prstGeom>
        </p:spPr>
      </p:pic>
      <p:sp>
        <p:nvSpPr>
          <p:cNvPr id="6" name="Nadpis 1">
            <a:extLst>
              <a:ext uri="{FF2B5EF4-FFF2-40B4-BE49-F238E27FC236}">
                <a16:creationId xmlns:a16="http://schemas.microsoft.com/office/drawing/2014/main" id="{855403A8-E72E-4A4F-8726-277E41EB233F}"/>
              </a:ext>
            </a:extLst>
          </p:cNvPr>
          <p:cNvSpPr txBox="1">
            <a:spLocks/>
          </p:cNvSpPr>
          <p:nvPr/>
        </p:nvSpPr>
        <p:spPr>
          <a:xfrm>
            <a:off x="1415242" y="759515"/>
            <a:ext cx="7772400" cy="90736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br>
              <a:rPr lang="cs-CZ" altLang="cs-CZ" sz="2800" b="1" dirty="0">
                <a:solidFill>
                  <a:srgbClr val="008080"/>
                </a:solidFill>
              </a:rPr>
            </a:br>
            <a:endParaRPr lang="cs-CZ" altLang="cs-CZ" sz="2800" b="1" dirty="0">
              <a:solidFill>
                <a:srgbClr val="008080"/>
              </a:solidFill>
            </a:endParaRPr>
          </a:p>
          <a:p>
            <a:pPr algn="ctr"/>
            <a:r>
              <a:rPr lang="cs-CZ" altLang="cs-CZ" sz="3200" b="1" dirty="0">
                <a:solidFill>
                  <a:srgbClr val="008080"/>
                </a:solidFill>
              </a:rPr>
              <a:t>Strategické podnikatelské jednotky</a:t>
            </a:r>
            <a:br>
              <a:rPr lang="cs-CZ" altLang="cs-CZ" sz="2800" dirty="0"/>
            </a:br>
            <a:br>
              <a:rPr lang="cs-CZ" altLang="cs-CZ" sz="2800" dirty="0"/>
            </a:br>
            <a:endParaRPr lang="cs-CZ" sz="2800" b="1" dirty="0">
              <a:solidFill>
                <a:srgbClr val="0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743213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847850" y="1306514"/>
            <a:ext cx="8496300" cy="4714875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pPr marL="609600" indent="-609600" algn="l"/>
            <a:r>
              <a:rPr lang="cs-CZ" altLang="cs-CZ" sz="2000" b="1" dirty="0">
                <a:latin typeface="Arial Narrow" pitchFamily="34" charset="0"/>
              </a:rPr>
              <a:t>Je vhodná pro nepříbuzně diverzifikované podniky.</a:t>
            </a:r>
          </a:p>
          <a:p>
            <a:pPr marL="609600" indent="-609600" algn="l"/>
            <a:endParaRPr lang="cs-CZ" altLang="cs-CZ" sz="2000" b="1" dirty="0">
              <a:latin typeface="Arial Narrow" pitchFamily="34" charset="0"/>
            </a:endParaRPr>
          </a:p>
          <a:p>
            <a:pPr marL="609600" indent="-609600" algn="l">
              <a:spcBef>
                <a:spcPct val="0"/>
              </a:spcBef>
            </a:pPr>
            <a:endParaRPr lang="cs-CZ" altLang="cs-CZ" b="1" dirty="0">
              <a:latin typeface="Arial Narrow" pitchFamily="34" charset="0"/>
            </a:endParaRPr>
          </a:p>
          <a:p>
            <a:pPr marL="609600" indent="-609600" algn="l">
              <a:spcBef>
                <a:spcPct val="0"/>
              </a:spcBef>
            </a:pPr>
            <a:endParaRPr lang="cs-CZ" altLang="cs-CZ" b="1" dirty="0">
              <a:latin typeface="Arial Narrow" pitchFamily="34" charset="0"/>
            </a:endParaRPr>
          </a:p>
          <a:p>
            <a:pPr marL="609600" indent="-609600" algn="l">
              <a:spcBef>
                <a:spcPct val="0"/>
              </a:spcBef>
            </a:pPr>
            <a:endParaRPr lang="cs-CZ" altLang="cs-CZ" b="1" i="1" dirty="0">
              <a:latin typeface="Arial Narrow" pitchFamily="34" charset="0"/>
            </a:endParaRPr>
          </a:p>
          <a:p>
            <a:pPr marL="609600" indent="-609600" algn="l">
              <a:spcBef>
                <a:spcPct val="0"/>
              </a:spcBef>
            </a:pPr>
            <a:endParaRPr lang="cs-CZ" altLang="cs-CZ" b="1" i="1" dirty="0">
              <a:latin typeface="Arial Narrow" pitchFamily="34" charset="0"/>
            </a:endParaRPr>
          </a:p>
          <a:p>
            <a:pPr marL="609600" indent="-609600" algn="l">
              <a:spcBef>
                <a:spcPct val="0"/>
              </a:spcBef>
            </a:pPr>
            <a:endParaRPr lang="cs-CZ" altLang="cs-CZ" b="1" i="1" dirty="0">
              <a:latin typeface="Arial Narrow" pitchFamily="34" charset="0"/>
            </a:endParaRPr>
          </a:p>
          <a:p>
            <a:pPr marL="609600" indent="-609600" algn="l">
              <a:spcBef>
                <a:spcPct val="0"/>
              </a:spcBef>
            </a:pPr>
            <a:endParaRPr lang="cs-CZ" altLang="cs-CZ" b="1" i="1" dirty="0">
              <a:latin typeface="Arial Narrow" pitchFamily="34" charset="0"/>
            </a:endParaRPr>
          </a:p>
          <a:p>
            <a:pPr marL="609600" indent="-609600" algn="l">
              <a:spcBef>
                <a:spcPct val="0"/>
              </a:spcBef>
            </a:pPr>
            <a:endParaRPr lang="cs-CZ" altLang="cs-CZ" b="1" i="1" dirty="0">
              <a:latin typeface="Arial Narrow" pitchFamily="34" charset="0"/>
            </a:endParaRPr>
          </a:p>
          <a:p>
            <a:pPr marL="609600" indent="-609600" algn="l">
              <a:spcBef>
                <a:spcPct val="0"/>
              </a:spcBef>
            </a:pPr>
            <a:endParaRPr lang="cs-CZ" altLang="cs-CZ" b="1" i="1" dirty="0">
              <a:latin typeface="Arial Narrow" pitchFamily="34" charset="0"/>
            </a:endParaRPr>
          </a:p>
          <a:p>
            <a:pPr marL="609600" indent="-609600" algn="l">
              <a:spcBef>
                <a:spcPct val="0"/>
              </a:spcBef>
            </a:pPr>
            <a:endParaRPr lang="cs-CZ" altLang="cs-CZ" b="1" i="1" dirty="0">
              <a:latin typeface="Arial Narrow" pitchFamily="34" charset="0"/>
            </a:endParaRPr>
          </a:p>
          <a:p>
            <a:pPr marL="609600" indent="-609600" algn="l">
              <a:spcBef>
                <a:spcPct val="0"/>
              </a:spcBef>
            </a:pPr>
            <a:endParaRPr lang="cs-CZ" altLang="cs-CZ" b="1" i="1" dirty="0">
              <a:latin typeface="Arial Narrow" pitchFamily="34" charset="0"/>
            </a:endParaRPr>
          </a:p>
          <a:p>
            <a:pPr marL="609600" indent="-609600" algn="l">
              <a:spcBef>
                <a:spcPct val="0"/>
              </a:spcBef>
            </a:pPr>
            <a:endParaRPr lang="cs-CZ" altLang="cs-CZ" b="1" i="1" dirty="0">
              <a:latin typeface="Arial Narrow" pitchFamily="34" charset="0"/>
            </a:endParaRPr>
          </a:p>
        </p:txBody>
      </p:sp>
      <p:sp>
        <p:nvSpPr>
          <p:cNvPr id="67587" name="Rectangle 6"/>
          <p:cNvSpPr>
            <a:spLocks noChangeArrowheads="1"/>
          </p:cNvSpPr>
          <p:nvPr/>
        </p:nvSpPr>
        <p:spPr bwMode="auto">
          <a:xfrm>
            <a:off x="1524000" y="846139"/>
            <a:ext cx="18415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2400" dirty="0">
              <a:latin typeface="Arial Narrow" pitchFamily="34" charset="0"/>
            </a:endParaRPr>
          </a:p>
        </p:txBody>
      </p:sp>
      <p:grpSp>
        <p:nvGrpSpPr>
          <p:cNvPr id="67588" name="Group 7"/>
          <p:cNvGrpSpPr>
            <a:grpSpLocks/>
          </p:cNvGrpSpPr>
          <p:nvPr/>
        </p:nvGrpSpPr>
        <p:grpSpPr bwMode="auto">
          <a:xfrm>
            <a:off x="3575051" y="2195514"/>
            <a:ext cx="4346575" cy="2746375"/>
            <a:chOff x="2860" y="3093"/>
            <a:chExt cx="6844" cy="4324"/>
          </a:xfrm>
        </p:grpSpPr>
        <p:sp>
          <p:nvSpPr>
            <p:cNvPr id="67590" name="Rectangle 8"/>
            <p:cNvSpPr>
              <a:spLocks noChangeArrowheads="1"/>
            </p:cNvSpPr>
            <p:nvPr/>
          </p:nvSpPr>
          <p:spPr bwMode="auto">
            <a:xfrm>
              <a:off x="5380" y="3093"/>
              <a:ext cx="1804" cy="724"/>
            </a:xfrm>
            <a:prstGeom prst="rect">
              <a:avLst/>
            </a:prstGeom>
            <a:solidFill>
              <a:srgbClr val="FFFFFF"/>
            </a:solidFill>
            <a:ln w="101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7591" name="Rectangle 9"/>
            <p:cNvSpPr>
              <a:spLocks noChangeArrowheads="1"/>
            </p:cNvSpPr>
            <p:nvPr/>
          </p:nvSpPr>
          <p:spPr bwMode="auto">
            <a:xfrm>
              <a:off x="5865" y="3244"/>
              <a:ext cx="1056" cy="2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cs-CZ" sz="1200" dirty="0">
                  <a:latin typeface="Arial Narrow" pitchFamily="34" charset="0"/>
                </a:rPr>
                <a:t>Ústředí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7592" name="Rectangle 10"/>
            <p:cNvSpPr>
              <a:spLocks noChangeArrowheads="1"/>
            </p:cNvSpPr>
            <p:nvPr/>
          </p:nvSpPr>
          <p:spPr bwMode="auto">
            <a:xfrm>
              <a:off x="3220" y="4533"/>
              <a:ext cx="1804" cy="724"/>
            </a:xfrm>
            <a:prstGeom prst="rect">
              <a:avLst/>
            </a:prstGeom>
            <a:solidFill>
              <a:srgbClr val="FFFFFF"/>
            </a:solidFill>
            <a:ln w="101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7593" name="Rectangle 11"/>
            <p:cNvSpPr>
              <a:spLocks noChangeArrowheads="1"/>
            </p:cNvSpPr>
            <p:nvPr/>
          </p:nvSpPr>
          <p:spPr bwMode="auto">
            <a:xfrm>
              <a:off x="3772" y="4613"/>
              <a:ext cx="800" cy="3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cs-CZ" sz="1200" dirty="0">
                  <a:latin typeface="Arial Narrow" pitchFamily="34" charset="0"/>
                </a:rPr>
                <a:t>Právní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7594" name="Rectangle 12"/>
            <p:cNvSpPr>
              <a:spLocks noChangeArrowheads="1"/>
            </p:cNvSpPr>
            <p:nvPr/>
          </p:nvSpPr>
          <p:spPr bwMode="auto">
            <a:xfrm>
              <a:off x="3792" y="4888"/>
              <a:ext cx="789" cy="5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cs-CZ" sz="1200" dirty="0">
                  <a:latin typeface="Arial Narrow" pitchFamily="34" charset="0"/>
                </a:rPr>
                <a:t>služby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7595" name="Rectangle 13"/>
            <p:cNvSpPr>
              <a:spLocks noChangeArrowheads="1"/>
            </p:cNvSpPr>
            <p:nvPr/>
          </p:nvSpPr>
          <p:spPr bwMode="auto">
            <a:xfrm>
              <a:off x="7540" y="4533"/>
              <a:ext cx="1804" cy="724"/>
            </a:xfrm>
            <a:prstGeom prst="rect">
              <a:avLst/>
            </a:prstGeom>
            <a:solidFill>
              <a:srgbClr val="FFFFFF"/>
            </a:solidFill>
            <a:ln w="101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7596" name="Rectangle 14"/>
            <p:cNvSpPr>
              <a:spLocks noChangeArrowheads="1"/>
            </p:cNvSpPr>
            <p:nvPr/>
          </p:nvSpPr>
          <p:spPr bwMode="auto">
            <a:xfrm>
              <a:off x="7984" y="4604"/>
              <a:ext cx="1097" cy="4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cs-CZ" sz="1200" dirty="0">
                  <a:latin typeface="Arial Narrow" pitchFamily="34" charset="0"/>
                </a:rPr>
                <a:t>Finanční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7597" name="Rectangle 15"/>
            <p:cNvSpPr>
              <a:spLocks noChangeArrowheads="1"/>
            </p:cNvSpPr>
            <p:nvPr/>
          </p:nvSpPr>
          <p:spPr bwMode="auto">
            <a:xfrm>
              <a:off x="8112" y="4888"/>
              <a:ext cx="789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cs-CZ" sz="1200" dirty="0">
                  <a:latin typeface="Arial Narrow" pitchFamily="34" charset="0"/>
                </a:rPr>
                <a:t>služby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7598" name="Rectangle 16"/>
            <p:cNvSpPr>
              <a:spLocks noChangeArrowheads="1"/>
            </p:cNvSpPr>
            <p:nvPr/>
          </p:nvSpPr>
          <p:spPr bwMode="auto">
            <a:xfrm>
              <a:off x="5380" y="6333"/>
              <a:ext cx="1804" cy="1084"/>
            </a:xfrm>
            <a:prstGeom prst="rect">
              <a:avLst/>
            </a:prstGeom>
            <a:solidFill>
              <a:srgbClr val="FFFFFF"/>
            </a:solidFill>
            <a:ln w="101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7599" name="Rectangle 17"/>
            <p:cNvSpPr>
              <a:spLocks noChangeArrowheads="1"/>
            </p:cNvSpPr>
            <p:nvPr/>
          </p:nvSpPr>
          <p:spPr bwMode="auto">
            <a:xfrm>
              <a:off x="5804" y="6413"/>
              <a:ext cx="1040" cy="3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cs-CZ" sz="1200" dirty="0">
                  <a:latin typeface="Arial Narrow" pitchFamily="34" charset="0"/>
                </a:rPr>
                <a:t>Podnik B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7600" name="Rectangle 18"/>
            <p:cNvSpPr>
              <a:spLocks noChangeArrowheads="1"/>
            </p:cNvSpPr>
            <p:nvPr/>
          </p:nvSpPr>
          <p:spPr bwMode="auto">
            <a:xfrm>
              <a:off x="5812" y="6689"/>
              <a:ext cx="1036" cy="3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cs-CZ" sz="1200" dirty="0">
                  <a:latin typeface="Arial Narrow" pitchFamily="34" charset="0"/>
                </a:rPr>
                <a:t>60% -ní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7601" name="Rectangle 19"/>
            <p:cNvSpPr>
              <a:spLocks noChangeArrowheads="1"/>
            </p:cNvSpPr>
            <p:nvPr/>
          </p:nvSpPr>
          <p:spPr bwMode="auto">
            <a:xfrm>
              <a:off x="5752" y="6973"/>
              <a:ext cx="1160" cy="3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cs-CZ" sz="1200" dirty="0">
                  <a:latin typeface="Arial Narrow" pitchFamily="34" charset="0"/>
                </a:rPr>
                <a:t>vlastnictví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7602" name="Rectangle 20"/>
            <p:cNvSpPr>
              <a:spLocks noChangeArrowheads="1"/>
            </p:cNvSpPr>
            <p:nvPr/>
          </p:nvSpPr>
          <p:spPr bwMode="auto">
            <a:xfrm>
              <a:off x="2860" y="6333"/>
              <a:ext cx="1804" cy="1084"/>
            </a:xfrm>
            <a:prstGeom prst="rect">
              <a:avLst/>
            </a:prstGeom>
            <a:solidFill>
              <a:srgbClr val="FFFFFF"/>
            </a:solidFill>
            <a:ln w="101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7603" name="Rectangle 21"/>
            <p:cNvSpPr>
              <a:spLocks noChangeArrowheads="1"/>
            </p:cNvSpPr>
            <p:nvPr/>
          </p:nvSpPr>
          <p:spPr bwMode="auto">
            <a:xfrm>
              <a:off x="3284" y="6413"/>
              <a:ext cx="1040" cy="3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cs-CZ" sz="1200" dirty="0">
                  <a:latin typeface="Arial Narrow" pitchFamily="34" charset="0"/>
                </a:rPr>
                <a:t>Podnik A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7604" name="Rectangle 22"/>
            <p:cNvSpPr>
              <a:spLocks noChangeArrowheads="1"/>
            </p:cNvSpPr>
            <p:nvPr/>
          </p:nvSpPr>
          <p:spPr bwMode="auto">
            <a:xfrm>
              <a:off x="3292" y="6689"/>
              <a:ext cx="1036" cy="3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cs-CZ" sz="1200" dirty="0">
                  <a:latin typeface="Arial Narrow" pitchFamily="34" charset="0"/>
                </a:rPr>
                <a:t>100% -ní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7605" name="Rectangle 23"/>
            <p:cNvSpPr>
              <a:spLocks noChangeArrowheads="1"/>
            </p:cNvSpPr>
            <p:nvPr/>
          </p:nvSpPr>
          <p:spPr bwMode="auto">
            <a:xfrm>
              <a:off x="3232" y="6973"/>
              <a:ext cx="1160" cy="3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cs-CZ" sz="1200" dirty="0">
                  <a:latin typeface="Arial Narrow" pitchFamily="34" charset="0"/>
                </a:rPr>
                <a:t>vlastnictví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7606" name="Rectangle 24"/>
            <p:cNvSpPr>
              <a:spLocks noChangeArrowheads="1"/>
            </p:cNvSpPr>
            <p:nvPr/>
          </p:nvSpPr>
          <p:spPr bwMode="auto">
            <a:xfrm>
              <a:off x="7900" y="6333"/>
              <a:ext cx="1804" cy="1084"/>
            </a:xfrm>
            <a:prstGeom prst="rect">
              <a:avLst/>
            </a:prstGeom>
            <a:solidFill>
              <a:srgbClr val="FFFFFF"/>
            </a:solidFill>
            <a:ln w="101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7607" name="Rectangle 25"/>
            <p:cNvSpPr>
              <a:spLocks noChangeArrowheads="1"/>
            </p:cNvSpPr>
            <p:nvPr/>
          </p:nvSpPr>
          <p:spPr bwMode="auto">
            <a:xfrm>
              <a:off x="8324" y="6413"/>
              <a:ext cx="1040" cy="3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cs-CZ" sz="1200" dirty="0">
                  <a:latin typeface="Arial Narrow" pitchFamily="34" charset="0"/>
                </a:rPr>
                <a:t>Podnik C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7608" name="Rectangle 26"/>
            <p:cNvSpPr>
              <a:spLocks noChangeArrowheads="1"/>
            </p:cNvSpPr>
            <p:nvPr/>
          </p:nvSpPr>
          <p:spPr bwMode="auto">
            <a:xfrm>
              <a:off x="8332" y="6689"/>
              <a:ext cx="1036" cy="3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cs-CZ" sz="1200" dirty="0">
                  <a:latin typeface="Arial Narrow" pitchFamily="34" charset="0"/>
                </a:rPr>
                <a:t>80% -ní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7609" name="Rectangle 27"/>
            <p:cNvSpPr>
              <a:spLocks noChangeArrowheads="1"/>
            </p:cNvSpPr>
            <p:nvPr/>
          </p:nvSpPr>
          <p:spPr bwMode="auto">
            <a:xfrm>
              <a:off x="8272" y="6973"/>
              <a:ext cx="1160" cy="3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cs-CZ" sz="1200" dirty="0">
                  <a:latin typeface="Arial Narrow" pitchFamily="34" charset="0"/>
                </a:rPr>
                <a:t>vlastnictví</a:t>
              </a:r>
              <a:endParaRPr lang="cs-CZ" altLang="cs-CZ" sz="2400" dirty="0">
                <a:latin typeface="Arial Narrow" pitchFamily="34" charset="0"/>
              </a:endParaRPr>
            </a:p>
          </p:txBody>
        </p:sp>
        <p:sp>
          <p:nvSpPr>
            <p:cNvPr id="67610" name="Line 28"/>
            <p:cNvSpPr>
              <a:spLocks noChangeShapeType="1"/>
            </p:cNvSpPr>
            <p:nvPr/>
          </p:nvSpPr>
          <p:spPr bwMode="auto">
            <a:xfrm>
              <a:off x="6280" y="3813"/>
              <a:ext cx="1" cy="1080"/>
            </a:xfrm>
            <a:prstGeom prst="line">
              <a:avLst/>
            </a:prstGeom>
            <a:noFill/>
            <a:ln w="101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67611" name="Line 29"/>
            <p:cNvSpPr>
              <a:spLocks noChangeShapeType="1"/>
            </p:cNvSpPr>
            <p:nvPr/>
          </p:nvSpPr>
          <p:spPr bwMode="auto">
            <a:xfrm>
              <a:off x="5020" y="4893"/>
              <a:ext cx="2520" cy="1"/>
            </a:xfrm>
            <a:prstGeom prst="line">
              <a:avLst/>
            </a:prstGeom>
            <a:noFill/>
            <a:ln w="101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 dirty="0"/>
            </a:p>
          </p:txBody>
        </p:sp>
        <p:grpSp>
          <p:nvGrpSpPr>
            <p:cNvPr id="67612" name="Group 30"/>
            <p:cNvGrpSpPr>
              <a:grpSpLocks/>
            </p:cNvGrpSpPr>
            <p:nvPr/>
          </p:nvGrpSpPr>
          <p:grpSpPr bwMode="auto">
            <a:xfrm>
              <a:off x="6272" y="4885"/>
              <a:ext cx="16" cy="1424"/>
              <a:chOff x="6272" y="4885"/>
              <a:chExt cx="16" cy="1424"/>
            </a:xfrm>
          </p:grpSpPr>
          <p:sp>
            <p:nvSpPr>
              <p:cNvPr id="67956" name="Freeform 31"/>
              <p:cNvSpPr>
                <a:spLocks/>
              </p:cNvSpPr>
              <p:nvPr/>
            </p:nvSpPr>
            <p:spPr bwMode="auto">
              <a:xfrm>
                <a:off x="6272" y="4885"/>
                <a:ext cx="16" cy="16"/>
              </a:xfrm>
              <a:custGeom>
                <a:avLst/>
                <a:gdLst>
                  <a:gd name="T0" fmla="*/ 16 w 16"/>
                  <a:gd name="T1" fmla="*/ 12 h 16"/>
                  <a:gd name="T2" fmla="*/ 16 w 16"/>
                  <a:gd name="T3" fmla="*/ 8 h 16"/>
                  <a:gd name="T4" fmla="*/ 12 w 16"/>
                  <a:gd name="T5" fmla="*/ 4 h 16"/>
                  <a:gd name="T6" fmla="*/ 8 w 16"/>
                  <a:gd name="T7" fmla="*/ 0 h 16"/>
                  <a:gd name="T8" fmla="*/ 8 w 16"/>
                  <a:gd name="T9" fmla="*/ 0 h 16"/>
                  <a:gd name="T10" fmla="*/ 4 w 16"/>
                  <a:gd name="T11" fmla="*/ 4 h 16"/>
                  <a:gd name="T12" fmla="*/ 0 w 16"/>
                  <a:gd name="T13" fmla="*/ 8 h 16"/>
                  <a:gd name="T14" fmla="*/ 0 w 16"/>
                  <a:gd name="T15" fmla="*/ 8 h 16"/>
                  <a:gd name="T16" fmla="*/ 0 w 16"/>
                  <a:gd name="T17" fmla="*/ 8 h 16"/>
                  <a:gd name="T18" fmla="*/ 4 w 16"/>
                  <a:gd name="T19" fmla="*/ 12 h 16"/>
                  <a:gd name="T20" fmla="*/ 8 w 16"/>
                  <a:gd name="T21" fmla="*/ 16 h 16"/>
                  <a:gd name="T22" fmla="*/ 8 w 16"/>
                  <a:gd name="T23" fmla="*/ 16 h 16"/>
                  <a:gd name="T24" fmla="*/ 12 w 16"/>
                  <a:gd name="T25" fmla="*/ 12 h 16"/>
                  <a:gd name="T26" fmla="*/ 16 w 16"/>
                  <a:gd name="T27" fmla="*/ 12 h 1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16" h="16">
                    <a:moveTo>
                      <a:pt x="16" y="12"/>
                    </a:moveTo>
                    <a:lnTo>
                      <a:pt x="16" y="8"/>
                    </a:lnTo>
                    <a:lnTo>
                      <a:pt x="12" y="4"/>
                    </a:lnTo>
                    <a:lnTo>
                      <a:pt x="8" y="0"/>
                    </a:lnTo>
                    <a:lnTo>
                      <a:pt x="4" y="4"/>
                    </a:lnTo>
                    <a:lnTo>
                      <a:pt x="0" y="8"/>
                    </a:lnTo>
                    <a:lnTo>
                      <a:pt x="4" y="12"/>
                    </a:lnTo>
                    <a:lnTo>
                      <a:pt x="8" y="16"/>
                    </a:lnTo>
                    <a:lnTo>
                      <a:pt x="12" y="12"/>
                    </a:lnTo>
                    <a:lnTo>
                      <a:pt x="16" y="1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957" name="Freeform 32"/>
              <p:cNvSpPr>
                <a:spLocks/>
              </p:cNvSpPr>
              <p:nvPr/>
            </p:nvSpPr>
            <p:spPr bwMode="auto">
              <a:xfrm>
                <a:off x="6272" y="4917"/>
                <a:ext cx="16" cy="16"/>
              </a:xfrm>
              <a:custGeom>
                <a:avLst/>
                <a:gdLst>
                  <a:gd name="T0" fmla="*/ 16 w 16"/>
                  <a:gd name="T1" fmla="*/ 8 h 16"/>
                  <a:gd name="T2" fmla="*/ 16 w 16"/>
                  <a:gd name="T3" fmla="*/ 4 h 16"/>
                  <a:gd name="T4" fmla="*/ 16 w 16"/>
                  <a:gd name="T5" fmla="*/ 0 h 16"/>
                  <a:gd name="T6" fmla="*/ 12 w 16"/>
                  <a:gd name="T7" fmla="*/ 0 h 16"/>
                  <a:gd name="T8" fmla="*/ 8 w 16"/>
                  <a:gd name="T9" fmla="*/ 0 h 16"/>
                  <a:gd name="T10" fmla="*/ 4 w 16"/>
                  <a:gd name="T11" fmla="*/ 0 h 16"/>
                  <a:gd name="T12" fmla="*/ 0 w 16"/>
                  <a:gd name="T13" fmla="*/ 4 h 16"/>
                  <a:gd name="T14" fmla="*/ 0 w 16"/>
                  <a:gd name="T15" fmla="*/ 8 h 16"/>
                  <a:gd name="T16" fmla="*/ 0 w 16"/>
                  <a:gd name="T17" fmla="*/ 8 h 16"/>
                  <a:gd name="T18" fmla="*/ 4 w 16"/>
                  <a:gd name="T19" fmla="*/ 12 h 16"/>
                  <a:gd name="T20" fmla="*/ 8 w 16"/>
                  <a:gd name="T21" fmla="*/ 16 h 16"/>
                  <a:gd name="T22" fmla="*/ 8 w 16"/>
                  <a:gd name="T23" fmla="*/ 16 h 16"/>
                  <a:gd name="T24" fmla="*/ 12 w 16"/>
                  <a:gd name="T25" fmla="*/ 12 h 16"/>
                  <a:gd name="T26" fmla="*/ 16 w 16"/>
                  <a:gd name="T27" fmla="*/ 12 h 16"/>
                  <a:gd name="T28" fmla="*/ 16 w 16"/>
                  <a:gd name="T29" fmla="*/ 8 h 1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16" h="16">
                    <a:moveTo>
                      <a:pt x="16" y="8"/>
                    </a:moveTo>
                    <a:lnTo>
                      <a:pt x="16" y="4"/>
                    </a:lnTo>
                    <a:lnTo>
                      <a:pt x="16" y="0"/>
                    </a:lnTo>
                    <a:lnTo>
                      <a:pt x="12" y="0"/>
                    </a:lnTo>
                    <a:lnTo>
                      <a:pt x="8" y="0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12"/>
                    </a:lnTo>
                    <a:lnTo>
                      <a:pt x="8" y="16"/>
                    </a:lnTo>
                    <a:lnTo>
                      <a:pt x="12" y="12"/>
                    </a:lnTo>
                    <a:lnTo>
                      <a:pt x="16" y="12"/>
                    </a:lnTo>
                    <a:lnTo>
                      <a:pt x="16" y="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958" name="Freeform 33"/>
              <p:cNvSpPr>
                <a:spLocks/>
              </p:cNvSpPr>
              <p:nvPr/>
            </p:nvSpPr>
            <p:spPr bwMode="auto">
              <a:xfrm>
                <a:off x="6272" y="4949"/>
                <a:ext cx="16" cy="16"/>
              </a:xfrm>
              <a:custGeom>
                <a:avLst/>
                <a:gdLst>
                  <a:gd name="T0" fmla="*/ 16 w 16"/>
                  <a:gd name="T1" fmla="*/ 8 h 16"/>
                  <a:gd name="T2" fmla="*/ 16 w 16"/>
                  <a:gd name="T3" fmla="*/ 4 h 16"/>
                  <a:gd name="T4" fmla="*/ 16 w 16"/>
                  <a:gd name="T5" fmla="*/ 0 h 16"/>
                  <a:gd name="T6" fmla="*/ 12 w 16"/>
                  <a:gd name="T7" fmla="*/ 0 h 16"/>
                  <a:gd name="T8" fmla="*/ 8 w 16"/>
                  <a:gd name="T9" fmla="*/ 0 h 16"/>
                  <a:gd name="T10" fmla="*/ 4 w 16"/>
                  <a:gd name="T11" fmla="*/ 0 h 16"/>
                  <a:gd name="T12" fmla="*/ 0 w 16"/>
                  <a:gd name="T13" fmla="*/ 4 h 16"/>
                  <a:gd name="T14" fmla="*/ 0 w 16"/>
                  <a:gd name="T15" fmla="*/ 8 h 16"/>
                  <a:gd name="T16" fmla="*/ 0 w 16"/>
                  <a:gd name="T17" fmla="*/ 8 h 16"/>
                  <a:gd name="T18" fmla="*/ 4 w 16"/>
                  <a:gd name="T19" fmla="*/ 12 h 16"/>
                  <a:gd name="T20" fmla="*/ 8 w 16"/>
                  <a:gd name="T21" fmla="*/ 16 h 16"/>
                  <a:gd name="T22" fmla="*/ 8 w 16"/>
                  <a:gd name="T23" fmla="*/ 16 h 16"/>
                  <a:gd name="T24" fmla="*/ 12 w 16"/>
                  <a:gd name="T25" fmla="*/ 12 h 16"/>
                  <a:gd name="T26" fmla="*/ 16 w 16"/>
                  <a:gd name="T27" fmla="*/ 12 h 16"/>
                  <a:gd name="T28" fmla="*/ 16 w 16"/>
                  <a:gd name="T29" fmla="*/ 8 h 1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16" h="16">
                    <a:moveTo>
                      <a:pt x="16" y="8"/>
                    </a:moveTo>
                    <a:lnTo>
                      <a:pt x="16" y="4"/>
                    </a:lnTo>
                    <a:lnTo>
                      <a:pt x="16" y="0"/>
                    </a:lnTo>
                    <a:lnTo>
                      <a:pt x="12" y="0"/>
                    </a:lnTo>
                    <a:lnTo>
                      <a:pt x="8" y="0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12"/>
                    </a:lnTo>
                    <a:lnTo>
                      <a:pt x="8" y="16"/>
                    </a:lnTo>
                    <a:lnTo>
                      <a:pt x="12" y="12"/>
                    </a:lnTo>
                    <a:lnTo>
                      <a:pt x="16" y="12"/>
                    </a:lnTo>
                    <a:lnTo>
                      <a:pt x="16" y="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959" name="Freeform 34"/>
              <p:cNvSpPr>
                <a:spLocks/>
              </p:cNvSpPr>
              <p:nvPr/>
            </p:nvSpPr>
            <p:spPr bwMode="auto">
              <a:xfrm>
                <a:off x="6272" y="4981"/>
                <a:ext cx="16" cy="16"/>
              </a:xfrm>
              <a:custGeom>
                <a:avLst/>
                <a:gdLst>
                  <a:gd name="T0" fmla="*/ 16 w 16"/>
                  <a:gd name="T1" fmla="*/ 8 h 16"/>
                  <a:gd name="T2" fmla="*/ 16 w 16"/>
                  <a:gd name="T3" fmla="*/ 4 h 16"/>
                  <a:gd name="T4" fmla="*/ 16 w 16"/>
                  <a:gd name="T5" fmla="*/ 0 h 16"/>
                  <a:gd name="T6" fmla="*/ 12 w 16"/>
                  <a:gd name="T7" fmla="*/ 0 h 16"/>
                  <a:gd name="T8" fmla="*/ 8 w 16"/>
                  <a:gd name="T9" fmla="*/ 0 h 16"/>
                  <a:gd name="T10" fmla="*/ 4 w 16"/>
                  <a:gd name="T11" fmla="*/ 0 h 16"/>
                  <a:gd name="T12" fmla="*/ 0 w 16"/>
                  <a:gd name="T13" fmla="*/ 4 h 16"/>
                  <a:gd name="T14" fmla="*/ 0 w 16"/>
                  <a:gd name="T15" fmla="*/ 8 h 16"/>
                  <a:gd name="T16" fmla="*/ 0 w 16"/>
                  <a:gd name="T17" fmla="*/ 8 h 16"/>
                  <a:gd name="T18" fmla="*/ 4 w 16"/>
                  <a:gd name="T19" fmla="*/ 12 h 16"/>
                  <a:gd name="T20" fmla="*/ 8 w 16"/>
                  <a:gd name="T21" fmla="*/ 16 h 16"/>
                  <a:gd name="T22" fmla="*/ 8 w 16"/>
                  <a:gd name="T23" fmla="*/ 16 h 16"/>
                  <a:gd name="T24" fmla="*/ 12 w 16"/>
                  <a:gd name="T25" fmla="*/ 12 h 16"/>
                  <a:gd name="T26" fmla="*/ 16 w 16"/>
                  <a:gd name="T27" fmla="*/ 12 h 16"/>
                  <a:gd name="T28" fmla="*/ 16 w 16"/>
                  <a:gd name="T29" fmla="*/ 8 h 1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16" h="16">
                    <a:moveTo>
                      <a:pt x="16" y="8"/>
                    </a:moveTo>
                    <a:lnTo>
                      <a:pt x="16" y="4"/>
                    </a:lnTo>
                    <a:lnTo>
                      <a:pt x="16" y="0"/>
                    </a:lnTo>
                    <a:lnTo>
                      <a:pt x="12" y="0"/>
                    </a:lnTo>
                    <a:lnTo>
                      <a:pt x="8" y="0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12"/>
                    </a:lnTo>
                    <a:lnTo>
                      <a:pt x="8" y="16"/>
                    </a:lnTo>
                    <a:lnTo>
                      <a:pt x="12" y="12"/>
                    </a:lnTo>
                    <a:lnTo>
                      <a:pt x="16" y="12"/>
                    </a:lnTo>
                    <a:lnTo>
                      <a:pt x="16" y="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960" name="Freeform 35"/>
              <p:cNvSpPr>
                <a:spLocks/>
              </p:cNvSpPr>
              <p:nvPr/>
            </p:nvSpPr>
            <p:spPr bwMode="auto">
              <a:xfrm>
                <a:off x="6272" y="5013"/>
                <a:ext cx="16" cy="16"/>
              </a:xfrm>
              <a:custGeom>
                <a:avLst/>
                <a:gdLst>
                  <a:gd name="T0" fmla="*/ 16 w 16"/>
                  <a:gd name="T1" fmla="*/ 8 h 16"/>
                  <a:gd name="T2" fmla="*/ 16 w 16"/>
                  <a:gd name="T3" fmla="*/ 4 h 16"/>
                  <a:gd name="T4" fmla="*/ 16 w 16"/>
                  <a:gd name="T5" fmla="*/ 0 h 16"/>
                  <a:gd name="T6" fmla="*/ 12 w 16"/>
                  <a:gd name="T7" fmla="*/ 0 h 16"/>
                  <a:gd name="T8" fmla="*/ 8 w 16"/>
                  <a:gd name="T9" fmla="*/ 0 h 16"/>
                  <a:gd name="T10" fmla="*/ 4 w 16"/>
                  <a:gd name="T11" fmla="*/ 0 h 16"/>
                  <a:gd name="T12" fmla="*/ 0 w 16"/>
                  <a:gd name="T13" fmla="*/ 4 h 16"/>
                  <a:gd name="T14" fmla="*/ 0 w 16"/>
                  <a:gd name="T15" fmla="*/ 8 h 16"/>
                  <a:gd name="T16" fmla="*/ 0 w 16"/>
                  <a:gd name="T17" fmla="*/ 8 h 16"/>
                  <a:gd name="T18" fmla="*/ 4 w 16"/>
                  <a:gd name="T19" fmla="*/ 12 h 16"/>
                  <a:gd name="T20" fmla="*/ 8 w 16"/>
                  <a:gd name="T21" fmla="*/ 16 h 16"/>
                  <a:gd name="T22" fmla="*/ 8 w 16"/>
                  <a:gd name="T23" fmla="*/ 16 h 16"/>
                  <a:gd name="T24" fmla="*/ 12 w 16"/>
                  <a:gd name="T25" fmla="*/ 12 h 16"/>
                  <a:gd name="T26" fmla="*/ 16 w 16"/>
                  <a:gd name="T27" fmla="*/ 12 h 16"/>
                  <a:gd name="T28" fmla="*/ 16 w 16"/>
                  <a:gd name="T29" fmla="*/ 8 h 1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16" h="16">
                    <a:moveTo>
                      <a:pt x="16" y="8"/>
                    </a:moveTo>
                    <a:lnTo>
                      <a:pt x="16" y="4"/>
                    </a:lnTo>
                    <a:lnTo>
                      <a:pt x="16" y="0"/>
                    </a:lnTo>
                    <a:lnTo>
                      <a:pt x="12" y="0"/>
                    </a:lnTo>
                    <a:lnTo>
                      <a:pt x="8" y="0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12"/>
                    </a:lnTo>
                    <a:lnTo>
                      <a:pt x="8" y="16"/>
                    </a:lnTo>
                    <a:lnTo>
                      <a:pt x="12" y="12"/>
                    </a:lnTo>
                    <a:lnTo>
                      <a:pt x="16" y="12"/>
                    </a:lnTo>
                    <a:lnTo>
                      <a:pt x="16" y="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961" name="Freeform 36"/>
              <p:cNvSpPr>
                <a:spLocks/>
              </p:cNvSpPr>
              <p:nvPr/>
            </p:nvSpPr>
            <p:spPr bwMode="auto">
              <a:xfrm>
                <a:off x="6272" y="5045"/>
                <a:ext cx="16" cy="16"/>
              </a:xfrm>
              <a:custGeom>
                <a:avLst/>
                <a:gdLst>
                  <a:gd name="T0" fmla="*/ 16 w 16"/>
                  <a:gd name="T1" fmla="*/ 8 h 16"/>
                  <a:gd name="T2" fmla="*/ 16 w 16"/>
                  <a:gd name="T3" fmla="*/ 4 h 16"/>
                  <a:gd name="T4" fmla="*/ 16 w 16"/>
                  <a:gd name="T5" fmla="*/ 0 h 16"/>
                  <a:gd name="T6" fmla="*/ 12 w 16"/>
                  <a:gd name="T7" fmla="*/ 0 h 16"/>
                  <a:gd name="T8" fmla="*/ 8 w 16"/>
                  <a:gd name="T9" fmla="*/ 0 h 16"/>
                  <a:gd name="T10" fmla="*/ 4 w 16"/>
                  <a:gd name="T11" fmla="*/ 0 h 16"/>
                  <a:gd name="T12" fmla="*/ 0 w 16"/>
                  <a:gd name="T13" fmla="*/ 4 h 16"/>
                  <a:gd name="T14" fmla="*/ 0 w 16"/>
                  <a:gd name="T15" fmla="*/ 8 h 16"/>
                  <a:gd name="T16" fmla="*/ 0 w 16"/>
                  <a:gd name="T17" fmla="*/ 8 h 16"/>
                  <a:gd name="T18" fmla="*/ 4 w 16"/>
                  <a:gd name="T19" fmla="*/ 12 h 16"/>
                  <a:gd name="T20" fmla="*/ 8 w 16"/>
                  <a:gd name="T21" fmla="*/ 16 h 16"/>
                  <a:gd name="T22" fmla="*/ 8 w 16"/>
                  <a:gd name="T23" fmla="*/ 16 h 16"/>
                  <a:gd name="T24" fmla="*/ 12 w 16"/>
                  <a:gd name="T25" fmla="*/ 12 h 16"/>
                  <a:gd name="T26" fmla="*/ 16 w 16"/>
                  <a:gd name="T27" fmla="*/ 12 h 16"/>
                  <a:gd name="T28" fmla="*/ 16 w 16"/>
                  <a:gd name="T29" fmla="*/ 8 h 1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16" h="16">
                    <a:moveTo>
                      <a:pt x="16" y="8"/>
                    </a:moveTo>
                    <a:lnTo>
                      <a:pt x="16" y="4"/>
                    </a:lnTo>
                    <a:lnTo>
                      <a:pt x="16" y="0"/>
                    </a:lnTo>
                    <a:lnTo>
                      <a:pt x="12" y="0"/>
                    </a:lnTo>
                    <a:lnTo>
                      <a:pt x="8" y="0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12"/>
                    </a:lnTo>
                    <a:lnTo>
                      <a:pt x="8" y="16"/>
                    </a:lnTo>
                    <a:lnTo>
                      <a:pt x="12" y="12"/>
                    </a:lnTo>
                    <a:lnTo>
                      <a:pt x="16" y="12"/>
                    </a:lnTo>
                    <a:lnTo>
                      <a:pt x="16" y="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962" name="Freeform 37"/>
              <p:cNvSpPr>
                <a:spLocks/>
              </p:cNvSpPr>
              <p:nvPr/>
            </p:nvSpPr>
            <p:spPr bwMode="auto">
              <a:xfrm>
                <a:off x="6272" y="5077"/>
                <a:ext cx="16" cy="16"/>
              </a:xfrm>
              <a:custGeom>
                <a:avLst/>
                <a:gdLst>
                  <a:gd name="T0" fmla="*/ 16 w 16"/>
                  <a:gd name="T1" fmla="*/ 8 h 16"/>
                  <a:gd name="T2" fmla="*/ 16 w 16"/>
                  <a:gd name="T3" fmla="*/ 4 h 16"/>
                  <a:gd name="T4" fmla="*/ 16 w 16"/>
                  <a:gd name="T5" fmla="*/ 0 h 16"/>
                  <a:gd name="T6" fmla="*/ 12 w 16"/>
                  <a:gd name="T7" fmla="*/ 0 h 16"/>
                  <a:gd name="T8" fmla="*/ 8 w 16"/>
                  <a:gd name="T9" fmla="*/ 0 h 16"/>
                  <a:gd name="T10" fmla="*/ 4 w 16"/>
                  <a:gd name="T11" fmla="*/ 0 h 16"/>
                  <a:gd name="T12" fmla="*/ 0 w 16"/>
                  <a:gd name="T13" fmla="*/ 4 h 16"/>
                  <a:gd name="T14" fmla="*/ 0 w 16"/>
                  <a:gd name="T15" fmla="*/ 8 h 16"/>
                  <a:gd name="T16" fmla="*/ 0 w 16"/>
                  <a:gd name="T17" fmla="*/ 8 h 16"/>
                  <a:gd name="T18" fmla="*/ 4 w 16"/>
                  <a:gd name="T19" fmla="*/ 12 h 16"/>
                  <a:gd name="T20" fmla="*/ 8 w 16"/>
                  <a:gd name="T21" fmla="*/ 16 h 16"/>
                  <a:gd name="T22" fmla="*/ 8 w 16"/>
                  <a:gd name="T23" fmla="*/ 16 h 16"/>
                  <a:gd name="T24" fmla="*/ 12 w 16"/>
                  <a:gd name="T25" fmla="*/ 12 h 16"/>
                  <a:gd name="T26" fmla="*/ 16 w 16"/>
                  <a:gd name="T27" fmla="*/ 12 h 16"/>
                  <a:gd name="T28" fmla="*/ 16 w 16"/>
                  <a:gd name="T29" fmla="*/ 8 h 1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16" h="16">
                    <a:moveTo>
                      <a:pt x="16" y="8"/>
                    </a:moveTo>
                    <a:lnTo>
                      <a:pt x="16" y="4"/>
                    </a:lnTo>
                    <a:lnTo>
                      <a:pt x="16" y="0"/>
                    </a:lnTo>
                    <a:lnTo>
                      <a:pt x="12" y="0"/>
                    </a:lnTo>
                    <a:lnTo>
                      <a:pt x="8" y="0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12"/>
                    </a:lnTo>
                    <a:lnTo>
                      <a:pt x="8" y="16"/>
                    </a:lnTo>
                    <a:lnTo>
                      <a:pt x="12" y="12"/>
                    </a:lnTo>
                    <a:lnTo>
                      <a:pt x="16" y="12"/>
                    </a:lnTo>
                    <a:lnTo>
                      <a:pt x="16" y="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963" name="Freeform 38"/>
              <p:cNvSpPr>
                <a:spLocks/>
              </p:cNvSpPr>
              <p:nvPr/>
            </p:nvSpPr>
            <p:spPr bwMode="auto">
              <a:xfrm>
                <a:off x="6272" y="5109"/>
                <a:ext cx="16" cy="16"/>
              </a:xfrm>
              <a:custGeom>
                <a:avLst/>
                <a:gdLst>
                  <a:gd name="T0" fmla="*/ 16 w 16"/>
                  <a:gd name="T1" fmla="*/ 8 h 16"/>
                  <a:gd name="T2" fmla="*/ 16 w 16"/>
                  <a:gd name="T3" fmla="*/ 4 h 16"/>
                  <a:gd name="T4" fmla="*/ 16 w 16"/>
                  <a:gd name="T5" fmla="*/ 0 h 16"/>
                  <a:gd name="T6" fmla="*/ 12 w 16"/>
                  <a:gd name="T7" fmla="*/ 0 h 16"/>
                  <a:gd name="T8" fmla="*/ 8 w 16"/>
                  <a:gd name="T9" fmla="*/ 0 h 16"/>
                  <a:gd name="T10" fmla="*/ 4 w 16"/>
                  <a:gd name="T11" fmla="*/ 0 h 16"/>
                  <a:gd name="T12" fmla="*/ 0 w 16"/>
                  <a:gd name="T13" fmla="*/ 4 h 16"/>
                  <a:gd name="T14" fmla="*/ 0 w 16"/>
                  <a:gd name="T15" fmla="*/ 8 h 16"/>
                  <a:gd name="T16" fmla="*/ 0 w 16"/>
                  <a:gd name="T17" fmla="*/ 8 h 16"/>
                  <a:gd name="T18" fmla="*/ 4 w 16"/>
                  <a:gd name="T19" fmla="*/ 12 h 16"/>
                  <a:gd name="T20" fmla="*/ 8 w 16"/>
                  <a:gd name="T21" fmla="*/ 16 h 16"/>
                  <a:gd name="T22" fmla="*/ 8 w 16"/>
                  <a:gd name="T23" fmla="*/ 16 h 16"/>
                  <a:gd name="T24" fmla="*/ 12 w 16"/>
                  <a:gd name="T25" fmla="*/ 12 h 16"/>
                  <a:gd name="T26" fmla="*/ 16 w 16"/>
                  <a:gd name="T27" fmla="*/ 12 h 16"/>
                  <a:gd name="T28" fmla="*/ 16 w 16"/>
                  <a:gd name="T29" fmla="*/ 8 h 1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16" h="16">
                    <a:moveTo>
                      <a:pt x="16" y="8"/>
                    </a:moveTo>
                    <a:lnTo>
                      <a:pt x="16" y="4"/>
                    </a:lnTo>
                    <a:lnTo>
                      <a:pt x="16" y="0"/>
                    </a:lnTo>
                    <a:lnTo>
                      <a:pt x="12" y="0"/>
                    </a:lnTo>
                    <a:lnTo>
                      <a:pt x="8" y="0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12"/>
                    </a:lnTo>
                    <a:lnTo>
                      <a:pt x="8" y="16"/>
                    </a:lnTo>
                    <a:lnTo>
                      <a:pt x="12" y="12"/>
                    </a:lnTo>
                    <a:lnTo>
                      <a:pt x="16" y="12"/>
                    </a:lnTo>
                    <a:lnTo>
                      <a:pt x="16" y="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964" name="Freeform 39"/>
              <p:cNvSpPr>
                <a:spLocks/>
              </p:cNvSpPr>
              <p:nvPr/>
            </p:nvSpPr>
            <p:spPr bwMode="auto">
              <a:xfrm>
                <a:off x="6272" y="5141"/>
                <a:ext cx="16" cy="16"/>
              </a:xfrm>
              <a:custGeom>
                <a:avLst/>
                <a:gdLst>
                  <a:gd name="T0" fmla="*/ 16 w 16"/>
                  <a:gd name="T1" fmla="*/ 8 h 16"/>
                  <a:gd name="T2" fmla="*/ 16 w 16"/>
                  <a:gd name="T3" fmla="*/ 4 h 16"/>
                  <a:gd name="T4" fmla="*/ 16 w 16"/>
                  <a:gd name="T5" fmla="*/ 0 h 16"/>
                  <a:gd name="T6" fmla="*/ 12 w 16"/>
                  <a:gd name="T7" fmla="*/ 0 h 16"/>
                  <a:gd name="T8" fmla="*/ 8 w 16"/>
                  <a:gd name="T9" fmla="*/ 0 h 16"/>
                  <a:gd name="T10" fmla="*/ 4 w 16"/>
                  <a:gd name="T11" fmla="*/ 0 h 16"/>
                  <a:gd name="T12" fmla="*/ 0 w 16"/>
                  <a:gd name="T13" fmla="*/ 4 h 16"/>
                  <a:gd name="T14" fmla="*/ 0 w 16"/>
                  <a:gd name="T15" fmla="*/ 8 h 16"/>
                  <a:gd name="T16" fmla="*/ 0 w 16"/>
                  <a:gd name="T17" fmla="*/ 8 h 16"/>
                  <a:gd name="T18" fmla="*/ 4 w 16"/>
                  <a:gd name="T19" fmla="*/ 12 h 16"/>
                  <a:gd name="T20" fmla="*/ 8 w 16"/>
                  <a:gd name="T21" fmla="*/ 16 h 16"/>
                  <a:gd name="T22" fmla="*/ 8 w 16"/>
                  <a:gd name="T23" fmla="*/ 16 h 16"/>
                  <a:gd name="T24" fmla="*/ 12 w 16"/>
                  <a:gd name="T25" fmla="*/ 12 h 16"/>
                  <a:gd name="T26" fmla="*/ 16 w 16"/>
                  <a:gd name="T27" fmla="*/ 12 h 16"/>
                  <a:gd name="T28" fmla="*/ 16 w 16"/>
                  <a:gd name="T29" fmla="*/ 8 h 1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16" h="16">
                    <a:moveTo>
                      <a:pt x="16" y="8"/>
                    </a:moveTo>
                    <a:lnTo>
                      <a:pt x="16" y="4"/>
                    </a:lnTo>
                    <a:lnTo>
                      <a:pt x="16" y="0"/>
                    </a:lnTo>
                    <a:lnTo>
                      <a:pt x="12" y="0"/>
                    </a:lnTo>
                    <a:lnTo>
                      <a:pt x="8" y="0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12"/>
                    </a:lnTo>
                    <a:lnTo>
                      <a:pt x="8" y="16"/>
                    </a:lnTo>
                    <a:lnTo>
                      <a:pt x="12" y="12"/>
                    </a:lnTo>
                    <a:lnTo>
                      <a:pt x="16" y="12"/>
                    </a:lnTo>
                    <a:lnTo>
                      <a:pt x="16" y="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965" name="Freeform 40"/>
              <p:cNvSpPr>
                <a:spLocks/>
              </p:cNvSpPr>
              <p:nvPr/>
            </p:nvSpPr>
            <p:spPr bwMode="auto">
              <a:xfrm>
                <a:off x="6272" y="5173"/>
                <a:ext cx="16" cy="16"/>
              </a:xfrm>
              <a:custGeom>
                <a:avLst/>
                <a:gdLst>
                  <a:gd name="T0" fmla="*/ 16 w 16"/>
                  <a:gd name="T1" fmla="*/ 8 h 16"/>
                  <a:gd name="T2" fmla="*/ 16 w 16"/>
                  <a:gd name="T3" fmla="*/ 4 h 16"/>
                  <a:gd name="T4" fmla="*/ 16 w 16"/>
                  <a:gd name="T5" fmla="*/ 0 h 16"/>
                  <a:gd name="T6" fmla="*/ 12 w 16"/>
                  <a:gd name="T7" fmla="*/ 0 h 16"/>
                  <a:gd name="T8" fmla="*/ 8 w 16"/>
                  <a:gd name="T9" fmla="*/ 0 h 16"/>
                  <a:gd name="T10" fmla="*/ 4 w 16"/>
                  <a:gd name="T11" fmla="*/ 0 h 16"/>
                  <a:gd name="T12" fmla="*/ 0 w 16"/>
                  <a:gd name="T13" fmla="*/ 4 h 16"/>
                  <a:gd name="T14" fmla="*/ 0 w 16"/>
                  <a:gd name="T15" fmla="*/ 8 h 16"/>
                  <a:gd name="T16" fmla="*/ 0 w 16"/>
                  <a:gd name="T17" fmla="*/ 8 h 16"/>
                  <a:gd name="T18" fmla="*/ 4 w 16"/>
                  <a:gd name="T19" fmla="*/ 12 h 16"/>
                  <a:gd name="T20" fmla="*/ 8 w 16"/>
                  <a:gd name="T21" fmla="*/ 16 h 16"/>
                  <a:gd name="T22" fmla="*/ 8 w 16"/>
                  <a:gd name="T23" fmla="*/ 16 h 16"/>
                  <a:gd name="T24" fmla="*/ 12 w 16"/>
                  <a:gd name="T25" fmla="*/ 12 h 16"/>
                  <a:gd name="T26" fmla="*/ 16 w 16"/>
                  <a:gd name="T27" fmla="*/ 12 h 16"/>
                  <a:gd name="T28" fmla="*/ 16 w 16"/>
                  <a:gd name="T29" fmla="*/ 8 h 1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16" h="16">
                    <a:moveTo>
                      <a:pt x="16" y="8"/>
                    </a:moveTo>
                    <a:lnTo>
                      <a:pt x="16" y="4"/>
                    </a:lnTo>
                    <a:lnTo>
                      <a:pt x="16" y="0"/>
                    </a:lnTo>
                    <a:lnTo>
                      <a:pt x="12" y="0"/>
                    </a:lnTo>
                    <a:lnTo>
                      <a:pt x="8" y="0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12"/>
                    </a:lnTo>
                    <a:lnTo>
                      <a:pt x="8" y="16"/>
                    </a:lnTo>
                    <a:lnTo>
                      <a:pt x="12" y="12"/>
                    </a:lnTo>
                    <a:lnTo>
                      <a:pt x="16" y="12"/>
                    </a:lnTo>
                    <a:lnTo>
                      <a:pt x="16" y="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966" name="Freeform 41"/>
              <p:cNvSpPr>
                <a:spLocks/>
              </p:cNvSpPr>
              <p:nvPr/>
            </p:nvSpPr>
            <p:spPr bwMode="auto">
              <a:xfrm>
                <a:off x="6272" y="5205"/>
                <a:ext cx="16" cy="16"/>
              </a:xfrm>
              <a:custGeom>
                <a:avLst/>
                <a:gdLst>
                  <a:gd name="T0" fmla="*/ 16 w 16"/>
                  <a:gd name="T1" fmla="*/ 8 h 16"/>
                  <a:gd name="T2" fmla="*/ 16 w 16"/>
                  <a:gd name="T3" fmla="*/ 4 h 16"/>
                  <a:gd name="T4" fmla="*/ 16 w 16"/>
                  <a:gd name="T5" fmla="*/ 0 h 16"/>
                  <a:gd name="T6" fmla="*/ 12 w 16"/>
                  <a:gd name="T7" fmla="*/ 0 h 16"/>
                  <a:gd name="T8" fmla="*/ 8 w 16"/>
                  <a:gd name="T9" fmla="*/ 0 h 16"/>
                  <a:gd name="T10" fmla="*/ 4 w 16"/>
                  <a:gd name="T11" fmla="*/ 0 h 16"/>
                  <a:gd name="T12" fmla="*/ 0 w 16"/>
                  <a:gd name="T13" fmla="*/ 4 h 16"/>
                  <a:gd name="T14" fmla="*/ 0 w 16"/>
                  <a:gd name="T15" fmla="*/ 8 h 16"/>
                  <a:gd name="T16" fmla="*/ 0 w 16"/>
                  <a:gd name="T17" fmla="*/ 8 h 16"/>
                  <a:gd name="T18" fmla="*/ 4 w 16"/>
                  <a:gd name="T19" fmla="*/ 12 h 16"/>
                  <a:gd name="T20" fmla="*/ 8 w 16"/>
                  <a:gd name="T21" fmla="*/ 16 h 16"/>
                  <a:gd name="T22" fmla="*/ 8 w 16"/>
                  <a:gd name="T23" fmla="*/ 16 h 16"/>
                  <a:gd name="T24" fmla="*/ 12 w 16"/>
                  <a:gd name="T25" fmla="*/ 12 h 16"/>
                  <a:gd name="T26" fmla="*/ 16 w 16"/>
                  <a:gd name="T27" fmla="*/ 12 h 16"/>
                  <a:gd name="T28" fmla="*/ 16 w 16"/>
                  <a:gd name="T29" fmla="*/ 8 h 1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16" h="16">
                    <a:moveTo>
                      <a:pt x="16" y="8"/>
                    </a:moveTo>
                    <a:lnTo>
                      <a:pt x="16" y="4"/>
                    </a:lnTo>
                    <a:lnTo>
                      <a:pt x="16" y="0"/>
                    </a:lnTo>
                    <a:lnTo>
                      <a:pt x="12" y="0"/>
                    </a:lnTo>
                    <a:lnTo>
                      <a:pt x="8" y="0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12"/>
                    </a:lnTo>
                    <a:lnTo>
                      <a:pt x="8" y="16"/>
                    </a:lnTo>
                    <a:lnTo>
                      <a:pt x="12" y="12"/>
                    </a:lnTo>
                    <a:lnTo>
                      <a:pt x="16" y="12"/>
                    </a:lnTo>
                    <a:lnTo>
                      <a:pt x="16" y="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967" name="Freeform 42"/>
              <p:cNvSpPr>
                <a:spLocks/>
              </p:cNvSpPr>
              <p:nvPr/>
            </p:nvSpPr>
            <p:spPr bwMode="auto">
              <a:xfrm>
                <a:off x="6272" y="5237"/>
                <a:ext cx="16" cy="16"/>
              </a:xfrm>
              <a:custGeom>
                <a:avLst/>
                <a:gdLst>
                  <a:gd name="T0" fmla="*/ 16 w 16"/>
                  <a:gd name="T1" fmla="*/ 8 h 16"/>
                  <a:gd name="T2" fmla="*/ 16 w 16"/>
                  <a:gd name="T3" fmla="*/ 4 h 16"/>
                  <a:gd name="T4" fmla="*/ 16 w 16"/>
                  <a:gd name="T5" fmla="*/ 0 h 16"/>
                  <a:gd name="T6" fmla="*/ 12 w 16"/>
                  <a:gd name="T7" fmla="*/ 0 h 16"/>
                  <a:gd name="T8" fmla="*/ 8 w 16"/>
                  <a:gd name="T9" fmla="*/ 0 h 16"/>
                  <a:gd name="T10" fmla="*/ 4 w 16"/>
                  <a:gd name="T11" fmla="*/ 0 h 16"/>
                  <a:gd name="T12" fmla="*/ 0 w 16"/>
                  <a:gd name="T13" fmla="*/ 4 h 16"/>
                  <a:gd name="T14" fmla="*/ 0 w 16"/>
                  <a:gd name="T15" fmla="*/ 8 h 16"/>
                  <a:gd name="T16" fmla="*/ 0 w 16"/>
                  <a:gd name="T17" fmla="*/ 8 h 16"/>
                  <a:gd name="T18" fmla="*/ 4 w 16"/>
                  <a:gd name="T19" fmla="*/ 12 h 16"/>
                  <a:gd name="T20" fmla="*/ 8 w 16"/>
                  <a:gd name="T21" fmla="*/ 16 h 16"/>
                  <a:gd name="T22" fmla="*/ 8 w 16"/>
                  <a:gd name="T23" fmla="*/ 16 h 16"/>
                  <a:gd name="T24" fmla="*/ 12 w 16"/>
                  <a:gd name="T25" fmla="*/ 12 h 16"/>
                  <a:gd name="T26" fmla="*/ 16 w 16"/>
                  <a:gd name="T27" fmla="*/ 12 h 16"/>
                  <a:gd name="T28" fmla="*/ 16 w 16"/>
                  <a:gd name="T29" fmla="*/ 8 h 1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16" h="16">
                    <a:moveTo>
                      <a:pt x="16" y="8"/>
                    </a:moveTo>
                    <a:lnTo>
                      <a:pt x="16" y="4"/>
                    </a:lnTo>
                    <a:lnTo>
                      <a:pt x="16" y="0"/>
                    </a:lnTo>
                    <a:lnTo>
                      <a:pt x="12" y="0"/>
                    </a:lnTo>
                    <a:lnTo>
                      <a:pt x="8" y="0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12"/>
                    </a:lnTo>
                    <a:lnTo>
                      <a:pt x="8" y="16"/>
                    </a:lnTo>
                    <a:lnTo>
                      <a:pt x="12" y="12"/>
                    </a:lnTo>
                    <a:lnTo>
                      <a:pt x="16" y="12"/>
                    </a:lnTo>
                    <a:lnTo>
                      <a:pt x="16" y="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968" name="Freeform 43"/>
              <p:cNvSpPr>
                <a:spLocks/>
              </p:cNvSpPr>
              <p:nvPr/>
            </p:nvSpPr>
            <p:spPr bwMode="auto">
              <a:xfrm>
                <a:off x="6272" y="5269"/>
                <a:ext cx="16" cy="16"/>
              </a:xfrm>
              <a:custGeom>
                <a:avLst/>
                <a:gdLst>
                  <a:gd name="T0" fmla="*/ 16 w 16"/>
                  <a:gd name="T1" fmla="*/ 8 h 16"/>
                  <a:gd name="T2" fmla="*/ 16 w 16"/>
                  <a:gd name="T3" fmla="*/ 4 h 16"/>
                  <a:gd name="T4" fmla="*/ 16 w 16"/>
                  <a:gd name="T5" fmla="*/ 0 h 16"/>
                  <a:gd name="T6" fmla="*/ 12 w 16"/>
                  <a:gd name="T7" fmla="*/ 0 h 16"/>
                  <a:gd name="T8" fmla="*/ 8 w 16"/>
                  <a:gd name="T9" fmla="*/ 0 h 16"/>
                  <a:gd name="T10" fmla="*/ 4 w 16"/>
                  <a:gd name="T11" fmla="*/ 0 h 16"/>
                  <a:gd name="T12" fmla="*/ 0 w 16"/>
                  <a:gd name="T13" fmla="*/ 4 h 16"/>
                  <a:gd name="T14" fmla="*/ 0 w 16"/>
                  <a:gd name="T15" fmla="*/ 8 h 16"/>
                  <a:gd name="T16" fmla="*/ 0 w 16"/>
                  <a:gd name="T17" fmla="*/ 8 h 16"/>
                  <a:gd name="T18" fmla="*/ 4 w 16"/>
                  <a:gd name="T19" fmla="*/ 12 h 16"/>
                  <a:gd name="T20" fmla="*/ 8 w 16"/>
                  <a:gd name="T21" fmla="*/ 16 h 16"/>
                  <a:gd name="T22" fmla="*/ 8 w 16"/>
                  <a:gd name="T23" fmla="*/ 16 h 16"/>
                  <a:gd name="T24" fmla="*/ 12 w 16"/>
                  <a:gd name="T25" fmla="*/ 12 h 16"/>
                  <a:gd name="T26" fmla="*/ 16 w 16"/>
                  <a:gd name="T27" fmla="*/ 12 h 16"/>
                  <a:gd name="T28" fmla="*/ 16 w 16"/>
                  <a:gd name="T29" fmla="*/ 8 h 1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16" h="16">
                    <a:moveTo>
                      <a:pt x="16" y="8"/>
                    </a:moveTo>
                    <a:lnTo>
                      <a:pt x="16" y="4"/>
                    </a:lnTo>
                    <a:lnTo>
                      <a:pt x="16" y="0"/>
                    </a:lnTo>
                    <a:lnTo>
                      <a:pt x="12" y="0"/>
                    </a:lnTo>
                    <a:lnTo>
                      <a:pt x="8" y="0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12"/>
                    </a:lnTo>
                    <a:lnTo>
                      <a:pt x="8" y="16"/>
                    </a:lnTo>
                    <a:lnTo>
                      <a:pt x="12" y="12"/>
                    </a:lnTo>
                    <a:lnTo>
                      <a:pt x="16" y="12"/>
                    </a:lnTo>
                    <a:lnTo>
                      <a:pt x="16" y="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969" name="Freeform 44"/>
              <p:cNvSpPr>
                <a:spLocks/>
              </p:cNvSpPr>
              <p:nvPr/>
            </p:nvSpPr>
            <p:spPr bwMode="auto">
              <a:xfrm>
                <a:off x="6272" y="5301"/>
                <a:ext cx="16" cy="16"/>
              </a:xfrm>
              <a:custGeom>
                <a:avLst/>
                <a:gdLst>
                  <a:gd name="T0" fmla="*/ 16 w 16"/>
                  <a:gd name="T1" fmla="*/ 8 h 16"/>
                  <a:gd name="T2" fmla="*/ 16 w 16"/>
                  <a:gd name="T3" fmla="*/ 4 h 16"/>
                  <a:gd name="T4" fmla="*/ 16 w 16"/>
                  <a:gd name="T5" fmla="*/ 0 h 16"/>
                  <a:gd name="T6" fmla="*/ 12 w 16"/>
                  <a:gd name="T7" fmla="*/ 0 h 16"/>
                  <a:gd name="T8" fmla="*/ 8 w 16"/>
                  <a:gd name="T9" fmla="*/ 0 h 16"/>
                  <a:gd name="T10" fmla="*/ 4 w 16"/>
                  <a:gd name="T11" fmla="*/ 0 h 16"/>
                  <a:gd name="T12" fmla="*/ 0 w 16"/>
                  <a:gd name="T13" fmla="*/ 4 h 16"/>
                  <a:gd name="T14" fmla="*/ 0 w 16"/>
                  <a:gd name="T15" fmla="*/ 8 h 16"/>
                  <a:gd name="T16" fmla="*/ 0 w 16"/>
                  <a:gd name="T17" fmla="*/ 8 h 16"/>
                  <a:gd name="T18" fmla="*/ 4 w 16"/>
                  <a:gd name="T19" fmla="*/ 12 h 16"/>
                  <a:gd name="T20" fmla="*/ 8 w 16"/>
                  <a:gd name="T21" fmla="*/ 16 h 16"/>
                  <a:gd name="T22" fmla="*/ 8 w 16"/>
                  <a:gd name="T23" fmla="*/ 16 h 16"/>
                  <a:gd name="T24" fmla="*/ 12 w 16"/>
                  <a:gd name="T25" fmla="*/ 12 h 16"/>
                  <a:gd name="T26" fmla="*/ 16 w 16"/>
                  <a:gd name="T27" fmla="*/ 12 h 16"/>
                  <a:gd name="T28" fmla="*/ 16 w 16"/>
                  <a:gd name="T29" fmla="*/ 8 h 1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16" h="16">
                    <a:moveTo>
                      <a:pt x="16" y="8"/>
                    </a:moveTo>
                    <a:lnTo>
                      <a:pt x="16" y="4"/>
                    </a:lnTo>
                    <a:lnTo>
                      <a:pt x="16" y="0"/>
                    </a:lnTo>
                    <a:lnTo>
                      <a:pt x="12" y="0"/>
                    </a:lnTo>
                    <a:lnTo>
                      <a:pt x="8" y="0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12"/>
                    </a:lnTo>
                    <a:lnTo>
                      <a:pt x="8" y="16"/>
                    </a:lnTo>
                    <a:lnTo>
                      <a:pt x="12" y="12"/>
                    </a:lnTo>
                    <a:lnTo>
                      <a:pt x="16" y="12"/>
                    </a:lnTo>
                    <a:lnTo>
                      <a:pt x="16" y="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970" name="Freeform 45"/>
              <p:cNvSpPr>
                <a:spLocks/>
              </p:cNvSpPr>
              <p:nvPr/>
            </p:nvSpPr>
            <p:spPr bwMode="auto">
              <a:xfrm>
                <a:off x="6272" y="5333"/>
                <a:ext cx="16" cy="16"/>
              </a:xfrm>
              <a:custGeom>
                <a:avLst/>
                <a:gdLst>
                  <a:gd name="T0" fmla="*/ 16 w 16"/>
                  <a:gd name="T1" fmla="*/ 8 h 16"/>
                  <a:gd name="T2" fmla="*/ 16 w 16"/>
                  <a:gd name="T3" fmla="*/ 4 h 16"/>
                  <a:gd name="T4" fmla="*/ 16 w 16"/>
                  <a:gd name="T5" fmla="*/ 0 h 16"/>
                  <a:gd name="T6" fmla="*/ 12 w 16"/>
                  <a:gd name="T7" fmla="*/ 0 h 16"/>
                  <a:gd name="T8" fmla="*/ 8 w 16"/>
                  <a:gd name="T9" fmla="*/ 0 h 16"/>
                  <a:gd name="T10" fmla="*/ 4 w 16"/>
                  <a:gd name="T11" fmla="*/ 0 h 16"/>
                  <a:gd name="T12" fmla="*/ 0 w 16"/>
                  <a:gd name="T13" fmla="*/ 4 h 16"/>
                  <a:gd name="T14" fmla="*/ 0 w 16"/>
                  <a:gd name="T15" fmla="*/ 8 h 16"/>
                  <a:gd name="T16" fmla="*/ 0 w 16"/>
                  <a:gd name="T17" fmla="*/ 8 h 16"/>
                  <a:gd name="T18" fmla="*/ 4 w 16"/>
                  <a:gd name="T19" fmla="*/ 12 h 16"/>
                  <a:gd name="T20" fmla="*/ 8 w 16"/>
                  <a:gd name="T21" fmla="*/ 16 h 16"/>
                  <a:gd name="T22" fmla="*/ 8 w 16"/>
                  <a:gd name="T23" fmla="*/ 16 h 16"/>
                  <a:gd name="T24" fmla="*/ 12 w 16"/>
                  <a:gd name="T25" fmla="*/ 12 h 16"/>
                  <a:gd name="T26" fmla="*/ 16 w 16"/>
                  <a:gd name="T27" fmla="*/ 12 h 16"/>
                  <a:gd name="T28" fmla="*/ 16 w 16"/>
                  <a:gd name="T29" fmla="*/ 8 h 1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16" h="16">
                    <a:moveTo>
                      <a:pt x="16" y="8"/>
                    </a:moveTo>
                    <a:lnTo>
                      <a:pt x="16" y="4"/>
                    </a:lnTo>
                    <a:lnTo>
                      <a:pt x="16" y="0"/>
                    </a:lnTo>
                    <a:lnTo>
                      <a:pt x="12" y="0"/>
                    </a:lnTo>
                    <a:lnTo>
                      <a:pt x="8" y="0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12"/>
                    </a:lnTo>
                    <a:lnTo>
                      <a:pt x="8" y="16"/>
                    </a:lnTo>
                    <a:lnTo>
                      <a:pt x="12" y="12"/>
                    </a:lnTo>
                    <a:lnTo>
                      <a:pt x="16" y="12"/>
                    </a:lnTo>
                    <a:lnTo>
                      <a:pt x="16" y="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971" name="Freeform 46"/>
              <p:cNvSpPr>
                <a:spLocks/>
              </p:cNvSpPr>
              <p:nvPr/>
            </p:nvSpPr>
            <p:spPr bwMode="auto">
              <a:xfrm>
                <a:off x="6272" y="5365"/>
                <a:ext cx="16" cy="16"/>
              </a:xfrm>
              <a:custGeom>
                <a:avLst/>
                <a:gdLst>
                  <a:gd name="T0" fmla="*/ 16 w 16"/>
                  <a:gd name="T1" fmla="*/ 8 h 16"/>
                  <a:gd name="T2" fmla="*/ 16 w 16"/>
                  <a:gd name="T3" fmla="*/ 4 h 16"/>
                  <a:gd name="T4" fmla="*/ 16 w 16"/>
                  <a:gd name="T5" fmla="*/ 0 h 16"/>
                  <a:gd name="T6" fmla="*/ 12 w 16"/>
                  <a:gd name="T7" fmla="*/ 0 h 16"/>
                  <a:gd name="T8" fmla="*/ 8 w 16"/>
                  <a:gd name="T9" fmla="*/ 0 h 16"/>
                  <a:gd name="T10" fmla="*/ 4 w 16"/>
                  <a:gd name="T11" fmla="*/ 0 h 16"/>
                  <a:gd name="T12" fmla="*/ 0 w 16"/>
                  <a:gd name="T13" fmla="*/ 4 h 16"/>
                  <a:gd name="T14" fmla="*/ 0 w 16"/>
                  <a:gd name="T15" fmla="*/ 8 h 16"/>
                  <a:gd name="T16" fmla="*/ 0 w 16"/>
                  <a:gd name="T17" fmla="*/ 8 h 16"/>
                  <a:gd name="T18" fmla="*/ 4 w 16"/>
                  <a:gd name="T19" fmla="*/ 12 h 16"/>
                  <a:gd name="T20" fmla="*/ 8 w 16"/>
                  <a:gd name="T21" fmla="*/ 16 h 16"/>
                  <a:gd name="T22" fmla="*/ 8 w 16"/>
                  <a:gd name="T23" fmla="*/ 16 h 16"/>
                  <a:gd name="T24" fmla="*/ 12 w 16"/>
                  <a:gd name="T25" fmla="*/ 12 h 16"/>
                  <a:gd name="T26" fmla="*/ 16 w 16"/>
                  <a:gd name="T27" fmla="*/ 12 h 16"/>
                  <a:gd name="T28" fmla="*/ 16 w 16"/>
                  <a:gd name="T29" fmla="*/ 8 h 1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16" h="16">
                    <a:moveTo>
                      <a:pt x="16" y="8"/>
                    </a:moveTo>
                    <a:lnTo>
                      <a:pt x="16" y="4"/>
                    </a:lnTo>
                    <a:lnTo>
                      <a:pt x="16" y="0"/>
                    </a:lnTo>
                    <a:lnTo>
                      <a:pt x="12" y="0"/>
                    </a:lnTo>
                    <a:lnTo>
                      <a:pt x="8" y="0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12"/>
                    </a:lnTo>
                    <a:lnTo>
                      <a:pt x="8" y="16"/>
                    </a:lnTo>
                    <a:lnTo>
                      <a:pt x="12" y="12"/>
                    </a:lnTo>
                    <a:lnTo>
                      <a:pt x="16" y="12"/>
                    </a:lnTo>
                    <a:lnTo>
                      <a:pt x="16" y="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972" name="Freeform 47"/>
              <p:cNvSpPr>
                <a:spLocks/>
              </p:cNvSpPr>
              <p:nvPr/>
            </p:nvSpPr>
            <p:spPr bwMode="auto">
              <a:xfrm>
                <a:off x="6272" y="5397"/>
                <a:ext cx="16" cy="16"/>
              </a:xfrm>
              <a:custGeom>
                <a:avLst/>
                <a:gdLst>
                  <a:gd name="T0" fmla="*/ 16 w 16"/>
                  <a:gd name="T1" fmla="*/ 8 h 16"/>
                  <a:gd name="T2" fmla="*/ 16 w 16"/>
                  <a:gd name="T3" fmla="*/ 4 h 16"/>
                  <a:gd name="T4" fmla="*/ 16 w 16"/>
                  <a:gd name="T5" fmla="*/ 0 h 16"/>
                  <a:gd name="T6" fmla="*/ 12 w 16"/>
                  <a:gd name="T7" fmla="*/ 0 h 16"/>
                  <a:gd name="T8" fmla="*/ 8 w 16"/>
                  <a:gd name="T9" fmla="*/ 0 h 16"/>
                  <a:gd name="T10" fmla="*/ 4 w 16"/>
                  <a:gd name="T11" fmla="*/ 0 h 16"/>
                  <a:gd name="T12" fmla="*/ 0 w 16"/>
                  <a:gd name="T13" fmla="*/ 4 h 16"/>
                  <a:gd name="T14" fmla="*/ 0 w 16"/>
                  <a:gd name="T15" fmla="*/ 8 h 16"/>
                  <a:gd name="T16" fmla="*/ 0 w 16"/>
                  <a:gd name="T17" fmla="*/ 8 h 16"/>
                  <a:gd name="T18" fmla="*/ 4 w 16"/>
                  <a:gd name="T19" fmla="*/ 12 h 16"/>
                  <a:gd name="T20" fmla="*/ 8 w 16"/>
                  <a:gd name="T21" fmla="*/ 16 h 16"/>
                  <a:gd name="T22" fmla="*/ 8 w 16"/>
                  <a:gd name="T23" fmla="*/ 16 h 16"/>
                  <a:gd name="T24" fmla="*/ 12 w 16"/>
                  <a:gd name="T25" fmla="*/ 12 h 16"/>
                  <a:gd name="T26" fmla="*/ 16 w 16"/>
                  <a:gd name="T27" fmla="*/ 12 h 16"/>
                  <a:gd name="T28" fmla="*/ 16 w 16"/>
                  <a:gd name="T29" fmla="*/ 8 h 1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16" h="16">
                    <a:moveTo>
                      <a:pt x="16" y="8"/>
                    </a:moveTo>
                    <a:lnTo>
                      <a:pt x="16" y="4"/>
                    </a:lnTo>
                    <a:lnTo>
                      <a:pt x="16" y="0"/>
                    </a:lnTo>
                    <a:lnTo>
                      <a:pt x="12" y="0"/>
                    </a:lnTo>
                    <a:lnTo>
                      <a:pt x="8" y="0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12"/>
                    </a:lnTo>
                    <a:lnTo>
                      <a:pt x="8" y="16"/>
                    </a:lnTo>
                    <a:lnTo>
                      <a:pt x="12" y="12"/>
                    </a:lnTo>
                    <a:lnTo>
                      <a:pt x="16" y="12"/>
                    </a:lnTo>
                    <a:lnTo>
                      <a:pt x="16" y="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973" name="Freeform 48"/>
              <p:cNvSpPr>
                <a:spLocks/>
              </p:cNvSpPr>
              <p:nvPr/>
            </p:nvSpPr>
            <p:spPr bwMode="auto">
              <a:xfrm>
                <a:off x="6272" y="5429"/>
                <a:ext cx="16" cy="16"/>
              </a:xfrm>
              <a:custGeom>
                <a:avLst/>
                <a:gdLst>
                  <a:gd name="T0" fmla="*/ 16 w 16"/>
                  <a:gd name="T1" fmla="*/ 8 h 16"/>
                  <a:gd name="T2" fmla="*/ 16 w 16"/>
                  <a:gd name="T3" fmla="*/ 4 h 16"/>
                  <a:gd name="T4" fmla="*/ 16 w 16"/>
                  <a:gd name="T5" fmla="*/ 0 h 16"/>
                  <a:gd name="T6" fmla="*/ 12 w 16"/>
                  <a:gd name="T7" fmla="*/ 0 h 16"/>
                  <a:gd name="T8" fmla="*/ 8 w 16"/>
                  <a:gd name="T9" fmla="*/ 0 h 16"/>
                  <a:gd name="T10" fmla="*/ 4 w 16"/>
                  <a:gd name="T11" fmla="*/ 0 h 16"/>
                  <a:gd name="T12" fmla="*/ 0 w 16"/>
                  <a:gd name="T13" fmla="*/ 4 h 16"/>
                  <a:gd name="T14" fmla="*/ 0 w 16"/>
                  <a:gd name="T15" fmla="*/ 8 h 16"/>
                  <a:gd name="T16" fmla="*/ 0 w 16"/>
                  <a:gd name="T17" fmla="*/ 8 h 16"/>
                  <a:gd name="T18" fmla="*/ 4 w 16"/>
                  <a:gd name="T19" fmla="*/ 12 h 16"/>
                  <a:gd name="T20" fmla="*/ 8 w 16"/>
                  <a:gd name="T21" fmla="*/ 16 h 16"/>
                  <a:gd name="T22" fmla="*/ 8 w 16"/>
                  <a:gd name="T23" fmla="*/ 16 h 16"/>
                  <a:gd name="T24" fmla="*/ 12 w 16"/>
                  <a:gd name="T25" fmla="*/ 12 h 16"/>
                  <a:gd name="T26" fmla="*/ 16 w 16"/>
                  <a:gd name="T27" fmla="*/ 12 h 16"/>
                  <a:gd name="T28" fmla="*/ 16 w 16"/>
                  <a:gd name="T29" fmla="*/ 8 h 1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16" h="16">
                    <a:moveTo>
                      <a:pt x="16" y="8"/>
                    </a:moveTo>
                    <a:lnTo>
                      <a:pt x="16" y="4"/>
                    </a:lnTo>
                    <a:lnTo>
                      <a:pt x="16" y="0"/>
                    </a:lnTo>
                    <a:lnTo>
                      <a:pt x="12" y="0"/>
                    </a:lnTo>
                    <a:lnTo>
                      <a:pt x="8" y="0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12"/>
                    </a:lnTo>
                    <a:lnTo>
                      <a:pt x="8" y="16"/>
                    </a:lnTo>
                    <a:lnTo>
                      <a:pt x="12" y="12"/>
                    </a:lnTo>
                    <a:lnTo>
                      <a:pt x="16" y="12"/>
                    </a:lnTo>
                    <a:lnTo>
                      <a:pt x="16" y="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974" name="Freeform 49"/>
              <p:cNvSpPr>
                <a:spLocks/>
              </p:cNvSpPr>
              <p:nvPr/>
            </p:nvSpPr>
            <p:spPr bwMode="auto">
              <a:xfrm>
                <a:off x="6272" y="5461"/>
                <a:ext cx="16" cy="16"/>
              </a:xfrm>
              <a:custGeom>
                <a:avLst/>
                <a:gdLst>
                  <a:gd name="T0" fmla="*/ 16 w 16"/>
                  <a:gd name="T1" fmla="*/ 8 h 16"/>
                  <a:gd name="T2" fmla="*/ 16 w 16"/>
                  <a:gd name="T3" fmla="*/ 4 h 16"/>
                  <a:gd name="T4" fmla="*/ 16 w 16"/>
                  <a:gd name="T5" fmla="*/ 0 h 16"/>
                  <a:gd name="T6" fmla="*/ 12 w 16"/>
                  <a:gd name="T7" fmla="*/ 0 h 16"/>
                  <a:gd name="T8" fmla="*/ 8 w 16"/>
                  <a:gd name="T9" fmla="*/ 0 h 16"/>
                  <a:gd name="T10" fmla="*/ 4 w 16"/>
                  <a:gd name="T11" fmla="*/ 0 h 16"/>
                  <a:gd name="T12" fmla="*/ 0 w 16"/>
                  <a:gd name="T13" fmla="*/ 4 h 16"/>
                  <a:gd name="T14" fmla="*/ 0 w 16"/>
                  <a:gd name="T15" fmla="*/ 8 h 16"/>
                  <a:gd name="T16" fmla="*/ 0 w 16"/>
                  <a:gd name="T17" fmla="*/ 8 h 16"/>
                  <a:gd name="T18" fmla="*/ 4 w 16"/>
                  <a:gd name="T19" fmla="*/ 12 h 16"/>
                  <a:gd name="T20" fmla="*/ 8 w 16"/>
                  <a:gd name="T21" fmla="*/ 16 h 16"/>
                  <a:gd name="T22" fmla="*/ 8 w 16"/>
                  <a:gd name="T23" fmla="*/ 16 h 16"/>
                  <a:gd name="T24" fmla="*/ 12 w 16"/>
                  <a:gd name="T25" fmla="*/ 12 h 16"/>
                  <a:gd name="T26" fmla="*/ 16 w 16"/>
                  <a:gd name="T27" fmla="*/ 12 h 16"/>
                  <a:gd name="T28" fmla="*/ 16 w 16"/>
                  <a:gd name="T29" fmla="*/ 8 h 1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16" h="16">
                    <a:moveTo>
                      <a:pt x="16" y="8"/>
                    </a:moveTo>
                    <a:lnTo>
                      <a:pt x="16" y="4"/>
                    </a:lnTo>
                    <a:lnTo>
                      <a:pt x="16" y="0"/>
                    </a:lnTo>
                    <a:lnTo>
                      <a:pt x="12" y="0"/>
                    </a:lnTo>
                    <a:lnTo>
                      <a:pt x="8" y="0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12"/>
                    </a:lnTo>
                    <a:lnTo>
                      <a:pt x="8" y="16"/>
                    </a:lnTo>
                    <a:lnTo>
                      <a:pt x="12" y="12"/>
                    </a:lnTo>
                    <a:lnTo>
                      <a:pt x="16" y="12"/>
                    </a:lnTo>
                    <a:lnTo>
                      <a:pt x="16" y="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975" name="Freeform 50"/>
              <p:cNvSpPr>
                <a:spLocks/>
              </p:cNvSpPr>
              <p:nvPr/>
            </p:nvSpPr>
            <p:spPr bwMode="auto">
              <a:xfrm>
                <a:off x="6272" y="5493"/>
                <a:ext cx="16" cy="16"/>
              </a:xfrm>
              <a:custGeom>
                <a:avLst/>
                <a:gdLst>
                  <a:gd name="T0" fmla="*/ 16 w 16"/>
                  <a:gd name="T1" fmla="*/ 8 h 16"/>
                  <a:gd name="T2" fmla="*/ 16 w 16"/>
                  <a:gd name="T3" fmla="*/ 4 h 16"/>
                  <a:gd name="T4" fmla="*/ 16 w 16"/>
                  <a:gd name="T5" fmla="*/ 0 h 16"/>
                  <a:gd name="T6" fmla="*/ 12 w 16"/>
                  <a:gd name="T7" fmla="*/ 0 h 16"/>
                  <a:gd name="T8" fmla="*/ 8 w 16"/>
                  <a:gd name="T9" fmla="*/ 0 h 16"/>
                  <a:gd name="T10" fmla="*/ 4 w 16"/>
                  <a:gd name="T11" fmla="*/ 0 h 16"/>
                  <a:gd name="T12" fmla="*/ 0 w 16"/>
                  <a:gd name="T13" fmla="*/ 4 h 16"/>
                  <a:gd name="T14" fmla="*/ 0 w 16"/>
                  <a:gd name="T15" fmla="*/ 8 h 16"/>
                  <a:gd name="T16" fmla="*/ 0 w 16"/>
                  <a:gd name="T17" fmla="*/ 8 h 16"/>
                  <a:gd name="T18" fmla="*/ 4 w 16"/>
                  <a:gd name="T19" fmla="*/ 12 h 16"/>
                  <a:gd name="T20" fmla="*/ 8 w 16"/>
                  <a:gd name="T21" fmla="*/ 16 h 16"/>
                  <a:gd name="T22" fmla="*/ 8 w 16"/>
                  <a:gd name="T23" fmla="*/ 16 h 16"/>
                  <a:gd name="T24" fmla="*/ 12 w 16"/>
                  <a:gd name="T25" fmla="*/ 12 h 16"/>
                  <a:gd name="T26" fmla="*/ 16 w 16"/>
                  <a:gd name="T27" fmla="*/ 12 h 16"/>
                  <a:gd name="T28" fmla="*/ 16 w 16"/>
                  <a:gd name="T29" fmla="*/ 8 h 1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16" h="16">
                    <a:moveTo>
                      <a:pt x="16" y="8"/>
                    </a:moveTo>
                    <a:lnTo>
                      <a:pt x="16" y="4"/>
                    </a:lnTo>
                    <a:lnTo>
                      <a:pt x="16" y="0"/>
                    </a:lnTo>
                    <a:lnTo>
                      <a:pt x="12" y="0"/>
                    </a:lnTo>
                    <a:lnTo>
                      <a:pt x="8" y="0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12"/>
                    </a:lnTo>
                    <a:lnTo>
                      <a:pt x="8" y="16"/>
                    </a:lnTo>
                    <a:lnTo>
                      <a:pt x="12" y="12"/>
                    </a:lnTo>
                    <a:lnTo>
                      <a:pt x="16" y="12"/>
                    </a:lnTo>
                    <a:lnTo>
                      <a:pt x="16" y="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976" name="Freeform 51"/>
              <p:cNvSpPr>
                <a:spLocks/>
              </p:cNvSpPr>
              <p:nvPr/>
            </p:nvSpPr>
            <p:spPr bwMode="auto">
              <a:xfrm>
                <a:off x="6272" y="5525"/>
                <a:ext cx="16" cy="16"/>
              </a:xfrm>
              <a:custGeom>
                <a:avLst/>
                <a:gdLst>
                  <a:gd name="T0" fmla="*/ 16 w 16"/>
                  <a:gd name="T1" fmla="*/ 8 h 16"/>
                  <a:gd name="T2" fmla="*/ 16 w 16"/>
                  <a:gd name="T3" fmla="*/ 4 h 16"/>
                  <a:gd name="T4" fmla="*/ 16 w 16"/>
                  <a:gd name="T5" fmla="*/ 0 h 16"/>
                  <a:gd name="T6" fmla="*/ 12 w 16"/>
                  <a:gd name="T7" fmla="*/ 0 h 16"/>
                  <a:gd name="T8" fmla="*/ 8 w 16"/>
                  <a:gd name="T9" fmla="*/ 0 h 16"/>
                  <a:gd name="T10" fmla="*/ 4 w 16"/>
                  <a:gd name="T11" fmla="*/ 0 h 16"/>
                  <a:gd name="T12" fmla="*/ 0 w 16"/>
                  <a:gd name="T13" fmla="*/ 4 h 16"/>
                  <a:gd name="T14" fmla="*/ 0 w 16"/>
                  <a:gd name="T15" fmla="*/ 8 h 16"/>
                  <a:gd name="T16" fmla="*/ 0 w 16"/>
                  <a:gd name="T17" fmla="*/ 8 h 16"/>
                  <a:gd name="T18" fmla="*/ 4 w 16"/>
                  <a:gd name="T19" fmla="*/ 12 h 16"/>
                  <a:gd name="T20" fmla="*/ 8 w 16"/>
                  <a:gd name="T21" fmla="*/ 16 h 16"/>
                  <a:gd name="T22" fmla="*/ 8 w 16"/>
                  <a:gd name="T23" fmla="*/ 16 h 16"/>
                  <a:gd name="T24" fmla="*/ 12 w 16"/>
                  <a:gd name="T25" fmla="*/ 12 h 16"/>
                  <a:gd name="T26" fmla="*/ 16 w 16"/>
                  <a:gd name="T27" fmla="*/ 12 h 16"/>
                  <a:gd name="T28" fmla="*/ 16 w 16"/>
                  <a:gd name="T29" fmla="*/ 8 h 1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16" h="16">
                    <a:moveTo>
                      <a:pt x="16" y="8"/>
                    </a:moveTo>
                    <a:lnTo>
                      <a:pt x="16" y="4"/>
                    </a:lnTo>
                    <a:lnTo>
                      <a:pt x="16" y="0"/>
                    </a:lnTo>
                    <a:lnTo>
                      <a:pt x="12" y="0"/>
                    </a:lnTo>
                    <a:lnTo>
                      <a:pt x="8" y="0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12"/>
                    </a:lnTo>
                    <a:lnTo>
                      <a:pt x="8" y="16"/>
                    </a:lnTo>
                    <a:lnTo>
                      <a:pt x="12" y="12"/>
                    </a:lnTo>
                    <a:lnTo>
                      <a:pt x="16" y="12"/>
                    </a:lnTo>
                    <a:lnTo>
                      <a:pt x="16" y="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977" name="Freeform 52"/>
              <p:cNvSpPr>
                <a:spLocks/>
              </p:cNvSpPr>
              <p:nvPr/>
            </p:nvSpPr>
            <p:spPr bwMode="auto">
              <a:xfrm>
                <a:off x="6272" y="5557"/>
                <a:ext cx="16" cy="16"/>
              </a:xfrm>
              <a:custGeom>
                <a:avLst/>
                <a:gdLst>
                  <a:gd name="T0" fmla="*/ 16 w 16"/>
                  <a:gd name="T1" fmla="*/ 8 h 16"/>
                  <a:gd name="T2" fmla="*/ 16 w 16"/>
                  <a:gd name="T3" fmla="*/ 4 h 16"/>
                  <a:gd name="T4" fmla="*/ 16 w 16"/>
                  <a:gd name="T5" fmla="*/ 0 h 16"/>
                  <a:gd name="T6" fmla="*/ 12 w 16"/>
                  <a:gd name="T7" fmla="*/ 0 h 16"/>
                  <a:gd name="T8" fmla="*/ 8 w 16"/>
                  <a:gd name="T9" fmla="*/ 0 h 16"/>
                  <a:gd name="T10" fmla="*/ 4 w 16"/>
                  <a:gd name="T11" fmla="*/ 0 h 16"/>
                  <a:gd name="T12" fmla="*/ 0 w 16"/>
                  <a:gd name="T13" fmla="*/ 4 h 16"/>
                  <a:gd name="T14" fmla="*/ 0 w 16"/>
                  <a:gd name="T15" fmla="*/ 8 h 16"/>
                  <a:gd name="T16" fmla="*/ 0 w 16"/>
                  <a:gd name="T17" fmla="*/ 8 h 16"/>
                  <a:gd name="T18" fmla="*/ 4 w 16"/>
                  <a:gd name="T19" fmla="*/ 12 h 16"/>
                  <a:gd name="T20" fmla="*/ 8 w 16"/>
                  <a:gd name="T21" fmla="*/ 16 h 16"/>
                  <a:gd name="T22" fmla="*/ 8 w 16"/>
                  <a:gd name="T23" fmla="*/ 16 h 16"/>
                  <a:gd name="T24" fmla="*/ 12 w 16"/>
                  <a:gd name="T25" fmla="*/ 12 h 16"/>
                  <a:gd name="T26" fmla="*/ 16 w 16"/>
                  <a:gd name="T27" fmla="*/ 12 h 16"/>
                  <a:gd name="T28" fmla="*/ 16 w 16"/>
                  <a:gd name="T29" fmla="*/ 8 h 1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16" h="16">
                    <a:moveTo>
                      <a:pt x="16" y="8"/>
                    </a:moveTo>
                    <a:lnTo>
                      <a:pt x="16" y="4"/>
                    </a:lnTo>
                    <a:lnTo>
                      <a:pt x="16" y="0"/>
                    </a:lnTo>
                    <a:lnTo>
                      <a:pt x="12" y="0"/>
                    </a:lnTo>
                    <a:lnTo>
                      <a:pt x="8" y="0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12"/>
                    </a:lnTo>
                    <a:lnTo>
                      <a:pt x="8" y="16"/>
                    </a:lnTo>
                    <a:lnTo>
                      <a:pt x="12" y="12"/>
                    </a:lnTo>
                    <a:lnTo>
                      <a:pt x="16" y="12"/>
                    </a:lnTo>
                    <a:lnTo>
                      <a:pt x="16" y="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978" name="Freeform 53"/>
              <p:cNvSpPr>
                <a:spLocks/>
              </p:cNvSpPr>
              <p:nvPr/>
            </p:nvSpPr>
            <p:spPr bwMode="auto">
              <a:xfrm>
                <a:off x="6272" y="5589"/>
                <a:ext cx="16" cy="16"/>
              </a:xfrm>
              <a:custGeom>
                <a:avLst/>
                <a:gdLst>
                  <a:gd name="T0" fmla="*/ 16 w 16"/>
                  <a:gd name="T1" fmla="*/ 8 h 16"/>
                  <a:gd name="T2" fmla="*/ 16 w 16"/>
                  <a:gd name="T3" fmla="*/ 4 h 16"/>
                  <a:gd name="T4" fmla="*/ 16 w 16"/>
                  <a:gd name="T5" fmla="*/ 0 h 16"/>
                  <a:gd name="T6" fmla="*/ 12 w 16"/>
                  <a:gd name="T7" fmla="*/ 0 h 16"/>
                  <a:gd name="T8" fmla="*/ 8 w 16"/>
                  <a:gd name="T9" fmla="*/ 0 h 16"/>
                  <a:gd name="T10" fmla="*/ 4 w 16"/>
                  <a:gd name="T11" fmla="*/ 0 h 16"/>
                  <a:gd name="T12" fmla="*/ 0 w 16"/>
                  <a:gd name="T13" fmla="*/ 4 h 16"/>
                  <a:gd name="T14" fmla="*/ 0 w 16"/>
                  <a:gd name="T15" fmla="*/ 8 h 16"/>
                  <a:gd name="T16" fmla="*/ 0 w 16"/>
                  <a:gd name="T17" fmla="*/ 8 h 16"/>
                  <a:gd name="T18" fmla="*/ 4 w 16"/>
                  <a:gd name="T19" fmla="*/ 12 h 16"/>
                  <a:gd name="T20" fmla="*/ 8 w 16"/>
                  <a:gd name="T21" fmla="*/ 16 h 16"/>
                  <a:gd name="T22" fmla="*/ 8 w 16"/>
                  <a:gd name="T23" fmla="*/ 16 h 16"/>
                  <a:gd name="T24" fmla="*/ 12 w 16"/>
                  <a:gd name="T25" fmla="*/ 12 h 16"/>
                  <a:gd name="T26" fmla="*/ 16 w 16"/>
                  <a:gd name="T27" fmla="*/ 12 h 16"/>
                  <a:gd name="T28" fmla="*/ 16 w 16"/>
                  <a:gd name="T29" fmla="*/ 8 h 1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16" h="16">
                    <a:moveTo>
                      <a:pt x="16" y="8"/>
                    </a:moveTo>
                    <a:lnTo>
                      <a:pt x="16" y="4"/>
                    </a:lnTo>
                    <a:lnTo>
                      <a:pt x="16" y="0"/>
                    </a:lnTo>
                    <a:lnTo>
                      <a:pt x="12" y="0"/>
                    </a:lnTo>
                    <a:lnTo>
                      <a:pt x="8" y="0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12"/>
                    </a:lnTo>
                    <a:lnTo>
                      <a:pt x="8" y="16"/>
                    </a:lnTo>
                    <a:lnTo>
                      <a:pt x="12" y="12"/>
                    </a:lnTo>
                    <a:lnTo>
                      <a:pt x="16" y="12"/>
                    </a:lnTo>
                    <a:lnTo>
                      <a:pt x="16" y="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979" name="Freeform 54"/>
              <p:cNvSpPr>
                <a:spLocks/>
              </p:cNvSpPr>
              <p:nvPr/>
            </p:nvSpPr>
            <p:spPr bwMode="auto">
              <a:xfrm>
                <a:off x="6272" y="5621"/>
                <a:ext cx="16" cy="16"/>
              </a:xfrm>
              <a:custGeom>
                <a:avLst/>
                <a:gdLst>
                  <a:gd name="T0" fmla="*/ 16 w 16"/>
                  <a:gd name="T1" fmla="*/ 8 h 16"/>
                  <a:gd name="T2" fmla="*/ 16 w 16"/>
                  <a:gd name="T3" fmla="*/ 4 h 16"/>
                  <a:gd name="T4" fmla="*/ 16 w 16"/>
                  <a:gd name="T5" fmla="*/ 0 h 16"/>
                  <a:gd name="T6" fmla="*/ 12 w 16"/>
                  <a:gd name="T7" fmla="*/ 0 h 16"/>
                  <a:gd name="T8" fmla="*/ 8 w 16"/>
                  <a:gd name="T9" fmla="*/ 0 h 16"/>
                  <a:gd name="T10" fmla="*/ 4 w 16"/>
                  <a:gd name="T11" fmla="*/ 0 h 16"/>
                  <a:gd name="T12" fmla="*/ 0 w 16"/>
                  <a:gd name="T13" fmla="*/ 4 h 16"/>
                  <a:gd name="T14" fmla="*/ 0 w 16"/>
                  <a:gd name="T15" fmla="*/ 8 h 16"/>
                  <a:gd name="T16" fmla="*/ 0 w 16"/>
                  <a:gd name="T17" fmla="*/ 8 h 16"/>
                  <a:gd name="T18" fmla="*/ 4 w 16"/>
                  <a:gd name="T19" fmla="*/ 12 h 16"/>
                  <a:gd name="T20" fmla="*/ 8 w 16"/>
                  <a:gd name="T21" fmla="*/ 16 h 16"/>
                  <a:gd name="T22" fmla="*/ 8 w 16"/>
                  <a:gd name="T23" fmla="*/ 16 h 16"/>
                  <a:gd name="T24" fmla="*/ 12 w 16"/>
                  <a:gd name="T25" fmla="*/ 12 h 16"/>
                  <a:gd name="T26" fmla="*/ 16 w 16"/>
                  <a:gd name="T27" fmla="*/ 12 h 16"/>
                  <a:gd name="T28" fmla="*/ 16 w 16"/>
                  <a:gd name="T29" fmla="*/ 8 h 1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16" h="16">
                    <a:moveTo>
                      <a:pt x="16" y="8"/>
                    </a:moveTo>
                    <a:lnTo>
                      <a:pt x="16" y="4"/>
                    </a:lnTo>
                    <a:lnTo>
                      <a:pt x="16" y="0"/>
                    </a:lnTo>
                    <a:lnTo>
                      <a:pt x="12" y="0"/>
                    </a:lnTo>
                    <a:lnTo>
                      <a:pt x="8" y="0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12"/>
                    </a:lnTo>
                    <a:lnTo>
                      <a:pt x="8" y="16"/>
                    </a:lnTo>
                    <a:lnTo>
                      <a:pt x="12" y="12"/>
                    </a:lnTo>
                    <a:lnTo>
                      <a:pt x="16" y="12"/>
                    </a:lnTo>
                    <a:lnTo>
                      <a:pt x="16" y="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980" name="Freeform 55"/>
              <p:cNvSpPr>
                <a:spLocks/>
              </p:cNvSpPr>
              <p:nvPr/>
            </p:nvSpPr>
            <p:spPr bwMode="auto">
              <a:xfrm>
                <a:off x="6272" y="5653"/>
                <a:ext cx="16" cy="16"/>
              </a:xfrm>
              <a:custGeom>
                <a:avLst/>
                <a:gdLst>
                  <a:gd name="T0" fmla="*/ 16 w 16"/>
                  <a:gd name="T1" fmla="*/ 8 h 16"/>
                  <a:gd name="T2" fmla="*/ 16 w 16"/>
                  <a:gd name="T3" fmla="*/ 4 h 16"/>
                  <a:gd name="T4" fmla="*/ 16 w 16"/>
                  <a:gd name="T5" fmla="*/ 0 h 16"/>
                  <a:gd name="T6" fmla="*/ 12 w 16"/>
                  <a:gd name="T7" fmla="*/ 0 h 16"/>
                  <a:gd name="T8" fmla="*/ 8 w 16"/>
                  <a:gd name="T9" fmla="*/ 0 h 16"/>
                  <a:gd name="T10" fmla="*/ 4 w 16"/>
                  <a:gd name="T11" fmla="*/ 0 h 16"/>
                  <a:gd name="T12" fmla="*/ 0 w 16"/>
                  <a:gd name="T13" fmla="*/ 4 h 16"/>
                  <a:gd name="T14" fmla="*/ 0 w 16"/>
                  <a:gd name="T15" fmla="*/ 8 h 16"/>
                  <a:gd name="T16" fmla="*/ 0 w 16"/>
                  <a:gd name="T17" fmla="*/ 8 h 16"/>
                  <a:gd name="T18" fmla="*/ 4 w 16"/>
                  <a:gd name="T19" fmla="*/ 12 h 16"/>
                  <a:gd name="T20" fmla="*/ 8 w 16"/>
                  <a:gd name="T21" fmla="*/ 16 h 16"/>
                  <a:gd name="T22" fmla="*/ 8 w 16"/>
                  <a:gd name="T23" fmla="*/ 16 h 16"/>
                  <a:gd name="T24" fmla="*/ 12 w 16"/>
                  <a:gd name="T25" fmla="*/ 12 h 16"/>
                  <a:gd name="T26" fmla="*/ 16 w 16"/>
                  <a:gd name="T27" fmla="*/ 12 h 16"/>
                  <a:gd name="T28" fmla="*/ 16 w 16"/>
                  <a:gd name="T29" fmla="*/ 8 h 1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16" h="16">
                    <a:moveTo>
                      <a:pt x="16" y="8"/>
                    </a:moveTo>
                    <a:lnTo>
                      <a:pt x="16" y="4"/>
                    </a:lnTo>
                    <a:lnTo>
                      <a:pt x="16" y="0"/>
                    </a:lnTo>
                    <a:lnTo>
                      <a:pt x="12" y="0"/>
                    </a:lnTo>
                    <a:lnTo>
                      <a:pt x="8" y="0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12"/>
                    </a:lnTo>
                    <a:lnTo>
                      <a:pt x="8" y="16"/>
                    </a:lnTo>
                    <a:lnTo>
                      <a:pt x="12" y="12"/>
                    </a:lnTo>
                    <a:lnTo>
                      <a:pt x="16" y="12"/>
                    </a:lnTo>
                    <a:lnTo>
                      <a:pt x="16" y="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981" name="Freeform 56"/>
              <p:cNvSpPr>
                <a:spLocks/>
              </p:cNvSpPr>
              <p:nvPr/>
            </p:nvSpPr>
            <p:spPr bwMode="auto">
              <a:xfrm>
                <a:off x="6272" y="5685"/>
                <a:ext cx="16" cy="16"/>
              </a:xfrm>
              <a:custGeom>
                <a:avLst/>
                <a:gdLst>
                  <a:gd name="T0" fmla="*/ 16 w 16"/>
                  <a:gd name="T1" fmla="*/ 8 h 16"/>
                  <a:gd name="T2" fmla="*/ 16 w 16"/>
                  <a:gd name="T3" fmla="*/ 4 h 16"/>
                  <a:gd name="T4" fmla="*/ 16 w 16"/>
                  <a:gd name="T5" fmla="*/ 0 h 16"/>
                  <a:gd name="T6" fmla="*/ 12 w 16"/>
                  <a:gd name="T7" fmla="*/ 0 h 16"/>
                  <a:gd name="T8" fmla="*/ 8 w 16"/>
                  <a:gd name="T9" fmla="*/ 0 h 16"/>
                  <a:gd name="T10" fmla="*/ 4 w 16"/>
                  <a:gd name="T11" fmla="*/ 0 h 16"/>
                  <a:gd name="T12" fmla="*/ 0 w 16"/>
                  <a:gd name="T13" fmla="*/ 4 h 16"/>
                  <a:gd name="T14" fmla="*/ 0 w 16"/>
                  <a:gd name="T15" fmla="*/ 8 h 16"/>
                  <a:gd name="T16" fmla="*/ 0 w 16"/>
                  <a:gd name="T17" fmla="*/ 8 h 16"/>
                  <a:gd name="T18" fmla="*/ 4 w 16"/>
                  <a:gd name="T19" fmla="*/ 12 h 16"/>
                  <a:gd name="T20" fmla="*/ 8 w 16"/>
                  <a:gd name="T21" fmla="*/ 16 h 16"/>
                  <a:gd name="T22" fmla="*/ 8 w 16"/>
                  <a:gd name="T23" fmla="*/ 16 h 16"/>
                  <a:gd name="T24" fmla="*/ 12 w 16"/>
                  <a:gd name="T25" fmla="*/ 12 h 16"/>
                  <a:gd name="T26" fmla="*/ 16 w 16"/>
                  <a:gd name="T27" fmla="*/ 12 h 16"/>
                  <a:gd name="T28" fmla="*/ 16 w 16"/>
                  <a:gd name="T29" fmla="*/ 8 h 1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16" h="16">
                    <a:moveTo>
                      <a:pt x="16" y="8"/>
                    </a:moveTo>
                    <a:lnTo>
                      <a:pt x="16" y="4"/>
                    </a:lnTo>
                    <a:lnTo>
                      <a:pt x="16" y="0"/>
                    </a:lnTo>
                    <a:lnTo>
                      <a:pt x="12" y="0"/>
                    </a:lnTo>
                    <a:lnTo>
                      <a:pt x="8" y="0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12"/>
                    </a:lnTo>
                    <a:lnTo>
                      <a:pt x="8" y="16"/>
                    </a:lnTo>
                    <a:lnTo>
                      <a:pt x="12" y="12"/>
                    </a:lnTo>
                    <a:lnTo>
                      <a:pt x="16" y="12"/>
                    </a:lnTo>
                    <a:lnTo>
                      <a:pt x="16" y="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982" name="Freeform 57"/>
              <p:cNvSpPr>
                <a:spLocks/>
              </p:cNvSpPr>
              <p:nvPr/>
            </p:nvSpPr>
            <p:spPr bwMode="auto">
              <a:xfrm>
                <a:off x="6272" y="5717"/>
                <a:ext cx="16" cy="16"/>
              </a:xfrm>
              <a:custGeom>
                <a:avLst/>
                <a:gdLst>
                  <a:gd name="T0" fmla="*/ 16 w 16"/>
                  <a:gd name="T1" fmla="*/ 8 h 16"/>
                  <a:gd name="T2" fmla="*/ 16 w 16"/>
                  <a:gd name="T3" fmla="*/ 4 h 16"/>
                  <a:gd name="T4" fmla="*/ 16 w 16"/>
                  <a:gd name="T5" fmla="*/ 0 h 16"/>
                  <a:gd name="T6" fmla="*/ 12 w 16"/>
                  <a:gd name="T7" fmla="*/ 0 h 16"/>
                  <a:gd name="T8" fmla="*/ 8 w 16"/>
                  <a:gd name="T9" fmla="*/ 0 h 16"/>
                  <a:gd name="T10" fmla="*/ 4 w 16"/>
                  <a:gd name="T11" fmla="*/ 0 h 16"/>
                  <a:gd name="T12" fmla="*/ 0 w 16"/>
                  <a:gd name="T13" fmla="*/ 4 h 16"/>
                  <a:gd name="T14" fmla="*/ 0 w 16"/>
                  <a:gd name="T15" fmla="*/ 8 h 16"/>
                  <a:gd name="T16" fmla="*/ 0 w 16"/>
                  <a:gd name="T17" fmla="*/ 8 h 16"/>
                  <a:gd name="T18" fmla="*/ 4 w 16"/>
                  <a:gd name="T19" fmla="*/ 12 h 16"/>
                  <a:gd name="T20" fmla="*/ 8 w 16"/>
                  <a:gd name="T21" fmla="*/ 16 h 16"/>
                  <a:gd name="T22" fmla="*/ 8 w 16"/>
                  <a:gd name="T23" fmla="*/ 16 h 16"/>
                  <a:gd name="T24" fmla="*/ 12 w 16"/>
                  <a:gd name="T25" fmla="*/ 12 h 16"/>
                  <a:gd name="T26" fmla="*/ 16 w 16"/>
                  <a:gd name="T27" fmla="*/ 12 h 16"/>
                  <a:gd name="T28" fmla="*/ 16 w 16"/>
                  <a:gd name="T29" fmla="*/ 8 h 1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16" h="16">
                    <a:moveTo>
                      <a:pt x="16" y="8"/>
                    </a:moveTo>
                    <a:lnTo>
                      <a:pt x="16" y="4"/>
                    </a:lnTo>
                    <a:lnTo>
                      <a:pt x="16" y="0"/>
                    </a:lnTo>
                    <a:lnTo>
                      <a:pt x="12" y="0"/>
                    </a:lnTo>
                    <a:lnTo>
                      <a:pt x="8" y="0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12"/>
                    </a:lnTo>
                    <a:lnTo>
                      <a:pt x="8" y="16"/>
                    </a:lnTo>
                    <a:lnTo>
                      <a:pt x="12" y="12"/>
                    </a:lnTo>
                    <a:lnTo>
                      <a:pt x="16" y="12"/>
                    </a:lnTo>
                    <a:lnTo>
                      <a:pt x="16" y="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983" name="Freeform 58"/>
              <p:cNvSpPr>
                <a:spLocks/>
              </p:cNvSpPr>
              <p:nvPr/>
            </p:nvSpPr>
            <p:spPr bwMode="auto">
              <a:xfrm>
                <a:off x="6272" y="5749"/>
                <a:ext cx="16" cy="16"/>
              </a:xfrm>
              <a:custGeom>
                <a:avLst/>
                <a:gdLst>
                  <a:gd name="T0" fmla="*/ 16 w 16"/>
                  <a:gd name="T1" fmla="*/ 8 h 16"/>
                  <a:gd name="T2" fmla="*/ 16 w 16"/>
                  <a:gd name="T3" fmla="*/ 4 h 16"/>
                  <a:gd name="T4" fmla="*/ 16 w 16"/>
                  <a:gd name="T5" fmla="*/ 0 h 16"/>
                  <a:gd name="T6" fmla="*/ 12 w 16"/>
                  <a:gd name="T7" fmla="*/ 0 h 16"/>
                  <a:gd name="T8" fmla="*/ 8 w 16"/>
                  <a:gd name="T9" fmla="*/ 0 h 16"/>
                  <a:gd name="T10" fmla="*/ 4 w 16"/>
                  <a:gd name="T11" fmla="*/ 0 h 16"/>
                  <a:gd name="T12" fmla="*/ 0 w 16"/>
                  <a:gd name="T13" fmla="*/ 4 h 16"/>
                  <a:gd name="T14" fmla="*/ 0 w 16"/>
                  <a:gd name="T15" fmla="*/ 8 h 16"/>
                  <a:gd name="T16" fmla="*/ 0 w 16"/>
                  <a:gd name="T17" fmla="*/ 8 h 16"/>
                  <a:gd name="T18" fmla="*/ 4 w 16"/>
                  <a:gd name="T19" fmla="*/ 12 h 16"/>
                  <a:gd name="T20" fmla="*/ 8 w 16"/>
                  <a:gd name="T21" fmla="*/ 16 h 16"/>
                  <a:gd name="T22" fmla="*/ 8 w 16"/>
                  <a:gd name="T23" fmla="*/ 16 h 16"/>
                  <a:gd name="T24" fmla="*/ 12 w 16"/>
                  <a:gd name="T25" fmla="*/ 12 h 16"/>
                  <a:gd name="T26" fmla="*/ 16 w 16"/>
                  <a:gd name="T27" fmla="*/ 12 h 16"/>
                  <a:gd name="T28" fmla="*/ 16 w 16"/>
                  <a:gd name="T29" fmla="*/ 8 h 1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16" h="16">
                    <a:moveTo>
                      <a:pt x="16" y="8"/>
                    </a:moveTo>
                    <a:lnTo>
                      <a:pt x="16" y="4"/>
                    </a:lnTo>
                    <a:lnTo>
                      <a:pt x="16" y="0"/>
                    </a:lnTo>
                    <a:lnTo>
                      <a:pt x="12" y="0"/>
                    </a:lnTo>
                    <a:lnTo>
                      <a:pt x="8" y="0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12"/>
                    </a:lnTo>
                    <a:lnTo>
                      <a:pt x="8" y="16"/>
                    </a:lnTo>
                    <a:lnTo>
                      <a:pt x="12" y="12"/>
                    </a:lnTo>
                    <a:lnTo>
                      <a:pt x="16" y="12"/>
                    </a:lnTo>
                    <a:lnTo>
                      <a:pt x="16" y="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984" name="Freeform 59"/>
              <p:cNvSpPr>
                <a:spLocks/>
              </p:cNvSpPr>
              <p:nvPr/>
            </p:nvSpPr>
            <p:spPr bwMode="auto">
              <a:xfrm>
                <a:off x="6272" y="5781"/>
                <a:ext cx="16" cy="16"/>
              </a:xfrm>
              <a:custGeom>
                <a:avLst/>
                <a:gdLst>
                  <a:gd name="T0" fmla="*/ 16 w 16"/>
                  <a:gd name="T1" fmla="*/ 8 h 16"/>
                  <a:gd name="T2" fmla="*/ 16 w 16"/>
                  <a:gd name="T3" fmla="*/ 4 h 16"/>
                  <a:gd name="T4" fmla="*/ 16 w 16"/>
                  <a:gd name="T5" fmla="*/ 0 h 16"/>
                  <a:gd name="T6" fmla="*/ 12 w 16"/>
                  <a:gd name="T7" fmla="*/ 0 h 16"/>
                  <a:gd name="T8" fmla="*/ 8 w 16"/>
                  <a:gd name="T9" fmla="*/ 0 h 16"/>
                  <a:gd name="T10" fmla="*/ 4 w 16"/>
                  <a:gd name="T11" fmla="*/ 0 h 16"/>
                  <a:gd name="T12" fmla="*/ 0 w 16"/>
                  <a:gd name="T13" fmla="*/ 4 h 16"/>
                  <a:gd name="T14" fmla="*/ 0 w 16"/>
                  <a:gd name="T15" fmla="*/ 8 h 16"/>
                  <a:gd name="T16" fmla="*/ 0 w 16"/>
                  <a:gd name="T17" fmla="*/ 8 h 16"/>
                  <a:gd name="T18" fmla="*/ 4 w 16"/>
                  <a:gd name="T19" fmla="*/ 12 h 16"/>
                  <a:gd name="T20" fmla="*/ 8 w 16"/>
                  <a:gd name="T21" fmla="*/ 16 h 16"/>
                  <a:gd name="T22" fmla="*/ 8 w 16"/>
                  <a:gd name="T23" fmla="*/ 16 h 16"/>
                  <a:gd name="T24" fmla="*/ 12 w 16"/>
                  <a:gd name="T25" fmla="*/ 12 h 16"/>
                  <a:gd name="T26" fmla="*/ 16 w 16"/>
                  <a:gd name="T27" fmla="*/ 12 h 16"/>
                  <a:gd name="T28" fmla="*/ 16 w 16"/>
                  <a:gd name="T29" fmla="*/ 8 h 1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16" h="16">
                    <a:moveTo>
                      <a:pt x="16" y="8"/>
                    </a:moveTo>
                    <a:lnTo>
                      <a:pt x="16" y="4"/>
                    </a:lnTo>
                    <a:lnTo>
                      <a:pt x="16" y="0"/>
                    </a:lnTo>
                    <a:lnTo>
                      <a:pt x="12" y="0"/>
                    </a:lnTo>
                    <a:lnTo>
                      <a:pt x="8" y="0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12"/>
                    </a:lnTo>
                    <a:lnTo>
                      <a:pt x="8" y="16"/>
                    </a:lnTo>
                    <a:lnTo>
                      <a:pt x="12" y="12"/>
                    </a:lnTo>
                    <a:lnTo>
                      <a:pt x="16" y="12"/>
                    </a:lnTo>
                    <a:lnTo>
                      <a:pt x="16" y="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985" name="Freeform 60"/>
              <p:cNvSpPr>
                <a:spLocks/>
              </p:cNvSpPr>
              <p:nvPr/>
            </p:nvSpPr>
            <p:spPr bwMode="auto">
              <a:xfrm>
                <a:off x="6272" y="5813"/>
                <a:ext cx="16" cy="16"/>
              </a:xfrm>
              <a:custGeom>
                <a:avLst/>
                <a:gdLst>
                  <a:gd name="T0" fmla="*/ 16 w 16"/>
                  <a:gd name="T1" fmla="*/ 8 h 16"/>
                  <a:gd name="T2" fmla="*/ 16 w 16"/>
                  <a:gd name="T3" fmla="*/ 4 h 16"/>
                  <a:gd name="T4" fmla="*/ 16 w 16"/>
                  <a:gd name="T5" fmla="*/ 0 h 16"/>
                  <a:gd name="T6" fmla="*/ 12 w 16"/>
                  <a:gd name="T7" fmla="*/ 0 h 16"/>
                  <a:gd name="T8" fmla="*/ 8 w 16"/>
                  <a:gd name="T9" fmla="*/ 0 h 16"/>
                  <a:gd name="T10" fmla="*/ 4 w 16"/>
                  <a:gd name="T11" fmla="*/ 0 h 16"/>
                  <a:gd name="T12" fmla="*/ 0 w 16"/>
                  <a:gd name="T13" fmla="*/ 4 h 16"/>
                  <a:gd name="T14" fmla="*/ 0 w 16"/>
                  <a:gd name="T15" fmla="*/ 8 h 16"/>
                  <a:gd name="T16" fmla="*/ 0 w 16"/>
                  <a:gd name="T17" fmla="*/ 8 h 16"/>
                  <a:gd name="T18" fmla="*/ 4 w 16"/>
                  <a:gd name="T19" fmla="*/ 12 h 16"/>
                  <a:gd name="T20" fmla="*/ 8 w 16"/>
                  <a:gd name="T21" fmla="*/ 16 h 16"/>
                  <a:gd name="T22" fmla="*/ 8 w 16"/>
                  <a:gd name="T23" fmla="*/ 16 h 16"/>
                  <a:gd name="T24" fmla="*/ 12 w 16"/>
                  <a:gd name="T25" fmla="*/ 12 h 16"/>
                  <a:gd name="T26" fmla="*/ 16 w 16"/>
                  <a:gd name="T27" fmla="*/ 12 h 16"/>
                  <a:gd name="T28" fmla="*/ 16 w 16"/>
                  <a:gd name="T29" fmla="*/ 8 h 1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16" h="16">
                    <a:moveTo>
                      <a:pt x="16" y="8"/>
                    </a:moveTo>
                    <a:lnTo>
                      <a:pt x="16" y="4"/>
                    </a:lnTo>
                    <a:lnTo>
                      <a:pt x="16" y="0"/>
                    </a:lnTo>
                    <a:lnTo>
                      <a:pt x="12" y="0"/>
                    </a:lnTo>
                    <a:lnTo>
                      <a:pt x="8" y="0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12"/>
                    </a:lnTo>
                    <a:lnTo>
                      <a:pt x="8" y="16"/>
                    </a:lnTo>
                    <a:lnTo>
                      <a:pt x="12" y="12"/>
                    </a:lnTo>
                    <a:lnTo>
                      <a:pt x="16" y="12"/>
                    </a:lnTo>
                    <a:lnTo>
                      <a:pt x="16" y="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986" name="Freeform 61"/>
              <p:cNvSpPr>
                <a:spLocks/>
              </p:cNvSpPr>
              <p:nvPr/>
            </p:nvSpPr>
            <p:spPr bwMode="auto">
              <a:xfrm>
                <a:off x="6272" y="5845"/>
                <a:ext cx="16" cy="16"/>
              </a:xfrm>
              <a:custGeom>
                <a:avLst/>
                <a:gdLst>
                  <a:gd name="T0" fmla="*/ 16 w 16"/>
                  <a:gd name="T1" fmla="*/ 8 h 16"/>
                  <a:gd name="T2" fmla="*/ 16 w 16"/>
                  <a:gd name="T3" fmla="*/ 4 h 16"/>
                  <a:gd name="T4" fmla="*/ 16 w 16"/>
                  <a:gd name="T5" fmla="*/ 0 h 16"/>
                  <a:gd name="T6" fmla="*/ 12 w 16"/>
                  <a:gd name="T7" fmla="*/ 0 h 16"/>
                  <a:gd name="T8" fmla="*/ 8 w 16"/>
                  <a:gd name="T9" fmla="*/ 0 h 16"/>
                  <a:gd name="T10" fmla="*/ 4 w 16"/>
                  <a:gd name="T11" fmla="*/ 0 h 16"/>
                  <a:gd name="T12" fmla="*/ 0 w 16"/>
                  <a:gd name="T13" fmla="*/ 4 h 16"/>
                  <a:gd name="T14" fmla="*/ 0 w 16"/>
                  <a:gd name="T15" fmla="*/ 8 h 16"/>
                  <a:gd name="T16" fmla="*/ 0 w 16"/>
                  <a:gd name="T17" fmla="*/ 8 h 16"/>
                  <a:gd name="T18" fmla="*/ 4 w 16"/>
                  <a:gd name="T19" fmla="*/ 12 h 16"/>
                  <a:gd name="T20" fmla="*/ 8 w 16"/>
                  <a:gd name="T21" fmla="*/ 16 h 16"/>
                  <a:gd name="T22" fmla="*/ 8 w 16"/>
                  <a:gd name="T23" fmla="*/ 16 h 16"/>
                  <a:gd name="T24" fmla="*/ 12 w 16"/>
                  <a:gd name="T25" fmla="*/ 12 h 16"/>
                  <a:gd name="T26" fmla="*/ 16 w 16"/>
                  <a:gd name="T27" fmla="*/ 12 h 16"/>
                  <a:gd name="T28" fmla="*/ 16 w 16"/>
                  <a:gd name="T29" fmla="*/ 8 h 1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16" h="16">
                    <a:moveTo>
                      <a:pt x="16" y="8"/>
                    </a:moveTo>
                    <a:lnTo>
                      <a:pt x="16" y="4"/>
                    </a:lnTo>
                    <a:lnTo>
                      <a:pt x="16" y="0"/>
                    </a:lnTo>
                    <a:lnTo>
                      <a:pt x="12" y="0"/>
                    </a:lnTo>
                    <a:lnTo>
                      <a:pt x="8" y="0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12"/>
                    </a:lnTo>
                    <a:lnTo>
                      <a:pt x="8" y="16"/>
                    </a:lnTo>
                    <a:lnTo>
                      <a:pt x="12" y="12"/>
                    </a:lnTo>
                    <a:lnTo>
                      <a:pt x="16" y="12"/>
                    </a:lnTo>
                    <a:lnTo>
                      <a:pt x="16" y="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987" name="Freeform 62"/>
              <p:cNvSpPr>
                <a:spLocks/>
              </p:cNvSpPr>
              <p:nvPr/>
            </p:nvSpPr>
            <p:spPr bwMode="auto">
              <a:xfrm>
                <a:off x="6272" y="5877"/>
                <a:ext cx="16" cy="16"/>
              </a:xfrm>
              <a:custGeom>
                <a:avLst/>
                <a:gdLst>
                  <a:gd name="T0" fmla="*/ 16 w 16"/>
                  <a:gd name="T1" fmla="*/ 8 h 16"/>
                  <a:gd name="T2" fmla="*/ 16 w 16"/>
                  <a:gd name="T3" fmla="*/ 4 h 16"/>
                  <a:gd name="T4" fmla="*/ 16 w 16"/>
                  <a:gd name="T5" fmla="*/ 0 h 16"/>
                  <a:gd name="T6" fmla="*/ 12 w 16"/>
                  <a:gd name="T7" fmla="*/ 0 h 16"/>
                  <a:gd name="T8" fmla="*/ 8 w 16"/>
                  <a:gd name="T9" fmla="*/ 0 h 16"/>
                  <a:gd name="T10" fmla="*/ 4 w 16"/>
                  <a:gd name="T11" fmla="*/ 0 h 16"/>
                  <a:gd name="T12" fmla="*/ 0 w 16"/>
                  <a:gd name="T13" fmla="*/ 4 h 16"/>
                  <a:gd name="T14" fmla="*/ 0 w 16"/>
                  <a:gd name="T15" fmla="*/ 8 h 16"/>
                  <a:gd name="T16" fmla="*/ 0 w 16"/>
                  <a:gd name="T17" fmla="*/ 8 h 16"/>
                  <a:gd name="T18" fmla="*/ 4 w 16"/>
                  <a:gd name="T19" fmla="*/ 12 h 16"/>
                  <a:gd name="T20" fmla="*/ 8 w 16"/>
                  <a:gd name="T21" fmla="*/ 16 h 16"/>
                  <a:gd name="T22" fmla="*/ 8 w 16"/>
                  <a:gd name="T23" fmla="*/ 16 h 16"/>
                  <a:gd name="T24" fmla="*/ 12 w 16"/>
                  <a:gd name="T25" fmla="*/ 12 h 16"/>
                  <a:gd name="T26" fmla="*/ 16 w 16"/>
                  <a:gd name="T27" fmla="*/ 12 h 16"/>
                  <a:gd name="T28" fmla="*/ 16 w 16"/>
                  <a:gd name="T29" fmla="*/ 8 h 1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16" h="16">
                    <a:moveTo>
                      <a:pt x="16" y="8"/>
                    </a:moveTo>
                    <a:lnTo>
                      <a:pt x="16" y="4"/>
                    </a:lnTo>
                    <a:lnTo>
                      <a:pt x="16" y="0"/>
                    </a:lnTo>
                    <a:lnTo>
                      <a:pt x="12" y="0"/>
                    </a:lnTo>
                    <a:lnTo>
                      <a:pt x="8" y="0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12"/>
                    </a:lnTo>
                    <a:lnTo>
                      <a:pt x="8" y="16"/>
                    </a:lnTo>
                    <a:lnTo>
                      <a:pt x="12" y="12"/>
                    </a:lnTo>
                    <a:lnTo>
                      <a:pt x="16" y="12"/>
                    </a:lnTo>
                    <a:lnTo>
                      <a:pt x="16" y="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988" name="Freeform 63"/>
              <p:cNvSpPr>
                <a:spLocks/>
              </p:cNvSpPr>
              <p:nvPr/>
            </p:nvSpPr>
            <p:spPr bwMode="auto">
              <a:xfrm>
                <a:off x="6272" y="5909"/>
                <a:ext cx="16" cy="16"/>
              </a:xfrm>
              <a:custGeom>
                <a:avLst/>
                <a:gdLst>
                  <a:gd name="T0" fmla="*/ 16 w 16"/>
                  <a:gd name="T1" fmla="*/ 8 h 16"/>
                  <a:gd name="T2" fmla="*/ 16 w 16"/>
                  <a:gd name="T3" fmla="*/ 4 h 16"/>
                  <a:gd name="T4" fmla="*/ 16 w 16"/>
                  <a:gd name="T5" fmla="*/ 0 h 16"/>
                  <a:gd name="T6" fmla="*/ 12 w 16"/>
                  <a:gd name="T7" fmla="*/ 0 h 16"/>
                  <a:gd name="T8" fmla="*/ 8 w 16"/>
                  <a:gd name="T9" fmla="*/ 0 h 16"/>
                  <a:gd name="T10" fmla="*/ 4 w 16"/>
                  <a:gd name="T11" fmla="*/ 0 h 16"/>
                  <a:gd name="T12" fmla="*/ 0 w 16"/>
                  <a:gd name="T13" fmla="*/ 4 h 16"/>
                  <a:gd name="T14" fmla="*/ 0 w 16"/>
                  <a:gd name="T15" fmla="*/ 8 h 16"/>
                  <a:gd name="T16" fmla="*/ 0 w 16"/>
                  <a:gd name="T17" fmla="*/ 8 h 16"/>
                  <a:gd name="T18" fmla="*/ 4 w 16"/>
                  <a:gd name="T19" fmla="*/ 12 h 16"/>
                  <a:gd name="T20" fmla="*/ 8 w 16"/>
                  <a:gd name="T21" fmla="*/ 16 h 16"/>
                  <a:gd name="T22" fmla="*/ 8 w 16"/>
                  <a:gd name="T23" fmla="*/ 16 h 16"/>
                  <a:gd name="T24" fmla="*/ 12 w 16"/>
                  <a:gd name="T25" fmla="*/ 12 h 16"/>
                  <a:gd name="T26" fmla="*/ 16 w 16"/>
                  <a:gd name="T27" fmla="*/ 12 h 16"/>
                  <a:gd name="T28" fmla="*/ 16 w 16"/>
                  <a:gd name="T29" fmla="*/ 8 h 1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16" h="16">
                    <a:moveTo>
                      <a:pt x="16" y="8"/>
                    </a:moveTo>
                    <a:lnTo>
                      <a:pt x="16" y="4"/>
                    </a:lnTo>
                    <a:lnTo>
                      <a:pt x="16" y="0"/>
                    </a:lnTo>
                    <a:lnTo>
                      <a:pt x="12" y="0"/>
                    </a:lnTo>
                    <a:lnTo>
                      <a:pt x="8" y="0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12"/>
                    </a:lnTo>
                    <a:lnTo>
                      <a:pt x="8" y="16"/>
                    </a:lnTo>
                    <a:lnTo>
                      <a:pt x="12" y="12"/>
                    </a:lnTo>
                    <a:lnTo>
                      <a:pt x="16" y="12"/>
                    </a:lnTo>
                    <a:lnTo>
                      <a:pt x="16" y="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989" name="Freeform 64"/>
              <p:cNvSpPr>
                <a:spLocks/>
              </p:cNvSpPr>
              <p:nvPr/>
            </p:nvSpPr>
            <p:spPr bwMode="auto">
              <a:xfrm>
                <a:off x="6272" y="5941"/>
                <a:ext cx="16" cy="16"/>
              </a:xfrm>
              <a:custGeom>
                <a:avLst/>
                <a:gdLst>
                  <a:gd name="T0" fmla="*/ 16 w 16"/>
                  <a:gd name="T1" fmla="*/ 8 h 16"/>
                  <a:gd name="T2" fmla="*/ 16 w 16"/>
                  <a:gd name="T3" fmla="*/ 4 h 16"/>
                  <a:gd name="T4" fmla="*/ 16 w 16"/>
                  <a:gd name="T5" fmla="*/ 0 h 16"/>
                  <a:gd name="T6" fmla="*/ 12 w 16"/>
                  <a:gd name="T7" fmla="*/ 0 h 16"/>
                  <a:gd name="T8" fmla="*/ 8 w 16"/>
                  <a:gd name="T9" fmla="*/ 0 h 16"/>
                  <a:gd name="T10" fmla="*/ 4 w 16"/>
                  <a:gd name="T11" fmla="*/ 0 h 16"/>
                  <a:gd name="T12" fmla="*/ 0 w 16"/>
                  <a:gd name="T13" fmla="*/ 4 h 16"/>
                  <a:gd name="T14" fmla="*/ 0 w 16"/>
                  <a:gd name="T15" fmla="*/ 8 h 16"/>
                  <a:gd name="T16" fmla="*/ 0 w 16"/>
                  <a:gd name="T17" fmla="*/ 8 h 16"/>
                  <a:gd name="T18" fmla="*/ 4 w 16"/>
                  <a:gd name="T19" fmla="*/ 12 h 16"/>
                  <a:gd name="T20" fmla="*/ 8 w 16"/>
                  <a:gd name="T21" fmla="*/ 16 h 16"/>
                  <a:gd name="T22" fmla="*/ 8 w 16"/>
                  <a:gd name="T23" fmla="*/ 16 h 16"/>
                  <a:gd name="T24" fmla="*/ 12 w 16"/>
                  <a:gd name="T25" fmla="*/ 12 h 16"/>
                  <a:gd name="T26" fmla="*/ 16 w 16"/>
                  <a:gd name="T27" fmla="*/ 12 h 16"/>
                  <a:gd name="T28" fmla="*/ 16 w 16"/>
                  <a:gd name="T29" fmla="*/ 8 h 1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16" h="16">
                    <a:moveTo>
                      <a:pt x="16" y="8"/>
                    </a:moveTo>
                    <a:lnTo>
                      <a:pt x="16" y="4"/>
                    </a:lnTo>
                    <a:lnTo>
                      <a:pt x="16" y="0"/>
                    </a:lnTo>
                    <a:lnTo>
                      <a:pt x="12" y="0"/>
                    </a:lnTo>
                    <a:lnTo>
                      <a:pt x="8" y="0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12"/>
                    </a:lnTo>
                    <a:lnTo>
                      <a:pt x="8" y="16"/>
                    </a:lnTo>
                    <a:lnTo>
                      <a:pt x="12" y="12"/>
                    </a:lnTo>
                    <a:lnTo>
                      <a:pt x="16" y="12"/>
                    </a:lnTo>
                    <a:lnTo>
                      <a:pt x="16" y="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990" name="Freeform 65"/>
              <p:cNvSpPr>
                <a:spLocks/>
              </p:cNvSpPr>
              <p:nvPr/>
            </p:nvSpPr>
            <p:spPr bwMode="auto">
              <a:xfrm>
                <a:off x="6272" y="5973"/>
                <a:ext cx="16" cy="16"/>
              </a:xfrm>
              <a:custGeom>
                <a:avLst/>
                <a:gdLst>
                  <a:gd name="T0" fmla="*/ 16 w 16"/>
                  <a:gd name="T1" fmla="*/ 8 h 16"/>
                  <a:gd name="T2" fmla="*/ 16 w 16"/>
                  <a:gd name="T3" fmla="*/ 4 h 16"/>
                  <a:gd name="T4" fmla="*/ 16 w 16"/>
                  <a:gd name="T5" fmla="*/ 0 h 16"/>
                  <a:gd name="T6" fmla="*/ 12 w 16"/>
                  <a:gd name="T7" fmla="*/ 0 h 16"/>
                  <a:gd name="T8" fmla="*/ 8 w 16"/>
                  <a:gd name="T9" fmla="*/ 0 h 16"/>
                  <a:gd name="T10" fmla="*/ 4 w 16"/>
                  <a:gd name="T11" fmla="*/ 0 h 16"/>
                  <a:gd name="T12" fmla="*/ 0 w 16"/>
                  <a:gd name="T13" fmla="*/ 4 h 16"/>
                  <a:gd name="T14" fmla="*/ 0 w 16"/>
                  <a:gd name="T15" fmla="*/ 8 h 16"/>
                  <a:gd name="T16" fmla="*/ 0 w 16"/>
                  <a:gd name="T17" fmla="*/ 8 h 16"/>
                  <a:gd name="T18" fmla="*/ 4 w 16"/>
                  <a:gd name="T19" fmla="*/ 12 h 16"/>
                  <a:gd name="T20" fmla="*/ 8 w 16"/>
                  <a:gd name="T21" fmla="*/ 16 h 16"/>
                  <a:gd name="T22" fmla="*/ 8 w 16"/>
                  <a:gd name="T23" fmla="*/ 16 h 16"/>
                  <a:gd name="T24" fmla="*/ 12 w 16"/>
                  <a:gd name="T25" fmla="*/ 12 h 16"/>
                  <a:gd name="T26" fmla="*/ 16 w 16"/>
                  <a:gd name="T27" fmla="*/ 12 h 16"/>
                  <a:gd name="T28" fmla="*/ 16 w 16"/>
                  <a:gd name="T29" fmla="*/ 8 h 1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16" h="16">
                    <a:moveTo>
                      <a:pt x="16" y="8"/>
                    </a:moveTo>
                    <a:lnTo>
                      <a:pt x="16" y="4"/>
                    </a:lnTo>
                    <a:lnTo>
                      <a:pt x="16" y="0"/>
                    </a:lnTo>
                    <a:lnTo>
                      <a:pt x="12" y="0"/>
                    </a:lnTo>
                    <a:lnTo>
                      <a:pt x="8" y="0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12"/>
                    </a:lnTo>
                    <a:lnTo>
                      <a:pt x="8" y="16"/>
                    </a:lnTo>
                    <a:lnTo>
                      <a:pt x="12" y="12"/>
                    </a:lnTo>
                    <a:lnTo>
                      <a:pt x="16" y="12"/>
                    </a:lnTo>
                    <a:lnTo>
                      <a:pt x="16" y="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991" name="Freeform 66"/>
              <p:cNvSpPr>
                <a:spLocks/>
              </p:cNvSpPr>
              <p:nvPr/>
            </p:nvSpPr>
            <p:spPr bwMode="auto">
              <a:xfrm>
                <a:off x="6272" y="6005"/>
                <a:ext cx="16" cy="16"/>
              </a:xfrm>
              <a:custGeom>
                <a:avLst/>
                <a:gdLst>
                  <a:gd name="T0" fmla="*/ 16 w 16"/>
                  <a:gd name="T1" fmla="*/ 8 h 16"/>
                  <a:gd name="T2" fmla="*/ 16 w 16"/>
                  <a:gd name="T3" fmla="*/ 4 h 16"/>
                  <a:gd name="T4" fmla="*/ 16 w 16"/>
                  <a:gd name="T5" fmla="*/ 0 h 16"/>
                  <a:gd name="T6" fmla="*/ 12 w 16"/>
                  <a:gd name="T7" fmla="*/ 0 h 16"/>
                  <a:gd name="T8" fmla="*/ 8 w 16"/>
                  <a:gd name="T9" fmla="*/ 0 h 16"/>
                  <a:gd name="T10" fmla="*/ 4 w 16"/>
                  <a:gd name="T11" fmla="*/ 0 h 16"/>
                  <a:gd name="T12" fmla="*/ 0 w 16"/>
                  <a:gd name="T13" fmla="*/ 4 h 16"/>
                  <a:gd name="T14" fmla="*/ 0 w 16"/>
                  <a:gd name="T15" fmla="*/ 8 h 16"/>
                  <a:gd name="T16" fmla="*/ 0 w 16"/>
                  <a:gd name="T17" fmla="*/ 8 h 16"/>
                  <a:gd name="T18" fmla="*/ 4 w 16"/>
                  <a:gd name="T19" fmla="*/ 12 h 16"/>
                  <a:gd name="T20" fmla="*/ 8 w 16"/>
                  <a:gd name="T21" fmla="*/ 16 h 16"/>
                  <a:gd name="T22" fmla="*/ 8 w 16"/>
                  <a:gd name="T23" fmla="*/ 16 h 16"/>
                  <a:gd name="T24" fmla="*/ 12 w 16"/>
                  <a:gd name="T25" fmla="*/ 12 h 16"/>
                  <a:gd name="T26" fmla="*/ 16 w 16"/>
                  <a:gd name="T27" fmla="*/ 12 h 16"/>
                  <a:gd name="T28" fmla="*/ 16 w 16"/>
                  <a:gd name="T29" fmla="*/ 8 h 1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16" h="16">
                    <a:moveTo>
                      <a:pt x="16" y="8"/>
                    </a:moveTo>
                    <a:lnTo>
                      <a:pt x="16" y="4"/>
                    </a:lnTo>
                    <a:lnTo>
                      <a:pt x="16" y="0"/>
                    </a:lnTo>
                    <a:lnTo>
                      <a:pt x="12" y="0"/>
                    </a:lnTo>
                    <a:lnTo>
                      <a:pt x="8" y="0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12"/>
                    </a:lnTo>
                    <a:lnTo>
                      <a:pt x="8" y="16"/>
                    </a:lnTo>
                    <a:lnTo>
                      <a:pt x="12" y="12"/>
                    </a:lnTo>
                    <a:lnTo>
                      <a:pt x="16" y="12"/>
                    </a:lnTo>
                    <a:lnTo>
                      <a:pt x="16" y="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992" name="Freeform 67"/>
              <p:cNvSpPr>
                <a:spLocks/>
              </p:cNvSpPr>
              <p:nvPr/>
            </p:nvSpPr>
            <p:spPr bwMode="auto">
              <a:xfrm>
                <a:off x="6272" y="6037"/>
                <a:ext cx="16" cy="16"/>
              </a:xfrm>
              <a:custGeom>
                <a:avLst/>
                <a:gdLst>
                  <a:gd name="T0" fmla="*/ 16 w 16"/>
                  <a:gd name="T1" fmla="*/ 8 h 16"/>
                  <a:gd name="T2" fmla="*/ 16 w 16"/>
                  <a:gd name="T3" fmla="*/ 4 h 16"/>
                  <a:gd name="T4" fmla="*/ 16 w 16"/>
                  <a:gd name="T5" fmla="*/ 0 h 16"/>
                  <a:gd name="T6" fmla="*/ 12 w 16"/>
                  <a:gd name="T7" fmla="*/ 0 h 16"/>
                  <a:gd name="T8" fmla="*/ 8 w 16"/>
                  <a:gd name="T9" fmla="*/ 0 h 16"/>
                  <a:gd name="T10" fmla="*/ 4 w 16"/>
                  <a:gd name="T11" fmla="*/ 0 h 16"/>
                  <a:gd name="T12" fmla="*/ 0 w 16"/>
                  <a:gd name="T13" fmla="*/ 4 h 16"/>
                  <a:gd name="T14" fmla="*/ 0 w 16"/>
                  <a:gd name="T15" fmla="*/ 8 h 16"/>
                  <a:gd name="T16" fmla="*/ 0 w 16"/>
                  <a:gd name="T17" fmla="*/ 8 h 16"/>
                  <a:gd name="T18" fmla="*/ 4 w 16"/>
                  <a:gd name="T19" fmla="*/ 12 h 16"/>
                  <a:gd name="T20" fmla="*/ 8 w 16"/>
                  <a:gd name="T21" fmla="*/ 16 h 16"/>
                  <a:gd name="T22" fmla="*/ 8 w 16"/>
                  <a:gd name="T23" fmla="*/ 16 h 16"/>
                  <a:gd name="T24" fmla="*/ 12 w 16"/>
                  <a:gd name="T25" fmla="*/ 12 h 16"/>
                  <a:gd name="T26" fmla="*/ 16 w 16"/>
                  <a:gd name="T27" fmla="*/ 12 h 16"/>
                  <a:gd name="T28" fmla="*/ 16 w 16"/>
                  <a:gd name="T29" fmla="*/ 8 h 1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16" h="16">
                    <a:moveTo>
                      <a:pt x="16" y="8"/>
                    </a:moveTo>
                    <a:lnTo>
                      <a:pt x="16" y="4"/>
                    </a:lnTo>
                    <a:lnTo>
                      <a:pt x="16" y="0"/>
                    </a:lnTo>
                    <a:lnTo>
                      <a:pt x="12" y="0"/>
                    </a:lnTo>
                    <a:lnTo>
                      <a:pt x="8" y="0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12"/>
                    </a:lnTo>
                    <a:lnTo>
                      <a:pt x="8" y="16"/>
                    </a:lnTo>
                    <a:lnTo>
                      <a:pt x="12" y="12"/>
                    </a:lnTo>
                    <a:lnTo>
                      <a:pt x="16" y="12"/>
                    </a:lnTo>
                    <a:lnTo>
                      <a:pt x="16" y="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993" name="Freeform 68"/>
              <p:cNvSpPr>
                <a:spLocks/>
              </p:cNvSpPr>
              <p:nvPr/>
            </p:nvSpPr>
            <p:spPr bwMode="auto">
              <a:xfrm>
                <a:off x="6272" y="6069"/>
                <a:ext cx="16" cy="16"/>
              </a:xfrm>
              <a:custGeom>
                <a:avLst/>
                <a:gdLst>
                  <a:gd name="T0" fmla="*/ 16 w 16"/>
                  <a:gd name="T1" fmla="*/ 8 h 16"/>
                  <a:gd name="T2" fmla="*/ 16 w 16"/>
                  <a:gd name="T3" fmla="*/ 4 h 16"/>
                  <a:gd name="T4" fmla="*/ 16 w 16"/>
                  <a:gd name="T5" fmla="*/ 0 h 16"/>
                  <a:gd name="T6" fmla="*/ 12 w 16"/>
                  <a:gd name="T7" fmla="*/ 0 h 16"/>
                  <a:gd name="T8" fmla="*/ 8 w 16"/>
                  <a:gd name="T9" fmla="*/ 0 h 16"/>
                  <a:gd name="T10" fmla="*/ 4 w 16"/>
                  <a:gd name="T11" fmla="*/ 0 h 16"/>
                  <a:gd name="T12" fmla="*/ 0 w 16"/>
                  <a:gd name="T13" fmla="*/ 4 h 16"/>
                  <a:gd name="T14" fmla="*/ 0 w 16"/>
                  <a:gd name="T15" fmla="*/ 8 h 16"/>
                  <a:gd name="T16" fmla="*/ 0 w 16"/>
                  <a:gd name="T17" fmla="*/ 8 h 16"/>
                  <a:gd name="T18" fmla="*/ 4 w 16"/>
                  <a:gd name="T19" fmla="*/ 12 h 16"/>
                  <a:gd name="T20" fmla="*/ 8 w 16"/>
                  <a:gd name="T21" fmla="*/ 16 h 16"/>
                  <a:gd name="T22" fmla="*/ 8 w 16"/>
                  <a:gd name="T23" fmla="*/ 16 h 16"/>
                  <a:gd name="T24" fmla="*/ 12 w 16"/>
                  <a:gd name="T25" fmla="*/ 12 h 16"/>
                  <a:gd name="T26" fmla="*/ 16 w 16"/>
                  <a:gd name="T27" fmla="*/ 12 h 16"/>
                  <a:gd name="T28" fmla="*/ 16 w 16"/>
                  <a:gd name="T29" fmla="*/ 8 h 1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16" h="16">
                    <a:moveTo>
                      <a:pt x="16" y="8"/>
                    </a:moveTo>
                    <a:lnTo>
                      <a:pt x="16" y="4"/>
                    </a:lnTo>
                    <a:lnTo>
                      <a:pt x="16" y="0"/>
                    </a:lnTo>
                    <a:lnTo>
                      <a:pt x="12" y="0"/>
                    </a:lnTo>
                    <a:lnTo>
                      <a:pt x="8" y="0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12"/>
                    </a:lnTo>
                    <a:lnTo>
                      <a:pt x="8" y="16"/>
                    </a:lnTo>
                    <a:lnTo>
                      <a:pt x="12" y="12"/>
                    </a:lnTo>
                    <a:lnTo>
                      <a:pt x="16" y="12"/>
                    </a:lnTo>
                    <a:lnTo>
                      <a:pt x="16" y="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994" name="Freeform 69"/>
              <p:cNvSpPr>
                <a:spLocks/>
              </p:cNvSpPr>
              <p:nvPr/>
            </p:nvSpPr>
            <p:spPr bwMode="auto">
              <a:xfrm>
                <a:off x="6272" y="6101"/>
                <a:ext cx="16" cy="16"/>
              </a:xfrm>
              <a:custGeom>
                <a:avLst/>
                <a:gdLst>
                  <a:gd name="T0" fmla="*/ 16 w 16"/>
                  <a:gd name="T1" fmla="*/ 8 h 16"/>
                  <a:gd name="T2" fmla="*/ 16 w 16"/>
                  <a:gd name="T3" fmla="*/ 4 h 16"/>
                  <a:gd name="T4" fmla="*/ 16 w 16"/>
                  <a:gd name="T5" fmla="*/ 0 h 16"/>
                  <a:gd name="T6" fmla="*/ 12 w 16"/>
                  <a:gd name="T7" fmla="*/ 0 h 16"/>
                  <a:gd name="T8" fmla="*/ 8 w 16"/>
                  <a:gd name="T9" fmla="*/ 0 h 16"/>
                  <a:gd name="T10" fmla="*/ 4 w 16"/>
                  <a:gd name="T11" fmla="*/ 0 h 16"/>
                  <a:gd name="T12" fmla="*/ 0 w 16"/>
                  <a:gd name="T13" fmla="*/ 4 h 16"/>
                  <a:gd name="T14" fmla="*/ 0 w 16"/>
                  <a:gd name="T15" fmla="*/ 8 h 16"/>
                  <a:gd name="T16" fmla="*/ 0 w 16"/>
                  <a:gd name="T17" fmla="*/ 8 h 16"/>
                  <a:gd name="T18" fmla="*/ 4 w 16"/>
                  <a:gd name="T19" fmla="*/ 12 h 16"/>
                  <a:gd name="T20" fmla="*/ 8 w 16"/>
                  <a:gd name="T21" fmla="*/ 16 h 16"/>
                  <a:gd name="T22" fmla="*/ 8 w 16"/>
                  <a:gd name="T23" fmla="*/ 16 h 16"/>
                  <a:gd name="T24" fmla="*/ 12 w 16"/>
                  <a:gd name="T25" fmla="*/ 12 h 16"/>
                  <a:gd name="T26" fmla="*/ 16 w 16"/>
                  <a:gd name="T27" fmla="*/ 12 h 16"/>
                  <a:gd name="T28" fmla="*/ 16 w 16"/>
                  <a:gd name="T29" fmla="*/ 8 h 1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16" h="16">
                    <a:moveTo>
                      <a:pt x="16" y="8"/>
                    </a:moveTo>
                    <a:lnTo>
                      <a:pt x="16" y="4"/>
                    </a:lnTo>
                    <a:lnTo>
                      <a:pt x="16" y="0"/>
                    </a:lnTo>
                    <a:lnTo>
                      <a:pt x="12" y="0"/>
                    </a:lnTo>
                    <a:lnTo>
                      <a:pt x="8" y="0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12"/>
                    </a:lnTo>
                    <a:lnTo>
                      <a:pt x="8" y="16"/>
                    </a:lnTo>
                    <a:lnTo>
                      <a:pt x="12" y="12"/>
                    </a:lnTo>
                    <a:lnTo>
                      <a:pt x="16" y="12"/>
                    </a:lnTo>
                    <a:lnTo>
                      <a:pt x="16" y="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995" name="Freeform 70"/>
              <p:cNvSpPr>
                <a:spLocks/>
              </p:cNvSpPr>
              <p:nvPr/>
            </p:nvSpPr>
            <p:spPr bwMode="auto">
              <a:xfrm>
                <a:off x="6272" y="6133"/>
                <a:ext cx="16" cy="16"/>
              </a:xfrm>
              <a:custGeom>
                <a:avLst/>
                <a:gdLst>
                  <a:gd name="T0" fmla="*/ 16 w 16"/>
                  <a:gd name="T1" fmla="*/ 8 h 16"/>
                  <a:gd name="T2" fmla="*/ 16 w 16"/>
                  <a:gd name="T3" fmla="*/ 4 h 16"/>
                  <a:gd name="T4" fmla="*/ 16 w 16"/>
                  <a:gd name="T5" fmla="*/ 0 h 16"/>
                  <a:gd name="T6" fmla="*/ 12 w 16"/>
                  <a:gd name="T7" fmla="*/ 0 h 16"/>
                  <a:gd name="T8" fmla="*/ 8 w 16"/>
                  <a:gd name="T9" fmla="*/ 0 h 16"/>
                  <a:gd name="T10" fmla="*/ 4 w 16"/>
                  <a:gd name="T11" fmla="*/ 0 h 16"/>
                  <a:gd name="T12" fmla="*/ 0 w 16"/>
                  <a:gd name="T13" fmla="*/ 4 h 16"/>
                  <a:gd name="T14" fmla="*/ 0 w 16"/>
                  <a:gd name="T15" fmla="*/ 8 h 16"/>
                  <a:gd name="T16" fmla="*/ 0 w 16"/>
                  <a:gd name="T17" fmla="*/ 8 h 16"/>
                  <a:gd name="T18" fmla="*/ 4 w 16"/>
                  <a:gd name="T19" fmla="*/ 12 h 16"/>
                  <a:gd name="T20" fmla="*/ 8 w 16"/>
                  <a:gd name="T21" fmla="*/ 16 h 16"/>
                  <a:gd name="T22" fmla="*/ 8 w 16"/>
                  <a:gd name="T23" fmla="*/ 16 h 16"/>
                  <a:gd name="T24" fmla="*/ 12 w 16"/>
                  <a:gd name="T25" fmla="*/ 12 h 16"/>
                  <a:gd name="T26" fmla="*/ 16 w 16"/>
                  <a:gd name="T27" fmla="*/ 12 h 16"/>
                  <a:gd name="T28" fmla="*/ 16 w 16"/>
                  <a:gd name="T29" fmla="*/ 8 h 1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16" h="16">
                    <a:moveTo>
                      <a:pt x="16" y="8"/>
                    </a:moveTo>
                    <a:lnTo>
                      <a:pt x="16" y="4"/>
                    </a:lnTo>
                    <a:lnTo>
                      <a:pt x="16" y="0"/>
                    </a:lnTo>
                    <a:lnTo>
                      <a:pt x="12" y="0"/>
                    </a:lnTo>
                    <a:lnTo>
                      <a:pt x="8" y="0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12"/>
                    </a:lnTo>
                    <a:lnTo>
                      <a:pt x="8" y="16"/>
                    </a:lnTo>
                    <a:lnTo>
                      <a:pt x="12" y="12"/>
                    </a:lnTo>
                    <a:lnTo>
                      <a:pt x="16" y="12"/>
                    </a:lnTo>
                    <a:lnTo>
                      <a:pt x="16" y="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996" name="Freeform 71"/>
              <p:cNvSpPr>
                <a:spLocks/>
              </p:cNvSpPr>
              <p:nvPr/>
            </p:nvSpPr>
            <p:spPr bwMode="auto">
              <a:xfrm>
                <a:off x="6272" y="6165"/>
                <a:ext cx="16" cy="16"/>
              </a:xfrm>
              <a:custGeom>
                <a:avLst/>
                <a:gdLst>
                  <a:gd name="T0" fmla="*/ 16 w 16"/>
                  <a:gd name="T1" fmla="*/ 8 h 16"/>
                  <a:gd name="T2" fmla="*/ 16 w 16"/>
                  <a:gd name="T3" fmla="*/ 4 h 16"/>
                  <a:gd name="T4" fmla="*/ 16 w 16"/>
                  <a:gd name="T5" fmla="*/ 0 h 16"/>
                  <a:gd name="T6" fmla="*/ 12 w 16"/>
                  <a:gd name="T7" fmla="*/ 0 h 16"/>
                  <a:gd name="T8" fmla="*/ 8 w 16"/>
                  <a:gd name="T9" fmla="*/ 0 h 16"/>
                  <a:gd name="T10" fmla="*/ 4 w 16"/>
                  <a:gd name="T11" fmla="*/ 0 h 16"/>
                  <a:gd name="T12" fmla="*/ 0 w 16"/>
                  <a:gd name="T13" fmla="*/ 4 h 16"/>
                  <a:gd name="T14" fmla="*/ 0 w 16"/>
                  <a:gd name="T15" fmla="*/ 8 h 16"/>
                  <a:gd name="T16" fmla="*/ 0 w 16"/>
                  <a:gd name="T17" fmla="*/ 8 h 16"/>
                  <a:gd name="T18" fmla="*/ 4 w 16"/>
                  <a:gd name="T19" fmla="*/ 12 h 16"/>
                  <a:gd name="T20" fmla="*/ 8 w 16"/>
                  <a:gd name="T21" fmla="*/ 16 h 16"/>
                  <a:gd name="T22" fmla="*/ 8 w 16"/>
                  <a:gd name="T23" fmla="*/ 16 h 16"/>
                  <a:gd name="T24" fmla="*/ 12 w 16"/>
                  <a:gd name="T25" fmla="*/ 12 h 16"/>
                  <a:gd name="T26" fmla="*/ 16 w 16"/>
                  <a:gd name="T27" fmla="*/ 12 h 16"/>
                  <a:gd name="T28" fmla="*/ 16 w 16"/>
                  <a:gd name="T29" fmla="*/ 8 h 1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16" h="16">
                    <a:moveTo>
                      <a:pt x="16" y="8"/>
                    </a:moveTo>
                    <a:lnTo>
                      <a:pt x="16" y="4"/>
                    </a:lnTo>
                    <a:lnTo>
                      <a:pt x="16" y="0"/>
                    </a:lnTo>
                    <a:lnTo>
                      <a:pt x="12" y="0"/>
                    </a:lnTo>
                    <a:lnTo>
                      <a:pt x="8" y="0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12"/>
                    </a:lnTo>
                    <a:lnTo>
                      <a:pt x="8" y="16"/>
                    </a:lnTo>
                    <a:lnTo>
                      <a:pt x="12" y="12"/>
                    </a:lnTo>
                    <a:lnTo>
                      <a:pt x="16" y="12"/>
                    </a:lnTo>
                    <a:lnTo>
                      <a:pt x="16" y="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997" name="Freeform 72"/>
              <p:cNvSpPr>
                <a:spLocks/>
              </p:cNvSpPr>
              <p:nvPr/>
            </p:nvSpPr>
            <p:spPr bwMode="auto">
              <a:xfrm>
                <a:off x="6272" y="6197"/>
                <a:ext cx="16" cy="16"/>
              </a:xfrm>
              <a:custGeom>
                <a:avLst/>
                <a:gdLst>
                  <a:gd name="T0" fmla="*/ 16 w 16"/>
                  <a:gd name="T1" fmla="*/ 8 h 16"/>
                  <a:gd name="T2" fmla="*/ 16 w 16"/>
                  <a:gd name="T3" fmla="*/ 4 h 16"/>
                  <a:gd name="T4" fmla="*/ 16 w 16"/>
                  <a:gd name="T5" fmla="*/ 0 h 16"/>
                  <a:gd name="T6" fmla="*/ 12 w 16"/>
                  <a:gd name="T7" fmla="*/ 0 h 16"/>
                  <a:gd name="T8" fmla="*/ 8 w 16"/>
                  <a:gd name="T9" fmla="*/ 0 h 16"/>
                  <a:gd name="T10" fmla="*/ 4 w 16"/>
                  <a:gd name="T11" fmla="*/ 0 h 16"/>
                  <a:gd name="T12" fmla="*/ 0 w 16"/>
                  <a:gd name="T13" fmla="*/ 4 h 16"/>
                  <a:gd name="T14" fmla="*/ 0 w 16"/>
                  <a:gd name="T15" fmla="*/ 8 h 16"/>
                  <a:gd name="T16" fmla="*/ 0 w 16"/>
                  <a:gd name="T17" fmla="*/ 8 h 16"/>
                  <a:gd name="T18" fmla="*/ 4 w 16"/>
                  <a:gd name="T19" fmla="*/ 12 h 16"/>
                  <a:gd name="T20" fmla="*/ 8 w 16"/>
                  <a:gd name="T21" fmla="*/ 16 h 16"/>
                  <a:gd name="T22" fmla="*/ 8 w 16"/>
                  <a:gd name="T23" fmla="*/ 16 h 16"/>
                  <a:gd name="T24" fmla="*/ 12 w 16"/>
                  <a:gd name="T25" fmla="*/ 12 h 16"/>
                  <a:gd name="T26" fmla="*/ 16 w 16"/>
                  <a:gd name="T27" fmla="*/ 12 h 16"/>
                  <a:gd name="T28" fmla="*/ 16 w 16"/>
                  <a:gd name="T29" fmla="*/ 8 h 1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16" h="16">
                    <a:moveTo>
                      <a:pt x="16" y="8"/>
                    </a:moveTo>
                    <a:lnTo>
                      <a:pt x="16" y="4"/>
                    </a:lnTo>
                    <a:lnTo>
                      <a:pt x="16" y="0"/>
                    </a:lnTo>
                    <a:lnTo>
                      <a:pt x="12" y="0"/>
                    </a:lnTo>
                    <a:lnTo>
                      <a:pt x="8" y="0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12"/>
                    </a:lnTo>
                    <a:lnTo>
                      <a:pt x="8" y="16"/>
                    </a:lnTo>
                    <a:lnTo>
                      <a:pt x="12" y="12"/>
                    </a:lnTo>
                    <a:lnTo>
                      <a:pt x="16" y="12"/>
                    </a:lnTo>
                    <a:lnTo>
                      <a:pt x="16" y="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998" name="Freeform 73"/>
              <p:cNvSpPr>
                <a:spLocks/>
              </p:cNvSpPr>
              <p:nvPr/>
            </p:nvSpPr>
            <p:spPr bwMode="auto">
              <a:xfrm>
                <a:off x="6272" y="6229"/>
                <a:ext cx="16" cy="16"/>
              </a:xfrm>
              <a:custGeom>
                <a:avLst/>
                <a:gdLst>
                  <a:gd name="T0" fmla="*/ 16 w 16"/>
                  <a:gd name="T1" fmla="*/ 8 h 16"/>
                  <a:gd name="T2" fmla="*/ 16 w 16"/>
                  <a:gd name="T3" fmla="*/ 4 h 16"/>
                  <a:gd name="T4" fmla="*/ 16 w 16"/>
                  <a:gd name="T5" fmla="*/ 0 h 16"/>
                  <a:gd name="T6" fmla="*/ 12 w 16"/>
                  <a:gd name="T7" fmla="*/ 0 h 16"/>
                  <a:gd name="T8" fmla="*/ 8 w 16"/>
                  <a:gd name="T9" fmla="*/ 0 h 16"/>
                  <a:gd name="T10" fmla="*/ 4 w 16"/>
                  <a:gd name="T11" fmla="*/ 0 h 16"/>
                  <a:gd name="T12" fmla="*/ 0 w 16"/>
                  <a:gd name="T13" fmla="*/ 4 h 16"/>
                  <a:gd name="T14" fmla="*/ 0 w 16"/>
                  <a:gd name="T15" fmla="*/ 8 h 16"/>
                  <a:gd name="T16" fmla="*/ 0 w 16"/>
                  <a:gd name="T17" fmla="*/ 8 h 16"/>
                  <a:gd name="T18" fmla="*/ 4 w 16"/>
                  <a:gd name="T19" fmla="*/ 12 h 16"/>
                  <a:gd name="T20" fmla="*/ 8 w 16"/>
                  <a:gd name="T21" fmla="*/ 16 h 16"/>
                  <a:gd name="T22" fmla="*/ 8 w 16"/>
                  <a:gd name="T23" fmla="*/ 16 h 16"/>
                  <a:gd name="T24" fmla="*/ 12 w 16"/>
                  <a:gd name="T25" fmla="*/ 12 h 16"/>
                  <a:gd name="T26" fmla="*/ 16 w 16"/>
                  <a:gd name="T27" fmla="*/ 12 h 16"/>
                  <a:gd name="T28" fmla="*/ 16 w 16"/>
                  <a:gd name="T29" fmla="*/ 8 h 1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16" h="16">
                    <a:moveTo>
                      <a:pt x="16" y="8"/>
                    </a:moveTo>
                    <a:lnTo>
                      <a:pt x="16" y="4"/>
                    </a:lnTo>
                    <a:lnTo>
                      <a:pt x="16" y="0"/>
                    </a:lnTo>
                    <a:lnTo>
                      <a:pt x="12" y="0"/>
                    </a:lnTo>
                    <a:lnTo>
                      <a:pt x="8" y="0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12"/>
                    </a:lnTo>
                    <a:lnTo>
                      <a:pt x="8" y="16"/>
                    </a:lnTo>
                    <a:lnTo>
                      <a:pt x="12" y="12"/>
                    </a:lnTo>
                    <a:lnTo>
                      <a:pt x="16" y="12"/>
                    </a:lnTo>
                    <a:lnTo>
                      <a:pt x="16" y="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999" name="Freeform 74"/>
              <p:cNvSpPr>
                <a:spLocks/>
              </p:cNvSpPr>
              <p:nvPr/>
            </p:nvSpPr>
            <p:spPr bwMode="auto">
              <a:xfrm>
                <a:off x="6272" y="6261"/>
                <a:ext cx="16" cy="16"/>
              </a:xfrm>
              <a:custGeom>
                <a:avLst/>
                <a:gdLst>
                  <a:gd name="T0" fmla="*/ 16 w 16"/>
                  <a:gd name="T1" fmla="*/ 8 h 16"/>
                  <a:gd name="T2" fmla="*/ 16 w 16"/>
                  <a:gd name="T3" fmla="*/ 4 h 16"/>
                  <a:gd name="T4" fmla="*/ 16 w 16"/>
                  <a:gd name="T5" fmla="*/ 0 h 16"/>
                  <a:gd name="T6" fmla="*/ 12 w 16"/>
                  <a:gd name="T7" fmla="*/ 0 h 16"/>
                  <a:gd name="T8" fmla="*/ 8 w 16"/>
                  <a:gd name="T9" fmla="*/ 0 h 16"/>
                  <a:gd name="T10" fmla="*/ 4 w 16"/>
                  <a:gd name="T11" fmla="*/ 0 h 16"/>
                  <a:gd name="T12" fmla="*/ 0 w 16"/>
                  <a:gd name="T13" fmla="*/ 4 h 16"/>
                  <a:gd name="T14" fmla="*/ 0 w 16"/>
                  <a:gd name="T15" fmla="*/ 8 h 16"/>
                  <a:gd name="T16" fmla="*/ 0 w 16"/>
                  <a:gd name="T17" fmla="*/ 8 h 16"/>
                  <a:gd name="T18" fmla="*/ 4 w 16"/>
                  <a:gd name="T19" fmla="*/ 12 h 16"/>
                  <a:gd name="T20" fmla="*/ 8 w 16"/>
                  <a:gd name="T21" fmla="*/ 16 h 16"/>
                  <a:gd name="T22" fmla="*/ 8 w 16"/>
                  <a:gd name="T23" fmla="*/ 16 h 16"/>
                  <a:gd name="T24" fmla="*/ 12 w 16"/>
                  <a:gd name="T25" fmla="*/ 12 h 16"/>
                  <a:gd name="T26" fmla="*/ 16 w 16"/>
                  <a:gd name="T27" fmla="*/ 12 h 16"/>
                  <a:gd name="T28" fmla="*/ 16 w 16"/>
                  <a:gd name="T29" fmla="*/ 8 h 1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16" h="16">
                    <a:moveTo>
                      <a:pt x="16" y="8"/>
                    </a:moveTo>
                    <a:lnTo>
                      <a:pt x="16" y="4"/>
                    </a:lnTo>
                    <a:lnTo>
                      <a:pt x="16" y="0"/>
                    </a:lnTo>
                    <a:lnTo>
                      <a:pt x="12" y="0"/>
                    </a:lnTo>
                    <a:lnTo>
                      <a:pt x="8" y="0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12"/>
                    </a:lnTo>
                    <a:lnTo>
                      <a:pt x="8" y="16"/>
                    </a:lnTo>
                    <a:lnTo>
                      <a:pt x="12" y="12"/>
                    </a:lnTo>
                    <a:lnTo>
                      <a:pt x="16" y="12"/>
                    </a:lnTo>
                    <a:lnTo>
                      <a:pt x="16" y="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8000" name="Freeform 75"/>
              <p:cNvSpPr>
                <a:spLocks/>
              </p:cNvSpPr>
              <p:nvPr/>
            </p:nvSpPr>
            <p:spPr bwMode="auto">
              <a:xfrm>
                <a:off x="6272" y="6293"/>
                <a:ext cx="16" cy="16"/>
              </a:xfrm>
              <a:custGeom>
                <a:avLst/>
                <a:gdLst>
                  <a:gd name="T0" fmla="*/ 16 w 16"/>
                  <a:gd name="T1" fmla="*/ 8 h 16"/>
                  <a:gd name="T2" fmla="*/ 16 w 16"/>
                  <a:gd name="T3" fmla="*/ 4 h 16"/>
                  <a:gd name="T4" fmla="*/ 16 w 16"/>
                  <a:gd name="T5" fmla="*/ 0 h 16"/>
                  <a:gd name="T6" fmla="*/ 12 w 16"/>
                  <a:gd name="T7" fmla="*/ 0 h 16"/>
                  <a:gd name="T8" fmla="*/ 8 w 16"/>
                  <a:gd name="T9" fmla="*/ 0 h 16"/>
                  <a:gd name="T10" fmla="*/ 4 w 16"/>
                  <a:gd name="T11" fmla="*/ 0 h 16"/>
                  <a:gd name="T12" fmla="*/ 0 w 16"/>
                  <a:gd name="T13" fmla="*/ 4 h 16"/>
                  <a:gd name="T14" fmla="*/ 0 w 16"/>
                  <a:gd name="T15" fmla="*/ 8 h 16"/>
                  <a:gd name="T16" fmla="*/ 0 w 16"/>
                  <a:gd name="T17" fmla="*/ 8 h 16"/>
                  <a:gd name="T18" fmla="*/ 4 w 16"/>
                  <a:gd name="T19" fmla="*/ 12 h 16"/>
                  <a:gd name="T20" fmla="*/ 8 w 16"/>
                  <a:gd name="T21" fmla="*/ 16 h 16"/>
                  <a:gd name="T22" fmla="*/ 8 w 16"/>
                  <a:gd name="T23" fmla="*/ 16 h 16"/>
                  <a:gd name="T24" fmla="*/ 12 w 16"/>
                  <a:gd name="T25" fmla="*/ 12 h 16"/>
                  <a:gd name="T26" fmla="*/ 16 w 16"/>
                  <a:gd name="T27" fmla="*/ 12 h 16"/>
                  <a:gd name="T28" fmla="*/ 16 w 16"/>
                  <a:gd name="T29" fmla="*/ 8 h 1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16" h="16">
                    <a:moveTo>
                      <a:pt x="16" y="8"/>
                    </a:moveTo>
                    <a:lnTo>
                      <a:pt x="16" y="4"/>
                    </a:lnTo>
                    <a:lnTo>
                      <a:pt x="16" y="0"/>
                    </a:lnTo>
                    <a:lnTo>
                      <a:pt x="12" y="0"/>
                    </a:lnTo>
                    <a:lnTo>
                      <a:pt x="8" y="0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12"/>
                    </a:lnTo>
                    <a:lnTo>
                      <a:pt x="8" y="16"/>
                    </a:lnTo>
                    <a:lnTo>
                      <a:pt x="12" y="12"/>
                    </a:lnTo>
                    <a:lnTo>
                      <a:pt x="16" y="12"/>
                    </a:lnTo>
                    <a:lnTo>
                      <a:pt x="16" y="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</p:grpSp>
        <p:grpSp>
          <p:nvGrpSpPr>
            <p:cNvPr id="67613" name="Group 76"/>
            <p:cNvGrpSpPr>
              <a:grpSpLocks/>
            </p:cNvGrpSpPr>
            <p:nvPr/>
          </p:nvGrpSpPr>
          <p:grpSpPr bwMode="auto">
            <a:xfrm>
              <a:off x="3756" y="5969"/>
              <a:ext cx="5032" cy="8"/>
              <a:chOff x="3756" y="5969"/>
              <a:chExt cx="5032" cy="8"/>
            </a:xfrm>
          </p:grpSpPr>
          <p:grpSp>
            <p:nvGrpSpPr>
              <p:cNvPr id="67640" name="Group 77"/>
              <p:cNvGrpSpPr>
                <a:grpSpLocks/>
              </p:cNvGrpSpPr>
              <p:nvPr/>
            </p:nvGrpSpPr>
            <p:grpSpPr bwMode="auto">
              <a:xfrm>
                <a:off x="3756" y="5969"/>
                <a:ext cx="3192" cy="8"/>
                <a:chOff x="3756" y="5969"/>
                <a:chExt cx="3192" cy="8"/>
              </a:xfrm>
            </p:grpSpPr>
            <p:sp>
              <p:nvSpPr>
                <p:cNvPr id="67756" name="Freeform 78"/>
                <p:cNvSpPr>
                  <a:spLocks/>
                </p:cNvSpPr>
                <p:nvPr/>
              </p:nvSpPr>
              <p:spPr bwMode="auto">
                <a:xfrm>
                  <a:off x="3756" y="5969"/>
                  <a:ext cx="8" cy="8"/>
                </a:xfrm>
                <a:custGeom>
                  <a:avLst/>
                  <a:gdLst>
                    <a:gd name="T0" fmla="*/ 8 w 8"/>
                    <a:gd name="T1" fmla="*/ 0 h 8"/>
                    <a:gd name="T2" fmla="*/ 4 w 8"/>
                    <a:gd name="T3" fmla="*/ 0 h 8"/>
                    <a:gd name="T4" fmla="*/ 0 w 8"/>
                    <a:gd name="T5" fmla="*/ 4 h 8"/>
                    <a:gd name="T6" fmla="*/ 4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8" h="8">
                      <a:moveTo>
                        <a:pt x="8" y="0"/>
                      </a:moveTo>
                      <a:lnTo>
                        <a:pt x="4" y="0"/>
                      </a:lnTo>
                      <a:lnTo>
                        <a:pt x="0" y="4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757" name="Freeform 79"/>
                <p:cNvSpPr>
                  <a:spLocks/>
                </p:cNvSpPr>
                <p:nvPr/>
              </p:nvSpPr>
              <p:spPr bwMode="auto">
                <a:xfrm>
                  <a:off x="3772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758" name="Freeform 80"/>
                <p:cNvSpPr>
                  <a:spLocks/>
                </p:cNvSpPr>
                <p:nvPr/>
              </p:nvSpPr>
              <p:spPr bwMode="auto">
                <a:xfrm>
                  <a:off x="3788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759" name="Freeform 81"/>
                <p:cNvSpPr>
                  <a:spLocks/>
                </p:cNvSpPr>
                <p:nvPr/>
              </p:nvSpPr>
              <p:spPr bwMode="auto">
                <a:xfrm>
                  <a:off x="3804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760" name="Freeform 82"/>
                <p:cNvSpPr>
                  <a:spLocks/>
                </p:cNvSpPr>
                <p:nvPr/>
              </p:nvSpPr>
              <p:spPr bwMode="auto">
                <a:xfrm>
                  <a:off x="3820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761" name="Freeform 83"/>
                <p:cNvSpPr>
                  <a:spLocks/>
                </p:cNvSpPr>
                <p:nvPr/>
              </p:nvSpPr>
              <p:spPr bwMode="auto">
                <a:xfrm>
                  <a:off x="3836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762" name="Freeform 84"/>
                <p:cNvSpPr>
                  <a:spLocks/>
                </p:cNvSpPr>
                <p:nvPr/>
              </p:nvSpPr>
              <p:spPr bwMode="auto">
                <a:xfrm>
                  <a:off x="3852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763" name="Freeform 85"/>
                <p:cNvSpPr>
                  <a:spLocks/>
                </p:cNvSpPr>
                <p:nvPr/>
              </p:nvSpPr>
              <p:spPr bwMode="auto">
                <a:xfrm>
                  <a:off x="3868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764" name="Freeform 86"/>
                <p:cNvSpPr>
                  <a:spLocks/>
                </p:cNvSpPr>
                <p:nvPr/>
              </p:nvSpPr>
              <p:spPr bwMode="auto">
                <a:xfrm>
                  <a:off x="3884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765" name="Freeform 87"/>
                <p:cNvSpPr>
                  <a:spLocks/>
                </p:cNvSpPr>
                <p:nvPr/>
              </p:nvSpPr>
              <p:spPr bwMode="auto">
                <a:xfrm>
                  <a:off x="3900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766" name="Freeform 88"/>
                <p:cNvSpPr>
                  <a:spLocks/>
                </p:cNvSpPr>
                <p:nvPr/>
              </p:nvSpPr>
              <p:spPr bwMode="auto">
                <a:xfrm>
                  <a:off x="3916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767" name="Freeform 89"/>
                <p:cNvSpPr>
                  <a:spLocks/>
                </p:cNvSpPr>
                <p:nvPr/>
              </p:nvSpPr>
              <p:spPr bwMode="auto">
                <a:xfrm>
                  <a:off x="3932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768" name="Freeform 90"/>
                <p:cNvSpPr>
                  <a:spLocks/>
                </p:cNvSpPr>
                <p:nvPr/>
              </p:nvSpPr>
              <p:spPr bwMode="auto">
                <a:xfrm>
                  <a:off x="3948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769" name="Freeform 91"/>
                <p:cNvSpPr>
                  <a:spLocks/>
                </p:cNvSpPr>
                <p:nvPr/>
              </p:nvSpPr>
              <p:spPr bwMode="auto">
                <a:xfrm>
                  <a:off x="3964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770" name="Freeform 92"/>
                <p:cNvSpPr>
                  <a:spLocks/>
                </p:cNvSpPr>
                <p:nvPr/>
              </p:nvSpPr>
              <p:spPr bwMode="auto">
                <a:xfrm>
                  <a:off x="3980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771" name="Freeform 93"/>
                <p:cNvSpPr>
                  <a:spLocks/>
                </p:cNvSpPr>
                <p:nvPr/>
              </p:nvSpPr>
              <p:spPr bwMode="auto">
                <a:xfrm>
                  <a:off x="3996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772" name="Freeform 94"/>
                <p:cNvSpPr>
                  <a:spLocks/>
                </p:cNvSpPr>
                <p:nvPr/>
              </p:nvSpPr>
              <p:spPr bwMode="auto">
                <a:xfrm>
                  <a:off x="4012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773" name="Freeform 95"/>
                <p:cNvSpPr>
                  <a:spLocks/>
                </p:cNvSpPr>
                <p:nvPr/>
              </p:nvSpPr>
              <p:spPr bwMode="auto">
                <a:xfrm>
                  <a:off x="4028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774" name="Freeform 96"/>
                <p:cNvSpPr>
                  <a:spLocks/>
                </p:cNvSpPr>
                <p:nvPr/>
              </p:nvSpPr>
              <p:spPr bwMode="auto">
                <a:xfrm>
                  <a:off x="4044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775" name="Freeform 97"/>
                <p:cNvSpPr>
                  <a:spLocks/>
                </p:cNvSpPr>
                <p:nvPr/>
              </p:nvSpPr>
              <p:spPr bwMode="auto">
                <a:xfrm>
                  <a:off x="4060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776" name="Freeform 98"/>
                <p:cNvSpPr>
                  <a:spLocks/>
                </p:cNvSpPr>
                <p:nvPr/>
              </p:nvSpPr>
              <p:spPr bwMode="auto">
                <a:xfrm>
                  <a:off x="4076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777" name="Freeform 99"/>
                <p:cNvSpPr>
                  <a:spLocks/>
                </p:cNvSpPr>
                <p:nvPr/>
              </p:nvSpPr>
              <p:spPr bwMode="auto">
                <a:xfrm>
                  <a:off x="4092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778" name="Freeform 100"/>
                <p:cNvSpPr>
                  <a:spLocks/>
                </p:cNvSpPr>
                <p:nvPr/>
              </p:nvSpPr>
              <p:spPr bwMode="auto">
                <a:xfrm>
                  <a:off x="4108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779" name="Freeform 101"/>
                <p:cNvSpPr>
                  <a:spLocks/>
                </p:cNvSpPr>
                <p:nvPr/>
              </p:nvSpPr>
              <p:spPr bwMode="auto">
                <a:xfrm>
                  <a:off x="4124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780" name="Freeform 102"/>
                <p:cNvSpPr>
                  <a:spLocks/>
                </p:cNvSpPr>
                <p:nvPr/>
              </p:nvSpPr>
              <p:spPr bwMode="auto">
                <a:xfrm>
                  <a:off x="4140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781" name="Freeform 103"/>
                <p:cNvSpPr>
                  <a:spLocks/>
                </p:cNvSpPr>
                <p:nvPr/>
              </p:nvSpPr>
              <p:spPr bwMode="auto">
                <a:xfrm>
                  <a:off x="4156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782" name="Freeform 104"/>
                <p:cNvSpPr>
                  <a:spLocks/>
                </p:cNvSpPr>
                <p:nvPr/>
              </p:nvSpPr>
              <p:spPr bwMode="auto">
                <a:xfrm>
                  <a:off x="4172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783" name="Freeform 105"/>
                <p:cNvSpPr>
                  <a:spLocks/>
                </p:cNvSpPr>
                <p:nvPr/>
              </p:nvSpPr>
              <p:spPr bwMode="auto">
                <a:xfrm>
                  <a:off x="4188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784" name="Freeform 106"/>
                <p:cNvSpPr>
                  <a:spLocks/>
                </p:cNvSpPr>
                <p:nvPr/>
              </p:nvSpPr>
              <p:spPr bwMode="auto">
                <a:xfrm>
                  <a:off x="4204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785" name="Freeform 107"/>
                <p:cNvSpPr>
                  <a:spLocks/>
                </p:cNvSpPr>
                <p:nvPr/>
              </p:nvSpPr>
              <p:spPr bwMode="auto">
                <a:xfrm>
                  <a:off x="4220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786" name="Freeform 108"/>
                <p:cNvSpPr>
                  <a:spLocks/>
                </p:cNvSpPr>
                <p:nvPr/>
              </p:nvSpPr>
              <p:spPr bwMode="auto">
                <a:xfrm>
                  <a:off x="4236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787" name="Freeform 109"/>
                <p:cNvSpPr>
                  <a:spLocks/>
                </p:cNvSpPr>
                <p:nvPr/>
              </p:nvSpPr>
              <p:spPr bwMode="auto">
                <a:xfrm>
                  <a:off x="4252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788" name="Freeform 110"/>
                <p:cNvSpPr>
                  <a:spLocks/>
                </p:cNvSpPr>
                <p:nvPr/>
              </p:nvSpPr>
              <p:spPr bwMode="auto">
                <a:xfrm>
                  <a:off x="4268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789" name="Freeform 111"/>
                <p:cNvSpPr>
                  <a:spLocks/>
                </p:cNvSpPr>
                <p:nvPr/>
              </p:nvSpPr>
              <p:spPr bwMode="auto">
                <a:xfrm>
                  <a:off x="4284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790" name="Freeform 112"/>
                <p:cNvSpPr>
                  <a:spLocks/>
                </p:cNvSpPr>
                <p:nvPr/>
              </p:nvSpPr>
              <p:spPr bwMode="auto">
                <a:xfrm>
                  <a:off x="4300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791" name="Freeform 113"/>
                <p:cNvSpPr>
                  <a:spLocks/>
                </p:cNvSpPr>
                <p:nvPr/>
              </p:nvSpPr>
              <p:spPr bwMode="auto">
                <a:xfrm>
                  <a:off x="4316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792" name="Freeform 114"/>
                <p:cNvSpPr>
                  <a:spLocks/>
                </p:cNvSpPr>
                <p:nvPr/>
              </p:nvSpPr>
              <p:spPr bwMode="auto">
                <a:xfrm>
                  <a:off x="4332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793" name="Freeform 115"/>
                <p:cNvSpPr>
                  <a:spLocks/>
                </p:cNvSpPr>
                <p:nvPr/>
              </p:nvSpPr>
              <p:spPr bwMode="auto">
                <a:xfrm>
                  <a:off x="4348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794" name="Freeform 116"/>
                <p:cNvSpPr>
                  <a:spLocks/>
                </p:cNvSpPr>
                <p:nvPr/>
              </p:nvSpPr>
              <p:spPr bwMode="auto">
                <a:xfrm>
                  <a:off x="4364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795" name="Freeform 117"/>
                <p:cNvSpPr>
                  <a:spLocks/>
                </p:cNvSpPr>
                <p:nvPr/>
              </p:nvSpPr>
              <p:spPr bwMode="auto">
                <a:xfrm>
                  <a:off x="4380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796" name="Freeform 118"/>
                <p:cNvSpPr>
                  <a:spLocks/>
                </p:cNvSpPr>
                <p:nvPr/>
              </p:nvSpPr>
              <p:spPr bwMode="auto">
                <a:xfrm>
                  <a:off x="4396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797" name="Freeform 119"/>
                <p:cNvSpPr>
                  <a:spLocks/>
                </p:cNvSpPr>
                <p:nvPr/>
              </p:nvSpPr>
              <p:spPr bwMode="auto">
                <a:xfrm>
                  <a:off x="4412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798" name="Freeform 120"/>
                <p:cNvSpPr>
                  <a:spLocks/>
                </p:cNvSpPr>
                <p:nvPr/>
              </p:nvSpPr>
              <p:spPr bwMode="auto">
                <a:xfrm>
                  <a:off x="4428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799" name="Freeform 121"/>
                <p:cNvSpPr>
                  <a:spLocks/>
                </p:cNvSpPr>
                <p:nvPr/>
              </p:nvSpPr>
              <p:spPr bwMode="auto">
                <a:xfrm>
                  <a:off x="4444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800" name="Freeform 122"/>
                <p:cNvSpPr>
                  <a:spLocks/>
                </p:cNvSpPr>
                <p:nvPr/>
              </p:nvSpPr>
              <p:spPr bwMode="auto">
                <a:xfrm>
                  <a:off x="4460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801" name="Freeform 123"/>
                <p:cNvSpPr>
                  <a:spLocks/>
                </p:cNvSpPr>
                <p:nvPr/>
              </p:nvSpPr>
              <p:spPr bwMode="auto">
                <a:xfrm>
                  <a:off x="4476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802" name="Freeform 124"/>
                <p:cNvSpPr>
                  <a:spLocks/>
                </p:cNvSpPr>
                <p:nvPr/>
              </p:nvSpPr>
              <p:spPr bwMode="auto">
                <a:xfrm>
                  <a:off x="4492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803" name="Freeform 125"/>
                <p:cNvSpPr>
                  <a:spLocks/>
                </p:cNvSpPr>
                <p:nvPr/>
              </p:nvSpPr>
              <p:spPr bwMode="auto">
                <a:xfrm>
                  <a:off x="4508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804" name="Freeform 126"/>
                <p:cNvSpPr>
                  <a:spLocks/>
                </p:cNvSpPr>
                <p:nvPr/>
              </p:nvSpPr>
              <p:spPr bwMode="auto">
                <a:xfrm>
                  <a:off x="4524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805" name="Freeform 127"/>
                <p:cNvSpPr>
                  <a:spLocks/>
                </p:cNvSpPr>
                <p:nvPr/>
              </p:nvSpPr>
              <p:spPr bwMode="auto">
                <a:xfrm>
                  <a:off x="4540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806" name="Freeform 128"/>
                <p:cNvSpPr>
                  <a:spLocks/>
                </p:cNvSpPr>
                <p:nvPr/>
              </p:nvSpPr>
              <p:spPr bwMode="auto">
                <a:xfrm>
                  <a:off x="4556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807" name="Freeform 129"/>
                <p:cNvSpPr>
                  <a:spLocks/>
                </p:cNvSpPr>
                <p:nvPr/>
              </p:nvSpPr>
              <p:spPr bwMode="auto">
                <a:xfrm>
                  <a:off x="4572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808" name="Freeform 130"/>
                <p:cNvSpPr>
                  <a:spLocks/>
                </p:cNvSpPr>
                <p:nvPr/>
              </p:nvSpPr>
              <p:spPr bwMode="auto">
                <a:xfrm>
                  <a:off x="4588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809" name="Freeform 131"/>
                <p:cNvSpPr>
                  <a:spLocks/>
                </p:cNvSpPr>
                <p:nvPr/>
              </p:nvSpPr>
              <p:spPr bwMode="auto">
                <a:xfrm>
                  <a:off x="4604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810" name="Freeform 132"/>
                <p:cNvSpPr>
                  <a:spLocks/>
                </p:cNvSpPr>
                <p:nvPr/>
              </p:nvSpPr>
              <p:spPr bwMode="auto">
                <a:xfrm>
                  <a:off x="4620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811" name="Freeform 133"/>
                <p:cNvSpPr>
                  <a:spLocks/>
                </p:cNvSpPr>
                <p:nvPr/>
              </p:nvSpPr>
              <p:spPr bwMode="auto">
                <a:xfrm>
                  <a:off x="4636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812" name="Freeform 134"/>
                <p:cNvSpPr>
                  <a:spLocks/>
                </p:cNvSpPr>
                <p:nvPr/>
              </p:nvSpPr>
              <p:spPr bwMode="auto">
                <a:xfrm>
                  <a:off x="4652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813" name="Freeform 135"/>
                <p:cNvSpPr>
                  <a:spLocks/>
                </p:cNvSpPr>
                <p:nvPr/>
              </p:nvSpPr>
              <p:spPr bwMode="auto">
                <a:xfrm>
                  <a:off x="4668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814" name="Freeform 136"/>
                <p:cNvSpPr>
                  <a:spLocks/>
                </p:cNvSpPr>
                <p:nvPr/>
              </p:nvSpPr>
              <p:spPr bwMode="auto">
                <a:xfrm>
                  <a:off x="4684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815" name="Freeform 137"/>
                <p:cNvSpPr>
                  <a:spLocks/>
                </p:cNvSpPr>
                <p:nvPr/>
              </p:nvSpPr>
              <p:spPr bwMode="auto">
                <a:xfrm>
                  <a:off x="4700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816" name="Freeform 138"/>
                <p:cNvSpPr>
                  <a:spLocks/>
                </p:cNvSpPr>
                <p:nvPr/>
              </p:nvSpPr>
              <p:spPr bwMode="auto">
                <a:xfrm>
                  <a:off x="4716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817" name="Freeform 139"/>
                <p:cNvSpPr>
                  <a:spLocks/>
                </p:cNvSpPr>
                <p:nvPr/>
              </p:nvSpPr>
              <p:spPr bwMode="auto">
                <a:xfrm>
                  <a:off x="4732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818" name="Freeform 140"/>
                <p:cNvSpPr>
                  <a:spLocks/>
                </p:cNvSpPr>
                <p:nvPr/>
              </p:nvSpPr>
              <p:spPr bwMode="auto">
                <a:xfrm>
                  <a:off x="4748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819" name="Freeform 141"/>
                <p:cNvSpPr>
                  <a:spLocks/>
                </p:cNvSpPr>
                <p:nvPr/>
              </p:nvSpPr>
              <p:spPr bwMode="auto">
                <a:xfrm>
                  <a:off x="4764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820" name="Freeform 142"/>
                <p:cNvSpPr>
                  <a:spLocks/>
                </p:cNvSpPr>
                <p:nvPr/>
              </p:nvSpPr>
              <p:spPr bwMode="auto">
                <a:xfrm>
                  <a:off x="4780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821" name="Freeform 143"/>
                <p:cNvSpPr>
                  <a:spLocks/>
                </p:cNvSpPr>
                <p:nvPr/>
              </p:nvSpPr>
              <p:spPr bwMode="auto">
                <a:xfrm>
                  <a:off x="4796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822" name="Freeform 144"/>
                <p:cNvSpPr>
                  <a:spLocks/>
                </p:cNvSpPr>
                <p:nvPr/>
              </p:nvSpPr>
              <p:spPr bwMode="auto">
                <a:xfrm>
                  <a:off x="4812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823" name="Freeform 145"/>
                <p:cNvSpPr>
                  <a:spLocks/>
                </p:cNvSpPr>
                <p:nvPr/>
              </p:nvSpPr>
              <p:spPr bwMode="auto">
                <a:xfrm>
                  <a:off x="4828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824" name="Freeform 146"/>
                <p:cNvSpPr>
                  <a:spLocks/>
                </p:cNvSpPr>
                <p:nvPr/>
              </p:nvSpPr>
              <p:spPr bwMode="auto">
                <a:xfrm>
                  <a:off x="4844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825" name="Freeform 147"/>
                <p:cNvSpPr>
                  <a:spLocks/>
                </p:cNvSpPr>
                <p:nvPr/>
              </p:nvSpPr>
              <p:spPr bwMode="auto">
                <a:xfrm>
                  <a:off x="4860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826" name="Freeform 148"/>
                <p:cNvSpPr>
                  <a:spLocks/>
                </p:cNvSpPr>
                <p:nvPr/>
              </p:nvSpPr>
              <p:spPr bwMode="auto">
                <a:xfrm>
                  <a:off x="4876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827" name="Freeform 149"/>
                <p:cNvSpPr>
                  <a:spLocks/>
                </p:cNvSpPr>
                <p:nvPr/>
              </p:nvSpPr>
              <p:spPr bwMode="auto">
                <a:xfrm>
                  <a:off x="4892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828" name="Freeform 150"/>
                <p:cNvSpPr>
                  <a:spLocks/>
                </p:cNvSpPr>
                <p:nvPr/>
              </p:nvSpPr>
              <p:spPr bwMode="auto">
                <a:xfrm>
                  <a:off x="4908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829" name="Freeform 151"/>
                <p:cNvSpPr>
                  <a:spLocks/>
                </p:cNvSpPr>
                <p:nvPr/>
              </p:nvSpPr>
              <p:spPr bwMode="auto">
                <a:xfrm>
                  <a:off x="4924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830" name="Freeform 152"/>
                <p:cNvSpPr>
                  <a:spLocks/>
                </p:cNvSpPr>
                <p:nvPr/>
              </p:nvSpPr>
              <p:spPr bwMode="auto">
                <a:xfrm>
                  <a:off x="4940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831" name="Freeform 153"/>
                <p:cNvSpPr>
                  <a:spLocks/>
                </p:cNvSpPr>
                <p:nvPr/>
              </p:nvSpPr>
              <p:spPr bwMode="auto">
                <a:xfrm>
                  <a:off x="4956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832" name="Freeform 154"/>
                <p:cNvSpPr>
                  <a:spLocks/>
                </p:cNvSpPr>
                <p:nvPr/>
              </p:nvSpPr>
              <p:spPr bwMode="auto">
                <a:xfrm>
                  <a:off x="4972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833" name="Freeform 155"/>
                <p:cNvSpPr>
                  <a:spLocks/>
                </p:cNvSpPr>
                <p:nvPr/>
              </p:nvSpPr>
              <p:spPr bwMode="auto">
                <a:xfrm>
                  <a:off x="4988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834" name="Freeform 156"/>
                <p:cNvSpPr>
                  <a:spLocks/>
                </p:cNvSpPr>
                <p:nvPr/>
              </p:nvSpPr>
              <p:spPr bwMode="auto">
                <a:xfrm>
                  <a:off x="5004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835" name="Freeform 157"/>
                <p:cNvSpPr>
                  <a:spLocks/>
                </p:cNvSpPr>
                <p:nvPr/>
              </p:nvSpPr>
              <p:spPr bwMode="auto">
                <a:xfrm>
                  <a:off x="5020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836" name="Freeform 158"/>
                <p:cNvSpPr>
                  <a:spLocks/>
                </p:cNvSpPr>
                <p:nvPr/>
              </p:nvSpPr>
              <p:spPr bwMode="auto">
                <a:xfrm>
                  <a:off x="5036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837" name="Freeform 159"/>
                <p:cNvSpPr>
                  <a:spLocks/>
                </p:cNvSpPr>
                <p:nvPr/>
              </p:nvSpPr>
              <p:spPr bwMode="auto">
                <a:xfrm>
                  <a:off x="5052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838" name="Freeform 160"/>
                <p:cNvSpPr>
                  <a:spLocks/>
                </p:cNvSpPr>
                <p:nvPr/>
              </p:nvSpPr>
              <p:spPr bwMode="auto">
                <a:xfrm>
                  <a:off x="5068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839" name="Freeform 161"/>
                <p:cNvSpPr>
                  <a:spLocks/>
                </p:cNvSpPr>
                <p:nvPr/>
              </p:nvSpPr>
              <p:spPr bwMode="auto">
                <a:xfrm>
                  <a:off x="5084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840" name="Freeform 162"/>
                <p:cNvSpPr>
                  <a:spLocks/>
                </p:cNvSpPr>
                <p:nvPr/>
              </p:nvSpPr>
              <p:spPr bwMode="auto">
                <a:xfrm>
                  <a:off x="5100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841" name="Freeform 163"/>
                <p:cNvSpPr>
                  <a:spLocks/>
                </p:cNvSpPr>
                <p:nvPr/>
              </p:nvSpPr>
              <p:spPr bwMode="auto">
                <a:xfrm>
                  <a:off x="5116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842" name="Freeform 164"/>
                <p:cNvSpPr>
                  <a:spLocks/>
                </p:cNvSpPr>
                <p:nvPr/>
              </p:nvSpPr>
              <p:spPr bwMode="auto">
                <a:xfrm>
                  <a:off x="5132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843" name="Freeform 165"/>
                <p:cNvSpPr>
                  <a:spLocks/>
                </p:cNvSpPr>
                <p:nvPr/>
              </p:nvSpPr>
              <p:spPr bwMode="auto">
                <a:xfrm>
                  <a:off x="5148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844" name="Freeform 166"/>
                <p:cNvSpPr>
                  <a:spLocks/>
                </p:cNvSpPr>
                <p:nvPr/>
              </p:nvSpPr>
              <p:spPr bwMode="auto">
                <a:xfrm>
                  <a:off x="5164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845" name="Freeform 167"/>
                <p:cNvSpPr>
                  <a:spLocks/>
                </p:cNvSpPr>
                <p:nvPr/>
              </p:nvSpPr>
              <p:spPr bwMode="auto">
                <a:xfrm>
                  <a:off x="5180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846" name="Freeform 168"/>
                <p:cNvSpPr>
                  <a:spLocks/>
                </p:cNvSpPr>
                <p:nvPr/>
              </p:nvSpPr>
              <p:spPr bwMode="auto">
                <a:xfrm>
                  <a:off x="5196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847" name="Freeform 169"/>
                <p:cNvSpPr>
                  <a:spLocks/>
                </p:cNvSpPr>
                <p:nvPr/>
              </p:nvSpPr>
              <p:spPr bwMode="auto">
                <a:xfrm>
                  <a:off x="5212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848" name="Freeform 170"/>
                <p:cNvSpPr>
                  <a:spLocks/>
                </p:cNvSpPr>
                <p:nvPr/>
              </p:nvSpPr>
              <p:spPr bwMode="auto">
                <a:xfrm>
                  <a:off x="5228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849" name="Freeform 171"/>
                <p:cNvSpPr>
                  <a:spLocks/>
                </p:cNvSpPr>
                <p:nvPr/>
              </p:nvSpPr>
              <p:spPr bwMode="auto">
                <a:xfrm>
                  <a:off x="5244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850" name="Freeform 172"/>
                <p:cNvSpPr>
                  <a:spLocks/>
                </p:cNvSpPr>
                <p:nvPr/>
              </p:nvSpPr>
              <p:spPr bwMode="auto">
                <a:xfrm>
                  <a:off x="5260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851" name="Freeform 173"/>
                <p:cNvSpPr>
                  <a:spLocks/>
                </p:cNvSpPr>
                <p:nvPr/>
              </p:nvSpPr>
              <p:spPr bwMode="auto">
                <a:xfrm>
                  <a:off x="5276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852" name="Freeform 174"/>
                <p:cNvSpPr>
                  <a:spLocks/>
                </p:cNvSpPr>
                <p:nvPr/>
              </p:nvSpPr>
              <p:spPr bwMode="auto">
                <a:xfrm>
                  <a:off x="5292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853" name="Freeform 175"/>
                <p:cNvSpPr>
                  <a:spLocks/>
                </p:cNvSpPr>
                <p:nvPr/>
              </p:nvSpPr>
              <p:spPr bwMode="auto">
                <a:xfrm>
                  <a:off x="5308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854" name="Freeform 176"/>
                <p:cNvSpPr>
                  <a:spLocks/>
                </p:cNvSpPr>
                <p:nvPr/>
              </p:nvSpPr>
              <p:spPr bwMode="auto">
                <a:xfrm>
                  <a:off x="5324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855" name="Freeform 177"/>
                <p:cNvSpPr>
                  <a:spLocks/>
                </p:cNvSpPr>
                <p:nvPr/>
              </p:nvSpPr>
              <p:spPr bwMode="auto">
                <a:xfrm>
                  <a:off x="5340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856" name="Freeform 178"/>
                <p:cNvSpPr>
                  <a:spLocks/>
                </p:cNvSpPr>
                <p:nvPr/>
              </p:nvSpPr>
              <p:spPr bwMode="auto">
                <a:xfrm>
                  <a:off x="5356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857" name="Freeform 179"/>
                <p:cNvSpPr>
                  <a:spLocks/>
                </p:cNvSpPr>
                <p:nvPr/>
              </p:nvSpPr>
              <p:spPr bwMode="auto">
                <a:xfrm>
                  <a:off x="5372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858" name="Freeform 180"/>
                <p:cNvSpPr>
                  <a:spLocks/>
                </p:cNvSpPr>
                <p:nvPr/>
              </p:nvSpPr>
              <p:spPr bwMode="auto">
                <a:xfrm>
                  <a:off x="5388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859" name="Freeform 181"/>
                <p:cNvSpPr>
                  <a:spLocks/>
                </p:cNvSpPr>
                <p:nvPr/>
              </p:nvSpPr>
              <p:spPr bwMode="auto">
                <a:xfrm>
                  <a:off x="5404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860" name="Freeform 182"/>
                <p:cNvSpPr>
                  <a:spLocks/>
                </p:cNvSpPr>
                <p:nvPr/>
              </p:nvSpPr>
              <p:spPr bwMode="auto">
                <a:xfrm>
                  <a:off x="5420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861" name="Freeform 183"/>
                <p:cNvSpPr>
                  <a:spLocks/>
                </p:cNvSpPr>
                <p:nvPr/>
              </p:nvSpPr>
              <p:spPr bwMode="auto">
                <a:xfrm>
                  <a:off x="5436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862" name="Freeform 184"/>
                <p:cNvSpPr>
                  <a:spLocks/>
                </p:cNvSpPr>
                <p:nvPr/>
              </p:nvSpPr>
              <p:spPr bwMode="auto">
                <a:xfrm>
                  <a:off x="5452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863" name="Freeform 185"/>
                <p:cNvSpPr>
                  <a:spLocks/>
                </p:cNvSpPr>
                <p:nvPr/>
              </p:nvSpPr>
              <p:spPr bwMode="auto">
                <a:xfrm>
                  <a:off x="5468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864" name="Freeform 186"/>
                <p:cNvSpPr>
                  <a:spLocks/>
                </p:cNvSpPr>
                <p:nvPr/>
              </p:nvSpPr>
              <p:spPr bwMode="auto">
                <a:xfrm>
                  <a:off x="5484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865" name="Freeform 187"/>
                <p:cNvSpPr>
                  <a:spLocks/>
                </p:cNvSpPr>
                <p:nvPr/>
              </p:nvSpPr>
              <p:spPr bwMode="auto">
                <a:xfrm>
                  <a:off x="5500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866" name="Freeform 188"/>
                <p:cNvSpPr>
                  <a:spLocks/>
                </p:cNvSpPr>
                <p:nvPr/>
              </p:nvSpPr>
              <p:spPr bwMode="auto">
                <a:xfrm>
                  <a:off x="5516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867" name="Freeform 189"/>
                <p:cNvSpPr>
                  <a:spLocks/>
                </p:cNvSpPr>
                <p:nvPr/>
              </p:nvSpPr>
              <p:spPr bwMode="auto">
                <a:xfrm>
                  <a:off x="5532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868" name="Freeform 190"/>
                <p:cNvSpPr>
                  <a:spLocks/>
                </p:cNvSpPr>
                <p:nvPr/>
              </p:nvSpPr>
              <p:spPr bwMode="auto">
                <a:xfrm>
                  <a:off x="5548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869" name="Freeform 191"/>
                <p:cNvSpPr>
                  <a:spLocks/>
                </p:cNvSpPr>
                <p:nvPr/>
              </p:nvSpPr>
              <p:spPr bwMode="auto">
                <a:xfrm>
                  <a:off x="5564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870" name="Freeform 192"/>
                <p:cNvSpPr>
                  <a:spLocks/>
                </p:cNvSpPr>
                <p:nvPr/>
              </p:nvSpPr>
              <p:spPr bwMode="auto">
                <a:xfrm>
                  <a:off x="5580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871" name="Freeform 193"/>
                <p:cNvSpPr>
                  <a:spLocks/>
                </p:cNvSpPr>
                <p:nvPr/>
              </p:nvSpPr>
              <p:spPr bwMode="auto">
                <a:xfrm>
                  <a:off x="5596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872" name="Freeform 194"/>
                <p:cNvSpPr>
                  <a:spLocks/>
                </p:cNvSpPr>
                <p:nvPr/>
              </p:nvSpPr>
              <p:spPr bwMode="auto">
                <a:xfrm>
                  <a:off x="5612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873" name="Freeform 195"/>
                <p:cNvSpPr>
                  <a:spLocks/>
                </p:cNvSpPr>
                <p:nvPr/>
              </p:nvSpPr>
              <p:spPr bwMode="auto">
                <a:xfrm>
                  <a:off x="5628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874" name="Freeform 196"/>
                <p:cNvSpPr>
                  <a:spLocks/>
                </p:cNvSpPr>
                <p:nvPr/>
              </p:nvSpPr>
              <p:spPr bwMode="auto">
                <a:xfrm>
                  <a:off x="5644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875" name="Freeform 197"/>
                <p:cNvSpPr>
                  <a:spLocks/>
                </p:cNvSpPr>
                <p:nvPr/>
              </p:nvSpPr>
              <p:spPr bwMode="auto">
                <a:xfrm>
                  <a:off x="5660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876" name="Freeform 198"/>
                <p:cNvSpPr>
                  <a:spLocks/>
                </p:cNvSpPr>
                <p:nvPr/>
              </p:nvSpPr>
              <p:spPr bwMode="auto">
                <a:xfrm>
                  <a:off x="5676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877" name="Freeform 199"/>
                <p:cNvSpPr>
                  <a:spLocks/>
                </p:cNvSpPr>
                <p:nvPr/>
              </p:nvSpPr>
              <p:spPr bwMode="auto">
                <a:xfrm>
                  <a:off x="5692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878" name="Freeform 200"/>
                <p:cNvSpPr>
                  <a:spLocks/>
                </p:cNvSpPr>
                <p:nvPr/>
              </p:nvSpPr>
              <p:spPr bwMode="auto">
                <a:xfrm>
                  <a:off x="5708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879" name="Freeform 201"/>
                <p:cNvSpPr>
                  <a:spLocks/>
                </p:cNvSpPr>
                <p:nvPr/>
              </p:nvSpPr>
              <p:spPr bwMode="auto">
                <a:xfrm>
                  <a:off x="5724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880" name="Freeform 202"/>
                <p:cNvSpPr>
                  <a:spLocks/>
                </p:cNvSpPr>
                <p:nvPr/>
              </p:nvSpPr>
              <p:spPr bwMode="auto">
                <a:xfrm>
                  <a:off x="5740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881" name="Freeform 203"/>
                <p:cNvSpPr>
                  <a:spLocks/>
                </p:cNvSpPr>
                <p:nvPr/>
              </p:nvSpPr>
              <p:spPr bwMode="auto">
                <a:xfrm>
                  <a:off x="5756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882" name="Freeform 204"/>
                <p:cNvSpPr>
                  <a:spLocks/>
                </p:cNvSpPr>
                <p:nvPr/>
              </p:nvSpPr>
              <p:spPr bwMode="auto">
                <a:xfrm>
                  <a:off x="5772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883" name="Freeform 205"/>
                <p:cNvSpPr>
                  <a:spLocks/>
                </p:cNvSpPr>
                <p:nvPr/>
              </p:nvSpPr>
              <p:spPr bwMode="auto">
                <a:xfrm>
                  <a:off x="5788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884" name="Freeform 206"/>
                <p:cNvSpPr>
                  <a:spLocks/>
                </p:cNvSpPr>
                <p:nvPr/>
              </p:nvSpPr>
              <p:spPr bwMode="auto">
                <a:xfrm>
                  <a:off x="5804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885" name="Freeform 207"/>
                <p:cNvSpPr>
                  <a:spLocks/>
                </p:cNvSpPr>
                <p:nvPr/>
              </p:nvSpPr>
              <p:spPr bwMode="auto">
                <a:xfrm>
                  <a:off x="5820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886" name="Freeform 208"/>
                <p:cNvSpPr>
                  <a:spLocks/>
                </p:cNvSpPr>
                <p:nvPr/>
              </p:nvSpPr>
              <p:spPr bwMode="auto">
                <a:xfrm>
                  <a:off x="5836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887" name="Freeform 209"/>
                <p:cNvSpPr>
                  <a:spLocks/>
                </p:cNvSpPr>
                <p:nvPr/>
              </p:nvSpPr>
              <p:spPr bwMode="auto">
                <a:xfrm>
                  <a:off x="5852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888" name="Freeform 210"/>
                <p:cNvSpPr>
                  <a:spLocks/>
                </p:cNvSpPr>
                <p:nvPr/>
              </p:nvSpPr>
              <p:spPr bwMode="auto">
                <a:xfrm>
                  <a:off x="5868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889" name="Freeform 211"/>
                <p:cNvSpPr>
                  <a:spLocks/>
                </p:cNvSpPr>
                <p:nvPr/>
              </p:nvSpPr>
              <p:spPr bwMode="auto">
                <a:xfrm>
                  <a:off x="5884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890" name="Freeform 212"/>
                <p:cNvSpPr>
                  <a:spLocks/>
                </p:cNvSpPr>
                <p:nvPr/>
              </p:nvSpPr>
              <p:spPr bwMode="auto">
                <a:xfrm>
                  <a:off x="5900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891" name="Freeform 213"/>
                <p:cNvSpPr>
                  <a:spLocks/>
                </p:cNvSpPr>
                <p:nvPr/>
              </p:nvSpPr>
              <p:spPr bwMode="auto">
                <a:xfrm>
                  <a:off x="5916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892" name="Freeform 214"/>
                <p:cNvSpPr>
                  <a:spLocks/>
                </p:cNvSpPr>
                <p:nvPr/>
              </p:nvSpPr>
              <p:spPr bwMode="auto">
                <a:xfrm>
                  <a:off x="5932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893" name="Freeform 215"/>
                <p:cNvSpPr>
                  <a:spLocks/>
                </p:cNvSpPr>
                <p:nvPr/>
              </p:nvSpPr>
              <p:spPr bwMode="auto">
                <a:xfrm>
                  <a:off x="5948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894" name="Freeform 216"/>
                <p:cNvSpPr>
                  <a:spLocks/>
                </p:cNvSpPr>
                <p:nvPr/>
              </p:nvSpPr>
              <p:spPr bwMode="auto">
                <a:xfrm>
                  <a:off x="5964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895" name="Freeform 217"/>
                <p:cNvSpPr>
                  <a:spLocks/>
                </p:cNvSpPr>
                <p:nvPr/>
              </p:nvSpPr>
              <p:spPr bwMode="auto">
                <a:xfrm>
                  <a:off x="5980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896" name="Freeform 218"/>
                <p:cNvSpPr>
                  <a:spLocks/>
                </p:cNvSpPr>
                <p:nvPr/>
              </p:nvSpPr>
              <p:spPr bwMode="auto">
                <a:xfrm>
                  <a:off x="5996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897" name="Freeform 219"/>
                <p:cNvSpPr>
                  <a:spLocks/>
                </p:cNvSpPr>
                <p:nvPr/>
              </p:nvSpPr>
              <p:spPr bwMode="auto">
                <a:xfrm>
                  <a:off x="6012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898" name="Freeform 220"/>
                <p:cNvSpPr>
                  <a:spLocks/>
                </p:cNvSpPr>
                <p:nvPr/>
              </p:nvSpPr>
              <p:spPr bwMode="auto">
                <a:xfrm>
                  <a:off x="6028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899" name="Freeform 221"/>
                <p:cNvSpPr>
                  <a:spLocks/>
                </p:cNvSpPr>
                <p:nvPr/>
              </p:nvSpPr>
              <p:spPr bwMode="auto">
                <a:xfrm>
                  <a:off x="6044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900" name="Freeform 222"/>
                <p:cNvSpPr>
                  <a:spLocks/>
                </p:cNvSpPr>
                <p:nvPr/>
              </p:nvSpPr>
              <p:spPr bwMode="auto">
                <a:xfrm>
                  <a:off x="6060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901" name="Freeform 223"/>
                <p:cNvSpPr>
                  <a:spLocks/>
                </p:cNvSpPr>
                <p:nvPr/>
              </p:nvSpPr>
              <p:spPr bwMode="auto">
                <a:xfrm>
                  <a:off x="6076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902" name="Freeform 224"/>
                <p:cNvSpPr>
                  <a:spLocks/>
                </p:cNvSpPr>
                <p:nvPr/>
              </p:nvSpPr>
              <p:spPr bwMode="auto">
                <a:xfrm>
                  <a:off x="6092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903" name="Freeform 225"/>
                <p:cNvSpPr>
                  <a:spLocks/>
                </p:cNvSpPr>
                <p:nvPr/>
              </p:nvSpPr>
              <p:spPr bwMode="auto">
                <a:xfrm>
                  <a:off x="6108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904" name="Freeform 226"/>
                <p:cNvSpPr>
                  <a:spLocks/>
                </p:cNvSpPr>
                <p:nvPr/>
              </p:nvSpPr>
              <p:spPr bwMode="auto">
                <a:xfrm>
                  <a:off x="6124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905" name="Freeform 227"/>
                <p:cNvSpPr>
                  <a:spLocks/>
                </p:cNvSpPr>
                <p:nvPr/>
              </p:nvSpPr>
              <p:spPr bwMode="auto">
                <a:xfrm>
                  <a:off x="6140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906" name="Freeform 228"/>
                <p:cNvSpPr>
                  <a:spLocks/>
                </p:cNvSpPr>
                <p:nvPr/>
              </p:nvSpPr>
              <p:spPr bwMode="auto">
                <a:xfrm>
                  <a:off x="6156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907" name="Freeform 229"/>
                <p:cNvSpPr>
                  <a:spLocks/>
                </p:cNvSpPr>
                <p:nvPr/>
              </p:nvSpPr>
              <p:spPr bwMode="auto">
                <a:xfrm>
                  <a:off x="6172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908" name="Freeform 230"/>
                <p:cNvSpPr>
                  <a:spLocks/>
                </p:cNvSpPr>
                <p:nvPr/>
              </p:nvSpPr>
              <p:spPr bwMode="auto">
                <a:xfrm>
                  <a:off x="6188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909" name="Freeform 231"/>
                <p:cNvSpPr>
                  <a:spLocks/>
                </p:cNvSpPr>
                <p:nvPr/>
              </p:nvSpPr>
              <p:spPr bwMode="auto">
                <a:xfrm>
                  <a:off x="6204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910" name="Freeform 232"/>
                <p:cNvSpPr>
                  <a:spLocks/>
                </p:cNvSpPr>
                <p:nvPr/>
              </p:nvSpPr>
              <p:spPr bwMode="auto">
                <a:xfrm>
                  <a:off x="6220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911" name="Freeform 233"/>
                <p:cNvSpPr>
                  <a:spLocks/>
                </p:cNvSpPr>
                <p:nvPr/>
              </p:nvSpPr>
              <p:spPr bwMode="auto">
                <a:xfrm>
                  <a:off x="6236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912" name="Freeform 234"/>
                <p:cNvSpPr>
                  <a:spLocks/>
                </p:cNvSpPr>
                <p:nvPr/>
              </p:nvSpPr>
              <p:spPr bwMode="auto">
                <a:xfrm>
                  <a:off x="6252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913" name="Freeform 235"/>
                <p:cNvSpPr>
                  <a:spLocks/>
                </p:cNvSpPr>
                <p:nvPr/>
              </p:nvSpPr>
              <p:spPr bwMode="auto">
                <a:xfrm>
                  <a:off x="6268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914" name="Freeform 236"/>
                <p:cNvSpPr>
                  <a:spLocks/>
                </p:cNvSpPr>
                <p:nvPr/>
              </p:nvSpPr>
              <p:spPr bwMode="auto">
                <a:xfrm>
                  <a:off x="6284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915" name="Freeform 237"/>
                <p:cNvSpPr>
                  <a:spLocks/>
                </p:cNvSpPr>
                <p:nvPr/>
              </p:nvSpPr>
              <p:spPr bwMode="auto">
                <a:xfrm>
                  <a:off x="6300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916" name="Freeform 238"/>
                <p:cNvSpPr>
                  <a:spLocks/>
                </p:cNvSpPr>
                <p:nvPr/>
              </p:nvSpPr>
              <p:spPr bwMode="auto">
                <a:xfrm>
                  <a:off x="6316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917" name="Freeform 239"/>
                <p:cNvSpPr>
                  <a:spLocks/>
                </p:cNvSpPr>
                <p:nvPr/>
              </p:nvSpPr>
              <p:spPr bwMode="auto">
                <a:xfrm>
                  <a:off x="6332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918" name="Freeform 240"/>
                <p:cNvSpPr>
                  <a:spLocks/>
                </p:cNvSpPr>
                <p:nvPr/>
              </p:nvSpPr>
              <p:spPr bwMode="auto">
                <a:xfrm>
                  <a:off x="6348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919" name="Freeform 241"/>
                <p:cNvSpPr>
                  <a:spLocks/>
                </p:cNvSpPr>
                <p:nvPr/>
              </p:nvSpPr>
              <p:spPr bwMode="auto">
                <a:xfrm>
                  <a:off x="6364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920" name="Freeform 242"/>
                <p:cNvSpPr>
                  <a:spLocks/>
                </p:cNvSpPr>
                <p:nvPr/>
              </p:nvSpPr>
              <p:spPr bwMode="auto">
                <a:xfrm>
                  <a:off x="6380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921" name="Freeform 243"/>
                <p:cNvSpPr>
                  <a:spLocks/>
                </p:cNvSpPr>
                <p:nvPr/>
              </p:nvSpPr>
              <p:spPr bwMode="auto">
                <a:xfrm>
                  <a:off x="6396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922" name="Freeform 244"/>
                <p:cNvSpPr>
                  <a:spLocks/>
                </p:cNvSpPr>
                <p:nvPr/>
              </p:nvSpPr>
              <p:spPr bwMode="auto">
                <a:xfrm>
                  <a:off x="6412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923" name="Freeform 245"/>
                <p:cNvSpPr>
                  <a:spLocks/>
                </p:cNvSpPr>
                <p:nvPr/>
              </p:nvSpPr>
              <p:spPr bwMode="auto">
                <a:xfrm>
                  <a:off x="6428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924" name="Freeform 246"/>
                <p:cNvSpPr>
                  <a:spLocks/>
                </p:cNvSpPr>
                <p:nvPr/>
              </p:nvSpPr>
              <p:spPr bwMode="auto">
                <a:xfrm>
                  <a:off x="6444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925" name="Freeform 247"/>
                <p:cNvSpPr>
                  <a:spLocks/>
                </p:cNvSpPr>
                <p:nvPr/>
              </p:nvSpPr>
              <p:spPr bwMode="auto">
                <a:xfrm>
                  <a:off x="6460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926" name="Freeform 248"/>
                <p:cNvSpPr>
                  <a:spLocks/>
                </p:cNvSpPr>
                <p:nvPr/>
              </p:nvSpPr>
              <p:spPr bwMode="auto">
                <a:xfrm>
                  <a:off x="6476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927" name="Freeform 249"/>
                <p:cNvSpPr>
                  <a:spLocks/>
                </p:cNvSpPr>
                <p:nvPr/>
              </p:nvSpPr>
              <p:spPr bwMode="auto">
                <a:xfrm>
                  <a:off x="6492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928" name="Freeform 250"/>
                <p:cNvSpPr>
                  <a:spLocks/>
                </p:cNvSpPr>
                <p:nvPr/>
              </p:nvSpPr>
              <p:spPr bwMode="auto">
                <a:xfrm>
                  <a:off x="6508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929" name="Freeform 251"/>
                <p:cNvSpPr>
                  <a:spLocks/>
                </p:cNvSpPr>
                <p:nvPr/>
              </p:nvSpPr>
              <p:spPr bwMode="auto">
                <a:xfrm>
                  <a:off x="6524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930" name="Freeform 252"/>
                <p:cNvSpPr>
                  <a:spLocks/>
                </p:cNvSpPr>
                <p:nvPr/>
              </p:nvSpPr>
              <p:spPr bwMode="auto">
                <a:xfrm>
                  <a:off x="6540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931" name="Freeform 253"/>
                <p:cNvSpPr>
                  <a:spLocks/>
                </p:cNvSpPr>
                <p:nvPr/>
              </p:nvSpPr>
              <p:spPr bwMode="auto">
                <a:xfrm>
                  <a:off x="6556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932" name="Freeform 254"/>
                <p:cNvSpPr>
                  <a:spLocks/>
                </p:cNvSpPr>
                <p:nvPr/>
              </p:nvSpPr>
              <p:spPr bwMode="auto">
                <a:xfrm>
                  <a:off x="6572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933" name="Freeform 255"/>
                <p:cNvSpPr>
                  <a:spLocks/>
                </p:cNvSpPr>
                <p:nvPr/>
              </p:nvSpPr>
              <p:spPr bwMode="auto">
                <a:xfrm>
                  <a:off x="6588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934" name="Freeform 256"/>
                <p:cNvSpPr>
                  <a:spLocks/>
                </p:cNvSpPr>
                <p:nvPr/>
              </p:nvSpPr>
              <p:spPr bwMode="auto">
                <a:xfrm>
                  <a:off x="6604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935" name="Freeform 257"/>
                <p:cNvSpPr>
                  <a:spLocks/>
                </p:cNvSpPr>
                <p:nvPr/>
              </p:nvSpPr>
              <p:spPr bwMode="auto">
                <a:xfrm>
                  <a:off x="6620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936" name="Freeform 258"/>
                <p:cNvSpPr>
                  <a:spLocks/>
                </p:cNvSpPr>
                <p:nvPr/>
              </p:nvSpPr>
              <p:spPr bwMode="auto">
                <a:xfrm>
                  <a:off x="6636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937" name="Freeform 259"/>
                <p:cNvSpPr>
                  <a:spLocks/>
                </p:cNvSpPr>
                <p:nvPr/>
              </p:nvSpPr>
              <p:spPr bwMode="auto">
                <a:xfrm>
                  <a:off x="6652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938" name="Freeform 260"/>
                <p:cNvSpPr>
                  <a:spLocks/>
                </p:cNvSpPr>
                <p:nvPr/>
              </p:nvSpPr>
              <p:spPr bwMode="auto">
                <a:xfrm>
                  <a:off x="6668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939" name="Freeform 261"/>
                <p:cNvSpPr>
                  <a:spLocks/>
                </p:cNvSpPr>
                <p:nvPr/>
              </p:nvSpPr>
              <p:spPr bwMode="auto">
                <a:xfrm>
                  <a:off x="6684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940" name="Freeform 262"/>
                <p:cNvSpPr>
                  <a:spLocks/>
                </p:cNvSpPr>
                <p:nvPr/>
              </p:nvSpPr>
              <p:spPr bwMode="auto">
                <a:xfrm>
                  <a:off x="6700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941" name="Freeform 263"/>
                <p:cNvSpPr>
                  <a:spLocks/>
                </p:cNvSpPr>
                <p:nvPr/>
              </p:nvSpPr>
              <p:spPr bwMode="auto">
                <a:xfrm>
                  <a:off x="6716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942" name="Freeform 264"/>
                <p:cNvSpPr>
                  <a:spLocks/>
                </p:cNvSpPr>
                <p:nvPr/>
              </p:nvSpPr>
              <p:spPr bwMode="auto">
                <a:xfrm>
                  <a:off x="6732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943" name="Freeform 265"/>
                <p:cNvSpPr>
                  <a:spLocks/>
                </p:cNvSpPr>
                <p:nvPr/>
              </p:nvSpPr>
              <p:spPr bwMode="auto">
                <a:xfrm>
                  <a:off x="6748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944" name="Freeform 266"/>
                <p:cNvSpPr>
                  <a:spLocks/>
                </p:cNvSpPr>
                <p:nvPr/>
              </p:nvSpPr>
              <p:spPr bwMode="auto">
                <a:xfrm>
                  <a:off x="6764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945" name="Freeform 267"/>
                <p:cNvSpPr>
                  <a:spLocks/>
                </p:cNvSpPr>
                <p:nvPr/>
              </p:nvSpPr>
              <p:spPr bwMode="auto">
                <a:xfrm>
                  <a:off x="6780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946" name="Freeform 268"/>
                <p:cNvSpPr>
                  <a:spLocks/>
                </p:cNvSpPr>
                <p:nvPr/>
              </p:nvSpPr>
              <p:spPr bwMode="auto">
                <a:xfrm>
                  <a:off x="6796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947" name="Freeform 269"/>
                <p:cNvSpPr>
                  <a:spLocks/>
                </p:cNvSpPr>
                <p:nvPr/>
              </p:nvSpPr>
              <p:spPr bwMode="auto">
                <a:xfrm>
                  <a:off x="6812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948" name="Freeform 270"/>
                <p:cNvSpPr>
                  <a:spLocks/>
                </p:cNvSpPr>
                <p:nvPr/>
              </p:nvSpPr>
              <p:spPr bwMode="auto">
                <a:xfrm>
                  <a:off x="6828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949" name="Freeform 271"/>
                <p:cNvSpPr>
                  <a:spLocks/>
                </p:cNvSpPr>
                <p:nvPr/>
              </p:nvSpPr>
              <p:spPr bwMode="auto">
                <a:xfrm>
                  <a:off x="6844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950" name="Freeform 272"/>
                <p:cNvSpPr>
                  <a:spLocks/>
                </p:cNvSpPr>
                <p:nvPr/>
              </p:nvSpPr>
              <p:spPr bwMode="auto">
                <a:xfrm>
                  <a:off x="6860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951" name="Freeform 273"/>
                <p:cNvSpPr>
                  <a:spLocks/>
                </p:cNvSpPr>
                <p:nvPr/>
              </p:nvSpPr>
              <p:spPr bwMode="auto">
                <a:xfrm>
                  <a:off x="6876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952" name="Freeform 274"/>
                <p:cNvSpPr>
                  <a:spLocks/>
                </p:cNvSpPr>
                <p:nvPr/>
              </p:nvSpPr>
              <p:spPr bwMode="auto">
                <a:xfrm>
                  <a:off x="6892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953" name="Freeform 275"/>
                <p:cNvSpPr>
                  <a:spLocks/>
                </p:cNvSpPr>
                <p:nvPr/>
              </p:nvSpPr>
              <p:spPr bwMode="auto">
                <a:xfrm>
                  <a:off x="6908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954" name="Freeform 276"/>
                <p:cNvSpPr>
                  <a:spLocks/>
                </p:cNvSpPr>
                <p:nvPr/>
              </p:nvSpPr>
              <p:spPr bwMode="auto">
                <a:xfrm>
                  <a:off x="6924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  <p:sp>
              <p:nvSpPr>
                <p:cNvPr id="67955" name="Freeform 277"/>
                <p:cNvSpPr>
                  <a:spLocks/>
                </p:cNvSpPr>
                <p:nvPr/>
              </p:nvSpPr>
              <p:spPr bwMode="auto">
                <a:xfrm>
                  <a:off x="6940" y="5969"/>
                  <a:ext cx="8" cy="8"/>
                </a:xfrm>
                <a:custGeom>
                  <a:avLst/>
                  <a:gdLst>
                    <a:gd name="T0" fmla="*/ 4 w 8"/>
                    <a:gd name="T1" fmla="*/ 0 h 8"/>
                    <a:gd name="T2" fmla="*/ 0 w 8"/>
                    <a:gd name="T3" fmla="*/ 0 h 8"/>
                    <a:gd name="T4" fmla="*/ 0 w 8"/>
                    <a:gd name="T5" fmla="*/ 4 h 8"/>
                    <a:gd name="T6" fmla="*/ 0 w 8"/>
                    <a:gd name="T7" fmla="*/ 8 h 8"/>
                    <a:gd name="T8" fmla="*/ 4 w 8"/>
                    <a:gd name="T9" fmla="*/ 8 h 8"/>
                    <a:gd name="T10" fmla="*/ 4 w 8"/>
                    <a:gd name="T11" fmla="*/ 8 h 8"/>
                    <a:gd name="T12" fmla="*/ 8 w 8"/>
                    <a:gd name="T13" fmla="*/ 4 h 8"/>
                    <a:gd name="T14" fmla="*/ 8 w 8"/>
                    <a:gd name="T15" fmla="*/ 0 h 8"/>
                    <a:gd name="T16" fmla="*/ 4 w 8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 dirty="0"/>
                </a:p>
              </p:txBody>
            </p:sp>
          </p:grpSp>
          <p:sp>
            <p:nvSpPr>
              <p:cNvPr id="67641" name="Freeform 278"/>
              <p:cNvSpPr>
                <a:spLocks/>
              </p:cNvSpPr>
              <p:nvPr/>
            </p:nvSpPr>
            <p:spPr bwMode="auto">
              <a:xfrm>
                <a:off x="6956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642" name="Freeform 279"/>
              <p:cNvSpPr>
                <a:spLocks/>
              </p:cNvSpPr>
              <p:nvPr/>
            </p:nvSpPr>
            <p:spPr bwMode="auto">
              <a:xfrm>
                <a:off x="6972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643" name="Freeform 280"/>
              <p:cNvSpPr>
                <a:spLocks/>
              </p:cNvSpPr>
              <p:nvPr/>
            </p:nvSpPr>
            <p:spPr bwMode="auto">
              <a:xfrm>
                <a:off x="6988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644" name="Freeform 281"/>
              <p:cNvSpPr>
                <a:spLocks/>
              </p:cNvSpPr>
              <p:nvPr/>
            </p:nvSpPr>
            <p:spPr bwMode="auto">
              <a:xfrm>
                <a:off x="7004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645" name="Freeform 282"/>
              <p:cNvSpPr>
                <a:spLocks/>
              </p:cNvSpPr>
              <p:nvPr/>
            </p:nvSpPr>
            <p:spPr bwMode="auto">
              <a:xfrm>
                <a:off x="7020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646" name="Freeform 283"/>
              <p:cNvSpPr>
                <a:spLocks/>
              </p:cNvSpPr>
              <p:nvPr/>
            </p:nvSpPr>
            <p:spPr bwMode="auto">
              <a:xfrm>
                <a:off x="7036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647" name="Freeform 284"/>
              <p:cNvSpPr>
                <a:spLocks/>
              </p:cNvSpPr>
              <p:nvPr/>
            </p:nvSpPr>
            <p:spPr bwMode="auto">
              <a:xfrm>
                <a:off x="7052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648" name="Freeform 285"/>
              <p:cNvSpPr>
                <a:spLocks/>
              </p:cNvSpPr>
              <p:nvPr/>
            </p:nvSpPr>
            <p:spPr bwMode="auto">
              <a:xfrm>
                <a:off x="7068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649" name="Freeform 286"/>
              <p:cNvSpPr>
                <a:spLocks/>
              </p:cNvSpPr>
              <p:nvPr/>
            </p:nvSpPr>
            <p:spPr bwMode="auto">
              <a:xfrm>
                <a:off x="7084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650" name="Freeform 287"/>
              <p:cNvSpPr>
                <a:spLocks/>
              </p:cNvSpPr>
              <p:nvPr/>
            </p:nvSpPr>
            <p:spPr bwMode="auto">
              <a:xfrm>
                <a:off x="7100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651" name="Freeform 288"/>
              <p:cNvSpPr>
                <a:spLocks/>
              </p:cNvSpPr>
              <p:nvPr/>
            </p:nvSpPr>
            <p:spPr bwMode="auto">
              <a:xfrm>
                <a:off x="7116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652" name="Freeform 289"/>
              <p:cNvSpPr>
                <a:spLocks/>
              </p:cNvSpPr>
              <p:nvPr/>
            </p:nvSpPr>
            <p:spPr bwMode="auto">
              <a:xfrm>
                <a:off x="7132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653" name="Freeform 290"/>
              <p:cNvSpPr>
                <a:spLocks/>
              </p:cNvSpPr>
              <p:nvPr/>
            </p:nvSpPr>
            <p:spPr bwMode="auto">
              <a:xfrm>
                <a:off x="7148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654" name="Freeform 291"/>
              <p:cNvSpPr>
                <a:spLocks/>
              </p:cNvSpPr>
              <p:nvPr/>
            </p:nvSpPr>
            <p:spPr bwMode="auto">
              <a:xfrm>
                <a:off x="7164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655" name="Freeform 292"/>
              <p:cNvSpPr>
                <a:spLocks/>
              </p:cNvSpPr>
              <p:nvPr/>
            </p:nvSpPr>
            <p:spPr bwMode="auto">
              <a:xfrm>
                <a:off x="7180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656" name="Freeform 293"/>
              <p:cNvSpPr>
                <a:spLocks/>
              </p:cNvSpPr>
              <p:nvPr/>
            </p:nvSpPr>
            <p:spPr bwMode="auto">
              <a:xfrm>
                <a:off x="7196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657" name="Freeform 294"/>
              <p:cNvSpPr>
                <a:spLocks/>
              </p:cNvSpPr>
              <p:nvPr/>
            </p:nvSpPr>
            <p:spPr bwMode="auto">
              <a:xfrm>
                <a:off x="7212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658" name="Freeform 295"/>
              <p:cNvSpPr>
                <a:spLocks/>
              </p:cNvSpPr>
              <p:nvPr/>
            </p:nvSpPr>
            <p:spPr bwMode="auto">
              <a:xfrm>
                <a:off x="7228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659" name="Freeform 296"/>
              <p:cNvSpPr>
                <a:spLocks/>
              </p:cNvSpPr>
              <p:nvPr/>
            </p:nvSpPr>
            <p:spPr bwMode="auto">
              <a:xfrm>
                <a:off x="7244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660" name="Freeform 297"/>
              <p:cNvSpPr>
                <a:spLocks/>
              </p:cNvSpPr>
              <p:nvPr/>
            </p:nvSpPr>
            <p:spPr bwMode="auto">
              <a:xfrm>
                <a:off x="7260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661" name="Freeform 298"/>
              <p:cNvSpPr>
                <a:spLocks/>
              </p:cNvSpPr>
              <p:nvPr/>
            </p:nvSpPr>
            <p:spPr bwMode="auto">
              <a:xfrm>
                <a:off x="7276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662" name="Freeform 299"/>
              <p:cNvSpPr>
                <a:spLocks/>
              </p:cNvSpPr>
              <p:nvPr/>
            </p:nvSpPr>
            <p:spPr bwMode="auto">
              <a:xfrm>
                <a:off x="7292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663" name="Freeform 300"/>
              <p:cNvSpPr>
                <a:spLocks/>
              </p:cNvSpPr>
              <p:nvPr/>
            </p:nvSpPr>
            <p:spPr bwMode="auto">
              <a:xfrm>
                <a:off x="7308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664" name="Freeform 301"/>
              <p:cNvSpPr>
                <a:spLocks/>
              </p:cNvSpPr>
              <p:nvPr/>
            </p:nvSpPr>
            <p:spPr bwMode="auto">
              <a:xfrm>
                <a:off x="7324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665" name="Freeform 302"/>
              <p:cNvSpPr>
                <a:spLocks/>
              </p:cNvSpPr>
              <p:nvPr/>
            </p:nvSpPr>
            <p:spPr bwMode="auto">
              <a:xfrm>
                <a:off x="7340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666" name="Freeform 303"/>
              <p:cNvSpPr>
                <a:spLocks/>
              </p:cNvSpPr>
              <p:nvPr/>
            </p:nvSpPr>
            <p:spPr bwMode="auto">
              <a:xfrm>
                <a:off x="7356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667" name="Freeform 304"/>
              <p:cNvSpPr>
                <a:spLocks/>
              </p:cNvSpPr>
              <p:nvPr/>
            </p:nvSpPr>
            <p:spPr bwMode="auto">
              <a:xfrm>
                <a:off x="7372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668" name="Freeform 305"/>
              <p:cNvSpPr>
                <a:spLocks/>
              </p:cNvSpPr>
              <p:nvPr/>
            </p:nvSpPr>
            <p:spPr bwMode="auto">
              <a:xfrm>
                <a:off x="7388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669" name="Freeform 306"/>
              <p:cNvSpPr>
                <a:spLocks/>
              </p:cNvSpPr>
              <p:nvPr/>
            </p:nvSpPr>
            <p:spPr bwMode="auto">
              <a:xfrm>
                <a:off x="7404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670" name="Freeform 307"/>
              <p:cNvSpPr>
                <a:spLocks/>
              </p:cNvSpPr>
              <p:nvPr/>
            </p:nvSpPr>
            <p:spPr bwMode="auto">
              <a:xfrm>
                <a:off x="7420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671" name="Freeform 308"/>
              <p:cNvSpPr>
                <a:spLocks/>
              </p:cNvSpPr>
              <p:nvPr/>
            </p:nvSpPr>
            <p:spPr bwMode="auto">
              <a:xfrm>
                <a:off x="7436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672" name="Freeform 309"/>
              <p:cNvSpPr>
                <a:spLocks/>
              </p:cNvSpPr>
              <p:nvPr/>
            </p:nvSpPr>
            <p:spPr bwMode="auto">
              <a:xfrm>
                <a:off x="7452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673" name="Freeform 310"/>
              <p:cNvSpPr>
                <a:spLocks/>
              </p:cNvSpPr>
              <p:nvPr/>
            </p:nvSpPr>
            <p:spPr bwMode="auto">
              <a:xfrm>
                <a:off x="7468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674" name="Freeform 311"/>
              <p:cNvSpPr>
                <a:spLocks/>
              </p:cNvSpPr>
              <p:nvPr/>
            </p:nvSpPr>
            <p:spPr bwMode="auto">
              <a:xfrm>
                <a:off x="7484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675" name="Freeform 312"/>
              <p:cNvSpPr>
                <a:spLocks/>
              </p:cNvSpPr>
              <p:nvPr/>
            </p:nvSpPr>
            <p:spPr bwMode="auto">
              <a:xfrm>
                <a:off x="7500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676" name="Freeform 313"/>
              <p:cNvSpPr>
                <a:spLocks/>
              </p:cNvSpPr>
              <p:nvPr/>
            </p:nvSpPr>
            <p:spPr bwMode="auto">
              <a:xfrm>
                <a:off x="7516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677" name="Freeform 314"/>
              <p:cNvSpPr>
                <a:spLocks/>
              </p:cNvSpPr>
              <p:nvPr/>
            </p:nvSpPr>
            <p:spPr bwMode="auto">
              <a:xfrm>
                <a:off x="7532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678" name="Freeform 315"/>
              <p:cNvSpPr>
                <a:spLocks/>
              </p:cNvSpPr>
              <p:nvPr/>
            </p:nvSpPr>
            <p:spPr bwMode="auto">
              <a:xfrm>
                <a:off x="7548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679" name="Freeform 316"/>
              <p:cNvSpPr>
                <a:spLocks/>
              </p:cNvSpPr>
              <p:nvPr/>
            </p:nvSpPr>
            <p:spPr bwMode="auto">
              <a:xfrm>
                <a:off x="7564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680" name="Freeform 317"/>
              <p:cNvSpPr>
                <a:spLocks/>
              </p:cNvSpPr>
              <p:nvPr/>
            </p:nvSpPr>
            <p:spPr bwMode="auto">
              <a:xfrm>
                <a:off x="7580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681" name="Freeform 318"/>
              <p:cNvSpPr>
                <a:spLocks/>
              </p:cNvSpPr>
              <p:nvPr/>
            </p:nvSpPr>
            <p:spPr bwMode="auto">
              <a:xfrm>
                <a:off x="7596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682" name="Freeform 319"/>
              <p:cNvSpPr>
                <a:spLocks/>
              </p:cNvSpPr>
              <p:nvPr/>
            </p:nvSpPr>
            <p:spPr bwMode="auto">
              <a:xfrm>
                <a:off x="7612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683" name="Freeform 320"/>
              <p:cNvSpPr>
                <a:spLocks/>
              </p:cNvSpPr>
              <p:nvPr/>
            </p:nvSpPr>
            <p:spPr bwMode="auto">
              <a:xfrm>
                <a:off x="7628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684" name="Freeform 321"/>
              <p:cNvSpPr>
                <a:spLocks/>
              </p:cNvSpPr>
              <p:nvPr/>
            </p:nvSpPr>
            <p:spPr bwMode="auto">
              <a:xfrm>
                <a:off x="7644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685" name="Freeform 322"/>
              <p:cNvSpPr>
                <a:spLocks/>
              </p:cNvSpPr>
              <p:nvPr/>
            </p:nvSpPr>
            <p:spPr bwMode="auto">
              <a:xfrm>
                <a:off x="7660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686" name="Freeform 323"/>
              <p:cNvSpPr>
                <a:spLocks/>
              </p:cNvSpPr>
              <p:nvPr/>
            </p:nvSpPr>
            <p:spPr bwMode="auto">
              <a:xfrm>
                <a:off x="7676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687" name="Freeform 324"/>
              <p:cNvSpPr>
                <a:spLocks/>
              </p:cNvSpPr>
              <p:nvPr/>
            </p:nvSpPr>
            <p:spPr bwMode="auto">
              <a:xfrm>
                <a:off x="7692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688" name="Freeform 325"/>
              <p:cNvSpPr>
                <a:spLocks/>
              </p:cNvSpPr>
              <p:nvPr/>
            </p:nvSpPr>
            <p:spPr bwMode="auto">
              <a:xfrm>
                <a:off x="7708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689" name="Freeform 326"/>
              <p:cNvSpPr>
                <a:spLocks/>
              </p:cNvSpPr>
              <p:nvPr/>
            </p:nvSpPr>
            <p:spPr bwMode="auto">
              <a:xfrm>
                <a:off x="7724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690" name="Freeform 327"/>
              <p:cNvSpPr>
                <a:spLocks/>
              </p:cNvSpPr>
              <p:nvPr/>
            </p:nvSpPr>
            <p:spPr bwMode="auto">
              <a:xfrm>
                <a:off x="7740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691" name="Freeform 328"/>
              <p:cNvSpPr>
                <a:spLocks/>
              </p:cNvSpPr>
              <p:nvPr/>
            </p:nvSpPr>
            <p:spPr bwMode="auto">
              <a:xfrm>
                <a:off x="7756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692" name="Freeform 329"/>
              <p:cNvSpPr>
                <a:spLocks/>
              </p:cNvSpPr>
              <p:nvPr/>
            </p:nvSpPr>
            <p:spPr bwMode="auto">
              <a:xfrm>
                <a:off x="7772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693" name="Freeform 330"/>
              <p:cNvSpPr>
                <a:spLocks/>
              </p:cNvSpPr>
              <p:nvPr/>
            </p:nvSpPr>
            <p:spPr bwMode="auto">
              <a:xfrm>
                <a:off x="7788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694" name="Freeform 331"/>
              <p:cNvSpPr>
                <a:spLocks/>
              </p:cNvSpPr>
              <p:nvPr/>
            </p:nvSpPr>
            <p:spPr bwMode="auto">
              <a:xfrm>
                <a:off x="7804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695" name="Freeform 332"/>
              <p:cNvSpPr>
                <a:spLocks/>
              </p:cNvSpPr>
              <p:nvPr/>
            </p:nvSpPr>
            <p:spPr bwMode="auto">
              <a:xfrm>
                <a:off x="7820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696" name="Freeform 333"/>
              <p:cNvSpPr>
                <a:spLocks/>
              </p:cNvSpPr>
              <p:nvPr/>
            </p:nvSpPr>
            <p:spPr bwMode="auto">
              <a:xfrm>
                <a:off x="7836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697" name="Freeform 334"/>
              <p:cNvSpPr>
                <a:spLocks/>
              </p:cNvSpPr>
              <p:nvPr/>
            </p:nvSpPr>
            <p:spPr bwMode="auto">
              <a:xfrm>
                <a:off x="7852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698" name="Freeform 335"/>
              <p:cNvSpPr>
                <a:spLocks/>
              </p:cNvSpPr>
              <p:nvPr/>
            </p:nvSpPr>
            <p:spPr bwMode="auto">
              <a:xfrm>
                <a:off x="7868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699" name="Freeform 336"/>
              <p:cNvSpPr>
                <a:spLocks/>
              </p:cNvSpPr>
              <p:nvPr/>
            </p:nvSpPr>
            <p:spPr bwMode="auto">
              <a:xfrm>
                <a:off x="7884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700" name="Freeform 337"/>
              <p:cNvSpPr>
                <a:spLocks/>
              </p:cNvSpPr>
              <p:nvPr/>
            </p:nvSpPr>
            <p:spPr bwMode="auto">
              <a:xfrm>
                <a:off x="7900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701" name="Freeform 338"/>
              <p:cNvSpPr>
                <a:spLocks/>
              </p:cNvSpPr>
              <p:nvPr/>
            </p:nvSpPr>
            <p:spPr bwMode="auto">
              <a:xfrm>
                <a:off x="7916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702" name="Freeform 339"/>
              <p:cNvSpPr>
                <a:spLocks/>
              </p:cNvSpPr>
              <p:nvPr/>
            </p:nvSpPr>
            <p:spPr bwMode="auto">
              <a:xfrm>
                <a:off x="7932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703" name="Freeform 340"/>
              <p:cNvSpPr>
                <a:spLocks/>
              </p:cNvSpPr>
              <p:nvPr/>
            </p:nvSpPr>
            <p:spPr bwMode="auto">
              <a:xfrm>
                <a:off x="7948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704" name="Freeform 341"/>
              <p:cNvSpPr>
                <a:spLocks/>
              </p:cNvSpPr>
              <p:nvPr/>
            </p:nvSpPr>
            <p:spPr bwMode="auto">
              <a:xfrm>
                <a:off x="7964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705" name="Freeform 342"/>
              <p:cNvSpPr>
                <a:spLocks/>
              </p:cNvSpPr>
              <p:nvPr/>
            </p:nvSpPr>
            <p:spPr bwMode="auto">
              <a:xfrm>
                <a:off x="7980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706" name="Freeform 343"/>
              <p:cNvSpPr>
                <a:spLocks/>
              </p:cNvSpPr>
              <p:nvPr/>
            </p:nvSpPr>
            <p:spPr bwMode="auto">
              <a:xfrm>
                <a:off x="7996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707" name="Freeform 344"/>
              <p:cNvSpPr>
                <a:spLocks/>
              </p:cNvSpPr>
              <p:nvPr/>
            </p:nvSpPr>
            <p:spPr bwMode="auto">
              <a:xfrm>
                <a:off x="8012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708" name="Freeform 345"/>
              <p:cNvSpPr>
                <a:spLocks/>
              </p:cNvSpPr>
              <p:nvPr/>
            </p:nvSpPr>
            <p:spPr bwMode="auto">
              <a:xfrm>
                <a:off x="8028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709" name="Freeform 346"/>
              <p:cNvSpPr>
                <a:spLocks/>
              </p:cNvSpPr>
              <p:nvPr/>
            </p:nvSpPr>
            <p:spPr bwMode="auto">
              <a:xfrm>
                <a:off x="8044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710" name="Freeform 347"/>
              <p:cNvSpPr>
                <a:spLocks/>
              </p:cNvSpPr>
              <p:nvPr/>
            </p:nvSpPr>
            <p:spPr bwMode="auto">
              <a:xfrm>
                <a:off x="8060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711" name="Freeform 348"/>
              <p:cNvSpPr>
                <a:spLocks/>
              </p:cNvSpPr>
              <p:nvPr/>
            </p:nvSpPr>
            <p:spPr bwMode="auto">
              <a:xfrm>
                <a:off x="8076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712" name="Freeform 349"/>
              <p:cNvSpPr>
                <a:spLocks/>
              </p:cNvSpPr>
              <p:nvPr/>
            </p:nvSpPr>
            <p:spPr bwMode="auto">
              <a:xfrm>
                <a:off x="8092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713" name="Freeform 350"/>
              <p:cNvSpPr>
                <a:spLocks/>
              </p:cNvSpPr>
              <p:nvPr/>
            </p:nvSpPr>
            <p:spPr bwMode="auto">
              <a:xfrm>
                <a:off x="8108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714" name="Freeform 351"/>
              <p:cNvSpPr>
                <a:spLocks/>
              </p:cNvSpPr>
              <p:nvPr/>
            </p:nvSpPr>
            <p:spPr bwMode="auto">
              <a:xfrm>
                <a:off x="8124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715" name="Freeform 352"/>
              <p:cNvSpPr>
                <a:spLocks/>
              </p:cNvSpPr>
              <p:nvPr/>
            </p:nvSpPr>
            <p:spPr bwMode="auto">
              <a:xfrm>
                <a:off x="8140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716" name="Freeform 353"/>
              <p:cNvSpPr>
                <a:spLocks/>
              </p:cNvSpPr>
              <p:nvPr/>
            </p:nvSpPr>
            <p:spPr bwMode="auto">
              <a:xfrm>
                <a:off x="8156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717" name="Freeform 354"/>
              <p:cNvSpPr>
                <a:spLocks/>
              </p:cNvSpPr>
              <p:nvPr/>
            </p:nvSpPr>
            <p:spPr bwMode="auto">
              <a:xfrm>
                <a:off x="8172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718" name="Freeform 355"/>
              <p:cNvSpPr>
                <a:spLocks/>
              </p:cNvSpPr>
              <p:nvPr/>
            </p:nvSpPr>
            <p:spPr bwMode="auto">
              <a:xfrm>
                <a:off x="8188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719" name="Freeform 356"/>
              <p:cNvSpPr>
                <a:spLocks/>
              </p:cNvSpPr>
              <p:nvPr/>
            </p:nvSpPr>
            <p:spPr bwMode="auto">
              <a:xfrm>
                <a:off x="8204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720" name="Freeform 357"/>
              <p:cNvSpPr>
                <a:spLocks/>
              </p:cNvSpPr>
              <p:nvPr/>
            </p:nvSpPr>
            <p:spPr bwMode="auto">
              <a:xfrm>
                <a:off x="8220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721" name="Freeform 358"/>
              <p:cNvSpPr>
                <a:spLocks/>
              </p:cNvSpPr>
              <p:nvPr/>
            </p:nvSpPr>
            <p:spPr bwMode="auto">
              <a:xfrm>
                <a:off x="8236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722" name="Freeform 359"/>
              <p:cNvSpPr>
                <a:spLocks/>
              </p:cNvSpPr>
              <p:nvPr/>
            </p:nvSpPr>
            <p:spPr bwMode="auto">
              <a:xfrm>
                <a:off x="8252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723" name="Freeform 360"/>
              <p:cNvSpPr>
                <a:spLocks/>
              </p:cNvSpPr>
              <p:nvPr/>
            </p:nvSpPr>
            <p:spPr bwMode="auto">
              <a:xfrm>
                <a:off x="8268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724" name="Freeform 361"/>
              <p:cNvSpPr>
                <a:spLocks/>
              </p:cNvSpPr>
              <p:nvPr/>
            </p:nvSpPr>
            <p:spPr bwMode="auto">
              <a:xfrm>
                <a:off x="8284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725" name="Freeform 362"/>
              <p:cNvSpPr>
                <a:spLocks/>
              </p:cNvSpPr>
              <p:nvPr/>
            </p:nvSpPr>
            <p:spPr bwMode="auto">
              <a:xfrm>
                <a:off x="8300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726" name="Freeform 363"/>
              <p:cNvSpPr>
                <a:spLocks/>
              </p:cNvSpPr>
              <p:nvPr/>
            </p:nvSpPr>
            <p:spPr bwMode="auto">
              <a:xfrm>
                <a:off x="8316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727" name="Freeform 364"/>
              <p:cNvSpPr>
                <a:spLocks/>
              </p:cNvSpPr>
              <p:nvPr/>
            </p:nvSpPr>
            <p:spPr bwMode="auto">
              <a:xfrm>
                <a:off x="8332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728" name="Freeform 365"/>
              <p:cNvSpPr>
                <a:spLocks/>
              </p:cNvSpPr>
              <p:nvPr/>
            </p:nvSpPr>
            <p:spPr bwMode="auto">
              <a:xfrm>
                <a:off x="8348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729" name="Freeform 366"/>
              <p:cNvSpPr>
                <a:spLocks/>
              </p:cNvSpPr>
              <p:nvPr/>
            </p:nvSpPr>
            <p:spPr bwMode="auto">
              <a:xfrm>
                <a:off x="8364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730" name="Freeform 367"/>
              <p:cNvSpPr>
                <a:spLocks/>
              </p:cNvSpPr>
              <p:nvPr/>
            </p:nvSpPr>
            <p:spPr bwMode="auto">
              <a:xfrm>
                <a:off x="8380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731" name="Freeform 368"/>
              <p:cNvSpPr>
                <a:spLocks/>
              </p:cNvSpPr>
              <p:nvPr/>
            </p:nvSpPr>
            <p:spPr bwMode="auto">
              <a:xfrm>
                <a:off x="8396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732" name="Freeform 369"/>
              <p:cNvSpPr>
                <a:spLocks/>
              </p:cNvSpPr>
              <p:nvPr/>
            </p:nvSpPr>
            <p:spPr bwMode="auto">
              <a:xfrm>
                <a:off x="8412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733" name="Freeform 370"/>
              <p:cNvSpPr>
                <a:spLocks/>
              </p:cNvSpPr>
              <p:nvPr/>
            </p:nvSpPr>
            <p:spPr bwMode="auto">
              <a:xfrm>
                <a:off x="8428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734" name="Freeform 371"/>
              <p:cNvSpPr>
                <a:spLocks/>
              </p:cNvSpPr>
              <p:nvPr/>
            </p:nvSpPr>
            <p:spPr bwMode="auto">
              <a:xfrm>
                <a:off x="8444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735" name="Freeform 372"/>
              <p:cNvSpPr>
                <a:spLocks/>
              </p:cNvSpPr>
              <p:nvPr/>
            </p:nvSpPr>
            <p:spPr bwMode="auto">
              <a:xfrm>
                <a:off x="8460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736" name="Freeform 373"/>
              <p:cNvSpPr>
                <a:spLocks/>
              </p:cNvSpPr>
              <p:nvPr/>
            </p:nvSpPr>
            <p:spPr bwMode="auto">
              <a:xfrm>
                <a:off x="8476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737" name="Freeform 374"/>
              <p:cNvSpPr>
                <a:spLocks/>
              </p:cNvSpPr>
              <p:nvPr/>
            </p:nvSpPr>
            <p:spPr bwMode="auto">
              <a:xfrm>
                <a:off x="8492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738" name="Freeform 375"/>
              <p:cNvSpPr>
                <a:spLocks/>
              </p:cNvSpPr>
              <p:nvPr/>
            </p:nvSpPr>
            <p:spPr bwMode="auto">
              <a:xfrm>
                <a:off x="8508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739" name="Freeform 376"/>
              <p:cNvSpPr>
                <a:spLocks/>
              </p:cNvSpPr>
              <p:nvPr/>
            </p:nvSpPr>
            <p:spPr bwMode="auto">
              <a:xfrm>
                <a:off x="8524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740" name="Freeform 377"/>
              <p:cNvSpPr>
                <a:spLocks/>
              </p:cNvSpPr>
              <p:nvPr/>
            </p:nvSpPr>
            <p:spPr bwMode="auto">
              <a:xfrm>
                <a:off x="8540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741" name="Freeform 378"/>
              <p:cNvSpPr>
                <a:spLocks/>
              </p:cNvSpPr>
              <p:nvPr/>
            </p:nvSpPr>
            <p:spPr bwMode="auto">
              <a:xfrm>
                <a:off x="8556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742" name="Freeform 379"/>
              <p:cNvSpPr>
                <a:spLocks/>
              </p:cNvSpPr>
              <p:nvPr/>
            </p:nvSpPr>
            <p:spPr bwMode="auto">
              <a:xfrm>
                <a:off x="8572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743" name="Freeform 380"/>
              <p:cNvSpPr>
                <a:spLocks/>
              </p:cNvSpPr>
              <p:nvPr/>
            </p:nvSpPr>
            <p:spPr bwMode="auto">
              <a:xfrm>
                <a:off x="8588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744" name="Freeform 381"/>
              <p:cNvSpPr>
                <a:spLocks/>
              </p:cNvSpPr>
              <p:nvPr/>
            </p:nvSpPr>
            <p:spPr bwMode="auto">
              <a:xfrm>
                <a:off x="8604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745" name="Freeform 382"/>
              <p:cNvSpPr>
                <a:spLocks/>
              </p:cNvSpPr>
              <p:nvPr/>
            </p:nvSpPr>
            <p:spPr bwMode="auto">
              <a:xfrm>
                <a:off x="8620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746" name="Freeform 383"/>
              <p:cNvSpPr>
                <a:spLocks/>
              </p:cNvSpPr>
              <p:nvPr/>
            </p:nvSpPr>
            <p:spPr bwMode="auto">
              <a:xfrm>
                <a:off x="8636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747" name="Freeform 384"/>
              <p:cNvSpPr>
                <a:spLocks/>
              </p:cNvSpPr>
              <p:nvPr/>
            </p:nvSpPr>
            <p:spPr bwMode="auto">
              <a:xfrm>
                <a:off x="8652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748" name="Freeform 385"/>
              <p:cNvSpPr>
                <a:spLocks/>
              </p:cNvSpPr>
              <p:nvPr/>
            </p:nvSpPr>
            <p:spPr bwMode="auto">
              <a:xfrm>
                <a:off x="8668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749" name="Freeform 386"/>
              <p:cNvSpPr>
                <a:spLocks/>
              </p:cNvSpPr>
              <p:nvPr/>
            </p:nvSpPr>
            <p:spPr bwMode="auto">
              <a:xfrm>
                <a:off x="8684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750" name="Freeform 387"/>
              <p:cNvSpPr>
                <a:spLocks/>
              </p:cNvSpPr>
              <p:nvPr/>
            </p:nvSpPr>
            <p:spPr bwMode="auto">
              <a:xfrm>
                <a:off x="8700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751" name="Freeform 388"/>
              <p:cNvSpPr>
                <a:spLocks/>
              </p:cNvSpPr>
              <p:nvPr/>
            </p:nvSpPr>
            <p:spPr bwMode="auto">
              <a:xfrm>
                <a:off x="8716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752" name="Freeform 389"/>
              <p:cNvSpPr>
                <a:spLocks/>
              </p:cNvSpPr>
              <p:nvPr/>
            </p:nvSpPr>
            <p:spPr bwMode="auto">
              <a:xfrm>
                <a:off x="8732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753" name="Freeform 390"/>
              <p:cNvSpPr>
                <a:spLocks/>
              </p:cNvSpPr>
              <p:nvPr/>
            </p:nvSpPr>
            <p:spPr bwMode="auto">
              <a:xfrm>
                <a:off x="8748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754" name="Freeform 391"/>
              <p:cNvSpPr>
                <a:spLocks/>
              </p:cNvSpPr>
              <p:nvPr/>
            </p:nvSpPr>
            <p:spPr bwMode="auto">
              <a:xfrm>
                <a:off x="8764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755" name="Freeform 392"/>
              <p:cNvSpPr>
                <a:spLocks/>
              </p:cNvSpPr>
              <p:nvPr/>
            </p:nvSpPr>
            <p:spPr bwMode="auto">
              <a:xfrm>
                <a:off x="8780" y="5969"/>
                <a:ext cx="8" cy="8"/>
              </a:xfrm>
              <a:custGeom>
                <a:avLst/>
                <a:gdLst>
                  <a:gd name="T0" fmla="*/ 4 w 8"/>
                  <a:gd name="T1" fmla="*/ 0 h 8"/>
                  <a:gd name="T2" fmla="*/ 0 w 8"/>
                  <a:gd name="T3" fmla="*/ 0 h 8"/>
                  <a:gd name="T4" fmla="*/ 0 w 8"/>
                  <a:gd name="T5" fmla="*/ 4 h 8"/>
                  <a:gd name="T6" fmla="*/ 0 w 8"/>
                  <a:gd name="T7" fmla="*/ 8 h 8"/>
                  <a:gd name="T8" fmla="*/ 4 w 8"/>
                  <a:gd name="T9" fmla="*/ 8 h 8"/>
                  <a:gd name="T10" fmla="*/ 4 w 8"/>
                  <a:gd name="T11" fmla="*/ 8 h 8"/>
                  <a:gd name="T12" fmla="*/ 8 w 8"/>
                  <a:gd name="T13" fmla="*/ 4 h 8"/>
                  <a:gd name="T14" fmla="*/ 8 w 8"/>
                  <a:gd name="T15" fmla="*/ 0 h 8"/>
                  <a:gd name="T16" fmla="*/ 4 w 8"/>
                  <a:gd name="T17" fmla="*/ 0 h 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</p:grpSp>
        <p:grpSp>
          <p:nvGrpSpPr>
            <p:cNvPr id="67614" name="Group 393"/>
            <p:cNvGrpSpPr>
              <a:grpSpLocks/>
            </p:cNvGrpSpPr>
            <p:nvPr/>
          </p:nvGrpSpPr>
          <p:grpSpPr bwMode="auto">
            <a:xfrm>
              <a:off x="3752" y="5965"/>
              <a:ext cx="16" cy="368"/>
              <a:chOff x="3752" y="5965"/>
              <a:chExt cx="16" cy="368"/>
            </a:xfrm>
          </p:grpSpPr>
          <p:sp>
            <p:nvSpPr>
              <p:cNvPr id="67628" name="Freeform 394"/>
              <p:cNvSpPr>
                <a:spLocks/>
              </p:cNvSpPr>
              <p:nvPr/>
            </p:nvSpPr>
            <p:spPr bwMode="auto">
              <a:xfrm>
                <a:off x="3752" y="5965"/>
                <a:ext cx="16" cy="16"/>
              </a:xfrm>
              <a:custGeom>
                <a:avLst/>
                <a:gdLst>
                  <a:gd name="T0" fmla="*/ 16 w 16"/>
                  <a:gd name="T1" fmla="*/ 12 h 16"/>
                  <a:gd name="T2" fmla="*/ 16 w 16"/>
                  <a:gd name="T3" fmla="*/ 8 h 16"/>
                  <a:gd name="T4" fmla="*/ 12 w 16"/>
                  <a:gd name="T5" fmla="*/ 4 h 16"/>
                  <a:gd name="T6" fmla="*/ 8 w 16"/>
                  <a:gd name="T7" fmla="*/ 0 h 16"/>
                  <a:gd name="T8" fmla="*/ 8 w 16"/>
                  <a:gd name="T9" fmla="*/ 0 h 16"/>
                  <a:gd name="T10" fmla="*/ 4 w 16"/>
                  <a:gd name="T11" fmla="*/ 4 h 16"/>
                  <a:gd name="T12" fmla="*/ 0 w 16"/>
                  <a:gd name="T13" fmla="*/ 8 h 16"/>
                  <a:gd name="T14" fmla="*/ 0 w 16"/>
                  <a:gd name="T15" fmla="*/ 8 h 16"/>
                  <a:gd name="T16" fmla="*/ 0 w 16"/>
                  <a:gd name="T17" fmla="*/ 8 h 16"/>
                  <a:gd name="T18" fmla="*/ 4 w 16"/>
                  <a:gd name="T19" fmla="*/ 12 h 16"/>
                  <a:gd name="T20" fmla="*/ 8 w 16"/>
                  <a:gd name="T21" fmla="*/ 16 h 16"/>
                  <a:gd name="T22" fmla="*/ 8 w 16"/>
                  <a:gd name="T23" fmla="*/ 16 h 16"/>
                  <a:gd name="T24" fmla="*/ 12 w 16"/>
                  <a:gd name="T25" fmla="*/ 12 h 16"/>
                  <a:gd name="T26" fmla="*/ 16 w 16"/>
                  <a:gd name="T27" fmla="*/ 12 h 1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16" h="16">
                    <a:moveTo>
                      <a:pt x="16" y="12"/>
                    </a:moveTo>
                    <a:lnTo>
                      <a:pt x="16" y="8"/>
                    </a:lnTo>
                    <a:lnTo>
                      <a:pt x="12" y="4"/>
                    </a:lnTo>
                    <a:lnTo>
                      <a:pt x="8" y="0"/>
                    </a:lnTo>
                    <a:lnTo>
                      <a:pt x="4" y="4"/>
                    </a:lnTo>
                    <a:lnTo>
                      <a:pt x="0" y="8"/>
                    </a:lnTo>
                    <a:lnTo>
                      <a:pt x="4" y="12"/>
                    </a:lnTo>
                    <a:lnTo>
                      <a:pt x="8" y="16"/>
                    </a:lnTo>
                    <a:lnTo>
                      <a:pt x="12" y="12"/>
                    </a:lnTo>
                    <a:lnTo>
                      <a:pt x="16" y="1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629" name="Freeform 395"/>
              <p:cNvSpPr>
                <a:spLocks/>
              </p:cNvSpPr>
              <p:nvPr/>
            </p:nvSpPr>
            <p:spPr bwMode="auto">
              <a:xfrm>
                <a:off x="3752" y="5997"/>
                <a:ext cx="16" cy="16"/>
              </a:xfrm>
              <a:custGeom>
                <a:avLst/>
                <a:gdLst>
                  <a:gd name="T0" fmla="*/ 16 w 16"/>
                  <a:gd name="T1" fmla="*/ 8 h 16"/>
                  <a:gd name="T2" fmla="*/ 16 w 16"/>
                  <a:gd name="T3" fmla="*/ 4 h 16"/>
                  <a:gd name="T4" fmla="*/ 16 w 16"/>
                  <a:gd name="T5" fmla="*/ 0 h 16"/>
                  <a:gd name="T6" fmla="*/ 12 w 16"/>
                  <a:gd name="T7" fmla="*/ 0 h 16"/>
                  <a:gd name="T8" fmla="*/ 8 w 16"/>
                  <a:gd name="T9" fmla="*/ 0 h 16"/>
                  <a:gd name="T10" fmla="*/ 4 w 16"/>
                  <a:gd name="T11" fmla="*/ 0 h 16"/>
                  <a:gd name="T12" fmla="*/ 0 w 16"/>
                  <a:gd name="T13" fmla="*/ 4 h 16"/>
                  <a:gd name="T14" fmla="*/ 0 w 16"/>
                  <a:gd name="T15" fmla="*/ 8 h 16"/>
                  <a:gd name="T16" fmla="*/ 0 w 16"/>
                  <a:gd name="T17" fmla="*/ 8 h 16"/>
                  <a:gd name="T18" fmla="*/ 4 w 16"/>
                  <a:gd name="T19" fmla="*/ 12 h 16"/>
                  <a:gd name="T20" fmla="*/ 8 w 16"/>
                  <a:gd name="T21" fmla="*/ 16 h 16"/>
                  <a:gd name="T22" fmla="*/ 8 w 16"/>
                  <a:gd name="T23" fmla="*/ 16 h 16"/>
                  <a:gd name="T24" fmla="*/ 12 w 16"/>
                  <a:gd name="T25" fmla="*/ 12 h 16"/>
                  <a:gd name="T26" fmla="*/ 16 w 16"/>
                  <a:gd name="T27" fmla="*/ 12 h 16"/>
                  <a:gd name="T28" fmla="*/ 16 w 16"/>
                  <a:gd name="T29" fmla="*/ 8 h 1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16" h="16">
                    <a:moveTo>
                      <a:pt x="16" y="8"/>
                    </a:moveTo>
                    <a:lnTo>
                      <a:pt x="16" y="4"/>
                    </a:lnTo>
                    <a:lnTo>
                      <a:pt x="16" y="0"/>
                    </a:lnTo>
                    <a:lnTo>
                      <a:pt x="12" y="0"/>
                    </a:lnTo>
                    <a:lnTo>
                      <a:pt x="8" y="0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12"/>
                    </a:lnTo>
                    <a:lnTo>
                      <a:pt x="8" y="16"/>
                    </a:lnTo>
                    <a:lnTo>
                      <a:pt x="12" y="12"/>
                    </a:lnTo>
                    <a:lnTo>
                      <a:pt x="16" y="12"/>
                    </a:lnTo>
                    <a:lnTo>
                      <a:pt x="16" y="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630" name="Freeform 396"/>
              <p:cNvSpPr>
                <a:spLocks/>
              </p:cNvSpPr>
              <p:nvPr/>
            </p:nvSpPr>
            <p:spPr bwMode="auto">
              <a:xfrm>
                <a:off x="3752" y="6029"/>
                <a:ext cx="16" cy="16"/>
              </a:xfrm>
              <a:custGeom>
                <a:avLst/>
                <a:gdLst>
                  <a:gd name="T0" fmla="*/ 16 w 16"/>
                  <a:gd name="T1" fmla="*/ 8 h 16"/>
                  <a:gd name="T2" fmla="*/ 16 w 16"/>
                  <a:gd name="T3" fmla="*/ 4 h 16"/>
                  <a:gd name="T4" fmla="*/ 16 w 16"/>
                  <a:gd name="T5" fmla="*/ 0 h 16"/>
                  <a:gd name="T6" fmla="*/ 12 w 16"/>
                  <a:gd name="T7" fmla="*/ 0 h 16"/>
                  <a:gd name="T8" fmla="*/ 8 w 16"/>
                  <a:gd name="T9" fmla="*/ 0 h 16"/>
                  <a:gd name="T10" fmla="*/ 4 w 16"/>
                  <a:gd name="T11" fmla="*/ 0 h 16"/>
                  <a:gd name="T12" fmla="*/ 0 w 16"/>
                  <a:gd name="T13" fmla="*/ 4 h 16"/>
                  <a:gd name="T14" fmla="*/ 0 w 16"/>
                  <a:gd name="T15" fmla="*/ 8 h 16"/>
                  <a:gd name="T16" fmla="*/ 0 w 16"/>
                  <a:gd name="T17" fmla="*/ 8 h 16"/>
                  <a:gd name="T18" fmla="*/ 4 w 16"/>
                  <a:gd name="T19" fmla="*/ 12 h 16"/>
                  <a:gd name="T20" fmla="*/ 8 w 16"/>
                  <a:gd name="T21" fmla="*/ 16 h 16"/>
                  <a:gd name="T22" fmla="*/ 8 w 16"/>
                  <a:gd name="T23" fmla="*/ 16 h 16"/>
                  <a:gd name="T24" fmla="*/ 12 w 16"/>
                  <a:gd name="T25" fmla="*/ 12 h 16"/>
                  <a:gd name="T26" fmla="*/ 16 w 16"/>
                  <a:gd name="T27" fmla="*/ 12 h 16"/>
                  <a:gd name="T28" fmla="*/ 16 w 16"/>
                  <a:gd name="T29" fmla="*/ 8 h 1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16" h="16">
                    <a:moveTo>
                      <a:pt x="16" y="8"/>
                    </a:moveTo>
                    <a:lnTo>
                      <a:pt x="16" y="4"/>
                    </a:lnTo>
                    <a:lnTo>
                      <a:pt x="16" y="0"/>
                    </a:lnTo>
                    <a:lnTo>
                      <a:pt x="12" y="0"/>
                    </a:lnTo>
                    <a:lnTo>
                      <a:pt x="8" y="0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12"/>
                    </a:lnTo>
                    <a:lnTo>
                      <a:pt x="8" y="16"/>
                    </a:lnTo>
                    <a:lnTo>
                      <a:pt x="12" y="12"/>
                    </a:lnTo>
                    <a:lnTo>
                      <a:pt x="16" y="12"/>
                    </a:lnTo>
                    <a:lnTo>
                      <a:pt x="16" y="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631" name="Freeform 397"/>
              <p:cNvSpPr>
                <a:spLocks/>
              </p:cNvSpPr>
              <p:nvPr/>
            </p:nvSpPr>
            <p:spPr bwMode="auto">
              <a:xfrm>
                <a:off x="3752" y="6061"/>
                <a:ext cx="16" cy="16"/>
              </a:xfrm>
              <a:custGeom>
                <a:avLst/>
                <a:gdLst>
                  <a:gd name="T0" fmla="*/ 16 w 16"/>
                  <a:gd name="T1" fmla="*/ 8 h 16"/>
                  <a:gd name="T2" fmla="*/ 16 w 16"/>
                  <a:gd name="T3" fmla="*/ 4 h 16"/>
                  <a:gd name="T4" fmla="*/ 16 w 16"/>
                  <a:gd name="T5" fmla="*/ 0 h 16"/>
                  <a:gd name="T6" fmla="*/ 12 w 16"/>
                  <a:gd name="T7" fmla="*/ 0 h 16"/>
                  <a:gd name="T8" fmla="*/ 8 w 16"/>
                  <a:gd name="T9" fmla="*/ 0 h 16"/>
                  <a:gd name="T10" fmla="*/ 4 w 16"/>
                  <a:gd name="T11" fmla="*/ 0 h 16"/>
                  <a:gd name="T12" fmla="*/ 0 w 16"/>
                  <a:gd name="T13" fmla="*/ 4 h 16"/>
                  <a:gd name="T14" fmla="*/ 0 w 16"/>
                  <a:gd name="T15" fmla="*/ 8 h 16"/>
                  <a:gd name="T16" fmla="*/ 0 w 16"/>
                  <a:gd name="T17" fmla="*/ 8 h 16"/>
                  <a:gd name="T18" fmla="*/ 4 w 16"/>
                  <a:gd name="T19" fmla="*/ 12 h 16"/>
                  <a:gd name="T20" fmla="*/ 8 w 16"/>
                  <a:gd name="T21" fmla="*/ 16 h 16"/>
                  <a:gd name="T22" fmla="*/ 8 w 16"/>
                  <a:gd name="T23" fmla="*/ 16 h 16"/>
                  <a:gd name="T24" fmla="*/ 12 w 16"/>
                  <a:gd name="T25" fmla="*/ 12 h 16"/>
                  <a:gd name="T26" fmla="*/ 16 w 16"/>
                  <a:gd name="T27" fmla="*/ 12 h 16"/>
                  <a:gd name="T28" fmla="*/ 16 w 16"/>
                  <a:gd name="T29" fmla="*/ 8 h 1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16" h="16">
                    <a:moveTo>
                      <a:pt x="16" y="8"/>
                    </a:moveTo>
                    <a:lnTo>
                      <a:pt x="16" y="4"/>
                    </a:lnTo>
                    <a:lnTo>
                      <a:pt x="16" y="0"/>
                    </a:lnTo>
                    <a:lnTo>
                      <a:pt x="12" y="0"/>
                    </a:lnTo>
                    <a:lnTo>
                      <a:pt x="8" y="0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12"/>
                    </a:lnTo>
                    <a:lnTo>
                      <a:pt x="8" y="16"/>
                    </a:lnTo>
                    <a:lnTo>
                      <a:pt x="12" y="12"/>
                    </a:lnTo>
                    <a:lnTo>
                      <a:pt x="16" y="12"/>
                    </a:lnTo>
                    <a:lnTo>
                      <a:pt x="16" y="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632" name="Freeform 398"/>
              <p:cNvSpPr>
                <a:spLocks/>
              </p:cNvSpPr>
              <p:nvPr/>
            </p:nvSpPr>
            <p:spPr bwMode="auto">
              <a:xfrm>
                <a:off x="3752" y="6093"/>
                <a:ext cx="16" cy="16"/>
              </a:xfrm>
              <a:custGeom>
                <a:avLst/>
                <a:gdLst>
                  <a:gd name="T0" fmla="*/ 16 w 16"/>
                  <a:gd name="T1" fmla="*/ 8 h 16"/>
                  <a:gd name="T2" fmla="*/ 16 w 16"/>
                  <a:gd name="T3" fmla="*/ 4 h 16"/>
                  <a:gd name="T4" fmla="*/ 16 w 16"/>
                  <a:gd name="T5" fmla="*/ 0 h 16"/>
                  <a:gd name="T6" fmla="*/ 12 w 16"/>
                  <a:gd name="T7" fmla="*/ 0 h 16"/>
                  <a:gd name="T8" fmla="*/ 8 w 16"/>
                  <a:gd name="T9" fmla="*/ 0 h 16"/>
                  <a:gd name="T10" fmla="*/ 4 w 16"/>
                  <a:gd name="T11" fmla="*/ 0 h 16"/>
                  <a:gd name="T12" fmla="*/ 0 w 16"/>
                  <a:gd name="T13" fmla="*/ 4 h 16"/>
                  <a:gd name="T14" fmla="*/ 0 w 16"/>
                  <a:gd name="T15" fmla="*/ 8 h 16"/>
                  <a:gd name="T16" fmla="*/ 0 w 16"/>
                  <a:gd name="T17" fmla="*/ 8 h 16"/>
                  <a:gd name="T18" fmla="*/ 4 w 16"/>
                  <a:gd name="T19" fmla="*/ 12 h 16"/>
                  <a:gd name="T20" fmla="*/ 8 w 16"/>
                  <a:gd name="T21" fmla="*/ 16 h 16"/>
                  <a:gd name="T22" fmla="*/ 8 w 16"/>
                  <a:gd name="T23" fmla="*/ 16 h 16"/>
                  <a:gd name="T24" fmla="*/ 12 w 16"/>
                  <a:gd name="T25" fmla="*/ 12 h 16"/>
                  <a:gd name="T26" fmla="*/ 16 w 16"/>
                  <a:gd name="T27" fmla="*/ 12 h 16"/>
                  <a:gd name="T28" fmla="*/ 16 w 16"/>
                  <a:gd name="T29" fmla="*/ 8 h 1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16" h="16">
                    <a:moveTo>
                      <a:pt x="16" y="8"/>
                    </a:moveTo>
                    <a:lnTo>
                      <a:pt x="16" y="4"/>
                    </a:lnTo>
                    <a:lnTo>
                      <a:pt x="16" y="0"/>
                    </a:lnTo>
                    <a:lnTo>
                      <a:pt x="12" y="0"/>
                    </a:lnTo>
                    <a:lnTo>
                      <a:pt x="8" y="0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12"/>
                    </a:lnTo>
                    <a:lnTo>
                      <a:pt x="8" y="16"/>
                    </a:lnTo>
                    <a:lnTo>
                      <a:pt x="12" y="12"/>
                    </a:lnTo>
                    <a:lnTo>
                      <a:pt x="16" y="12"/>
                    </a:lnTo>
                    <a:lnTo>
                      <a:pt x="16" y="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633" name="Freeform 399"/>
              <p:cNvSpPr>
                <a:spLocks/>
              </p:cNvSpPr>
              <p:nvPr/>
            </p:nvSpPr>
            <p:spPr bwMode="auto">
              <a:xfrm>
                <a:off x="3752" y="6125"/>
                <a:ext cx="16" cy="16"/>
              </a:xfrm>
              <a:custGeom>
                <a:avLst/>
                <a:gdLst>
                  <a:gd name="T0" fmla="*/ 16 w 16"/>
                  <a:gd name="T1" fmla="*/ 8 h 16"/>
                  <a:gd name="T2" fmla="*/ 16 w 16"/>
                  <a:gd name="T3" fmla="*/ 4 h 16"/>
                  <a:gd name="T4" fmla="*/ 16 w 16"/>
                  <a:gd name="T5" fmla="*/ 0 h 16"/>
                  <a:gd name="T6" fmla="*/ 12 w 16"/>
                  <a:gd name="T7" fmla="*/ 0 h 16"/>
                  <a:gd name="T8" fmla="*/ 8 w 16"/>
                  <a:gd name="T9" fmla="*/ 0 h 16"/>
                  <a:gd name="T10" fmla="*/ 4 w 16"/>
                  <a:gd name="T11" fmla="*/ 0 h 16"/>
                  <a:gd name="T12" fmla="*/ 0 w 16"/>
                  <a:gd name="T13" fmla="*/ 4 h 16"/>
                  <a:gd name="T14" fmla="*/ 0 w 16"/>
                  <a:gd name="T15" fmla="*/ 8 h 16"/>
                  <a:gd name="T16" fmla="*/ 0 w 16"/>
                  <a:gd name="T17" fmla="*/ 8 h 16"/>
                  <a:gd name="T18" fmla="*/ 4 w 16"/>
                  <a:gd name="T19" fmla="*/ 12 h 16"/>
                  <a:gd name="T20" fmla="*/ 8 w 16"/>
                  <a:gd name="T21" fmla="*/ 16 h 16"/>
                  <a:gd name="T22" fmla="*/ 8 w 16"/>
                  <a:gd name="T23" fmla="*/ 16 h 16"/>
                  <a:gd name="T24" fmla="*/ 12 w 16"/>
                  <a:gd name="T25" fmla="*/ 12 h 16"/>
                  <a:gd name="T26" fmla="*/ 16 w 16"/>
                  <a:gd name="T27" fmla="*/ 12 h 16"/>
                  <a:gd name="T28" fmla="*/ 16 w 16"/>
                  <a:gd name="T29" fmla="*/ 8 h 1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16" h="16">
                    <a:moveTo>
                      <a:pt x="16" y="8"/>
                    </a:moveTo>
                    <a:lnTo>
                      <a:pt x="16" y="4"/>
                    </a:lnTo>
                    <a:lnTo>
                      <a:pt x="16" y="0"/>
                    </a:lnTo>
                    <a:lnTo>
                      <a:pt x="12" y="0"/>
                    </a:lnTo>
                    <a:lnTo>
                      <a:pt x="8" y="0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12"/>
                    </a:lnTo>
                    <a:lnTo>
                      <a:pt x="8" y="16"/>
                    </a:lnTo>
                    <a:lnTo>
                      <a:pt x="12" y="12"/>
                    </a:lnTo>
                    <a:lnTo>
                      <a:pt x="16" y="12"/>
                    </a:lnTo>
                    <a:lnTo>
                      <a:pt x="16" y="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634" name="Freeform 400"/>
              <p:cNvSpPr>
                <a:spLocks/>
              </p:cNvSpPr>
              <p:nvPr/>
            </p:nvSpPr>
            <p:spPr bwMode="auto">
              <a:xfrm>
                <a:off x="3752" y="6157"/>
                <a:ext cx="16" cy="16"/>
              </a:xfrm>
              <a:custGeom>
                <a:avLst/>
                <a:gdLst>
                  <a:gd name="T0" fmla="*/ 16 w 16"/>
                  <a:gd name="T1" fmla="*/ 8 h 16"/>
                  <a:gd name="T2" fmla="*/ 16 w 16"/>
                  <a:gd name="T3" fmla="*/ 4 h 16"/>
                  <a:gd name="T4" fmla="*/ 16 w 16"/>
                  <a:gd name="T5" fmla="*/ 0 h 16"/>
                  <a:gd name="T6" fmla="*/ 12 w 16"/>
                  <a:gd name="T7" fmla="*/ 0 h 16"/>
                  <a:gd name="T8" fmla="*/ 8 w 16"/>
                  <a:gd name="T9" fmla="*/ 0 h 16"/>
                  <a:gd name="T10" fmla="*/ 4 w 16"/>
                  <a:gd name="T11" fmla="*/ 0 h 16"/>
                  <a:gd name="T12" fmla="*/ 0 w 16"/>
                  <a:gd name="T13" fmla="*/ 4 h 16"/>
                  <a:gd name="T14" fmla="*/ 0 w 16"/>
                  <a:gd name="T15" fmla="*/ 8 h 16"/>
                  <a:gd name="T16" fmla="*/ 0 w 16"/>
                  <a:gd name="T17" fmla="*/ 8 h 16"/>
                  <a:gd name="T18" fmla="*/ 4 w 16"/>
                  <a:gd name="T19" fmla="*/ 12 h 16"/>
                  <a:gd name="T20" fmla="*/ 8 w 16"/>
                  <a:gd name="T21" fmla="*/ 16 h 16"/>
                  <a:gd name="T22" fmla="*/ 8 w 16"/>
                  <a:gd name="T23" fmla="*/ 16 h 16"/>
                  <a:gd name="T24" fmla="*/ 12 w 16"/>
                  <a:gd name="T25" fmla="*/ 12 h 16"/>
                  <a:gd name="T26" fmla="*/ 16 w 16"/>
                  <a:gd name="T27" fmla="*/ 12 h 16"/>
                  <a:gd name="T28" fmla="*/ 16 w 16"/>
                  <a:gd name="T29" fmla="*/ 8 h 1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16" h="16">
                    <a:moveTo>
                      <a:pt x="16" y="8"/>
                    </a:moveTo>
                    <a:lnTo>
                      <a:pt x="16" y="4"/>
                    </a:lnTo>
                    <a:lnTo>
                      <a:pt x="16" y="0"/>
                    </a:lnTo>
                    <a:lnTo>
                      <a:pt x="12" y="0"/>
                    </a:lnTo>
                    <a:lnTo>
                      <a:pt x="8" y="0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12"/>
                    </a:lnTo>
                    <a:lnTo>
                      <a:pt x="8" y="16"/>
                    </a:lnTo>
                    <a:lnTo>
                      <a:pt x="12" y="12"/>
                    </a:lnTo>
                    <a:lnTo>
                      <a:pt x="16" y="12"/>
                    </a:lnTo>
                    <a:lnTo>
                      <a:pt x="16" y="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635" name="Freeform 401"/>
              <p:cNvSpPr>
                <a:spLocks/>
              </p:cNvSpPr>
              <p:nvPr/>
            </p:nvSpPr>
            <p:spPr bwMode="auto">
              <a:xfrm>
                <a:off x="3752" y="6189"/>
                <a:ext cx="16" cy="16"/>
              </a:xfrm>
              <a:custGeom>
                <a:avLst/>
                <a:gdLst>
                  <a:gd name="T0" fmla="*/ 16 w 16"/>
                  <a:gd name="T1" fmla="*/ 8 h 16"/>
                  <a:gd name="T2" fmla="*/ 16 w 16"/>
                  <a:gd name="T3" fmla="*/ 4 h 16"/>
                  <a:gd name="T4" fmla="*/ 16 w 16"/>
                  <a:gd name="T5" fmla="*/ 0 h 16"/>
                  <a:gd name="T6" fmla="*/ 12 w 16"/>
                  <a:gd name="T7" fmla="*/ 0 h 16"/>
                  <a:gd name="T8" fmla="*/ 8 w 16"/>
                  <a:gd name="T9" fmla="*/ 0 h 16"/>
                  <a:gd name="T10" fmla="*/ 4 w 16"/>
                  <a:gd name="T11" fmla="*/ 0 h 16"/>
                  <a:gd name="T12" fmla="*/ 0 w 16"/>
                  <a:gd name="T13" fmla="*/ 4 h 16"/>
                  <a:gd name="T14" fmla="*/ 0 w 16"/>
                  <a:gd name="T15" fmla="*/ 8 h 16"/>
                  <a:gd name="T16" fmla="*/ 0 w 16"/>
                  <a:gd name="T17" fmla="*/ 8 h 16"/>
                  <a:gd name="T18" fmla="*/ 4 w 16"/>
                  <a:gd name="T19" fmla="*/ 12 h 16"/>
                  <a:gd name="T20" fmla="*/ 8 w 16"/>
                  <a:gd name="T21" fmla="*/ 16 h 16"/>
                  <a:gd name="T22" fmla="*/ 8 w 16"/>
                  <a:gd name="T23" fmla="*/ 16 h 16"/>
                  <a:gd name="T24" fmla="*/ 12 w 16"/>
                  <a:gd name="T25" fmla="*/ 12 h 16"/>
                  <a:gd name="T26" fmla="*/ 16 w 16"/>
                  <a:gd name="T27" fmla="*/ 12 h 16"/>
                  <a:gd name="T28" fmla="*/ 16 w 16"/>
                  <a:gd name="T29" fmla="*/ 8 h 1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16" h="16">
                    <a:moveTo>
                      <a:pt x="16" y="8"/>
                    </a:moveTo>
                    <a:lnTo>
                      <a:pt x="16" y="4"/>
                    </a:lnTo>
                    <a:lnTo>
                      <a:pt x="16" y="0"/>
                    </a:lnTo>
                    <a:lnTo>
                      <a:pt x="12" y="0"/>
                    </a:lnTo>
                    <a:lnTo>
                      <a:pt x="8" y="0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12"/>
                    </a:lnTo>
                    <a:lnTo>
                      <a:pt x="8" y="16"/>
                    </a:lnTo>
                    <a:lnTo>
                      <a:pt x="12" y="12"/>
                    </a:lnTo>
                    <a:lnTo>
                      <a:pt x="16" y="12"/>
                    </a:lnTo>
                    <a:lnTo>
                      <a:pt x="16" y="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636" name="Freeform 402"/>
              <p:cNvSpPr>
                <a:spLocks/>
              </p:cNvSpPr>
              <p:nvPr/>
            </p:nvSpPr>
            <p:spPr bwMode="auto">
              <a:xfrm>
                <a:off x="3752" y="6221"/>
                <a:ext cx="16" cy="16"/>
              </a:xfrm>
              <a:custGeom>
                <a:avLst/>
                <a:gdLst>
                  <a:gd name="T0" fmla="*/ 16 w 16"/>
                  <a:gd name="T1" fmla="*/ 8 h 16"/>
                  <a:gd name="T2" fmla="*/ 16 w 16"/>
                  <a:gd name="T3" fmla="*/ 4 h 16"/>
                  <a:gd name="T4" fmla="*/ 16 w 16"/>
                  <a:gd name="T5" fmla="*/ 0 h 16"/>
                  <a:gd name="T6" fmla="*/ 12 w 16"/>
                  <a:gd name="T7" fmla="*/ 0 h 16"/>
                  <a:gd name="T8" fmla="*/ 8 w 16"/>
                  <a:gd name="T9" fmla="*/ 0 h 16"/>
                  <a:gd name="T10" fmla="*/ 4 w 16"/>
                  <a:gd name="T11" fmla="*/ 0 h 16"/>
                  <a:gd name="T12" fmla="*/ 0 w 16"/>
                  <a:gd name="T13" fmla="*/ 4 h 16"/>
                  <a:gd name="T14" fmla="*/ 0 w 16"/>
                  <a:gd name="T15" fmla="*/ 8 h 16"/>
                  <a:gd name="T16" fmla="*/ 0 w 16"/>
                  <a:gd name="T17" fmla="*/ 8 h 16"/>
                  <a:gd name="T18" fmla="*/ 4 w 16"/>
                  <a:gd name="T19" fmla="*/ 12 h 16"/>
                  <a:gd name="T20" fmla="*/ 8 w 16"/>
                  <a:gd name="T21" fmla="*/ 16 h 16"/>
                  <a:gd name="T22" fmla="*/ 8 w 16"/>
                  <a:gd name="T23" fmla="*/ 16 h 16"/>
                  <a:gd name="T24" fmla="*/ 12 w 16"/>
                  <a:gd name="T25" fmla="*/ 12 h 16"/>
                  <a:gd name="T26" fmla="*/ 16 w 16"/>
                  <a:gd name="T27" fmla="*/ 12 h 16"/>
                  <a:gd name="T28" fmla="*/ 16 w 16"/>
                  <a:gd name="T29" fmla="*/ 8 h 1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16" h="16">
                    <a:moveTo>
                      <a:pt x="16" y="8"/>
                    </a:moveTo>
                    <a:lnTo>
                      <a:pt x="16" y="4"/>
                    </a:lnTo>
                    <a:lnTo>
                      <a:pt x="16" y="0"/>
                    </a:lnTo>
                    <a:lnTo>
                      <a:pt x="12" y="0"/>
                    </a:lnTo>
                    <a:lnTo>
                      <a:pt x="8" y="0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12"/>
                    </a:lnTo>
                    <a:lnTo>
                      <a:pt x="8" y="16"/>
                    </a:lnTo>
                    <a:lnTo>
                      <a:pt x="12" y="12"/>
                    </a:lnTo>
                    <a:lnTo>
                      <a:pt x="16" y="12"/>
                    </a:lnTo>
                    <a:lnTo>
                      <a:pt x="16" y="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637" name="Freeform 403"/>
              <p:cNvSpPr>
                <a:spLocks/>
              </p:cNvSpPr>
              <p:nvPr/>
            </p:nvSpPr>
            <p:spPr bwMode="auto">
              <a:xfrm>
                <a:off x="3752" y="6253"/>
                <a:ext cx="16" cy="16"/>
              </a:xfrm>
              <a:custGeom>
                <a:avLst/>
                <a:gdLst>
                  <a:gd name="T0" fmla="*/ 16 w 16"/>
                  <a:gd name="T1" fmla="*/ 8 h 16"/>
                  <a:gd name="T2" fmla="*/ 16 w 16"/>
                  <a:gd name="T3" fmla="*/ 4 h 16"/>
                  <a:gd name="T4" fmla="*/ 16 w 16"/>
                  <a:gd name="T5" fmla="*/ 0 h 16"/>
                  <a:gd name="T6" fmla="*/ 12 w 16"/>
                  <a:gd name="T7" fmla="*/ 0 h 16"/>
                  <a:gd name="T8" fmla="*/ 8 w 16"/>
                  <a:gd name="T9" fmla="*/ 0 h 16"/>
                  <a:gd name="T10" fmla="*/ 4 w 16"/>
                  <a:gd name="T11" fmla="*/ 0 h 16"/>
                  <a:gd name="T12" fmla="*/ 0 w 16"/>
                  <a:gd name="T13" fmla="*/ 4 h 16"/>
                  <a:gd name="T14" fmla="*/ 0 w 16"/>
                  <a:gd name="T15" fmla="*/ 8 h 16"/>
                  <a:gd name="T16" fmla="*/ 0 w 16"/>
                  <a:gd name="T17" fmla="*/ 8 h 16"/>
                  <a:gd name="T18" fmla="*/ 4 w 16"/>
                  <a:gd name="T19" fmla="*/ 12 h 16"/>
                  <a:gd name="T20" fmla="*/ 8 w 16"/>
                  <a:gd name="T21" fmla="*/ 16 h 16"/>
                  <a:gd name="T22" fmla="*/ 8 w 16"/>
                  <a:gd name="T23" fmla="*/ 16 h 16"/>
                  <a:gd name="T24" fmla="*/ 12 w 16"/>
                  <a:gd name="T25" fmla="*/ 12 h 16"/>
                  <a:gd name="T26" fmla="*/ 16 w 16"/>
                  <a:gd name="T27" fmla="*/ 12 h 16"/>
                  <a:gd name="T28" fmla="*/ 16 w 16"/>
                  <a:gd name="T29" fmla="*/ 8 h 1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16" h="16">
                    <a:moveTo>
                      <a:pt x="16" y="8"/>
                    </a:moveTo>
                    <a:lnTo>
                      <a:pt x="16" y="4"/>
                    </a:lnTo>
                    <a:lnTo>
                      <a:pt x="16" y="0"/>
                    </a:lnTo>
                    <a:lnTo>
                      <a:pt x="12" y="0"/>
                    </a:lnTo>
                    <a:lnTo>
                      <a:pt x="8" y="0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12"/>
                    </a:lnTo>
                    <a:lnTo>
                      <a:pt x="8" y="16"/>
                    </a:lnTo>
                    <a:lnTo>
                      <a:pt x="12" y="12"/>
                    </a:lnTo>
                    <a:lnTo>
                      <a:pt x="16" y="12"/>
                    </a:lnTo>
                    <a:lnTo>
                      <a:pt x="16" y="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638" name="Freeform 404"/>
              <p:cNvSpPr>
                <a:spLocks/>
              </p:cNvSpPr>
              <p:nvPr/>
            </p:nvSpPr>
            <p:spPr bwMode="auto">
              <a:xfrm>
                <a:off x="3752" y="6285"/>
                <a:ext cx="16" cy="16"/>
              </a:xfrm>
              <a:custGeom>
                <a:avLst/>
                <a:gdLst>
                  <a:gd name="T0" fmla="*/ 16 w 16"/>
                  <a:gd name="T1" fmla="*/ 8 h 16"/>
                  <a:gd name="T2" fmla="*/ 16 w 16"/>
                  <a:gd name="T3" fmla="*/ 4 h 16"/>
                  <a:gd name="T4" fmla="*/ 16 w 16"/>
                  <a:gd name="T5" fmla="*/ 0 h 16"/>
                  <a:gd name="T6" fmla="*/ 12 w 16"/>
                  <a:gd name="T7" fmla="*/ 0 h 16"/>
                  <a:gd name="T8" fmla="*/ 8 w 16"/>
                  <a:gd name="T9" fmla="*/ 0 h 16"/>
                  <a:gd name="T10" fmla="*/ 4 w 16"/>
                  <a:gd name="T11" fmla="*/ 0 h 16"/>
                  <a:gd name="T12" fmla="*/ 0 w 16"/>
                  <a:gd name="T13" fmla="*/ 4 h 16"/>
                  <a:gd name="T14" fmla="*/ 0 w 16"/>
                  <a:gd name="T15" fmla="*/ 8 h 16"/>
                  <a:gd name="T16" fmla="*/ 0 w 16"/>
                  <a:gd name="T17" fmla="*/ 8 h 16"/>
                  <a:gd name="T18" fmla="*/ 4 w 16"/>
                  <a:gd name="T19" fmla="*/ 12 h 16"/>
                  <a:gd name="T20" fmla="*/ 8 w 16"/>
                  <a:gd name="T21" fmla="*/ 16 h 16"/>
                  <a:gd name="T22" fmla="*/ 8 w 16"/>
                  <a:gd name="T23" fmla="*/ 16 h 16"/>
                  <a:gd name="T24" fmla="*/ 12 w 16"/>
                  <a:gd name="T25" fmla="*/ 12 h 16"/>
                  <a:gd name="T26" fmla="*/ 16 w 16"/>
                  <a:gd name="T27" fmla="*/ 12 h 16"/>
                  <a:gd name="T28" fmla="*/ 16 w 16"/>
                  <a:gd name="T29" fmla="*/ 8 h 1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16" h="16">
                    <a:moveTo>
                      <a:pt x="16" y="8"/>
                    </a:moveTo>
                    <a:lnTo>
                      <a:pt x="16" y="4"/>
                    </a:lnTo>
                    <a:lnTo>
                      <a:pt x="16" y="0"/>
                    </a:lnTo>
                    <a:lnTo>
                      <a:pt x="12" y="0"/>
                    </a:lnTo>
                    <a:lnTo>
                      <a:pt x="8" y="0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12"/>
                    </a:lnTo>
                    <a:lnTo>
                      <a:pt x="8" y="16"/>
                    </a:lnTo>
                    <a:lnTo>
                      <a:pt x="12" y="12"/>
                    </a:lnTo>
                    <a:lnTo>
                      <a:pt x="16" y="12"/>
                    </a:lnTo>
                    <a:lnTo>
                      <a:pt x="16" y="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639" name="Freeform 405"/>
              <p:cNvSpPr>
                <a:spLocks/>
              </p:cNvSpPr>
              <p:nvPr/>
            </p:nvSpPr>
            <p:spPr bwMode="auto">
              <a:xfrm>
                <a:off x="3752" y="6317"/>
                <a:ext cx="16" cy="16"/>
              </a:xfrm>
              <a:custGeom>
                <a:avLst/>
                <a:gdLst>
                  <a:gd name="T0" fmla="*/ 16 w 16"/>
                  <a:gd name="T1" fmla="*/ 8 h 16"/>
                  <a:gd name="T2" fmla="*/ 16 w 16"/>
                  <a:gd name="T3" fmla="*/ 4 h 16"/>
                  <a:gd name="T4" fmla="*/ 16 w 16"/>
                  <a:gd name="T5" fmla="*/ 0 h 16"/>
                  <a:gd name="T6" fmla="*/ 12 w 16"/>
                  <a:gd name="T7" fmla="*/ 0 h 16"/>
                  <a:gd name="T8" fmla="*/ 8 w 16"/>
                  <a:gd name="T9" fmla="*/ 0 h 16"/>
                  <a:gd name="T10" fmla="*/ 4 w 16"/>
                  <a:gd name="T11" fmla="*/ 0 h 16"/>
                  <a:gd name="T12" fmla="*/ 0 w 16"/>
                  <a:gd name="T13" fmla="*/ 4 h 16"/>
                  <a:gd name="T14" fmla="*/ 0 w 16"/>
                  <a:gd name="T15" fmla="*/ 8 h 16"/>
                  <a:gd name="T16" fmla="*/ 0 w 16"/>
                  <a:gd name="T17" fmla="*/ 8 h 16"/>
                  <a:gd name="T18" fmla="*/ 4 w 16"/>
                  <a:gd name="T19" fmla="*/ 12 h 16"/>
                  <a:gd name="T20" fmla="*/ 8 w 16"/>
                  <a:gd name="T21" fmla="*/ 16 h 16"/>
                  <a:gd name="T22" fmla="*/ 8 w 16"/>
                  <a:gd name="T23" fmla="*/ 16 h 16"/>
                  <a:gd name="T24" fmla="*/ 12 w 16"/>
                  <a:gd name="T25" fmla="*/ 12 h 16"/>
                  <a:gd name="T26" fmla="*/ 16 w 16"/>
                  <a:gd name="T27" fmla="*/ 12 h 16"/>
                  <a:gd name="T28" fmla="*/ 16 w 16"/>
                  <a:gd name="T29" fmla="*/ 8 h 1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16" h="16">
                    <a:moveTo>
                      <a:pt x="16" y="8"/>
                    </a:moveTo>
                    <a:lnTo>
                      <a:pt x="16" y="4"/>
                    </a:lnTo>
                    <a:lnTo>
                      <a:pt x="16" y="0"/>
                    </a:lnTo>
                    <a:lnTo>
                      <a:pt x="12" y="0"/>
                    </a:lnTo>
                    <a:lnTo>
                      <a:pt x="8" y="0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12"/>
                    </a:lnTo>
                    <a:lnTo>
                      <a:pt x="8" y="16"/>
                    </a:lnTo>
                    <a:lnTo>
                      <a:pt x="12" y="12"/>
                    </a:lnTo>
                    <a:lnTo>
                      <a:pt x="16" y="12"/>
                    </a:lnTo>
                    <a:lnTo>
                      <a:pt x="16" y="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</p:grpSp>
        <p:grpSp>
          <p:nvGrpSpPr>
            <p:cNvPr id="67615" name="Group 406"/>
            <p:cNvGrpSpPr>
              <a:grpSpLocks/>
            </p:cNvGrpSpPr>
            <p:nvPr/>
          </p:nvGrpSpPr>
          <p:grpSpPr bwMode="auto">
            <a:xfrm>
              <a:off x="8792" y="5965"/>
              <a:ext cx="16" cy="368"/>
              <a:chOff x="8792" y="5965"/>
              <a:chExt cx="16" cy="368"/>
            </a:xfrm>
          </p:grpSpPr>
          <p:sp>
            <p:nvSpPr>
              <p:cNvPr id="67616" name="Freeform 407"/>
              <p:cNvSpPr>
                <a:spLocks/>
              </p:cNvSpPr>
              <p:nvPr/>
            </p:nvSpPr>
            <p:spPr bwMode="auto">
              <a:xfrm>
                <a:off x="8792" y="5965"/>
                <a:ext cx="16" cy="16"/>
              </a:xfrm>
              <a:custGeom>
                <a:avLst/>
                <a:gdLst>
                  <a:gd name="T0" fmla="*/ 16 w 16"/>
                  <a:gd name="T1" fmla="*/ 12 h 16"/>
                  <a:gd name="T2" fmla="*/ 16 w 16"/>
                  <a:gd name="T3" fmla="*/ 8 h 16"/>
                  <a:gd name="T4" fmla="*/ 12 w 16"/>
                  <a:gd name="T5" fmla="*/ 4 h 16"/>
                  <a:gd name="T6" fmla="*/ 8 w 16"/>
                  <a:gd name="T7" fmla="*/ 0 h 16"/>
                  <a:gd name="T8" fmla="*/ 8 w 16"/>
                  <a:gd name="T9" fmla="*/ 0 h 16"/>
                  <a:gd name="T10" fmla="*/ 4 w 16"/>
                  <a:gd name="T11" fmla="*/ 4 h 16"/>
                  <a:gd name="T12" fmla="*/ 0 w 16"/>
                  <a:gd name="T13" fmla="*/ 8 h 16"/>
                  <a:gd name="T14" fmla="*/ 0 w 16"/>
                  <a:gd name="T15" fmla="*/ 8 h 16"/>
                  <a:gd name="T16" fmla="*/ 0 w 16"/>
                  <a:gd name="T17" fmla="*/ 8 h 16"/>
                  <a:gd name="T18" fmla="*/ 4 w 16"/>
                  <a:gd name="T19" fmla="*/ 12 h 16"/>
                  <a:gd name="T20" fmla="*/ 8 w 16"/>
                  <a:gd name="T21" fmla="*/ 16 h 16"/>
                  <a:gd name="T22" fmla="*/ 8 w 16"/>
                  <a:gd name="T23" fmla="*/ 16 h 16"/>
                  <a:gd name="T24" fmla="*/ 12 w 16"/>
                  <a:gd name="T25" fmla="*/ 12 h 16"/>
                  <a:gd name="T26" fmla="*/ 16 w 16"/>
                  <a:gd name="T27" fmla="*/ 12 h 1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16" h="16">
                    <a:moveTo>
                      <a:pt x="16" y="12"/>
                    </a:moveTo>
                    <a:lnTo>
                      <a:pt x="16" y="8"/>
                    </a:lnTo>
                    <a:lnTo>
                      <a:pt x="12" y="4"/>
                    </a:lnTo>
                    <a:lnTo>
                      <a:pt x="8" y="0"/>
                    </a:lnTo>
                    <a:lnTo>
                      <a:pt x="4" y="4"/>
                    </a:lnTo>
                    <a:lnTo>
                      <a:pt x="0" y="8"/>
                    </a:lnTo>
                    <a:lnTo>
                      <a:pt x="4" y="12"/>
                    </a:lnTo>
                    <a:lnTo>
                      <a:pt x="8" y="16"/>
                    </a:lnTo>
                    <a:lnTo>
                      <a:pt x="12" y="12"/>
                    </a:lnTo>
                    <a:lnTo>
                      <a:pt x="16" y="1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617" name="Freeform 408"/>
              <p:cNvSpPr>
                <a:spLocks/>
              </p:cNvSpPr>
              <p:nvPr/>
            </p:nvSpPr>
            <p:spPr bwMode="auto">
              <a:xfrm>
                <a:off x="8792" y="5997"/>
                <a:ext cx="16" cy="16"/>
              </a:xfrm>
              <a:custGeom>
                <a:avLst/>
                <a:gdLst>
                  <a:gd name="T0" fmla="*/ 16 w 16"/>
                  <a:gd name="T1" fmla="*/ 8 h 16"/>
                  <a:gd name="T2" fmla="*/ 16 w 16"/>
                  <a:gd name="T3" fmla="*/ 4 h 16"/>
                  <a:gd name="T4" fmla="*/ 16 w 16"/>
                  <a:gd name="T5" fmla="*/ 0 h 16"/>
                  <a:gd name="T6" fmla="*/ 12 w 16"/>
                  <a:gd name="T7" fmla="*/ 0 h 16"/>
                  <a:gd name="T8" fmla="*/ 8 w 16"/>
                  <a:gd name="T9" fmla="*/ 0 h 16"/>
                  <a:gd name="T10" fmla="*/ 4 w 16"/>
                  <a:gd name="T11" fmla="*/ 0 h 16"/>
                  <a:gd name="T12" fmla="*/ 0 w 16"/>
                  <a:gd name="T13" fmla="*/ 4 h 16"/>
                  <a:gd name="T14" fmla="*/ 0 w 16"/>
                  <a:gd name="T15" fmla="*/ 8 h 16"/>
                  <a:gd name="T16" fmla="*/ 0 w 16"/>
                  <a:gd name="T17" fmla="*/ 8 h 16"/>
                  <a:gd name="T18" fmla="*/ 4 w 16"/>
                  <a:gd name="T19" fmla="*/ 12 h 16"/>
                  <a:gd name="T20" fmla="*/ 8 w 16"/>
                  <a:gd name="T21" fmla="*/ 16 h 16"/>
                  <a:gd name="T22" fmla="*/ 8 w 16"/>
                  <a:gd name="T23" fmla="*/ 16 h 16"/>
                  <a:gd name="T24" fmla="*/ 12 w 16"/>
                  <a:gd name="T25" fmla="*/ 12 h 16"/>
                  <a:gd name="T26" fmla="*/ 16 w 16"/>
                  <a:gd name="T27" fmla="*/ 12 h 16"/>
                  <a:gd name="T28" fmla="*/ 16 w 16"/>
                  <a:gd name="T29" fmla="*/ 8 h 1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16" h="16">
                    <a:moveTo>
                      <a:pt x="16" y="8"/>
                    </a:moveTo>
                    <a:lnTo>
                      <a:pt x="16" y="4"/>
                    </a:lnTo>
                    <a:lnTo>
                      <a:pt x="16" y="0"/>
                    </a:lnTo>
                    <a:lnTo>
                      <a:pt x="12" y="0"/>
                    </a:lnTo>
                    <a:lnTo>
                      <a:pt x="8" y="0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12"/>
                    </a:lnTo>
                    <a:lnTo>
                      <a:pt x="8" y="16"/>
                    </a:lnTo>
                    <a:lnTo>
                      <a:pt x="12" y="12"/>
                    </a:lnTo>
                    <a:lnTo>
                      <a:pt x="16" y="12"/>
                    </a:lnTo>
                    <a:lnTo>
                      <a:pt x="16" y="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618" name="Freeform 409"/>
              <p:cNvSpPr>
                <a:spLocks/>
              </p:cNvSpPr>
              <p:nvPr/>
            </p:nvSpPr>
            <p:spPr bwMode="auto">
              <a:xfrm>
                <a:off x="8792" y="6029"/>
                <a:ext cx="16" cy="16"/>
              </a:xfrm>
              <a:custGeom>
                <a:avLst/>
                <a:gdLst>
                  <a:gd name="T0" fmla="*/ 16 w 16"/>
                  <a:gd name="T1" fmla="*/ 8 h 16"/>
                  <a:gd name="T2" fmla="*/ 16 w 16"/>
                  <a:gd name="T3" fmla="*/ 4 h 16"/>
                  <a:gd name="T4" fmla="*/ 16 w 16"/>
                  <a:gd name="T5" fmla="*/ 0 h 16"/>
                  <a:gd name="T6" fmla="*/ 12 w 16"/>
                  <a:gd name="T7" fmla="*/ 0 h 16"/>
                  <a:gd name="T8" fmla="*/ 8 w 16"/>
                  <a:gd name="T9" fmla="*/ 0 h 16"/>
                  <a:gd name="T10" fmla="*/ 4 w 16"/>
                  <a:gd name="T11" fmla="*/ 0 h 16"/>
                  <a:gd name="T12" fmla="*/ 0 w 16"/>
                  <a:gd name="T13" fmla="*/ 4 h 16"/>
                  <a:gd name="T14" fmla="*/ 0 w 16"/>
                  <a:gd name="T15" fmla="*/ 8 h 16"/>
                  <a:gd name="T16" fmla="*/ 0 w 16"/>
                  <a:gd name="T17" fmla="*/ 8 h 16"/>
                  <a:gd name="T18" fmla="*/ 4 w 16"/>
                  <a:gd name="T19" fmla="*/ 12 h 16"/>
                  <a:gd name="T20" fmla="*/ 8 w 16"/>
                  <a:gd name="T21" fmla="*/ 16 h 16"/>
                  <a:gd name="T22" fmla="*/ 8 w 16"/>
                  <a:gd name="T23" fmla="*/ 16 h 16"/>
                  <a:gd name="T24" fmla="*/ 12 w 16"/>
                  <a:gd name="T25" fmla="*/ 12 h 16"/>
                  <a:gd name="T26" fmla="*/ 16 w 16"/>
                  <a:gd name="T27" fmla="*/ 12 h 16"/>
                  <a:gd name="T28" fmla="*/ 16 w 16"/>
                  <a:gd name="T29" fmla="*/ 8 h 1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16" h="16">
                    <a:moveTo>
                      <a:pt x="16" y="8"/>
                    </a:moveTo>
                    <a:lnTo>
                      <a:pt x="16" y="4"/>
                    </a:lnTo>
                    <a:lnTo>
                      <a:pt x="16" y="0"/>
                    </a:lnTo>
                    <a:lnTo>
                      <a:pt x="12" y="0"/>
                    </a:lnTo>
                    <a:lnTo>
                      <a:pt x="8" y="0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12"/>
                    </a:lnTo>
                    <a:lnTo>
                      <a:pt x="8" y="16"/>
                    </a:lnTo>
                    <a:lnTo>
                      <a:pt x="12" y="12"/>
                    </a:lnTo>
                    <a:lnTo>
                      <a:pt x="16" y="12"/>
                    </a:lnTo>
                    <a:lnTo>
                      <a:pt x="16" y="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619" name="Freeform 410"/>
              <p:cNvSpPr>
                <a:spLocks/>
              </p:cNvSpPr>
              <p:nvPr/>
            </p:nvSpPr>
            <p:spPr bwMode="auto">
              <a:xfrm>
                <a:off x="8792" y="6061"/>
                <a:ext cx="16" cy="16"/>
              </a:xfrm>
              <a:custGeom>
                <a:avLst/>
                <a:gdLst>
                  <a:gd name="T0" fmla="*/ 16 w 16"/>
                  <a:gd name="T1" fmla="*/ 8 h 16"/>
                  <a:gd name="T2" fmla="*/ 16 w 16"/>
                  <a:gd name="T3" fmla="*/ 4 h 16"/>
                  <a:gd name="T4" fmla="*/ 16 w 16"/>
                  <a:gd name="T5" fmla="*/ 0 h 16"/>
                  <a:gd name="T6" fmla="*/ 12 w 16"/>
                  <a:gd name="T7" fmla="*/ 0 h 16"/>
                  <a:gd name="T8" fmla="*/ 8 w 16"/>
                  <a:gd name="T9" fmla="*/ 0 h 16"/>
                  <a:gd name="T10" fmla="*/ 4 w 16"/>
                  <a:gd name="T11" fmla="*/ 0 h 16"/>
                  <a:gd name="T12" fmla="*/ 0 w 16"/>
                  <a:gd name="T13" fmla="*/ 4 h 16"/>
                  <a:gd name="T14" fmla="*/ 0 w 16"/>
                  <a:gd name="T15" fmla="*/ 8 h 16"/>
                  <a:gd name="T16" fmla="*/ 0 w 16"/>
                  <a:gd name="T17" fmla="*/ 8 h 16"/>
                  <a:gd name="T18" fmla="*/ 4 w 16"/>
                  <a:gd name="T19" fmla="*/ 12 h 16"/>
                  <a:gd name="T20" fmla="*/ 8 w 16"/>
                  <a:gd name="T21" fmla="*/ 16 h 16"/>
                  <a:gd name="T22" fmla="*/ 8 w 16"/>
                  <a:gd name="T23" fmla="*/ 16 h 16"/>
                  <a:gd name="T24" fmla="*/ 12 w 16"/>
                  <a:gd name="T25" fmla="*/ 12 h 16"/>
                  <a:gd name="T26" fmla="*/ 16 w 16"/>
                  <a:gd name="T27" fmla="*/ 12 h 16"/>
                  <a:gd name="T28" fmla="*/ 16 w 16"/>
                  <a:gd name="T29" fmla="*/ 8 h 1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16" h="16">
                    <a:moveTo>
                      <a:pt x="16" y="8"/>
                    </a:moveTo>
                    <a:lnTo>
                      <a:pt x="16" y="4"/>
                    </a:lnTo>
                    <a:lnTo>
                      <a:pt x="16" y="0"/>
                    </a:lnTo>
                    <a:lnTo>
                      <a:pt x="12" y="0"/>
                    </a:lnTo>
                    <a:lnTo>
                      <a:pt x="8" y="0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12"/>
                    </a:lnTo>
                    <a:lnTo>
                      <a:pt x="8" y="16"/>
                    </a:lnTo>
                    <a:lnTo>
                      <a:pt x="12" y="12"/>
                    </a:lnTo>
                    <a:lnTo>
                      <a:pt x="16" y="12"/>
                    </a:lnTo>
                    <a:lnTo>
                      <a:pt x="16" y="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620" name="Freeform 411"/>
              <p:cNvSpPr>
                <a:spLocks/>
              </p:cNvSpPr>
              <p:nvPr/>
            </p:nvSpPr>
            <p:spPr bwMode="auto">
              <a:xfrm>
                <a:off x="8792" y="6093"/>
                <a:ext cx="16" cy="16"/>
              </a:xfrm>
              <a:custGeom>
                <a:avLst/>
                <a:gdLst>
                  <a:gd name="T0" fmla="*/ 16 w 16"/>
                  <a:gd name="T1" fmla="*/ 8 h 16"/>
                  <a:gd name="T2" fmla="*/ 16 w 16"/>
                  <a:gd name="T3" fmla="*/ 4 h 16"/>
                  <a:gd name="T4" fmla="*/ 16 w 16"/>
                  <a:gd name="T5" fmla="*/ 0 h 16"/>
                  <a:gd name="T6" fmla="*/ 12 w 16"/>
                  <a:gd name="T7" fmla="*/ 0 h 16"/>
                  <a:gd name="T8" fmla="*/ 8 w 16"/>
                  <a:gd name="T9" fmla="*/ 0 h 16"/>
                  <a:gd name="T10" fmla="*/ 4 w 16"/>
                  <a:gd name="T11" fmla="*/ 0 h 16"/>
                  <a:gd name="T12" fmla="*/ 0 w 16"/>
                  <a:gd name="T13" fmla="*/ 4 h 16"/>
                  <a:gd name="T14" fmla="*/ 0 w 16"/>
                  <a:gd name="T15" fmla="*/ 8 h 16"/>
                  <a:gd name="T16" fmla="*/ 0 w 16"/>
                  <a:gd name="T17" fmla="*/ 8 h 16"/>
                  <a:gd name="T18" fmla="*/ 4 w 16"/>
                  <a:gd name="T19" fmla="*/ 12 h 16"/>
                  <a:gd name="T20" fmla="*/ 8 w 16"/>
                  <a:gd name="T21" fmla="*/ 16 h 16"/>
                  <a:gd name="T22" fmla="*/ 8 w 16"/>
                  <a:gd name="T23" fmla="*/ 16 h 16"/>
                  <a:gd name="T24" fmla="*/ 12 w 16"/>
                  <a:gd name="T25" fmla="*/ 12 h 16"/>
                  <a:gd name="T26" fmla="*/ 16 w 16"/>
                  <a:gd name="T27" fmla="*/ 12 h 16"/>
                  <a:gd name="T28" fmla="*/ 16 w 16"/>
                  <a:gd name="T29" fmla="*/ 8 h 1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16" h="16">
                    <a:moveTo>
                      <a:pt x="16" y="8"/>
                    </a:moveTo>
                    <a:lnTo>
                      <a:pt x="16" y="4"/>
                    </a:lnTo>
                    <a:lnTo>
                      <a:pt x="16" y="0"/>
                    </a:lnTo>
                    <a:lnTo>
                      <a:pt x="12" y="0"/>
                    </a:lnTo>
                    <a:lnTo>
                      <a:pt x="8" y="0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12"/>
                    </a:lnTo>
                    <a:lnTo>
                      <a:pt x="8" y="16"/>
                    </a:lnTo>
                    <a:lnTo>
                      <a:pt x="12" y="12"/>
                    </a:lnTo>
                    <a:lnTo>
                      <a:pt x="16" y="12"/>
                    </a:lnTo>
                    <a:lnTo>
                      <a:pt x="16" y="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621" name="Freeform 412"/>
              <p:cNvSpPr>
                <a:spLocks/>
              </p:cNvSpPr>
              <p:nvPr/>
            </p:nvSpPr>
            <p:spPr bwMode="auto">
              <a:xfrm>
                <a:off x="8792" y="6125"/>
                <a:ext cx="16" cy="16"/>
              </a:xfrm>
              <a:custGeom>
                <a:avLst/>
                <a:gdLst>
                  <a:gd name="T0" fmla="*/ 16 w 16"/>
                  <a:gd name="T1" fmla="*/ 8 h 16"/>
                  <a:gd name="T2" fmla="*/ 16 w 16"/>
                  <a:gd name="T3" fmla="*/ 4 h 16"/>
                  <a:gd name="T4" fmla="*/ 16 w 16"/>
                  <a:gd name="T5" fmla="*/ 0 h 16"/>
                  <a:gd name="T6" fmla="*/ 12 w 16"/>
                  <a:gd name="T7" fmla="*/ 0 h 16"/>
                  <a:gd name="T8" fmla="*/ 8 w 16"/>
                  <a:gd name="T9" fmla="*/ 0 h 16"/>
                  <a:gd name="T10" fmla="*/ 4 w 16"/>
                  <a:gd name="T11" fmla="*/ 0 h 16"/>
                  <a:gd name="T12" fmla="*/ 0 w 16"/>
                  <a:gd name="T13" fmla="*/ 4 h 16"/>
                  <a:gd name="T14" fmla="*/ 0 w 16"/>
                  <a:gd name="T15" fmla="*/ 8 h 16"/>
                  <a:gd name="T16" fmla="*/ 0 w 16"/>
                  <a:gd name="T17" fmla="*/ 8 h 16"/>
                  <a:gd name="T18" fmla="*/ 4 w 16"/>
                  <a:gd name="T19" fmla="*/ 12 h 16"/>
                  <a:gd name="T20" fmla="*/ 8 w 16"/>
                  <a:gd name="T21" fmla="*/ 16 h 16"/>
                  <a:gd name="T22" fmla="*/ 8 w 16"/>
                  <a:gd name="T23" fmla="*/ 16 h 16"/>
                  <a:gd name="T24" fmla="*/ 12 w 16"/>
                  <a:gd name="T25" fmla="*/ 12 h 16"/>
                  <a:gd name="T26" fmla="*/ 16 w 16"/>
                  <a:gd name="T27" fmla="*/ 12 h 16"/>
                  <a:gd name="T28" fmla="*/ 16 w 16"/>
                  <a:gd name="T29" fmla="*/ 8 h 1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16" h="16">
                    <a:moveTo>
                      <a:pt x="16" y="8"/>
                    </a:moveTo>
                    <a:lnTo>
                      <a:pt x="16" y="4"/>
                    </a:lnTo>
                    <a:lnTo>
                      <a:pt x="16" y="0"/>
                    </a:lnTo>
                    <a:lnTo>
                      <a:pt x="12" y="0"/>
                    </a:lnTo>
                    <a:lnTo>
                      <a:pt x="8" y="0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12"/>
                    </a:lnTo>
                    <a:lnTo>
                      <a:pt x="8" y="16"/>
                    </a:lnTo>
                    <a:lnTo>
                      <a:pt x="12" y="12"/>
                    </a:lnTo>
                    <a:lnTo>
                      <a:pt x="16" y="12"/>
                    </a:lnTo>
                    <a:lnTo>
                      <a:pt x="16" y="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622" name="Freeform 413"/>
              <p:cNvSpPr>
                <a:spLocks/>
              </p:cNvSpPr>
              <p:nvPr/>
            </p:nvSpPr>
            <p:spPr bwMode="auto">
              <a:xfrm>
                <a:off x="8792" y="6157"/>
                <a:ext cx="16" cy="16"/>
              </a:xfrm>
              <a:custGeom>
                <a:avLst/>
                <a:gdLst>
                  <a:gd name="T0" fmla="*/ 16 w 16"/>
                  <a:gd name="T1" fmla="*/ 8 h 16"/>
                  <a:gd name="T2" fmla="*/ 16 w 16"/>
                  <a:gd name="T3" fmla="*/ 4 h 16"/>
                  <a:gd name="T4" fmla="*/ 16 w 16"/>
                  <a:gd name="T5" fmla="*/ 0 h 16"/>
                  <a:gd name="T6" fmla="*/ 12 w 16"/>
                  <a:gd name="T7" fmla="*/ 0 h 16"/>
                  <a:gd name="T8" fmla="*/ 8 w 16"/>
                  <a:gd name="T9" fmla="*/ 0 h 16"/>
                  <a:gd name="T10" fmla="*/ 4 w 16"/>
                  <a:gd name="T11" fmla="*/ 0 h 16"/>
                  <a:gd name="T12" fmla="*/ 0 w 16"/>
                  <a:gd name="T13" fmla="*/ 4 h 16"/>
                  <a:gd name="T14" fmla="*/ 0 w 16"/>
                  <a:gd name="T15" fmla="*/ 8 h 16"/>
                  <a:gd name="T16" fmla="*/ 0 w 16"/>
                  <a:gd name="T17" fmla="*/ 8 h 16"/>
                  <a:gd name="T18" fmla="*/ 4 w 16"/>
                  <a:gd name="T19" fmla="*/ 12 h 16"/>
                  <a:gd name="T20" fmla="*/ 8 w 16"/>
                  <a:gd name="T21" fmla="*/ 16 h 16"/>
                  <a:gd name="T22" fmla="*/ 8 w 16"/>
                  <a:gd name="T23" fmla="*/ 16 h 16"/>
                  <a:gd name="T24" fmla="*/ 12 w 16"/>
                  <a:gd name="T25" fmla="*/ 12 h 16"/>
                  <a:gd name="T26" fmla="*/ 16 w 16"/>
                  <a:gd name="T27" fmla="*/ 12 h 16"/>
                  <a:gd name="T28" fmla="*/ 16 w 16"/>
                  <a:gd name="T29" fmla="*/ 8 h 1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16" h="16">
                    <a:moveTo>
                      <a:pt x="16" y="8"/>
                    </a:moveTo>
                    <a:lnTo>
                      <a:pt x="16" y="4"/>
                    </a:lnTo>
                    <a:lnTo>
                      <a:pt x="16" y="0"/>
                    </a:lnTo>
                    <a:lnTo>
                      <a:pt x="12" y="0"/>
                    </a:lnTo>
                    <a:lnTo>
                      <a:pt x="8" y="0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12"/>
                    </a:lnTo>
                    <a:lnTo>
                      <a:pt x="8" y="16"/>
                    </a:lnTo>
                    <a:lnTo>
                      <a:pt x="12" y="12"/>
                    </a:lnTo>
                    <a:lnTo>
                      <a:pt x="16" y="12"/>
                    </a:lnTo>
                    <a:lnTo>
                      <a:pt x="16" y="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623" name="Freeform 414"/>
              <p:cNvSpPr>
                <a:spLocks/>
              </p:cNvSpPr>
              <p:nvPr/>
            </p:nvSpPr>
            <p:spPr bwMode="auto">
              <a:xfrm>
                <a:off x="8792" y="6189"/>
                <a:ext cx="16" cy="16"/>
              </a:xfrm>
              <a:custGeom>
                <a:avLst/>
                <a:gdLst>
                  <a:gd name="T0" fmla="*/ 16 w 16"/>
                  <a:gd name="T1" fmla="*/ 8 h 16"/>
                  <a:gd name="T2" fmla="*/ 16 w 16"/>
                  <a:gd name="T3" fmla="*/ 4 h 16"/>
                  <a:gd name="T4" fmla="*/ 16 w 16"/>
                  <a:gd name="T5" fmla="*/ 0 h 16"/>
                  <a:gd name="T6" fmla="*/ 12 w 16"/>
                  <a:gd name="T7" fmla="*/ 0 h 16"/>
                  <a:gd name="T8" fmla="*/ 8 w 16"/>
                  <a:gd name="T9" fmla="*/ 0 h 16"/>
                  <a:gd name="T10" fmla="*/ 4 w 16"/>
                  <a:gd name="T11" fmla="*/ 0 h 16"/>
                  <a:gd name="T12" fmla="*/ 0 w 16"/>
                  <a:gd name="T13" fmla="*/ 4 h 16"/>
                  <a:gd name="T14" fmla="*/ 0 w 16"/>
                  <a:gd name="T15" fmla="*/ 8 h 16"/>
                  <a:gd name="T16" fmla="*/ 0 w 16"/>
                  <a:gd name="T17" fmla="*/ 8 h 16"/>
                  <a:gd name="T18" fmla="*/ 4 w 16"/>
                  <a:gd name="T19" fmla="*/ 12 h 16"/>
                  <a:gd name="T20" fmla="*/ 8 w 16"/>
                  <a:gd name="T21" fmla="*/ 16 h 16"/>
                  <a:gd name="T22" fmla="*/ 8 w 16"/>
                  <a:gd name="T23" fmla="*/ 16 h 16"/>
                  <a:gd name="T24" fmla="*/ 12 w 16"/>
                  <a:gd name="T25" fmla="*/ 12 h 16"/>
                  <a:gd name="T26" fmla="*/ 16 w 16"/>
                  <a:gd name="T27" fmla="*/ 12 h 16"/>
                  <a:gd name="T28" fmla="*/ 16 w 16"/>
                  <a:gd name="T29" fmla="*/ 8 h 1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16" h="16">
                    <a:moveTo>
                      <a:pt x="16" y="8"/>
                    </a:moveTo>
                    <a:lnTo>
                      <a:pt x="16" y="4"/>
                    </a:lnTo>
                    <a:lnTo>
                      <a:pt x="16" y="0"/>
                    </a:lnTo>
                    <a:lnTo>
                      <a:pt x="12" y="0"/>
                    </a:lnTo>
                    <a:lnTo>
                      <a:pt x="8" y="0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12"/>
                    </a:lnTo>
                    <a:lnTo>
                      <a:pt x="8" y="16"/>
                    </a:lnTo>
                    <a:lnTo>
                      <a:pt x="12" y="12"/>
                    </a:lnTo>
                    <a:lnTo>
                      <a:pt x="16" y="12"/>
                    </a:lnTo>
                    <a:lnTo>
                      <a:pt x="16" y="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624" name="Freeform 415"/>
              <p:cNvSpPr>
                <a:spLocks/>
              </p:cNvSpPr>
              <p:nvPr/>
            </p:nvSpPr>
            <p:spPr bwMode="auto">
              <a:xfrm>
                <a:off x="8792" y="6221"/>
                <a:ext cx="16" cy="16"/>
              </a:xfrm>
              <a:custGeom>
                <a:avLst/>
                <a:gdLst>
                  <a:gd name="T0" fmla="*/ 16 w 16"/>
                  <a:gd name="T1" fmla="*/ 8 h 16"/>
                  <a:gd name="T2" fmla="*/ 16 w 16"/>
                  <a:gd name="T3" fmla="*/ 4 h 16"/>
                  <a:gd name="T4" fmla="*/ 16 w 16"/>
                  <a:gd name="T5" fmla="*/ 0 h 16"/>
                  <a:gd name="T6" fmla="*/ 12 w 16"/>
                  <a:gd name="T7" fmla="*/ 0 h 16"/>
                  <a:gd name="T8" fmla="*/ 8 w 16"/>
                  <a:gd name="T9" fmla="*/ 0 h 16"/>
                  <a:gd name="T10" fmla="*/ 4 w 16"/>
                  <a:gd name="T11" fmla="*/ 0 h 16"/>
                  <a:gd name="T12" fmla="*/ 0 w 16"/>
                  <a:gd name="T13" fmla="*/ 4 h 16"/>
                  <a:gd name="T14" fmla="*/ 0 w 16"/>
                  <a:gd name="T15" fmla="*/ 8 h 16"/>
                  <a:gd name="T16" fmla="*/ 0 w 16"/>
                  <a:gd name="T17" fmla="*/ 8 h 16"/>
                  <a:gd name="T18" fmla="*/ 4 w 16"/>
                  <a:gd name="T19" fmla="*/ 12 h 16"/>
                  <a:gd name="T20" fmla="*/ 8 w 16"/>
                  <a:gd name="T21" fmla="*/ 16 h 16"/>
                  <a:gd name="T22" fmla="*/ 8 w 16"/>
                  <a:gd name="T23" fmla="*/ 16 h 16"/>
                  <a:gd name="T24" fmla="*/ 12 w 16"/>
                  <a:gd name="T25" fmla="*/ 12 h 16"/>
                  <a:gd name="T26" fmla="*/ 16 w 16"/>
                  <a:gd name="T27" fmla="*/ 12 h 16"/>
                  <a:gd name="T28" fmla="*/ 16 w 16"/>
                  <a:gd name="T29" fmla="*/ 8 h 1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16" h="16">
                    <a:moveTo>
                      <a:pt x="16" y="8"/>
                    </a:moveTo>
                    <a:lnTo>
                      <a:pt x="16" y="4"/>
                    </a:lnTo>
                    <a:lnTo>
                      <a:pt x="16" y="0"/>
                    </a:lnTo>
                    <a:lnTo>
                      <a:pt x="12" y="0"/>
                    </a:lnTo>
                    <a:lnTo>
                      <a:pt x="8" y="0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12"/>
                    </a:lnTo>
                    <a:lnTo>
                      <a:pt x="8" y="16"/>
                    </a:lnTo>
                    <a:lnTo>
                      <a:pt x="12" y="12"/>
                    </a:lnTo>
                    <a:lnTo>
                      <a:pt x="16" y="12"/>
                    </a:lnTo>
                    <a:lnTo>
                      <a:pt x="16" y="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625" name="Freeform 416"/>
              <p:cNvSpPr>
                <a:spLocks/>
              </p:cNvSpPr>
              <p:nvPr/>
            </p:nvSpPr>
            <p:spPr bwMode="auto">
              <a:xfrm>
                <a:off x="8792" y="6253"/>
                <a:ext cx="16" cy="16"/>
              </a:xfrm>
              <a:custGeom>
                <a:avLst/>
                <a:gdLst>
                  <a:gd name="T0" fmla="*/ 16 w 16"/>
                  <a:gd name="T1" fmla="*/ 8 h 16"/>
                  <a:gd name="T2" fmla="*/ 16 w 16"/>
                  <a:gd name="T3" fmla="*/ 4 h 16"/>
                  <a:gd name="T4" fmla="*/ 16 w 16"/>
                  <a:gd name="T5" fmla="*/ 0 h 16"/>
                  <a:gd name="T6" fmla="*/ 12 w 16"/>
                  <a:gd name="T7" fmla="*/ 0 h 16"/>
                  <a:gd name="T8" fmla="*/ 8 w 16"/>
                  <a:gd name="T9" fmla="*/ 0 h 16"/>
                  <a:gd name="T10" fmla="*/ 4 w 16"/>
                  <a:gd name="T11" fmla="*/ 0 h 16"/>
                  <a:gd name="T12" fmla="*/ 0 w 16"/>
                  <a:gd name="T13" fmla="*/ 4 h 16"/>
                  <a:gd name="T14" fmla="*/ 0 w 16"/>
                  <a:gd name="T15" fmla="*/ 8 h 16"/>
                  <a:gd name="T16" fmla="*/ 0 w 16"/>
                  <a:gd name="T17" fmla="*/ 8 h 16"/>
                  <a:gd name="T18" fmla="*/ 4 w 16"/>
                  <a:gd name="T19" fmla="*/ 12 h 16"/>
                  <a:gd name="T20" fmla="*/ 8 w 16"/>
                  <a:gd name="T21" fmla="*/ 16 h 16"/>
                  <a:gd name="T22" fmla="*/ 8 w 16"/>
                  <a:gd name="T23" fmla="*/ 16 h 16"/>
                  <a:gd name="T24" fmla="*/ 12 w 16"/>
                  <a:gd name="T25" fmla="*/ 12 h 16"/>
                  <a:gd name="T26" fmla="*/ 16 w 16"/>
                  <a:gd name="T27" fmla="*/ 12 h 16"/>
                  <a:gd name="T28" fmla="*/ 16 w 16"/>
                  <a:gd name="T29" fmla="*/ 8 h 1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16" h="16">
                    <a:moveTo>
                      <a:pt x="16" y="8"/>
                    </a:moveTo>
                    <a:lnTo>
                      <a:pt x="16" y="4"/>
                    </a:lnTo>
                    <a:lnTo>
                      <a:pt x="16" y="0"/>
                    </a:lnTo>
                    <a:lnTo>
                      <a:pt x="12" y="0"/>
                    </a:lnTo>
                    <a:lnTo>
                      <a:pt x="8" y="0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12"/>
                    </a:lnTo>
                    <a:lnTo>
                      <a:pt x="8" y="16"/>
                    </a:lnTo>
                    <a:lnTo>
                      <a:pt x="12" y="12"/>
                    </a:lnTo>
                    <a:lnTo>
                      <a:pt x="16" y="12"/>
                    </a:lnTo>
                    <a:lnTo>
                      <a:pt x="16" y="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626" name="Freeform 417"/>
              <p:cNvSpPr>
                <a:spLocks/>
              </p:cNvSpPr>
              <p:nvPr/>
            </p:nvSpPr>
            <p:spPr bwMode="auto">
              <a:xfrm>
                <a:off x="8792" y="6285"/>
                <a:ext cx="16" cy="16"/>
              </a:xfrm>
              <a:custGeom>
                <a:avLst/>
                <a:gdLst>
                  <a:gd name="T0" fmla="*/ 16 w 16"/>
                  <a:gd name="T1" fmla="*/ 8 h 16"/>
                  <a:gd name="T2" fmla="*/ 16 w 16"/>
                  <a:gd name="T3" fmla="*/ 4 h 16"/>
                  <a:gd name="T4" fmla="*/ 16 w 16"/>
                  <a:gd name="T5" fmla="*/ 0 h 16"/>
                  <a:gd name="T6" fmla="*/ 12 w 16"/>
                  <a:gd name="T7" fmla="*/ 0 h 16"/>
                  <a:gd name="T8" fmla="*/ 8 w 16"/>
                  <a:gd name="T9" fmla="*/ 0 h 16"/>
                  <a:gd name="T10" fmla="*/ 4 w 16"/>
                  <a:gd name="T11" fmla="*/ 0 h 16"/>
                  <a:gd name="T12" fmla="*/ 0 w 16"/>
                  <a:gd name="T13" fmla="*/ 4 h 16"/>
                  <a:gd name="T14" fmla="*/ 0 w 16"/>
                  <a:gd name="T15" fmla="*/ 8 h 16"/>
                  <a:gd name="T16" fmla="*/ 0 w 16"/>
                  <a:gd name="T17" fmla="*/ 8 h 16"/>
                  <a:gd name="T18" fmla="*/ 4 w 16"/>
                  <a:gd name="T19" fmla="*/ 12 h 16"/>
                  <a:gd name="T20" fmla="*/ 8 w 16"/>
                  <a:gd name="T21" fmla="*/ 16 h 16"/>
                  <a:gd name="T22" fmla="*/ 8 w 16"/>
                  <a:gd name="T23" fmla="*/ 16 h 16"/>
                  <a:gd name="T24" fmla="*/ 12 w 16"/>
                  <a:gd name="T25" fmla="*/ 12 h 16"/>
                  <a:gd name="T26" fmla="*/ 16 w 16"/>
                  <a:gd name="T27" fmla="*/ 12 h 16"/>
                  <a:gd name="T28" fmla="*/ 16 w 16"/>
                  <a:gd name="T29" fmla="*/ 8 h 1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16" h="16">
                    <a:moveTo>
                      <a:pt x="16" y="8"/>
                    </a:moveTo>
                    <a:lnTo>
                      <a:pt x="16" y="4"/>
                    </a:lnTo>
                    <a:lnTo>
                      <a:pt x="16" y="0"/>
                    </a:lnTo>
                    <a:lnTo>
                      <a:pt x="12" y="0"/>
                    </a:lnTo>
                    <a:lnTo>
                      <a:pt x="8" y="0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12"/>
                    </a:lnTo>
                    <a:lnTo>
                      <a:pt x="8" y="16"/>
                    </a:lnTo>
                    <a:lnTo>
                      <a:pt x="12" y="12"/>
                    </a:lnTo>
                    <a:lnTo>
                      <a:pt x="16" y="12"/>
                    </a:lnTo>
                    <a:lnTo>
                      <a:pt x="16" y="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7627" name="Freeform 418"/>
              <p:cNvSpPr>
                <a:spLocks/>
              </p:cNvSpPr>
              <p:nvPr/>
            </p:nvSpPr>
            <p:spPr bwMode="auto">
              <a:xfrm>
                <a:off x="8792" y="6317"/>
                <a:ext cx="16" cy="16"/>
              </a:xfrm>
              <a:custGeom>
                <a:avLst/>
                <a:gdLst>
                  <a:gd name="T0" fmla="*/ 16 w 16"/>
                  <a:gd name="T1" fmla="*/ 8 h 16"/>
                  <a:gd name="T2" fmla="*/ 16 w 16"/>
                  <a:gd name="T3" fmla="*/ 4 h 16"/>
                  <a:gd name="T4" fmla="*/ 16 w 16"/>
                  <a:gd name="T5" fmla="*/ 0 h 16"/>
                  <a:gd name="T6" fmla="*/ 12 w 16"/>
                  <a:gd name="T7" fmla="*/ 0 h 16"/>
                  <a:gd name="T8" fmla="*/ 8 w 16"/>
                  <a:gd name="T9" fmla="*/ 0 h 16"/>
                  <a:gd name="T10" fmla="*/ 4 w 16"/>
                  <a:gd name="T11" fmla="*/ 0 h 16"/>
                  <a:gd name="T12" fmla="*/ 0 w 16"/>
                  <a:gd name="T13" fmla="*/ 4 h 16"/>
                  <a:gd name="T14" fmla="*/ 0 w 16"/>
                  <a:gd name="T15" fmla="*/ 8 h 16"/>
                  <a:gd name="T16" fmla="*/ 0 w 16"/>
                  <a:gd name="T17" fmla="*/ 8 h 16"/>
                  <a:gd name="T18" fmla="*/ 4 w 16"/>
                  <a:gd name="T19" fmla="*/ 12 h 16"/>
                  <a:gd name="T20" fmla="*/ 8 w 16"/>
                  <a:gd name="T21" fmla="*/ 16 h 16"/>
                  <a:gd name="T22" fmla="*/ 8 w 16"/>
                  <a:gd name="T23" fmla="*/ 16 h 16"/>
                  <a:gd name="T24" fmla="*/ 12 w 16"/>
                  <a:gd name="T25" fmla="*/ 12 h 16"/>
                  <a:gd name="T26" fmla="*/ 16 w 16"/>
                  <a:gd name="T27" fmla="*/ 12 h 16"/>
                  <a:gd name="T28" fmla="*/ 16 w 16"/>
                  <a:gd name="T29" fmla="*/ 8 h 1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16" h="16">
                    <a:moveTo>
                      <a:pt x="16" y="8"/>
                    </a:moveTo>
                    <a:lnTo>
                      <a:pt x="16" y="4"/>
                    </a:lnTo>
                    <a:lnTo>
                      <a:pt x="16" y="0"/>
                    </a:lnTo>
                    <a:lnTo>
                      <a:pt x="12" y="0"/>
                    </a:lnTo>
                    <a:lnTo>
                      <a:pt x="8" y="0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12"/>
                    </a:lnTo>
                    <a:lnTo>
                      <a:pt x="8" y="16"/>
                    </a:lnTo>
                    <a:lnTo>
                      <a:pt x="12" y="12"/>
                    </a:lnTo>
                    <a:lnTo>
                      <a:pt x="16" y="12"/>
                    </a:lnTo>
                    <a:lnTo>
                      <a:pt x="16" y="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</p:grpSp>
      </p:grpSp>
      <p:sp>
        <p:nvSpPr>
          <p:cNvPr id="67589" name="TextovéPole 1"/>
          <p:cNvSpPr txBox="1">
            <a:spLocks noChangeArrowheads="1"/>
          </p:cNvSpPr>
          <p:nvPr/>
        </p:nvSpPr>
        <p:spPr bwMode="auto">
          <a:xfrm>
            <a:off x="2063751" y="333375"/>
            <a:ext cx="7993063" cy="5842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3200" b="1" dirty="0">
                <a:solidFill>
                  <a:srgbClr val="008080"/>
                </a:solidFill>
                <a:latin typeface="+mj-lt"/>
              </a:rPr>
              <a:t>4.7 Holdingová organizační struktura</a:t>
            </a:r>
          </a:p>
        </p:txBody>
      </p:sp>
      <p:pic>
        <p:nvPicPr>
          <p:cNvPr id="417" name="Obrázek 416">
            <a:extLst>
              <a:ext uri="{FF2B5EF4-FFF2-40B4-BE49-F238E27FC236}">
                <a16:creationId xmlns:a16="http://schemas.microsoft.com/office/drawing/2014/main" id="{F035233C-A3DD-4D22-9C40-233AEF88736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7049" y="139242"/>
            <a:ext cx="1464833" cy="1127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705701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Zástupný symbol pro obsah 2"/>
          <p:cNvSpPr>
            <a:spLocks noGrp="1"/>
          </p:cNvSpPr>
          <p:nvPr>
            <p:ph idx="1"/>
          </p:nvPr>
        </p:nvSpPr>
        <p:spPr>
          <a:xfrm>
            <a:off x="1233459" y="2327060"/>
            <a:ext cx="8345516" cy="3340315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altLang="cs-CZ" sz="2400" b="1" dirty="0"/>
              <a:t>postavení samostatných právních subjektů, kde jeden z nich (matka) majetkově ovládá druhé (dcery, vnučky)</a:t>
            </a:r>
          </a:p>
          <a:p>
            <a:r>
              <a:rPr lang="cs-CZ" altLang="cs-CZ" sz="2400" b="1" dirty="0"/>
              <a:t>v českém právu společnost ovládaná a ovládající</a:t>
            </a:r>
          </a:p>
          <a:p>
            <a:r>
              <a:rPr lang="cs-CZ" altLang="cs-CZ" sz="2400" b="1" dirty="0"/>
              <a:t>podstatou nejsou pouze vlastnické vztahy, ale řídící vztahy mezi společností vlastnící majoritní podíly a dalšími společnostmi  (!matka vyvíjí jiné aktivity, než dcery)</a:t>
            </a:r>
          </a:p>
          <a:p>
            <a:r>
              <a:rPr lang="cs-CZ" altLang="cs-CZ" sz="2400" b="1" dirty="0"/>
              <a:t>Více předmětů podnikání snižuje jeho riziko</a:t>
            </a:r>
          </a:p>
          <a:p>
            <a:pPr marL="400050" lvl="1" indent="0">
              <a:buNone/>
              <a:defRPr/>
            </a:pPr>
            <a:endParaRPr lang="cs-CZ" sz="1600" b="1" dirty="0"/>
          </a:p>
          <a:p>
            <a:pPr marL="400050" lvl="1" indent="0">
              <a:buNone/>
              <a:defRPr/>
            </a:pPr>
            <a:endParaRPr lang="cs-CZ" sz="1600" b="1" dirty="0"/>
          </a:p>
          <a:p>
            <a:pPr marL="514350" indent="-514350">
              <a:buFont typeface="Times New Roman" pitchFamily="18" charset="0"/>
              <a:buAutoNum type="arabicPeriod"/>
              <a:defRPr/>
            </a:pPr>
            <a:endParaRPr lang="cs-CZ" sz="1600" b="1" dirty="0"/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069386-5524-4DD3-B45A-FDDCB2248CF3}" type="slidenum">
              <a:rPr lang="cs-CZ" smtClean="0"/>
              <a:pPr>
                <a:defRPr/>
              </a:pPr>
              <a:t>29</a:t>
            </a:fld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7049" y="139242"/>
            <a:ext cx="1464833" cy="1127893"/>
          </a:xfrm>
          <a:prstGeom prst="rect">
            <a:avLst/>
          </a:prstGeom>
        </p:spPr>
      </p:pic>
      <p:sp>
        <p:nvSpPr>
          <p:cNvPr id="7" name="Nadpis 1">
            <a:extLst>
              <a:ext uri="{FF2B5EF4-FFF2-40B4-BE49-F238E27FC236}">
                <a16:creationId xmlns:a16="http://schemas.microsoft.com/office/drawing/2014/main" id="{26D51F45-B147-4366-B4F5-247B5A169A9B}"/>
              </a:ext>
            </a:extLst>
          </p:cNvPr>
          <p:cNvSpPr txBox="1">
            <a:spLocks/>
          </p:cNvSpPr>
          <p:nvPr/>
        </p:nvSpPr>
        <p:spPr>
          <a:xfrm>
            <a:off x="1520017" y="703188"/>
            <a:ext cx="7772400" cy="7198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br>
              <a:rPr lang="cs-CZ" altLang="cs-CZ" sz="3200" b="1" dirty="0">
                <a:solidFill>
                  <a:srgbClr val="008080"/>
                </a:solidFill>
              </a:rPr>
            </a:br>
            <a:br>
              <a:rPr lang="cs-CZ" altLang="cs-CZ" sz="10700" b="1" dirty="0">
                <a:solidFill>
                  <a:srgbClr val="008080"/>
                </a:solidFill>
              </a:rPr>
            </a:br>
            <a:r>
              <a:rPr lang="cs-CZ" altLang="cs-CZ" sz="10700" b="1" dirty="0">
                <a:solidFill>
                  <a:srgbClr val="008080"/>
                </a:solidFill>
              </a:rPr>
              <a:t>Holdingová organizační struktura</a:t>
            </a:r>
            <a:br>
              <a:rPr lang="cs-CZ" altLang="cs-CZ" sz="3200" dirty="0"/>
            </a:br>
            <a:br>
              <a:rPr lang="cs-CZ" altLang="cs-CZ" sz="3200" dirty="0"/>
            </a:br>
            <a:endParaRPr lang="cs-CZ" sz="3200" b="1" dirty="0">
              <a:solidFill>
                <a:srgbClr val="0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2775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5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449092" y="397042"/>
            <a:ext cx="4784758" cy="6063916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0"/>
            <a:ext cx="1464833" cy="1127893"/>
          </a:xfrm>
          <a:prstGeom prst="rect">
            <a:avLst/>
          </a:prstGeom>
        </p:spPr>
      </p:pic>
      <p:sp>
        <p:nvSpPr>
          <p:cNvPr id="9" name="Nadpis 1"/>
          <p:cNvSpPr txBox="1">
            <a:spLocks/>
          </p:cNvSpPr>
          <p:nvPr/>
        </p:nvSpPr>
        <p:spPr>
          <a:xfrm>
            <a:off x="528808" y="2135217"/>
            <a:ext cx="4573076" cy="247124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b="1" dirty="0"/>
              <a:t>Implementace strategie</a:t>
            </a:r>
          </a:p>
          <a:p>
            <a:endParaRPr lang="en-GB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6842" y="2976893"/>
            <a:ext cx="4837008" cy="2884351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2400" b="1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11" name="Zástupný symbol pro obsah 2"/>
          <p:cNvSpPr txBox="1">
            <a:spLocks/>
          </p:cNvSpPr>
          <p:nvPr/>
        </p:nvSpPr>
        <p:spPr>
          <a:xfrm>
            <a:off x="5962650" y="1443830"/>
            <a:ext cx="4784758" cy="45950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Times New Roman" pitchFamily="18" charset="0"/>
              <a:buAutoNum type="arabicPeriod"/>
            </a:pPr>
            <a:r>
              <a:rPr lang="cs-CZ" altLang="cs-CZ" sz="2400" b="1" dirty="0"/>
              <a:t>Podmínky zpracování strategie</a:t>
            </a:r>
          </a:p>
          <a:p>
            <a:pPr marL="514350" indent="-514350">
              <a:buFont typeface="Times New Roman" pitchFamily="18" charset="0"/>
              <a:buAutoNum type="arabicPeriod"/>
            </a:pPr>
            <a:r>
              <a:rPr lang="cs-CZ" altLang="cs-CZ" sz="2400" b="1" dirty="0"/>
              <a:t>Obsah a struktura implementace strategie</a:t>
            </a:r>
          </a:p>
          <a:p>
            <a:pPr marL="514350" indent="-514350">
              <a:buFont typeface="Times New Roman" pitchFamily="18" charset="0"/>
              <a:buAutoNum type="arabicPeriod"/>
            </a:pPr>
            <a:r>
              <a:rPr lang="cs-CZ" altLang="cs-CZ" sz="2400" b="1" dirty="0"/>
              <a:t>Komunikace při implementaci strategie</a:t>
            </a:r>
          </a:p>
          <a:p>
            <a:pPr marL="514350" indent="-514350">
              <a:buFont typeface="Times New Roman" pitchFamily="18" charset="0"/>
              <a:buAutoNum type="arabicPeriod"/>
            </a:pPr>
            <a:r>
              <a:rPr lang="cs-CZ" altLang="cs-CZ" sz="2400" b="1" dirty="0"/>
              <a:t>Role organizační struktury</a:t>
            </a:r>
          </a:p>
          <a:p>
            <a:pPr marL="514350" indent="-514350">
              <a:buFont typeface="Times New Roman" pitchFamily="18" charset="0"/>
              <a:buAutoNum type="arabicPeriod"/>
            </a:pPr>
            <a:r>
              <a:rPr lang="cs-CZ" altLang="cs-CZ" sz="2400" b="1" dirty="0"/>
              <a:t>Administrativní nástroje</a:t>
            </a:r>
          </a:p>
          <a:p>
            <a:pPr marL="514350" indent="-514350">
              <a:buFont typeface="Times New Roman" pitchFamily="18" charset="0"/>
              <a:buAutoNum type="arabicPeriod"/>
            </a:pPr>
            <a:r>
              <a:rPr lang="cs-CZ" altLang="cs-CZ" sz="2400" b="1" dirty="0"/>
              <a:t>Strategická kontrola</a:t>
            </a:r>
          </a:p>
          <a:p>
            <a:pPr marL="514350" indent="-514350">
              <a:buFont typeface="Times New Roman" pitchFamily="18" charset="0"/>
              <a:buAutoNum type="arabicPeriod"/>
            </a:pPr>
            <a:r>
              <a:rPr lang="cs-CZ" altLang="cs-CZ" sz="2400" b="1" dirty="0" err="1"/>
              <a:t>Balanced</a:t>
            </a:r>
            <a:r>
              <a:rPr lang="cs-CZ" altLang="cs-CZ" sz="2400" b="1" dirty="0"/>
              <a:t> </a:t>
            </a:r>
            <a:r>
              <a:rPr lang="cs-CZ" altLang="cs-CZ" sz="2400" b="1" dirty="0" err="1"/>
              <a:t>Scorecard</a:t>
            </a:r>
            <a:endParaRPr lang="cs-CZ" altLang="cs-CZ" sz="2400" b="1" dirty="0"/>
          </a:p>
          <a:p>
            <a:pPr marL="514350" indent="-514350">
              <a:buFont typeface="Times New Roman" pitchFamily="18" charset="0"/>
              <a:buAutoNum type="arabicPeriod"/>
            </a:pPr>
            <a:r>
              <a:rPr lang="cs-CZ" altLang="cs-CZ" sz="2400" b="1" dirty="0"/>
              <a:t>Systém řízení implementace strategie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1184212" y="4021689"/>
            <a:ext cx="36038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>
                <a:solidFill>
                  <a:schemeClr val="bg1"/>
                </a:solidFill>
              </a:rPr>
              <a:t>Struktura přednášky</a:t>
            </a:r>
          </a:p>
        </p:txBody>
      </p:sp>
    </p:spTree>
    <p:extLst>
      <p:ext uri="{BB962C8B-B14F-4D97-AF65-F5344CB8AC3E}">
        <p14:creationId xmlns:p14="http://schemas.microsoft.com/office/powerpoint/2010/main" val="162852174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Zástupný symbol pro obsah 2"/>
          <p:cNvSpPr>
            <a:spLocks noGrp="1"/>
          </p:cNvSpPr>
          <p:nvPr>
            <p:ph idx="1"/>
          </p:nvPr>
        </p:nvSpPr>
        <p:spPr>
          <a:xfrm>
            <a:off x="1233459" y="1647825"/>
            <a:ext cx="8345516" cy="4591049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85000" lnSpcReduction="20000"/>
          </a:bodyPr>
          <a:lstStyle/>
          <a:p>
            <a:pPr marL="609600" indent="-609600"/>
            <a:r>
              <a:rPr lang="cs-CZ" altLang="cs-CZ" sz="24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Strategické výhody:</a:t>
            </a:r>
          </a:p>
          <a:p>
            <a:pPr marL="609600" indent="-609600">
              <a:buFontTx/>
              <a:buChar char="•"/>
            </a:pPr>
            <a:r>
              <a:rPr lang="cs-CZ" alt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nízké náklady na udržování ústředí</a:t>
            </a:r>
          </a:p>
          <a:p>
            <a:pPr marL="609600" indent="-609600">
              <a:buFontTx/>
              <a:buChar char="•"/>
            </a:pPr>
            <a:r>
              <a:rPr lang="cs-CZ" alt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ústředí financuje podřízené podniky při příznivých nákladech na kapitál</a:t>
            </a:r>
          </a:p>
          <a:p>
            <a:pPr marL="609600" indent="-609600">
              <a:buFontTx/>
              <a:buChar char="•"/>
            </a:pPr>
            <a:r>
              <a:rPr lang="cs-CZ" alt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riziko je rozptýleno v širokém portfoliu</a:t>
            </a:r>
          </a:p>
          <a:p>
            <a:pPr marL="609600" indent="-609600">
              <a:buFontTx/>
              <a:buChar char="•"/>
            </a:pPr>
            <a:r>
              <a:rPr lang="cs-CZ" alt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ulehčuje akvizice  a decentralizaci.</a:t>
            </a:r>
          </a:p>
          <a:p>
            <a:pPr marL="609600" indent="-609600"/>
            <a:r>
              <a:rPr lang="cs-CZ" altLang="cs-CZ" sz="24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Strategické nevýhody:</a:t>
            </a:r>
          </a:p>
          <a:p>
            <a:pPr marL="609600" indent="-609600">
              <a:buFontTx/>
              <a:buChar char="•"/>
            </a:pPr>
            <a:r>
              <a:rPr lang="cs-CZ" alt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podřízené podniky mohou mít pocit trvalé hrozby, že budou kdykoliv nabídnuty k prodeji</a:t>
            </a:r>
          </a:p>
          <a:p>
            <a:pPr marL="609600" indent="-609600">
              <a:buFontTx/>
              <a:buChar char="•"/>
            </a:pPr>
            <a:r>
              <a:rPr lang="cs-CZ" alt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neexistují centrální zručnosti, které by podporovaly a působily ve prospěch podřízených podniků </a:t>
            </a:r>
          </a:p>
          <a:p>
            <a:pPr marL="609600" indent="-609600">
              <a:buFontTx/>
              <a:buChar char="•"/>
            </a:pPr>
            <a:r>
              <a:rPr lang="cs-CZ" alt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neexistuje synergie</a:t>
            </a:r>
          </a:p>
          <a:p>
            <a:pPr marL="609600" indent="-609600">
              <a:buFontTx/>
              <a:buChar char="•"/>
            </a:pPr>
            <a:r>
              <a:rPr lang="cs-CZ" alt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nebezpečí nepřítomnosti skupinové identity a z toho vyplývající problémy řízení, např. vnitřně nesouladná podniková strategie. </a:t>
            </a:r>
          </a:p>
          <a:p>
            <a:pPr marL="400050" lvl="1" indent="0">
              <a:buNone/>
              <a:defRPr/>
            </a:pPr>
            <a:endParaRPr lang="cs-CZ" sz="1600" b="1" dirty="0"/>
          </a:p>
          <a:p>
            <a:pPr marL="400050" lvl="1" indent="0">
              <a:buNone/>
              <a:defRPr/>
            </a:pPr>
            <a:endParaRPr lang="cs-CZ" sz="1600" b="1" dirty="0"/>
          </a:p>
          <a:p>
            <a:pPr marL="514350" indent="-514350">
              <a:buFont typeface="Times New Roman" pitchFamily="18" charset="0"/>
              <a:buAutoNum type="arabicPeriod"/>
              <a:defRPr/>
            </a:pPr>
            <a:endParaRPr lang="cs-CZ" sz="1600" b="1" dirty="0"/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069386-5524-4DD3-B45A-FDDCB2248CF3}" type="slidenum">
              <a:rPr lang="cs-CZ" smtClean="0"/>
              <a:pPr>
                <a:defRPr/>
              </a:pPr>
              <a:t>30</a:t>
            </a:fld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7049" y="139242"/>
            <a:ext cx="1464833" cy="1127893"/>
          </a:xfrm>
          <a:prstGeom prst="rect">
            <a:avLst/>
          </a:prstGeom>
        </p:spPr>
      </p:pic>
      <p:sp>
        <p:nvSpPr>
          <p:cNvPr id="7" name="Nadpis 1">
            <a:extLst>
              <a:ext uri="{FF2B5EF4-FFF2-40B4-BE49-F238E27FC236}">
                <a16:creationId xmlns:a16="http://schemas.microsoft.com/office/drawing/2014/main" id="{26D51F45-B147-4366-B4F5-247B5A169A9B}"/>
              </a:ext>
            </a:extLst>
          </p:cNvPr>
          <p:cNvSpPr txBox="1">
            <a:spLocks/>
          </p:cNvSpPr>
          <p:nvPr/>
        </p:nvSpPr>
        <p:spPr>
          <a:xfrm>
            <a:off x="1520017" y="703188"/>
            <a:ext cx="7772400" cy="7198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br>
              <a:rPr lang="cs-CZ" altLang="cs-CZ" sz="3200" b="1" dirty="0">
                <a:solidFill>
                  <a:srgbClr val="008080"/>
                </a:solidFill>
              </a:rPr>
            </a:br>
            <a:br>
              <a:rPr lang="cs-CZ" altLang="cs-CZ" sz="10700" b="1" dirty="0">
                <a:solidFill>
                  <a:srgbClr val="008080"/>
                </a:solidFill>
              </a:rPr>
            </a:br>
            <a:r>
              <a:rPr lang="cs-CZ" altLang="cs-CZ" sz="10700" b="1" dirty="0">
                <a:solidFill>
                  <a:srgbClr val="008080"/>
                </a:solidFill>
              </a:rPr>
              <a:t>Holdingová organizační struktura</a:t>
            </a:r>
            <a:br>
              <a:rPr lang="cs-CZ" altLang="cs-CZ" sz="3200" dirty="0"/>
            </a:br>
            <a:br>
              <a:rPr lang="cs-CZ" altLang="cs-CZ" sz="3200" dirty="0"/>
            </a:br>
            <a:endParaRPr lang="cs-CZ" sz="3200" b="1" dirty="0">
              <a:solidFill>
                <a:srgbClr val="0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057002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Zástupný symbol pro obsah 2"/>
          <p:cNvSpPr>
            <a:spLocks noGrp="1"/>
          </p:cNvSpPr>
          <p:nvPr>
            <p:ph idx="1"/>
          </p:nvPr>
        </p:nvSpPr>
        <p:spPr>
          <a:xfrm>
            <a:off x="1242984" y="2012951"/>
            <a:ext cx="8345516" cy="3714750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>
              <a:buFontTx/>
              <a:buNone/>
              <a:defRPr/>
            </a:pPr>
            <a:r>
              <a:rPr lang="cs-CZ" sz="2400" b="1" dirty="0">
                <a:solidFill>
                  <a:srgbClr val="FFFF00"/>
                </a:solidFill>
              </a:rPr>
              <a:t>Jsou založeny na úloze matky v holdingu a rozsahu řídících vztahů k dcerám</a:t>
            </a:r>
          </a:p>
          <a:p>
            <a:pPr marL="0" indent="0">
              <a:buFontTx/>
              <a:buNone/>
              <a:defRPr/>
            </a:pPr>
            <a:r>
              <a:rPr lang="cs-CZ" sz="2400" b="1" dirty="0">
                <a:solidFill>
                  <a:srgbClr val="FFFF00"/>
                </a:solidFill>
              </a:rPr>
              <a:t>Rozeznáváme finanční a řídící holding:</a:t>
            </a:r>
          </a:p>
          <a:p>
            <a:pPr marL="0" indent="0">
              <a:buNone/>
              <a:defRPr/>
            </a:pPr>
            <a:r>
              <a:rPr lang="cs-CZ" sz="2400" b="1" u="sng" dirty="0">
                <a:solidFill>
                  <a:srgbClr val="FFFF00"/>
                </a:solidFill>
              </a:rPr>
              <a:t>Finanční holding</a:t>
            </a:r>
            <a:endParaRPr lang="cs-CZ" sz="2400" b="1" dirty="0">
              <a:solidFill>
                <a:srgbClr val="FFFF00"/>
              </a:solidFill>
            </a:endParaRPr>
          </a:p>
          <a:p>
            <a:pPr>
              <a:defRPr/>
            </a:pPr>
            <a:r>
              <a:rPr lang="cs-CZ" sz="2400" b="1" dirty="0"/>
              <a:t>úloha matky je malá a je soustředěna pouze na držení, správu a kontrolu účastí v jednotlivých dcerách a případné majetkové přesuny podle výnosnosti (za málo koupím, za více prodám)</a:t>
            </a:r>
          </a:p>
          <a:p>
            <a:pPr>
              <a:defRPr/>
            </a:pPr>
            <a:r>
              <a:rPr lang="cs-CZ" sz="2400" b="1" dirty="0"/>
              <a:t>matka drží vlastnické podíly k obchodování</a:t>
            </a:r>
          </a:p>
          <a:p>
            <a:pPr marL="400050" lvl="1" indent="0">
              <a:buNone/>
              <a:defRPr/>
            </a:pPr>
            <a:endParaRPr lang="cs-CZ" sz="1600" b="1" dirty="0"/>
          </a:p>
          <a:p>
            <a:pPr marL="400050" lvl="1" indent="0">
              <a:buNone/>
              <a:defRPr/>
            </a:pPr>
            <a:endParaRPr lang="cs-CZ" sz="1600" b="1" dirty="0"/>
          </a:p>
          <a:p>
            <a:pPr marL="514350" indent="-514350">
              <a:buFont typeface="Times New Roman" pitchFamily="18" charset="0"/>
              <a:buAutoNum type="arabicPeriod"/>
              <a:defRPr/>
            </a:pPr>
            <a:endParaRPr lang="cs-CZ" sz="1600" b="1" dirty="0"/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069386-5524-4DD3-B45A-FDDCB2248CF3}" type="slidenum">
              <a:rPr lang="cs-CZ" smtClean="0"/>
              <a:pPr>
                <a:defRPr/>
              </a:pPr>
              <a:t>31</a:t>
            </a:fld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7049" y="139242"/>
            <a:ext cx="1464833" cy="1127893"/>
          </a:xfrm>
          <a:prstGeom prst="rect">
            <a:avLst/>
          </a:prstGeom>
        </p:spPr>
      </p:pic>
      <p:sp>
        <p:nvSpPr>
          <p:cNvPr id="7" name="Nadpis 1">
            <a:extLst>
              <a:ext uri="{FF2B5EF4-FFF2-40B4-BE49-F238E27FC236}">
                <a16:creationId xmlns:a16="http://schemas.microsoft.com/office/drawing/2014/main" id="{26D51F45-B147-4366-B4F5-247B5A169A9B}"/>
              </a:ext>
            </a:extLst>
          </p:cNvPr>
          <p:cNvSpPr txBox="1">
            <a:spLocks/>
          </p:cNvSpPr>
          <p:nvPr/>
        </p:nvSpPr>
        <p:spPr>
          <a:xfrm>
            <a:off x="1520017" y="703188"/>
            <a:ext cx="7772400" cy="7198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br>
              <a:rPr lang="cs-CZ" altLang="cs-CZ" sz="3200" b="1" dirty="0">
                <a:solidFill>
                  <a:srgbClr val="008080"/>
                </a:solidFill>
              </a:rPr>
            </a:br>
            <a:r>
              <a:rPr lang="cs-CZ" altLang="cs-CZ" sz="10700" b="1" dirty="0">
                <a:solidFill>
                  <a:srgbClr val="008080"/>
                </a:solidFill>
              </a:rPr>
              <a:t>Typy holdingů</a:t>
            </a:r>
            <a:br>
              <a:rPr lang="cs-CZ" altLang="cs-CZ" sz="3200" dirty="0"/>
            </a:br>
            <a:br>
              <a:rPr lang="cs-CZ" altLang="cs-CZ" sz="3200" dirty="0"/>
            </a:br>
            <a:endParaRPr lang="cs-CZ" sz="3200" b="1" dirty="0">
              <a:solidFill>
                <a:srgbClr val="0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52390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Zástupný symbol pro obsah 2"/>
          <p:cNvSpPr>
            <a:spLocks noGrp="1"/>
          </p:cNvSpPr>
          <p:nvPr>
            <p:ph idx="1"/>
          </p:nvPr>
        </p:nvSpPr>
        <p:spPr>
          <a:xfrm>
            <a:off x="1242984" y="2012951"/>
            <a:ext cx="8345516" cy="3714750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lnSpcReduction="10000"/>
          </a:bodyPr>
          <a:lstStyle/>
          <a:p>
            <a:pPr marL="0" indent="0">
              <a:buFontTx/>
              <a:buNone/>
              <a:defRPr/>
            </a:pPr>
            <a:r>
              <a:rPr lang="cs-CZ" sz="2400" b="1" dirty="0"/>
              <a:t>Strategický nebo operativní (jako krajní polohy)</a:t>
            </a:r>
          </a:p>
          <a:p>
            <a:pPr marL="0" indent="0">
              <a:buFontTx/>
              <a:buNone/>
              <a:defRPr/>
            </a:pPr>
            <a:r>
              <a:rPr lang="cs-CZ" sz="2400" b="1" i="1" u="sng" dirty="0">
                <a:solidFill>
                  <a:srgbClr val="FFFF00"/>
                </a:solidFill>
              </a:rPr>
              <a:t>Strategický holding</a:t>
            </a:r>
            <a:endParaRPr lang="cs-CZ" sz="2400" u="sng" dirty="0">
              <a:solidFill>
                <a:srgbClr val="FFFF00"/>
              </a:solidFill>
            </a:endParaRPr>
          </a:p>
          <a:p>
            <a:pPr>
              <a:defRPr/>
            </a:pPr>
            <a:r>
              <a:rPr lang="cs-CZ" sz="2400" b="1" dirty="0"/>
              <a:t>soustřeďuje se na celkovou strategii holdingu a nezabývá se operativními činnostmi nebo jen ve vymezeném rozsahu (v rámci vymezené celkové strategie)</a:t>
            </a:r>
          </a:p>
          <a:p>
            <a:pPr>
              <a:defRPr/>
            </a:pPr>
            <a:r>
              <a:rPr lang="cs-CZ" sz="2400" b="1" dirty="0"/>
              <a:t>některé činnosti centralizovány na matce</a:t>
            </a:r>
          </a:p>
          <a:p>
            <a:pPr marL="0" indent="0">
              <a:buFontTx/>
              <a:buNone/>
              <a:defRPr/>
            </a:pPr>
            <a:r>
              <a:rPr lang="cs-CZ" sz="2400" b="1" i="1" u="sng" dirty="0">
                <a:solidFill>
                  <a:srgbClr val="FFFF00"/>
                </a:solidFill>
              </a:rPr>
              <a:t>Operativní holding</a:t>
            </a:r>
            <a:endParaRPr lang="cs-CZ" sz="2400" u="sng" dirty="0">
              <a:solidFill>
                <a:srgbClr val="FFFF00"/>
              </a:solidFill>
            </a:endParaRPr>
          </a:p>
          <a:p>
            <a:pPr>
              <a:defRPr/>
            </a:pPr>
            <a:r>
              <a:rPr lang="cs-CZ" sz="2400" b="1" dirty="0"/>
              <a:t>zasahuje do téměř všech oblastí činnosti dcer</a:t>
            </a:r>
          </a:p>
          <a:p>
            <a:pPr>
              <a:defRPr/>
            </a:pPr>
            <a:r>
              <a:rPr lang="cs-CZ" sz="2400" b="1" dirty="0"/>
              <a:t>rozhodování centralizováno na matce</a:t>
            </a:r>
          </a:p>
          <a:p>
            <a:pPr marL="400050" lvl="1" indent="0">
              <a:buNone/>
              <a:defRPr/>
            </a:pPr>
            <a:endParaRPr lang="cs-CZ" sz="1600" b="1" dirty="0"/>
          </a:p>
          <a:p>
            <a:pPr marL="400050" lvl="1" indent="0">
              <a:buNone/>
              <a:defRPr/>
            </a:pPr>
            <a:endParaRPr lang="cs-CZ" sz="1600" b="1" dirty="0"/>
          </a:p>
          <a:p>
            <a:pPr marL="514350" indent="-514350">
              <a:buFont typeface="Times New Roman" pitchFamily="18" charset="0"/>
              <a:buAutoNum type="arabicPeriod"/>
              <a:defRPr/>
            </a:pPr>
            <a:endParaRPr lang="cs-CZ" sz="1600" b="1" dirty="0"/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069386-5524-4DD3-B45A-FDDCB2248CF3}" type="slidenum">
              <a:rPr lang="cs-CZ" smtClean="0"/>
              <a:pPr>
                <a:defRPr/>
              </a:pPr>
              <a:t>32</a:t>
            </a:fld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7049" y="139242"/>
            <a:ext cx="1464833" cy="1127893"/>
          </a:xfrm>
          <a:prstGeom prst="rect">
            <a:avLst/>
          </a:prstGeom>
        </p:spPr>
      </p:pic>
      <p:sp>
        <p:nvSpPr>
          <p:cNvPr id="7" name="Nadpis 1">
            <a:extLst>
              <a:ext uri="{FF2B5EF4-FFF2-40B4-BE49-F238E27FC236}">
                <a16:creationId xmlns:a16="http://schemas.microsoft.com/office/drawing/2014/main" id="{26D51F45-B147-4366-B4F5-247B5A169A9B}"/>
              </a:ext>
            </a:extLst>
          </p:cNvPr>
          <p:cNvSpPr txBox="1">
            <a:spLocks/>
          </p:cNvSpPr>
          <p:nvPr/>
        </p:nvSpPr>
        <p:spPr>
          <a:xfrm>
            <a:off x="1520017" y="703188"/>
            <a:ext cx="7772400" cy="7198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br>
              <a:rPr lang="cs-CZ" altLang="cs-CZ" sz="3200" b="1" dirty="0">
                <a:solidFill>
                  <a:srgbClr val="008080"/>
                </a:solidFill>
              </a:rPr>
            </a:br>
            <a:r>
              <a:rPr lang="cs-CZ" altLang="cs-CZ" sz="10700" b="1" dirty="0">
                <a:solidFill>
                  <a:srgbClr val="008080"/>
                </a:solidFill>
              </a:rPr>
              <a:t>Řídící holding</a:t>
            </a:r>
            <a:br>
              <a:rPr lang="cs-CZ" altLang="cs-CZ" sz="3200" dirty="0"/>
            </a:br>
            <a:br>
              <a:rPr lang="cs-CZ" altLang="cs-CZ" sz="3200" dirty="0"/>
            </a:br>
            <a:endParaRPr lang="cs-CZ" sz="3200" b="1" dirty="0">
              <a:solidFill>
                <a:srgbClr val="0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463704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Zástupný symbol pro obsah 2"/>
          <p:cNvSpPr>
            <a:spLocks noGrp="1"/>
          </p:cNvSpPr>
          <p:nvPr>
            <p:ph idx="1"/>
          </p:nvPr>
        </p:nvSpPr>
        <p:spPr>
          <a:xfrm>
            <a:off x="1242983" y="2012950"/>
            <a:ext cx="9872691" cy="4499273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2500"/>
          </a:bodyPr>
          <a:lstStyle/>
          <a:p>
            <a:pPr marL="177800" indent="-177800">
              <a:buFontTx/>
              <a:buChar char="•"/>
            </a:pPr>
            <a:r>
              <a:rPr lang="cs-CZ" altLang="cs-CZ" sz="2400" b="1" dirty="0"/>
              <a:t>Administrativní nástroje formálním a direktivním způsobem usměrňují individuální a skupinové snažení požadovaným směrem pro realizaci strategie.</a:t>
            </a:r>
          </a:p>
          <a:p>
            <a:pPr marL="177800" indent="-177800">
              <a:buFontTx/>
              <a:buChar char="•"/>
            </a:pPr>
            <a:r>
              <a:rPr lang="cs-CZ" altLang="cs-CZ" sz="2400" b="1" dirty="0"/>
              <a:t>K tradičním administrativním nástrojům patří:</a:t>
            </a:r>
          </a:p>
          <a:p>
            <a:pPr marL="541338" lvl="2"/>
            <a:r>
              <a:rPr lang="cs-CZ" altLang="cs-CZ" sz="2400" b="1" i="1" dirty="0">
                <a:solidFill>
                  <a:srgbClr val="FFFF00"/>
                </a:solidFill>
              </a:rPr>
              <a:t>plán </a:t>
            </a:r>
            <a:r>
              <a:rPr lang="cs-CZ" altLang="cs-CZ" sz="2400" b="1" i="1" dirty="0"/>
              <a:t>–</a:t>
            </a:r>
            <a:r>
              <a:rPr lang="cs-CZ" altLang="cs-CZ" sz="2400" b="1" dirty="0"/>
              <a:t> dokument, který stanoví cíle a způsoby jejich dosažení:</a:t>
            </a:r>
          </a:p>
          <a:p>
            <a:pPr marL="808038" lvl="3" indent="-266700">
              <a:buFont typeface="Symbol" pitchFamily="18" charset="2"/>
              <a:buChar char="*"/>
            </a:pPr>
            <a:r>
              <a:rPr lang="cs-CZ" altLang="cs-CZ" sz="2400" b="1" dirty="0"/>
              <a:t>strategický plán</a:t>
            </a:r>
          </a:p>
          <a:p>
            <a:pPr marL="808038" lvl="3" indent="-266700">
              <a:buFont typeface="Symbol" pitchFamily="18" charset="2"/>
              <a:buChar char="*"/>
            </a:pPr>
            <a:r>
              <a:rPr lang="cs-CZ" altLang="cs-CZ" sz="2400" b="1" dirty="0"/>
              <a:t>business plán</a:t>
            </a:r>
          </a:p>
          <a:p>
            <a:pPr marL="808038" lvl="3" indent="-266700">
              <a:buFont typeface="Symbol" pitchFamily="18" charset="2"/>
              <a:buChar char="*"/>
            </a:pPr>
            <a:r>
              <a:rPr lang="cs-CZ" altLang="cs-CZ" sz="2400" b="1" dirty="0"/>
              <a:t>plány funkčních oblastí podniku</a:t>
            </a:r>
          </a:p>
          <a:p>
            <a:pPr marL="808038" lvl="3" indent="-266700">
              <a:buFont typeface="Symbol" pitchFamily="18" charset="2"/>
              <a:buChar char="*"/>
            </a:pPr>
            <a:r>
              <a:rPr lang="cs-CZ" altLang="cs-CZ" sz="2400" b="1" dirty="0"/>
              <a:t>plán implementace strategie</a:t>
            </a:r>
          </a:p>
          <a:p>
            <a:pPr marL="541338" lvl="2"/>
            <a:r>
              <a:rPr lang="cs-CZ" altLang="cs-CZ" sz="2400" b="1" i="1" dirty="0">
                <a:solidFill>
                  <a:srgbClr val="FFFF00"/>
                </a:solidFill>
              </a:rPr>
              <a:t>rozpočet</a:t>
            </a:r>
            <a:r>
              <a:rPr lang="cs-CZ" altLang="cs-CZ" sz="2400" b="1" i="1" dirty="0">
                <a:solidFill>
                  <a:srgbClr val="FF0000"/>
                </a:solidFill>
              </a:rPr>
              <a:t> </a:t>
            </a:r>
            <a:r>
              <a:rPr lang="cs-CZ" altLang="cs-CZ" sz="2400" b="1" i="1" dirty="0"/>
              <a:t>–</a:t>
            </a:r>
            <a:r>
              <a:rPr lang="cs-CZ" altLang="cs-CZ" sz="2400" b="1" dirty="0"/>
              <a:t> soubor pravidel alokace zdrojů, zejména finančních:</a:t>
            </a:r>
          </a:p>
          <a:p>
            <a:pPr marL="808038" lvl="3" indent="-266700">
              <a:buFont typeface="Symbol" pitchFamily="18" charset="2"/>
              <a:buChar char="*"/>
            </a:pPr>
            <a:r>
              <a:rPr lang="cs-CZ" altLang="cs-CZ" sz="2400" b="1" dirty="0"/>
              <a:t>pro podnikatelské jednotky</a:t>
            </a:r>
          </a:p>
          <a:p>
            <a:pPr marL="808038" lvl="3" indent="-266700">
              <a:buFont typeface="Symbol" pitchFamily="18" charset="2"/>
              <a:buChar char="*"/>
            </a:pPr>
            <a:r>
              <a:rPr lang="cs-CZ" altLang="cs-CZ" sz="2400" b="1" dirty="0"/>
              <a:t>pro funkční útvary</a:t>
            </a:r>
          </a:p>
          <a:p>
            <a:pPr marL="808038" lvl="3" indent="-266700">
              <a:buFont typeface="Symbol" pitchFamily="18" charset="2"/>
              <a:buChar char="*"/>
            </a:pPr>
            <a:r>
              <a:rPr lang="cs-CZ" altLang="cs-CZ" sz="2400" b="1" dirty="0"/>
              <a:t>pro jednotlivce</a:t>
            </a:r>
          </a:p>
          <a:p>
            <a:pPr marL="400050" lvl="1" indent="0">
              <a:buNone/>
              <a:defRPr/>
            </a:pPr>
            <a:endParaRPr lang="cs-CZ" sz="1600" b="1" dirty="0"/>
          </a:p>
          <a:p>
            <a:pPr marL="400050" lvl="1" indent="0">
              <a:buNone/>
              <a:defRPr/>
            </a:pPr>
            <a:endParaRPr lang="cs-CZ" sz="1600" b="1" dirty="0"/>
          </a:p>
          <a:p>
            <a:pPr marL="514350" indent="-514350">
              <a:buFont typeface="Times New Roman" pitchFamily="18" charset="0"/>
              <a:buAutoNum type="arabicPeriod"/>
              <a:defRPr/>
            </a:pPr>
            <a:endParaRPr lang="cs-CZ" sz="1600" b="1" dirty="0"/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069386-5524-4DD3-B45A-FDDCB2248CF3}" type="slidenum">
              <a:rPr lang="cs-CZ" smtClean="0"/>
              <a:pPr>
                <a:defRPr/>
              </a:pPr>
              <a:t>33</a:t>
            </a:fld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7049" y="139242"/>
            <a:ext cx="1464833" cy="1127893"/>
          </a:xfrm>
          <a:prstGeom prst="rect">
            <a:avLst/>
          </a:prstGeom>
        </p:spPr>
      </p:pic>
      <p:sp>
        <p:nvSpPr>
          <p:cNvPr id="7" name="Nadpis 1">
            <a:extLst>
              <a:ext uri="{FF2B5EF4-FFF2-40B4-BE49-F238E27FC236}">
                <a16:creationId xmlns:a16="http://schemas.microsoft.com/office/drawing/2014/main" id="{26D51F45-B147-4366-B4F5-247B5A169A9B}"/>
              </a:ext>
            </a:extLst>
          </p:cNvPr>
          <p:cNvSpPr txBox="1">
            <a:spLocks/>
          </p:cNvSpPr>
          <p:nvPr/>
        </p:nvSpPr>
        <p:spPr>
          <a:xfrm>
            <a:off x="1529542" y="703188"/>
            <a:ext cx="7772400" cy="7198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br>
              <a:rPr lang="cs-CZ" altLang="cs-CZ" sz="3200" b="1" dirty="0">
                <a:solidFill>
                  <a:srgbClr val="008080"/>
                </a:solidFill>
              </a:rPr>
            </a:br>
            <a:r>
              <a:rPr lang="sk-SK" altLang="cs-CZ" sz="12800" b="1" dirty="0">
                <a:solidFill>
                  <a:srgbClr val="008080"/>
                </a:solidFill>
              </a:rPr>
              <a:t>5. </a:t>
            </a:r>
            <a:r>
              <a:rPr lang="sk-SK" altLang="cs-CZ" sz="12800" b="1" dirty="0" err="1">
                <a:solidFill>
                  <a:srgbClr val="008080"/>
                </a:solidFill>
              </a:rPr>
              <a:t>Administrativní</a:t>
            </a:r>
            <a:r>
              <a:rPr lang="sk-SK" altLang="cs-CZ" sz="12800" b="1" dirty="0">
                <a:solidFill>
                  <a:srgbClr val="008080"/>
                </a:solidFill>
              </a:rPr>
              <a:t> nástroje pro </a:t>
            </a:r>
            <a:r>
              <a:rPr lang="sk-SK" altLang="cs-CZ" sz="12800" b="1" dirty="0" err="1">
                <a:solidFill>
                  <a:srgbClr val="008080"/>
                </a:solidFill>
              </a:rPr>
              <a:t>implementaci</a:t>
            </a:r>
            <a:endParaRPr lang="cs-CZ" altLang="cs-CZ" sz="12800" b="1" dirty="0">
              <a:solidFill>
                <a:srgbClr val="008080"/>
              </a:solidFill>
            </a:endParaRPr>
          </a:p>
          <a:p>
            <a:pPr algn="ctr"/>
            <a:br>
              <a:rPr lang="cs-CZ" altLang="cs-CZ" sz="3200" dirty="0"/>
            </a:br>
            <a:br>
              <a:rPr lang="cs-CZ" altLang="cs-CZ" sz="3200" dirty="0"/>
            </a:br>
            <a:endParaRPr lang="cs-CZ" sz="3200" b="1" dirty="0">
              <a:solidFill>
                <a:srgbClr val="0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195604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Zástupný symbol pro obsah 2"/>
          <p:cNvSpPr>
            <a:spLocks noGrp="1"/>
          </p:cNvSpPr>
          <p:nvPr>
            <p:ph idx="1"/>
          </p:nvPr>
        </p:nvSpPr>
        <p:spPr>
          <a:xfrm>
            <a:off x="1596217" y="2387601"/>
            <a:ext cx="8691592" cy="2720975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>
              <a:buFontTx/>
              <a:buNone/>
              <a:defRPr/>
            </a:pPr>
            <a:r>
              <a:rPr lang="cs-CZ" sz="2400" b="1" dirty="0">
                <a:solidFill>
                  <a:srgbClr val="FFFF00"/>
                </a:solidFill>
              </a:rPr>
              <a:t>Hledisko:</a:t>
            </a:r>
          </a:p>
          <a:p>
            <a:pPr>
              <a:defRPr/>
            </a:pPr>
            <a:r>
              <a:rPr lang="cs-CZ" sz="2400" b="1" dirty="0"/>
              <a:t>Časové </a:t>
            </a:r>
          </a:p>
          <a:p>
            <a:pPr>
              <a:defRPr/>
            </a:pPr>
            <a:r>
              <a:rPr lang="cs-CZ" sz="2400" b="1" dirty="0"/>
              <a:t>Úrovně rozhodovacího procesu</a:t>
            </a:r>
          </a:p>
          <a:p>
            <a:pPr>
              <a:defRPr/>
            </a:pPr>
            <a:r>
              <a:rPr lang="cs-CZ" sz="2400" b="1" dirty="0"/>
              <a:t>Věcné náplně plánu</a:t>
            </a:r>
          </a:p>
          <a:p>
            <a:pPr>
              <a:defRPr/>
            </a:pPr>
            <a:r>
              <a:rPr lang="cs-CZ" sz="2400" b="1" dirty="0"/>
              <a:t>Účelu plánu</a:t>
            </a: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069386-5524-4DD3-B45A-FDDCB2248CF3}" type="slidenum">
              <a:rPr lang="cs-CZ" smtClean="0"/>
              <a:pPr>
                <a:defRPr/>
              </a:pPr>
              <a:t>34</a:t>
            </a:fld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7049" y="139242"/>
            <a:ext cx="1464833" cy="1127893"/>
          </a:xfrm>
          <a:prstGeom prst="rect">
            <a:avLst/>
          </a:prstGeom>
        </p:spPr>
      </p:pic>
      <p:sp>
        <p:nvSpPr>
          <p:cNvPr id="7" name="Nadpis 1">
            <a:extLst>
              <a:ext uri="{FF2B5EF4-FFF2-40B4-BE49-F238E27FC236}">
                <a16:creationId xmlns:a16="http://schemas.microsoft.com/office/drawing/2014/main" id="{26D51F45-B147-4366-B4F5-247B5A169A9B}"/>
              </a:ext>
            </a:extLst>
          </p:cNvPr>
          <p:cNvSpPr txBox="1">
            <a:spLocks/>
          </p:cNvSpPr>
          <p:nvPr/>
        </p:nvSpPr>
        <p:spPr>
          <a:xfrm>
            <a:off x="2209800" y="907225"/>
            <a:ext cx="7772400" cy="7198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br>
              <a:rPr lang="cs-CZ" altLang="cs-CZ" sz="3200" b="1" dirty="0">
                <a:solidFill>
                  <a:srgbClr val="008080"/>
                </a:solidFill>
              </a:rPr>
            </a:br>
            <a:br>
              <a:rPr lang="cs-CZ" altLang="cs-CZ" sz="3200" dirty="0"/>
            </a:br>
            <a:r>
              <a:rPr lang="cs-CZ" altLang="cs-CZ" sz="12800" b="1" dirty="0">
                <a:solidFill>
                  <a:srgbClr val="008080"/>
                </a:solidFill>
              </a:rPr>
              <a:t>Členění plánů</a:t>
            </a:r>
            <a:endParaRPr lang="cs-CZ" sz="12800" b="1" dirty="0">
              <a:solidFill>
                <a:srgbClr val="0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262586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Zástupný symbol pro obsah 2"/>
          <p:cNvSpPr>
            <a:spLocks noGrp="1"/>
          </p:cNvSpPr>
          <p:nvPr>
            <p:ph idx="1"/>
          </p:nvPr>
        </p:nvSpPr>
        <p:spPr>
          <a:xfrm>
            <a:off x="1596217" y="2387601"/>
            <a:ext cx="8691592" cy="2720975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altLang="cs-CZ" sz="2400" b="1" dirty="0">
                <a:solidFill>
                  <a:srgbClr val="FFFF00"/>
                </a:solidFill>
              </a:rPr>
              <a:t>Dlouhodobé strategické plány </a:t>
            </a:r>
            <a:r>
              <a:rPr lang="cs-CZ" altLang="cs-CZ" sz="2400" b="1" dirty="0"/>
              <a:t>(5-10 let, aktualizace 3-5 let)</a:t>
            </a:r>
          </a:p>
          <a:p>
            <a:r>
              <a:rPr lang="cs-CZ" altLang="cs-CZ" sz="2400" b="1" dirty="0">
                <a:solidFill>
                  <a:srgbClr val="FFFF00"/>
                </a:solidFill>
              </a:rPr>
              <a:t>Střednědobé strategické plány </a:t>
            </a:r>
            <a:r>
              <a:rPr lang="cs-CZ" altLang="cs-CZ" sz="2400" b="1" dirty="0"/>
              <a:t>(3-5 let)</a:t>
            </a:r>
          </a:p>
          <a:p>
            <a:r>
              <a:rPr lang="cs-CZ" altLang="cs-CZ" sz="2400" b="1" dirty="0">
                <a:solidFill>
                  <a:srgbClr val="FFFF00"/>
                </a:solidFill>
              </a:rPr>
              <a:t>Taktické </a:t>
            </a:r>
            <a:r>
              <a:rPr lang="cs-CZ" altLang="cs-CZ" sz="2400" b="1" dirty="0"/>
              <a:t> roční plány</a:t>
            </a:r>
          </a:p>
          <a:p>
            <a:r>
              <a:rPr lang="cs-CZ" altLang="cs-CZ" sz="2400" b="1" dirty="0">
                <a:solidFill>
                  <a:srgbClr val="FFFF00"/>
                </a:solidFill>
              </a:rPr>
              <a:t>Operativní plány </a:t>
            </a:r>
            <a:r>
              <a:rPr lang="cs-CZ" altLang="cs-CZ" sz="2400" b="1" dirty="0"/>
              <a:t>– rozpracování ročních na nejnižší operační úroveň</a:t>
            </a: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069386-5524-4DD3-B45A-FDDCB2248CF3}" type="slidenum">
              <a:rPr lang="cs-CZ" smtClean="0"/>
              <a:pPr>
                <a:defRPr/>
              </a:pPr>
              <a:t>35</a:t>
            </a:fld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7049" y="139242"/>
            <a:ext cx="1464833" cy="1127893"/>
          </a:xfrm>
          <a:prstGeom prst="rect">
            <a:avLst/>
          </a:prstGeom>
        </p:spPr>
      </p:pic>
      <p:sp>
        <p:nvSpPr>
          <p:cNvPr id="7" name="Nadpis 1">
            <a:extLst>
              <a:ext uri="{FF2B5EF4-FFF2-40B4-BE49-F238E27FC236}">
                <a16:creationId xmlns:a16="http://schemas.microsoft.com/office/drawing/2014/main" id="{26D51F45-B147-4366-B4F5-247B5A169A9B}"/>
              </a:ext>
            </a:extLst>
          </p:cNvPr>
          <p:cNvSpPr txBox="1">
            <a:spLocks/>
          </p:cNvSpPr>
          <p:nvPr/>
        </p:nvSpPr>
        <p:spPr>
          <a:xfrm>
            <a:off x="2055813" y="907225"/>
            <a:ext cx="7772400" cy="7198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 fontScale="3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br>
              <a:rPr lang="cs-CZ" altLang="cs-CZ" sz="3200" b="1" dirty="0">
                <a:solidFill>
                  <a:srgbClr val="008080"/>
                </a:solidFill>
              </a:rPr>
            </a:br>
            <a:br>
              <a:rPr lang="cs-CZ" altLang="cs-CZ" sz="3200" dirty="0"/>
            </a:br>
            <a:r>
              <a:rPr lang="cs-CZ" altLang="cs-CZ" sz="9800" b="1" dirty="0">
                <a:solidFill>
                  <a:srgbClr val="008080"/>
                </a:solidFill>
              </a:rPr>
              <a:t>Členění plánů  dle časového hlediska</a:t>
            </a:r>
            <a:endParaRPr lang="cs-CZ" sz="9800" b="1" dirty="0">
              <a:solidFill>
                <a:srgbClr val="0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648615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Zástupný symbol pro obsah 2"/>
          <p:cNvSpPr>
            <a:spLocks noGrp="1"/>
          </p:cNvSpPr>
          <p:nvPr>
            <p:ph idx="1"/>
          </p:nvPr>
        </p:nvSpPr>
        <p:spPr>
          <a:xfrm>
            <a:off x="1596217" y="2387601"/>
            <a:ext cx="8691592" cy="3968749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2500" lnSpcReduction="10000"/>
          </a:bodyPr>
          <a:lstStyle/>
          <a:p>
            <a:pPr marL="0" indent="0">
              <a:buFontTx/>
              <a:buNone/>
              <a:defRPr/>
            </a:pPr>
            <a:r>
              <a:rPr lang="cs-CZ" sz="2400" b="1" dirty="0">
                <a:solidFill>
                  <a:srgbClr val="008080"/>
                </a:solidFill>
              </a:rPr>
              <a:t>Funkční členění plánů</a:t>
            </a:r>
          </a:p>
          <a:p>
            <a:pPr>
              <a:defRPr/>
            </a:pPr>
            <a:r>
              <a:rPr lang="cs-CZ" sz="2400" b="1" dirty="0">
                <a:solidFill>
                  <a:srgbClr val="008080"/>
                </a:solidFill>
              </a:rPr>
              <a:t>Marketingové a obchodní plány</a:t>
            </a:r>
          </a:p>
          <a:p>
            <a:pPr>
              <a:defRPr/>
            </a:pPr>
            <a:r>
              <a:rPr lang="cs-CZ" sz="2400" b="1" dirty="0">
                <a:solidFill>
                  <a:srgbClr val="008080"/>
                </a:solidFill>
              </a:rPr>
              <a:t>Plány výroby</a:t>
            </a:r>
          </a:p>
          <a:p>
            <a:pPr>
              <a:defRPr/>
            </a:pPr>
            <a:r>
              <a:rPr lang="cs-CZ" sz="2400" b="1" dirty="0">
                <a:solidFill>
                  <a:srgbClr val="008080"/>
                </a:solidFill>
              </a:rPr>
              <a:t>Plány řízení jakosti</a:t>
            </a:r>
          </a:p>
          <a:p>
            <a:pPr>
              <a:defRPr/>
            </a:pPr>
            <a:r>
              <a:rPr lang="cs-CZ" sz="2400" b="1" dirty="0">
                <a:solidFill>
                  <a:srgbClr val="008080"/>
                </a:solidFill>
              </a:rPr>
              <a:t>Plány údržby</a:t>
            </a:r>
          </a:p>
          <a:p>
            <a:pPr>
              <a:defRPr/>
            </a:pPr>
            <a:r>
              <a:rPr lang="cs-CZ" sz="2400" b="1" dirty="0">
                <a:solidFill>
                  <a:srgbClr val="008080"/>
                </a:solidFill>
              </a:rPr>
              <a:t>Plány výzkumu, vývoje a technického rozvoje</a:t>
            </a:r>
          </a:p>
          <a:p>
            <a:pPr>
              <a:defRPr/>
            </a:pPr>
            <a:r>
              <a:rPr lang="cs-CZ" sz="2400" b="1" dirty="0">
                <a:solidFill>
                  <a:srgbClr val="008080"/>
                </a:solidFill>
              </a:rPr>
              <a:t>Plány zásobování a logistiky</a:t>
            </a:r>
          </a:p>
          <a:p>
            <a:pPr>
              <a:defRPr/>
            </a:pPr>
            <a:r>
              <a:rPr lang="cs-CZ" sz="2400" b="1" dirty="0">
                <a:solidFill>
                  <a:srgbClr val="008080"/>
                </a:solidFill>
              </a:rPr>
              <a:t>Plán lidských zdrojů</a:t>
            </a:r>
          </a:p>
          <a:p>
            <a:pPr>
              <a:defRPr/>
            </a:pPr>
            <a:r>
              <a:rPr lang="cs-CZ" sz="2400" b="1" dirty="0">
                <a:solidFill>
                  <a:srgbClr val="008080"/>
                </a:solidFill>
              </a:rPr>
              <a:t>Investiční plám</a:t>
            </a:r>
          </a:p>
          <a:p>
            <a:pPr>
              <a:defRPr/>
            </a:pPr>
            <a:r>
              <a:rPr lang="cs-CZ" sz="2400" b="1" dirty="0">
                <a:solidFill>
                  <a:srgbClr val="008080"/>
                </a:solidFill>
              </a:rPr>
              <a:t>Finanční plán</a:t>
            </a: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069386-5524-4DD3-B45A-FDDCB2248CF3}" type="slidenum">
              <a:rPr lang="cs-CZ" smtClean="0"/>
              <a:pPr>
                <a:defRPr/>
              </a:pPr>
              <a:t>36</a:t>
            </a:fld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7049" y="139242"/>
            <a:ext cx="1464833" cy="1127893"/>
          </a:xfrm>
          <a:prstGeom prst="rect">
            <a:avLst/>
          </a:prstGeom>
        </p:spPr>
      </p:pic>
      <p:sp>
        <p:nvSpPr>
          <p:cNvPr id="7" name="Nadpis 1">
            <a:extLst>
              <a:ext uri="{FF2B5EF4-FFF2-40B4-BE49-F238E27FC236}">
                <a16:creationId xmlns:a16="http://schemas.microsoft.com/office/drawing/2014/main" id="{26D51F45-B147-4366-B4F5-247B5A169A9B}"/>
              </a:ext>
            </a:extLst>
          </p:cNvPr>
          <p:cNvSpPr txBox="1">
            <a:spLocks/>
          </p:cNvSpPr>
          <p:nvPr/>
        </p:nvSpPr>
        <p:spPr>
          <a:xfrm>
            <a:off x="2055813" y="907225"/>
            <a:ext cx="7772400" cy="7198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 fontScale="3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br>
              <a:rPr lang="cs-CZ" altLang="cs-CZ" sz="3200" b="1" dirty="0">
                <a:solidFill>
                  <a:srgbClr val="008080"/>
                </a:solidFill>
              </a:rPr>
            </a:br>
            <a:br>
              <a:rPr lang="cs-CZ" altLang="cs-CZ" sz="3200" dirty="0"/>
            </a:br>
            <a:r>
              <a:rPr lang="cs-CZ" altLang="cs-CZ" sz="9800" b="1" dirty="0">
                <a:solidFill>
                  <a:srgbClr val="008080"/>
                </a:solidFill>
              </a:rPr>
              <a:t>Členění plánů dle věcné náplně</a:t>
            </a:r>
            <a:endParaRPr lang="cs-CZ" sz="9800" b="1" dirty="0">
              <a:solidFill>
                <a:srgbClr val="0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007570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Zástupný symbol pro obsah 2"/>
          <p:cNvSpPr>
            <a:spLocks noGrp="1"/>
          </p:cNvSpPr>
          <p:nvPr>
            <p:ph idx="1"/>
          </p:nvPr>
        </p:nvSpPr>
        <p:spPr>
          <a:xfrm>
            <a:off x="1453342" y="3006727"/>
            <a:ext cx="8691592" cy="2384424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altLang="cs-CZ" sz="2400" b="1" dirty="0">
                <a:solidFill>
                  <a:srgbClr val="008080"/>
                </a:solidFill>
              </a:rPr>
              <a:t>Plány na úrovní podniku (firmy)</a:t>
            </a:r>
          </a:p>
          <a:p>
            <a:r>
              <a:rPr lang="cs-CZ" altLang="cs-CZ" sz="2400" b="1" dirty="0">
                <a:solidFill>
                  <a:srgbClr val="008080"/>
                </a:solidFill>
              </a:rPr>
              <a:t>Plány na úrovni divizí (podnikatelských jednotek, závodů)</a:t>
            </a:r>
          </a:p>
          <a:p>
            <a:r>
              <a:rPr lang="cs-CZ" altLang="cs-CZ" sz="2400" b="1" dirty="0">
                <a:solidFill>
                  <a:srgbClr val="008080"/>
                </a:solidFill>
              </a:rPr>
              <a:t>Plány na úrovni útvarů</a:t>
            </a:r>
          </a:p>
          <a:p>
            <a:r>
              <a:rPr lang="cs-CZ" altLang="cs-CZ" sz="2400" b="1" dirty="0">
                <a:solidFill>
                  <a:srgbClr val="008080"/>
                </a:solidFill>
              </a:rPr>
              <a:t>Plány na úrovni týmu, procesů</a:t>
            </a: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069386-5524-4DD3-B45A-FDDCB2248CF3}" type="slidenum">
              <a:rPr lang="cs-CZ" smtClean="0"/>
              <a:pPr>
                <a:defRPr/>
              </a:pPr>
              <a:t>37</a:t>
            </a:fld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7049" y="139242"/>
            <a:ext cx="1464833" cy="1127893"/>
          </a:xfrm>
          <a:prstGeom prst="rect">
            <a:avLst/>
          </a:prstGeom>
        </p:spPr>
      </p:pic>
      <p:sp>
        <p:nvSpPr>
          <p:cNvPr id="7" name="Nadpis 1">
            <a:extLst>
              <a:ext uri="{FF2B5EF4-FFF2-40B4-BE49-F238E27FC236}">
                <a16:creationId xmlns:a16="http://schemas.microsoft.com/office/drawing/2014/main" id="{26D51F45-B147-4366-B4F5-247B5A169A9B}"/>
              </a:ext>
            </a:extLst>
          </p:cNvPr>
          <p:cNvSpPr txBox="1">
            <a:spLocks/>
          </p:cNvSpPr>
          <p:nvPr/>
        </p:nvSpPr>
        <p:spPr>
          <a:xfrm>
            <a:off x="1453342" y="983425"/>
            <a:ext cx="7772400" cy="7198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br>
              <a:rPr lang="cs-CZ" altLang="cs-CZ" sz="3200" b="1" dirty="0">
                <a:solidFill>
                  <a:srgbClr val="008080"/>
                </a:solidFill>
              </a:rPr>
            </a:br>
            <a:r>
              <a:rPr lang="cs-CZ" altLang="cs-CZ" sz="12800" b="1" dirty="0">
                <a:solidFill>
                  <a:srgbClr val="008080"/>
                </a:solidFill>
              </a:rPr>
              <a:t>Členění plánů dle úrovně rozhodovacího procesu</a:t>
            </a:r>
            <a:endParaRPr lang="cs-CZ" sz="12800" b="1" dirty="0">
              <a:solidFill>
                <a:srgbClr val="0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535734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Zástupný symbol pro obsah 2"/>
          <p:cNvSpPr>
            <a:spLocks noGrp="1"/>
          </p:cNvSpPr>
          <p:nvPr>
            <p:ph idx="1"/>
          </p:nvPr>
        </p:nvSpPr>
        <p:spPr>
          <a:xfrm>
            <a:off x="1091392" y="2104161"/>
            <a:ext cx="8691592" cy="3851273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altLang="cs-CZ" sz="2400" b="1" dirty="0"/>
              <a:t>Pro financující banku je plán – posouzení finančního zdraví firmy při žádosti o úvěr</a:t>
            </a:r>
          </a:p>
          <a:p>
            <a:r>
              <a:rPr lang="cs-CZ" altLang="cs-CZ" sz="2400" b="1" dirty="0"/>
              <a:t>Poskytnutí informací budoucím investorům</a:t>
            </a:r>
          </a:p>
          <a:p>
            <a:r>
              <a:rPr lang="cs-CZ" altLang="cs-CZ" sz="2400" b="1" dirty="0"/>
              <a:t>Poskytnutí informací aliančním partnerům</a:t>
            </a:r>
          </a:p>
          <a:p>
            <a:r>
              <a:rPr lang="cs-CZ" altLang="cs-CZ" sz="2400" b="1" dirty="0"/>
              <a:t>Poskytnutí informací auditorům</a:t>
            </a:r>
          </a:p>
          <a:p>
            <a:r>
              <a:rPr lang="cs-CZ" altLang="cs-CZ" sz="2400" b="1" dirty="0"/>
              <a:t>Poskytnutí informací o budoucím vývoji akcionářům, statutárním orgánům (valná hromada, představenstvo, dozorčí rada).</a:t>
            </a: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069386-5524-4DD3-B45A-FDDCB2248CF3}" type="slidenum">
              <a:rPr lang="cs-CZ" smtClean="0"/>
              <a:pPr>
                <a:defRPr/>
              </a:pPr>
              <a:t>38</a:t>
            </a:fld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7049" y="139242"/>
            <a:ext cx="1464833" cy="1127893"/>
          </a:xfrm>
          <a:prstGeom prst="rect">
            <a:avLst/>
          </a:prstGeom>
        </p:spPr>
      </p:pic>
      <p:sp>
        <p:nvSpPr>
          <p:cNvPr id="7" name="Nadpis 1">
            <a:extLst>
              <a:ext uri="{FF2B5EF4-FFF2-40B4-BE49-F238E27FC236}">
                <a16:creationId xmlns:a16="http://schemas.microsoft.com/office/drawing/2014/main" id="{26D51F45-B147-4366-B4F5-247B5A169A9B}"/>
              </a:ext>
            </a:extLst>
          </p:cNvPr>
          <p:cNvSpPr txBox="1">
            <a:spLocks/>
          </p:cNvSpPr>
          <p:nvPr/>
        </p:nvSpPr>
        <p:spPr>
          <a:xfrm>
            <a:off x="1453342" y="983425"/>
            <a:ext cx="7772400" cy="7198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br>
              <a:rPr lang="cs-CZ" altLang="cs-CZ" sz="3200" b="1" dirty="0">
                <a:solidFill>
                  <a:srgbClr val="008080"/>
                </a:solidFill>
              </a:rPr>
            </a:br>
            <a:r>
              <a:rPr lang="cs-CZ" altLang="cs-CZ" sz="5800" b="1" dirty="0">
                <a:solidFill>
                  <a:srgbClr val="008080"/>
                </a:solidFill>
              </a:rPr>
              <a:t>Členění plánů dle účelu</a:t>
            </a:r>
            <a:endParaRPr lang="cs-CZ" sz="5800" b="1" dirty="0">
              <a:solidFill>
                <a:srgbClr val="0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065932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Zástupný symbol pro obsah 2"/>
          <p:cNvSpPr>
            <a:spLocks noGrp="1"/>
          </p:cNvSpPr>
          <p:nvPr>
            <p:ph idx="1"/>
          </p:nvPr>
        </p:nvSpPr>
        <p:spPr>
          <a:xfrm>
            <a:off x="1091392" y="2104161"/>
            <a:ext cx="8691592" cy="3851273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altLang="cs-CZ" b="1" dirty="0"/>
              <a:t>Plánované výstupy ze strategií se většinou realizují prostřednictvím konkrétních akcí a projektů</a:t>
            </a:r>
          </a:p>
          <a:p>
            <a:r>
              <a:rPr lang="cs-CZ" altLang="cs-CZ" b="1" dirty="0"/>
              <a:t>Pro projekty je nutno připravit  vstupní podklady pro rozhodnutí o jejich realizaci, které zahrnují</a:t>
            </a:r>
          </a:p>
          <a:p>
            <a:pPr lvl="1"/>
            <a:r>
              <a:rPr lang="cs-CZ" altLang="cs-CZ" b="1" dirty="0"/>
              <a:t>Studie příležitostí a proveditelnosti, </a:t>
            </a:r>
          </a:p>
          <a:p>
            <a:pPr lvl="1"/>
            <a:r>
              <a:rPr lang="cs-CZ" altLang="cs-CZ" b="1" dirty="0"/>
              <a:t>Investiční záměry</a:t>
            </a:r>
          </a:p>
          <a:p>
            <a:pPr lvl="1"/>
            <a:r>
              <a:rPr lang="cs-CZ" altLang="cs-CZ" b="1" dirty="0"/>
              <a:t>Projektovou dokumentaci</a:t>
            </a: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069386-5524-4DD3-B45A-FDDCB2248CF3}" type="slidenum">
              <a:rPr lang="cs-CZ" smtClean="0"/>
              <a:pPr>
                <a:defRPr/>
              </a:pPr>
              <a:t>39</a:t>
            </a:fld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7049" y="139242"/>
            <a:ext cx="1464833" cy="1127893"/>
          </a:xfrm>
          <a:prstGeom prst="rect">
            <a:avLst/>
          </a:prstGeom>
        </p:spPr>
      </p:pic>
      <p:sp>
        <p:nvSpPr>
          <p:cNvPr id="7" name="Nadpis 1">
            <a:extLst>
              <a:ext uri="{FF2B5EF4-FFF2-40B4-BE49-F238E27FC236}">
                <a16:creationId xmlns:a16="http://schemas.microsoft.com/office/drawing/2014/main" id="{26D51F45-B147-4366-B4F5-247B5A169A9B}"/>
              </a:ext>
            </a:extLst>
          </p:cNvPr>
          <p:cNvSpPr txBox="1">
            <a:spLocks/>
          </p:cNvSpPr>
          <p:nvPr/>
        </p:nvSpPr>
        <p:spPr>
          <a:xfrm>
            <a:off x="1453342" y="983425"/>
            <a:ext cx="7772400" cy="7198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 fontScale="5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br>
              <a:rPr lang="cs-CZ" altLang="cs-CZ" sz="3200" b="1" dirty="0">
                <a:solidFill>
                  <a:srgbClr val="008080"/>
                </a:solidFill>
              </a:rPr>
            </a:br>
            <a:r>
              <a:rPr lang="cs-CZ" altLang="cs-CZ" sz="6000" b="1" dirty="0">
                <a:solidFill>
                  <a:srgbClr val="008080"/>
                </a:solidFill>
              </a:rPr>
              <a:t>Návrhy projektů</a:t>
            </a:r>
            <a:endParaRPr lang="cs-CZ" sz="5800" b="1" dirty="0">
              <a:solidFill>
                <a:srgbClr val="0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86548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33072" y="403380"/>
            <a:ext cx="8229600" cy="691982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solidFill>
                  <a:srgbClr val="008080"/>
                </a:solidFill>
              </a:rPr>
              <a:t>1. Předpoklady realizace strategie</a:t>
            </a:r>
            <a:endParaRPr lang="cs-CZ" sz="3200" b="1" dirty="0">
              <a:solidFill>
                <a:srgbClr val="008080"/>
              </a:solidFill>
              <a:cs typeface="Arial" panose="020B06040202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53365"/>
            <a:ext cx="9938478" cy="4502985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marL="457200" indent="-457200">
              <a:buFontTx/>
              <a:buAutoNum type="arabicPeriod"/>
            </a:pPr>
            <a:r>
              <a:rPr lang="pl-PL" altLang="cs-CZ" sz="2400" b="1" dirty="0">
                <a:solidFill>
                  <a:srgbClr val="FFFF00"/>
                </a:solidFill>
              </a:rPr>
              <a:t>Organizační podmínky </a:t>
            </a:r>
            <a:r>
              <a:rPr lang="pl-PL" altLang="cs-CZ" sz="2400" dirty="0"/>
              <a:t>- </a:t>
            </a:r>
            <a:r>
              <a:rPr lang="pl-PL" altLang="cs-CZ" sz="2400" b="1" dirty="0"/>
              <a:t>struktura, plány, rozpočty, </a:t>
            </a:r>
            <a:r>
              <a:rPr lang="cs-CZ" altLang="cs-CZ" sz="2400" b="1" dirty="0"/>
              <a:t>pravomoci, odpovědnosti,  atd.</a:t>
            </a:r>
          </a:p>
          <a:p>
            <a:pPr marL="457200" indent="-457200">
              <a:buFontTx/>
              <a:buAutoNum type="arabicPeriod"/>
            </a:pPr>
            <a:r>
              <a:rPr lang="cs-CZ" altLang="cs-CZ" sz="2400" b="1" dirty="0">
                <a:solidFill>
                  <a:srgbClr val="FFFF00"/>
                </a:solidFill>
              </a:rPr>
              <a:t>Klima podporující strategické plánování </a:t>
            </a:r>
            <a:r>
              <a:rPr lang="cs-CZ" altLang="cs-CZ" sz="2400" dirty="0"/>
              <a:t>- </a:t>
            </a:r>
            <a:r>
              <a:rPr lang="cs-CZ" altLang="cs-CZ" sz="2400" b="1" dirty="0"/>
              <a:t>organizační směrnice vymezující prvky strategického řízení. </a:t>
            </a:r>
          </a:p>
          <a:p>
            <a:pPr marL="457200" indent="-457200">
              <a:buFontTx/>
              <a:buAutoNum type="arabicPeriod"/>
            </a:pPr>
            <a:r>
              <a:rPr lang="cs-CZ" altLang="cs-CZ" sz="2400" b="1" dirty="0">
                <a:solidFill>
                  <a:srgbClr val="FFFF00"/>
                </a:solidFill>
              </a:rPr>
              <a:t>Top management schopný definovat </a:t>
            </a:r>
            <a:r>
              <a:rPr lang="cs-CZ" altLang="cs-CZ" sz="2400" b="1" dirty="0"/>
              <a:t>jasné strategické cíle, předpoklady a podmínky jejich </a:t>
            </a:r>
            <a:r>
              <a:rPr lang="pl-PL" altLang="cs-CZ" sz="2400" b="1" dirty="0"/>
              <a:t>realizace a schopnost sdělit je a poždavky z nich </a:t>
            </a:r>
            <a:r>
              <a:rPr lang="cs-CZ" altLang="cs-CZ" sz="2400" b="1" dirty="0"/>
              <a:t>plynoucí nižším úrovním. </a:t>
            </a:r>
          </a:p>
          <a:p>
            <a:pPr marL="457200" indent="-457200">
              <a:buFontTx/>
              <a:buAutoNum type="arabicPeriod"/>
            </a:pPr>
            <a:r>
              <a:rPr lang="cs-CZ" altLang="cs-CZ" sz="2400" b="1" dirty="0">
                <a:solidFill>
                  <a:srgbClr val="FFFF00"/>
                </a:solidFill>
              </a:rPr>
              <a:t>Dostatečná informovanost pracovníků </a:t>
            </a:r>
            <a:r>
              <a:rPr lang="cs-CZ" altLang="cs-CZ" sz="2400" b="1" dirty="0"/>
              <a:t>realizujících strategii a fungující stimuly. </a:t>
            </a:r>
          </a:p>
          <a:p>
            <a:pPr marL="457200" indent="-457200">
              <a:buFontTx/>
              <a:buAutoNum type="arabicPeriod"/>
            </a:pPr>
            <a:r>
              <a:rPr lang="cs-CZ" altLang="cs-CZ" sz="2400" b="1" dirty="0">
                <a:solidFill>
                  <a:srgbClr val="FFFF00"/>
                </a:solidFill>
              </a:rPr>
              <a:t>Průběžná kontrola realizace </a:t>
            </a:r>
            <a:r>
              <a:rPr lang="cs-CZ" altLang="cs-CZ" sz="2400" b="1" dirty="0"/>
              <a:t>z pohledu plnění cílů a případných změn podmínek a východisek.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DB57A-26B0-4650-A680-4957D520A7B5}" type="slidenum">
              <a:rPr lang="cs-CZ" smtClean="0"/>
              <a:t>4</a:t>
            </a:fld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7049" y="139242"/>
            <a:ext cx="1464833" cy="1127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478318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847851" y="1125538"/>
            <a:ext cx="8208963" cy="5399806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pPr algn="l">
              <a:defRPr/>
            </a:pPr>
            <a:r>
              <a:rPr lang="cs-CZ" b="1" dirty="0">
                <a:solidFill>
                  <a:srgbClr val="FFFF00"/>
                </a:solidFill>
              </a:rPr>
              <a:t>Kontrola má zodpovědět dvě skupiny otázek:</a:t>
            </a:r>
          </a:p>
          <a:p>
            <a:pPr marL="609600" indent="-609600" algn="l">
              <a:buFont typeface="Wingdings" pitchFamily="2" charset="2"/>
              <a:buAutoNum type="arabicPeriod"/>
              <a:defRPr/>
            </a:pPr>
            <a:r>
              <a:rPr lang="cs-CZ" b="1" dirty="0">
                <a:solidFill>
                  <a:srgbClr val="FFFF00"/>
                </a:solidFill>
              </a:rPr>
              <a:t>Jdeme správným směrem?</a:t>
            </a:r>
          </a:p>
          <a:p>
            <a:pPr marL="1371600" lvl="2" indent="-457200" algn="l">
              <a:buFont typeface="Symbol" pitchFamily="18" charset="2"/>
              <a:buChar char="Þ"/>
              <a:defRPr/>
            </a:pPr>
            <a:r>
              <a:rPr lang="cs-CZ" sz="2400" b="1" dirty="0"/>
              <a:t>Je řešení klíčových problémů na místě?</a:t>
            </a:r>
          </a:p>
          <a:p>
            <a:pPr marL="1371600" lvl="2" indent="-457200" algn="l">
              <a:buFont typeface="Symbol" pitchFamily="18" charset="2"/>
              <a:buChar char="Þ"/>
              <a:defRPr/>
            </a:pPr>
            <a:r>
              <a:rPr lang="cs-CZ" sz="2400" b="1" dirty="0"/>
              <a:t>Jsou naše předpoklady o hlavních trendech správné?</a:t>
            </a:r>
          </a:p>
          <a:p>
            <a:pPr marL="1371600" lvl="2" indent="-457200" algn="l">
              <a:buFont typeface="Symbol" pitchFamily="18" charset="2"/>
              <a:buChar char="Þ"/>
              <a:defRPr/>
            </a:pPr>
            <a:r>
              <a:rPr lang="cs-CZ" sz="2400" b="1" dirty="0"/>
              <a:t>Jsou to skutečně kritické problémy, které potřebujeme řešit?</a:t>
            </a:r>
          </a:p>
          <a:p>
            <a:pPr marL="1371600" lvl="2" indent="-457200" algn="l">
              <a:buFont typeface="Symbol" pitchFamily="18" charset="2"/>
              <a:buChar char="Þ"/>
              <a:defRPr/>
            </a:pPr>
            <a:r>
              <a:rPr lang="cs-CZ" sz="2400" b="1" dirty="0"/>
              <a:t>Potřebujeme naši strategii podpořit nebo změnit?</a:t>
            </a:r>
          </a:p>
          <a:p>
            <a:pPr marL="609600" indent="-609600" algn="l">
              <a:buFont typeface="Wingdings" pitchFamily="2" charset="2"/>
              <a:buAutoNum type="arabicPeriod" startAt="2"/>
              <a:defRPr/>
            </a:pPr>
            <a:r>
              <a:rPr lang="cs-CZ" b="1" dirty="0">
                <a:solidFill>
                  <a:srgbClr val="FFFF00"/>
                </a:solidFill>
              </a:rPr>
              <a:t>Jakou máme výkonnost?</a:t>
            </a:r>
          </a:p>
          <a:p>
            <a:pPr marL="1371600" lvl="2" indent="-457200" algn="l">
              <a:buFont typeface="Symbol" pitchFamily="18" charset="2"/>
              <a:buChar char="Þ"/>
              <a:defRPr/>
            </a:pPr>
            <a:r>
              <a:rPr lang="cs-CZ" sz="2400" b="1" dirty="0"/>
              <a:t>Plníme cíle a plány?</a:t>
            </a:r>
          </a:p>
          <a:p>
            <a:pPr marL="1371600" lvl="2" indent="-457200" algn="l">
              <a:buFont typeface="Symbol" pitchFamily="18" charset="2"/>
              <a:buChar char="Þ"/>
              <a:defRPr/>
            </a:pPr>
            <a:r>
              <a:rPr lang="cs-CZ" sz="2400" b="1" dirty="0"/>
              <a:t>Jaké naše náklady a příjmy naplňují plán,</a:t>
            </a:r>
          </a:p>
          <a:p>
            <a:pPr marL="1371600" lvl="2" indent="-457200" algn="l">
              <a:buFont typeface="Symbol" pitchFamily="18" charset="2"/>
              <a:buChar char="Þ"/>
              <a:defRPr/>
            </a:pPr>
            <a:r>
              <a:rPr lang="cs-CZ" sz="2400" b="1" dirty="0"/>
              <a:t>Musíme dělat operativní změny?</a:t>
            </a:r>
          </a:p>
        </p:txBody>
      </p:sp>
      <p:sp>
        <p:nvSpPr>
          <p:cNvPr id="31747" name="TextovéPole 1"/>
          <p:cNvSpPr txBox="1">
            <a:spLocks noChangeArrowheads="1"/>
          </p:cNvSpPr>
          <p:nvPr/>
        </p:nvSpPr>
        <p:spPr bwMode="auto">
          <a:xfrm>
            <a:off x="1847851" y="139242"/>
            <a:ext cx="7993062" cy="584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sk-SK" altLang="cs-CZ" sz="3200" dirty="0">
                <a:solidFill>
                  <a:srgbClr val="008080"/>
                </a:solidFill>
              </a:rPr>
              <a:t>6. Strategická kontrola</a:t>
            </a:r>
            <a:endParaRPr lang="cs-CZ" altLang="cs-CZ" sz="3200" dirty="0">
              <a:solidFill>
                <a:srgbClr val="008080"/>
              </a:solidFill>
            </a:endParaRP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9087B23A-4061-4829-B20F-4101CC4ECBD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7049" y="139242"/>
            <a:ext cx="1464833" cy="1127893"/>
          </a:xfrm>
          <a:prstGeom prst="rect">
            <a:avLst/>
          </a:prstGeom>
        </p:spPr>
      </p:pic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000125" y="1196976"/>
            <a:ext cx="9486900" cy="5108574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marL="609600" indent="-609600" algn="l"/>
            <a:r>
              <a:rPr lang="cs-CZ" altLang="cs-CZ" b="1" dirty="0"/>
              <a:t>Čtyři typy strategické kontroly:</a:t>
            </a:r>
          </a:p>
          <a:p>
            <a:pPr marL="609600" indent="-609600" algn="l">
              <a:buFontTx/>
              <a:buAutoNum type="arabicPeriod"/>
            </a:pPr>
            <a:r>
              <a:rPr lang="cs-CZ" altLang="cs-CZ" b="1" dirty="0">
                <a:solidFill>
                  <a:srgbClr val="FFFF00"/>
                </a:solidFill>
              </a:rPr>
              <a:t>kontrola východisek (předpokladů)</a:t>
            </a:r>
          </a:p>
          <a:p>
            <a:pPr marL="1371600" lvl="2" indent="-457200" algn="l">
              <a:buFontTx/>
              <a:buChar char="•"/>
            </a:pPr>
            <a:r>
              <a:rPr lang="cs-CZ" altLang="cs-CZ" sz="2400" b="1" dirty="0"/>
              <a:t>environmentální faktory</a:t>
            </a:r>
          </a:p>
          <a:p>
            <a:pPr marL="1371600" lvl="2" indent="-457200" algn="l">
              <a:buFontTx/>
              <a:buChar char="•"/>
            </a:pPr>
            <a:r>
              <a:rPr lang="cs-CZ" altLang="cs-CZ" sz="2400" b="1" dirty="0"/>
              <a:t>vývoj v odvětví</a:t>
            </a:r>
          </a:p>
          <a:p>
            <a:pPr marL="609600" indent="-609600" algn="l">
              <a:buFontTx/>
              <a:buAutoNum type="arabicPeriod" startAt="2"/>
            </a:pPr>
            <a:r>
              <a:rPr lang="cs-CZ" altLang="cs-CZ" b="1" dirty="0">
                <a:solidFill>
                  <a:srgbClr val="FFFF00"/>
                </a:solidFill>
              </a:rPr>
              <a:t>kontrola implementace</a:t>
            </a:r>
          </a:p>
          <a:p>
            <a:pPr marL="1371600" lvl="2" indent="-457200" algn="l">
              <a:buFontTx/>
              <a:buChar char="•"/>
            </a:pPr>
            <a:r>
              <a:rPr lang="cs-CZ" altLang="cs-CZ" sz="2400" b="1" dirty="0"/>
              <a:t>monitorování strategické důvěry</a:t>
            </a:r>
          </a:p>
          <a:p>
            <a:pPr marL="1371600" lvl="2" indent="-457200" algn="l">
              <a:buFontTx/>
              <a:buChar char="•"/>
            </a:pPr>
            <a:r>
              <a:rPr lang="cs-CZ" altLang="cs-CZ" sz="2400" b="1" dirty="0"/>
              <a:t>monitorování milníků</a:t>
            </a:r>
          </a:p>
          <a:p>
            <a:pPr marL="609600" indent="-609600" algn="l">
              <a:buFontTx/>
              <a:buAutoNum type="arabicPeriod" startAt="3"/>
            </a:pPr>
            <a:r>
              <a:rPr lang="cs-CZ" altLang="cs-CZ" b="1" dirty="0">
                <a:solidFill>
                  <a:srgbClr val="FFFF00"/>
                </a:solidFill>
              </a:rPr>
              <a:t>strategická životnost (celého procesu)</a:t>
            </a:r>
          </a:p>
          <a:p>
            <a:pPr marL="1371600" lvl="2" indent="-457200" algn="l">
              <a:buFontTx/>
              <a:buChar char="•"/>
            </a:pPr>
            <a:r>
              <a:rPr lang="cs-CZ" altLang="cs-CZ" sz="2400" b="1" dirty="0"/>
              <a:t>monitorování širokého spektra událostí vně i uvnitř podniku, které by mohly ohrozit podnikovou strategii</a:t>
            </a:r>
          </a:p>
          <a:p>
            <a:pPr marL="609600" indent="-609600" algn="l">
              <a:buFontTx/>
              <a:buAutoNum type="arabicPeriod" startAt="4"/>
            </a:pPr>
            <a:r>
              <a:rPr lang="cs-CZ" altLang="cs-CZ" b="1" dirty="0">
                <a:solidFill>
                  <a:srgbClr val="FFFF00"/>
                </a:solidFill>
              </a:rPr>
              <a:t>kontrola „přežití“ strategie</a:t>
            </a:r>
          </a:p>
          <a:p>
            <a:pPr marL="1371600" lvl="2" indent="-457200" algn="l">
              <a:buFontTx/>
              <a:buChar char="•"/>
            </a:pPr>
            <a:r>
              <a:rPr lang="cs-CZ" altLang="cs-CZ" sz="2400" b="1" dirty="0"/>
              <a:t>rychlá kontrola, která nastupuje při neočekávaných událostech </a:t>
            </a:r>
          </a:p>
        </p:txBody>
      </p:sp>
      <p:sp>
        <p:nvSpPr>
          <p:cNvPr id="32771" name="TextovéPole 1"/>
          <p:cNvSpPr txBox="1">
            <a:spLocks noChangeArrowheads="1"/>
          </p:cNvSpPr>
          <p:nvPr/>
        </p:nvSpPr>
        <p:spPr bwMode="auto">
          <a:xfrm>
            <a:off x="1774826" y="404813"/>
            <a:ext cx="8137525" cy="584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3200" dirty="0">
                <a:solidFill>
                  <a:srgbClr val="008080"/>
                </a:solidFill>
              </a:rPr>
              <a:t>Strategická kontrola a její typy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8314276E-22B6-4EC8-9E5D-1FBDE3B2E9C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7049" y="139242"/>
            <a:ext cx="1464833" cy="1127893"/>
          </a:xfrm>
          <a:prstGeom prst="rect">
            <a:avLst/>
          </a:prstGeom>
        </p:spPr>
      </p:pic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847850" y="1557338"/>
            <a:ext cx="7920038" cy="5112022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pPr marL="266700" indent="-266700" algn="l">
              <a:buFontTx/>
              <a:buChar char="•"/>
            </a:pPr>
            <a:r>
              <a:rPr lang="cs-CZ" altLang="cs-CZ" b="1" dirty="0">
                <a:solidFill>
                  <a:srgbClr val="FFFF00"/>
                </a:solidFill>
              </a:rPr>
              <a:t>Při návrhu systému kontroly je nutno rozhodnout o těchto parametrech:</a:t>
            </a:r>
          </a:p>
          <a:p>
            <a:pPr marL="1371600" lvl="2" indent="-457200" algn="l">
              <a:buFont typeface="Symbol" pitchFamily="18" charset="2"/>
              <a:buChar char="Þ"/>
            </a:pPr>
            <a:r>
              <a:rPr lang="cs-CZ" altLang="cs-CZ" sz="2400" b="1" dirty="0"/>
              <a:t>šíře tolerančních mezí </a:t>
            </a:r>
          </a:p>
          <a:p>
            <a:pPr marL="1371600" lvl="2" indent="-457200" algn="l">
              <a:buFont typeface="Symbol" pitchFamily="18" charset="2"/>
              <a:buChar char="Þ"/>
            </a:pPr>
            <a:r>
              <a:rPr lang="cs-CZ" altLang="cs-CZ" sz="2400" b="1" dirty="0"/>
              <a:t>pravidelnost a frekvence</a:t>
            </a:r>
          </a:p>
          <a:p>
            <a:pPr marL="1371600" lvl="2" indent="-457200" algn="l">
              <a:buFont typeface="Symbol" pitchFamily="18" charset="2"/>
              <a:buChar char="Þ"/>
            </a:pPr>
            <a:r>
              <a:rPr lang="cs-CZ" altLang="cs-CZ" sz="2400" b="1" dirty="0"/>
              <a:t>ukazatele</a:t>
            </a:r>
          </a:p>
          <a:p>
            <a:pPr marL="266700" indent="-266700" algn="l">
              <a:buFontTx/>
              <a:buChar char="•"/>
            </a:pPr>
            <a:r>
              <a:rPr lang="cs-CZ" altLang="cs-CZ" b="1" dirty="0">
                <a:solidFill>
                  <a:srgbClr val="FFFF00"/>
                </a:solidFill>
              </a:rPr>
              <a:t>Strategie jako objekt kontroly je zkoumána před implementací, během i po ukončení implementace.</a:t>
            </a:r>
          </a:p>
          <a:p>
            <a:pPr marL="266700" indent="-266700" algn="l">
              <a:buFontTx/>
              <a:buChar char="•"/>
            </a:pPr>
            <a:r>
              <a:rPr lang="cs-CZ" altLang="cs-CZ" sz="2000" b="1" dirty="0"/>
              <a:t>Před implementací se na strategii hodnotí:</a:t>
            </a:r>
          </a:p>
          <a:p>
            <a:pPr marL="1371600" lvl="2" indent="-457200" algn="l">
              <a:buFont typeface="Symbol" pitchFamily="18" charset="2"/>
              <a:buChar char="Þ"/>
            </a:pPr>
            <a:r>
              <a:rPr lang="cs-CZ" altLang="cs-CZ" sz="2400" b="1" dirty="0"/>
              <a:t>soulad</a:t>
            </a:r>
          </a:p>
          <a:p>
            <a:pPr marL="1371600" lvl="2" indent="-457200" algn="l">
              <a:buFont typeface="Symbol" pitchFamily="18" charset="2"/>
              <a:buChar char="Þ"/>
            </a:pPr>
            <a:r>
              <a:rPr lang="cs-CZ" altLang="cs-CZ" sz="2400" b="1" dirty="0"/>
              <a:t>perspektiva</a:t>
            </a:r>
          </a:p>
          <a:p>
            <a:pPr marL="1371600" lvl="2" indent="-457200" algn="l">
              <a:buFont typeface="Symbol" pitchFamily="18" charset="2"/>
              <a:buChar char="Þ"/>
            </a:pPr>
            <a:r>
              <a:rPr lang="cs-CZ" altLang="cs-CZ" sz="2400" b="1" dirty="0"/>
              <a:t>konkurenční výhoda</a:t>
            </a:r>
          </a:p>
          <a:p>
            <a:pPr marL="1371600" lvl="2" indent="-457200" algn="l">
              <a:buFont typeface="Symbol" pitchFamily="18" charset="2"/>
              <a:buChar char="Þ"/>
            </a:pPr>
            <a:r>
              <a:rPr lang="cs-CZ" altLang="cs-CZ" sz="2400" b="1" dirty="0"/>
              <a:t>realizovatelnost</a:t>
            </a:r>
          </a:p>
        </p:txBody>
      </p:sp>
      <p:sp>
        <p:nvSpPr>
          <p:cNvPr id="33795" name="TextovéPole 1"/>
          <p:cNvSpPr txBox="1">
            <a:spLocks noChangeArrowheads="1"/>
          </p:cNvSpPr>
          <p:nvPr/>
        </p:nvSpPr>
        <p:spPr bwMode="auto">
          <a:xfrm>
            <a:off x="1992314" y="404813"/>
            <a:ext cx="7775575" cy="584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3200" dirty="0">
                <a:solidFill>
                  <a:srgbClr val="008080"/>
                </a:solidFill>
              </a:rPr>
              <a:t>Strategická kontrola a její parametry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60817AF1-71A8-4211-A05C-AF40433F8C4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7049" y="139242"/>
            <a:ext cx="1464833" cy="1127893"/>
          </a:xfrm>
          <a:prstGeom prst="rect">
            <a:avLst/>
          </a:prstGeom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847850" y="1700214"/>
            <a:ext cx="8351838" cy="4614069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cs-CZ" altLang="cs-CZ" sz="2000" b="1" dirty="0">
                <a:solidFill>
                  <a:srgbClr val="FFFF00"/>
                </a:solidFill>
                <a:latin typeface="Arial Narrow" pitchFamily="34" charset="0"/>
              </a:rPr>
              <a:t>Během a po ukončení implementace se strategie hodnotí podle těchto ukazatelů úspěšnosti:</a:t>
            </a:r>
          </a:p>
          <a:p>
            <a:pPr marL="719138" lvl="2" indent="-452438" algn="l">
              <a:buFontTx/>
              <a:buChar char="•"/>
            </a:pPr>
            <a:r>
              <a:rPr lang="cs-CZ" altLang="cs-CZ" sz="2400" b="1" dirty="0">
                <a:latin typeface="Arial Narrow" pitchFamily="34" charset="0"/>
              </a:rPr>
              <a:t>růst nebo pokles tržního podílu</a:t>
            </a:r>
          </a:p>
          <a:p>
            <a:pPr marL="719138" lvl="2" indent="-452438" algn="l">
              <a:buFontTx/>
              <a:buChar char="•"/>
            </a:pPr>
            <a:r>
              <a:rPr lang="cs-CZ" altLang="cs-CZ" sz="2400" b="1" dirty="0">
                <a:latin typeface="Arial Narrow" pitchFamily="34" charset="0"/>
              </a:rPr>
              <a:t>růst nebo pokles zisku</a:t>
            </a:r>
          </a:p>
          <a:p>
            <a:pPr marL="719138" lvl="2" indent="-452438" algn="l">
              <a:buFontTx/>
              <a:buChar char="•"/>
            </a:pPr>
            <a:r>
              <a:rPr lang="cs-CZ" altLang="cs-CZ" sz="2400" b="1" dirty="0">
                <a:latin typeface="Arial Narrow" pitchFamily="34" charset="0"/>
              </a:rPr>
              <a:t>vývoj zisku ve vztahu ke konkurentům</a:t>
            </a:r>
          </a:p>
          <a:p>
            <a:pPr marL="719138" lvl="2" indent="-452438" algn="l">
              <a:buFontTx/>
              <a:buChar char="•"/>
            </a:pPr>
            <a:r>
              <a:rPr lang="cs-CZ" altLang="cs-CZ" sz="2400" b="1" dirty="0">
                <a:latin typeface="Arial Narrow" pitchFamily="34" charset="0"/>
              </a:rPr>
              <a:t>vývojové trendy čistého zisku a rentability investic</a:t>
            </a:r>
          </a:p>
          <a:p>
            <a:pPr marL="719138" lvl="2" indent="-452438" algn="l">
              <a:buFontTx/>
              <a:buChar char="•"/>
            </a:pPr>
            <a:r>
              <a:rPr lang="cs-CZ" altLang="cs-CZ" sz="2400" b="1" dirty="0">
                <a:latin typeface="Arial Narrow" pitchFamily="34" charset="0"/>
              </a:rPr>
              <a:t>růst nebo pokles prodeje</a:t>
            </a:r>
          </a:p>
          <a:p>
            <a:pPr marL="719138" lvl="2" indent="-452438" algn="l">
              <a:buFontTx/>
              <a:buChar char="•"/>
            </a:pPr>
            <a:r>
              <a:rPr lang="cs-CZ" altLang="cs-CZ" sz="2400" b="1" dirty="0">
                <a:latin typeface="Arial Narrow" pitchFamily="34" charset="0"/>
              </a:rPr>
              <a:t>vývoj míry růstu prodeje k míře růstu trhu jako celku</a:t>
            </a:r>
          </a:p>
          <a:p>
            <a:pPr marL="719138" lvl="2" indent="-452438" algn="l">
              <a:buFontTx/>
              <a:buChar char="•"/>
            </a:pPr>
            <a:r>
              <a:rPr lang="cs-CZ" altLang="cs-CZ" sz="2400" b="1" dirty="0">
                <a:latin typeface="Arial Narrow" pitchFamily="34" charset="0"/>
              </a:rPr>
              <a:t>posilování nebo oslabování konkurenční pozice</a:t>
            </a:r>
          </a:p>
          <a:p>
            <a:pPr marL="719138" lvl="2" indent="-452438" algn="l">
              <a:buFontTx/>
              <a:buChar char="•"/>
            </a:pPr>
            <a:r>
              <a:rPr lang="cs-CZ" altLang="cs-CZ" sz="2400" b="1" dirty="0">
                <a:latin typeface="Arial Narrow" pitchFamily="34" charset="0"/>
              </a:rPr>
              <a:t>hodnoty a tendence vývoje poměrových finančních ukazatelů (ukazatele likvidity, aktivity, zadluženosti, rentability a tržní hodnoty podniku).</a:t>
            </a:r>
            <a:r>
              <a:rPr lang="cs-CZ" altLang="cs-CZ" sz="2400" dirty="0"/>
              <a:t> </a:t>
            </a:r>
          </a:p>
        </p:txBody>
      </p:sp>
      <p:sp>
        <p:nvSpPr>
          <p:cNvPr id="34819" name="TextovéPole 1"/>
          <p:cNvSpPr txBox="1">
            <a:spLocks noChangeArrowheads="1"/>
          </p:cNvSpPr>
          <p:nvPr/>
        </p:nvSpPr>
        <p:spPr bwMode="auto">
          <a:xfrm>
            <a:off x="1847850" y="543717"/>
            <a:ext cx="8280400" cy="58578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3200" dirty="0">
                <a:solidFill>
                  <a:srgbClr val="008080"/>
                </a:solidFill>
              </a:rPr>
              <a:t>Strategická kontrola pomocí ukazatelů</a:t>
            </a:r>
            <a:endParaRPr lang="cs-CZ" altLang="cs-CZ" sz="3200" dirty="0">
              <a:solidFill>
                <a:srgbClr val="008080"/>
              </a:solidFill>
              <a:latin typeface="Arial Narrow" pitchFamily="34" charset="0"/>
            </a:endParaRP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21928FCB-923E-49AD-87C6-382A5E38928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7049" y="139242"/>
            <a:ext cx="1464833" cy="1127893"/>
          </a:xfrm>
          <a:prstGeom prst="rect">
            <a:avLst/>
          </a:prstGeom>
        </p:spPr>
      </p:pic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560513" y="2236788"/>
            <a:ext cx="8351838" cy="3815754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pPr marL="355600" indent="-355600" algn="l">
              <a:lnSpc>
                <a:spcPct val="80000"/>
              </a:lnSpc>
              <a:buFontTx/>
              <a:buChar char="•"/>
            </a:pPr>
            <a:r>
              <a:rPr lang="cs-CZ" altLang="cs-CZ" b="1" dirty="0">
                <a:solidFill>
                  <a:srgbClr val="FFFF00"/>
                </a:solidFill>
              </a:rPr>
              <a:t>Základní způsoby kontroly:</a:t>
            </a:r>
          </a:p>
          <a:p>
            <a:pPr marL="985838" lvl="2" indent="-630238" algn="l">
              <a:lnSpc>
                <a:spcPct val="80000"/>
              </a:lnSpc>
              <a:buFont typeface="Symbol" pitchFamily="18" charset="2"/>
              <a:buChar char="Þ"/>
            </a:pPr>
            <a:r>
              <a:rPr lang="cs-CZ" altLang="cs-CZ" sz="2400" b="1" i="1" dirty="0">
                <a:solidFill>
                  <a:srgbClr val="FFFF00"/>
                </a:solidFill>
              </a:rPr>
              <a:t>kontrola prostřednictvím tržního mechanizmu </a:t>
            </a:r>
            <a:r>
              <a:rPr lang="cs-CZ" altLang="cs-CZ" sz="2400" b="1" i="1" dirty="0"/>
              <a:t>–</a:t>
            </a:r>
            <a:r>
              <a:rPr lang="cs-CZ" altLang="cs-CZ" sz="2400" b="1" dirty="0"/>
              <a:t> nejobjektivnější, prostřednictvím cen</a:t>
            </a:r>
          </a:p>
          <a:p>
            <a:pPr marL="985838" lvl="2" indent="-630238" algn="l">
              <a:lnSpc>
                <a:spcPct val="80000"/>
              </a:lnSpc>
              <a:buFont typeface="Symbol" pitchFamily="18" charset="2"/>
              <a:buChar char="Þ"/>
            </a:pPr>
            <a:r>
              <a:rPr lang="cs-CZ" altLang="cs-CZ" sz="2400" b="1" i="1" dirty="0">
                <a:solidFill>
                  <a:srgbClr val="FFFF00"/>
                </a:solidFill>
              </a:rPr>
              <a:t>kontrola prostřednictvím měření výstupů </a:t>
            </a:r>
            <a:r>
              <a:rPr lang="cs-CZ" altLang="cs-CZ" sz="2400" b="1" i="1" dirty="0"/>
              <a:t>–</a:t>
            </a:r>
            <a:r>
              <a:rPr lang="cs-CZ" altLang="cs-CZ" sz="2400" b="1" dirty="0"/>
              <a:t> v případě, že neexistuje konkurenční prostředí</a:t>
            </a:r>
          </a:p>
          <a:p>
            <a:pPr marL="985838" lvl="2" indent="-630238" algn="l">
              <a:lnSpc>
                <a:spcPct val="80000"/>
              </a:lnSpc>
              <a:buFont typeface="Symbol" pitchFamily="18" charset="2"/>
              <a:buChar char="Þ"/>
            </a:pPr>
            <a:r>
              <a:rPr lang="cs-CZ" altLang="cs-CZ" sz="2400" b="1" i="1" dirty="0">
                <a:solidFill>
                  <a:srgbClr val="FFFF00"/>
                </a:solidFill>
              </a:rPr>
              <a:t>byrokratická kontrola </a:t>
            </a:r>
            <a:r>
              <a:rPr lang="cs-CZ" altLang="cs-CZ" sz="2400" b="1" i="1" dirty="0"/>
              <a:t>-</a:t>
            </a:r>
            <a:r>
              <a:rPr lang="cs-CZ" altLang="cs-CZ" sz="2400" b="1" dirty="0"/>
              <a:t>  když je náročné nebo nákladné stanovit měřitelná kritéria</a:t>
            </a:r>
          </a:p>
          <a:p>
            <a:pPr marL="985838" lvl="2" indent="-630238" algn="l">
              <a:lnSpc>
                <a:spcPct val="80000"/>
              </a:lnSpc>
              <a:buFont typeface="Symbol" pitchFamily="18" charset="2"/>
              <a:buChar char="Þ"/>
            </a:pPr>
            <a:r>
              <a:rPr lang="cs-CZ" altLang="cs-CZ" sz="2400" b="1" i="1" dirty="0">
                <a:solidFill>
                  <a:srgbClr val="FFFF00"/>
                </a:solidFill>
              </a:rPr>
              <a:t>kontrola skupinového chování </a:t>
            </a:r>
            <a:r>
              <a:rPr lang="cs-CZ" altLang="cs-CZ" sz="2400" b="1" i="1" dirty="0"/>
              <a:t>–</a:t>
            </a:r>
            <a:r>
              <a:rPr lang="cs-CZ" altLang="cs-CZ" sz="2400" b="1" dirty="0"/>
              <a:t> prostřednictvím vnitropodnikového systému organizačních norem a hodnot </a:t>
            </a:r>
          </a:p>
        </p:txBody>
      </p:sp>
      <p:sp>
        <p:nvSpPr>
          <p:cNvPr id="35843" name="TextovéPole 1"/>
          <p:cNvSpPr txBox="1">
            <a:spLocks noChangeArrowheads="1"/>
          </p:cNvSpPr>
          <p:nvPr/>
        </p:nvSpPr>
        <p:spPr bwMode="auto">
          <a:xfrm>
            <a:off x="1560513" y="805458"/>
            <a:ext cx="7920037" cy="584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3200" dirty="0">
                <a:solidFill>
                  <a:srgbClr val="008080"/>
                </a:solidFill>
              </a:rPr>
              <a:t>Strategická kontrola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6F20BC9B-8D00-4FAE-B94C-D21BED658C3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7049" y="139242"/>
            <a:ext cx="1464833" cy="1127893"/>
          </a:xfrm>
          <a:prstGeom prst="rect">
            <a:avLst/>
          </a:prstGeom>
        </p:spPr>
      </p:pic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6172200" cy="968375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cs-CZ" altLang="cs-CZ" sz="3200" b="1" dirty="0">
                <a:solidFill>
                  <a:srgbClr val="008080"/>
                </a:solidFill>
              </a:rPr>
              <a:t>7. Balanced Scorecard</a:t>
            </a:r>
          </a:p>
        </p:txBody>
      </p:sp>
      <p:sp>
        <p:nvSpPr>
          <p:cNvPr id="51203" name="Zástupný symbol pro obsah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cs-CZ" altLang="cs-CZ" sz="2400" b="1" dirty="0"/>
              <a:t>Manažerský nástroj formulovaný v 90. letech D.P. Nortonem a R.S. Kaplanem.</a:t>
            </a:r>
          </a:p>
          <a:p>
            <a:r>
              <a:rPr lang="cs-CZ" altLang="cs-CZ" sz="2400" b="1" dirty="0">
                <a:solidFill>
                  <a:srgbClr val="FFFF00"/>
                </a:solidFill>
              </a:rPr>
              <a:t>Propojuje firemní strategii s operativními aktivitami </a:t>
            </a:r>
            <a:r>
              <a:rPr lang="cs-CZ" altLang="cs-CZ" sz="2400" b="1" dirty="0"/>
              <a:t>s důrazem na měření a řízení těchto aktivit.</a:t>
            </a:r>
          </a:p>
          <a:p>
            <a:r>
              <a:rPr lang="cs-CZ" altLang="cs-CZ" sz="2400" b="1" dirty="0"/>
              <a:t>K měření výkonnosti se používají finanční i nefinanční </a:t>
            </a:r>
            <a:r>
              <a:rPr lang="cs-CZ" altLang="cs-CZ" sz="2400" b="1" dirty="0">
                <a:solidFill>
                  <a:srgbClr val="FFFF00"/>
                </a:solidFill>
              </a:rPr>
              <a:t>ukazatele zaměřené na hodnocení 4 perspektiv:</a:t>
            </a:r>
          </a:p>
          <a:p>
            <a:pPr lvl="1"/>
            <a:r>
              <a:rPr lang="cs-CZ" altLang="cs-CZ" b="1" dirty="0">
                <a:solidFill>
                  <a:srgbClr val="FFFF00"/>
                </a:solidFill>
              </a:rPr>
              <a:t>Zákaznické</a:t>
            </a:r>
            <a:r>
              <a:rPr lang="cs-CZ" altLang="cs-CZ" b="1" dirty="0">
                <a:solidFill>
                  <a:srgbClr val="FF0000"/>
                </a:solidFill>
              </a:rPr>
              <a:t> </a:t>
            </a:r>
            <a:r>
              <a:rPr lang="cs-CZ" altLang="cs-CZ" b="1" dirty="0"/>
              <a:t>– jak se máme jevit našim zákazníkům</a:t>
            </a:r>
          </a:p>
          <a:p>
            <a:pPr lvl="1"/>
            <a:r>
              <a:rPr lang="cs-CZ" altLang="cs-CZ" b="1" dirty="0">
                <a:solidFill>
                  <a:srgbClr val="FFFF00"/>
                </a:solidFill>
              </a:rPr>
              <a:t>Finanční</a:t>
            </a:r>
            <a:r>
              <a:rPr lang="cs-CZ" altLang="cs-CZ" b="1" dirty="0">
                <a:solidFill>
                  <a:srgbClr val="FF0000"/>
                </a:solidFill>
              </a:rPr>
              <a:t> </a:t>
            </a:r>
            <a:r>
              <a:rPr lang="cs-CZ" altLang="cs-CZ" b="1" dirty="0"/>
              <a:t>– jakých hodnot mají dosahovat naše ukazatele</a:t>
            </a:r>
          </a:p>
          <a:p>
            <a:pPr lvl="1"/>
            <a:r>
              <a:rPr lang="cs-CZ" altLang="cs-CZ" b="1" dirty="0">
                <a:solidFill>
                  <a:srgbClr val="FFFF00"/>
                </a:solidFill>
              </a:rPr>
              <a:t>Procesní </a:t>
            </a:r>
            <a:r>
              <a:rPr lang="cs-CZ" altLang="cs-CZ" b="1" dirty="0"/>
              <a:t> - ve kterých procesech máme vynikat </a:t>
            </a:r>
          </a:p>
          <a:p>
            <a:pPr lvl="1"/>
            <a:r>
              <a:rPr lang="cs-CZ" altLang="cs-CZ" b="1" dirty="0">
                <a:solidFill>
                  <a:srgbClr val="FFFF00"/>
                </a:solidFill>
              </a:rPr>
              <a:t>Potenciálu</a:t>
            </a:r>
            <a:r>
              <a:rPr lang="cs-CZ" altLang="cs-CZ" b="1" dirty="0">
                <a:solidFill>
                  <a:srgbClr val="FF0000"/>
                </a:solidFill>
              </a:rPr>
              <a:t> </a:t>
            </a:r>
            <a:r>
              <a:rPr lang="cs-CZ" altLang="cs-CZ" b="1" dirty="0"/>
              <a:t>– jak se máme zlepšit pro naplnění vize – učit -…lidé.</a:t>
            </a:r>
            <a:r>
              <a:rPr lang="cs-CZ" altLang="cs-CZ" sz="2000" b="1" dirty="0"/>
              <a:t>	</a:t>
            </a:r>
          </a:p>
          <a:p>
            <a:pPr lvl="1"/>
            <a:endParaRPr lang="cs-CZ" altLang="cs-CZ" sz="2000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FA9B78-D993-4858-9E25-06CBA8F2C109}" type="slidenum">
              <a:rPr lang="cs-CZ" smtClean="0"/>
              <a:pPr>
                <a:defRPr/>
              </a:pPr>
              <a:t>45</a:t>
            </a:fld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A7C916DA-3CF3-4C32-A5D2-8B471919819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8924" y="205607"/>
            <a:ext cx="1464833" cy="1127893"/>
          </a:xfrm>
          <a:prstGeom prst="rect">
            <a:avLst/>
          </a:prstGeom>
        </p:spPr>
      </p:pic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52920" y="332656"/>
            <a:ext cx="7772400" cy="65916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solidFill>
                  <a:srgbClr val="008080"/>
                </a:solidFill>
              </a:rPr>
              <a:t>Systém BSC a strategie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1DB139-D683-4314-8AD6-3AEFCB3B1116}" type="slidenum">
              <a:rPr lang="cs-CZ" smtClean="0"/>
              <a:pPr>
                <a:defRPr/>
              </a:pPr>
              <a:t>46</a:t>
            </a:fld>
            <a:endParaRPr lang="cs-CZ" dirty="0"/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3850" y="1124744"/>
            <a:ext cx="8188302" cy="520712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xtLst/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885C03E4-F6F7-40DC-BBBF-3048C331C7A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8924" y="205607"/>
            <a:ext cx="1464833" cy="1127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344936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Nadpis 1"/>
          <p:cNvSpPr>
            <a:spLocks noGrp="1"/>
          </p:cNvSpPr>
          <p:nvPr>
            <p:ph type="title"/>
          </p:nvPr>
        </p:nvSpPr>
        <p:spPr>
          <a:xfrm>
            <a:off x="1104900" y="389808"/>
            <a:ext cx="7639050" cy="1007293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cs-CZ" altLang="cs-CZ" sz="3200" b="1" dirty="0">
                <a:solidFill>
                  <a:srgbClr val="008080"/>
                </a:solidFill>
              </a:rPr>
              <a:t>Propojení BSC na strategické řízení strategickou mapou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742EE9-B75B-47AF-A0E8-918481499A26}" type="slidenum">
              <a:rPr lang="cs-CZ" smtClean="0"/>
              <a:pPr>
                <a:defRPr/>
              </a:pPr>
              <a:t>47</a:t>
            </a:fld>
            <a:endParaRPr lang="cs-CZ" dirty="0"/>
          </a:p>
        </p:txBody>
      </p:sp>
      <p:pic>
        <p:nvPicPr>
          <p:cNvPr id="5325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8225" y="1969791"/>
            <a:ext cx="8064500" cy="424847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512406BB-7C69-4630-8F5F-CBA5D86771F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8924" y="205607"/>
            <a:ext cx="1464833" cy="1127893"/>
          </a:xfrm>
          <a:prstGeom prst="rect">
            <a:avLst/>
          </a:prstGeom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68F1B947-4A40-4C3B-B50B-6BEA28983A5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4683" y="269208"/>
            <a:ext cx="1464833" cy="1127893"/>
          </a:xfrm>
          <a:prstGeom prst="rect">
            <a:avLst/>
          </a:prstGeom>
        </p:spPr>
      </p:pic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7328" y="725463"/>
            <a:ext cx="2734072" cy="114300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cs-CZ" b="1" dirty="0">
                <a:solidFill>
                  <a:srgbClr val="008080"/>
                </a:solidFill>
              </a:rPr>
              <a:t>Strategická</a:t>
            </a:r>
            <a:r>
              <a:rPr lang="cs-CZ" dirty="0"/>
              <a:t> </a:t>
            </a:r>
            <a:r>
              <a:rPr lang="cs-CZ" sz="3600" b="1" dirty="0">
                <a:solidFill>
                  <a:srgbClr val="008080"/>
                </a:solidFill>
              </a:rPr>
              <a:t>mapa BSC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1DB139-D683-4314-8AD6-3AEFCB3B1116}" type="slidenum">
              <a:rPr lang="cs-CZ" smtClean="0"/>
              <a:pPr>
                <a:defRPr/>
              </a:pPr>
              <a:t>48</a:t>
            </a:fld>
            <a:endParaRPr lang="cs-CZ" dirty="0"/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797" y="482005"/>
            <a:ext cx="5472608" cy="6375995"/>
          </a:xfrm>
          <a:prstGeom prst="rect">
            <a:avLst/>
          </a:prstGeom>
          <a:solidFill>
            <a:srgbClr val="FFFF99"/>
          </a:solidFill>
          <a:ln>
            <a:noFill/>
          </a:ln>
          <a:extLst/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330591B3-9A0A-4DFB-AF05-8CF2CD25671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4683" y="269208"/>
            <a:ext cx="1464833" cy="1127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30928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5448300" cy="1325563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cs-CZ" dirty="0">
                <a:solidFill>
                  <a:srgbClr val="008080"/>
                </a:solidFill>
              </a:rPr>
              <a:t>Strategická</a:t>
            </a:r>
            <a:r>
              <a:rPr lang="cs-CZ" dirty="0"/>
              <a:t> </a:t>
            </a:r>
            <a:r>
              <a:rPr lang="cs-CZ" dirty="0">
                <a:solidFill>
                  <a:srgbClr val="008080"/>
                </a:solidFill>
              </a:rPr>
              <a:t>mapa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cs-CZ" b="1" dirty="0"/>
              <a:t>Konečným výstupem BSC je </a:t>
            </a:r>
            <a:r>
              <a:rPr lang="cs-CZ" b="1" dirty="0">
                <a:solidFill>
                  <a:srgbClr val="FFFF00"/>
                </a:solidFill>
              </a:rPr>
              <a:t>strategická mapa, </a:t>
            </a:r>
            <a:r>
              <a:rPr lang="cs-CZ" b="1" dirty="0"/>
              <a:t>která zobrazuje strategické cíle setříděné podle hledisek, mezi nimiž jsou vyznačeny návaznosti.</a:t>
            </a:r>
          </a:p>
          <a:p>
            <a:endParaRPr lang="cs-CZ" b="1" dirty="0"/>
          </a:p>
          <a:p>
            <a:r>
              <a:rPr lang="cs-CZ" b="1" dirty="0"/>
              <a:t>Obsahuje jednotlivé cíle a k nim přiřazená měřítka. Jsou na ni znázorněny vzájemné vazby mezi jednotlivými měřítky a perspektivami tak, aby byl jasný jejich vztah k vytyčené strategii a strategickým cílům.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1DB139-D683-4314-8AD6-3AEFCB3B1116}" type="slidenum">
              <a:rPr lang="cs-CZ" smtClean="0"/>
              <a:pPr>
                <a:defRPr/>
              </a:pPr>
              <a:t>49</a:t>
            </a:fld>
            <a:endParaRPr 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A6FD75A0-9E8E-4968-B0A9-36C89D3CFAC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8924" y="205607"/>
            <a:ext cx="1464833" cy="1127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89806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Nadpis 1"/>
          <p:cNvSpPr>
            <a:spLocks noGrp="1"/>
          </p:cNvSpPr>
          <p:nvPr>
            <p:ph type="title"/>
          </p:nvPr>
        </p:nvSpPr>
        <p:spPr>
          <a:xfrm>
            <a:off x="2895600" y="320675"/>
            <a:ext cx="6534150" cy="1325563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solidFill>
                  <a:srgbClr val="008080"/>
                </a:solidFill>
              </a:rPr>
              <a:t>Charakter implementace</a:t>
            </a:r>
          </a:p>
        </p:txBody>
      </p:sp>
      <p:sp>
        <p:nvSpPr>
          <p:cNvPr id="60419" name="Zástupný symbol pro obsah 2"/>
          <p:cNvSpPr>
            <a:spLocks noGrp="1"/>
          </p:cNvSpPr>
          <p:nvPr>
            <p:ph idx="1"/>
          </p:nvPr>
        </p:nvSpPr>
        <p:spPr>
          <a:xfrm>
            <a:off x="1990725" y="2159000"/>
            <a:ext cx="8343900" cy="2946400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cs-CZ" sz="2400" b="1" dirty="0">
                <a:solidFill>
                  <a:srgbClr val="FFFF00"/>
                </a:solidFill>
                <a:latin typeface="Arial" charset="0"/>
                <a:cs typeface="Arial" charset="0"/>
              </a:rPr>
              <a:t>Formulace strategie </a:t>
            </a:r>
            <a:r>
              <a:rPr lang="cs-CZ" sz="2400" b="1" dirty="0">
                <a:latin typeface="Arial" charset="0"/>
                <a:cs typeface="Arial" charset="0"/>
              </a:rPr>
              <a:t>je především intelektuální proces</a:t>
            </a:r>
            <a:r>
              <a:rPr lang="en-US" sz="2400" dirty="0">
                <a:latin typeface="Arial" charset="0"/>
                <a:cs typeface="Arial" charset="0"/>
              </a:rPr>
              <a:t>.</a:t>
            </a:r>
          </a:p>
          <a:p>
            <a:pPr>
              <a:defRPr/>
            </a:pPr>
            <a:r>
              <a:rPr lang="cs-CZ" sz="2400" b="1" dirty="0">
                <a:solidFill>
                  <a:srgbClr val="FFFF00"/>
                </a:solidFill>
                <a:latin typeface="Arial" charset="0"/>
                <a:cs typeface="Arial" charset="0"/>
              </a:rPr>
              <a:t>Implementace strategie</a:t>
            </a:r>
            <a:r>
              <a:rPr lang="cs-CZ" sz="2400" dirty="0">
                <a:solidFill>
                  <a:srgbClr val="FFFF00"/>
                </a:solidFill>
                <a:latin typeface="Arial" charset="0"/>
                <a:cs typeface="Arial" charset="0"/>
              </a:rPr>
              <a:t> </a:t>
            </a:r>
            <a:r>
              <a:rPr lang="cs-CZ" sz="2400" b="1" dirty="0">
                <a:latin typeface="Arial" charset="0"/>
                <a:cs typeface="Arial" charset="0"/>
              </a:rPr>
              <a:t>je především operativní proces</a:t>
            </a:r>
            <a:r>
              <a:rPr lang="en-US" sz="2400" b="1" dirty="0">
                <a:latin typeface="Arial" charset="0"/>
                <a:cs typeface="Arial" charset="0"/>
              </a:rPr>
              <a:t>.</a:t>
            </a:r>
          </a:p>
          <a:p>
            <a:pPr>
              <a:defRPr/>
            </a:pPr>
            <a:endParaRPr lang="cs-CZ" sz="2400" b="1" dirty="0">
              <a:solidFill>
                <a:srgbClr val="FFFF00"/>
              </a:solidFill>
              <a:latin typeface="Arial" charset="0"/>
              <a:cs typeface="Arial" charset="0"/>
            </a:endParaRPr>
          </a:p>
          <a:p>
            <a:pPr>
              <a:defRPr/>
            </a:pPr>
            <a:r>
              <a:rPr lang="cs-CZ" sz="2400" b="1" dirty="0">
                <a:solidFill>
                  <a:srgbClr val="FFFF00"/>
                </a:solidFill>
                <a:latin typeface="Arial" charset="0"/>
                <a:cs typeface="Arial" charset="0"/>
              </a:rPr>
              <a:t>Formulace strategie </a:t>
            </a:r>
            <a:r>
              <a:rPr lang="cs-CZ" sz="2400" b="1" dirty="0">
                <a:latin typeface="Arial" charset="0"/>
                <a:cs typeface="Arial" charset="0"/>
              </a:rPr>
              <a:t>vyžaduje dobré analytické a intuitivní dovednosti</a:t>
            </a:r>
            <a:r>
              <a:rPr lang="cs-CZ" sz="2400" b="1" dirty="0">
                <a:solidFill>
                  <a:srgbClr val="FF0000"/>
                </a:solidFill>
                <a:latin typeface="Arial" charset="0"/>
                <a:cs typeface="Arial" charset="0"/>
              </a:rPr>
              <a:t>.</a:t>
            </a:r>
          </a:p>
          <a:p>
            <a:pPr>
              <a:defRPr/>
            </a:pPr>
            <a:r>
              <a:rPr lang="cs-CZ" sz="2400" b="1" dirty="0">
                <a:solidFill>
                  <a:srgbClr val="FFFF00"/>
                </a:solidFill>
                <a:latin typeface="Arial" charset="0"/>
                <a:cs typeface="Arial" charset="0"/>
              </a:rPr>
              <a:t>Implementace strategie</a:t>
            </a:r>
            <a:r>
              <a:rPr lang="cs-CZ" sz="2400" dirty="0">
                <a:solidFill>
                  <a:srgbClr val="FFFF00"/>
                </a:solidFill>
                <a:latin typeface="Arial" charset="0"/>
                <a:cs typeface="Arial" charset="0"/>
              </a:rPr>
              <a:t> </a:t>
            </a:r>
            <a:r>
              <a:rPr lang="cs-CZ" sz="2400" b="1" dirty="0">
                <a:latin typeface="Arial" charset="0"/>
                <a:cs typeface="Arial" charset="0"/>
              </a:rPr>
              <a:t>vyžaduje speciální schopnosti pro motivování a vedení lidí</a:t>
            </a:r>
            <a:r>
              <a:rPr lang="cs-CZ" sz="2400" b="1" dirty="0">
                <a:solidFill>
                  <a:schemeClr val="accent6"/>
                </a:solidFill>
                <a:latin typeface="Arial" charset="0"/>
                <a:cs typeface="Arial" charset="0"/>
              </a:rPr>
              <a:t>.</a:t>
            </a: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8020DC-5CB3-4DE1-946D-70309EBD3D1C}" type="slidenum">
              <a:rPr lang="cs-CZ" smtClean="0"/>
              <a:pPr>
                <a:defRPr/>
              </a:pPr>
              <a:t>5</a:t>
            </a:fld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7049" y="139242"/>
            <a:ext cx="1464833" cy="1127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544083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14450" y="1700211"/>
            <a:ext cx="8496300" cy="4608513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pPr marL="609600" indent="-609600" algn="l"/>
            <a:r>
              <a:rPr lang="sk-SK" altLang="cs-CZ" sz="2000" b="1" dirty="0">
                <a:latin typeface="Arial Narrow" pitchFamily="34" charset="0"/>
              </a:rPr>
              <a:t>                                         </a:t>
            </a:r>
            <a:endParaRPr lang="cs-CZ" altLang="cs-CZ" sz="2000" b="1" dirty="0">
              <a:latin typeface="Arial Narrow" pitchFamily="34" charset="0"/>
            </a:endParaRPr>
          </a:p>
          <a:p>
            <a:pPr marL="609600" indent="-609600" algn="l"/>
            <a:endParaRPr lang="cs-CZ" altLang="cs-CZ" sz="1000" b="1" dirty="0"/>
          </a:p>
          <a:p>
            <a:pPr marL="609600" indent="-609600" algn="l"/>
            <a:r>
              <a:rPr lang="cs-CZ" altLang="cs-CZ" sz="1800" b="1" dirty="0">
                <a:latin typeface="Arial Narrow" pitchFamily="34" charset="0"/>
                <a:cs typeface="Times New Roman" pitchFamily="18" charset="0"/>
              </a:rPr>
              <a:t>	</a:t>
            </a:r>
            <a:endParaRPr lang="cs-CZ" altLang="cs-CZ" sz="1000" dirty="0">
              <a:latin typeface="Arial" charset="0"/>
              <a:cs typeface="Arial" charset="0"/>
            </a:endParaRPr>
          </a:p>
          <a:p>
            <a:pPr marL="1371600" lvl="2" indent="-457200" algn="l">
              <a:buFontTx/>
              <a:buAutoNum type="arabicPeriod"/>
            </a:pPr>
            <a:r>
              <a:rPr lang="cs-CZ" altLang="cs-CZ" sz="2400" b="1" dirty="0">
                <a:solidFill>
                  <a:srgbClr val="008080"/>
                </a:solidFill>
                <a:latin typeface="Arial" charset="0"/>
                <a:cs typeface="Arial" charset="0"/>
              </a:rPr>
              <a:t>Faktory usnadňující realizaci strategie</a:t>
            </a:r>
          </a:p>
          <a:p>
            <a:pPr marL="1371600" lvl="2" indent="-457200" algn="l">
              <a:buFontTx/>
              <a:buAutoNum type="arabicPeriod"/>
            </a:pPr>
            <a:r>
              <a:rPr lang="cs-CZ" altLang="cs-CZ" sz="2400" b="1" dirty="0">
                <a:solidFill>
                  <a:srgbClr val="008080"/>
                </a:solidFill>
                <a:latin typeface="Arial" charset="0"/>
                <a:cs typeface="Arial" charset="0"/>
              </a:rPr>
              <a:t>Struktura a obsah strategického dokumentu</a:t>
            </a:r>
          </a:p>
          <a:p>
            <a:pPr marL="1371600" lvl="2" indent="-457200" algn="l">
              <a:buFontTx/>
              <a:buAutoNum type="arabicPeriod"/>
            </a:pPr>
            <a:r>
              <a:rPr lang="cs-CZ" altLang="cs-CZ" sz="2400" b="1" dirty="0">
                <a:solidFill>
                  <a:srgbClr val="008080"/>
                </a:solidFill>
                <a:latin typeface="Arial" charset="0"/>
                <a:cs typeface="Arial" charset="0"/>
              </a:rPr>
              <a:t>Hlavní strategické operace</a:t>
            </a:r>
          </a:p>
          <a:p>
            <a:pPr marL="1371600" lvl="2" indent="-457200" algn="l">
              <a:buFontTx/>
              <a:buAutoNum type="arabicPeriod"/>
            </a:pPr>
            <a:r>
              <a:rPr lang="cs-CZ" altLang="cs-CZ" sz="2400" b="1" dirty="0">
                <a:solidFill>
                  <a:srgbClr val="008080"/>
                </a:solidFill>
                <a:latin typeface="Arial" charset="0"/>
                <a:cs typeface="Arial" charset="0"/>
              </a:rPr>
              <a:t>Praktický postup při zpracování strategie</a:t>
            </a:r>
          </a:p>
          <a:p>
            <a:pPr marL="1371600" lvl="2" indent="-457200" algn="l">
              <a:buFontTx/>
              <a:buAutoNum type="arabicPeriod"/>
            </a:pPr>
            <a:r>
              <a:rPr lang="cs-CZ" altLang="cs-CZ" sz="2400" b="1" dirty="0">
                <a:solidFill>
                  <a:srgbClr val="008080"/>
                </a:solidFill>
                <a:latin typeface="Arial" charset="0"/>
                <a:cs typeface="Arial" charset="0"/>
              </a:rPr>
              <a:t>Zavedení systému strategického řízení a hodnocení strategických operací</a:t>
            </a:r>
          </a:p>
          <a:p>
            <a:pPr marL="1371600" lvl="2" indent="-457200" algn="l">
              <a:buFontTx/>
              <a:buAutoNum type="arabicPeriod"/>
            </a:pPr>
            <a:r>
              <a:rPr lang="cs-CZ" altLang="cs-CZ" sz="2400" b="1" dirty="0">
                <a:solidFill>
                  <a:srgbClr val="008080"/>
                </a:solidFill>
                <a:latin typeface="Arial" charset="0"/>
                <a:cs typeface="Arial" charset="0"/>
              </a:rPr>
              <a:t>Závěr</a:t>
            </a: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08AEB4-8B1D-4DF4-8333-5D8E480A0238}" type="slidenum">
              <a:rPr lang="cs-CZ" smtClean="0"/>
              <a:pPr>
                <a:defRPr/>
              </a:pPr>
              <a:t>50</a:t>
            </a:fld>
            <a:endParaRPr lang="cs-CZ" dirty="0"/>
          </a:p>
        </p:txBody>
      </p:sp>
      <p:sp>
        <p:nvSpPr>
          <p:cNvPr id="76804" name="TextovéPole 3"/>
          <p:cNvSpPr txBox="1">
            <a:spLocks noChangeArrowheads="1"/>
          </p:cNvSpPr>
          <p:nvPr/>
        </p:nvSpPr>
        <p:spPr bwMode="auto">
          <a:xfrm>
            <a:off x="1716460" y="625476"/>
            <a:ext cx="7416824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algn="ctr" eaLnBrk="1" hangingPunct="1"/>
            <a:r>
              <a:rPr lang="cs-CZ" altLang="cs-CZ" sz="3200" dirty="0">
                <a:solidFill>
                  <a:srgbClr val="008080"/>
                </a:solidFill>
                <a:latin typeface="Calibri" pitchFamily="34" charset="0"/>
                <a:cs typeface="Times New Roman" pitchFamily="18" charset="0"/>
              </a:rPr>
              <a:t>8. Systém řízení implementace strategie</a:t>
            </a:r>
            <a:endParaRPr lang="cs-CZ" altLang="cs-CZ" sz="3200" dirty="0">
              <a:solidFill>
                <a:srgbClr val="008080"/>
              </a:solidFill>
            </a:endParaRP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6B782ECE-0119-445D-B332-5B5D00BA4EC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4683" y="269208"/>
            <a:ext cx="1464833" cy="1127893"/>
          </a:xfrm>
          <a:prstGeom prst="rect">
            <a:avLst/>
          </a:prstGeom>
        </p:spPr>
      </p:pic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466850" y="1447801"/>
            <a:ext cx="8820150" cy="4906962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pPr marL="609600" indent="-609600" algn="l"/>
            <a:r>
              <a:rPr lang="sk-SK" altLang="cs-CZ" sz="2500" dirty="0">
                <a:latin typeface="Arial" charset="0"/>
                <a:cs typeface="Arial" charset="0"/>
              </a:rPr>
              <a:t>         </a:t>
            </a:r>
            <a:endParaRPr lang="cs-CZ" altLang="cs-CZ" sz="800" dirty="0">
              <a:latin typeface="Arial" charset="0"/>
              <a:cs typeface="Arial" charset="0"/>
            </a:endParaRPr>
          </a:p>
          <a:p>
            <a:pPr marL="990600" lvl="1" indent="-533400" algn="l">
              <a:buFontTx/>
              <a:buChar char="•"/>
            </a:pPr>
            <a:r>
              <a:rPr lang="cs-CZ" altLang="cs-CZ" sz="2400" b="1" dirty="0">
                <a:solidFill>
                  <a:srgbClr val="008080"/>
                </a:solidFill>
                <a:latin typeface="Arial" charset="0"/>
                <a:cs typeface="Arial" charset="0"/>
              </a:rPr>
              <a:t>Vysoká kvalifikace pracovníků na všech úrovních.</a:t>
            </a:r>
          </a:p>
          <a:p>
            <a:pPr marL="990600" lvl="1" indent="-533400" algn="l">
              <a:buFontTx/>
              <a:buChar char="•"/>
            </a:pPr>
            <a:r>
              <a:rPr lang="cs-CZ" altLang="cs-CZ" sz="2400" b="1" dirty="0">
                <a:solidFill>
                  <a:srgbClr val="008080"/>
                </a:solidFill>
                <a:latin typeface="Arial" charset="0"/>
                <a:cs typeface="Arial" charset="0"/>
              </a:rPr>
              <a:t>Pružná reakce na nové úkoly vyplývající ze strategie.</a:t>
            </a:r>
          </a:p>
          <a:p>
            <a:pPr marL="990600" lvl="1" indent="-533400" algn="l">
              <a:buFontTx/>
              <a:buChar char="•"/>
            </a:pPr>
            <a:r>
              <a:rPr lang="cs-CZ" altLang="cs-CZ" sz="2400" b="1" dirty="0">
                <a:solidFill>
                  <a:srgbClr val="008080"/>
                </a:solidFill>
                <a:latin typeface="Arial" charset="0"/>
                <a:cs typeface="Arial" charset="0"/>
              </a:rPr>
              <a:t>Schopnost podniku zvládnout sociální problémy vyplývající ze strategie.</a:t>
            </a:r>
          </a:p>
          <a:p>
            <a:pPr marL="990600" lvl="1" indent="-533400" algn="l">
              <a:buFontTx/>
              <a:buChar char="•"/>
            </a:pPr>
            <a:r>
              <a:rPr lang="cs-CZ" altLang="cs-CZ" sz="2400" b="1" dirty="0">
                <a:solidFill>
                  <a:srgbClr val="008080"/>
                </a:solidFill>
                <a:latin typeface="Arial" charset="0"/>
                <a:cs typeface="Arial" charset="0"/>
              </a:rPr>
              <a:t>Návaznost na dosavadní zvyky, chování a kvalifikaci.</a:t>
            </a:r>
          </a:p>
          <a:p>
            <a:pPr marL="990600" lvl="1" indent="-533400" algn="l">
              <a:buFontTx/>
              <a:buChar char="•"/>
            </a:pPr>
            <a:r>
              <a:rPr lang="cs-CZ" altLang="cs-CZ" sz="2400" b="1" dirty="0">
                <a:solidFill>
                  <a:srgbClr val="008080"/>
                </a:solidFill>
                <a:latin typeface="Arial" charset="0"/>
                <a:cs typeface="Arial" charset="0"/>
              </a:rPr>
              <a:t>Vytváření klimatu pro plnění strategických operací.</a:t>
            </a:r>
          </a:p>
          <a:p>
            <a:pPr marL="990600" lvl="1" indent="-533400" algn="l">
              <a:buFontTx/>
              <a:buChar char="•"/>
            </a:pPr>
            <a:r>
              <a:rPr lang="cs-CZ" altLang="cs-CZ" sz="2400" b="1" dirty="0">
                <a:solidFill>
                  <a:srgbClr val="008080"/>
                </a:solidFill>
                <a:latin typeface="Arial" charset="0"/>
                <a:cs typeface="Arial" charset="0"/>
              </a:rPr>
              <a:t>Vybudování soustavy hmotné a morální stimulace.</a:t>
            </a:r>
          </a:p>
          <a:p>
            <a:pPr marL="990600" lvl="1" indent="-533400" algn="l">
              <a:buFontTx/>
              <a:buChar char="•"/>
            </a:pPr>
            <a:r>
              <a:rPr lang="cs-CZ" altLang="cs-CZ" sz="2400" b="1" dirty="0">
                <a:solidFill>
                  <a:srgbClr val="008080"/>
                </a:solidFill>
                <a:latin typeface="Arial" charset="0"/>
                <a:cs typeface="Arial" charset="0"/>
              </a:rPr>
              <a:t>Dobře vybudovaný informační systém.</a:t>
            </a: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750447-7795-4FD0-AFC2-AE2071778A2C}" type="slidenum">
              <a:rPr lang="cs-CZ" smtClean="0"/>
              <a:pPr>
                <a:defRPr/>
              </a:pPr>
              <a:t>51</a:t>
            </a:fld>
            <a:endParaRPr lang="cs-CZ" dirty="0"/>
          </a:p>
        </p:txBody>
      </p:sp>
      <p:sp>
        <p:nvSpPr>
          <p:cNvPr id="77828" name="TextovéPole 2"/>
          <p:cNvSpPr txBox="1">
            <a:spLocks noChangeArrowheads="1"/>
          </p:cNvSpPr>
          <p:nvPr/>
        </p:nvSpPr>
        <p:spPr bwMode="auto">
          <a:xfrm>
            <a:off x="1992314" y="549275"/>
            <a:ext cx="7991475" cy="52228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algn="ctr" eaLnBrk="1" hangingPunct="1"/>
            <a:r>
              <a:rPr lang="cs-CZ" altLang="cs-CZ" sz="2800" dirty="0">
                <a:solidFill>
                  <a:srgbClr val="008080"/>
                </a:solidFill>
                <a:latin typeface="Arial" charset="0"/>
                <a:cs typeface="Arial" charset="0"/>
              </a:rPr>
              <a:t>8.1 </a:t>
            </a:r>
            <a:r>
              <a:rPr lang="sk-SK" altLang="cs-CZ" sz="2800" dirty="0">
                <a:solidFill>
                  <a:srgbClr val="008080"/>
                </a:solidFill>
                <a:latin typeface="Arial" charset="0"/>
                <a:cs typeface="Arial" charset="0"/>
              </a:rPr>
              <a:t>Faktory usnadňující realizaci strategie</a:t>
            </a:r>
            <a:r>
              <a:rPr lang="cs-CZ" altLang="cs-CZ" sz="2800" dirty="0">
                <a:solidFill>
                  <a:srgbClr val="008080"/>
                </a:solidFill>
                <a:latin typeface="Arial" charset="0"/>
                <a:cs typeface="Arial" charset="0"/>
              </a:rPr>
              <a:t> 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42493893-7A17-4B85-AF38-B5DCDE7154E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5183" y="149225"/>
            <a:ext cx="1464833" cy="1127893"/>
          </a:xfrm>
          <a:prstGeom prst="rect">
            <a:avLst/>
          </a:prstGeom>
        </p:spPr>
      </p:pic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914400" y="1667957"/>
            <a:ext cx="9250363" cy="4847143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marL="541338" lvl="1" indent="-363538" algn="l">
              <a:buFontTx/>
              <a:buChar char="•"/>
              <a:tabLst>
                <a:tab pos="630238" algn="l"/>
              </a:tabLst>
            </a:pPr>
            <a:r>
              <a:rPr lang="cs-CZ" altLang="cs-CZ" sz="2400" b="1" dirty="0">
                <a:solidFill>
                  <a:srgbClr val="008080"/>
                </a:solidFill>
                <a:latin typeface="Arial" charset="0"/>
                <a:cs typeface="Arial" charset="0"/>
              </a:rPr>
              <a:t>Dostatek času věnovaného na realizaci strategických operací.</a:t>
            </a:r>
          </a:p>
          <a:p>
            <a:pPr marL="541338" lvl="1" indent="-363538" algn="l">
              <a:buFontTx/>
              <a:buChar char="•"/>
              <a:tabLst>
                <a:tab pos="630238" algn="l"/>
              </a:tabLst>
            </a:pPr>
            <a:r>
              <a:rPr lang="cs-CZ" altLang="cs-CZ" sz="2400" b="1" dirty="0">
                <a:solidFill>
                  <a:srgbClr val="008080"/>
                </a:solidFill>
                <a:latin typeface="Arial" charset="0"/>
                <a:cs typeface="Arial" charset="0"/>
              </a:rPr>
              <a:t>Přesná formulace strategických cílů.</a:t>
            </a:r>
          </a:p>
          <a:p>
            <a:pPr marL="541338" lvl="1" indent="-363538" algn="l">
              <a:buFontTx/>
              <a:buChar char="•"/>
              <a:tabLst>
                <a:tab pos="630238" algn="l"/>
              </a:tabLst>
            </a:pPr>
            <a:r>
              <a:rPr lang="cs-CZ" altLang="cs-CZ" sz="2400" b="1" dirty="0">
                <a:solidFill>
                  <a:srgbClr val="008080"/>
                </a:solidFill>
                <a:latin typeface="Arial" charset="0"/>
                <a:cs typeface="Arial" charset="0"/>
              </a:rPr>
              <a:t>Konzistentnost strategických operací.</a:t>
            </a:r>
          </a:p>
          <a:p>
            <a:pPr marL="541338" lvl="1" indent="-363538" algn="l">
              <a:buFontTx/>
              <a:buChar char="•"/>
              <a:tabLst>
                <a:tab pos="630238" algn="l"/>
              </a:tabLst>
            </a:pPr>
            <a:r>
              <a:rPr lang="cs-CZ" altLang="cs-CZ" sz="2400" b="1" dirty="0">
                <a:solidFill>
                  <a:srgbClr val="008080"/>
                </a:solidFill>
                <a:latin typeface="Arial" charset="0"/>
                <a:cs typeface="Arial" charset="0"/>
              </a:rPr>
              <a:t>Včasné zajištění potřebných zdrojů.</a:t>
            </a:r>
          </a:p>
          <a:p>
            <a:pPr marL="541338" lvl="1" indent="-363538" algn="l">
              <a:buFontTx/>
              <a:buChar char="•"/>
              <a:tabLst>
                <a:tab pos="630238" algn="l"/>
              </a:tabLst>
            </a:pPr>
            <a:r>
              <a:rPr lang="cs-CZ" altLang="cs-CZ" sz="2400" b="1" dirty="0">
                <a:solidFill>
                  <a:srgbClr val="008080"/>
                </a:solidFill>
                <a:latin typeface="Arial" charset="0"/>
                <a:cs typeface="Arial" charset="0"/>
              </a:rPr>
              <a:t>Reálnost strategických operací.</a:t>
            </a:r>
          </a:p>
          <a:p>
            <a:pPr marL="541338" lvl="1" indent="-363538" algn="l">
              <a:buFontTx/>
              <a:buChar char="•"/>
              <a:tabLst>
                <a:tab pos="630238" algn="l"/>
              </a:tabLst>
            </a:pPr>
            <a:r>
              <a:rPr lang="cs-CZ" altLang="cs-CZ" sz="2400" b="1" dirty="0">
                <a:solidFill>
                  <a:srgbClr val="008080"/>
                </a:solidFill>
                <a:latin typeface="Arial" charset="0"/>
                <a:cs typeface="Arial" charset="0"/>
              </a:rPr>
              <a:t>Systematická podpora vrcholovým managementem.</a:t>
            </a:r>
          </a:p>
          <a:p>
            <a:pPr marL="541338" lvl="1" indent="-363538" algn="l">
              <a:buFontTx/>
              <a:buChar char="•"/>
              <a:tabLst>
                <a:tab pos="630238" algn="l"/>
              </a:tabLst>
            </a:pPr>
            <a:r>
              <a:rPr lang="cs-CZ" altLang="cs-CZ" sz="2400" b="1" dirty="0">
                <a:solidFill>
                  <a:srgbClr val="008080"/>
                </a:solidFill>
                <a:latin typeface="Arial" charset="0"/>
                <a:cs typeface="Arial" charset="0"/>
              </a:rPr>
              <a:t>Posuzování každé strategické operace z hlediska jejího přínosu ke splnění strategických cílů.</a:t>
            </a:r>
          </a:p>
          <a:p>
            <a:pPr marL="541338" lvl="1" indent="-363538" algn="l">
              <a:buFontTx/>
              <a:buChar char="•"/>
              <a:tabLst>
                <a:tab pos="630238" algn="l"/>
              </a:tabLst>
            </a:pPr>
            <a:r>
              <a:rPr lang="cs-CZ" altLang="cs-CZ" sz="2400" b="1" dirty="0">
                <a:solidFill>
                  <a:srgbClr val="008080"/>
                </a:solidFill>
                <a:latin typeface="Arial" charset="0"/>
                <a:cs typeface="Arial" charset="0"/>
              </a:rPr>
              <a:t>Organizace odpovídající strategickým cílům a operacím.</a:t>
            </a:r>
          </a:p>
          <a:p>
            <a:pPr marL="541338" lvl="1" indent="-363538" algn="l">
              <a:buFontTx/>
              <a:buChar char="•"/>
              <a:tabLst>
                <a:tab pos="630238" algn="l"/>
              </a:tabLst>
            </a:pPr>
            <a:r>
              <a:rPr lang="cs-CZ" altLang="cs-CZ" sz="2400" b="1" dirty="0">
                <a:solidFill>
                  <a:srgbClr val="008080"/>
                </a:solidFill>
                <a:latin typeface="Arial" charset="0"/>
                <a:cs typeface="Arial" charset="0"/>
              </a:rPr>
              <a:t>Výrazné úspěchy podniku při plnění úkolů v uplynulém období</a:t>
            </a:r>
            <a:r>
              <a:rPr lang="cs-CZ" altLang="cs-CZ" sz="2400" b="1" dirty="0">
                <a:solidFill>
                  <a:srgbClr val="008080"/>
                </a:solidFill>
                <a:latin typeface="Arial Narrow" pitchFamily="34" charset="0"/>
              </a:rPr>
              <a:t>. </a:t>
            </a: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426A15-E7B0-4862-A2B7-A1F6BD3B4798}" type="slidenum">
              <a:rPr lang="cs-CZ" smtClean="0"/>
              <a:pPr>
                <a:defRPr/>
              </a:pPr>
              <a:t>52</a:t>
            </a:fld>
            <a:endParaRPr lang="cs-CZ" dirty="0"/>
          </a:p>
        </p:txBody>
      </p:sp>
      <p:sp>
        <p:nvSpPr>
          <p:cNvPr id="78852" name="TextovéPole 3"/>
          <p:cNvSpPr txBox="1">
            <a:spLocks noChangeArrowheads="1"/>
          </p:cNvSpPr>
          <p:nvPr/>
        </p:nvSpPr>
        <p:spPr bwMode="auto">
          <a:xfrm>
            <a:off x="2062163" y="695257"/>
            <a:ext cx="7920037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algn="ctr" eaLnBrk="1" hangingPunct="1"/>
            <a:r>
              <a:rPr lang="sk-SK" altLang="cs-CZ" sz="3200" dirty="0">
                <a:solidFill>
                  <a:srgbClr val="008080"/>
                </a:solidFill>
              </a:rPr>
              <a:t>Faktory  usnadňující realizaci strategie</a:t>
            </a:r>
            <a:endParaRPr lang="cs-CZ" altLang="cs-CZ" sz="3200" dirty="0">
              <a:solidFill>
                <a:srgbClr val="008080"/>
              </a:solidFill>
            </a:endParaRP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A4BB55AD-91E7-4013-88E6-24356DCC59C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4683" y="269208"/>
            <a:ext cx="1464833" cy="1127893"/>
          </a:xfrm>
          <a:prstGeom prst="rect">
            <a:avLst/>
          </a:prstGeom>
        </p:spPr>
      </p:pic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400049" y="1536998"/>
            <a:ext cx="10658475" cy="5184477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2500" lnSpcReduction="10000"/>
          </a:bodyPr>
          <a:lstStyle/>
          <a:p>
            <a:pPr marL="609600" indent="-609600" algn="l">
              <a:lnSpc>
                <a:spcPct val="80000"/>
              </a:lnSpc>
            </a:pPr>
            <a:endParaRPr lang="cs-CZ" altLang="cs-CZ" sz="500" b="1" dirty="0"/>
          </a:p>
          <a:p>
            <a:pPr marL="990600" lvl="1" indent="-533400" algn="l">
              <a:lnSpc>
                <a:spcPct val="80000"/>
              </a:lnSpc>
              <a:buFontTx/>
              <a:buChar char="•"/>
            </a:pPr>
            <a:r>
              <a:rPr lang="cs-CZ" altLang="cs-CZ" sz="2400" b="1" dirty="0"/>
              <a:t>Strategický dokument se skládá ze sedmi základních částí.</a:t>
            </a:r>
          </a:p>
          <a:p>
            <a:pPr marL="990600" lvl="1" indent="-533400" algn="l">
              <a:lnSpc>
                <a:spcPct val="80000"/>
              </a:lnSpc>
              <a:buFontTx/>
              <a:buChar char="•"/>
            </a:pPr>
            <a:r>
              <a:rPr lang="cs-CZ" altLang="cs-CZ" sz="2400" b="1" dirty="0"/>
              <a:t>První dvě mají charakter analýz. Další obsahují formulaci jednotlivých částí strategie.</a:t>
            </a:r>
          </a:p>
          <a:p>
            <a:pPr marL="990600" lvl="1" indent="-533400" algn="l">
              <a:lnSpc>
                <a:spcPct val="80000"/>
              </a:lnSpc>
              <a:buFontTx/>
              <a:buChar char="•"/>
            </a:pPr>
            <a:r>
              <a:rPr lang="cs-CZ" altLang="cs-CZ" sz="2400" b="1" dirty="0"/>
              <a:t>Maketa strategického dokumentu má tuto strukturu a obsah:</a:t>
            </a:r>
          </a:p>
          <a:p>
            <a:pPr marL="990600" lvl="1" indent="-533400" algn="l">
              <a:lnSpc>
                <a:spcPct val="80000"/>
              </a:lnSpc>
            </a:pPr>
            <a:r>
              <a:rPr lang="cs-CZ" altLang="cs-CZ" sz="2400" b="1" dirty="0"/>
              <a:t>	</a:t>
            </a:r>
            <a:r>
              <a:rPr lang="cs-CZ" altLang="cs-CZ" sz="2400" b="1" i="1" dirty="0">
                <a:solidFill>
                  <a:srgbClr val="0000CC"/>
                </a:solidFill>
              </a:rPr>
              <a:t>1</a:t>
            </a:r>
            <a:r>
              <a:rPr lang="cs-CZ" altLang="cs-CZ" sz="2400" b="1" i="1" dirty="0">
                <a:solidFill>
                  <a:srgbClr val="FF0000"/>
                </a:solidFill>
              </a:rPr>
              <a:t>. </a:t>
            </a:r>
            <a:r>
              <a:rPr lang="cs-CZ" altLang="cs-CZ" sz="2400" b="1" i="1" dirty="0">
                <a:solidFill>
                  <a:srgbClr val="FFFF00"/>
                </a:solidFill>
              </a:rPr>
              <a:t>Stručná analýza okolí podniku</a:t>
            </a:r>
          </a:p>
          <a:p>
            <a:pPr marL="990600" lvl="1" indent="-533400" algn="l">
              <a:lnSpc>
                <a:spcPct val="80000"/>
              </a:lnSpc>
            </a:pPr>
            <a:r>
              <a:rPr lang="cs-CZ" altLang="cs-CZ" sz="2400" b="1" dirty="0"/>
              <a:t>		1.1 Analýza makrookolí (PESTEL)</a:t>
            </a:r>
          </a:p>
          <a:p>
            <a:pPr marL="990600" lvl="1" indent="-533400" algn="l">
              <a:lnSpc>
                <a:spcPct val="80000"/>
              </a:lnSpc>
            </a:pPr>
            <a:r>
              <a:rPr lang="cs-CZ" altLang="cs-CZ" sz="2400" b="1" dirty="0"/>
              <a:t>		1.2 Analýza oborového okolí (Porterův model pěti sil)</a:t>
            </a:r>
          </a:p>
          <a:p>
            <a:pPr marL="990600" lvl="1" indent="-533400" algn="l">
              <a:lnSpc>
                <a:spcPct val="80000"/>
              </a:lnSpc>
            </a:pPr>
            <a:r>
              <a:rPr lang="cs-CZ" altLang="cs-CZ" sz="2400" b="1" dirty="0"/>
              <a:t>		1.3 Příležitosti a ohrožení podniku</a:t>
            </a:r>
          </a:p>
          <a:p>
            <a:pPr marL="990600" lvl="1" indent="-533400" algn="l">
              <a:lnSpc>
                <a:spcPct val="80000"/>
              </a:lnSpc>
            </a:pPr>
            <a:r>
              <a:rPr lang="cs-CZ" altLang="cs-CZ" sz="2400" b="1" dirty="0"/>
              <a:t>	</a:t>
            </a:r>
            <a:r>
              <a:rPr lang="cs-CZ" altLang="cs-CZ" sz="2400" b="1" i="1" dirty="0">
                <a:solidFill>
                  <a:srgbClr val="0000CC"/>
                </a:solidFill>
              </a:rPr>
              <a:t>2. </a:t>
            </a:r>
            <a:r>
              <a:rPr lang="cs-CZ" altLang="cs-CZ" sz="2400" b="1" i="1" dirty="0">
                <a:solidFill>
                  <a:srgbClr val="FFFF00"/>
                </a:solidFill>
              </a:rPr>
              <a:t>Stručná interní analýza podniku</a:t>
            </a:r>
          </a:p>
          <a:p>
            <a:pPr marL="990600" lvl="1" indent="-533400" algn="l">
              <a:lnSpc>
                <a:spcPct val="80000"/>
              </a:lnSpc>
            </a:pPr>
            <a:r>
              <a:rPr lang="cs-CZ" altLang="cs-CZ" sz="2400" b="1" dirty="0"/>
              <a:t>		2.1 Vědeckotechnický rozvoj</a:t>
            </a:r>
          </a:p>
          <a:p>
            <a:pPr marL="990600" lvl="1" indent="-533400" algn="l">
              <a:lnSpc>
                <a:spcPct val="80000"/>
              </a:lnSpc>
            </a:pPr>
            <a:r>
              <a:rPr lang="cs-CZ" altLang="cs-CZ" sz="2400" b="1" dirty="0"/>
              <a:t>		2.2 Marketing</a:t>
            </a:r>
          </a:p>
          <a:p>
            <a:pPr marL="990600" lvl="1" indent="-533400" algn="l">
              <a:lnSpc>
                <a:spcPct val="80000"/>
              </a:lnSpc>
            </a:pPr>
            <a:r>
              <a:rPr lang="cs-CZ" altLang="cs-CZ" sz="2400" b="1" dirty="0"/>
              <a:t>		2.3 Výroba</a:t>
            </a:r>
          </a:p>
          <a:p>
            <a:pPr marL="990600" lvl="1" indent="-533400" algn="l">
              <a:lnSpc>
                <a:spcPct val="80000"/>
              </a:lnSpc>
            </a:pPr>
            <a:r>
              <a:rPr lang="cs-CZ" altLang="cs-CZ" sz="2400" b="1" dirty="0"/>
              <a:t>		2.4 Materiálové hospodářství</a:t>
            </a:r>
          </a:p>
          <a:p>
            <a:pPr marL="990600" lvl="1" indent="-533400" algn="l">
              <a:lnSpc>
                <a:spcPct val="80000"/>
              </a:lnSpc>
            </a:pPr>
            <a:r>
              <a:rPr lang="cs-CZ" altLang="cs-CZ" sz="2400" b="1" dirty="0"/>
              <a:t>		2.5 Ekonomika</a:t>
            </a:r>
          </a:p>
          <a:p>
            <a:pPr marL="990600" lvl="1" indent="-533400" algn="l">
              <a:lnSpc>
                <a:spcPct val="80000"/>
              </a:lnSpc>
            </a:pPr>
            <a:r>
              <a:rPr lang="cs-CZ" altLang="cs-CZ" sz="2400" b="1" dirty="0"/>
              <a:t>		2.6 Řízení lidských zdrojů</a:t>
            </a:r>
          </a:p>
          <a:p>
            <a:pPr marL="990600" lvl="1" indent="-533400" algn="l">
              <a:lnSpc>
                <a:spcPct val="80000"/>
              </a:lnSpc>
            </a:pPr>
            <a:r>
              <a:rPr lang="cs-CZ" altLang="cs-CZ" sz="2400" b="1" dirty="0"/>
              <a:t>		2.7 Informační systém</a:t>
            </a:r>
          </a:p>
          <a:p>
            <a:pPr marL="990600" lvl="1" indent="-533400" algn="l">
              <a:lnSpc>
                <a:spcPct val="80000"/>
              </a:lnSpc>
            </a:pPr>
            <a:r>
              <a:rPr lang="cs-CZ" altLang="cs-CZ" sz="2400" b="1" dirty="0"/>
              <a:t>		2.8 Silné a slabé stránky podniku </a:t>
            </a:r>
          </a:p>
        </p:txBody>
      </p:sp>
      <p:sp>
        <p:nvSpPr>
          <p:cNvPr id="79875" name="TextovéPole 1"/>
          <p:cNvSpPr txBox="1">
            <a:spLocks noChangeArrowheads="1"/>
          </p:cNvSpPr>
          <p:nvPr/>
        </p:nvSpPr>
        <p:spPr bwMode="auto">
          <a:xfrm>
            <a:off x="1806575" y="560390"/>
            <a:ext cx="7272338" cy="89011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xtLst/>
        </p:spPr>
        <p:txBody>
          <a:bodyPr>
            <a:spAutoFit/>
          </a:bodyPr>
          <a:lstStyle>
            <a:lvl1pPr marL="609600" indent="-609600" eaLnBrk="0" hangingPunct="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sk-SK" altLang="cs-CZ" sz="3200" dirty="0">
                <a:solidFill>
                  <a:srgbClr val="008080"/>
                </a:solidFill>
                <a:latin typeface="+mn-lt"/>
                <a:cs typeface="Arial" panose="020B0604020202020204" pitchFamily="34" charset="0"/>
              </a:rPr>
              <a:t>8.2 Struktura a obsah strategického </a:t>
            </a:r>
          </a:p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sk-SK" altLang="cs-CZ" sz="3200" dirty="0">
                <a:solidFill>
                  <a:srgbClr val="008080"/>
                </a:solidFill>
                <a:latin typeface="+mn-lt"/>
                <a:cs typeface="Arial" panose="020B0604020202020204" pitchFamily="34" charset="0"/>
              </a:rPr>
              <a:t>  dokumentu = seminární práce</a:t>
            </a:r>
            <a:endParaRPr lang="cs-CZ" altLang="cs-CZ" sz="3200" dirty="0">
              <a:solidFill>
                <a:srgbClr val="00808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D6E48D-9910-4890-B910-EBA5BAFAFBFD}" type="slidenum">
              <a:rPr lang="cs-CZ" smtClean="0"/>
              <a:pPr>
                <a:defRPr/>
              </a:pPr>
              <a:t>53</a:t>
            </a:fld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0B393220-A098-4E78-BD1D-25C76925261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7167" y="124645"/>
            <a:ext cx="1464833" cy="1127893"/>
          </a:xfrm>
          <a:prstGeom prst="rect">
            <a:avLst/>
          </a:prstGeom>
        </p:spPr>
      </p:pic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790700" y="1547808"/>
            <a:ext cx="8820150" cy="5005392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85000" lnSpcReduction="20000"/>
          </a:bodyPr>
          <a:lstStyle/>
          <a:p>
            <a:pPr marL="609600" indent="-609600" algn="l">
              <a:lnSpc>
                <a:spcPct val="80000"/>
              </a:lnSpc>
            </a:pPr>
            <a:endParaRPr lang="cs-CZ" altLang="cs-CZ" b="1" dirty="0">
              <a:solidFill>
                <a:srgbClr val="FFFF00"/>
              </a:solidFill>
              <a:latin typeface="Arial Narrow" pitchFamily="34" charset="0"/>
            </a:endParaRPr>
          </a:p>
          <a:p>
            <a:pPr marL="990600" lvl="1" indent="-533400" algn="l">
              <a:lnSpc>
                <a:spcPct val="80000"/>
              </a:lnSpc>
            </a:pPr>
            <a:r>
              <a:rPr lang="cs-CZ" altLang="cs-CZ" sz="2400" b="1" i="1" dirty="0">
                <a:solidFill>
                  <a:srgbClr val="FFFF00"/>
                </a:solidFill>
                <a:latin typeface="Arial Narrow" pitchFamily="34" charset="0"/>
              </a:rPr>
              <a:t>3. Syntéza výsledků strategických analýz</a:t>
            </a:r>
          </a:p>
          <a:p>
            <a:pPr marL="990600" lvl="1" indent="-533400" algn="l">
              <a:lnSpc>
                <a:spcPct val="80000"/>
              </a:lnSpc>
            </a:pPr>
            <a:r>
              <a:rPr lang="cs-CZ" altLang="cs-CZ" sz="2400" b="1" dirty="0">
                <a:latin typeface="Arial Narrow" pitchFamily="34" charset="0"/>
              </a:rPr>
              <a:t>	3.1 Formulace zvláštních schopností a konkurenčních výhod</a:t>
            </a:r>
          </a:p>
          <a:p>
            <a:pPr marL="990600" lvl="1" indent="-533400" algn="l">
              <a:lnSpc>
                <a:spcPct val="80000"/>
              </a:lnSpc>
            </a:pPr>
            <a:r>
              <a:rPr lang="cs-CZ" altLang="cs-CZ" sz="2400" b="1" dirty="0">
                <a:latin typeface="Arial Narrow" pitchFamily="34" charset="0"/>
              </a:rPr>
              <a:t>	3.2 Formulace klíčových zranitelností</a:t>
            </a:r>
          </a:p>
          <a:p>
            <a:pPr marL="990600" lvl="1" indent="-533400" algn="l">
              <a:lnSpc>
                <a:spcPct val="80000"/>
              </a:lnSpc>
            </a:pPr>
            <a:r>
              <a:rPr lang="cs-CZ" altLang="cs-CZ" sz="2400" b="1" dirty="0">
                <a:latin typeface="Arial Narrow" pitchFamily="34" charset="0"/>
              </a:rPr>
              <a:t>	3.3 Formulace modelové strategie </a:t>
            </a:r>
          </a:p>
          <a:p>
            <a:pPr marL="990600" lvl="1" indent="-533400" algn="l">
              <a:lnSpc>
                <a:spcPct val="80000"/>
              </a:lnSpc>
            </a:pPr>
            <a:r>
              <a:rPr lang="cs-CZ" altLang="cs-CZ" sz="2400" b="1" i="1" dirty="0">
                <a:solidFill>
                  <a:srgbClr val="0000CC"/>
                </a:solidFill>
                <a:latin typeface="Arial Narrow" pitchFamily="34" charset="0"/>
              </a:rPr>
              <a:t>4. </a:t>
            </a:r>
            <a:r>
              <a:rPr lang="cs-CZ" altLang="cs-CZ" sz="2400" b="1" i="1" dirty="0">
                <a:solidFill>
                  <a:srgbClr val="FFFF00"/>
                </a:solidFill>
                <a:latin typeface="Arial Narrow" pitchFamily="34" charset="0"/>
              </a:rPr>
              <a:t>Formulace strategie </a:t>
            </a:r>
          </a:p>
          <a:p>
            <a:pPr marL="990600" lvl="1" indent="-533400" algn="l">
              <a:lnSpc>
                <a:spcPct val="80000"/>
              </a:lnSpc>
            </a:pPr>
            <a:r>
              <a:rPr lang="cs-CZ" altLang="cs-CZ" sz="2400" b="1" dirty="0">
                <a:latin typeface="Arial Narrow" pitchFamily="34" charset="0"/>
              </a:rPr>
              <a:t>	4.1 Základní hypotézy a scénáře budoucího vývoje</a:t>
            </a:r>
          </a:p>
          <a:p>
            <a:pPr marL="990600" lvl="1" indent="-533400" algn="l">
              <a:lnSpc>
                <a:spcPct val="80000"/>
              </a:lnSpc>
            </a:pPr>
            <a:r>
              <a:rPr lang="cs-CZ" altLang="cs-CZ" sz="2400" b="1" dirty="0">
                <a:latin typeface="Arial Narrow" pitchFamily="34" charset="0"/>
              </a:rPr>
              <a:t>	4.2 Základní strategické rozhodnutí o tempu tržeb a jejich sortimentní struktuře</a:t>
            </a:r>
          </a:p>
          <a:p>
            <a:pPr marL="990600" lvl="1" indent="-533400" algn="l">
              <a:lnSpc>
                <a:spcPct val="80000"/>
              </a:lnSpc>
            </a:pPr>
            <a:r>
              <a:rPr lang="cs-CZ" altLang="cs-CZ" sz="2400" b="1" dirty="0">
                <a:latin typeface="Arial Narrow" pitchFamily="34" charset="0"/>
              </a:rPr>
              <a:t>	4.3 Formulace základních variant strategie</a:t>
            </a:r>
          </a:p>
          <a:p>
            <a:pPr marL="990600" lvl="1" indent="-533400" algn="l">
              <a:lnSpc>
                <a:spcPct val="80000"/>
              </a:lnSpc>
            </a:pPr>
            <a:r>
              <a:rPr lang="cs-CZ" altLang="cs-CZ" sz="2400" b="1" dirty="0">
                <a:latin typeface="Arial Narrow" pitchFamily="34" charset="0"/>
              </a:rPr>
              <a:t>	4.4 Vyhodnocení základních variant strategie a výběr varianty</a:t>
            </a:r>
          </a:p>
          <a:p>
            <a:pPr marL="990600" lvl="1" indent="-533400" algn="l">
              <a:lnSpc>
                <a:spcPct val="80000"/>
              </a:lnSpc>
            </a:pPr>
            <a:r>
              <a:rPr lang="cs-CZ" altLang="cs-CZ" sz="2400" b="1" i="1" dirty="0">
                <a:solidFill>
                  <a:srgbClr val="0000CC"/>
                </a:solidFill>
                <a:latin typeface="Arial Narrow" pitchFamily="34" charset="0"/>
              </a:rPr>
              <a:t>5. </a:t>
            </a:r>
            <a:r>
              <a:rPr lang="cs-CZ" altLang="cs-CZ" sz="2400" b="1" i="1" dirty="0">
                <a:solidFill>
                  <a:srgbClr val="FFFF00"/>
                </a:solidFill>
                <a:latin typeface="Arial Narrow" pitchFamily="34" charset="0"/>
              </a:rPr>
              <a:t>Formulace strategických cílů</a:t>
            </a:r>
          </a:p>
          <a:p>
            <a:pPr marL="990600" lvl="1" indent="-533400" algn="l">
              <a:lnSpc>
                <a:spcPct val="80000"/>
              </a:lnSpc>
            </a:pPr>
            <a:r>
              <a:rPr lang="cs-CZ" altLang="cs-CZ" sz="2400" b="1" dirty="0">
                <a:latin typeface="Arial Narrow" pitchFamily="34" charset="0"/>
              </a:rPr>
              <a:t>	5.1 Cíle na trhu</a:t>
            </a:r>
          </a:p>
          <a:p>
            <a:pPr marL="990600" lvl="1" indent="-533400" algn="l">
              <a:lnSpc>
                <a:spcPct val="80000"/>
              </a:lnSpc>
            </a:pPr>
            <a:r>
              <a:rPr lang="cs-CZ" altLang="cs-CZ" sz="2400" b="1" dirty="0">
                <a:latin typeface="Arial Narrow" pitchFamily="34" charset="0"/>
              </a:rPr>
              <a:t>	5.2 Cíle ekonomické a majetkové</a:t>
            </a:r>
          </a:p>
          <a:p>
            <a:pPr marL="990600" lvl="1" indent="-533400" algn="l">
              <a:lnSpc>
                <a:spcPct val="80000"/>
              </a:lnSpc>
            </a:pPr>
            <a:r>
              <a:rPr lang="cs-CZ" altLang="cs-CZ" sz="2400" b="1" dirty="0">
                <a:latin typeface="Arial Narrow" pitchFamily="34" charset="0"/>
              </a:rPr>
              <a:t>	5.3 Cíle v oblasti kvalifikace, motivace a sociální</a:t>
            </a:r>
          </a:p>
          <a:p>
            <a:pPr marL="990600" lvl="1" indent="-533400" algn="l">
              <a:lnSpc>
                <a:spcPct val="80000"/>
              </a:lnSpc>
            </a:pPr>
            <a:r>
              <a:rPr lang="cs-CZ" altLang="cs-CZ" sz="2400" b="1" dirty="0">
                <a:latin typeface="Arial Narrow" pitchFamily="34" charset="0"/>
              </a:rPr>
              <a:t>	5.4 Cíle v oblasti technologie, výroby a řízení jakosti</a:t>
            </a:r>
          </a:p>
          <a:p>
            <a:pPr marL="990600" lvl="1" indent="-533400" algn="l">
              <a:lnSpc>
                <a:spcPct val="80000"/>
              </a:lnSpc>
            </a:pPr>
            <a:r>
              <a:rPr lang="cs-CZ" altLang="cs-CZ" sz="2400" b="1" i="1" dirty="0">
                <a:solidFill>
                  <a:srgbClr val="0000CC"/>
                </a:solidFill>
                <a:latin typeface="Arial Narrow" pitchFamily="34" charset="0"/>
              </a:rPr>
              <a:t>6. </a:t>
            </a:r>
            <a:r>
              <a:rPr lang="cs-CZ" altLang="cs-CZ" sz="2400" b="1" i="1" dirty="0">
                <a:solidFill>
                  <a:srgbClr val="FFFF00"/>
                </a:solidFill>
                <a:latin typeface="Arial Narrow" pitchFamily="34" charset="0"/>
              </a:rPr>
              <a:t>Hlavní strategické operace</a:t>
            </a:r>
          </a:p>
          <a:p>
            <a:pPr marL="990600" lvl="1" indent="-533400" algn="l">
              <a:lnSpc>
                <a:spcPct val="80000"/>
              </a:lnSpc>
            </a:pPr>
            <a:r>
              <a:rPr lang="cs-CZ" altLang="cs-CZ" sz="2400" b="1" i="1" dirty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</a:rPr>
              <a:t>7. </a:t>
            </a:r>
            <a:r>
              <a:rPr lang="cs-CZ" altLang="cs-CZ" sz="2400" b="1" i="1" dirty="0">
                <a:solidFill>
                  <a:srgbClr val="FFFF00"/>
                </a:solidFill>
                <a:latin typeface="Arial Narrow" pitchFamily="34" charset="0"/>
              </a:rPr>
              <a:t>Plán realizace </a:t>
            </a:r>
          </a:p>
          <a:p>
            <a:pPr marL="990600" lvl="1" indent="-533400" algn="l">
              <a:lnSpc>
                <a:spcPct val="80000"/>
              </a:lnSpc>
            </a:pPr>
            <a:r>
              <a:rPr lang="cs-CZ" altLang="cs-CZ" sz="1300" b="1" dirty="0">
                <a:latin typeface="Arial Narrow" pitchFamily="34" charset="0"/>
              </a:rPr>
              <a:t>	</a:t>
            </a:r>
          </a:p>
          <a:p>
            <a:pPr marL="990600" lvl="1" indent="-533400" algn="l">
              <a:lnSpc>
                <a:spcPct val="80000"/>
              </a:lnSpc>
            </a:pPr>
            <a:r>
              <a:rPr lang="cs-CZ" altLang="cs-CZ" sz="1300" b="1" dirty="0">
                <a:latin typeface="Arial Narrow" pitchFamily="34" charset="0"/>
              </a:rPr>
              <a:t>	</a:t>
            </a:r>
            <a:endParaRPr lang="cs-CZ" altLang="cs-CZ" sz="1100" b="1" dirty="0">
              <a:latin typeface="Arial Narrow" pitchFamily="34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76BEAE-D1B6-4207-97FB-E7964BE42897}" type="slidenum">
              <a:rPr lang="cs-CZ" smtClean="0"/>
              <a:pPr>
                <a:defRPr/>
              </a:pPr>
              <a:t>54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2097460" y="499292"/>
            <a:ext cx="7704856" cy="88024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609600" indent="-609600" algn="ctr">
              <a:lnSpc>
                <a:spcPct val="80000"/>
              </a:lnSpc>
            </a:pPr>
            <a:r>
              <a:rPr lang="sk-SK" altLang="cs-CZ" sz="3200" dirty="0">
                <a:solidFill>
                  <a:srgbClr val="008080"/>
                </a:solidFill>
                <a:cs typeface="Arial" panose="020B0604020202020204" pitchFamily="34" charset="0"/>
              </a:rPr>
              <a:t>Struktura</a:t>
            </a:r>
            <a:r>
              <a:rPr lang="sk-SK" altLang="cs-CZ" sz="3200" dirty="0">
                <a:solidFill>
                  <a:srgbClr val="0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obsah </a:t>
            </a:r>
          </a:p>
          <a:p>
            <a:pPr marL="609600" indent="-609600" algn="ctr">
              <a:lnSpc>
                <a:spcPct val="80000"/>
              </a:lnSpc>
            </a:pPr>
            <a:r>
              <a:rPr lang="sk-SK" altLang="cs-CZ" sz="3200" dirty="0">
                <a:solidFill>
                  <a:srgbClr val="0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strategického  dokumentu</a:t>
            </a:r>
            <a:endParaRPr lang="cs-CZ" sz="3200" dirty="0">
              <a:solidFill>
                <a:srgbClr val="008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87F18821-3748-458B-951A-1F6F52FAEEC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7167" y="124645"/>
            <a:ext cx="1464833" cy="1127893"/>
          </a:xfrm>
          <a:prstGeom prst="rect">
            <a:avLst/>
          </a:prstGeom>
        </p:spPr>
      </p:pic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847850" y="1412776"/>
            <a:ext cx="8496622" cy="4608612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pPr marL="609600" indent="-609600" algn="l">
              <a:lnSpc>
                <a:spcPct val="80000"/>
              </a:lnSpc>
            </a:pPr>
            <a:endParaRPr lang="cs-CZ" altLang="cs-CZ" sz="800" b="1" dirty="0"/>
          </a:p>
          <a:p>
            <a:pPr marL="609600" indent="-609600" algn="l">
              <a:lnSpc>
                <a:spcPct val="80000"/>
              </a:lnSpc>
            </a:pPr>
            <a:endParaRPr lang="cs-CZ" altLang="cs-CZ" sz="800" b="1" dirty="0"/>
          </a:p>
          <a:p>
            <a:pPr marL="452438" lvl="1" indent="-365125" algn="l">
              <a:lnSpc>
                <a:spcPct val="80000"/>
              </a:lnSpc>
              <a:buFontTx/>
              <a:buChar char="•"/>
            </a:pPr>
            <a:r>
              <a:rPr lang="cs-CZ" altLang="cs-CZ" sz="2400" b="1" dirty="0"/>
              <a:t>Strategický dokument je velmi stručný.</a:t>
            </a:r>
          </a:p>
          <a:p>
            <a:pPr marL="452438" lvl="1" indent="-365125" algn="l">
              <a:lnSpc>
                <a:spcPct val="80000"/>
              </a:lnSpc>
              <a:buFontTx/>
              <a:buChar char="•"/>
            </a:pPr>
            <a:r>
              <a:rPr lang="cs-CZ" altLang="cs-CZ" sz="2400" b="1" dirty="0"/>
              <a:t>Závěrečnou verzi tvoří 15–20 stránkový materiál, doplněný tabulkovými přílohami.</a:t>
            </a:r>
          </a:p>
          <a:p>
            <a:pPr marL="452438" lvl="1" indent="-365125" algn="l">
              <a:lnSpc>
                <a:spcPct val="80000"/>
              </a:lnSpc>
              <a:buFontTx/>
              <a:buChar char="•"/>
            </a:pPr>
            <a:r>
              <a:rPr lang="cs-CZ" altLang="cs-CZ" sz="2400" b="1" dirty="0"/>
              <a:t>Kategorickým požadavkem je jasnost, srozumitelnost a pochopitelnost formulací.</a:t>
            </a:r>
          </a:p>
          <a:p>
            <a:pPr marL="452438" lvl="1" indent="-365125" algn="l">
              <a:lnSpc>
                <a:spcPct val="80000"/>
              </a:lnSpc>
              <a:buFontTx/>
              <a:buChar char="•"/>
            </a:pPr>
            <a:r>
              <a:rPr lang="cs-CZ" altLang="cs-CZ" sz="2400" b="1" dirty="0"/>
              <a:t>Strategie je určena jednak pro vlastníky podniku, jednak pro široký pracovní kolektiv zaměstnanců.</a:t>
            </a:r>
          </a:p>
          <a:p>
            <a:pPr marL="452438" lvl="1" indent="-365125" algn="l">
              <a:lnSpc>
                <a:spcPct val="80000"/>
              </a:lnSpc>
              <a:buFontTx/>
              <a:buChar char="•"/>
            </a:pPr>
            <a:r>
              <a:rPr lang="cs-CZ" altLang="cs-CZ" sz="2400" b="1" dirty="0"/>
              <a:t>Strategie musí vzbudit zájem o rozvoj podniku.</a:t>
            </a:r>
          </a:p>
          <a:p>
            <a:pPr marL="452438" lvl="1" indent="-365125" algn="l">
              <a:lnSpc>
                <a:spcPct val="80000"/>
              </a:lnSpc>
              <a:buFontTx/>
              <a:buChar char="•"/>
            </a:pPr>
            <a:r>
              <a:rPr lang="cs-CZ" altLang="cs-CZ" sz="2400" b="1" dirty="0"/>
              <a:t>Na základě strategie by si měl každý podnik stanovit, jak přispět k realizaci strategických cílů.</a:t>
            </a:r>
          </a:p>
          <a:p>
            <a:pPr marL="452438" lvl="1" indent="-365125" algn="l">
              <a:lnSpc>
                <a:spcPct val="80000"/>
              </a:lnSpc>
              <a:buFontTx/>
              <a:buChar char="•"/>
            </a:pPr>
            <a:r>
              <a:rPr lang="cs-CZ" altLang="cs-CZ" sz="2400" b="1" dirty="0"/>
              <a:t>Strategie by měla podněcovat všechny pracovníky rovněž pro splnění jejich osobních cílů. </a:t>
            </a: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18B7A6-5D2F-42C0-AD7F-0367D3FC0345}" type="slidenum">
              <a:rPr lang="cs-CZ" smtClean="0"/>
              <a:pPr>
                <a:defRPr/>
              </a:pPr>
              <a:t>55</a:t>
            </a:fld>
            <a:endParaRPr lang="cs-CZ" dirty="0"/>
          </a:p>
        </p:txBody>
      </p:sp>
      <p:sp>
        <p:nvSpPr>
          <p:cNvPr id="3" name="TextovéPole 2"/>
          <p:cNvSpPr txBox="1"/>
          <p:nvPr/>
        </p:nvSpPr>
        <p:spPr>
          <a:xfrm>
            <a:off x="2135560" y="476673"/>
            <a:ext cx="7704856" cy="89011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609600" indent="-609600" algn="ctr">
              <a:lnSpc>
                <a:spcPct val="80000"/>
              </a:lnSpc>
            </a:pPr>
            <a:r>
              <a:rPr lang="sk-SK" altLang="cs-CZ" sz="3200" dirty="0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Struktura a obsah </a:t>
            </a:r>
          </a:p>
          <a:p>
            <a:pPr marL="609600" indent="-609600" algn="ctr">
              <a:lnSpc>
                <a:spcPct val="80000"/>
              </a:lnSpc>
            </a:pPr>
            <a:r>
              <a:rPr lang="sk-SK" altLang="cs-CZ" sz="3200" dirty="0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strategického  dokumentu</a:t>
            </a:r>
            <a:endParaRPr lang="cs-CZ" sz="3200" dirty="0">
              <a:solidFill>
                <a:schemeClr val="accent5">
                  <a:lumMod val="75000"/>
                </a:schemeClr>
              </a:solidFill>
              <a:cs typeface="Arial" panose="020B0604020202020204" pitchFamily="34" charset="0"/>
            </a:endParaRP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C2637FD9-FA0A-41C2-8EF8-2123021FD17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7167" y="124645"/>
            <a:ext cx="1464833" cy="1127893"/>
          </a:xfrm>
          <a:prstGeom prst="rect">
            <a:avLst/>
          </a:prstGeom>
        </p:spPr>
      </p:pic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04950" y="288330"/>
            <a:ext cx="7772400" cy="648072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cs-CZ" sz="3600" b="1" dirty="0">
                <a:solidFill>
                  <a:schemeClr val="accent5">
                    <a:lumMod val="75000"/>
                  </a:schemeClr>
                </a:solidFill>
              </a:rPr>
              <a:t>8.3</a:t>
            </a:r>
            <a:r>
              <a:rPr lang="cs-CZ" b="1" dirty="0"/>
              <a:t> </a:t>
            </a:r>
            <a:r>
              <a:rPr lang="cs-CZ" sz="3600" b="1" dirty="0">
                <a:solidFill>
                  <a:schemeClr val="accent5">
                    <a:lumMod val="75000"/>
                  </a:schemeClr>
                </a:solidFill>
              </a:rPr>
              <a:t>Hlavní strategické operace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00100" y="1196752"/>
            <a:ext cx="9182100" cy="4899248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pPr marL="609600" indent="-609600">
              <a:spcBef>
                <a:spcPct val="15000"/>
              </a:spcBef>
            </a:pPr>
            <a:r>
              <a:rPr lang="cs-CZ" altLang="cs-CZ" sz="2000" b="1" dirty="0">
                <a:latin typeface="Arial" charset="0"/>
                <a:cs typeface="Arial" charset="0"/>
              </a:rPr>
              <a:t>Strategické operace vycházejí ze všech částí přípravy strategie. Jejich provedení je někdy spojeno se značnými náklady investičního a neinvestičního charakteru.</a:t>
            </a:r>
          </a:p>
          <a:p>
            <a:pPr marL="609600" indent="-609600">
              <a:spcBef>
                <a:spcPct val="15000"/>
              </a:spcBef>
            </a:pPr>
            <a:r>
              <a:rPr lang="cs-CZ" altLang="cs-CZ" sz="2000" b="1" dirty="0">
                <a:solidFill>
                  <a:srgbClr val="FFFF00"/>
                </a:solidFill>
                <a:latin typeface="Arial" charset="0"/>
                <a:cs typeface="Arial" charset="0"/>
              </a:rPr>
              <a:t>Strategickými operacemi </a:t>
            </a:r>
            <a:r>
              <a:rPr lang="cs-CZ" altLang="cs-CZ" sz="2000" b="1" dirty="0">
                <a:latin typeface="Arial" charset="0"/>
                <a:cs typeface="Arial" charset="0"/>
              </a:rPr>
              <a:t>mohou být například:</a:t>
            </a:r>
          </a:p>
          <a:p>
            <a:pPr marL="1371600" lvl="2" indent="-457200">
              <a:spcBef>
                <a:spcPct val="15000"/>
              </a:spcBef>
              <a:buFont typeface="Symbol" pitchFamily="18" charset="2"/>
              <a:buChar char="Þ"/>
            </a:pPr>
            <a:r>
              <a:rPr lang="cs-CZ" altLang="cs-CZ" b="1" dirty="0">
                <a:latin typeface="Arial" charset="0"/>
                <a:cs typeface="Arial" charset="0"/>
              </a:rPr>
              <a:t>závažné investiční akce,</a:t>
            </a:r>
          </a:p>
          <a:p>
            <a:pPr marL="1371600" lvl="2" indent="-457200">
              <a:spcBef>
                <a:spcPct val="15000"/>
              </a:spcBef>
              <a:buFont typeface="Symbol" pitchFamily="18" charset="2"/>
              <a:buChar char="Þ"/>
            </a:pPr>
            <a:r>
              <a:rPr lang="cs-CZ" altLang="cs-CZ" b="1" dirty="0">
                <a:latin typeface="Arial" charset="0"/>
                <a:cs typeface="Arial" charset="0"/>
              </a:rPr>
              <a:t>spolupráce se zahraničními partnery,</a:t>
            </a:r>
          </a:p>
          <a:p>
            <a:pPr marL="1371600" lvl="2" indent="-457200">
              <a:spcBef>
                <a:spcPct val="15000"/>
              </a:spcBef>
              <a:buFont typeface="Symbol" pitchFamily="18" charset="2"/>
              <a:buChar char="Þ"/>
            </a:pPr>
            <a:r>
              <a:rPr lang="cs-CZ" altLang="cs-CZ" b="1" dirty="0">
                <a:latin typeface="Arial" charset="0"/>
                <a:cs typeface="Arial" charset="0"/>
              </a:rPr>
              <a:t>závažná finanční rozhodnutí,</a:t>
            </a:r>
          </a:p>
          <a:p>
            <a:pPr marL="1371600" lvl="2" indent="-457200">
              <a:spcBef>
                <a:spcPct val="15000"/>
              </a:spcBef>
              <a:buFont typeface="Symbol" pitchFamily="18" charset="2"/>
              <a:buChar char="Þ"/>
            </a:pPr>
            <a:r>
              <a:rPr lang="cs-CZ" altLang="cs-CZ" b="1" dirty="0">
                <a:latin typeface="Arial" charset="0"/>
                <a:cs typeface="Arial" charset="0"/>
              </a:rPr>
              <a:t>budování systému prodeje,</a:t>
            </a:r>
          </a:p>
          <a:p>
            <a:pPr marL="1371600" lvl="2" indent="-457200">
              <a:spcBef>
                <a:spcPct val="15000"/>
              </a:spcBef>
              <a:buFont typeface="Symbol" pitchFamily="18" charset="2"/>
              <a:buChar char="Þ"/>
            </a:pPr>
            <a:r>
              <a:rPr lang="cs-CZ" altLang="cs-CZ" b="1" dirty="0">
                <a:latin typeface="Arial" charset="0"/>
                <a:cs typeface="Arial" charset="0"/>
              </a:rPr>
              <a:t>zahájení produkce nových výrobků,</a:t>
            </a:r>
          </a:p>
          <a:p>
            <a:pPr marL="1371600" lvl="2" indent="-457200">
              <a:spcBef>
                <a:spcPct val="15000"/>
              </a:spcBef>
              <a:buFont typeface="Symbol" pitchFamily="18" charset="2"/>
              <a:buChar char="Þ"/>
            </a:pPr>
            <a:r>
              <a:rPr lang="cs-CZ" altLang="cs-CZ" b="1" dirty="0">
                <a:latin typeface="Arial" charset="0"/>
                <a:cs typeface="Arial" charset="0"/>
              </a:rPr>
              <a:t>zavedení nového systému nákupu a řízení zásob,</a:t>
            </a:r>
          </a:p>
          <a:p>
            <a:pPr marL="1371600" lvl="2" indent="-457200">
              <a:spcBef>
                <a:spcPct val="15000"/>
              </a:spcBef>
              <a:buFont typeface="Symbol" pitchFamily="18" charset="2"/>
              <a:buChar char="Þ"/>
            </a:pPr>
            <a:r>
              <a:rPr lang="cs-CZ" altLang="cs-CZ" b="1" dirty="0">
                <a:latin typeface="Arial" charset="0"/>
                <a:cs typeface="Arial" charset="0"/>
              </a:rPr>
              <a:t>zavedení nového systému odměňování, motivace a stimulace pracovníků.</a:t>
            </a:r>
          </a:p>
          <a:p>
            <a:pPr marL="609600" indent="-609600">
              <a:spcBef>
                <a:spcPct val="15000"/>
              </a:spcBef>
            </a:pPr>
            <a:r>
              <a:rPr lang="cs-CZ" altLang="cs-CZ" sz="2000" b="1" dirty="0">
                <a:latin typeface="Arial" charset="0"/>
                <a:cs typeface="Arial" charset="0"/>
              </a:rPr>
              <a:t>Ve velkých podnicích se osvědčilo strategické operace rozdělit do typů </a:t>
            </a:r>
            <a:r>
              <a:rPr lang="cs-CZ" altLang="cs-CZ" sz="2000" b="1" dirty="0">
                <a:solidFill>
                  <a:srgbClr val="FFFF00"/>
                </a:solidFill>
                <a:latin typeface="Arial" charset="0"/>
                <a:cs typeface="Arial" charset="0"/>
              </a:rPr>
              <a:t>A, B, C, D.</a:t>
            </a:r>
          </a:p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1DB139-D683-4314-8AD6-3AEFCB3B1116}" type="slidenum">
              <a:rPr lang="cs-CZ" smtClean="0"/>
              <a:pPr>
                <a:defRPr/>
              </a:pPr>
              <a:t>56</a:t>
            </a:fld>
            <a:endParaRPr 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506CC8D4-4DB2-42C2-9F57-62B07A8E65E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7167" y="124645"/>
            <a:ext cx="1464833" cy="1127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325780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942976" y="1268761"/>
            <a:ext cx="9405080" cy="5445125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pPr marL="609600" indent="-609600" algn="l"/>
            <a:endParaRPr lang="cs-CZ" altLang="cs-CZ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09600" indent="-609600" algn="l">
              <a:buFontTx/>
              <a:buChar char="•"/>
            </a:pPr>
            <a:r>
              <a:rPr lang="cs-CZ" altLang="cs-CZ" b="1" dirty="0">
                <a:latin typeface="Arial" panose="020B0604020202020204" pitchFamily="34" charset="0"/>
                <a:cs typeface="Arial" panose="020B0604020202020204" pitchFamily="34" charset="0"/>
              </a:rPr>
              <a:t>Pro každou strategickou operaci je zpracován </a:t>
            </a:r>
            <a:r>
              <a:rPr lang="cs-CZ" altLang="cs-CZ" b="1" i="1" dirty="0">
                <a:latin typeface="Arial" panose="020B0604020202020204" pitchFamily="34" charset="0"/>
                <a:cs typeface="Arial" panose="020B0604020202020204" pitchFamily="34" charset="0"/>
              </a:rPr>
              <a:t>tzv. </a:t>
            </a:r>
            <a:r>
              <a:rPr lang="cs-CZ" altLang="cs-CZ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zadávací list,</a:t>
            </a:r>
            <a:r>
              <a:rPr lang="cs-CZ" altLang="cs-CZ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altLang="cs-CZ" b="1" dirty="0">
                <a:latin typeface="Arial" panose="020B0604020202020204" pitchFamily="34" charset="0"/>
                <a:cs typeface="Arial" panose="020B0604020202020204" pitchFamily="34" charset="0"/>
              </a:rPr>
              <a:t>obsahující:</a:t>
            </a:r>
          </a:p>
          <a:p>
            <a:pPr marL="1371600" lvl="2" indent="-457200" algn="l">
              <a:buFont typeface="Symbol" pitchFamily="18" charset="2"/>
              <a:buChar char="Þ"/>
            </a:pPr>
            <a:r>
              <a:rPr lang="cs-CZ" alt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cíl operace,</a:t>
            </a:r>
          </a:p>
          <a:p>
            <a:pPr marL="1371600" lvl="2" indent="-457200" algn="l">
              <a:buFont typeface="Symbol" pitchFamily="18" charset="2"/>
              <a:buChar char="Þ"/>
            </a:pPr>
            <a:r>
              <a:rPr lang="cs-CZ" alt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popis, vymezující konkrétní obsah a očekávané výsledky,</a:t>
            </a:r>
          </a:p>
          <a:p>
            <a:pPr marL="1371600" lvl="2" indent="-457200" algn="l">
              <a:buFont typeface="Symbol" pitchFamily="18" charset="2"/>
              <a:buChar char="Þ"/>
            </a:pPr>
            <a:r>
              <a:rPr lang="cs-CZ" alt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nositele strategické operace - odpovědného pracovníka a jména členů týmu,</a:t>
            </a:r>
          </a:p>
          <a:p>
            <a:pPr marL="1371600" lvl="2" indent="-457200" algn="l">
              <a:buFont typeface="Symbol" pitchFamily="18" charset="2"/>
              <a:buChar char="Þ"/>
            </a:pPr>
            <a:r>
              <a:rPr lang="cs-CZ" alt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termín zahájení a ukončení,</a:t>
            </a:r>
          </a:p>
          <a:p>
            <a:pPr marL="1371600" lvl="2" indent="-457200" algn="l">
              <a:buFont typeface="Symbol" pitchFamily="18" charset="2"/>
              <a:buChar char="Þ"/>
            </a:pPr>
            <a:r>
              <a:rPr lang="cs-CZ" alt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náklady na provedení,</a:t>
            </a:r>
          </a:p>
          <a:p>
            <a:pPr marL="1371600" lvl="2" indent="-457200" algn="l">
              <a:buFont typeface="Symbol" pitchFamily="18" charset="2"/>
              <a:buChar char="Þ"/>
            </a:pPr>
            <a:r>
              <a:rPr lang="cs-CZ" alt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indikátory, kvantifikující hodnoty, jichž je nutno v jednotlivých letech strategického období dosáhnout. </a:t>
            </a: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C28EA1-00EA-4B03-8A9B-34DF73076B78}" type="slidenum">
              <a:rPr lang="cs-CZ" smtClean="0"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57</a:t>
            </a:fld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2081120" y="396203"/>
            <a:ext cx="7128792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sk-SK" altLang="cs-CZ" sz="3200" dirty="0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Zadávací list hlavní strategické operace</a:t>
            </a:r>
            <a:endParaRPr lang="cs-CZ" sz="3200" dirty="0">
              <a:solidFill>
                <a:schemeClr val="accent5">
                  <a:lumMod val="75000"/>
                </a:schemeClr>
              </a:solidFill>
              <a:cs typeface="Arial" panose="020B0604020202020204" pitchFamily="34" charset="0"/>
            </a:endParaRP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49280F59-D8BD-49FB-A9F1-732AE65E907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7167" y="124645"/>
            <a:ext cx="1464833" cy="1127893"/>
          </a:xfrm>
          <a:prstGeom prst="rect">
            <a:avLst/>
          </a:prstGeom>
        </p:spPr>
      </p:pic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78943" y="343818"/>
            <a:ext cx="7772400" cy="90872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cs-CZ" sz="3200" b="1" dirty="0">
                <a:solidFill>
                  <a:schemeClr val="accent5">
                    <a:lumMod val="75000"/>
                  </a:schemeClr>
                </a:solidFill>
              </a:rPr>
              <a:t>Rozdělení hlavních strategických operací dle typů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4825" y="1567656"/>
            <a:ext cx="9915525" cy="4971256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355600" indent="-355600"/>
            <a:r>
              <a:rPr lang="cs-CZ" altLang="cs-CZ" sz="24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Strategické operace typu A </a:t>
            </a:r>
            <a:r>
              <a:rPr lang="cs-CZ" altLang="cs-CZ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cs-CZ" alt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 nejdůležitější rozvojové operace (</a:t>
            </a:r>
            <a:r>
              <a:rPr lang="cs-CZ" altLang="cs-CZ" sz="2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velké investice</a:t>
            </a:r>
            <a:r>
              <a:rPr lang="cs-CZ" alt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, zásadní změny organizační struktury) řízené vrcholovým managementem.</a:t>
            </a:r>
          </a:p>
          <a:p>
            <a:pPr marL="355600" indent="-355600"/>
            <a:r>
              <a:rPr lang="cs-CZ" altLang="cs-CZ" sz="24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Strategické operace typu B </a:t>
            </a:r>
            <a:r>
              <a:rPr lang="cs-CZ" altLang="cs-CZ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cs-CZ" alt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 k jejich realizaci jsou nutné buď investice nebo velké mimořádné neinvestiční náklady. Jsou řízeny strategickými komisemi na nižší úrovni řízení.</a:t>
            </a:r>
          </a:p>
          <a:p>
            <a:pPr marL="355600" indent="-355600"/>
            <a:r>
              <a:rPr lang="cs-CZ" altLang="cs-CZ" sz="24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Strategické operace typu C </a:t>
            </a:r>
            <a:r>
              <a:rPr lang="cs-CZ" altLang="cs-CZ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cs-CZ" alt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 nevyžadují investiční ani jiné velké mimořádné náklady. Jsou řízeny strategickými komisemi na nižších úrovních řízení.</a:t>
            </a:r>
          </a:p>
          <a:p>
            <a:pPr marL="355600" indent="-355600"/>
            <a:r>
              <a:rPr lang="cs-CZ" altLang="cs-CZ" sz="24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Strategické operace typu D </a:t>
            </a:r>
            <a:r>
              <a:rPr lang="cs-CZ" altLang="cs-CZ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cs-CZ" alt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 „spící operace“, pro něž není dostatek zdrojů v průběhu strategického období. Tvoří jakýsi „</a:t>
            </a:r>
            <a:r>
              <a:rPr lang="cs-CZ" altLang="cs-CZ" sz="2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zásobník námětů</a:t>
            </a:r>
            <a:r>
              <a:rPr lang="cs-CZ" alt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“.</a:t>
            </a:r>
          </a:p>
          <a:p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1DB139-D683-4314-8AD6-3AEFCB3B1116}" type="slidenum">
              <a:rPr lang="cs-CZ" smtClean="0"/>
              <a:pPr>
                <a:defRPr/>
              </a:pPr>
              <a:t>58</a:t>
            </a:fld>
            <a:endParaRPr 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11ED1537-2069-4706-BA42-220B829B668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7167" y="124645"/>
            <a:ext cx="1464833" cy="1127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4246213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52475" y="1700214"/>
            <a:ext cx="9915525" cy="4681115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lnSpcReduction="10000"/>
          </a:bodyPr>
          <a:lstStyle/>
          <a:p>
            <a:pPr marL="609600" indent="-609600" algn="l">
              <a:defRPr/>
            </a:pPr>
            <a:endParaRPr lang="cs-CZ" sz="800" b="1" dirty="0">
              <a:latin typeface="Arial Narrow" pitchFamily="34" charset="0"/>
            </a:endParaRPr>
          </a:p>
          <a:p>
            <a:pPr marL="355600" indent="-355600" algn="l">
              <a:buFontTx/>
              <a:buChar char="•"/>
              <a:defRPr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Implementací strategie rozumíme její uskutečňování, </a:t>
            </a:r>
            <a:r>
              <a:rPr lang="cs-CZ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zavedení do reálného života.</a:t>
            </a:r>
          </a:p>
          <a:p>
            <a:pPr marL="355600" indent="-355600" algn="l">
              <a:buFontTx/>
              <a:buChar char="•"/>
              <a:defRPr/>
            </a:pPr>
            <a:endParaRPr lang="cs-CZ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5600" indent="-355600" algn="l">
              <a:buFontTx/>
              <a:buChar char="•"/>
              <a:defRPr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Implementace strategie zajišťuje </a:t>
            </a:r>
            <a:r>
              <a:rPr lang="cs-CZ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rozvoj podniku. </a:t>
            </a: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Proto je základním a nejdůležitějším úkolem vrcholového managementu podniku.</a:t>
            </a:r>
          </a:p>
          <a:p>
            <a:pPr marL="355600" indent="-355600" algn="l">
              <a:buFontTx/>
              <a:buChar char="•"/>
              <a:defRPr/>
            </a:pPr>
            <a:endParaRPr lang="cs-CZ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5600" indent="-355600" algn="l">
              <a:buFontTx/>
              <a:buChar char="•"/>
              <a:defRPr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Implementace strategie začíná </a:t>
            </a:r>
            <a:r>
              <a:rPr lang="cs-CZ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schválením</a:t>
            </a: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 obsahu strategie nejvyšším statutárním orgánem podniku. Toto schválení je veřejně publikováno např. formou příkazů GŘ, vyhlášením na zasedání představenstva a dozorčí rady, na celopodnikovém meetingu apod</a:t>
            </a:r>
            <a:r>
              <a:rPr lang="cs-CZ" b="1" dirty="0">
                <a:latin typeface="Arial Narrow" pitchFamily="34" charset="0"/>
              </a:rPr>
              <a:t>.</a:t>
            </a:r>
          </a:p>
        </p:txBody>
      </p:sp>
      <p:sp>
        <p:nvSpPr>
          <p:cNvPr id="95235" name="TextovéPole 1"/>
          <p:cNvSpPr txBox="1">
            <a:spLocks noChangeArrowheads="1"/>
          </p:cNvSpPr>
          <p:nvPr/>
        </p:nvSpPr>
        <p:spPr bwMode="auto">
          <a:xfrm>
            <a:off x="1477962" y="381339"/>
            <a:ext cx="7921625" cy="9787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xtLst/>
        </p:spPr>
        <p:txBody>
          <a:bodyPr>
            <a:spAutoFit/>
          </a:bodyPr>
          <a:lstStyle>
            <a:lvl1pPr marL="609600" indent="-609600" eaLnBrk="0" hangingPunct="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sk-SK" altLang="cs-CZ" sz="3200" dirty="0">
                <a:solidFill>
                  <a:schemeClr val="accent5">
                    <a:lumMod val="75000"/>
                  </a:schemeClr>
                </a:solidFill>
                <a:latin typeface="+mn-lt"/>
                <a:cs typeface="Arial" charset="0"/>
              </a:rPr>
              <a:t>8.4 Zavedení systému strategického řízení </a:t>
            </a: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sk-SK" altLang="cs-CZ" sz="3200" dirty="0">
                <a:solidFill>
                  <a:schemeClr val="accent5">
                    <a:lumMod val="75000"/>
                  </a:schemeClr>
                </a:solidFill>
                <a:latin typeface="+mn-lt"/>
                <a:cs typeface="Arial" charset="0"/>
              </a:rPr>
              <a:t>a hodnocení strategických operací</a:t>
            </a:r>
            <a:endParaRPr lang="cs-CZ" altLang="cs-CZ" sz="3200" dirty="0">
              <a:solidFill>
                <a:schemeClr val="accent5">
                  <a:lumMod val="75000"/>
                </a:schemeClr>
              </a:solidFill>
              <a:latin typeface="+mn-lt"/>
              <a:cs typeface="Arial" charset="0"/>
            </a:endParaRP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6A2108-A8FA-4225-AA3B-BB40454E0A81}" type="slidenum">
              <a:rPr lang="cs-CZ" smtClean="0"/>
              <a:pPr>
                <a:defRPr/>
              </a:pPr>
              <a:t>59</a:t>
            </a:fld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92B528CC-02FD-44CB-B485-6FC80230A9D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7167" y="124645"/>
            <a:ext cx="1464833" cy="1127893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>
          <a:xfrm>
            <a:off x="1358091" y="428848"/>
            <a:ext cx="8500283" cy="54868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>
              <a:defRPr/>
            </a:pPr>
            <a:r>
              <a:rPr lang="sk-SK" altLang="cs-CZ" sz="3200" b="1" dirty="0">
                <a:solidFill>
                  <a:srgbClr val="008080"/>
                </a:solidFill>
              </a:rPr>
              <a:t>2. Obsah a </a:t>
            </a:r>
            <a:r>
              <a:rPr lang="sk-SK" altLang="cs-CZ" sz="3200" b="1" dirty="0" err="1">
                <a:solidFill>
                  <a:srgbClr val="008080"/>
                </a:solidFill>
              </a:rPr>
              <a:t>struktura</a:t>
            </a:r>
            <a:r>
              <a:rPr lang="sk-SK" altLang="cs-CZ" sz="3200" b="1" dirty="0">
                <a:solidFill>
                  <a:srgbClr val="008080"/>
                </a:solidFill>
              </a:rPr>
              <a:t> </a:t>
            </a:r>
            <a:r>
              <a:rPr lang="sk-SK" altLang="cs-CZ" sz="3200" b="1" dirty="0" err="1">
                <a:solidFill>
                  <a:srgbClr val="008080"/>
                </a:solidFill>
              </a:rPr>
              <a:t>implementace</a:t>
            </a:r>
            <a:r>
              <a:rPr lang="sk-SK" altLang="cs-CZ" sz="3200" b="1" dirty="0">
                <a:solidFill>
                  <a:srgbClr val="008080"/>
                </a:solidFill>
              </a:rPr>
              <a:t> </a:t>
            </a:r>
            <a:r>
              <a:rPr lang="sk-SK" altLang="cs-CZ" sz="3200" b="1" dirty="0" err="1">
                <a:solidFill>
                  <a:srgbClr val="008080"/>
                </a:solidFill>
              </a:rPr>
              <a:t>strategie</a:t>
            </a:r>
            <a:endParaRPr lang="cs-CZ" sz="3200" b="1" dirty="0">
              <a:solidFill>
                <a:srgbClr val="008080"/>
              </a:solidFill>
            </a:endParaRPr>
          </a:p>
        </p:txBody>
      </p:sp>
      <p:sp>
        <p:nvSpPr>
          <p:cNvPr id="3075" name="Zástupný symbol pro obsah 2"/>
          <p:cNvSpPr>
            <a:spLocks noGrp="1"/>
          </p:cNvSpPr>
          <p:nvPr>
            <p:ph idx="1"/>
          </p:nvPr>
        </p:nvSpPr>
        <p:spPr>
          <a:xfrm>
            <a:off x="436533" y="1138423"/>
            <a:ext cx="10450541" cy="5217927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452438" indent="-452438">
              <a:lnSpc>
                <a:spcPct val="80000"/>
              </a:lnSpc>
              <a:buFontTx/>
              <a:buChar char="•"/>
              <a:tabLst>
                <a:tab pos="182563" algn="l"/>
              </a:tabLst>
            </a:pPr>
            <a:r>
              <a:rPr lang="cs-CZ" altLang="cs-CZ" sz="2000" b="1" dirty="0">
                <a:latin typeface="Arial" charset="0"/>
                <a:cs typeface="Arial" charset="0"/>
              </a:rPr>
              <a:t>Po formulaci strategie následuje realizace strategie, nazývaná též </a:t>
            </a:r>
            <a:r>
              <a:rPr lang="cs-CZ" altLang="cs-CZ" sz="2000" b="1" i="1" dirty="0">
                <a:latin typeface="Arial" charset="0"/>
                <a:cs typeface="Arial" charset="0"/>
              </a:rPr>
              <a:t>implementace strategie.</a:t>
            </a:r>
          </a:p>
          <a:p>
            <a:pPr marL="452438" indent="-452438">
              <a:lnSpc>
                <a:spcPct val="80000"/>
              </a:lnSpc>
              <a:buFontTx/>
              <a:buChar char="•"/>
              <a:tabLst>
                <a:tab pos="182563" algn="l"/>
              </a:tabLst>
            </a:pPr>
            <a:r>
              <a:rPr lang="cs-CZ" altLang="cs-CZ" sz="2000" b="1" dirty="0">
                <a:latin typeface="Arial" charset="0"/>
                <a:cs typeface="Arial" charset="0"/>
              </a:rPr>
              <a:t>Vyžaduje odlišný soubor manažerských schopností než její formulace.</a:t>
            </a:r>
          </a:p>
          <a:p>
            <a:pPr marL="452438" indent="-452438">
              <a:lnSpc>
                <a:spcPct val="80000"/>
              </a:lnSpc>
              <a:buFontTx/>
              <a:buChar char="•"/>
              <a:tabLst>
                <a:tab pos="182563" algn="l"/>
              </a:tabLst>
            </a:pPr>
            <a:r>
              <a:rPr lang="cs-CZ" altLang="cs-CZ" sz="2000" b="1" dirty="0">
                <a:latin typeface="Arial" charset="0"/>
                <a:cs typeface="Arial" charset="0"/>
              </a:rPr>
              <a:t>Je orientována dovnitř podniku.</a:t>
            </a:r>
          </a:p>
          <a:p>
            <a:pPr marL="452438" indent="-452438">
              <a:lnSpc>
                <a:spcPct val="80000"/>
              </a:lnSpc>
              <a:buFontTx/>
              <a:buChar char="•"/>
              <a:tabLst>
                <a:tab pos="182563" algn="l"/>
              </a:tabLst>
            </a:pPr>
            <a:r>
              <a:rPr lang="cs-CZ" altLang="cs-CZ" sz="2000" b="1" dirty="0">
                <a:solidFill>
                  <a:srgbClr val="FFFF00"/>
                </a:solidFill>
                <a:latin typeface="Arial" charset="0"/>
                <a:cs typeface="Arial" charset="0"/>
              </a:rPr>
              <a:t>Zahrnuje tyto činnosti:</a:t>
            </a:r>
          </a:p>
          <a:p>
            <a:pPr marL="1371600" lvl="2" indent="-457200">
              <a:lnSpc>
                <a:spcPct val="80000"/>
              </a:lnSpc>
              <a:buFont typeface="Symbol" pitchFamily="18" charset="2"/>
              <a:buChar char="Þ"/>
              <a:tabLst>
                <a:tab pos="182563" algn="l"/>
              </a:tabLst>
            </a:pPr>
            <a:r>
              <a:rPr lang="cs-CZ" altLang="cs-CZ" b="1" dirty="0">
                <a:latin typeface="Arial" charset="0"/>
                <a:cs typeface="Arial" charset="0"/>
              </a:rPr>
              <a:t>komunikace</a:t>
            </a:r>
          </a:p>
          <a:p>
            <a:pPr marL="1371600" lvl="2" indent="-457200">
              <a:lnSpc>
                <a:spcPct val="80000"/>
              </a:lnSpc>
              <a:buFont typeface="Symbol" pitchFamily="18" charset="2"/>
              <a:buChar char="Þ"/>
              <a:tabLst>
                <a:tab pos="182563" algn="l"/>
              </a:tabLst>
            </a:pPr>
            <a:r>
              <a:rPr lang="cs-CZ" altLang="cs-CZ" b="1" dirty="0">
                <a:latin typeface="Arial" charset="0"/>
                <a:cs typeface="Arial" charset="0"/>
              </a:rPr>
              <a:t>tvorba vhodné organizační struktury</a:t>
            </a:r>
          </a:p>
          <a:p>
            <a:pPr marL="1371600" lvl="2" indent="-457200">
              <a:lnSpc>
                <a:spcPct val="80000"/>
              </a:lnSpc>
              <a:buFont typeface="Symbol" pitchFamily="18" charset="2"/>
              <a:buChar char="Þ"/>
              <a:tabLst>
                <a:tab pos="182563" algn="l"/>
              </a:tabLst>
            </a:pPr>
            <a:r>
              <a:rPr lang="cs-CZ" altLang="cs-CZ" b="1" dirty="0">
                <a:latin typeface="Arial" charset="0"/>
                <a:cs typeface="Arial" charset="0"/>
              </a:rPr>
              <a:t>zavedení administrativních podpůrných systémů</a:t>
            </a:r>
          </a:p>
          <a:p>
            <a:pPr marL="1371600" lvl="2" indent="-457200">
              <a:lnSpc>
                <a:spcPct val="80000"/>
              </a:lnSpc>
              <a:buFont typeface="Symbol" pitchFamily="18" charset="2"/>
              <a:buChar char="Þ"/>
              <a:tabLst>
                <a:tab pos="182563" algn="l"/>
              </a:tabLst>
            </a:pPr>
            <a:r>
              <a:rPr lang="cs-CZ" altLang="cs-CZ" b="1" dirty="0">
                <a:latin typeface="Arial" charset="0"/>
                <a:cs typeface="Arial" charset="0"/>
              </a:rPr>
              <a:t>uskutečnění strategického vůdcovství</a:t>
            </a:r>
          </a:p>
          <a:p>
            <a:pPr marL="1371600" lvl="2" indent="-457200">
              <a:lnSpc>
                <a:spcPct val="80000"/>
              </a:lnSpc>
              <a:buFont typeface="Symbol" pitchFamily="18" charset="2"/>
              <a:buChar char="Þ"/>
              <a:tabLst>
                <a:tab pos="182563" algn="l"/>
              </a:tabLst>
            </a:pPr>
            <a:r>
              <a:rPr lang="cs-CZ" altLang="cs-CZ" b="1" dirty="0">
                <a:latin typeface="Arial" charset="0"/>
                <a:cs typeface="Arial" charset="0"/>
              </a:rPr>
              <a:t>sestavení kontrolních mechanismů</a:t>
            </a:r>
          </a:p>
          <a:p>
            <a:pPr marL="1371600" lvl="2" indent="-457200">
              <a:lnSpc>
                <a:spcPct val="80000"/>
              </a:lnSpc>
              <a:buFont typeface="Symbol" pitchFamily="18" charset="2"/>
              <a:buChar char="Þ"/>
              <a:tabLst>
                <a:tab pos="182563" algn="l"/>
              </a:tabLst>
            </a:pPr>
            <a:r>
              <a:rPr lang="cs-CZ" altLang="cs-CZ" b="1" dirty="0">
                <a:latin typeface="Arial" charset="0"/>
                <a:cs typeface="Arial" charset="0"/>
              </a:rPr>
              <a:t>vytvoření systému odměňování a stimulace</a:t>
            </a:r>
          </a:p>
          <a:p>
            <a:pPr marL="1371600" lvl="2" indent="-457200">
              <a:lnSpc>
                <a:spcPct val="80000"/>
              </a:lnSpc>
              <a:buFont typeface="Symbol" pitchFamily="18" charset="2"/>
              <a:buChar char="Þ"/>
              <a:tabLst>
                <a:tab pos="182563" algn="l"/>
              </a:tabLst>
            </a:pPr>
            <a:r>
              <a:rPr lang="cs-CZ" altLang="cs-CZ" b="1" dirty="0">
                <a:latin typeface="Arial" charset="0"/>
                <a:cs typeface="Arial" charset="0"/>
              </a:rPr>
              <a:t>zformování podnikové kultury.</a:t>
            </a:r>
          </a:p>
          <a:p>
            <a:pPr marL="452438" indent="-452438">
              <a:lnSpc>
                <a:spcPct val="80000"/>
              </a:lnSpc>
              <a:buFontTx/>
              <a:buChar char="•"/>
              <a:tabLst>
                <a:tab pos="182563" algn="l"/>
              </a:tabLst>
            </a:pPr>
            <a:r>
              <a:rPr lang="cs-CZ" altLang="cs-CZ" sz="2000" b="1" dirty="0">
                <a:solidFill>
                  <a:srgbClr val="FFFF00"/>
                </a:solidFill>
                <a:latin typeface="Arial" charset="0"/>
                <a:cs typeface="Arial" charset="0"/>
              </a:rPr>
              <a:t>Realizátory jsou:</a:t>
            </a:r>
          </a:p>
          <a:p>
            <a:pPr marL="1371600" lvl="2" indent="-457200">
              <a:lnSpc>
                <a:spcPct val="80000"/>
              </a:lnSpc>
              <a:buFont typeface="Symbol" pitchFamily="18" charset="2"/>
              <a:buChar char="Þ"/>
              <a:tabLst>
                <a:tab pos="182563" algn="l"/>
              </a:tabLst>
            </a:pPr>
            <a:r>
              <a:rPr lang="cs-CZ" altLang="cs-CZ" b="1" dirty="0">
                <a:latin typeface="Arial" charset="0"/>
                <a:cs typeface="Arial" charset="0"/>
              </a:rPr>
              <a:t>nejvyšší řídící pracovníci</a:t>
            </a:r>
          </a:p>
          <a:p>
            <a:pPr marL="1371600" lvl="2" indent="-457200">
              <a:lnSpc>
                <a:spcPct val="80000"/>
              </a:lnSpc>
              <a:buFont typeface="Symbol" pitchFamily="18" charset="2"/>
              <a:buChar char="Þ"/>
              <a:tabLst>
                <a:tab pos="182563" algn="l"/>
              </a:tabLst>
            </a:pPr>
            <a:r>
              <a:rPr lang="cs-CZ" altLang="cs-CZ" b="1" dirty="0">
                <a:latin typeface="Arial" charset="0"/>
                <a:cs typeface="Arial" charset="0"/>
              </a:rPr>
              <a:t>další linioví vedoucí. </a:t>
            </a:r>
          </a:p>
          <a:p>
            <a:pPr marL="400050" lvl="1" indent="0">
              <a:buNone/>
              <a:defRPr/>
            </a:pPr>
            <a:endParaRPr lang="cs-CZ" sz="1600" b="1" dirty="0"/>
          </a:p>
          <a:p>
            <a:pPr marL="400050" lvl="1" indent="0">
              <a:buNone/>
              <a:defRPr/>
            </a:pPr>
            <a:endParaRPr lang="cs-CZ" sz="1600" b="1" dirty="0"/>
          </a:p>
          <a:p>
            <a:pPr marL="514350" indent="-514350">
              <a:buFont typeface="Times New Roman" pitchFamily="18" charset="0"/>
              <a:buAutoNum type="arabicPeriod"/>
              <a:defRPr/>
            </a:pPr>
            <a:endParaRPr lang="cs-CZ" sz="1600" b="1" dirty="0"/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069386-5524-4DD3-B45A-FDDCB2248CF3}" type="slidenum">
              <a:rPr lang="cs-CZ" smtClean="0"/>
              <a:pPr>
                <a:defRPr/>
              </a:pPr>
              <a:t>6</a:t>
            </a:fld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1383" y="10530"/>
            <a:ext cx="1464833" cy="1127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1550108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494706"/>
            <a:ext cx="9692580" cy="5363294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pPr marL="609600" indent="-609600" algn="l">
              <a:lnSpc>
                <a:spcPct val="80000"/>
              </a:lnSpc>
            </a:pPr>
            <a:endParaRPr lang="cs-CZ" altLang="cs-CZ" sz="600" b="1" dirty="0">
              <a:solidFill>
                <a:srgbClr val="FF0000"/>
              </a:solidFill>
              <a:latin typeface="Arial Narrow" pitchFamily="34" charset="0"/>
            </a:endParaRPr>
          </a:p>
          <a:p>
            <a:pPr algn="l" eaLnBrk="1" hangingPunct="1">
              <a:lnSpc>
                <a:spcPct val="90000"/>
              </a:lnSpc>
            </a:pPr>
            <a:r>
              <a:rPr lang="cs-CZ" altLang="cs-CZ" sz="2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Při schválení strategie se jasně deklaruje, že strategie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cs-CZ" alt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je pro všechny pracovníky závazná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cs-CZ" alt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je východiskem všech aktivit podniku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cs-CZ" alt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a plnění strategických operací je základní povinností všech pracovníků podniku.</a:t>
            </a:r>
          </a:p>
          <a:p>
            <a:pPr marL="609600" indent="-609600" algn="l">
              <a:buFontTx/>
              <a:buChar char="•"/>
            </a:pPr>
            <a:endParaRPr lang="cs-CZ" altLang="cs-CZ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eaLnBrk="1" hangingPunct="1">
              <a:lnSpc>
                <a:spcPct val="90000"/>
              </a:lnSpc>
            </a:pPr>
            <a:r>
              <a:rPr lang="cs-CZ" altLang="cs-CZ" sz="2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Současně se vytvářejí organizační podmínky pro implementaci. </a:t>
            </a:r>
          </a:p>
          <a:p>
            <a:pPr algn="l" eaLnBrk="1" hangingPunct="1">
              <a:lnSpc>
                <a:spcPct val="90000"/>
              </a:lnSpc>
            </a:pPr>
            <a:r>
              <a:rPr lang="cs-CZ" alt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Souhrnně je lze označit jako </a:t>
            </a:r>
            <a:r>
              <a:rPr lang="cs-CZ" altLang="cs-CZ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zavedení systému strategického řízení podniku.</a:t>
            </a:r>
            <a:r>
              <a:rPr lang="cs-CZ" alt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 Nezbytně musí splňovat některé základní podmínky:</a:t>
            </a:r>
          </a:p>
          <a:p>
            <a:pPr marL="342900" lvl="2" indent="-342900" algn="l">
              <a:buFont typeface="Arial" panose="020B0604020202020204" pitchFamily="34" charset="0"/>
              <a:buChar char="•"/>
            </a:pPr>
            <a:r>
              <a:rPr lang="cs-CZ" altLang="cs-CZ" b="1" dirty="0">
                <a:latin typeface="Arial" panose="020B0604020202020204" pitchFamily="34" charset="0"/>
                <a:cs typeface="Arial" panose="020B0604020202020204" pitchFamily="34" charset="0"/>
              </a:rPr>
              <a:t>vydání „Statutu strategického řízení“,</a:t>
            </a:r>
          </a:p>
          <a:p>
            <a:pPr marL="342900" lvl="2" indent="-342900" algn="l">
              <a:buFont typeface="Arial" panose="020B0604020202020204" pitchFamily="34" charset="0"/>
              <a:buChar char="•"/>
            </a:pPr>
            <a:r>
              <a:rPr lang="cs-CZ" altLang="cs-CZ" b="1" dirty="0">
                <a:latin typeface="Arial" panose="020B0604020202020204" pitchFamily="34" charset="0"/>
                <a:cs typeface="Arial" panose="020B0604020202020204" pitchFamily="34" charset="0"/>
              </a:rPr>
              <a:t>ustavení </a:t>
            </a:r>
            <a:r>
              <a:rPr lang="cs-CZ" altLang="cs-CZ" b="1" i="1" dirty="0">
                <a:latin typeface="Arial" panose="020B0604020202020204" pitchFamily="34" charset="0"/>
                <a:cs typeface="Arial" panose="020B0604020202020204" pitchFamily="34" charset="0"/>
              </a:rPr>
              <a:t>strategického týmu,</a:t>
            </a:r>
          </a:p>
          <a:p>
            <a:pPr marL="342900" lvl="2" indent="-342900" algn="l">
              <a:buFont typeface="Arial" panose="020B0604020202020204" pitchFamily="34" charset="0"/>
              <a:buChar char="•"/>
            </a:pPr>
            <a:r>
              <a:rPr lang="cs-CZ" altLang="cs-CZ" b="1" dirty="0">
                <a:latin typeface="Arial" panose="020B0604020202020204" pitchFamily="34" charset="0"/>
                <a:cs typeface="Arial" panose="020B0604020202020204" pitchFamily="34" charset="0"/>
              </a:rPr>
              <a:t>jmenování </a:t>
            </a:r>
            <a:r>
              <a:rPr lang="cs-CZ" altLang="cs-CZ" b="1" i="1" dirty="0">
                <a:latin typeface="Arial" panose="020B0604020202020204" pitchFamily="34" charset="0"/>
                <a:cs typeface="Arial" panose="020B0604020202020204" pitchFamily="34" charset="0"/>
              </a:rPr>
              <a:t>správce strategie,</a:t>
            </a:r>
          </a:p>
          <a:p>
            <a:pPr marL="342900" lvl="2" indent="-342900" algn="l">
              <a:buFont typeface="Arial" panose="020B0604020202020204" pitchFamily="34" charset="0"/>
              <a:buChar char="•"/>
            </a:pPr>
            <a:r>
              <a:rPr lang="cs-CZ" altLang="cs-CZ" b="1" i="1" dirty="0">
                <a:latin typeface="Arial" panose="020B0604020202020204" pitchFamily="34" charset="0"/>
                <a:cs typeface="Arial" panose="020B0604020202020204" pitchFamily="34" charset="0"/>
              </a:rPr>
              <a:t>stanovení termínů zasedání strategického týmu</a:t>
            </a:r>
            <a:r>
              <a:rPr lang="cs-CZ" altLang="cs-CZ" b="1" dirty="0">
                <a:latin typeface="Arial" panose="020B0604020202020204" pitchFamily="34" charset="0"/>
                <a:cs typeface="Arial" panose="020B0604020202020204" pitchFamily="34" charset="0"/>
              </a:rPr>
              <a:t> na celý rok dopředu,</a:t>
            </a:r>
          </a:p>
          <a:p>
            <a:pPr marL="342900" lvl="2" indent="-342900" algn="l">
              <a:buFont typeface="Arial" panose="020B0604020202020204" pitchFamily="34" charset="0"/>
              <a:buChar char="•"/>
            </a:pPr>
            <a:r>
              <a:rPr lang="cs-CZ" altLang="cs-CZ" b="1" dirty="0">
                <a:latin typeface="Arial" panose="020B0604020202020204" pitchFamily="34" charset="0"/>
                <a:cs typeface="Arial" panose="020B0604020202020204" pitchFamily="34" charset="0"/>
              </a:rPr>
              <a:t>určení </a:t>
            </a:r>
            <a:r>
              <a:rPr lang="cs-CZ" altLang="cs-CZ" b="1" i="1" dirty="0">
                <a:latin typeface="Arial" panose="020B0604020202020204" pitchFamily="34" charset="0"/>
                <a:cs typeface="Arial" panose="020B0604020202020204" pitchFamily="34" charset="0"/>
              </a:rPr>
              <a:t>způsobu hodnocení dosahovaných výsledků a plnění strategických operací</a:t>
            </a:r>
            <a:r>
              <a:rPr lang="cs-CZ" altLang="cs-CZ" b="1" i="1" dirty="0">
                <a:latin typeface="Arial Narrow" pitchFamily="34" charset="0"/>
              </a:rPr>
              <a:t>.</a:t>
            </a: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2FC7EF-C0F6-4EA4-BA92-342061D97FCD}" type="slidenum">
              <a:rPr lang="cs-CZ" smtClean="0"/>
              <a:pPr>
                <a:defRPr/>
              </a:pPr>
              <a:t>60</a:t>
            </a:fld>
            <a:endParaRPr lang="cs-CZ" dirty="0"/>
          </a:p>
        </p:txBody>
      </p:sp>
      <p:sp>
        <p:nvSpPr>
          <p:cNvPr id="4" name="TextovéPole 1"/>
          <p:cNvSpPr txBox="1">
            <a:spLocks noChangeArrowheads="1"/>
          </p:cNvSpPr>
          <p:nvPr/>
        </p:nvSpPr>
        <p:spPr bwMode="auto">
          <a:xfrm>
            <a:off x="1919289" y="404814"/>
            <a:ext cx="7921625" cy="9787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xtLst/>
        </p:spPr>
        <p:txBody>
          <a:bodyPr>
            <a:spAutoFit/>
          </a:bodyPr>
          <a:lstStyle>
            <a:lvl1pPr marL="609600" indent="-609600" eaLnBrk="0" hangingPunct="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sk-SK" altLang="cs-CZ" sz="3200" dirty="0">
                <a:solidFill>
                  <a:schemeClr val="accent5">
                    <a:lumMod val="75000"/>
                  </a:schemeClr>
                </a:solidFill>
                <a:latin typeface="+mn-lt"/>
                <a:cs typeface="Arial" charset="0"/>
              </a:rPr>
              <a:t>Zavedení systému strategického řízení a hodnocení strategických operací</a:t>
            </a:r>
            <a:endParaRPr lang="cs-CZ" altLang="cs-CZ" sz="3200" dirty="0">
              <a:solidFill>
                <a:schemeClr val="accent5">
                  <a:lumMod val="75000"/>
                </a:schemeClr>
              </a:solidFill>
              <a:latin typeface="+mn-lt"/>
              <a:cs typeface="Arial" charset="0"/>
            </a:endParaRP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9B6579A5-2ABC-404D-8E1F-9ED373D9A71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7167" y="124645"/>
            <a:ext cx="1464833" cy="1127893"/>
          </a:xfrm>
          <a:prstGeom prst="rect">
            <a:avLst/>
          </a:prstGeom>
        </p:spPr>
      </p:pic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800100" y="1395393"/>
            <a:ext cx="9723562" cy="4841920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lnSpcReduction="10000"/>
          </a:bodyPr>
          <a:lstStyle/>
          <a:p>
            <a:pPr marL="342900" indent="-342900" algn="l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altLang="cs-CZ" b="1" dirty="0">
                <a:latin typeface="Arial" panose="020B0604020202020204" pitchFamily="34" charset="0"/>
                <a:cs typeface="Arial" panose="020B0604020202020204" pitchFamily="34" charset="0"/>
              </a:rPr>
              <a:t>Plnění strategických operací se sleduje na každém zasedání strategického týmu (jednou za 2- 3 měsíce).</a:t>
            </a:r>
          </a:p>
          <a:p>
            <a:pPr marL="342900" indent="-342900" algn="l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cs-CZ" altLang="cs-CZ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altLang="cs-CZ" b="1" dirty="0">
                <a:latin typeface="Arial" panose="020B0604020202020204" pitchFamily="34" charset="0"/>
                <a:cs typeface="Arial" panose="020B0604020202020204" pitchFamily="34" charset="0"/>
              </a:rPr>
              <a:t>Celkové posouzení implementace strategie i nezbytná aktualizace strategie se provádí jednou za půl roku.</a:t>
            </a:r>
          </a:p>
          <a:p>
            <a:pPr marL="342900" indent="-342900" algn="l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cs-CZ" altLang="cs-CZ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altLang="cs-CZ" b="1" dirty="0">
                <a:latin typeface="Arial" panose="020B0604020202020204" pitchFamily="34" charset="0"/>
                <a:cs typeface="Arial" panose="020B0604020202020204" pitchFamily="34" charset="0"/>
              </a:rPr>
              <a:t>Zavedení systému strategického řízení při současné turbulenci světa se může zdát byrokratické. Tak však tomu není. Je naopak absolutní nezbytností vyvolávat neustále na odpovědné pracovníky psychologický tlak.</a:t>
            </a:r>
          </a:p>
          <a:p>
            <a:pPr marL="342900" indent="-342900" algn="l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cs-CZ" altLang="cs-CZ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altLang="cs-CZ" b="1" dirty="0">
                <a:latin typeface="Arial" panose="020B0604020202020204" pitchFamily="34" charset="0"/>
                <a:cs typeface="Arial" panose="020B0604020202020204" pitchFamily="34" charset="0"/>
              </a:rPr>
              <a:t>Hammer, guru managementu, k tomu říká:</a:t>
            </a:r>
          </a:p>
          <a:p>
            <a:pPr marL="800100" lvl="3" indent="-342900" algn="l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altLang="cs-CZ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Struktura, disciplína a rozvržení procesu představují lék proti chaosu.</a:t>
            </a:r>
          </a:p>
          <a:p>
            <a:pPr marL="800100" lvl="3" indent="-342900" algn="l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altLang="cs-CZ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Disciplína nevylučuje potřebu individuality a kreativity.</a:t>
            </a: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683A28-9E67-43D2-9EE3-F87AE1FD53E2}" type="slidenum">
              <a:rPr lang="cs-CZ" smtClean="0"/>
              <a:pPr>
                <a:defRPr/>
              </a:pPr>
              <a:t>61</a:t>
            </a:fld>
            <a:endParaRPr lang="cs-CZ" dirty="0"/>
          </a:p>
        </p:txBody>
      </p:sp>
      <p:sp>
        <p:nvSpPr>
          <p:cNvPr id="4" name="TextovéPole 1"/>
          <p:cNvSpPr txBox="1">
            <a:spLocks noChangeArrowheads="1"/>
          </p:cNvSpPr>
          <p:nvPr/>
        </p:nvSpPr>
        <p:spPr bwMode="auto">
          <a:xfrm>
            <a:off x="1538289" y="199226"/>
            <a:ext cx="7921625" cy="9787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xtLst/>
        </p:spPr>
        <p:txBody>
          <a:bodyPr>
            <a:spAutoFit/>
          </a:bodyPr>
          <a:lstStyle>
            <a:lvl1pPr marL="609600" indent="-609600" eaLnBrk="0" hangingPunct="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sk-SK" altLang="cs-CZ" sz="3200" dirty="0">
                <a:solidFill>
                  <a:schemeClr val="accent5">
                    <a:lumMod val="75000"/>
                  </a:schemeClr>
                </a:solidFill>
                <a:latin typeface="+mn-lt"/>
                <a:cs typeface="Arial" charset="0"/>
              </a:rPr>
              <a:t>Zavedení systému strategického řízení a hodnocení strategických operací</a:t>
            </a:r>
            <a:endParaRPr lang="cs-CZ" altLang="cs-CZ" sz="3200" dirty="0">
              <a:solidFill>
                <a:schemeClr val="accent5">
                  <a:lumMod val="75000"/>
                </a:schemeClr>
              </a:solidFill>
              <a:latin typeface="+mn-lt"/>
              <a:cs typeface="Arial" charset="0"/>
            </a:endParaRP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A85C2A4F-5C75-4CC3-9DB1-3D460932740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7167" y="124645"/>
            <a:ext cx="1464833" cy="1127893"/>
          </a:xfrm>
          <a:prstGeom prst="rect">
            <a:avLst/>
          </a:prstGeom>
        </p:spPr>
      </p:pic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523875" y="1196752"/>
            <a:ext cx="10144125" cy="5112568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pPr marL="609600" indent="-609600" algn="l"/>
            <a:endParaRPr lang="cs-CZ" altLang="cs-CZ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09600" indent="-609600" algn="l"/>
            <a:r>
              <a:rPr lang="cs-CZ" altLang="cs-CZ" b="1" dirty="0">
                <a:latin typeface="Arial" panose="020B0604020202020204" pitchFamily="34" charset="0"/>
                <a:cs typeface="Arial" panose="020B0604020202020204" pitchFamily="34" charset="0"/>
              </a:rPr>
              <a:t>Pro vrcholové manažery podniků lze formulovat tato doporučení:</a:t>
            </a:r>
          </a:p>
          <a:p>
            <a:pPr marL="609600" indent="-609600" algn="l">
              <a:buFontTx/>
              <a:buChar char="•"/>
            </a:pPr>
            <a:r>
              <a:rPr lang="cs-CZ" altLang="cs-CZ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Nemá-li podnik strategii, měl by ji urychleně zpracovat, jinak nepřežije. Zpracování strategie by neměl zadat externí firmě, ale pro první fázi by měl najmout kvalifikovaného konzultanta.</a:t>
            </a:r>
          </a:p>
          <a:p>
            <a:pPr marL="609600" indent="-609600" algn="l">
              <a:buFontTx/>
              <a:buChar char="•"/>
            </a:pPr>
            <a:r>
              <a:rPr lang="cs-CZ" altLang="cs-CZ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Má-li podnik strategii, měl by si ověřit, zdali odpovídá principům a poznatkům pro zpracování strategie.</a:t>
            </a:r>
          </a:p>
          <a:p>
            <a:pPr marL="609600" indent="-609600" algn="l">
              <a:buFontTx/>
              <a:buChar char="•"/>
            </a:pPr>
            <a:r>
              <a:rPr lang="cs-CZ" altLang="cs-CZ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Strategickému řízení by měli vrcholoví manažeři věnovat dostatek času.</a:t>
            </a:r>
          </a:p>
          <a:p>
            <a:pPr marL="609600" indent="-609600" algn="l">
              <a:buFontTx/>
              <a:buChar char="•"/>
            </a:pPr>
            <a:r>
              <a:rPr lang="cs-CZ" altLang="cs-CZ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Práci na formulaci a implementaci strategie by měli osobně řídit.</a:t>
            </a: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83623D-EB96-4B90-8374-E8E1697DE779}" type="slidenum">
              <a:rPr lang="cs-CZ" smtClean="0"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62</a:t>
            </a:fld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1242492" y="491952"/>
            <a:ext cx="7704856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sk-SK" altLang="cs-CZ" sz="3200" dirty="0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8.6 ZÁVĚR</a:t>
            </a:r>
            <a:endParaRPr lang="cs-CZ" sz="3200" dirty="0">
              <a:solidFill>
                <a:schemeClr val="accent5">
                  <a:lumMod val="75000"/>
                </a:schemeClr>
              </a:solidFill>
              <a:cs typeface="Arial" panose="020B0604020202020204" pitchFamily="34" charset="0"/>
            </a:endParaRP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C96275FD-4E91-4C97-A7B9-A04EF223DC2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7167" y="124645"/>
            <a:ext cx="1464833" cy="1127893"/>
          </a:xfrm>
          <a:prstGeom prst="rect">
            <a:avLst/>
          </a:prstGeom>
        </p:spPr>
      </p:pic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590550" y="1375966"/>
            <a:ext cx="9915525" cy="4896644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609600" indent="-609600" algn="l">
              <a:lnSpc>
                <a:spcPct val="80000"/>
              </a:lnSpc>
            </a:pPr>
            <a:endParaRPr lang="cs-CZ" altLang="cs-CZ" sz="1000" b="1" dirty="0">
              <a:latin typeface="Arial Narrow" pitchFamily="34" charset="0"/>
            </a:endParaRPr>
          </a:p>
          <a:p>
            <a:pPr marL="355600" indent="-355600" algn="l">
              <a:lnSpc>
                <a:spcPct val="80000"/>
              </a:lnSpc>
              <a:buFontTx/>
              <a:buChar char="•"/>
            </a:pPr>
            <a:r>
              <a:rPr lang="cs-CZ" altLang="cs-CZ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Měli by přesvědčit své spolupracovníky o životní nutnosti podnik strategicky řídit.</a:t>
            </a:r>
          </a:p>
          <a:p>
            <a:pPr marL="355600" indent="-355600" algn="l">
              <a:lnSpc>
                <a:spcPct val="80000"/>
              </a:lnSpc>
              <a:buFontTx/>
              <a:buChar char="•"/>
            </a:pPr>
            <a:r>
              <a:rPr lang="cs-CZ" altLang="cs-CZ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Měli by vytvořit systém řízení, který zajistí, aby se strategie stala základem všech procesů v podniku a aby strategické operace byly důsledně plněny.</a:t>
            </a:r>
          </a:p>
          <a:p>
            <a:pPr marL="355600" indent="-355600" algn="l">
              <a:lnSpc>
                <a:spcPct val="80000"/>
              </a:lnSpc>
              <a:buFontTx/>
              <a:buChar char="•"/>
            </a:pPr>
            <a:r>
              <a:rPr lang="cs-CZ" altLang="cs-CZ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Měli by chápat strategické řízení jako proces neustálých změn.</a:t>
            </a:r>
          </a:p>
          <a:p>
            <a:pPr marL="355600" indent="-355600" algn="l">
              <a:lnSpc>
                <a:spcPct val="80000"/>
              </a:lnSpc>
              <a:buFontTx/>
              <a:buChar char="•"/>
            </a:pPr>
            <a:r>
              <a:rPr lang="cs-CZ" altLang="cs-CZ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 realizaci strategie jsou nutné přiměřené zdroje všeho druhu – kvalifikovaní pracovníci, finance a jiné. Není však nutno přehánět jejich rozsah.</a:t>
            </a:r>
          </a:p>
          <a:p>
            <a:pPr marL="355600" indent="-355600" algn="l">
              <a:lnSpc>
                <a:spcPct val="80000"/>
              </a:lnSpc>
              <a:buFontTx/>
              <a:buChar char="•"/>
            </a:pPr>
            <a:r>
              <a:rPr lang="cs-CZ" altLang="cs-CZ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Úspěch podniku závisí především na lidech, jejich kvalifikaci a ochotě se pro podnik angažovat.</a:t>
            </a:r>
          </a:p>
          <a:p>
            <a:pPr marL="355600" indent="-355600" algn="l">
              <a:lnSpc>
                <a:spcPct val="80000"/>
              </a:lnSpc>
              <a:buFontTx/>
              <a:buChar char="•"/>
            </a:pPr>
            <a:r>
              <a:rPr lang="cs-CZ" altLang="cs-CZ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Nezapomínat na to, že tím, kdo rozhoduje o úspěchu strategie, je zákazník</a:t>
            </a:r>
            <a:r>
              <a:rPr lang="cs-CZ" altLang="cs-CZ" b="1" dirty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</a:rPr>
              <a:t>.</a:t>
            </a: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2E6079-A72E-4062-8426-9D5E360D781C}" type="slidenum">
              <a:rPr lang="cs-CZ" smtClean="0"/>
              <a:pPr>
                <a:defRPr/>
              </a:pPr>
              <a:t>63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1823517" y="660438"/>
            <a:ext cx="7704856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sk-SK" altLang="cs-CZ" sz="3200" dirty="0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8.6 ZÁVĚR</a:t>
            </a:r>
            <a:endParaRPr lang="cs-CZ" sz="3200" dirty="0">
              <a:solidFill>
                <a:schemeClr val="accent5">
                  <a:lumMod val="75000"/>
                </a:schemeClr>
              </a:solidFill>
              <a:cs typeface="Arial" panose="020B0604020202020204" pitchFamily="34" charset="0"/>
            </a:endParaRP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B4865E7D-CEC9-4C93-B250-75DDB654963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7167" y="124645"/>
            <a:ext cx="1464833" cy="1127893"/>
          </a:xfrm>
          <a:prstGeom prst="rect">
            <a:avLst/>
          </a:prstGeom>
        </p:spPr>
      </p:pic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865945" y="1258133"/>
            <a:ext cx="8820150" cy="4968652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pPr marL="609600" indent="-609600" algn="l"/>
            <a:endParaRPr lang="cs-CZ" altLang="cs-CZ" b="1" dirty="0">
              <a:latin typeface="Arial Narrow" pitchFamily="34" charset="0"/>
            </a:endParaRPr>
          </a:p>
          <a:p>
            <a:pPr marL="609600" indent="-609600" algn="l"/>
            <a:endParaRPr lang="cs-CZ" altLang="cs-CZ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09600" indent="-609600" algn="l"/>
            <a:r>
              <a:rPr lang="cs-CZ" altLang="cs-CZ" b="1" i="1" dirty="0">
                <a:latin typeface="Arial" panose="020B0604020202020204" pitchFamily="34" charset="0"/>
                <a:cs typeface="Arial" panose="020B0604020202020204" pitchFamily="34" charset="0"/>
              </a:rPr>
              <a:t>Závěrem rada P. Kotlera:</a:t>
            </a:r>
          </a:p>
          <a:p>
            <a:pPr marL="609600" indent="-609600" algn="l"/>
            <a:endParaRPr lang="cs-CZ" altLang="cs-CZ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09600" indent="-609600" algn="l">
              <a:buFontTx/>
              <a:buChar char="•"/>
            </a:pPr>
            <a:r>
              <a:rPr lang="cs-CZ" altLang="cs-CZ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Máte-li stejnou strategii jako konkurenti, žádnou strategii nemáte.</a:t>
            </a:r>
          </a:p>
          <a:p>
            <a:pPr marL="609600" indent="-609600" algn="l">
              <a:buFontTx/>
              <a:buChar char="•"/>
            </a:pPr>
            <a:r>
              <a:rPr lang="cs-CZ" altLang="cs-CZ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Je-li vaše strategie odlišná, ale snadno napodobitelná, máte slabou strategii.</a:t>
            </a:r>
          </a:p>
          <a:p>
            <a:pPr marL="609600" indent="-609600" algn="l">
              <a:buFontTx/>
              <a:buChar char="•"/>
            </a:pPr>
            <a:r>
              <a:rPr lang="cs-CZ" altLang="cs-CZ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Máte-li strategii odlišnou, jedinečnou a obtížně napodobitelnou, máte strategii silnou a trvalou.</a:t>
            </a: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588C54-F46B-4EDB-9BF4-C656E74E2578}" type="slidenum">
              <a:rPr lang="cs-CZ" smtClean="0"/>
              <a:pPr>
                <a:defRPr/>
              </a:pPr>
              <a:t>64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2243572" y="543793"/>
            <a:ext cx="7704856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sk-SK" altLang="cs-CZ" sz="3200" dirty="0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ZÁVĚR</a:t>
            </a:r>
            <a:endParaRPr lang="cs-CZ" sz="3200" dirty="0">
              <a:solidFill>
                <a:schemeClr val="accent5">
                  <a:lumMod val="75000"/>
                </a:schemeClr>
              </a:solidFill>
              <a:cs typeface="Arial" panose="020B0604020202020204" pitchFamily="34" charset="0"/>
            </a:endParaRP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5D60E73-A403-47BE-BFDB-551EE242383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7167" y="124645"/>
            <a:ext cx="1464833" cy="1127893"/>
          </a:xfrm>
          <a:prstGeom prst="rect">
            <a:avLst/>
          </a:prstGeom>
        </p:spPr>
      </p:pic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71172" y="217955"/>
            <a:ext cx="8229600" cy="691982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solidFill>
                  <a:srgbClr val="008080"/>
                </a:solidFill>
              </a:rPr>
              <a:t>Shrnutí </a:t>
            </a:r>
            <a:endParaRPr lang="cs-CZ" sz="3200" b="1" dirty="0">
              <a:solidFill>
                <a:srgbClr val="008080"/>
              </a:solidFill>
              <a:cs typeface="Arial" panose="020B06040202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8650" y="1036846"/>
            <a:ext cx="10934700" cy="5603199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marL="514350" indent="-514350">
              <a:buFont typeface="Times New Roman" pitchFamily="18" charset="0"/>
              <a:buAutoNum type="arabicPeriod"/>
            </a:pPr>
            <a:r>
              <a:rPr lang="cs-CZ" altLang="cs-CZ" sz="2400" b="1" dirty="0">
                <a:solidFill>
                  <a:srgbClr val="FF0000"/>
                </a:solidFill>
              </a:rPr>
              <a:t>Podmínky zpracování strategie </a:t>
            </a:r>
            <a:r>
              <a:rPr lang="cs-CZ" altLang="cs-CZ" sz="2400" b="1" dirty="0"/>
              <a:t>– organizační, klima ve firmě, TOP management,  informovanost, průběžná kontrola. </a:t>
            </a:r>
          </a:p>
          <a:p>
            <a:pPr marL="514350" indent="-514350">
              <a:buFont typeface="Times New Roman" pitchFamily="18" charset="0"/>
              <a:buAutoNum type="arabicPeriod"/>
            </a:pPr>
            <a:r>
              <a:rPr lang="cs-CZ" altLang="cs-CZ" sz="2400" b="1" dirty="0">
                <a:solidFill>
                  <a:srgbClr val="FF0000"/>
                </a:solidFill>
              </a:rPr>
              <a:t>Obsah a struktura implementace strategie </a:t>
            </a:r>
            <a:r>
              <a:rPr lang="cs-CZ" altLang="cs-CZ" sz="2400" b="1" dirty="0"/>
              <a:t>– komunikace, tvorba organizační struktury,  administrativní podpůrné procesy…</a:t>
            </a:r>
          </a:p>
          <a:p>
            <a:pPr marL="514350" indent="-514350">
              <a:buFont typeface="Times New Roman" pitchFamily="18" charset="0"/>
              <a:buAutoNum type="arabicPeriod"/>
            </a:pPr>
            <a:r>
              <a:rPr lang="cs-CZ" altLang="cs-CZ" sz="2400" b="1" dirty="0">
                <a:solidFill>
                  <a:srgbClr val="FF0000"/>
                </a:solidFill>
              </a:rPr>
              <a:t>Komunikace při implementaci strategie </a:t>
            </a:r>
            <a:r>
              <a:rPr lang="cs-CZ" altLang="cs-CZ" sz="2400" b="1" dirty="0"/>
              <a:t>-  komunikace mezi vrcholovým vedením jako tvůrcem a ostatními řídícími stupni, důkladné seznámení se strategií…</a:t>
            </a:r>
          </a:p>
          <a:p>
            <a:pPr marL="514350" indent="-514350">
              <a:buFont typeface="Times New Roman" pitchFamily="18" charset="0"/>
              <a:buAutoNum type="arabicPeriod"/>
            </a:pPr>
            <a:r>
              <a:rPr lang="cs-CZ" altLang="cs-CZ" sz="2400" b="1" dirty="0">
                <a:solidFill>
                  <a:srgbClr val="FF0000"/>
                </a:solidFill>
              </a:rPr>
              <a:t>Role organizační struktury </a:t>
            </a:r>
            <a:r>
              <a:rPr lang="cs-CZ" altLang="cs-CZ" sz="2400" b="1" dirty="0"/>
              <a:t>- zpravidla novou dělbu řídící i výkonné práce.</a:t>
            </a:r>
          </a:p>
          <a:p>
            <a:pPr marL="514350" indent="-514350">
              <a:buFont typeface="Times New Roman" pitchFamily="18" charset="0"/>
              <a:buAutoNum type="arabicPeriod"/>
            </a:pPr>
            <a:r>
              <a:rPr lang="cs-CZ" altLang="cs-CZ" sz="2400" b="1" dirty="0">
                <a:solidFill>
                  <a:srgbClr val="FF0000"/>
                </a:solidFill>
              </a:rPr>
              <a:t>Administrativní nástroje </a:t>
            </a:r>
            <a:r>
              <a:rPr lang="cs-CZ" altLang="cs-CZ" sz="2400" b="1" dirty="0"/>
              <a:t>– plán, rozpočet. </a:t>
            </a:r>
          </a:p>
          <a:p>
            <a:pPr marL="514350" indent="-514350">
              <a:buFont typeface="Times New Roman" pitchFamily="18" charset="0"/>
              <a:buAutoNum type="arabicPeriod"/>
            </a:pPr>
            <a:r>
              <a:rPr lang="cs-CZ" altLang="cs-CZ" sz="2400" b="1" dirty="0">
                <a:solidFill>
                  <a:srgbClr val="FF0000"/>
                </a:solidFill>
              </a:rPr>
              <a:t>Strategická kontrola </a:t>
            </a:r>
            <a:r>
              <a:rPr lang="cs-CZ" altLang="cs-CZ" sz="2400" b="1" dirty="0"/>
              <a:t>– kontrola správného směru, typy kontroly, ukazatelé, základní způsoby.</a:t>
            </a:r>
          </a:p>
          <a:p>
            <a:pPr marL="514350" indent="-514350">
              <a:buFont typeface="Times New Roman" pitchFamily="18" charset="0"/>
              <a:buAutoNum type="arabicPeriod"/>
            </a:pPr>
            <a:r>
              <a:rPr lang="cs-CZ" altLang="cs-CZ" sz="2400" b="1" dirty="0" err="1">
                <a:solidFill>
                  <a:srgbClr val="FF0000"/>
                </a:solidFill>
              </a:rPr>
              <a:t>Balanced</a:t>
            </a:r>
            <a:r>
              <a:rPr lang="cs-CZ" altLang="cs-CZ" sz="2400" b="1" dirty="0">
                <a:solidFill>
                  <a:srgbClr val="FF0000"/>
                </a:solidFill>
              </a:rPr>
              <a:t> </a:t>
            </a:r>
            <a:r>
              <a:rPr lang="cs-CZ" altLang="cs-CZ" sz="2400" b="1" dirty="0" err="1">
                <a:solidFill>
                  <a:srgbClr val="FF0000"/>
                </a:solidFill>
              </a:rPr>
              <a:t>Scorecard</a:t>
            </a:r>
            <a:r>
              <a:rPr lang="cs-CZ" altLang="cs-CZ" sz="2400" b="1" dirty="0">
                <a:solidFill>
                  <a:srgbClr val="FF0000"/>
                </a:solidFill>
              </a:rPr>
              <a:t> </a:t>
            </a:r>
            <a:r>
              <a:rPr lang="cs-CZ" altLang="cs-CZ" sz="2400" b="1" dirty="0"/>
              <a:t>-  hodnocení 4 perspektiv, zákaznická, finanční, procesní, potenciálu. </a:t>
            </a:r>
          </a:p>
          <a:p>
            <a:pPr marL="514350" indent="-514350">
              <a:buFont typeface="Times New Roman" pitchFamily="18" charset="0"/>
              <a:buAutoNum type="arabicPeriod"/>
            </a:pPr>
            <a:r>
              <a:rPr lang="cs-CZ" altLang="cs-CZ" sz="2400" b="1" dirty="0">
                <a:solidFill>
                  <a:srgbClr val="FF0000"/>
                </a:solidFill>
              </a:rPr>
              <a:t>Systém řízení implementace strategie </a:t>
            </a:r>
            <a:r>
              <a:rPr lang="cs-CZ" altLang="cs-CZ" sz="2400" b="1" dirty="0"/>
              <a:t>– faktory realizace, struktura dokumentů,</a:t>
            </a:r>
          </a:p>
          <a:p>
            <a:pPr marL="0" indent="0">
              <a:buNone/>
            </a:pPr>
            <a:r>
              <a:rPr lang="cs-CZ" altLang="cs-CZ" sz="2400" b="1" dirty="0"/>
              <a:t>       hlavní operace, praktický postup, systém řízení …</a:t>
            </a:r>
          </a:p>
          <a:p>
            <a:pPr marL="0" indent="0">
              <a:buNone/>
            </a:pPr>
            <a:r>
              <a:rPr lang="cs-CZ" altLang="cs-CZ" sz="2400" b="1" dirty="0"/>
              <a:t>        </a:t>
            </a:r>
          </a:p>
          <a:p>
            <a:pPr marL="514350" indent="-514350">
              <a:buFont typeface="Times New Roman" pitchFamily="18" charset="0"/>
              <a:buAutoNum type="arabicPeriod"/>
            </a:pPr>
            <a:endParaRPr lang="cs-CZ" altLang="cs-CZ" sz="2400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DB57A-26B0-4650-A680-4957D520A7B5}" type="slidenum">
              <a:rPr lang="cs-CZ" smtClean="0"/>
              <a:t>65</a:t>
            </a:fld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5175" y="62110"/>
            <a:ext cx="1161041" cy="847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55109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>
          <a:xfrm>
            <a:off x="1520017" y="1108552"/>
            <a:ext cx="7772400" cy="54868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609600" indent="-609600" algn="ctr">
              <a:lnSpc>
                <a:spcPct val="80000"/>
              </a:lnSpc>
              <a:defRPr/>
            </a:pPr>
            <a:r>
              <a:rPr lang="cs-CZ" sz="3200" b="1" dirty="0">
                <a:solidFill>
                  <a:srgbClr val="008080"/>
                </a:solidFill>
              </a:rPr>
              <a:t>Základní procesy implementace strategie</a:t>
            </a:r>
          </a:p>
        </p:txBody>
      </p:sp>
      <p:sp>
        <p:nvSpPr>
          <p:cNvPr id="3075" name="Zástupný symbol pro obsah 2"/>
          <p:cNvSpPr>
            <a:spLocks noGrp="1"/>
          </p:cNvSpPr>
          <p:nvPr>
            <p:ph idx="1"/>
          </p:nvPr>
        </p:nvSpPr>
        <p:spPr>
          <a:xfrm>
            <a:off x="598459" y="2047329"/>
            <a:ext cx="9615516" cy="3528827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>
              <a:lnSpc>
                <a:spcPct val="80000"/>
              </a:lnSpc>
              <a:spcBef>
                <a:spcPct val="0"/>
              </a:spcBef>
              <a:defRPr/>
            </a:pPr>
            <a:r>
              <a:rPr lang="cs-CZ" sz="1600" dirty="0"/>
              <a:t>Průzkumy identifikovaly čtyři základní typy procesů implementace:</a:t>
            </a:r>
          </a:p>
          <a:p>
            <a:pPr marL="808038" lvl="2" indent="-452438">
              <a:lnSpc>
                <a:spcPct val="80000"/>
              </a:lnSpc>
              <a:spcBef>
                <a:spcPct val="0"/>
              </a:spcBef>
              <a:buFont typeface="Symbol" pitchFamily="18" charset="2"/>
              <a:buChar char="Þ"/>
              <a:defRPr/>
            </a:pPr>
            <a:r>
              <a:rPr lang="cs-CZ" sz="2400" b="1" i="1" dirty="0">
                <a:solidFill>
                  <a:srgbClr val="FF0000"/>
                </a:solidFill>
              </a:rPr>
              <a:t>implementace intervencí</a:t>
            </a:r>
            <a:r>
              <a:rPr lang="cs-CZ" sz="2400" b="1" dirty="0">
                <a:solidFill>
                  <a:srgbClr val="FF0000"/>
                </a:solidFill>
              </a:rPr>
              <a:t> </a:t>
            </a:r>
            <a:r>
              <a:rPr lang="cs-CZ" dirty="0"/>
              <a:t>(dohled, příprava na změny, navození a stabilizace nového chování)</a:t>
            </a:r>
          </a:p>
          <a:p>
            <a:pPr marL="808038" lvl="2" indent="-452438">
              <a:lnSpc>
                <a:spcPct val="80000"/>
              </a:lnSpc>
              <a:spcBef>
                <a:spcPct val="0"/>
              </a:spcBef>
              <a:buFont typeface="Symbol" pitchFamily="18" charset="2"/>
              <a:buChar char="Þ"/>
              <a:defRPr/>
            </a:pPr>
            <a:endParaRPr lang="cs-CZ" dirty="0"/>
          </a:p>
          <a:p>
            <a:pPr marL="808038" lvl="2" indent="-452438">
              <a:lnSpc>
                <a:spcPct val="80000"/>
              </a:lnSpc>
              <a:spcBef>
                <a:spcPct val="0"/>
              </a:spcBef>
              <a:buFont typeface="Symbol" pitchFamily="18" charset="2"/>
              <a:buChar char="Þ"/>
              <a:defRPr/>
            </a:pPr>
            <a:r>
              <a:rPr lang="cs-CZ" sz="2400" b="1" i="1" dirty="0">
                <a:solidFill>
                  <a:srgbClr val="FF0000"/>
                </a:solidFill>
              </a:rPr>
              <a:t>implementace participací</a:t>
            </a:r>
            <a:r>
              <a:rPr lang="cs-CZ" sz="2400" b="1" dirty="0">
                <a:solidFill>
                  <a:srgbClr val="FF0000"/>
                </a:solidFill>
              </a:rPr>
              <a:t> </a:t>
            </a:r>
            <a:r>
              <a:rPr lang="cs-CZ" dirty="0"/>
              <a:t>(povzbuzování nositelů zájmu o rozvoj podniku, aby se podíleli na změnách)</a:t>
            </a:r>
          </a:p>
          <a:p>
            <a:pPr marL="808038" lvl="2" indent="-452438">
              <a:lnSpc>
                <a:spcPct val="80000"/>
              </a:lnSpc>
              <a:spcBef>
                <a:spcPct val="0"/>
              </a:spcBef>
              <a:buFont typeface="Symbol" pitchFamily="18" charset="2"/>
              <a:buChar char="Þ"/>
              <a:defRPr/>
            </a:pPr>
            <a:endParaRPr lang="cs-CZ" dirty="0"/>
          </a:p>
          <a:p>
            <a:pPr marL="808038" lvl="2" indent="-452438">
              <a:lnSpc>
                <a:spcPct val="80000"/>
              </a:lnSpc>
              <a:spcBef>
                <a:spcPct val="0"/>
              </a:spcBef>
              <a:buFont typeface="Symbol" pitchFamily="18" charset="2"/>
              <a:buChar char="Þ"/>
              <a:defRPr/>
            </a:pPr>
            <a:r>
              <a:rPr lang="cs-CZ" sz="2400" b="1" i="1" dirty="0">
                <a:solidFill>
                  <a:srgbClr val="FF0000"/>
                </a:solidFill>
              </a:rPr>
              <a:t>implementace přesvědčováním</a:t>
            </a:r>
            <a:r>
              <a:rPr lang="cs-CZ" sz="2400" b="1" dirty="0">
                <a:solidFill>
                  <a:srgbClr val="FF0000"/>
                </a:solidFill>
              </a:rPr>
              <a:t> </a:t>
            </a:r>
            <a:r>
              <a:rPr lang="cs-CZ" dirty="0"/>
              <a:t>(dodatečné pokusy získat pro změnu podřízené)</a:t>
            </a:r>
          </a:p>
          <a:p>
            <a:pPr marL="355600" lvl="2">
              <a:lnSpc>
                <a:spcPct val="80000"/>
              </a:lnSpc>
              <a:spcBef>
                <a:spcPct val="0"/>
              </a:spcBef>
              <a:defRPr/>
            </a:pPr>
            <a:endParaRPr lang="cs-CZ" dirty="0"/>
          </a:p>
          <a:p>
            <a:pPr marL="808038" lvl="2" indent="-452438">
              <a:lnSpc>
                <a:spcPct val="80000"/>
              </a:lnSpc>
              <a:spcBef>
                <a:spcPct val="0"/>
              </a:spcBef>
              <a:buFont typeface="Symbol" pitchFamily="18" charset="2"/>
              <a:buChar char="Þ"/>
              <a:defRPr/>
            </a:pPr>
            <a:r>
              <a:rPr lang="cs-CZ" sz="2400" b="1" i="1" dirty="0">
                <a:solidFill>
                  <a:srgbClr val="FF0000"/>
                </a:solidFill>
              </a:rPr>
              <a:t>implementace nařizováním</a:t>
            </a:r>
            <a:r>
              <a:rPr lang="cs-CZ" sz="2400" b="1" dirty="0">
                <a:solidFill>
                  <a:srgbClr val="FF0000"/>
                </a:solidFill>
              </a:rPr>
              <a:t> </a:t>
            </a:r>
            <a:r>
              <a:rPr lang="cs-CZ" dirty="0"/>
              <a:t>(vydání nových směrnic</a:t>
            </a:r>
            <a:r>
              <a:rPr lang="cs-CZ" sz="1600" dirty="0"/>
              <a:t>).</a:t>
            </a:r>
          </a:p>
          <a:p>
            <a:pPr marL="400050" lvl="1" indent="0">
              <a:buNone/>
              <a:defRPr/>
            </a:pPr>
            <a:endParaRPr lang="cs-CZ" sz="1600" b="1" dirty="0"/>
          </a:p>
          <a:p>
            <a:pPr marL="400050" lvl="1" indent="0">
              <a:buNone/>
              <a:defRPr/>
            </a:pPr>
            <a:endParaRPr lang="cs-CZ" sz="1600" b="1" dirty="0"/>
          </a:p>
          <a:p>
            <a:pPr marL="514350" indent="-514350">
              <a:buFont typeface="Times New Roman" pitchFamily="18" charset="0"/>
              <a:buAutoNum type="arabicPeriod"/>
              <a:defRPr/>
            </a:pPr>
            <a:endParaRPr lang="cs-CZ" sz="1600" b="1" dirty="0"/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069386-5524-4DD3-B45A-FDDCB2248CF3}" type="slidenum">
              <a:rPr lang="cs-CZ" smtClean="0"/>
              <a:pPr>
                <a:defRPr/>
              </a:pPr>
              <a:t>7</a:t>
            </a:fld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7049" y="139242"/>
            <a:ext cx="1464833" cy="1127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1175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>
          <a:xfrm>
            <a:off x="1520017" y="1108552"/>
            <a:ext cx="7772400" cy="54868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sk-SK" altLang="cs-CZ" sz="3200" b="1" dirty="0">
                <a:solidFill>
                  <a:srgbClr val="008080"/>
                </a:solidFill>
              </a:rPr>
              <a:t>3. </a:t>
            </a:r>
            <a:r>
              <a:rPr lang="sk-SK" altLang="cs-CZ" sz="3200" b="1" dirty="0" err="1">
                <a:solidFill>
                  <a:srgbClr val="008080"/>
                </a:solidFill>
              </a:rPr>
              <a:t>Komunikace</a:t>
            </a:r>
            <a:r>
              <a:rPr lang="sk-SK" altLang="cs-CZ" sz="3200" b="1" dirty="0">
                <a:solidFill>
                  <a:srgbClr val="008080"/>
                </a:solidFill>
              </a:rPr>
              <a:t> </a:t>
            </a:r>
            <a:r>
              <a:rPr lang="sk-SK" altLang="cs-CZ" sz="3200" b="1" dirty="0" err="1">
                <a:solidFill>
                  <a:srgbClr val="008080"/>
                </a:solidFill>
              </a:rPr>
              <a:t>při</a:t>
            </a:r>
            <a:r>
              <a:rPr lang="sk-SK" altLang="cs-CZ" sz="3200" b="1" dirty="0">
                <a:solidFill>
                  <a:srgbClr val="008080"/>
                </a:solidFill>
              </a:rPr>
              <a:t> </a:t>
            </a:r>
            <a:r>
              <a:rPr lang="sk-SK" altLang="cs-CZ" sz="3200" b="1" dirty="0" err="1">
                <a:solidFill>
                  <a:srgbClr val="008080"/>
                </a:solidFill>
              </a:rPr>
              <a:t>implementaci</a:t>
            </a:r>
            <a:r>
              <a:rPr lang="sk-SK" altLang="cs-CZ" sz="3200" b="1" dirty="0">
                <a:solidFill>
                  <a:srgbClr val="008080"/>
                </a:solidFill>
              </a:rPr>
              <a:t> </a:t>
            </a:r>
            <a:r>
              <a:rPr lang="sk-SK" altLang="cs-CZ" sz="3200" b="1" dirty="0" err="1">
                <a:solidFill>
                  <a:srgbClr val="008080"/>
                </a:solidFill>
              </a:rPr>
              <a:t>strategie</a:t>
            </a:r>
            <a:endParaRPr lang="cs-CZ" sz="3200" b="1" dirty="0">
              <a:solidFill>
                <a:srgbClr val="008080"/>
              </a:solidFill>
            </a:endParaRPr>
          </a:p>
        </p:txBody>
      </p:sp>
      <p:sp>
        <p:nvSpPr>
          <p:cNvPr id="3075" name="Zástupný symbol pro obsah 2"/>
          <p:cNvSpPr>
            <a:spLocks noGrp="1"/>
          </p:cNvSpPr>
          <p:nvPr>
            <p:ph idx="1"/>
          </p:nvPr>
        </p:nvSpPr>
        <p:spPr>
          <a:xfrm>
            <a:off x="598459" y="2047329"/>
            <a:ext cx="9615516" cy="4309021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lnSpcReduction="10000"/>
          </a:bodyPr>
          <a:lstStyle/>
          <a:p>
            <a:pPr marL="609600" indent="-609600">
              <a:spcBef>
                <a:spcPct val="0"/>
              </a:spcBef>
              <a:buFontTx/>
              <a:buChar char="•"/>
            </a:pPr>
            <a:r>
              <a:rPr lang="cs-CZ" altLang="cs-CZ" b="1" dirty="0"/>
              <a:t>Základní předpoklad implementace strategie – </a:t>
            </a:r>
            <a:r>
              <a:rPr lang="cs-CZ" altLang="cs-CZ" b="1" dirty="0">
                <a:solidFill>
                  <a:srgbClr val="FFFF00"/>
                </a:solidFill>
              </a:rPr>
              <a:t>komunikace mezi vrcholovým vedením jako tvůrcem a ostatními </a:t>
            </a:r>
            <a:r>
              <a:rPr lang="cs-CZ" altLang="cs-CZ" b="1" dirty="0"/>
              <a:t>řídícími stupni s převahou výkonných činností.</a:t>
            </a:r>
          </a:p>
          <a:p>
            <a:pPr marL="609600" indent="-609600">
              <a:buFontTx/>
              <a:buChar char="•"/>
            </a:pPr>
            <a:r>
              <a:rPr lang="cs-CZ" altLang="cs-CZ" b="1" dirty="0">
                <a:solidFill>
                  <a:srgbClr val="FFFF00"/>
                </a:solidFill>
              </a:rPr>
              <a:t>Důkladné seznámení se strategií a její pochopení </a:t>
            </a:r>
            <a:r>
              <a:rPr lang="cs-CZ" altLang="cs-CZ" b="1" dirty="0"/>
              <a:t>je zárukou odpovídajícího jednání pracovníků.</a:t>
            </a:r>
          </a:p>
          <a:p>
            <a:pPr marL="609600" indent="-609600">
              <a:buFontTx/>
              <a:buChar char="•"/>
            </a:pPr>
            <a:r>
              <a:rPr lang="cs-CZ" altLang="cs-CZ" b="1" dirty="0"/>
              <a:t>Každý pracovník by měl dostat obecný návod pro rozhodování.</a:t>
            </a:r>
          </a:p>
          <a:p>
            <a:pPr marL="609600" indent="-609600">
              <a:buFontTx/>
              <a:buChar char="•"/>
            </a:pPr>
            <a:r>
              <a:rPr lang="cs-CZ" altLang="cs-CZ" b="1" dirty="0"/>
              <a:t>Předčasné nebo nevhodně prezentované oznámení strategických opatření s negativními důsledky pro zaměstnance může mít demoralizující účinek.</a:t>
            </a:r>
          </a:p>
          <a:p>
            <a:pPr marL="400050" lvl="1" indent="0">
              <a:buNone/>
              <a:defRPr/>
            </a:pPr>
            <a:endParaRPr lang="cs-CZ" sz="1600" b="1" dirty="0"/>
          </a:p>
          <a:p>
            <a:pPr marL="400050" lvl="1" indent="0">
              <a:buNone/>
              <a:defRPr/>
            </a:pPr>
            <a:endParaRPr lang="cs-CZ" sz="1600" b="1" dirty="0"/>
          </a:p>
          <a:p>
            <a:pPr marL="514350" indent="-514350">
              <a:buFont typeface="Times New Roman" pitchFamily="18" charset="0"/>
              <a:buAutoNum type="arabicPeriod"/>
              <a:defRPr/>
            </a:pPr>
            <a:endParaRPr lang="cs-CZ" sz="1600" b="1" dirty="0"/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069386-5524-4DD3-B45A-FDDCB2248CF3}" type="slidenum">
              <a:rPr lang="cs-CZ" smtClean="0"/>
              <a:pPr>
                <a:defRPr/>
              </a:pPr>
              <a:t>8</a:t>
            </a:fld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7049" y="139242"/>
            <a:ext cx="1464833" cy="1127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51202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>
          <a:xfrm>
            <a:off x="1520017" y="718455"/>
            <a:ext cx="7772400" cy="54868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sk-SK" altLang="cs-CZ" sz="3200" b="1" dirty="0" err="1">
                <a:solidFill>
                  <a:srgbClr val="008080"/>
                </a:solidFill>
              </a:rPr>
              <a:t>Komunikace</a:t>
            </a:r>
            <a:r>
              <a:rPr lang="sk-SK" altLang="cs-CZ" sz="3200" b="1" dirty="0">
                <a:solidFill>
                  <a:srgbClr val="008080"/>
                </a:solidFill>
              </a:rPr>
              <a:t> </a:t>
            </a:r>
            <a:r>
              <a:rPr lang="sk-SK" altLang="cs-CZ" sz="3200" b="1" dirty="0" err="1">
                <a:solidFill>
                  <a:srgbClr val="008080"/>
                </a:solidFill>
              </a:rPr>
              <a:t>při</a:t>
            </a:r>
            <a:r>
              <a:rPr lang="sk-SK" altLang="cs-CZ" sz="3200" b="1" dirty="0">
                <a:solidFill>
                  <a:srgbClr val="008080"/>
                </a:solidFill>
              </a:rPr>
              <a:t> </a:t>
            </a:r>
            <a:r>
              <a:rPr lang="sk-SK" altLang="cs-CZ" sz="3200" b="1" dirty="0" err="1">
                <a:solidFill>
                  <a:srgbClr val="008080"/>
                </a:solidFill>
              </a:rPr>
              <a:t>implementaci</a:t>
            </a:r>
            <a:r>
              <a:rPr lang="sk-SK" altLang="cs-CZ" sz="3200" b="1" dirty="0">
                <a:solidFill>
                  <a:srgbClr val="008080"/>
                </a:solidFill>
              </a:rPr>
              <a:t> </a:t>
            </a:r>
            <a:r>
              <a:rPr lang="sk-SK" altLang="cs-CZ" sz="3200" b="1" dirty="0" err="1">
                <a:solidFill>
                  <a:srgbClr val="008080"/>
                </a:solidFill>
              </a:rPr>
              <a:t>strategie</a:t>
            </a:r>
            <a:endParaRPr lang="cs-CZ" altLang="cs-CZ" sz="3200" b="1" dirty="0">
              <a:solidFill>
                <a:srgbClr val="008080"/>
              </a:solidFill>
              <a:latin typeface="Arial Narrow" pitchFamily="34" charset="0"/>
            </a:endParaRPr>
          </a:p>
        </p:txBody>
      </p:sp>
      <p:sp>
        <p:nvSpPr>
          <p:cNvPr id="3075" name="Zástupný symbol pro obsah 2"/>
          <p:cNvSpPr>
            <a:spLocks noGrp="1"/>
          </p:cNvSpPr>
          <p:nvPr>
            <p:ph idx="1"/>
          </p:nvPr>
        </p:nvSpPr>
        <p:spPr>
          <a:xfrm>
            <a:off x="598459" y="2047329"/>
            <a:ext cx="9615516" cy="4309021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>
              <a:lnSpc>
                <a:spcPct val="80000"/>
              </a:lnSpc>
              <a:defRPr/>
            </a:pPr>
            <a:r>
              <a:rPr lang="cs-CZ" sz="2400" dirty="0"/>
              <a:t>Rozsah a podrobnost explicitního oznámení strategie závisí na těchto faktorech:</a:t>
            </a:r>
          </a:p>
          <a:p>
            <a:pPr marL="266700" lvl="2" indent="-266700">
              <a:lnSpc>
                <a:spcPct val="80000"/>
              </a:lnSpc>
              <a:defRPr/>
            </a:pPr>
            <a:r>
              <a:rPr lang="cs-CZ" sz="2400" b="1" i="1" dirty="0">
                <a:solidFill>
                  <a:srgbClr val="FFFF00"/>
                </a:solidFill>
              </a:rPr>
              <a:t>originalita strategie</a:t>
            </a:r>
            <a:r>
              <a:rPr lang="cs-CZ" sz="2400" b="1" dirty="0">
                <a:solidFill>
                  <a:srgbClr val="FFFF00"/>
                </a:solidFill>
              </a:rPr>
              <a:t> </a:t>
            </a:r>
            <a:r>
              <a:rPr lang="cs-CZ" dirty="0"/>
              <a:t>(významné a originální konkurenční výhody se nezveřejňují, aby konkurenti byli překvapeni)</a:t>
            </a:r>
          </a:p>
          <a:p>
            <a:pPr marL="266700" lvl="2" indent="-266700">
              <a:lnSpc>
                <a:spcPct val="80000"/>
              </a:lnSpc>
              <a:defRPr/>
            </a:pPr>
            <a:r>
              <a:rPr lang="cs-CZ" sz="2400" b="1" i="1" dirty="0">
                <a:solidFill>
                  <a:srgbClr val="FFFF00"/>
                </a:solidFill>
              </a:rPr>
              <a:t>mocenské poměry v podniku</a:t>
            </a:r>
            <a:r>
              <a:rPr lang="cs-CZ" sz="2400" b="1" dirty="0">
                <a:solidFill>
                  <a:srgbClr val="FFFF00"/>
                </a:solidFill>
              </a:rPr>
              <a:t> </a:t>
            </a:r>
            <a:r>
              <a:rPr lang="cs-CZ" dirty="0"/>
              <a:t>(zájmové skupiny okolo silných individualit – komunikace nemá vyvolat rozbroje)</a:t>
            </a:r>
          </a:p>
          <a:p>
            <a:pPr marL="266700" lvl="2" indent="-266700">
              <a:lnSpc>
                <a:spcPct val="80000"/>
              </a:lnSpc>
              <a:defRPr/>
            </a:pPr>
            <a:r>
              <a:rPr lang="cs-CZ" sz="2400" b="1" i="1" dirty="0">
                <a:solidFill>
                  <a:srgbClr val="FFFF00"/>
                </a:solidFill>
              </a:rPr>
              <a:t>očekávání vnějších zájmových skupin</a:t>
            </a:r>
            <a:r>
              <a:rPr lang="cs-CZ" sz="2400" b="1" dirty="0">
                <a:solidFill>
                  <a:srgbClr val="FFFF00"/>
                </a:solidFill>
              </a:rPr>
              <a:t> </a:t>
            </a:r>
            <a:r>
              <a:rPr lang="cs-CZ" dirty="0"/>
              <a:t>(komunikace tomu musí předcházet)</a:t>
            </a:r>
          </a:p>
          <a:p>
            <a:pPr marL="266700" lvl="2" indent="-266700">
              <a:lnSpc>
                <a:spcPct val="80000"/>
              </a:lnSpc>
              <a:defRPr/>
            </a:pPr>
            <a:r>
              <a:rPr lang="cs-CZ" sz="2400" b="1" i="1" dirty="0">
                <a:solidFill>
                  <a:srgbClr val="FFFF00"/>
                </a:solidFill>
              </a:rPr>
              <a:t>motivace vnitřních zájmových skupin</a:t>
            </a:r>
            <a:r>
              <a:rPr lang="cs-CZ" sz="2400" b="1" dirty="0">
                <a:solidFill>
                  <a:srgbClr val="FFFF00"/>
                </a:solidFill>
              </a:rPr>
              <a:t> </a:t>
            </a:r>
            <a:r>
              <a:rPr lang="cs-CZ" dirty="0"/>
              <a:t>(zveřejnění strategie může inspirovat, ale též demoralizovat, zejména strategie útlumová)</a:t>
            </a:r>
          </a:p>
          <a:p>
            <a:pPr marL="266700" lvl="2" indent="-266700">
              <a:lnSpc>
                <a:spcPct val="80000"/>
              </a:lnSpc>
              <a:defRPr/>
            </a:pPr>
            <a:r>
              <a:rPr lang="cs-CZ" sz="2400" b="1" i="1" dirty="0">
                <a:solidFill>
                  <a:srgbClr val="FFFF00"/>
                </a:solidFill>
              </a:rPr>
              <a:t>rozhodovací důsledek implementace</a:t>
            </a:r>
            <a:r>
              <a:rPr lang="cs-CZ" sz="2400" b="1" dirty="0">
                <a:solidFill>
                  <a:srgbClr val="FFFF00"/>
                </a:solidFill>
              </a:rPr>
              <a:t> </a:t>
            </a:r>
            <a:r>
              <a:rPr lang="cs-CZ" dirty="0"/>
              <a:t>(před zveřejněním strategie se musí vrcholový management přesvědčit, zda byly zohledněny všechny relevantní názory a připomínky). </a:t>
            </a:r>
          </a:p>
          <a:p>
            <a:pPr marL="400050" lvl="1" indent="0">
              <a:buNone/>
              <a:defRPr/>
            </a:pPr>
            <a:endParaRPr lang="cs-CZ" sz="1600" b="1" dirty="0"/>
          </a:p>
          <a:p>
            <a:pPr marL="400050" lvl="1" indent="0">
              <a:buNone/>
              <a:defRPr/>
            </a:pPr>
            <a:endParaRPr lang="cs-CZ" sz="1600" b="1" dirty="0"/>
          </a:p>
          <a:p>
            <a:pPr marL="514350" indent="-514350">
              <a:buFont typeface="Times New Roman" pitchFamily="18" charset="0"/>
              <a:buAutoNum type="arabicPeriod"/>
              <a:defRPr/>
            </a:pPr>
            <a:endParaRPr lang="cs-CZ" sz="1600" b="1" dirty="0"/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069386-5524-4DD3-B45A-FDDCB2248CF3}" type="slidenum">
              <a:rPr lang="cs-CZ" smtClean="0"/>
              <a:pPr>
                <a:defRPr/>
              </a:pPr>
              <a:t>9</a:t>
            </a:fld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7049" y="139242"/>
            <a:ext cx="1464833" cy="1127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661033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8A300BF030A8E48ABB4234BF29EF4E3" ma:contentTypeVersion="2" ma:contentTypeDescription="Vytvoří nový dokument" ma:contentTypeScope="" ma:versionID="8473dbdd679df6ca902c4c1a5a66845f">
  <xsd:schema xmlns:xsd="http://www.w3.org/2001/XMLSchema" xmlns:xs="http://www.w3.org/2001/XMLSchema" xmlns:p="http://schemas.microsoft.com/office/2006/metadata/properties" xmlns:ns2="8999340a-a161-4283-8953-5595b83c4c5c" targetNamespace="http://schemas.microsoft.com/office/2006/metadata/properties" ma:root="true" ma:fieldsID="c4f6df54c8203aaa146fea5705991691" ns2:_="">
    <xsd:import namespace="8999340a-a161-4283-8953-5595b83c4c5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99340a-a161-4283-8953-5595b83c4c5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8D26954-6504-49FA-8EC0-6291B9EB8317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FAF52902-0D84-4BC3-B77B-5BB2F6D863F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999340a-a161-4283-8953-5595b83c4c5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E037E2C-9C4A-4106-A357-076725AFA8C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2055</TotalTime>
  <Words>4295</Words>
  <Application>Microsoft Office PowerPoint</Application>
  <PresentationFormat>Širokoúhlá obrazovka</PresentationFormat>
  <Paragraphs>951</Paragraphs>
  <Slides>65</Slides>
  <Notes>1</Notes>
  <HiddenSlides>0</HiddenSlides>
  <MMClips>0</MMClips>
  <ScaleCrop>false</ScaleCrop>
  <HeadingPairs>
    <vt:vector size="8" baseType="variant">
      <vt:variant>
        <vt:lpstr>Použitá písma</vt:lpstr>
      </vt:variant>
      <vt:variant>
        <vt:i4>8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65</vt:i4>
      </vt:variant>
    </vt:vector>
  </HeadingPairs>
  <TitlesOfParts>
    <vt:vector size="75" baseType="lpstr">
      <vt:lpstr>Arial</vt:lpstr>
      <vt:lpstr>Arial Narrow</vt:lpstr>
      <vt:lpstr>Calibri</vt:lpstr>
      <vt:lpstr>Calibri Light</vt:lpstr>
      <vt:lpstr>Symbol</vt:lpstr>
      <vt:lpstr>Tahoma</vt:lpstr>
      <vt:lpstr>Times New Roman</vt:lpstr>
      <vt:lpstr>Wingdings</vt:lpstr>
      <vt:lpstr>Motiv Office</vt:lpstr>
      <vt:lpstr>Organization Chart</vt:lpstr>
      <vt:lpstr>   Implementace strategie   </vt:lpstr>
      <vt:lpstr>Prezentace aplikace PowerPoint</vt:lpstr>
      <vt:lpstr>Prezentace aplikace PowerPoint</vt:lpstr>
      <vt:lpstr>1. Předpoklady realizace strategie</vt:lpstr>
      <vt:lpstr>Charakter implementace</vt:lpstr>
      <vt:lpstr>2. Obsah a struktura implementace strategie</vt:lpstr>
      <vt:lpstr>Základní procesy implementace strategie</vt:lpstr>
      <vt:lpstr>3. Komunikace při implementaci strategie</vt:lpstr>
      <vt:lpstr>Komunikace při implementaci strategie</vt:lpstr>
      <vt:lpstr>4. Organizační struktura</vt:lpstr>
      <vt:lpstr>Centralizace a decentralizace</vt:lpstr>
      <vt:lpstr>Organizační struktura </vt:lpstr>
      <vt:lpstr>Obecná organizační struktura podniku</vt:lpstr>
      <vt:lpstr>Vertikální diferenciace</vt:lpstr>
      <vt:lpstr> Horizontální diferenciace </vt:lpstr>
      <vt:lpstr> Základní formy organizační struktury </vt:lpstr>
      <vt:lpstr>Prezentace aplikace PowerPoint</vt:lpstr>
      <vt:lpstr>Prezentace aplikace PowerPoint</vt:lpstr>
      <vt:lpstr> Funkcionální organizační struktura </vt:lpstr>
      <vt:lpstr>Prezentace aplikace PowerPoint</vt:lpstr>
      <vt:lpstr>  Maticová organizační struktura  </vt:lpstr>
      <vt:lpstr>Prezentace aplikace PowerPoint</vt:lpstr>
      <vt:lpstr> Územní organizační struktura </vt:lpstr>
      <vt:lpstr>Prezentace aplikace PowerPoint</vt:lpstr>
      <vt:lpstr> Decentralizované podnikatelské jednotky 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7. Balanced Scorecard</vt:lpstr>
      <vt:lpstr>Systém BSC a strategie</vt:lpstr>
      <vt:lpstr>Propojení BSC na strategické řízení strategickou mapou</vt:lpstr>
      <vt:lpstr>Strategická mapa BSC</vt:lpstr>
      <vt:lpstr>Strategická mapa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8.3 Hlavní strategické operace</vt:lpstr>
      <vt:lpstr>Prezentace aplikace PowerPoint</vt:lpstr>
      <vt:lpstr>Rozdělení hlavních strategických operací dle typů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Shrnutí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Roman Šperka</dc:creator>
  <cp:lastModifiedBy>sta0006</cp:lastModifiedBy>
  <cp:revision>229</cp:revision>
  <dcterms:created xsi:type="dcterms:W3CDTF">2016-11-25T20:36:16Z</dcterms:created>
  <dcterms:modified xsi:type="dcterms:W3CDTF">2021-10-08T09:50:13Z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0x010100B8A300BF030A8E48ABB4234BF29EF4E3</vt:lpwstr>
  </property>
</Properties>
</file>