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8" r:id="rId5"/>
    <p:sldId id="427" r:id="rId6"/>
    <p:sldId id="591" r:id="rId7"/>
    <p:sldId id="592" r:id="rId8"/>
    <p:sldId id="593" r:id="rId9"/>
    <p:sldId id="594" r:id="rId10"/>
    <p:sldId id="598" r:id="rId11"/>
    <p:sldId id="595" r:id="rId12"/>
    <p:sldId id="597" r:id="rId13"/>
    <p:sldId id="283" r:id="rId14"/>
    <p:sldId id="59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endParaRPr lang="cs-CZ" sz="4000" b="1" dirty="0"/>
          </a:p>
          <a:p>
            <a:r>
              <a:rPr lang="cs-CZ" sz="4000" b="1" dirty="0">
                <a:solidFill>
                  <a:schemeClr val="bg1"/>
                </a:solidFill>
              </a:rPr>
              <a:t>Podmínky absolvování předmětu a seminární práce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340767"/>
            <a:ext cx="8280400" cy="51125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Popis odvětví: </a:t>
            </a:r>
          </a:p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• Analýzy MPO Panorama zpracovatelského průmyslu, </a:t>
            </a:r>
          </a:p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• Statistiky ČSÚ, </a:t>
            </a:r>
          </a:p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• Přehledy asociací, např. Hutnictví železa, Asociace automobilového průmyslu, apod. ……</a:t>
            </a:r>
          </a:p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 </a:t>
            </a:r>
          </a:p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Popis firmy </a:t>
            </a:r>
          </a:p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• Informace z webovských stránek firem, </a:t>
            </a:r>
          </a:p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• Informace z výročních zpráv, </a:t>
            </a:r>
          </a:p>
          <a:p>
            <a:pPr marL="609600" indent="-609600" algn="l">
              <a:buFontTx/>
              <a:buChar char="•"/>
            </a:pP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• Informace z registru ekonomických subjektů, obchodní rejstřík - https://or.justice.cz/</a:t>
            </a:r>
            <a:r>
              <a:rPr lang="cs-CZ" b="1" dirty="0" err="1">
                <a:solidFill>
                  <a:srgbClr val="008080"/>
                </a:solidFill>
                <a:latin typeface="Calibri" pitchFamily="34" charset="0"/>
              </a:rPr>
              <a:t>ias</a:t>
            </a: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/</a:t>
            </a:r>
            <a:r>
              <a:rPr lang="cs-CZ" b="1" dirty="0" err="1">
                <a:solidFill>
                  <a:srgbClr val="008080"/>
                </a:solidFill>
                <a:latin typeface="Calibri" pitchFamily="34" charset="0"/>
              </a:rPr>
              <a:t>ui</a:t>
            </a: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/</a:t>
            </a:r>
            <a:r>
              <a:rPr lang="cs-CZ" b="1" dirty="0" err="1">
                <a:solidFill>
                  <a:srgbClr val="008080"/>
                </a:solidFill>
                <a:latin typeface="Calibri" pitchFamily="34" charset="0"/>
              </a:rPr>
              <a:t>rejstrik</a:t>
            </a:r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, </a:t>
            </a:r>
          </a:p>
          <a:p>
            <a:pPr algn="l"/>
            <a:r>
              <a:rPr lang="cs-CZ" b="1" dirty="0">
                <a:solidFill>
                  <a:srgbClr val="008080"/>
                </a:solidFill>
                <a:latin typeface="Calibri" pitchFamily="34" charset="0"/>
              </a:rPr>
              <a:t>•      Databáze   atd.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919536" y="404665"/>
            <a:ext cx="820871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Doporučené zdroje</a:t>
            </a:r>
            <a:endParaRPr lang="cs-CZ" sz="3200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2A08A-D76B-4AD4-BDDD-B087C9A71B23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9A9D2E3-CB15-4897-8CA0-C7E9FC4C64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62767" y="70318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Termíny zkoušek a odevzdání SP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50834" y="2066379"/>
            <a:ext cx="8269316" cy="3490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09600" indent="-609600">
              <a:spcBef>
                <a:spcPct val="0"/>
              </a:spcBef>
              <a:buFontTx/>
              <a:buChar char="•"/>
            </a:pPr>
            <a:r>
              <a:rPr lang="cs-CZ" sz="2400" dirty="0">
                <a:solidFill>
                  <a:srgbClr val="008080"/>
                </a:solidFill>
                <a:latin typeface="Calibri" pitchFamily="34" charset="0"/>
              </a:rPr>
              <a:t>Předpokládané termíny zkoušek: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8080"/>
                </a:solidFill>
                <a:latin typeface="Calibri" pitchFamily="34" charset="0"/>
              </a:rPr>
              <a:t>         druhá polovina ledna a začátek února 2022 (pokud byste se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8080"/>
                </a:solidFill>
                <a:latin typeface="Calibri" pitchFamily="34" charset="0"/>
              </a:rPr>
              <a:t>         celá skupina dohodla, že dříve, lze akceptovat)</a:t>
            </a:r>
          </a:p>
          <a:p>
            <a:pPr marL="609600" indent="-609600">
              <a:spcBef>
                <a:spcPct val="0"/>
              </a:spcBef>
              <a:buFontTx/>
              <a:buChar char="•"/>
            </a:pPr>
            <a:r>
              <a:rPr lang="cs-CZ" sz="2400" dirty="0">
                <a:solidFill>
                  <a:srgbClr val="008080"/>
                </a:solidFill>
                <a:latin typeface="Calibri" pitchFamily="34" charset="0"/>
              </a:rPr>
              <a:t>Přihlašování po vyhlášení terminu u p. Hany Hráčkové </a:t>
            </a:r>
          </a:p>
          <a:p>
            <a:pPr marL="0" indent="0">
              <a:spcBef>
                <a:spcPct val="0"/>
              </a:spcBef>
              <a:buNone/>
            </a:pPr>
            <a:endParaRPr lang="cs-CZ" sz="2400" dirty="0">
              <a:solidFill>
                <a:srgbClr val="008080"/>
              </a:solidFill>
              <a:latin typeface="Calibri" pitchFamily="34" charset="0"/>
            </a:endParaRPr>
          </a:p>
          <a:p>
            <a:pPr marL="609600" indent="-609600">
              <a:spcBef>
                <a:spcPct val="0"/>
              </a:spcBef>
              <a:buFontTx/>
              <a:buChar char="•"/>
            </a:pPr>
            <a:r>
              <a:rPr lang="cs-CZ" sz="2400" dirty="0">
                <a:solidFill>
                  <a:srgbClr val="008080"/>
                </a:solidFill>
                <a:latin typeface="Calibri" pitchFamily="34" charset="0"/>
              </a:rPr>
              <a:t>Odevzdání seminárních prací: Nejpozději 1  týden před zkouškou. </a:t>
            </a:r>
          </a:p>
          <a:p>
            <a:pPr marL="609600" indent="-609600">
              <a:spcBef>
                <a:spcPct val="0"/>
              </a:spcBef>
              <a:buFontTx/>
              <a:buChar char="•"/>
            </a:pPr>
            <a:r>
              <a:rPr lang="cs-CZ" sz="2400" dirty="0">
                <a:solidFill>
                  <a:srgbClr val="008080"/>
                </a:solidFill>
                <a:latin typeface="Calibri" pitchFamily="34" charset="0"/>
              </a:rPr>
              <a:t>Písemně s podpisem 1 x paní Hráčková, ÚDS </a:t>
            </a:r>
          </a:p>
          <a:p>
            <a:pPr marL="609600" indent="-609600">
              <a:spcBef>
                <a:spcPct val="0"/>
              </a:spcBef>
              <a:buFontTx/>
              <a:buChar char="•"/>
            </a:pPr>
            <a:r>
              <a:rPr lang="cs-CZ" sz="2400" dirty="0">
                <a:solidFill>
                  <a:srgbClr val="008080"/>
                </a:solidFill>
                <a:latin typeface="Calibri" pitchFamily="34" charset="0"/>
              </a:rPr>
              <a:t>Elektronicky na adresy: – starzyczna@opf.slu.cz – hrackova@opf.slu.cz </a:t>
            </a:r>
            <a:endParaRPr lang="cs-CZ" dirty="0">
              <a:solidFill>
                <a:srgbClr val="008080"/>
              </a:solidFill>
              <a:latin typeface="Calibri" pitchFamily="34" charset="0"/>
            </a:endParaRP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74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5922" y="41290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Podmínky absolvování předmětu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197" y="2683680"/>
            <a:ext cx="8229600" cy="164067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spcBef>
                <a:spcPct val="30000"/>
              </a:spcBef>
              <a:buAutoNum type="arabicPeriod"/>
            </a:pPr>
            <a:r>
              <a:rPr lang="cs-CZ" sz="2400" b="1" dirty="0">
                <a:cs typeface="Arial" panose="020B0604020202020204" pitchFamily="34" charset="0"/>
              </a:rPr>
              <a:t>Zpracování seminární práce (případové studie)</a:t>
            </a:r>
          </a:p>
          <a:p>
            <a:pPr marL="457200" indent="-457200">
              <a:lnSpc>
                <a:spcPct val="80000"/>
              </a:lnSpc>
              <a:spcBef>
                <a:spcPct val="30000"/>
              </a:spcBef>
              <a:buAutoNum type="arabicPeriod"/>
            </a:pPr>
            <a:r>
              <a:rPr lang="cs-CZ" sz="2400" b="1" dirty="0">
                <a:cs typeface="Arial" panose="020B0604020202020204" pitchFamily="34" charset="0"/>
              </a:rPr>
              <a:t>Obhájení seminární práce u ústní zkoušky</a:t>
            </a:r>
          </a:p>
          <a:p>
            <a:pPr marL="457200" indent="-457200">
              <a:lnSpc>
                <a:spcPct val="80000"/>
              </a:lnSpc>
              <a:spcBef>
                <a:spcPct val="30000"/>
              </a:spcBef>
              <a:buAutoNum type="arabicPeriod"/>
            </a:pPr>
            <a:r>
              <a:rPr lang="cs-CZ" sz="2400" b="1" dirty="0">
                <a:cs typeface="Arial" panose="020B0604020202020204" pitchFamily="34" charset="0"/>
              </a:rPr>
              <a:t>Ústní zkouška k tématům MSŘ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62767" y="70318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Seminární práce - účel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50834" y="2066379"/>
            <a:ext cx="8269316" cy="3490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22300" lvl="2" indent="-622300">
              <a:buFontTx/>
              <a:buAutoNum type="arabicPeriod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Popsat na příkladu konkrétního podniku přístup k tvorbě podnikové strategie.  </a:t>
            </a:r>
          </a:p>
          <a:p>
            <a:pPr marL="622300" lvl="2" indent="-622300">
              <a:buFontTx/>
              <a:buAutoNum type="arabicPeriod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Aplikovat metody strategického řízení prezentované na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-pointu. </a:t>
            </a:r>
          </a:p>
          <a:p>
            <a:pPr marL="622300" lvl="2" indent="-622300">
              <a:buFontTx/>
              <a:buAutoNum type="arabicPeriod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Využít veřejně dostupných informací Internetu z webových stránek, statistik, obchodního rejstříku, výročních zpráv a atd.  </a:t>
            </a:r>
          </a:p>
          <a:p>
            <a:pPr marL="622300" lvl="2" indent="-622300">
              <a:buFontTx/>
              <a:buAutoNum type="arabicPeriod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Zaměřit se na odvětví, obor blízký zaměření doktorské disertační práce, je-li to možné.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0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62767" y="70318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Seminární práce - obsah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50834" y="2066379"/>
            <a:ext cx="8269316" cy="3490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Font typeface="+mj-lt"/>
              <a:buAutoNum type="arabicPeriod"/>
              <a:defRPr/>
            </a:pPr>
            <a:r>
              <a:rPr lang="cs-CZ" sz="2400" b="1" dirty="0"/>
              <a:t>Případová  studie strategického řízení popisuje vnější a vnitřní podmínky organizace formou strategického auditu  a nastoluje otázky jejího poslání, vize, cílů, záměrů a strategií.  </a:t>
            </a:r>
          </a:p>
          <a:p>
            <a:pPr>
              <a:buFont typeface="+mj-lt"/>
              <a:buAutoNum type="arabicPeriod"/>
              <a:defRPr/>
            </a:pPr>
            <a:r>
              <a:rPr lang="cs-CZ" sz="2400" b="1" dirty="0"/>
              <a:t>Většina informací v případové studii pochází ze známých faktů o organizaci a jejím odvětví, studie však obsahuje další odvození informace z předložených dat, prognózy a úsudky pisatele. </a:t>
            </a:r>
          </a:p>
          <a:p>
            <a:pPr>
              <a:buFont typeface="+mj-lt"/>
              <a:buAutoNum type="arabicPeriod"/>
              <a:defRPr/>
            </a:pPr>
            <a:r>
              <a:rPr lang="cs-CZ" sz="2400" b="1" dirty="0"/>
              <a:t>Případová studie by měla zachytit i vývoj organizace a odvětví v čase a v našem případě se omezíme na období cca 5 let, a to 2015 (2014) - 2019 (2018)  </a:t>
            </a:r>
          </a:p>
          <a:p>
            <a:pPr>
              <a:buFont typeface="+mj-lt"/>
              <a:buAutoNum type="arabicPeriod"/>
              <a:defRPr/>
            </a:pPr>
            <a:r>
              <a:rPr lang="cs-CZ" sz="2400" b="1" dirty="0"/>
              <a:t>Demonstrovat vývoj základních ukazatelů a dovodit trendy a doporučení pro strategická rozhodnutí.  </a:t>
            </a:r>
          </a:p>
          <a:p>
            <a:pPr>
              <a:buFont typeface="+mj-lt"/>
              <a:buAutoNum type="arabicPeriod"/>
              <a:defRPr/>
            </a:pPr>
            <a:r>
              <a:rPr lang="cs-CZ" sz="2400" b="1" dirty="0"/>
              <a:t>Využít např. ukazatele Vývoj hospodaření (Tržby, Přidaná hodnota, Výsledek hospodaření před zdaněním, zisk,…), Majetková struktura (aktiva, pasiva, vlastní a cizí zdroje), Osobní náklady a počet zaměstnanců atd.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87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62767" y="70318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Seminární práce - struktura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50834" y="2066379"/>
            <a:ext cx="8269316" cy="3490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Rozsah 15-20 stran včetně úvodní strany, obsahu  a informačních zdrojů:  </a:t>
            </a:r>
          </a:p>
          <a:p>
            <a:r>
              <a:rPr lang="cs-CZ" sz="2400" dirty="0"/>
              <a:t>Titulní strana (1)  </a:t>
            </a:r>
          </a:p>
          <a:p>
            <a:r>
              <a:rPr lang="cs-CZ" sz="2400" dirty="0"/>
              <a:t>Obsah (1) </a:t>
            </a:r>
          </a:p>
          <a:p>
            <a:r>
              <a:rPr lang="cs-CZ" sz="2400" dirty="0"/>
              <a:t>Úvod (1) </a:t>
            </a:r>
          </a:p>
          <a:p>
            <a:r>
              <a:rPr lang="cs-CZ" sz="2400" dirty="0"/>
              <a:t>Zpráva 10-15 stran  </a:t>
            </a:r>
          </a:p>
          <a:p>
            <a:r>
              <a:rPr lang="cs-CZ" sz="2400" dirty="0"/>
              <a:t>Závěr (1) </a:t>
            </a:r>
          </a:p>
          <a:p>
            <a:r>
              <a:rPr lang="cs-CZ" sz="2400" dirty="0"/>
              <a:t>Použité informační zdroje (dle potřeby, cca 10)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62767" y="70318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Na jaké otázky by měla SP odpovědět?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50834" y="2066379"/>
            <a:ext cx="8269316" cy="3490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marL="609600" indent="-6096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Jaké má firma existující vize, poslání, cíle a strategie? 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Jaké jsou nejvýznamnější příležitosti a hrozby pro firmu? 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Jaké jsou její největší silné a slabé stránky?  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 lze popsat finanční podmínky firmy a její postavení v rámci odvětví? 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Kdo jsou konkurenti firmy, trhy, výrobky, případně hlavní dodavatelé, zákazníci? 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Je firma členem nějakého klastru, sítě, asociace?  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Jaká doporučení byste navrhl firmě z hlediska dalšího rozvoje strategie (změna vize, poslání, strategické alternativy, atd.)?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7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62767" y="70318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Postup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50834" y="2066379"/>
            <a:ext cx="8269316" cy="3490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622300" lvl="2" indent="-6223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Popsat firmu základními charakteristikami, její strukturu a její postavení v rámci odvětví. </a:t>
            </a:r>
          </a:p>
          <a:p>
            <a:pPr marL="622300" lvl="2" indent="-6223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Popsat problémy spojené s managementem, marketingem,  financemi, výrobou, výzkumem a vývojem, vnějším prostředím • </a:t>
            </a:r>
          </a:p>
          <a:p>
            <a:pPr marL="622300" lvl="2" indent="-6223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Uvést vybrané ukazatele firmy a odvětví ve dvou časových okamžicích (např. 2015 a 2020) s vazbou na současné strategie. • Identifikovat vizi, poslání, cíle a strategie. • </a:t>
            </a:r>
          </a:p>
          <a:p>
            <a:pPr marL="622300" lvl="2" indent="-6223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Vybrat některý nástroj z portfolia metod strategického managementu (matice IFE, EFE, SWOT apod.) a sestavit hypoteticky příklad pro 3-5 klíčových faktorů. • </a:t>
            </a:r>
          </a:p>
          <a:p>
            <a:pPr marL="622300" lvl="2" indent="-6223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Doporučit specifické strategie a cíle pro udržení/získání konkurenční výhody. </a:t>
            </a:r>
          </a:p>
          <a:p>
            <a:pPr marL="622300" lvl="2" indent="-6223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Prezentovat při ústní zkoušce. </a:t>
            </a:r>
            <a:endParaRPr lang="cs-CZ" dirty="0">
              <a:solidFill>
                <a:srgbClr val="008080"/>
              </a:solidFill>
              <a:latin typeface="Calibri" pitchFamily="34" charset="0"/>
            </a:endParaRP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41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62767" y="70318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Příprava komplexní analýzy - inspirace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50834" y="2066379"/>
            <a:ext cx="8269316" cy="3490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457200" indent="-457200">
              <a:spcBef>
                <a:spcPct val="0"/>
              </a:spcBef>
              <a:buAutoNum type="arabicPeriod"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Identifikujte existující vizi, misi, cíle a strategie firmy. </a:t>
            </a:r>
          </a:p>
          <a:p>
            <a:pPr marL="457200" indent="-457200">
              <a:spcBef>
                <a:spcPct val="0"/>
              </a:spcBef>
              <a:buAutoNum type="arabicPeriod"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Připravte novou vizi a misi organizace. </a:t>
            </a:r>
          </a:p>
          <a:p>
            <a:pPr marL="457200" indent="-457200">
              <a:spcBef>
                <a:spcPct val="0"/>
              </a:spcBef>
              <a:buAutoNum type="arabicPeriod"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Identifikujte externí příležitosti a hrozby organizace , PEST a….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4. Vytvořte matici konkurenčního profilu (CPM –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Competitive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Profile Matrix).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5. Vytvořte matici vyhodnocení externích faktorů (EFE –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External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Factor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Evaluation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Matrix).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6. Identifikujte interní silné a slabé stránky organizace.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7. Vytvořte matici vyhodnocení interních faktorů (IFE -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Internal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Factor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Evaluation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Matrix). </a:t>
            </a:r>
            <a:endParaRPr lang="cs-CZ" sz="2400" dirty="0">
              <a:solidFill>
                <a:srgbClr val="008080"/>
              </a:solidFill>
              <a:latin typeface="Calibri" pitchFamily="34" charset="0"/>
            </a:endParaRP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409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62767" y="70318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Příprava komplexní analýzy - inspirace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50834" y="2066379"/>
            <a:ext cx="8269316" cy="34907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8. Připravte matice SWOT, SPACE (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Strategic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Position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and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Action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Evaluation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Matrix),  BCG Boston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Consulting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Group Matrix). IE (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Internal-External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Matrix), QSPM (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Quantitive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Strategic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2400" b="1" i="1" dirty="0" err="1">
                <a:solidFill>
                  <a:srgbClr val="008080"/>
                </a:solidFill>
                <a:latin typeface="Calibri" pitchFamily="34" charset="0"/>
              </a:rPr>
              <a:t>Planning</a:t>
            </a: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 Matrix) a vysvětlete výhody odvozených alternativních strategií. </a:t>
            </a:r>
          </a:p>
          <a:p>
            <a:pPr marL="0" indent="0"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9. Doporučte specifické strategie a dlouhodobé cíle a uveďte, kolik by vaše doporučení stála. Odhadněte roční náklady. </a:t>
            </a:r>
          </a:p>
          <a:p>
            <a:pPr marL="0" indent="0"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10. Specifikujte, jak by opatření měla být implementována, jaké lze očekávat výsledky. Odhadněte finanční ukazatele a časový plán. </a:t>
            </a:r>
          </a:p>
          <a:p>
            <a:pPr marL="0" indent="0"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11. Doporučte specifické roční cíle a politiky. </a:t>
            </a:r>
          </a:p>
          <a:p>
            <a:pPr marL="0" indent="0">
              <a:buNone/>
            </a:pPr>
            <a:r>
              <a:rPr lang="cs-CZ" sz="2400" b="1" i="1" dirty="0">
                <a:solidFill>
                  <a:srgbClr val="008080"/>
                </a:solidFill>
                <a:latin typeface="Calibri" pitchFamily="34" charset="0"/>
              </a:rPr>
              <a:t>12. Doporučte procedury pro kontrolu a vyhodnocování strategie.</a:t>
            </a:r>
            <a:endParaRPr lang="cs-CZ" sz="2400" dirty="0">
              <a:solidFill>
                <a:srgbClr val="008080"/>
              </a:solidFill>
              <a:latin typeface="Calibri" pitchFamily="34" charset="0"/>
            </a:endParaRP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031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2" ma:contentTypeDescription="Vytvoří nový dokument" ma:contentTypeScope="" ma:versionID="8473dbdd679df6ca902c4c1a5a66845f">
  <xsd:schema xmlns:xsd="http://www.w3.org/2001/XMLSchema" xmlns:xs="http://www.w3.org/2001/XMLSchema" xmlns:p="http://schemas.microsoft.com/office/2006/metadata/properties" xmlns:ns2="8999340a-a161-4283-8953-5595b83c4c5c" targetNamespace="http://schemas.microsoft.com/office/2006/metadata/properties" ma:root="true" ma:fieldsID="c4f6df54c8203aaa146fea5705991691" ns2:_="">
    <xsd:import namespace="8999340a-a161-4283-8953-5595b83c4c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340a-a161-4283-8953-5595b83c4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299168-A491-4DC7-8C80-1D8D6BB8A52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BC9BB42-1847-4530-91EB-924F51987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565C5-3292-4117-B2E3-04B4A91E66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340a-a161-4283-8953-5595b83c4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852</Words>
  <Application>Microsoft Office PowerPoint</Application>
  <PresentationFormat>Širokoúhlá obrazovka</PresentationFormat>
  <Paragraphs>97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Podmínky absolvování předmětu</vt:lpstr>
      <vt:lpstr>Seminární práce - účel </vt:lpstr>
      <vt:lpstr>Seminární práce - obsah </vt:lpstr>
      <vt:lpstr>Seminární práce - struktura </vt:lpstr>
      <vt:lpstr>Na jaké otázky by měla SP odpovědět?</vt:lpstr>
      <vt:lpstr>Postup</vt:lpstr>
      <vt:lpstr>Příprava komplexní analýzy - inspirace</vt:lpstr>
      <vt:lpstr>Příprava komplexní analýzy - inspirace</vt:lpstr>
      <vt:lpstr>Prezentace aplikace PowerPoint</vt:lpstr>
      <vt:lpstr>Termíny zkoušek a odevzdání 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204</cp:revision>
  <dcterms:created xsi:type="dcterms:W3CDTF">2016-11-25T20:36:16Z</dcterms:created>
  <dcterms:modified xsi:type="dcterms:W3CDTF">2021-10-08T11:01:07Z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