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314" r:id="rId6"/>
    <p:sldId id="335" r:id="rId7"/>
    <p:sldId id="337" r:id="rId8"/>
    <p:sldId id="336" r:id="rId9"/>
    <p:sldId id="338" r:id="rId10"/>
    <p:sldId id="320" r:id="rId11"/>
    <p:sldId id="322" r:id="rId12"/>
    <p:sldId id="323" r:id="rId13"/>
    <p:sldId id="324" r:id="rId14"/>
    <p:sldId id="325" r:id="rId15"/>
    <p:sldId id="321" r:id="rId16"/>
    <p:sldId id="342" r:id="rId17"/>
    <p:sldId id="327" r:id="rId18"/>
    <p:sldId id="328" r:id="rId19"/>
    <p:sldId id="329" r:id="rId20"/>
    <p:sldId id="330" r:id="rId21"/>
    <p:sldId id="331" r:id="rId22"/>
    <p:sldId id="332" r:id="rId23"/>
    <p:sldId id="333" r:id="rId24"/>
    <p:sldId id="334" r:id="rId25"/>
    <p:sldId id="340" r:id="rId26"/>
    <p:sldId id="313" r:id="rId27"/>
    <p:sldId id="341" r:id="rId2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07871"/>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272" y="84"/>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21.09.2020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21.09.2020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21.09.2020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21.09.2020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21.09.2020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21.09.2020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21.09.2020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21.09.2020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21.09.2020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21.09.2020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21.09.2020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21.09.2020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21.09.2020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21.09.2020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21.09.2020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21.09.2020</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96802"/>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cap="all">
                <a:latin typeface="Arial" pitchFamily="34" charset="0"/>
                <a:cs typeface="Arial" pitchFamily="34" charset="0"/>
              </a:rPr>
              <a:t>CORPORATE social performance – case studies in csr reporting</a:t>
            </a:r>
          </a:p>
          <a:p>
            <a:pPr algn="ctr" eaLnBrk="1" fontAlgn="auto" hangingPunct="1">
              <a:spcBef>
                <a:spcPts val="0"/>
              </a:spcBef>
              <a:spcAft>
                <a:spcPts val="0"/>
              </a:spcAft>
              <a:defRPr/>
            </a:pPr>
            <a:r>
              <a:rPr lang="cs-CZ" b="1">
                <a:latin typeface="Arial" pitchFamily="34" charset="0"/>
                <a:cs typeface="Arial" pitchFamily="34" charset="0"/>
              </a:rPr>
              <a:t>CSP APPROACHES AND EVALUATION</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Frameworks for CSR evaluation </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a:latin typeface="Arial" panose="020B0604020202020204" pitchFamily="34" charset="0"/>
              </a:rPr>
              <a:t>Other approach could be </a:t>
            </a:r>
            <a:r>
              <a:rPr lang="cs-CZ" altLang="cs-CZ" sz="2200" b="1">
                <a:latin typeface="Arial" panose="020B0604020202020204" pitchFamily="34" charset="0"/>
              </a:rPr>
              <a:t>divided by </a:t>
            </a:r>
            <a:r>
              <a:rPr lang="en-US" altLang="cs-CZ" sz="2200" b="1">
                <a:latin typeface="Arial" panose="020B0604020202020204" pitchFamily="34" charset="0"/>
              </a:rPr>
              <a:t>categorized stakeholders</a:t>
            </a:r>
            <a:r>
              <a:rPr lang="en-US" altLang="cs-CZ" sz="2200">
                <a:latin typeface="Arial" panose="020B0604020202020204" pitchFamily="34" charset="0"/>
              </a:rPr>
              <a:t>: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1085850" lvl="1" indent="-342900" eaLnBrk="1" hangingPunct="1">
              <a:spcBef>
                <a:spcPct val="0"/>
              </a:spcBef>
              <a:defRPr/>
            </a:pPr>
            <a:r>
              <a:rPr lang="en-US" altLang="cs-CZ" sz="2000" i="1">
                <a:latin typeface="Arial" panose="020B0604020202020204" pitchFamily="34" charset="0"/>
              </a:rPr>
              <a:t>political actors </a:t>
            </a:r>
            <a:r>
              <a:rPr lang="en-US" altLang="cs-CZ" sz="2000">
                <a:latin typeface="Arial" panose="020B0604020202020204" pitchFamily="34" charset="0"/>
              </a:rPr>
              <a:t>(e.g. national governments, the European Commission, IGOs), </a:t>
            </a:r>
            <a:endParaRPr lang="cs-CZ" altLang="cs-CZ" sz="2000">
              <a:latin typeface="Arial" panose="020B0604020202020204" pitchFamily="34" charset="0"/>
            </a:endParaRPr>
          </a:p>
          <a:p>
            <a:pPr marL="1085850" lvl="1" indent="-342900" eaLnBrk="1" hangingPunct="1">
              <a:spcBef>
                <a:spcPct val="0"/>
              </a:spcBef>
              <a:defRPr/>
            </a:pPr>
            <a:endParaRPr lang="cs-CZ" altLang="cs-CZ" sz="2000">
              <a:latin typeface="Arial" panose="020B0604020202020204" pitchFamily="34" charset="0"/>
            </a:endParaRPr>
          </a:p>
          <a:p>
            <a:pPr marL="1085850" lvl="1" indent="-342900" eaLnBrk="1" hangingPunct="1">
              <a:spcBef>
                <a:spcPct val="0"/>
              </a:spcBef>
              <a:defRPr/>
            </a:pPr>
            <a:r>
              <a:rPr lang="en-US" altLang="cs-CZ" sz="2000" i="1">
                <a:latin typeface="Arial" panose="020B0604020202020204" pitchFamily="34" charset="0"/>
              </a:rPr>
              <a:t>NGOs</a:t>
            </a:r>
            <a:r>
              <a:rPr lang="en-US" altLang="cs-CZ" sz="2000">
                <a:latin typeface="Arial" panose="020B0604020202020204" pitchFamily="34" charset="0"/>
              </a:rPr>
              <a:t> (environmental NGOs, consumer association etc.),</a:t>
            </a:r>
            <a:endParaRPr lang="cs-CZ" altLang="cs-CZ" sz="2000">
              <a:latin typeface="Arial" panose="020B0604020202020204" pitchFamily="34" charset="0"/>
            </a:endParaRPr>
          </a:p>
          <a:p>
            <a:pPr lvl="1" indent="0" eaLnBrk="1" hangingPunct="1">
              <a:spcBef>
                <a:spcPct val="0"/>
              </a:spcBef>
              <a:buNone/>
              <a:defRPr/>
            </a:pPr>
            <a:r>
              <a:rPr lang="en-US" altLang="cs-CZ" sz="2000">
                <a:latin typeface="Arial" panose="020B0604020202020204" pitchFamily="34" charset="0"/>
              </a:rPr>
              <a:t> </a:t>
            </a:r>
            <a:endParaRPr lang="cs-CZ" altLang="cs-CZ" sz="2000">
              <a:latin typeface="Arial" panose="020B0604020202020204" pitchFamily="34" charset="0"/>
            </a:endParaRPr>
          </a:p>
          <a:p>
            <a:pPr marL="1085850" lvl="1" indent="-342900" eaLnBrk="1" hangingPunct="1">
              <a:spcBef>
                <a:spcPct val="0"/>
              </a:spcBef>
              <a:defRPr/>
            </a:pPr>
            <a:r>
              <a:rPr lang="en-US" altLang="cs-CZ" sz="2000" i="1">
                <a:latin typeface="Arial" panose="020B0604020202020204" pitchFamily="34" charset="0"/>
              </a:rPr>
              <a:t>for profit organizations </a:t>
            </a:r>
            <a:r>
              <a:rPr lang="en-US" altLang="cs-CZ" sz="2000">
                <a:latin typeface="Arial" panose="020B0604020202020204" pitchFamily="34" charset="0"/>
              </a:rPr>
              <a:t>(e.g. ranking agencies, consultancy companies and labour unions</a:t>
            </a:r>
            <a:r>
              <a:rPr lang="cs-CZ" altLang="cs-CZ" sz="2000">
                <a:latin typeface="Arial" panose="020B0604020202020204" pitchFamily="34" charset="0"/>
              </a:rPr>
              <a:t>.</a:t>
            </a:r>
            <a:endParaRPr lang="cs-CZ" altLang="cs-CZ" sz="1800">
              <a:latin typeface="Arial" panose="020B0604020202020204" pitchFamily="34" charset="0"/>
            </a:endParaRPr>
          </a:p>
        </p:txBody>
      </p:sp>
    </p:spTree>
    <p:extLst>
      <p:ext uri="{BB962C8B-B14F-4D97-AF65-F5344CB8AC3E}">
        <p14:creationId xmlns:p14="http://schemas.microsoft.com/office/powerpoint/2010/main" val="374056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Frameworks for CSR evaluation </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Among the better known international instruments which global influence are:</a:t>
            </a:r>
            <a:endParaRPr lang="cs-CZ" altLang="cs-CZ" sz="2200">
              <a:latin typeface="Arial" panose="020B0604020202020204" pitchFamily="34" charset="0"/>
            </a:endParaRPr>
          </a:p>
          <a:p>
            <a:pPr marL="1085850" lvl="1" indent="-342900" eaLnBrk="1" hangingPunct="1">
              <a:spcBef>
                <a:spcPct val="0"/>
              </a:spcBef>
              <a:defRPr/>
            </a:pPr>
            <a:r>
              <a:rPr lang="cs-CZ" altLang="cs-CZ" sz="2000">
                <a:latin typeface="Arial" panose="020B0604020202020204" pitchFamily="34" charset="0"/>
              </a:rPr>
              <a:t>OECD Guidelines for Multinational Enterprises</a:t>
            </a:r>
          </a:p>
          <a:p>
            <a:pPr marL="1085850" lvl="1" indent="-342900" eaLnBrk="1" hangingPunct="1">
              <a:spcBef>
                <a:spcPct val="0"/>
              </a:spcBef>
              <a:defRPr/>
            </a:pPr>
            <a:r>
              <a:rPr lang="cs-CZ" altLang="cs-CZ" sz="2000">
                <a:latin typeface="Arial" panose="020B0604020202020204" pitchFamily="34" charset="0"/>
              </a:rPr>
              <a:t>Global Reporting Initiative (GRI)</a:t>
            </a:r>
          </a:p>
          <a:p>
            <a:pPr marL="1085850" lvl="1" indent="-342900" eaLnBrk="1" hangingPunct="1">
              <a:spcBef>
                <a:spcPct val="0"/>
              </a:spcBef>
              <a:defRPr/>
            </a:pPr>
            <a:r>
              <a:rPr lang="cs-CZ" altLang="cs-CZ" sz="2000">
                <a:latin typeface="Arial" panose="020B0604020202020204" pitchFamily="34" charset="0"/>
              </a:rPr>
              <a:t>AA 1000 AccountAbility/Assurance Standard</a:t>
            </a:r>
          </a:p>
          <a:p>
            <a:pPr marL="1085850" lvl="1" indent="-342900" eaLnBrk="1" hangingPunct="1">
              <a:spcBef>
                <a:spcPct val="0"/>
              </a:spcBef>
              <a:defRPr/>
            </a:pPr>
            <a:r>
              <a:rPr lang="cs-CZ" altLang="cs-CZ" sz="2000">
                <a:latin typeface="Arial" panose="020B0604020202020204" pitchFamily="34" charset="0"/>
              </a:rPr>
              <a:t>Social Audit Network</a:t>
            </a:r>
          </a:p>
          <a:p>
            <a:pPr marL="1085850" lvl="1" indent="-342900" eaLnBrk="1" hangingPunct="1">
              <a:spcBef>
                <a:spcPct val="0"/>
              </a:spcBef>
              <a:defRPr/>
            </a:pPr>
            <a:r>
              <a:rPr lang="cs-CZ" altLang="cs-CZ" sz="2000">
                <a:latin typeface="Arial" panose="020B0604020202020204" pitchFamily="34" charset="0"/>
              </a:rPr>
              <a:t>ETHIBEL</a:t>
            </a:r>
          </a:p>
          <a:p>
            <a:pPr marL="1085850" lvl="1" indent="-342900" eaLnBrk="1" hangingPunct="1">
              <a:spcBef>
                <a:spcPct val="0"/>
              </a:spcBef>
              <a:defRPr/>
            </a:pPr>
            <a:r>
              <a:rPr lang="cs-CZ" altLang="cs-CZ" sz="2000">
                <a:latin typeface="Arial" panose="020B0604020202020204" pitchFamily="34" charset="0"/>
              </a:rPr>
              <a:t>EFQM</a:t>
            </a:r>
          </a:p>
          <a:p>
            <a:pPr marL="1085850" lvl="1" indent="-342900" eaLnBrk="1" hangingPunct="1">
              <a:spcBef>
                <a:spcPct val="0"/>
              </a:spcBef>
              <a:defRPr/>
            </a:pPr>
            <a:r>
              <a:rPr lang="cs-CZ" altLang="cs-CZ" sz="2000">
                <a:latin typeface="Arial" panose="020B0604020202020204" pitchFamily="34" charset="0"/>
              </a:rPr>
              <a:t>SA 8000 – Social Accountability International</a:t>
            </a:r>
          </a:p>
          <a:p>
            <a:pPr marL="1085850" lvl="1" indent="-342900" eaLnBrk="1" hangingPunct="1">
              <a:spcBef>
                <a:spcPct val="0"/>
              </a:spcBef>
              <a:defRPr/>
            </a:pPr>
            <a:r>
              <a:rPr lang="cs-CZ" altLang="cs-CZ" sz="2000">
                <a:latin typeface="Arial" panose="020B0604020202020204" pitchFamily="34" charset="0"/>
              </a:rPr>
              <a:t>ISO 26000, ISO 8000, ISO 9000, ISO 14000</a:t>
            </a:r>
          </a:p>
          <a:p>
            <a:pPr marL="1085850" lvl="1" indent="-342900" eaLnBrk="1" hangingPunct="1">
              <a:spcBef>
                <a:spcPct val="0"/>
              </a:spcBef>
              <a:defRPr/>
            </a:pPr>
            <a:r>
              <a:rPr lang="cs-CZ" altLang="cs-CZ" sz="2000">
                <a:latin typeface="Arial" panose="020B0604020202020204" pitchFamily="34" charset="0"/>
              </a:rPr>
              <a:t>IASE 3000</a:t>
            </a:r>
          </a:p>
          <a:p>
            <a:pPr marL="1085850" lvl="1" indent="-342900" eaLnBrk="1" hangingPunct="1">
              <a:spcBef>
                <a:spcPct val="0"/>
              </a:spcBef>
              <a:defRPr/>
            </a:pPr>
            <a:r>
              <a:rPr lang="cs-CZ" altLang="cs-CZ" sz="2000">
                <a:latin typeface="Arial" panose="020B0604020202020204" pitchFamily="34" charset="0"/>
              </a:rPr>
              <a:t>London Benchmarking Group </a:t>
            </a:r>
          </a:p>
          <a:p>
            <a:pPr marL="1085850" lvl="1" indent="-342900" eaLnBrk="1" hangingPunct="1">
              <a:spcBef>
                <a:spcPct val="0"/>
              </a:spcBef>
              <a:defRPr/>
            </a:pPr>
            <a:r>
              <a:rPr lang="cs-CZ" altLang="cs-CZ" sz="2000">
                <a:latin typeface="Arial" panose="020B0604020202020204" pitchFamily="34" charset="0"/>
              </a:rPr>
              <a:t>Corporate Responsibility Index, Corporate Giving Standard, Corporate Community Involvement Index	</a:t>
            </a:r>
          </a:p>
        </p:txBody>
      </p:sp>
    </p:spTree>
    <p:extLst>
      <p:ext uri="{BB962C8B-B14F-4D97-AF65-F5344CB8AC3E}">
        <p14:creationId xmlns:p14="http://schemas.microsoft.com/office/powerpoint/2010/main" val="303399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Frameworks for CSR evaluation </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a:latin typeface="Arial" panose="020B0604020202020204" pitchFamily="34" charset="0"/>
              </a:rPr>
              <a:t>T</a:t>
            </a:r>
            <a:r>
              <a:rPr lang="en-US" altLang="cs-CZ" sz="2200">
                <a:latin typeface="Arial" panose="020B0604020202020204" pitchFamily="34" charset="0"/>
              </a:rPr>
              <a:t>he </a:t>
            </a:r>
            <a:r>
              <a:rPr lang="en-US" altLang="cs-CZ" sz="2200" b="1" i="1">
                <a:latin typeface="Arial" panose="020B0604020202020204" pitchFamily="34" charset="0"/>
              </a:rPr>
              <a:t>London Benchmarking Group </a:t>
            </a:r>
            <a:r>
              <a:rPr lang="en-US" altLang="cs-CZ" sz="2200">
                <a:latin typeface="Arial" panose="020B0604020202020204" pitchFamily="34" charset="0"/>
              </a:rPr>
              <a:t>(LBG) which is implicated in the Czech Republic as “</a:t>
            </a:r>
            <a:r>
              <a:rPr lang="en-US" altLang="cs-CZ" sz="2200" i="1">
                <a:latin typeface="Arial" panose="020B0604020202020204" pitchFamily="34" charset="0"/>
              </a:rPr>
              <a:t>Standard odpovědná firma</a:t>
            </a:r>
            <a:r>
              <a:rPr lang="en-US" altLang="cs-CZ" sz="2200">
                <a:latin typeface="Arial" panose="020B0604020202020204" pitchFamily="34" charset="0"/>
              </a:rPr>
              <a:t>” (SOF). The project SOF is realized in cooperation with British Corporate Citizenship Company which based the LBG methodology</a:t>
            </a:r>
            <a:r>
              <a:rPr lang="cs-CZ" altLang="cs-CZ" sz="2200">
                <a:latin typeface="Arial" panose="020B0604020202020204" pitchFamily="34" charset="0"/>
              </a:rPr>
              <a:t>. </a:t>
            </a:r>
          </a:p>
          <a:p>
            <a:pPr marL="1085850" lvl="1" indent="-342900" eaLnBrk="1" hangingPunct="1">
              <a:spcBef>
                <a:spcPct val="0"/>
              </a:spcBef>
              <a:defRPr/>
            </a:pPr>
            <a:r>
              <a:rPr lang="en-US" altLang="cs-CZ" sz="1800">
                <a:latin typeface="Arial" panose="020B0604020202020204" pitchFamily="34" charset="0"/>
              </a:rPr>
              <a:t>These is using for data verification into list “TOP Firemní Filantrop” in Czech and Slovak Republic, also for Giving List in Great Britain and reporting about all CSR activities either</a:t>
            </a:r>
            <a:r>
              <a:rPr lang="cs-CZ" altLang="cs-CZ" sz="1800">
                <a:latin typeface="Arial" panose="020B0604020202020204" pitchFamily="34" charset="0"/>
              </a:rPr>
              <a:t>.</a:t>
            </a:r>
          </a:p>
          <a:p>
            <a:pPr eaLnBrk="1" hangingPunct="1">
              <a:spcBef>
                <a:spcPct val="0"/>
              </a:spcBef>
              <a:buNone/>
              <a:defRPr/>
            </a:pPr>
            <a:endParaRPr lang="cs-CZ" altLang="cs-CZ" sz="20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a:t>
            </a:r>
            <a:r>
              <a:rPr lang="en-US" altLang="cs-CZ" sz="2200" b="1">
                <a:latin typeface="Arial" panose="020B0604020202020204" pitchFamily="34" charset="0"/>
              </a:rPr>
              <a:t>SA8000 </a:t>
            </a:r>
            <a:r>
              <a:rPr lang="en-US" altLang="cs-CZ" sz="2200">
                <a:latin typeface="Arial" panose="020B0604020202020204" pitchFamily="34" charset="0"/>
              </a:rPr>
              <a:t>standard is a central document. </a:t>
            </a: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It is one of the world’s first auditable social certification standards for decent workplaces, across all industrial sectors, which has adopted policies and procedures that protect workers’ basic human rights</a:t>
            </a:r>
            <a:r>
              <a:rPr lang="cs-CZ" altLang="cs-CZ" sz="1800">
                <a:latin typeface="Arial" panose="020B0604020202020204" pitchFamily="34" charset="0"/>
              </a:rPr>
              <a:t>.</a:t>
            </a:r>
          </a:p>
          <a:p>
            <a:pPr marL="1085850" lvl="1" indent="-342900" eaLnBrk="1" hangingPunct="1">
              <a:spcBef>
                <a:spcPct val="0"/>
              </a:spcBef>
              <a:defRPr/>
            </a:pPr>
            <a:endParaRPr lang="cs-CZ"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For international companies with CSR monitoring, the </a:t>
            </a:r>
            <a:r>
              <a:rPr lang="en-US" altLang="cs-CZ" sz="2200" b="1">
                <a:latin typeface="Arial" panose="020B0604020202020204" pitchFamily="34" charset="0"/>
              </a:rPr>
              <a:t>OECD Guidelines</a:t>
            </a:r>
            <a:r>
              <a:rPr lang="en-US" altLang="cs-CZ" sz="2200">
                <a:latin typeface="Arial" panose="020B0604020202020204" pitchFamily="34" charset="0"/>
              </a:rPr>
              <a:t> for multinational Enterprises could be used</a:t>
            </a:r>
            <a:r>
              <a:rPr lang="cs-CZ" altLang="cs-CZ" sz="2200">
                <a:latin typeface="Arial" panose="020B0604020202020204" pitchFamily="34" charset="0"/>
              </a:rPr>
              <a:t>.</a:t>
            </a:r>
          </a:p>
        </p:txBody>
      </p:sp>
    </p:spTree>
    <p:extLst>
      <p:ext uri="{BB962C8B-B14F-4D97-AF65-F5344CB8AC3E}">
        <p14:creationId xmlns:p14="http://schemas.microsoft.com/office/powerpoint/2010/main" val="202175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Frameworks for CSR evaluation </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b="1">
                <a:latin typeface="Arial" panose="020B0604020202020204" pitchFamily="34" charset="0"/>
              </a:rPr>
              <a:t>AA 1000 AccountAbility/Assurance Standards </a:t>
            </a:r>
            <a:r>
              <a:rPr lang="en-US" altLang="cs-CZ" sz="2200">
                <a:latin typeface="Arial" panose="020B0604020202020204" pitchFamily="34" charset="0"/>
              </a:rPr>
              <a:t>are norms which help organisations to become more responsible and </a:t>
            </a:r>
            <a:r>
              <a:rPr lang="cs-CZ" altLang="cs-CZ" sz="2200">
                <a:latin typeface="Arial" panose="020B0604020202020204" pitchFamily="34" charset="0"/>
              </a:rPr>
              <a:t>s</a:t>
            </a:r>
            <a:r>
              <a:rPr lang="en-US" altLang="cs-CZ" sz="2200">
                <a:latin typeface="Arial" panose="020B0604020202020204" pitchFamily="34" charset="0"/>
              </a:rPr>
              <a:t>ustainable</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SAN Ltd</a:t>
            </a:r>
            <a:r>
              <a:rPr lang="en-US" altLang="cs-CZ" sz="2200">
                <a:latin typeface="Arial" panose="020B0604020202020204" pitchFamily="34" charset="0"/>
              </a:rPr>
              <a:t>. (Social Audit Network) is a method suitable for any organisation from the private or public sector</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a:t>
            </a:r>
            <a:r>
              <a:rPr lang="en-US" altLang="cs-CZ" sz="2200" b="1">
                <a:latin typeface="Arial" panose="020B0604020202020204" pitchFamily="34" charset="0"/>
              </a:rPr>
              <a:t>KORP method </a:t>
            </a:r>
            <a:r>
              <a:rPr lang="cs-CZ" altLang="cs-CZ" sz="2200">
                <a:latin typeface="Arial" panose="020B0604020202020204" pitchFamily="34" charset="0"/>
              </a:rPr>
              <a:t>is developed </a:t>
            </a:r>
            <a:r>
              <a:rPr lang="en-US" altLang="cs-CZ" sz="2200">
                <a:latin typeface="Arial" panose="020B0604020202020204" pitchFamily="34" charset="0"/>
              </a:rPr>
              <a:t>for evaluating CSR</a:t>
            </a:r>
            <a:r>
              <a:rPr lang="cs-CZ" altLang="cs-CZ" sz="2200">
                <a:latin typeface="Arial" panose="020B0604020202020204" pitchFamily="34" charset="0"/>
              </a:rPr>
              <a:t> in Czech organizations</a:t>
            </a:r>
            <a:r>
              <a:rPr lang="en-US" altLang="cs-CZ" sz="2200">
                <a:latin typeface="Arial" panose="020B0604020202020204" pitchFamily="34" charset="0"/>
              </a:rPr>
              <a:t>. It judges organizations in three pillars – economic, environmental and social for internal and external application</a:t>
            </a:r>
            <a:r>
              <a:rPr lang="cs-CZ" altLang="cs-CZ" sz="2200">
                <a:latin typeface="Arial" panose="020B0604020202020204" pitchFamily="34" charset="0"/>
              </a:rPr>
              <a:t>. </a:t>
            </a:r>
          </a:p>
          <a:p>
            <a:pPr marL="342900" indent="-342900" eaLnBrk="1" hangingPunct="1">
              <a:spcBef>
                <a:spcPct val="0"/>
              </a:spcBef>
              <a:defRPr/>
            </a:pPr>
            <a:endParaRPr lang="cs-CZ" altLang="cs-CZ" sz="22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In the year 2011 the national programme for the evaluation agreement of the management system of CSR was made by the Quality Council of the Ministry of Industry and Trade of the Czech Republic </a:t>
            </a:r>
            <a:endParaRPr lang="cs-CZ" altLang="cs-CZ" sz="18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p:txBody>
      </p:sp>
    </p:spTree>
    <p:extLst>
      <p:ext uri="{BB962C8B-B14F-4D97-AF65-F5344CB8AC3E}">
        <p14:creationId xmlns:p14="http://schemas.microsoft.com/office/powerpoint/2010/main" val="245394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Frameworks for CSR evaluation </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a:latin typeface="Arial" panose="020B0604020202020204" pitchFamily="34" charset="0"/>
              </a:rPr>
              <a:t>Examples of stakeholder metrics</a:t>
            </a:r>
          </a:p>
          <a:p>
            <a:pPr marL="342900" indent="-342900" eaLnBrk="1" hangingPunct="1">
              <a:spcBef>
                <a:spcPct val="0"/>
              </a:spcBef>
              <a:defRPr/>
            </a:pPr>
            <a:endParaRPr lang="cs-CZ" altLang="cs-CZ" sz="1800">
              <a:latin typeface="Arial" panose="020B0604020202020204" pitchFamily="34" charset="0"/>
            </a:endParaRPr>
          </a:p>
        </p:txBody>
      </p:sp>
      <p:pic>
        <p:nvPicPr>
          <p:cNvPr id="2" name="Obrázek 1"/>
          <p:cNvPicPr>
            <a:picLocks noChangeAspect="1"/>
          </p:cNvPicPr>
          <p:nvPr/>
        </p:nvPicPr>
        <p:blipFill rotWithShape="1">
          <a:blip r:embed="rId2"/>
          <a:srcRect l="8844" t="9620" r="8214" b="6190"/>
          <a:stretch/>
        </p:blipFill>
        <p:spPr>
          <a:xfrm>
            <a:off x="649174" y="1896765"/>
            <a:ext cx="7837713" cy="4475089"/>
          </a:xfrm>
          <a:prstGeom prst="rect">
            <a:avLst/>
          </a:prstGeom>
        </p:spPr>
      </p:pic>
      <p:sp>
        <p:nvSpPr>
          <p:cNvPr id="3" name="Obdélník 2"/>
          <p:cNvSpPr/>
          <p:nvPr/>
        </p:nvSpPr>
        <p:spPr>
          <a:xfrm>
            <a:off x="649174" y="6371854"/>
            <a:ext cx="4572000" cy="400110"/>
          </a:xfrm>
          <a:prstGeom prst="rect">
            <a:avLst/>
          </a:prstGeom>
        </p:spPr>
        <p:txBody>
          <a:bodyPr>
            <a:spAutoFit/>
          </a:bodyPr>
          <a:lstStyle/>
          <a:p>
            <a:r>
              <a:rPr lang="cs-CZ" sz="1000" i="1"/>
              <a:t>Source: The Conference Board – Trusted Insights for Business Worldwide. Measuring the effects of CSR, </a:t>
            </a:r>
            <a:r>
              <a:rPr lang="en-US" sz="1000" i="1"/>
              <a:t>2011</a:t>
            </a:r>
            <a:r>
              <a:rPr lang="cs-CZ" sz="1000" i="1"/>
              <a:t>, </a:t>
            </a:r>
            <a:r>
              <a:rPr lang="en-US" sz="1000" i="1"/>
              <a:t>Volume 3, Number 7</a:t>
            </a:r>
            <a:endParaRPr lang="cs-CZ" sz="1000" i="1"/>
          </a:p>
        </p:txBody>
      </p:sp>
    </p:spTree>
    <p:extLst>
      <p:ext uri="{BB962C8B-B14F-4D97-AF65-F5344CB8AC3E}">
        <p14:creationId xmlns:p14="http://schemas.microsoft.com/office/powerpoint/2010/main" val="13179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Frameworks for CSR evaluation </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A Framework for understanding impact</a:t>
            </a:r>
          </a:p>
          <a:p>
            <a:pPr marL="342900" indent="-342900" eaLnBrk="1" hangingPunct="1">
              <a:spcBef>
                <a:spcPct val="0"/>
              </a:spcBef>
              <a:defRPr/>
            </a:pPr>
            <a:r>
              <a:rPr lang="cs-CZ" altLang="cs-CZ" sz="2200">
                <a:latin typeface="Arial" panose="020B0604020202020204" pitchFamily="34" charset="0"/>
              </a:rPr>
              <a:t>What emerges are 5 dimensions on whih corporatre Responsibility practice is held to have an impact.</a:t>
            </a:r>
          </a:p>
          <a:p>
            <a:pPr marL="1200150" lvl="1" indent="-457200" eaLnBrk="1" hangingPunct="1">
              <a:spcBef>
                <a:spcPct val="0"/>
              </a:spcBef>
              <a:buFont typeface="+mj-lt"/>
              <a:buAutoNum type="arabicPeriod"/>
              <a:defRPr/>
            </a:pPr>
            <a:r>
              <a:rPr lang="cs-CZ" altLang="cs-CZ" sz="2000" i="1">
                <a:latin typeface="Arial" panose="020B0604020202020204" pitchFamily="34" charset="0"/>
              </a:rPr>
              <a:t>The social, environmental, and governance impact</a:t>
            </a:r>
            <a:r>
              <a:rPr lang="cs-CZ" altLang="cs-CZ" sz="2000">
                <a:latin typeface="Arial" panose="020B0604020202020204" pitchFamily="34" charset="0"/>
              </a:rPr>
              <a:t>. This refers to large social and environmental issues, including global warming, human rights, economic growth, and poverty reduction.</a:t>
            </a:r>
          </a:p>
          <a:p>
            <a:pPr marL="1200150" lvl="1" indent="-457200" eaLnBrk="1" hangingPunct="1">
              <a:spcBef>
                <a:spcPct val="0"/>
              </a:spcBef>
              <a:buFont typeface="+mj-lt"/>
              <a:buAutoNum type="arabicPeriod"/>
              <a:defRPr/>
            </a:pPr>
            <a:r>
              <a:rPr lang="cs-CZ" altLang="cs-CZ" sz="2000" i="1">
                <a:latin typeface="Arial" panose="020B0604020202020204" pitchFamily="34" charset="0"/>
              </a:rPr>
              <a:t>Instrumental benefits </a:t>
            </a:r>
            <a:r>
              <a:rPr lang="cs-CZ" altLang="cs-CZ" sz="2000">
                <a:latin typeface="Arial" panose="020B0604020202020204" pitchFamily="34" charset="0"/>
              </a:rPr>
              <a:t>– this covers the connection between fianncial performance and ESG performance, including of making the business case for corporate Responsibility.</a:t>
            </a:r>
          </a:p>
          <a:p>
            <a:pPr marL="1200150" lvl="1" indent="-457200" eaLnBrk="1" hangingPunct="1">
              <a:spcBef>
                <a:spcPct val="0"/>
              </a:spcBef>
              <a:buFont typeface="+mj-lt"/>
              <a:buAutoNum type="arabicPeriod"/>
              <a:defRPr/>
            </a:pPr>
            <a:r>
              <a:rPr lang="cs-CZ" altLang="cs-CZ" sz="2000" i="1">
                <a:latin typeface="Arial" panose="020B0604020202020204" pitchFamily="34" charset="0"/>
              </a:rPr>
              <a:t>Business attitudes, awareness, and practices </a:t>
            </a:r>
            <a:r>
              <a:rPr lang="cs-CZ" altLang="cs-CZ" sz="2000">
                <a:latin typeface="Arial" panose="020B0604020202020204" pitchFamily="34" charset="0"/>
              </a:rPr>
              <a:t>– these refers to the impact on the way in which companies think about the non-financial aspects of business operations.</a:t>
            </a:r>
          </a:p>
          <a:p>
            <a:pPr marL="1200150" lvl="1" indent="-457200" eaLnBrk="1" hangingPunct="1">
              <a:spcBef>
                <a:spcPct val="0"/>
              </a:spcBef>
              <a:buFont typeface="+mj-lt"/>
              <a:buAutoNum type="arabicPeriod"/>
              <a:defRPr/>
            </a:pPr>
            <a:r>
              <a:rPr lang="cs-CZ" altLang="cs-CZ" sz="2000" i="1">
                <a:latin typeface="Arial" panose="020B0604020202020204" pitchFamily="34" charset="0"/>
              </a:rPr>
              <a:t>Non-business stakeholders</a:t>
            </a:r>
          </a:p>
          <a:p>
            <a:pPr marL="1200150" lvl="1" indent="-457200" eaLnBrk="1" hangingPunct="1">
              <a:spcBef>
                <a:spcPct val="0"/>
              </a:spcBef>
              <a:buFont typeface="+mj-lt"/>
              <a:buAutoNum type="arabicPeriod"/>
              <a:defRPr/>
            </a:pPr>
            <a:r>
              <a:rPr lang="cs-CZ" altLang="cs-CZ" sz="2000" i="1">
                <a:latin typeface="Arial" panose="020B0604020202020204" pitchFamily="34" charset="0"/>
              </a:rPr>
              <a:t>The impact of corporate Responsibility on itself </a:t>
            </a:r>
            <a:r>
              <a:rPr lang="cs-CZ" altLang="cs-CZ" sz="2000">
                <a:latin typeface="Arial" panose="020B0604020202020204" pitchFamily="34" charset="0"/>
              </a:rPr>
              <a:t>– this area covers the way in which CR evolution and growth has affected how we think about and practise corporate responsibility today.</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p:txBody>
      </p:sp>
    </p:spTree>
    <p:extLst>
      <p:ext uri="{BB962C8B-B14F-4D97-AF65-F5344CB8AC3E}">
        <p14:creationId xmlns:p14="http://schemas.microsoft.com/office/powerpoint/2010/main" val="239122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Case studies – CSR reports</a:t>
            </a: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b="1">
                <a:latin typeface="Arial" panose="020B0604020202020204" pitchFamily="34" charset="0"/>
              </a:rPr>
              <a:t>GRI has pioneered the creation of the world's most widely used concept </a:t>
            </a:r>
            <a:r>
              <a:rPr lang="en-US" altLang="cs-CZ" sz="2200">
                <a:latin typeface="Arial" panose="020B0604020202020204" pitchFamily="34" charset="0"/>
              </a:rPr>
              <a:t>that provides organizations with guidance on how to generate reports focused on sustainable development, which are publicly published and accessible to all interested parties in order to provide a detailed overview of the activities of the organization, in the above-mentioned areas.</a:t>
            </a:r>
            <a:endParaRPr lang="cs-CZ" altLang="cs-CZ" sz="2200">
              <a:latin typeface="Arial" panose="020B0604020202020204" pitchFamily="34" charset="0"/>
            </a:endParaRPr>
          </a:p>
          <a:p>
            <a:pPr eaLnBrk="1" hangingPunct="1">
              <a:spcBef>
                <a:spcPct val="0"/>
              </a:spcBef>
              <a:buNone/>
              <a:defRPr/>
            </a:pP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These reports are an appropriate measure </a:t>
            </a:r>
            <a:r>
              <a:rPr lang="en-US" altLang="cs-CZ" sz="2200">
                <a:latin typeface="Arial" panose="020B0604020202020204" pitchFamily="34" charset="0"/>
              </a:rPr>
              <a:t>for comparison of activities of socially responsible organizations.</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In the Czech Republic, companies publishing quality reports on social responsibility stated in the </a:t>
            </a:r>
            <a:r>
              <a:rPr lang="en-US" altLang="cs-CZ" sz="2200" i="1">
                <a:latin typeface="Arial" panose="020B0604020202020204" pitchFamily="34" charset="0"/>
              </a:rPr>
              <a:t>TOP Responsible Company </a:t>
            </a:r>
            <a:r>
              <a:rPr lang="en-US" altLang="cs-CZ" sz="2200">
                <a:latin typeface="Arial" panose="020B0604020202020204" pitchFamily="34" charset="0"/>
              </a:rPr>
              <a:t>in the category of Responsible reporting.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394081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Case studies – CSR reports</a:t>
            </a: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A case study is focused on reporting activities of firms falling within the concept of social </a:t>
            </a:r>
            <a:r>
              <a:rPr lang="cs-CZ" altLang="cs-CZ" sz="2200">
                <a:latin typeface="Arial" panose="020B0604020202020204" pitchFamily="34" charset="0"/>
              </a:rPr>
              <a:t>r</a:t>
            </a:r>
            <a:r>
              <a:rPr lang="en-US" altLang="cs-CZ" sz="2200">
                <a:latin typeface="Arial" panose="020B0604020202020204" pitchFamily="34" charset="0"/>
              </a:rPr>
              <a:t>esponsibility</a:t>
            </a:r>
            <a:r>
              <a:rPr lang="cs-CZ" altLang="cs-CZ" sz="2200">
                <a:latin typeface="Arial" panose="020B0604020202020204" pitchFamily="34" charset="0"/>
              </a:rPr>
              <a:t>.</a:t>
            </a:r>
          </a:p>
          <a:p>
            <a:pPr marL="342900" indent="-342900" eaLnBrk="1" hangingPunct="1">
              <a:spcBef>
                <a:spcPct val="0"/>
              </a:spcBef>
              <a:defRPr/>
            </a:pPr>
            <a:r>
              <a:rPr lang="en-US" altLang="cs-CZ" sz="2200">
                <a:latin typeface="Arial" panose="020B0604020202020204" pitchFamily="34" charset="0"/>
              </a:rPr>
              <a:t>A case study is a </a:t>
            </a:r>
            <a:r>
              <a:rPr lang="en-US" altLang="cs-CZ" sz="2200" i="1">
                <a:latin typeface="Arial" panose="020B0604020202020204" pitchFamily="34" charset="0"/>
              </a:rPr>
              <a:t>compilation of criteria for reporting </a:t>
            </a:r>
            <a:r>
              <a:rPr lang="en-US" altLang="cs-CZ" sz="2200">
                <a:latin typeface="Arial" panose="020B0604020202020204" pitchFamily="34" charset="0"/>
              </a:rPr>
              <a:t>on CSR and their assessment of the selected companies. </a:t>
            </a:r>
            <a:r>
              <a:rPr lang="en-US" altLang="cs-CZ" sz="2200" i="1">
                <a:latin typeface="Arial" panose="020B0604020202020204" pitchFamily="34" charset="0"/>
              </a:rPr>
              <a:t>Established criteria</a:t>
            </a:r>
            <a:r>
              <a:rPr lang="en-US" altLang="cs-CZ" sz="2200">
                <a:latin typeface="Arial" panose="020B0604020202020204" pitchFamily="34" charset="0"/>
              </a:rPr>
              <a:t> help other </a:t>
            </a:r>
            <a:r>
              <a:rPr lang="cs-CZ" altLang="cs-CZ" sz="2200">
                <a:latin typeface="Arial" panose="020B0604020202020204" pitchFamily="34" charset="0"/>
              </a:rPr>
              <a:t>managers </a:t>
            </a:r>
            <a:r>
              <a:rPr lang="en-US" altLang="cs-CZ" sz="2200">
                <a:latin typeface="Arial" panose="020B0604020202020204" pitchFamily="34" charset="0"/>
              </a:rPr>
              <a:t>to efficiently processing reports and also to achieve the relevant awards</a:t>
            </a:r>
            <a:r>
              <a:rPr lang="cs-CZ" altLang="cs-CZ" sz="2200">
                <a:latin typeface="Arial" panose="020B0604020202020204" pitchFamily="34" charset="0"/>
              </a:rPr>
              <a:t>.</a:t>
            </a:r>
          </a:p>
          <a:p>
            <a:pPr algn="ctr" eaLnBrk="1" hangingPunct="1">
              <a:spcBef>
                <a:spcPct val="0"/>
              </a:spcBef>
              <a:buNone/>
              <a:defRPr/>
            </a:pPr>
            <a:r>
              <a:rPr lang="cs-CZ" altLang="cs-CZ" sz="2200" b="1">
                <a:latin typeface="Arial" panose="020B0604020202020204" pitchFamily="34" charset="0"/>
              </a:rPr>
              <a:t>Criteria of the CSR reports</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endParaRPr lang="en-US" altLang="cs-CZ" sz="2200">
              <a:latin typeface="Arial" panose="020B0604020202020204" pitchFamily="34" charset="0"/>
            </a:endParaRPr>
          </a:p>
        </p:txBody>
      </p:sp>
      <p:pic>
        <p:nvPicPr>
          <p:cNvPr id="6" name="Obrázek 5"/>
          <p:cNvPicPr>
            <a:picLocks noChangeAspect="1"/>
          </p:cNvPicPr>
          <p:nvPr/>
        </p:nvPicPr>
        <p:blipFill>
          <a:blip r:embed="rId2"/>
          <a:stretch>
            <a:fillRect/>
          </a:stretch>
        </p:blipFill>
        <p:spPr>
          <a:xfrm>
            <a:off x="1012371" y="3968262"/>
            <a:ext cx="6597753" cy="2699892"/>
          </a:xfrm>
          <a:prstGeom prst="rect">
            <a:avLst/>
          </a:prstGeom>
        </p:spPr>
      </p:pic>
    </p:spTree>
    <p:extLst>
      <p:ext uri="{BB962C8B-B14F-4D97-AF65-F5344CB8AC3E}">
        <p14:creationId xmlns:p14="http://schemas.microsoft.com/office/powerpoint/2010/main" val="145682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Case studies – CSR reports</a:t>
            </a:r>
          </a:p>
        </p:txBody>
      </p:sp>
      <p:sp>
        <p:nvSpPr>
          <p:cNvPr id="3079" name="TextovéPole 10"/>
          <p:cNvSpPr txBox="1">
            <a:spLocks noChangeArrowheads="1"/>
          </p:cNvSpPr>
          <p:nvPr/>
        </p:nvSpPr>
        <p:spPr bwMode="auto">
          <a:xfrm>
            <a:off x="338138" y="1523285"/>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Plzeňský Prazdroj, a.s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Fulfilling environmental criteria</a:t>
            </a:r>
          </a:p>
          <a:p>
            <a:pPr marL="1085850" lvl="1" indent="-342900" eaLnBrk="1" hangingPunct="1">
              <a:spcBef>
                <a:spcPct val="0"/>
              </a:spcBef>
              <a:defRPr/>
            </a:pPr>
            <a:r>
              <a:rPr lang="en-US" altLang="cs-CZ" sz="1800">
                <a:latin typeface="Arial" panose="020B0604020202020204" pitchFamily="34" charset="0"/>
              </a:rPr>
              <a:t>In the field of process solutions to reduce emissions, water consumption and energy Pilsner Urquell engaged in activities related to the reduction of water consumption. The company fulfills the criteria for reducing water consumption in the production of beer, tank cleaning etc. In the area of reducing energy consumption and emission levels, the company aims to reduce the results of 2008 to 50%. Responsible waste policies show using recycled materials and packaging waste sorting and politics tend to operate with zero waste.</a:t>
            </a:r>
            <a:endParaRPr lang="cs-CZ" altLang="cs-CZ" sz="1800">
              <a:latin typeface="Arial" panose="020B0604020202020204" pitchFamily="34" charset="0"/>
            </a:endParaRPr>
          </a:p>
          <a:p>
            <a:pPr marL="1085850" lvl="1" indent="-342900" eaLnBrk="1" hangingPunct="1">
              <a:spcBef>
                <a:spcPct val="0"/>
              </a:spcBef>
              <a:defRPr/>
            </a:pPr>
            <a:endParaRPr lang="en-US"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Fulfilling economic criteria</a:t>
            </a:r>
          </a:p>
          <a:p>
            <a:pPr marL="1085850" lvl="1" indent="-342900" eaLnBrk="1" hangingPunct="1">
              <a:spcBef>
                <a:spcPct val="0"/>
              </a:spcBef>
              <a:defRPr/>
            </a:pPr>
            <a:r>
              <a:rPr lang="cs-CZ" altLang="cs-CZ" sz="1800">
                <a:latin typeface="Arial" panose="020B0604020202020204" pitchFamily="34" charset="0"/>
              </a:rPr>
              <a:t>The company respecsts </a:t>
            </a:r>
            <a:r>
              <a:rPr lang="en-US" altLang="cs-CZ" sz="1800">
                <a:latin typeface="Arial" panose="020B0604020202020204" pitchFamily="34" charset="0"/>
              </a:rPr>
              <a:t>human rights and transparent and ethical business founded by the ethics committee of Plzeňský Prazdroj and uses three ombudsmen ethics. The company prides itself on negotiations and cooperation with the relevant supplier. Concludes multi-year contracts, prefers Czech suppliers and inform them of market development.</a:t>
            </a:r>
          </a:p>
        </p:txBody>
      </p:sp>
    </p:spTree>
    <p:extLst>
      <p:ext uri="{BB962C8B-B14F-4D97-AF65-F5344CB8AC3E}">
        <p14:creationId xmlns:p14="http://schemas.microsoft.com/office/powerpoint/2010/main" val="4271325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Case studies – CSR reports</a:t>
            </a:r>
          </a:p>
        </p:txBody>
      </p:sp>
      <p:sp>
        <p:nvSpPr>
          <p:cNvPr id="3079" name="TextovéPole 10"/>
          <p:cNvSpPr txBox="1">
            <a:spLocks noChangeArrowheads="1"/>
          </p:cNvSpPr>
          <p:nvPr/>
        </p:nvSpPr>
        <p:spPr bwMode="auto">
          <a:xfrm>
            <a:off x="338138" y="1523285"/>
            <a:ext cx="84772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Plzeňský Prazdroj, a.s</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Fulfilling social criteria</a:t>
            </a:r>
          </a:p>
          <a:p>
            <a:pPr marL="1085850" lvl="1" indent="-342900" eaLnBrk="1" hangingPunct="1">
              <a:spcBef>
                <a:spcPct val="0"/>
              </a:spcBef>
              <a:defRPr/>
            </a:pPr>
            <a:r>
              <a:rPr lang="en-US" altLang="cs-CZ" sz="1800">
                <a:latin typeface="Arial" panose="020B0604020202020204" pitchFamily="34" charset="0"/>
              </a:rPr>
              <a:t>Employment policy </a:t>
            </a:r>
            <a:r>
              <a:rPr lang="cs-CZ" altLang="cs-CZ" sz="1800">
                <a:latin typeface="Arial" panose="020B0604020202020204" pitchFamily="34" charset="0"/>
              </a:rPr>
              <a:t>is </a:t>
            </a:r>
            <a:r>
              <a:rPr lang="en-US" altLang="cs-CZ" sz="1800">
                <a:latin typeface="Arial" panose="020B0604020202020204" pitchFamily="34" charset="0"/>
              </a:rPr>
              <a:t>to be a priority for Pilsner Urquell.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Fair play, fair remuneration, gender equality, workplace safety, pro-family policy and healthy working environment and anti-discrimination are commonplace for him.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The company is a member of Memoranda Diversity 2013+, which affirmed equal access to employment for men and women.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Support for local communities is realized through corporate volunteering program Prazdroj to people or ENGAGE, Volunteer Day Give &amp; Gain 2013 and other projects, which support non-profit projects and thus development of the regions. </a:t>
            </a:r>
            <a:endParaRPr lang="cs-CZ" altLang="cs-CZ" sz="1800">
              <a:latin typeface="Arial" panose="020B0604020202020204" pitchFamily="34" charset="0"/>
            </a:endParaRPr>
          </a:p>
          <a:p>
            <a:pPr marL="342900" indent="-342900" eaLnBrk="1" hangingPunct="1">
              <a:spcBef>
                <a:spcPct val="0"/>
              </a:spcBef>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217963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cs-CZ" b="1">
              <a:latin typeface="Arial" pitchFamily="34" charset="0"/>
              <a:cs typeface="Arial" pitchFamily="34" charset="0"/>
            </a:endParaRP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CORPORATE social performance – case studies in csr reporting</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cs-CZ"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cs-CZ" altLang="cs-CZ" sz="2200">
                <a:solidFill>
                  <a:srgbClr val="003300"/>
                </a:solidFill>
                <a:latin typeface="Arial" panose="020B0604020202020204" pitchFamily="34" charset="0"/>
              </a:rPr>
              <a:t>The impact of corporate responsibility</a:t>
            </a:r>
          </a:p>
          <a:p>
            <a:pPr marL="457200" indent="-457200" eaLnBrk="1" hangingPunct="1">
              <a:spcBef>
                <a:spcPct val="0"/>
              </a:spcBef>
              <a:buFont typeface="+mj-lt"/>
              <a:buAutoNum type="arabicPeriod"/>
              <a:defRPr/>
            </a:pPr>
            <a:endParaRPr lang="cs-CZ" altLang="cs-CZ" sz="2200">
              <a:solidFill>
                <a:srgbClr val="003300"/>
              </a:solidFill>
              <a:latin typeface="Arial" panose="020B0604020202020204" pitchFamily="34" charset="0"/>
            </a:endParaRPr>
          </a:p>
          <a:p>
            <a:pPr marL="457200" indent="-457200" eaLnBrk="1" hangingPunct="1">
              <a:spcBef>
                <a:spcPct val="0"/>
              </a:spcBef>
              <a:buFont typeface="+mj-lt"/>
              <a:buAutoNum type="arabicPeriod"/>
              <a:defRPr/>
            </a:pPr>
            <a:r>
              <a:rPr lang="cs-CZ" altLang="cs-CZ" sz="2200">
                <a:latin typeface="Arial" panose="020B0604020202020204" pitchFamily="34" charset="0"/>
              </a:rPr>
              <a:t>Frameworks for CSR evaluation </a:t>
            </a:r>
          </a:p>
          <a:p>
            <a:pPr marL="457200" indent="-457200" eaLnBrk="1" hangingPunct="1">
              <a:spcBef>
                <a:spcPct val="0"/>
              </a:spcBef>
              <a:buFont typeface="+mj-lt"/>
              <a:buAutoNum type="arabicPeriod"/>
              <a:defRPr/>
            </a:pPr>
            <a:endParaRPr lang="cs-CZ" altLang="cs-CZ" sz="2200">
              <a:solidFill>
                <a:srgbClr val="003300"/>
              </a:solidFill>
              <a:latin typeface="Arial" panose="020B0604020202020204" pitchFamily="34" charset="0"/>
            </a:endParaRPr>
          </a:p>
          <a:p>
            <a:pPr marL="457200" indent="-457200" eaLnBrk="1" hangingPunct="1">
              <a:spcBef>
                <a:spcPct val="0"/>
              </a:spcBef>
              <a:buFont typeface="+mj-lt"/>
              <a:buAutoNum type="arabicPeriod"/>
              <a:defRPr/>
            </a:pPr>
            <a:r>
              <a:rPr lang="cs-CZ" altLang="cs-CZ" sz="2200">
                <a:solidFill>
                  <a:srgbClr val="003300"/>
                </a:solidFill>
                <a:latin typeface="Arial" panose="020B0604020202020204" pitchFamily="34" charset="0"/>
              </a:rPr>
              <a:t>Case studies – CSR reports</a:t>
            </a:r>
            <a:endParaRPr lang="cs-CZ" altLang="cs-CZ" sz="220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a:latin typeface="Arial" panose="020B0604020202020204" pitchFamily="34" charset="0"/>
              </a:rPr>
              <a:t>   </a:t>
            </a:r>
            <a:endParaRPr lang="en-GB" altLang="cs-CZ" sz="2200" dirty="0">
              <a:latin typeface="Arial" panose="020B0604020202020204" pitchFamily="34" charset="0"/>
            </a:endParaRP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Case studies – CSR reports</a:t>
            </a:r>
          </a:p>
        </p:txBody>
      </p:sp>
      <p:sp>
        <p:nvSpPr>
          <p:cNvPr id="3079" name="TextovéPole 10"/>
          <p:cNvSpPr txBox="1">
            <a:spLocks noChangeArrowheads="1"/>
          </p:cNvSpPr>
          <p:nvPr/>
        </p:nvSpPr>
        <p:spPr bwMode="auto">
          <a:xfrm>
            <a:off x="338138" y="1523285"/>
            <a:ext cx="847725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KPMG Česká republika, s.r.o. </a:t>
            </a:r>
            <a:r>
              <a:rPr lang="cs-CZ" altLang="cs-CZ" sz="2200" b="1">
                <a:latin typeface="Arial" panose="020B0604020202020204" pitchFamily="34" charset="0"/>
              </a:rPr>
              <a:t>- </a:t>
            </a:r>
            <a:r>
              <a:rPr lang="en-US" altLang="cs-CZ" sz="2200">
                <a:latin typeface="Arial" panose="020B0604020202020204" pitchFamily="34" charset="0"/>
              </a:rPr>
              <a:t>is a global network of professional firms providing audit, tax and advisory services.</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Fulfilling environmental criteria</a:t>
            </a:r>
          </a:p>
          <a:p>
            <a:pPr marL="1085850" lvl="1" indent="-342900" eaLnBrk="1" hangingPunct="1">
              <a:spcBef>
                <a:spcPct val="0"/>
              </a:spcBef>
              <a:defRPr/>
            </a:pPr>
            <a:r>
              <a:rPr lang="en-US" altLang="cs-CZ" sz="1800">
                <a:latin typeface="Arial" panose="020B0604020202020204" pitchFamily="34" charset="0"/>
              </a:rPr>
              <a:t>The company addresses the reduction of water consumption, energy and emission levels for policies to minimize the impact of business activities on the environment. All offices prefer to consume tap water, reducing the carbon footprint of all employees and use ecological means of transport. Among the priority areas of environmental companies also include waste policy that focuses on reducing the consumption of office paper and waste sorting.</a:t>
            </a:r>
            <a:endParaRPr lang="cs-CZ" altLang="cs-CZ" sz="1800">
              <a:latin typeface="Arial" panose="020B0604020202020204" pitchFamily="34" charset="0"/>
            </a:endParaRPr>
          </a:p>
          <a:p>
            <a:pPr marL="1085850" lvl="1" indent="-342900" eaLnBrk="1" hangingPunct="1">
              <a:spcBef>
                <a:spcPct val="0"/>
              </a:spcBef>
              <a:defRPr/>
            </a:pPr>
            <a:endParaRPr lang="en-US"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Fulfilling the economic criteria</a:t>
            </a:r>
          </a:p>
          <a:p>
            <a:pPr marL="1085850" lvl="1" indent="-342900" eaLnBrk="1" hangingPunct="1">
              <a:spcBef>
                <a:spcPct val="0"/>
              </a:spcBef>
              <a:defRPr/>
            </a:pPr>
            <a:r>
              <a:rPr lang="en-US" altLang="cs-CZ" sz="1800">
                <a:latin typeface="Arial" panose="020B0604020202020204" pitchFamily="34" charset="0"/>
              </a:rPr>
              <a:t>Entrepreneurial activity according to a report on CSR governed by strict rules of ethics, transparency and independence. Corporate culture sums up a code of ethics. They communicate with their stakeholders through ethical code of supply, which must be observed by all suppliers. The company cooperates only with responsible business partners.</a:t>
            </a:r>
          </a:p>
          <a:p>
            <a:pPr marL="342900" indent="-342900" eaLnBrk="1" hangingPunct="1">
              <a:spcBef>
                <a:spcPct val="0"/>
              </a:spcBef>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347501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Case studies – CSR reports</a:t>
            </a: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a:latin typeface="Arial" panose="020B0604020202020204" pitchFamily="34" charset="0"/>
              </a:rPr>
              <a:t>KPMG Česká republika, s.r.o. </a:t>
            </a:r>
            <a:endParaRPr lang="cs-CZ" altLang="cs-CZ" sz="2200" b="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Fulfilling social criteria</a:t>
            </a:r>
          </a:p>
          <a:p>
            <a:pPr marL="1085850" lvl="1" indent="-342900" eaLnBrk="1" hangingPunct="1">
              <a:spcBef>
                <a:spcPct val="0"/>
              </a:spcBef>
              <a:defRPr/>
            </a:pPr>
            <a:r>
              <a:rPr lang="en-US" altLang="cs-CZ" sz="1800">
                <a:latin typeface="Arial" panose="020B0604020202020204" pitchFamily="34" charset="0"/>
              </a:rPr>
              <a:t>The company encourages its employees flexible working hours, the possibility of yoga in the workplace.</a:t>
            </a:r>
            <a:endParaRPr lang="cs-CZ" altLang="cs-CZ" sz="1800">
              <a:latin typeface="Arial" panose="020B0604020202020204" pitchFamily="34" charset="0"/>
            </a:endParaRPr>
          </a:p>
          <a:p>
            <a:pPr lvl="1" indent="0" eaLnBrk="1" hangingPunct="1">
              <a:spcBef>
                <a:spcPct val="0"/>
              </a:spcBef>
              <a:buNone/>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Implementing a program Healthy Company collaborates with health insurance companies and their employees want to strike a balance and health, sport and entertainment.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In support of the local community is committed to improving the financial literacy of older people, providing training and pro bono services to various non-profit organizations and projects.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342900" indent="-342900" eaLnBrk="1" hangingPunct="1">
              <a:spcBef>
                <a:spcPct val="0"/>
              </a:spcBef>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2573300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Case studies – CSR reports</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pl-PL" altLang="cs-CZ" sz="2200" b="1">
                <a:latin typeface="Arial" panose="020B0604020202020204" pitchFamily="34" charset="0"/>
              </a:rPr>
              <a:t>O2 Czech Republic a. s. </a:t>
            </a:r>
            <a:r>
              <a:rPr lang="en-US" altLang="cs-CZ" sz="2200">
                <a:latin typeface="Arial" panose="020B0604020202020204" pitchFamily="34" charset="0"/>
              </a:rPr>
              <a:t>is the largest integrated telecommunications operator in the Czech Republic.</a:t>
            </a: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Fulfilling environmental criteria</a:t>
            </a:r>
          </a:p>
          <a:p>
            <a:pPr marL="1085850" lvl="1" indent="-342900" eaLnBrk="1" hangingPunct="1">
              <a:spcBef>
                <a:spcPct val="0"/>
              </a:spcBef>
              <a:defRPr/>
            </a:pPr>
            <a:r>
              <a:rPr lang="en-US" altLang="cs-CZ" sz="1800">
                <a:latin typeface="Arial" panose="020B0604020202020204" pitchFamily="34" charset="0"/>
              </a:rPr>
              <a:t>To care for the environment, the company focuses on reducing consumption of energy, fuel, water and reduction of waste production. </a:t>
            </a: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Limiting consumption of plastic bottles and heed the recycling of used mobile phones. Its environmental policy also regularly updated. Thus fulfills both the criteria set.</a:t>
            </a:r>
            <a:endParaRPr lang="cs-CZ" altLang="cs-CZ" sz="1800">
              <a:latin typeface="Arial" panose="020B0604020202020204" pitchFamily="34" charset="0"/>
            </a:endParaRPr>
          </a:p>
          <a:p>
            <a:pPr marL="1085850" lvl="1" indent="-342900" eaLnBrk="1" hangingPunct="1">
              <a:spcBef>
                <a:spcPct val="0"/>
              </a:spcBef>
              <a:defRPr/>
            </a:pPr>
            <a:endParaRPr lang="en-US" altLang="cs-CZ" sz="18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Fulfilling economic criteria</a:t>
            </a:r>
          </a:p>
          <a:p>
            <a:pPr marL="1085850" lvl="1" indent="-342900" eaLnBrk="1" hangingPunct="1">
              <a:spcBef>
                <a:spcPct val="0"/>
              </a:spcBef>
              <a:defRPr/>
            </a:pPr>
            <a:r>
              <a:rPr lang="en-US" altLang="cs-CZ" sz="1800">
                <a:latin typeface="Arial" panose="020B0604020202020204" pitchFamily="34" charset="0"/>
              </a:rPr>
              <a:t>Although the report does not mention a code of ethics, but the company adheres to principles of responsible business, which were inspired by the ethical codes of other companies. </a:t>
            </a: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The company does not meet the criterion of communication with stakeholders, since the report this information to gather.</a:t>
            </a:r>
          </a:p>
          <a:p>
            <a:pPr eaLnBrk="1" hangingPunct="1">
              <a:spcBef>
                <a:spcPct val="0"/>
              </a:spcBef>
              <a:buNone/>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2702336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Case studies – CSR reports</a:t>
            </a:r>
          </a:p>
        </p:txBody>
      </p:sp>
      <p:sp>
        <p:nvSpPr>
          <p:cNvPr id="3079" name="TextovéPole 10"/>
          <p:cNvSpPr txBox="1">
            <a:spLocks noChangeArrowheads="1"/>
          </p:cNvSpPr>
          <p:nvPr/>
        </p:nvSpPr>
        <p:spPr bwMode="auto">
          <a:xfrm>
            <a:off x="338138" y="1523285"/>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pl-PL" altLang="cs-CZ" sz="2200" b="1">
                <a:latin typeface="Arial" panose="020B0604020202020204" pitchFamily="34" charset="0"/>
              </a:rPr>
              <a:t>O2 Czech Republic a. s. </a:t>
            </a:r>
          </a:p>
          <a:p>
            <a:pPr marL="342900" indent="-342900" eaLnBrk="1" hangingPunct="1">
              <a:spcBef>
                <a:spcPct val="0"/>
              </a:spcBef>
              <a:defRPr/>
            </a:pPr>
            <a:r>
              <a:rPr lang="en-US" altLang="cs-CZ" sz="2200">
                <a:latin typeface="Arial" panose="020B0604020202020204" pitchFamily="34" charset="0"/>
              </a:rPr>
              <a:t>Fulfilling </a:t>
            </a:r>
            <a:r>
              <a:rPr lang="cs-CZ" altLang="cs-CZ" sz="2200">
                <a:latin typeface="Arial" panose="020B0604020202020204" pitchFamily="34" charset="0"/>
              </a:rPr>
              <a:t>social </a:t>
            </a:r>
            <a:r>
              <a:rPr lang="en-US" altLang="cs-CZ" sz="2200">
                <a:latin typeface="Arial" panose="020B0604020202020204" pitchFamily="34" charset="0"/>
              </a:rPr>
              <a:t>criteria</a:t>
            </a:r>
          </a:p>
          <a:p>
            <a:pPr marL="1085850" lvl="1" indent="-342900" eaLnBrk="1" hangingPunct="1">
              <a:spcBef>
                <a:spcPct val="0"/>
              </a:spcBef>
              <a:defRPr/>
            </a:pPr>
            <a:r>
              <a:rPr lang="en-US" altLang="cs-CZ" sz="1800">
                <a:latin typeface="Arial" panose="020B0604020202020204" pitchFamily="34" charset="0"/>
              </a:rPr>
              <a:t>Employees are available incentive programs, employee benefits, health care and education.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The local community is supported mainly by the Think Big program, which is under the auspices of the Foundation O2 and enables the realization of ideas and projects for young people.</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The company also supports projects for the deaf, schools, seniors, runs a help line. </a:t>
            </a:r>
            <a:endParaRPr lang="cs-CZ" altLang="cs-CZ" sz="1800">
              <a:latin typeface="Arial" panose="020B0604020202020204" pitchFamily="34" charset="0"/>
            </a:endParaRPr>
          </a:p>
          <a:p>
            <a:pPr marL="1085850" lvl="1" indent="-342900" eaLnBrk="1" hangingPunct="1">
              <a:spcBef>
                <a:spcPct val="0"/>
              </a:spcBef>
              <a:defRPr/>
            </a:pPr>
            <a:endParaRPr lang="cs-CZ" altLang="cs-CZ" sz="1800">
              <a:latin typeface="Arial" panose="020B0604020202020204" pitchFamily="34" charset="0"/>
            </a:endParaRPr>
          </a:p>
          <a:p>
            <a:pPr marL="1085850" lvl="1" indent="-342900" eaLnBrk="1" hangingPunct="1">
              <a:spcBef>
                <a:spcPct val="0"/>
              </a:spcBef>
              <a:defRPr/>
            </a:pPr>
            <a:r>
              <a:rPr lang="en-US" altLang="cs-CZ" sz="1800">
                <a:latin typeface="Arial" panose="020B0604020202020204" pitchFamily="34" charset="0"/>
              </a:rPr>
              <a:t>Employees working in the framework of volunteering and donating blood.</a:t>
            </a:r>
          </a:p>
        </p:txBody>
      </p:sp>
    </p:spTree>
    <p:extLst>
      <p:ext uri="{BB962C8B-B14F-4D97-AF65-F5344CB8AC3E}">
        <p14:creationId xmlns:p14="http://schemas.microsoft.com/office/powerpoint/2010/main" val="2958443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Case studies – CSR reports</a:t>
            </a: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en-US" altLang="cs-CZ" sz="2200" b="1">
                <a:latin typeface="Arial" panose="020B0604020202020204" pitchFamily="34" charset="0"/>
              </a:rPr>
              <a:t>Evaluation of the performance criteria selected companies</a:t>
            </a:r>
            <a:endParaRPr lang="cs-CZ" altLang="cs-CZ" sz="2200" b="1">
              <a:latin typeface="Arial" panose="020B060402020202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3046899613"/>
              </p:ext>
            </p:extLst>
          </p:nvPr>
        </p:nvGraphicFramePr>
        <p:xfrm>
          <a:off x="538843" y="1981776"/>
          <a:ext cx="8147958" cy="4151848"/>
        </p:xfrm>
        <a:graphic>
          <a:graphicData uri="http://schemas.openxmlformats.org/drawingml/2006/table">
            <a:tbl>
              <a:tblPr firstRow="1" firstCol="1" bandRow="1">
                <a:tableStyleId>{5C22544A-7EE6-4342-B048-85BDC9FD1C3A}</a:tableStyleId>
              </a:tblPr>
              <a:tblGrid>
                <a:gridCol w="3391178">
                  <a:extLst>
                    <a:ext uri="{9D8B030D-6E8A-4147-A177-3AD203B41FA5}">
                      <a16:colId xmlns:a16="http://schemas.microsoft.com/office/drawing/2014/main" val="20000"/>
                    </a:ext>
                  </a:extLst>
                </a:gridCol>
                <a:gridCol w="475841">
                  <a:extLst>
                    <a:ext uri="{9D8B030D-6E8A-4147-A177-3AD203B41FA5}">
                      <a16:colId xmlns:a16="http://schemas.microsoft.com/office/drawing/2014/main" val="20001"/>
                    </a:ext>
                  </a:extLst>
                </a:gridCol>
                <a:gridCol w="475841">
                  <a:extLst>
                    <a:ext uri="{9D8B030D-6E8A-4147-A177-3AD203B41FA5}">
                      <a16:colId xmlns:a16="http://schemas.microsoft.com/office/drawing/2014/main" val="20002"/>
                    </a:ext>
                  </a:extLst>
                </a:gridCol>
                <a:gridCol w="475841">
                  <a:extLst>
                    <a:ext uri="{9D8B030D-6E8A-4147-A177-3AD203B41FA5}">
                      <a16:colId xmlns:a16="http://schemas.microsoft.com/office/drawing/2014/main" val="20003"/>
                    </a:ext>
                  </a:extLst>
                </a:gridCol>
                <a:gridCol w="475841">
                  <a:extLst>
                    <a:ext uri="{9D8B030D-6E8A-4147-A177-3AD203B41FA5}">
                      <a16:colId xmlns:a16="http://schemas.microsoft.com/office/drawing/2014/main" val="20004"/>
                    </a:ext>
                  </a:extLst>
                </a:gridCol>
                <a:gridCol w="475841">
                  <a:extLst>
                    <a:ext uri="{9D8B030D-6E8A-4147-A177-3AD203B41FA5}">
                      <a16:colId xmlns:a16="http://schemas.microsoft.com/office/drawing/2014/main" val="20005"/>
                    </a:ext>
                  </a:extLst>
                </a:gridCol>
                <a:gridCol w="475841">
                  <a:extLst>
                    <a:ext uri="{9D8B030D-6E8A-4147-A177-3AD203B41FA5}">
                      <a16:colId xmlns:a16="http://schemas.microsoft.com/office/drawing/2014/main" val="20006"/>
                    </a:ext>
                  </a:extLst>
                </a:gridCol>
                <a:gridCol w="475841">
                  <a:extLst>
                    <a:ext uri="{9D8B030D-6E8A-4147-A177-3AD203B41FA5}">
                      <a16:colId xmlns:a16="http://schemas.microsoft.com/office/drawing/2014/main" val="20007"/>
                    </a:ext>
                  </a:extLst>
                </a:gridCol>
                <a:gridCol w="475841">
                  <a:extLst>
                    <a:ext uri="{9D8B030D-6E8A-4147-A177-3AD203B41FA5}">
                      <a16:colId xmlns:a16="http://schemas.microsoft.com/office/drawing/2014/main" val="20008"/>
                    </a:ext>
                  </a:extLst>
                </a:gridCol>
                <a:gridCol w="475841">
                  <a:extLst>
                    <a:ext uri="{9D8B030D-6E8A-4147-A177-3AD203B41FA5}">
                      <a16:colId xmlns:a16="http://schemas.microsoft.com/office/drawing/2014/main" val="20009"/>
                    </a:ext>
                  </a:extLst>
                </a:gridCol>
                <a:gridCol w="474211">
                  <a:extLst>
                    <a:ext uri="{9D8B030D-6E8A-4147-A177-3AD203B41FA5}">
                      <a16:colId xmlns:a16="http://schemas.microsoft.com/office/drawing/2014/main" val="20010"/>
                    </a:ext>
                  </a:extLst>
                </a:gridCol>
              </a:tblGrid>
              <a:tr h="1371398">
                <a:tc rowSpan="2">
                  <a:txBody>
                    <a:bodyPr/>
                    <a:lstStyle/>
                    <a:p>
                      <a:pPr algn="ctr">
                        <a:spcAft>
                          <a:spcPts val="0"/>
                        </a:spcAft>
                      </a:pPr>
                      <a:r>
                        <a:rPr lang="en-US" sz="1600">
                          <a:effectLst/>
                        </a:rPr>
                        <a:t>Selected companies / Criteria</a:t>
                      </a:r>
                      <a:endParaRPr lang="cs-CZ"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spcAft>
                          <a:spcPts val="0"/>
                        </a:spcAft>
                      </a:pPr>
                      <a:r>
                        <a:rPr lang="en-US" sz="1600">
                          <a:effectLst/>
                        </a:rPr>
                        <a:t>Availability</a:t>
                      </a:r>
                      <a:endParaRPr lang="cs-CZ" sz="1600">
                        <a:effectLst/>
                        <a:latin typeface="Times New Roman" panose="02020603050405020304" pitchFamily="18" charset="0"/>
                        <a:ea typeface="Calibri" panose="020F0502020204030204" pitchFamily="34" charset="0"/>
                      </a:endParaRPr>
                    </a:p>
                  </a:txBody>
                  <a:tcPr marL="68580" marR="68580" marT="0" marB="0" vert="vert270" anchor="ctr"/>
                </a:tc>
                <a:tc>
                  <a:txBody>
                    <a:bodyPr/>
                    <a:lstStyle/>
                    <a:p>
                      <a:pPr algn="ctr">
                        <a:spcAft>
                          <a:spcPts val="0"/>
                        </a:spcAft>
                      </a:pPr>
                      <a:r>
                        <a:rPr lang="en-US" sz="1600">
                          <a:effectLst/>
                        </a:rPr>
                        <a:t>Regularity</a:t>
                      </a:r>
                      <a:endParaRPr lang="cs-CZ" sz="1600">
                        <a:effectLst/>
                        <a:latin typeface="Times New Roman" panose="02020603050405020304" pitchFamily="18" charset="0"/>
                        <a:ea typeface="Calibri" panose="020F0502020204030204" pitchFamily="34" charset="0"/>
                      </a:endParaRPr>
                    </a:p>
                  </a:txBody>
                  <a:tcPr marL="68580" marR="68580" marT="0" marB="0" vert="vert270" anchor="ctr"/>
                </a:tc>
                <a:tc>
                  <a:txBody>
                    <a:bodyPr/>
                    <a:lstStyle/>
                    <a:p>
                      <a:pPr algn="ctr">
                        <a:spcAft>
                          <a:spcPts val="0"/>
                        </a:spcAft>
                      </a:pPr>
                      <a:r>
                        <a:rPr lang="en-US" sz="1600">
                          <a:effectLst/>
                        </a:rPr>
                        <a:t>CSR pillars</a:t>
                      </a:r>
                      <a:endParaRPr lang="cs-CZ" sz="1600">
                        <a:effectLst/>
                        <a:latin typeface="Times New Roman" panose="02020603050405020304" pitchFamily="18" charset="0"/>
                        <a:ea typeface="Calibri" panose="020F0502020204030204" pitchFamily="34" charset="0"/>
                      </a:endParaRPr>
                    </a:p>
                  </a:txBody>
                  <a:tcPr marL="68580" marR="68580" marT="0" marB="0" vert="vert270" anchor="ctr"/>
                </a:tc>
                <a:tc>
                  <a:txBody>
                    <a:bodyPr/>
                    <a:lstStyle/>
                    <a:p>
                      <a:pPr algn="ctr">
                        <a:spcAft>
                          <a:spcPts val="0"/>
                        </a:spcAft>
                      </a:pPr>
                      <a:r>
                        <a:rPr lang="en-US" sz="1600">
                          <a:effectLst/>
                        </a:rPr>
                        <a:t>Planning</a:t>
                      </a:r>
                      <a:endParaRPr lang="cs-CZ" sz="1600">
                        <a:effectLst/>
                        <a:latin typeface="Times New Roman" panose="02020603050405020304" pitchFamily="18" charset="0"/>
                        <a:ea typeface="Calibri" panose="020F0502020204030204" pitchFamily="34" charset="0"/>
                      </a:endParaRPr>
                    </a:p>
                  </a:txBody>
                  <a:tcPr marL="68580" marR="68580" marT="0" marB="0" vert="vert270" anchor="ctr"/>
                </a:tc>
                <a:tc>
                  <a:txBody>
                    <a:bodyPr/>
                    <a:lstStyle/>
                    <a:p>
                      <a:pPr algn="ctr">
                        <a:spcAft>
                          <a:spcPts val="0"/>
                        </a:spcAft>
                      </a:pPr>
                      <a:r>
                        <a:rPr lang="en-US" sz="1600">
                          <a:effectLst/>
                        </a:rPr>
                        <a:t>Energy, emissions</a:t>
                      </a:r>
                      <a:endParaRPr lang="cs-CZ" sz="1600">
                        <a:effectLst/>
                        <a:latin typeface="Times New Roman" panose="02020603050405020304" pitchFamily="18" charset="0"/>
                        <a:ea typeface="Calibri" panose="020F0502020204030204" pitchFamily="34" charset="0"/>
                      </a:endParaRPr>
                    </a:p>
                  </a:txBody>
                  <a:tcPr marL="68580" marR="68580" marT="0" marB="0" vert="vert270" anchor="ctr"/>
                </a:tc>
                <a:tc>
                  <a:txBody>
                    <a:bodyPr/>
                    <a:lstStyle/>
                    <a:p>
                      <a:pPr algn="ctr">
                        <a:spcAft>
                          <a:spcPts val="0"/>
                        </a:spcAft>
                      </a:pPr>
                      <a:r>
                        <a:rPr lang="en-US" sz="1600">
                          <a:effectLst/>
                        </a:rPr>
                        <a:t>Waste</a:t>
                      </a:r>
                      <a:endParaRPr lang="cs-CZ" sz="1600">
                        <a:effectLst/>
                        <a:latin typeface="Times New Roman" panose="02020603050405020304" pitchFamily="18" charset="0"/>
                        <a:ea typeface="Calibri" panose="020F0502020204030204" pitchFamily="34" charset="0"/>
                      </a:endParaRPr>
                    </a:p>
                  </a:txBody>
                  <a:tcPr marL="68580" marR="68580" marT="0" marB="0" vert="vert270" anchor="ctr"/>
                </a:tc>
                <a:tc>
                  <a:txBody>
                    <a:bodyPr/>
                    <a:lstStyle/>
                    <a:p>
                      <a:pPr algn="ctr">
                        <a:spcAft>
                          <a:spcPts val="0"/>
                        </a:spcAft>
                      </a:pPr>
                      <a:r>
                        <a:rPr lang="en-US" sz="1600">
                          <a:effectLst/>
                        </a:rPr>
                        <a:t>Code of Ethics</a:t>
                      </a:r>
                      <a:endParaRPr lang="cs-CZ" sz="1600">
                        <a:effectLst/>
                        <a:latin typeface="Times New Roman" panose="02020603050405020304" pitchFamily="18" charset="0"/>
                        <a:ea typeface="Calibri" panose="020F0502020204030204" pitchFamily="34" charset="0"/>
                      </a:endParaRPr>
                    </a:p>
                  </a:txBody>
                  <a:tcPr marL="68580" marR="68580" marT="0" marB="0" vert="vert270" anchor="ctr"/>
                </a:tc>
                <a:tc>
                  <a:txBody>
                    <a:bodyPr/>
                    <a:lstStyle/>
                    <a:p>
                      <a:pPr algn="ctr">
                        <a:spcAft>
                          <a:spcPts val="0"/>
                        </a:spcAft>
                      </a:pPr>
                      <a:r>
                        <a:rPr lang="en-US" sz="1600">
                          <a:effectLst/>
                        </a:rPr>
                        <a:t>Stakeholders</a:t>
                      </a:r>
                      <a:endParaRPr lang="cs-CZ" sz="1600">
                        <a:effectLst/>
                        <a:latin typeface="Times New Roman" panose="02020603050405020304" pitchFamily="18" charset="0"/>
                        <a:ea typeface="Calibri" panose="020F0502020204030204" pitchFamily="34" charset="0"/>
                      </a:endParaRPr>
                    </a:p>
                  </a:txBody>
                  <a:tcPr marL="68580" marR="68580" marT="0" marB="0" vert="vert270" anchor="ctr"/>
                </a:tc>
                <a:tc>
                  <a:txBody>
                    <a:bodyPr/>
                    <a:lstStyle/>
                    <a:p>
                      <a:pPr algn="ctr">
                        <a:spcAft>
                          <a:spcPts val="0"/>
                        </a:spcAft>
                      </a:pPr>
                      <a:r>
                        <a:rPr lang="en-US" sz="1600">
                          <a:effectLst/>
                        </a:rPr>
                        <a:t>Employees</a:t>
                      </a:r>
                      <a:endParaRPr lang="cs-CZ" sz="1600">
                        <a:effectLst/>
                        <a:latin typeface="Times New Roman" panose="02020603050405020304" pitchFamily="18" charset="0"/>
                        <a:ea typeface="Calibri" panose="020F0502020204030204" pitchFamily="34" charset="0"/>
                      </a:endParaRPr>
                    </a:p>
                  </a:txBody>
                  <a:tcPr marL="68580" marR="68580" marT="0" marB="0" vert="vert270" anchor="ctr"/>
                </a:tc>
                <a:tc>
                  <a:txBody>
                    <a:bodyPr/>
                    <a:lstStyle/>
                    <a:p>
                      <a:pPr algn="ctr">
                        <a:spcAft>
                          <a:spcPts val="0"/>
                        </a:spcAft>
                      </a:pPr>
                      <a:r>
                        <a:rPr lang="en-US" sz="1600">
                          <a:effectLst/>
                        </a:rPr>
                        <a:t>Local community</a:t>
                      </a:r>
                      <a:endParaRPr lang="cs-CZ" sz="1600">
                        <a:effectLst/>
                        <a:latin typeface="Times New Roman" panose="02020603050405020304" pitchFamily="18" charset="0"/>
                        <a:ea typeface="Calibri" panose="020F0502020204030204" pitchFamily="34" charset="0"/>
                      </a:endParaRPr>
                    </a:p>
                  </a:txBody>
                  <a:tcPr marL="68580" marR="68580" marT="0" marB="0" vert="vert270" anchor="ctr"/>
                </a:tc>
                <a:extLst>
                  <a:ext uri="{0D108BD9-81ED-4DB2-BD59-A6C34878D82A}">
                    <a16:rowId xmlns:a16="http://schemas.microsoft.com/office/drawing/2014/main" val="10000"/>
                  </a:ext>
                </a:extLst>
              </a:tr>
              <a:tr h="278045">
                <a:tc vMerge="1">
                  <a:txBody>
                    <a:bodyPr/>
                    <a:lstStyle/>
                    <a:p>
                      <a:endParaRPr lang="cs-CZ"/>
                    </a:p>
                  </a:txBody>
                  <a:tcPr/>
                </a:tc>
                <a:tc>
                  <a:txBody>
                    <a:bodyPr/>
                    <a:lstStyle/>
                    <a:p>
                      <a:pPr algn="ctr">
                        <a:spcAft>
                          <a:spcPts val="0"/>
                        </a:spcAft>
                      </a:pPr>
                      <a:r>
                        <a:rPr lang="en-US" sz="1600">
                          <a:effectLst/>
                        </a:rPr>
                        <a:t>1</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2</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3</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4</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5</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6</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7</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8</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9</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10</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278045">
                <a:tc>
                  <a:txBody>
                    <a:bodyPr/>
                    <a:lstStyle/>
                    <a:p>
                      <a:pPr>
                        <a:spcAft>
                          <a:spcPts val="0"/>
                        </a:spcAft>
                      </a:pPr>
                      <a:r>
                        <a:rPr lang="en-US" sz="1600">
                          <a:effectLst/>
                        </a:rPr>
                        <a:t>Plzeňský Prazdroj, a.s.</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278045">
                <a:tc>
                  <a:txBody>
                    <a:bodyPr/>
                    <a:lstStyle/>
                    <a:p>
                      <a:pPr>
                        <a:spcAft>
                          <a:spcPts val="0"/>
                        </a:spcAft>
                      </a:pPr>
                      <a:r>
                        <a:rPr lang="en-US" sz="1600">
                          <a:effectLst/>
                        </a:rPr>
                        <a:t>KPMG Česká republika, s.r.o.</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278045">
                <a:tc>
                  <a:txBody>
                    <a:bodyPr/>
                    <a:lstStyle/>
                    <a:p>
                      <a:pPr>
                        <a:spcAft>
                          <a:spcPts val="0"/>
                        </a:spcAft>
                      </a:pPr>
                      <a:r>
                        <a:rPr lang="en-US" sz="1600">
                          <a:effectLst/>
                        </a:rPr>
                        <a:t>Vodafone Czech Republic, a.s.</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278045">
                <a:tc>
                  <a:txBody>
                    <a:bodyPr/>
                    <a:lstStyle/>
                    <a:p>
                      <a:pPr>
                        <a:spcAft>
                          <a:spcPts val="0"/>
                        </a:spcAft>
                      </a:pPr>
                      <a:r>
                        <a:rPr lang="en-US" sz="1600">
                          <a:effectLst/>
                        </a:rPr>
                        <a:t>HEINEKEN Česká republika, a.s.</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r h="278045">
                <a:tc>
                  <a:txBody>
                    <a:bodyPr/>
                    <a:lstStyle/>
                    <a:p>
                      <a:pPr>
                        <a:spcAft>
                          <a:spcPts val="0"/>
                        </a:spcAft>
                      </a:pPr>
                      <a:r>
                        <a:rPr lang="en-US" sz="1600">
                          <a:effectLst/>
                        </a:rPr>
                        <a:t>O2 Czech Republic a.s.</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6"/>
                  </a:ext>
                </a:extLst>
              </a:tr>
              <a:tr h="278045">
                <a:tc>
                  <a:txBody>
                    <a:bodyPr/>
                    <a:lstStyle/>
                    <a:p>
                      <a:pPr>
                        <a:spcAft>
                          <a:spcPts val="0"/>
                        </a:spcAft>
                      </a:pPr>
                      <a:r>
                        <a:rPr lang="en-US" sz="1600">
                          <a:effectLst/>
                        </a:rPr>
                        <a:t>Johnson&amp;Johnson s.r.o.</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7"/>
                  </a:ext>
                </a:extLst>
              </a:tr>
              <a:tr h="278045">
                <a:tc>
                  <a:txBody>
                    <a:bodyPr/>
                    <a:lstStyle/>
                    <a:p>
                      <a:pPr>
                        <a:spcAft>
                          <a:spcPts val="0"/>
                        </a:spcAft>
                      </a:pPr>
                      <a:r>
                        <a:rPr lang="en-US" sz="1600">
                          <a:effectLst/>
                        </a:rPr>
                        <a:t>GlaxoSmithKline s.r.o.</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8"/>
                  </a:ext>
                </a:extLst>
              </a:tr>
              <a:tr h="278045">
                <a:tc>
                  <a:txBody>
                    <a:bodyPr/>
                    <a:lstStyle/>
                    <a:p>
                      <a:pPr>
                        <a:spcAft>
                          <a:spcPts val="0"/>
                        </a:spcAft>
                      </a:pPr>
                      <a:r>
                        <a:rPr lang="en-US" sz="1600">
                          <a:effectLst/>
                        </a:rPr>
                        <a:t>Pivovary Staropramen s.r.o.</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x</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09"/>
                  </a:ext>
                </a:extLst>
              </a:tr>
              <a:tr h="278045">
                <a:tc>
                  <a:txBody>
                    <a:bodyPr/>
                    <a:lstStyle/>
                    <a:p>
                      <a:pPr>
                        <a:spcAft>
                          <a:spcPts val="0"/>
                        </a:spcAft>
                      </a:pPr>
                      <a:r>
                        <a:rPr lang="en-US" sz="1600">
                          <a:effectLst/>
                        </a:rPr>
                        <a:t>Accenture Central Europe B.V.</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tc>
                  <a:txBody>
                    <a:bodyPr/>
                    <a:lstStyle/>
                    <a:p>
                      <a:pPr algn="ctr">
                        <a:spcAft>
                          <a:spcPts val="0"/>
                        </a:spcAft>
                      </a:pPr>
                      <a:r>
                        <a:rPr lang="en-US" sz="1600">
                          <a:effectLst/>
                        </a:rPr>
                        <a:t>-</a:t>
                      </a:r>
                      <a:endParaRPr lang="cs-CZ" sz="16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2437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CORPORATE social performance – case studies in csr reporting</a:t>
            </a:r>
            <a:endParaRPr lang="en-US" b="1" cap="all">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49172"/>
            <a:ext cx="847725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cs-CZ" altLang="cs-CZ" sz="2200">
                <a:latin typeface="Arial" panose="020B0604020202020204" pitchFamily="34" charset="0"/>
              </a:rPr>
              <a:t>I</a:t>
            </a:r>
            <a:r>
              <a:rPr lang="en-US" altLang="cs-CZ" sz="2200">
                <a:latin typeface="Arial" panose="020B0604020202020204" pitchFamily="34" charset="0"/>
              </a:rPr>
              <a:t>t is recommended that in the analysis of the social, environmental, and economic activities of a firm or chain </a:t>
            </a:r>
            <a:r>
              <a:rPr lang="en-US" altLang="cs-CZ" sz="2200" b="1">
                <a:latin typeface="Arial" panose="020B0604020202020204" pitchFamily="34" charset="0"/>
              </a:rPr>
              <a:t>attention is paid not only to the actual outcomes but also to the principles and processe</a:t>
            </a:r>
            <a:r>
              <a:rPr lang="en-US" altLang="cs-CZ" sz="2200">
                <a:latin typeface="Arial" panose="020B0604020202020204" pitchFamily="34" charset="0"/>
              </a:rPr>
              <a:t>s (on which these outcomes are based</a:t>
            </a:r>
            <a:r>
              <a:rPr lang="cs-CZ" altLang="cs-CZ" sz="2200">
                <a:latin typeface="Arial" panose="020B0604020202020204" pitchFamily="34" charset="0"/>
              </a:rPr>
              <a:t>)</a:t>
            </a:r>
            <a:r>
              <a:rPr lang="en-US" altLang="cs-CZ" sz="2200">
                <a:latin typeface="Arial" panose="020B0604020202020204" pitchFamily="34" charset="0"/>
              </a:rPr>
              <a:t>.</a:t>
            </a:r>
            <a:endParaRPr lang="cs-CZ" altLang="cs-CZ" sz="2200">
              <a:latin typeface="Arial" panose="020B0604020202020204" pitchFamily="34" charset="0"/>
            </a:endParaRPr>
          </a:p>
          <a:p>
            <a:pPr eaLnBrk="1" hangingPunct="1">
              <a:spcBef>
                <a:spcPct val="0"/>
              </a:spcBef>
              <a:defRPr/>
            </a:pPr>
            <a:endParaRPr lang="cs-CZ" altLang="cs-CZ" sz="2200">
              <a:latin typeface="Arial" panose="020B0604020202020204" pitchFamily="34" charset="0"/>
            </a:endParaRPr>
          </a:p>
          <a:p>
            <a:pPr eaLnBrk="1" hangingPunct="1">
              <a:spcBef>
                <a:spcPct val="0"/>
              </a:spcBef>
              <a:defRPr/>
            </a:pPr>
            <a:r>
              <a:rPr lang="en-US" altLang="cs-CZ" sz="2200">
                <a:latin typeface="Arial" panose="020B0604020202020204" pitchFamily="34" charset="0"/>
              </a:rPr>
              <a:t>In corporat Responsibility, impact is essential if corporate Responsibility move from being a „</a:t>
            </a:r>
            <a:r>
              <a:rPr lang="en-US" altLang="cs-CZ" sz="2200" i="1">
                <a:latin typeface="Arial" panose="020B0604020202020204" pitchFamily="34" charset="0"/>
              </a:rPr>
              <a:t>feel-good thing</a:t>
            </a:r>
            <a:r>
              <a:rPr lang="en-US" altLang="cs-CZ" sz="2200">
                <a:latin typeface="Arial" panose="020B0604020202020204" pitchFamily="34" charset="0"/>
              </a:rPr>
              <a:t>“ to being recognized as a „</a:t>
            </a:r>
            <a:r>
              <a:rPr lang="en-US" altLang="cs-CZ" sz="2200" i="1">
                <a:latin typeface="Arial" panose="020B0604020202020204" pitchFamily="34" charset="0"/>
              </a:rPr>
              <a:t>good thing</a:t>
            </a:r>
            <a:r>
              <a:rPr lang="en-US" altLang="cs-CZ" sz="2200">
                <a:latin typeface="Arial" panose="020B0604020202020204" pitchFamily="34" charset="0"/>
              </a:rPr>
              <a:t>“. </a:t>
            </a:r>
            <a:endParaRPr lang="cs-CZ" altLang="cs-CZ" sz="2200">
              <a:latin typeface="Arial" panose="020B0604020202020204" pitchFamily="34" charset="0"/>
            </a:endParaRPr>
          </a:p>
          <a:p>
            <a:pPr eaLnBrk="1" hangingPunct="1">
              <a:spcBef>
                <a:spcPct val="0"/>
              </a:spcBef>
              <a:defRPr/>
            </a:pPr>
            <a:endParaRPr lang="en-US" altLang="cs-CZ" sz="2200">
              <a:latin typeface="Arial" panose="020B0604020202020204" pitchFamily="34" charset="0"/>
            </a:endParaRPr>
          </a:p>
          <a:p>
            <a:pPr eaLnBrk="1" hangingPunct="1">
              <a:spcBef>
                <a:spcPct val="0"/>
              </a:spcBef>
              <a:defRPr/>
            </a:pPr>
            <a:r>
              <a:rPr lang="en-US" altLang="cs-CZ" sz="2200">
                <a:latin typeface="Arial" panose="020B0604020202020204" pitchFamily="34" charset="0"/>
              </a:rPr>
              <a:t>All the approaches are based on a </a:t>
            </a:r>
            <a:r>
              <a:rPr lang="en-US" altLang="cs-CZ" sz="2200" b="1">
                <a:latin typeface="Arial" panose="020B0604020202020204" pitchFamily="34" charset="0"/>
              </a:rPr>
              <a:t>voluntary approach</a:t>
            </a:r>
            <a:r>
              <a:rPr lang="en-US" altLang="cs-CZ" sz="2200">
                <a:latin typeface="Arial" panose="020B0604020202020204" pitchFamily="34" charset="0"/>
              </a:rPr>
              <a:t>, it means that the motivation engine is the “allowance” of the companies according to the market condition (e. g. influenced by all stakeholders and shareholders).</a:t>
            </a:r>
          </a:p>
          <a:p>
            <a:pPr eaLnBrk="1" hangingPunct="1">
              <a:spcBef>
                <a:spcPct val="0"/>
              </a:spcBef>
              <a:defRPr/>
            </a:pPr>
            <a:endParaRPr lang="cs-CZ" altLang="cs-CZ" sz="2200">
              <a:latin typeface="Arial" panose="020B0604020202020204" pitchFamily="34" charset="0"/>
            </a:endParaRPr>
          </a:p>
          <a:p>
            <a:pPr eaLnBrk="1" hangingPunct="1">
              <a:spcBef>
                <a:spcPct val="0"/>
              </a:spcBef>
              <a:defRPr/>
            </a:pPr>
            <a:endParaRPr lang="cs-CZ" altLang="cs-CZ" sz="2200">
              <a:latin typeface="Arial" panose="020B0604020202020204" pitchFamily="34" charset="0"/>
            </a:endParaRPr>
          </a:p>
          <a:p>
            <a:pPr eaLnBrk="1" hangingPunct="1">
              <a:spcBef>
                <a:spcPct val="0"/>
              </a:spcBef>
              <a:defRPr/>
            </a:pPr>
            <a:endParaRPr lang="cs-CZ" altLang="cs-CZ" sz="2200">
              <a:latin typeface="Arial" panose="020B0604020202020204" pitchFamily="34" charset="0"/>
            </a:endParaRPr>
          </a:p>
          <a:p>
            <a:pPr eaLnBrk="1" hangingPunct="1">
              <a:spcBef>
                <a:spcPct val="0"/>
              </a:spcBef>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3057333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CORPORATE social performance – case studies in csr reporting</a:t>
            </a:r>
            <a:endParaRPr lang="en-US" b="1" cap="all">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49172"/>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a:latin typeface="Arial" panose="020B0604020202020204" pitchFamily="34" charset="0"/>
              </a:rPr>
              <a:t>Especially in the Czech </a:t>
            </a:r>
            <a:r>
              <a:rPr lang="en-US" altLang="cs-CZ" sz="2200" i="1">
                <a:latin typeface="Arial" panose="020B0604020202020204" pitchFamily="34" charset="0"/>
              </a:rPr>
              <a:t>Republic most of the stakeholders who are involved in CSR performance assessments have international background</a:t>
            </a:r>
            <a:r>
              <a:rPr lang="en-US" altLang="cs-CZ" sz="2200">
                <a:latin typeface="Arial" panose="020B0604020202020204" pitchFamily="34" charset="0"/>
              </a:rPr>
              <a:t>, including organizations like the UNDP, World Bank, ILO etc.; multinational consulting firms like KPMG; non-profit international organizations like CSR Europe.</a:t>
            </a:r>
            <a:endParaRPr lang="cs-CZ" altLang="cs-CZ" sz="2200">
              <a:latin typeface="Arial" panose="020B0604020202020204" pitchFamily="34" charset="0"/>
            </a:endParaRPr>
          </a:p>
          <a:p>
            <a:pPr eaLnBrk="1" hangingPunct="1">
              <a:spcBef>
                <a:spcPct val="0"/>
              </a:spcBef>
              <a:defRPr/>
            </a:pPr>
            <a:endParaRPr lang="cs-CZ" altLang="cs-CZ" sz="2200">
              <a:latin typeface="Arial" panose="020B0604020202020204" pitchFamily="34" charset="0"/>
            </a:endParaRPr>
          </a:p>
          <a:p>
            <a:pPr eaLnBrk="1" hangingPunct="1">
              <a:spcBef>
                <a:spcPct val="0"/>
              </a:spcBef>
              <a:defRPr/>
            </a:pPr>
            <a:r>
              <a:rPr lang="en-US" altLang="cs-CZ" sz="2200">
                <a:latin typeface="Arial" panose="020B0604020202020204" pitchFamily="34" charset="0"/>
              </a:rPr>
              <a:t>The social contract between mangers and society and stakeholders of the company and for responsible and accountable behaviour that is why is important to use properly instruments, methods, and frameworks suitable for specific area of business in which companies operates.</a:t>
            </a:r>
          </a:p>
          <a:p>
            <a:pPr eaLnBrk="1" hangingPunct="1">
              <a:spcBef>
                <a:spcPct val="0"/>
              </a:spcBef>
              <a:defRPr/>
            </a:pPr>
            <a:endParaRPr lang="cs-CZ" altLang="cs-CZ" sz="2200">
              <a:latin typeface="Arial" panose="020B0604020202020204" pitchFamily="34" charset="0"/>
            </a:endParaRPr>
          </a:p>
          <a:p>
            <a:pPr eaLnBrk="1" hangingPunct="1">
              <a:spcBef>
                <a:spcPct val="0"/>
              </a:spcBef>
              <a:defRPr/>
            </a:pPr>
            <a:endParaRPr lang="cs-CZ" altLang="cs-CZ" sz="2200">
              <a:latin typeface="Arial" panose="020B0604020202020204" pitchFamily="34" charset="0"/>
            </a:endParaRPr>
          </a:p>
          <a:p>
            <a:pPr eaLnBrk="1" hangingPunct="1">
              <a:spcBef>
                <a:spcPct val="0"/>
              </a:spcBef>
              <a:defRPr/>
            </a:pPr>
            <a:endParaRPr lang="cs-CZ" altLang="cs-CZ" sz="2200">
              <a:latin typeface="Arial" panose="020B0604020202020204" pitchFamily="34" charset="0"/>
            </a:endParaRPr>
          </a:p>
          <a:p>
            <a:pPr eaLnBrk="1" hangingPunct="1">
              <a:spcBef>
                <a:spcPct val="0"/>
              </a:spcBef>
              <a:defRPr/>
            </a:pPr>
            <a:endParaRPr lang="cs-CZ" altLang="cs-CZ" sz="2200">
              <a:latin typeface="Arial" panose="020B0604020202020204" pitchFamily="34" charset="0"/>
            </a:endParaRPr>
          </a:p>
          <a:p>
            <a:pPr eaLnBrk="1" hangingPunct="1">
              <a:spcBef>
                <a:spcPct val="0"/>
              </a:spcBef>
              <a:defRPr/>
            </a:pPr>
            <a:endParaRPr lang="en-US" altLang="cs-CZ" sz="2200">
              <a:latin typeface="Arial" panose="020B0604020202020204" pitchFamily="34" charset="0"/>
            </a:endParaRPr>
          </a:p>
        </p:txBody>
      </p:sp>
    </p:spTree>
    <p:extLst>
      <p:ext uri="{BB962C8B-B14F-4D97-AF65-F5344CB8AC3E}">
        <p14:creationId xmlns:p14="http://schemas.microsoft.com/office/powerpoint/2010/main" val="37264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i="1">
                <a:latin typeface="Arial" panose="020B0604020202020204" pitchFamily="34" charset="0"/>
              </a:rPr>
              <a:t>Continuous measurement and evaluation of corporate performance is necessary for business success</a:t>
            </a:r>
            <a:r>
              <a:rPr lang="en-US" altLang="cs-CZ" sz="2200">
                <a:latin typeface="Arial" panose="020B0604020202020204" pitchFamily="34" charset="0"/>
              </a:rPr>
              <a:t> and the Corporate Social Responsibility (CSR) movement is has been rapidly growing in signification as a strategic management instrument over the past number of years.</a:t>
            </a:r>
            <a:endParaRPr lang="cs-CZ" altLang="cs-CZ" sz="2200">
              <a:latin typeface="Arial" panose="020B0604020202020204" pitchFamily="34" charset="0"/>
            </a:endParaRPr>
          </a:p>
          <a:p>
            <a:pPr marL="285750" indent="-285750" eaLnBrk="1" hangingPunct="1">
              <a:spcBef>
                <a:spcPct val="0"/>
              </a:spcBef>
              <a:defRPr/>
            </a:pPr>
            <a:endParaRPr lang="cs-CZ" altLang="cs-CZ" sz="2200">
              <a:latin typeface="Arial" panose="020B0604020202020204" pitchFamily="34" charset="0"/>
            </a:endParaRPr>
          </a:p>
          <a:p>
            <a:pPr marL="285750" indent="-285750" eaLnBrk="1" hangingPunct="1">
              <a:spcBef>
                <a:spcPct val="0"/>
              </a:spcBef>
              <a:defRPr/>
            </a:pPr>
            <a:r>
              <a:rPr lang="en-US" altLang="cs-CZ" sz="2200">
                <a:latin typeface="Arial" panose="020B0604020202020204" pitchFamily="34" charset="0"/>
              </a:rPr>
              <a:t> </a:t>
            </a:r>
            <a:r>
              <a:rPr lang="cs-CZ" altLang="cs-CZ" sz="2200">
                <a:latin typeface="Arial" panose="020B0604020202020204" pitchFamily="34" charset="0"/>
              </a:rPr>
              <a:t>There exists as an examples: </a:t>
            </a:r>
          </a:p>
          <a:p>
            <a:pPr marL="1028700" lvl="1" eaLnBrk="1" hangingPunct="1">
              <a:spcBef>
                <a:spcPct val="0"/>
              </a:spcBef>
              <a:defRPr/>
            </a:pPr>
            <a:r>
              <a:rPr lang="en-US" altLang="cs-CZ" sz="1800" b="1">
                <a:latin typeface="Arial" panose="020B0604020202020204" pitchFamily="34" charset="0"/>
              </a:rPr>
              <a:t>CSR ratings and rankings</a:t>
            </a:r>
            <a:r>
              <a:rPr lang="en-US" altLang="cs-CZ" sz="1800">
                <a:latin typeface="Arial" panose="020B0604020202020204" pitchFamily="34" charset="0"/>
              </a:rPr>
              <a:t>, </a:t>
            </a:r>
            <a:r>
              <a:rPr lang="en-US" altLang="cs-CZ" sz="1800" b="1">
                <a:latin typeface="Arial" panose="020B0604020202020204" pitchFamily="34" charset="0"/>
              </a:rPr>
              <a:t>CSR prizes and competitions</a:t>
            </a:r>
            <a:r>
              <a:rPr lang="en-US" altLang="cs-CZ" sz="1800">
                <a:latin typeface="Arial" panose="020B0604020202020204" pitchFamily="34" charset="0"/>
              </a:rPr>
              <a:t>, </a:t>
            </a:r>
            <a:r>
              <a:rPr lang="en-US" altLang="cs-CZ" sz="1800" b="1">
                <a:latin typeface="Arial" panose="020B0604020202020204" pitchFamily="34" charset="0"/>
              </a:rPr>
              <a:t>CSR-tests</a:t>
            </a:r>
            <a:r>
              <a:rPr lang="en-US" altLang="cs-CZ" sz="1800">
                <a:latin typeface="Arial" panose="020B0604020202020204" pitchFamily="34" charset="0"/>
              </a:rPr>
              <a:t> (i.e. by consumer associations, suppliers), </a:t>
            </a:r>
            <a:endParaRPr lang="cs-CZ" altLang="cs-CZ" sz="1800">
              <a:latin typeface="Arial" panose="020B0604020202020204" pitchFamily="34" charset="0"/>
            </a:endParaRPr>
          </a:p>
          <a:p>
            <a:pPr marL="1028700" lvl="1" eaLnBrk="1" hangingPunct="1">
              <a:spcBef>
                <a:spcPct val="0"/>
              </a:spcBef>
              <a:defRPr/>
            </a:pPr>
            <a:r>
              <a:rPr lang="en-US" altLang="cs-CZ" sz="1800" b="1">
                <a:latin typeface="Arial" panose="020B0604020202020204" pitchFamily="34" charset="0"/>
              </a:rPr>
              <a:t>existing publication by stakeholder </a:t>
            </a:r>
            <a:r>
              <a:rPr lang="en-US" altLang="cs-CZ" sz="1800">
                <a:latin typeface="Arial" panose="020B0604020202020204" pitchFamily="34" charset="0"/>
              </a:rPr>
              <a:t>that addresses CSR (e. g. public statement on CSR, discussion paper, petition). </a:t>
            </a:r>
            <a:endParaRPr lang="cs-CZ" altLang="cs-CZ" sz="1800">
              <a:latin typeface="Arial" panose="020B0604020202020204" pitchFamily="34" charset="0"/>
            </a:endParaRPr>
          </a:p>
          <a:p>
            <a:pPr marL="1028700" lvl="1" eaLnBrk="1" hangingPunct="1">
              <a:spcBef>
                <a:spcPct val="0"/>
              </a:spcBef>
              <a:defRPr/>
            </a:pPr>
            <a:r>
              <a:rPr lang="en-US" altLang="cs-CZ" sz="1800">
                <a:latin typeface="Arial" panose="020B0604020202020204" pitchFamily="34" charset="0"/>
              </a:rPr>
              <a:t>This structure could be combine with </a:t>
            </a:r>
            <a:r>
              <a:rPr lang="en-US" altLang="cs-CZ" sz="1800" b="1">
                <a:latin typeface="Arial" panose="020B0604020202020204" pitchFamily="34" charset="0"/>
              </a:rPr>
              <a:t>categorized stakeholders</a:t>
            </a:r>
            <a:r>
              <a:rPr lang="en-US" altLang="cs-CZ" sz="1800">
                <a:latin typeface="Arial" panose="020B0604020202020204" pitchFamily="34" charset="0"/>
              </a:rPr>
              <a:t>: political actors (e.g. national governments, the European Commission, IGOs), NGOs (environmental NGOs, consumer association etc.), for profit organizations (e.g. ranking agencies, consultancy companies and labour unions. </a:t>
            </a:r>
          </a:p>
        </p:txBody>
      </p:sp>
    </p:spTree>
    <p:extLst>
      <p:ext uri="{BB962C8B-B14F-4D97-AF65-F5344CB8AC3E}">
        <p14:creationId xmlns:p14="http://schemas.microsoft.com/office/powerpoint/2010/main" val="298467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a:latin typeface="Arial" panose="020B0604020202020204" pitchFamily="34" charset="0"/>
              </a:rPr>
              <a:t>Among the better known international instruments which global influence are: </a:t>
            </a:r>
            <a:endParaRPr lang="cs-CZ" altLang="cs-CZ" sz="2200">
              <a:latin typeface="Arial" panose="020B0604020202020204" pitchFamily="34" charset="0"/>
            </a:endParaRPr>
          </a:p>
          <a:p>
            <a:pPr marL="1028700" lvl="1" eaLnBrk="1" hangingPunct="1">
              <a:spcBef>
                <a:spcPct val="0"/>
              </a:spcBef>
              <a:defRPr/>
            </a:pPr>
            <a:r>
              <a:rPr lang="en-US" altLang="cs-CZ" sz="1800">
                <a:latin typeface="Arial" panose="020B0604020202020204" pitchFamily="34" charset="0"/>
              </a:rPr>
              <a:t>OECD Guidelines for Multinational Enterprises; AA 1000 AccountAbility/Assurance Standard; Social Audit Network; ETHIBEL; EFQM; SA 8000 – Social Accountability International; ISO 26000, ISO 8000, ISO 9000, ISO 14000, IQNet SR 10; IASE 3000; Global Reporting Initiative (GRI); London Benchmarking Group; Corporate Responsibility Index; Corporate Giving Standard; Corporate Community Involvement Index; Dow Jones Sustainability Index; FTSE4GOOD.</a:t>
            </a:r>
            <a:endParaRPr lang="cs-CZ" altLang="cs-CZ" sz="1800">
              <a:latin typeface="Arial" panose="020B0604020202020204" pitchFamily="34" charset="0"/>
            </a:endParaRPr>
          </a:p>
          <a:p>
            <a:pPr marL="1028700" lvl="1" eaLnBrk="1" hangingPunct="1">
              <a:spcBef>
                <a:spcPct val="0"/>
              </a:spcBef>
              <a:defRPr/>
            </a:pPr>
            <a:endParaRPr lang="en-US" altLang="cs-CZ" sz="1800">
              <a:latin typeface="Arial" panose="020B0604020202020204" pitchFamily="34" charset="0"/>
            </a:endParaRPr>
          </a:p>
          <a:p>
            <a:pPr marL="285750" indent="-285750" eaLnBrk="1" hangingPunct="1">
              <a:spcBef>
                <a:spcPct val="0"/>
              </a:spcBef>
              <a:defRPr/>
            </a:pPr>
            <a:r>
              <a:rPr lang="en-US" altLang="cs-CZ" sz="2200" b="1">
                <a:latin typeface="Arial" panose="020B0604020202020204" pitchFamily="34" charset="0"/>
              </a:rPr>
              <a:t>Wartick and Cochran's (1985) definition of CSP: </a:t>
            </a:r>
            <a:endParaRPr lang="cs-CZ" altLang="cs-CZ" sz="2200" b="1">
              <a:latin typeface="Arial" panose="020B0604020202020204" pitchFamily="34" charset="0"/>
            </a:endParaRPr>
          </a:p>
          <a:p>
            <a:pPr lvl="1" indent="0" eaLnBrk="1" hangingPunct="1">
              <a:spcBef>
                <a:spcPct val="0"/>
              </a:spcBef>
              <a:buNone/>
              <a:defRPr/>
            </a:pPr>
            <a:r>
              <a:rPr lang="cs-CZ" altLang="cs-CZ" sz="1800" i="1">
                <a:latin typeface="Arial" panose="020B0604020202020204" pitchFamily="34" charset="0"/>
              </a:rPr>
              <a:t>„</a:t>
            </a:r>
            <a:r>
              <a:rPr lang="en-US" altLang="cs-CZ" sz="1800" i="1">
                <a:latin typeface="Arial" panose="020B0604020202020204" pitchFamily="34" charset="0"/>
              </a:rPr>
              <a:t>a business organization's configuration of principles of social responsibility, processes of social responsiveness, and policies, programs, and observable outcomes as they relate to the firm's societal relationships</a:t>
            </a:r>
            <a:r>
              <a:rPr lang="cs-CZ" altLang="cs-CZ" sz="1800" i="1">
                <a:latin typeface="Arial" panose="020B0604020202020204" pitchFamily="34" charset="0"/>
              </a:rPr>
              <a:t>“</a:t>
            </a:r>
            <a:r>
              <a:rPr lang="en-US" altLang="cs-CZ" sz="1800" i="1">
                <a:latin typeface="Arial" panose="020B0604020202020204" pitchFamily="34" charset="0"/>
              </a:rPr>
              <a:t>.</a:t>
            </a:r>
            <a:endParaRPr lang="cs-CZ" altLang="cs-CZ" sz="1800" i="1">
              <a:latin typeface="Arial" panose="020B0604020202020204" pitchFamily="34" charset="0"/>
            </a:endParaRPr>
          </a:p>
        </p:txBody>
      </p:sp>
    </p:spTree>
    <p:extLst>
      <p:ext uri="{BB962C8B-B14F-4D97-AF65-F5344CB8AC3E}">
        <p14:creationId xmlns:p14="http://schemas.microsoft.com/office/powerpoint/2010/main" val="137072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The impact of corporate responsibility</a:t>
            </a:r>
          </a:p>
        </p:txBody>
      </p:sp>
      <p:sp>
        <p:nvSpPr>
          <p:cNvPr id="8" name="TextovéPole 10"/>
          <p:cNvSpPr txBox="1">
            <a:spLocks noChangeArrowheads="1"/>
          </p:cNvSpPr>
          <p:nvPr/>
        </p:nvSpPr>
        <p:spPr bwMode="auto">
          <a:xfrm>
            <a:off x="338138" y="1523285"/>
            <a:ext cx="847725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CSP – Steg et al. Models of CSP</a:t>
            </a:r>
            <a:r>
              <a:rPr lang="cs-CZ" altLang="cs-CZ" sz="2200" b="1" baseline="-25000">
                <a:latin typeface="Arial" panose="020B0604020202020204" pitchFamily="34" charset="0"/>
              </a:rPr>
              <a:t>narrow</a:t>
            </a:r>
          </a:p>
          <a:p>
            <a:pPr marL="457200" indent="-457200" eaLnBrk="1" hangingPunct="1">
              <a:spcBef>
                <a:spcPct val="0"/>
              </a:spcBef>
              <a:buFont typeface="+mj-lt"/>
              <a:buAutoNum type="arabicPeriod"/>
              <a:defRPr/>
            </a:pPr>
            <a:r>
              <a:rPr lang="en-US" altLang="cs-CZ" sz="2200">
                <a:latin typeface="Arial" panose="020B0604020202020204" pitchFamily="34" charset="0"/>
              </a:rPr>
              <a:t>Economic performance</a:t>
            </a:r>
            <a:r>
              <a:rPr lang="cs-CZ" altLang="cs-CZ" sz="2200">
                <a:latin typeface="Arial" panose="020B0604020202020204" pitchFamily="34" charset="0"/>
              </a:rPr>
              <a:t>: p</a:t>
            </a:r>
            <a:r>
              <a:rPr lang="en-US" altLang="cs-CZ" sz="2200">
                <a:latin typeface="Arial" panose="020B0604020202020204" pitchFamily="34" charset="0"/>
              </a:rPr>
              <a:t>rofitability/market value</a:t>
            </a:r>
            <a:endParaRPr lang="cs-CZ" altLang="cs-CZ" sz="2200">
              <a:latin typeface="Arial" panose="020B0604020202020204" pitchFamily="34" charset="0"/>
            </a:endParaRPr>
          </a:p>
          <a:p>
            <a:pPr marL="1200150" lvl="1" indent="-457200" eaLnBrk="1" hangingPunct="1">
              <a:spcBef>
                <a:spcPct val="0"/>
              </a:spcBef>
              <a:defRPr/>
            </a:pPr>
            <a:r>
              <a:rPr lang="en-US" altLang="cs-CZ" sz="1800">
                <a:latin typeface="Arial" panose="020B0604020202020204" pitchFamily="34" charset="0"/>
              </a:rPr>
              <a:t>Drivers of</a:t>
            </a:r>
            <a:r>
              <a:rPr lang="cs-CZ" altLang="cs-CZ" sz="1800">
                <a:latin typeface="Arial" panose="020B0604020202020204" pitchFamily="34" charset="0"/>
              </a:rPr>
              <a:t> </a:t>
            </a:r>
            <a:r>
              <a:rPr lang="en-US" altLang="cs-CZ" sz="1800">
                <a:latin typeface="Arial" panose="020B0604020202020204" pitchFamily="34" charset="0"/>
              </a:rPr>
              <a:t>economic value added</a:t>
            </a:r>
          </a:p>
          <a:p>
            <a:pPr marL="1200150" lvl="1" indent="-457200" eaLnBrk="1" hangingPunct="1">
              <a:spcBef>
                <a:spcPct val="0"/>
              </a:spcBef>
              <a:defRPr/>
            </a:pPr>
            <a:r>
              <a:rPr lang="en-US" altLang="cs-CZ" sz="1800">
                <a:latin typeface="Arial" panose="020B0604020202020204" pitchFamily="34" charset="0"/>
              </a:rPr>
              <a:t>Drivers of</a:t>
            </a:r>
            <a:r>
              <a:rPr lang="cs-CZ" altLang="cs-CZ" sz="1800">
                <a:latin typeface="Arial" panose="020B0604020202020204" pitchFamily="34" charset="0"/>
              </a:rPr>
              <a:t> </a:t>
            </a:r>
            <a:r>
              <a:rPr lang="en-US" altLang="cs-CZ" sz="1800">
                <a:latin typeface="Arial" panose="020B0604020202020204" pitchFamily="34" charset="0"/>
              </a:rPr>
              <a:t>economic performance</a:t>
            </a:r>
          </a:p>
          <a:p>
            <a:pPr marL="1200150" lvl="1" indent="-457200" eaLnBrk="1" hangingPunct="1">
              <a:spcBef>
                <a:spcPct val="0"/>
              </a:spcBef>
              <a:defRPr/>
            </a:pPr>
            <a:r>
              <a:rPr lang="en-US" altLang="cs-CZ" sz="1800">
                <a:latin typeface="Arial" panose="020B0604020202020204" pitchFamily="34" charset="0"/>
              </a:rPr>
              <a:t>Value chain</a:t>
            </a:r>
            <a:r>
              <a:rPr lang="cs-CZ" altLang="cs-CZ" sz="1800">
                <a:latin typeface="Arial" panose="020B0604020202020204" pitchFamily="34" charset="0"/>
              </a:rPr>
              <a:t> p</a:t>
            </a:r>
            <a:r>
              <a:rPr lang="en-US" altLang="cs-CZ" sz="1800">
                <a:latin typeface="Arial" panose="020B0604020202020204" pitchFamily="34" charset="0"/>
              </a:rPr>
              <a:t>erformance</a:t>
            </a:r>
          </a:p>
          <a:p>
            <a:pPr marL="1200150" lvl="1" indent="-457200" eaLnBrk="1" hangingPunct="1">
              <a:spcBef>
                <a:spcPct val="0"/>
              </a:spcBef>
              <a:defRPr/>
            </a:pPr>
            <a:r>
              <a:rPr lang="en-US" altLang="cs-CZ" sz="1800">
                <a:latin typeface="Arial" panose="020B0604020202020204" pitchFamily="34" charset="0"/>
              </a:rPr>
              <a:t>Profitability/market value</a:t>
            </a:r>
          </a:p>
          <a:p>
            <a:pPr marL="1200150" lvl="1" indent="-457200" eaLnBrk="1" hangingPunct="1">
              <a:spcBef>
                <a:spcPct val="0"/>
              </a:spcBef>
              <a:defRPr/>
            </a:pPr>
            <a:r>
              <a:rPr lang="en-US" altLang="cs-CZ" sz="1800">
                <a:latin typeface="Arial" panose="020B0604020202020204" pitchFamily="34" charset="0"/>
              </a:rPr>
              <a:t>Economic</a:t>
            </a:r>
            <a:r>
              <a:rPr lang="cs-CZ" altLang="cs-CZ" sz="1800">
                <a:latin typeface="Arial" panose="020B0604020202020204" pitchFamily="34" charset="0"/>
              </a:rPr>
              <a:t> e</a:t>
            </a:r>
            <a:r>
              <a:rPr lang="en-US" altLang="cs-CZ" sz="1800">
                <a:latin typeface="Arial" panose="020B0604020202020204" pitchFamily="34" charset="0"/>
              </a:rPr>
              <a:t>xternalities</a:t>
            </a:r>
            <a:endParaRPr lang="cs-CZ" altLang="cs-CZ" sz="1800">
              <a:latin typeface="Arial" panose="020B0604020202020204" pitchFamily="34" charset="0"/>
            </a:endParaRPr>
          </a:p>
          <a:p>
            <a:pPr marL="457200" indent="-457200" eaLnBrk="1" hangingPunct="1">
              <a:spcBef>
                <a:spcPct val="0"/>
              </a:spcBef>
              <a:buFont typeface="+mj-lt"/>
              <a:buAutoNum type="arabicPeriod"/>
              <a:defRPr/>
            </a:pPr>
            <a:r>
              <a:rPr lang="cs-CZ" altLang="cs-CZ" sz="2200">
                <a:latin typeface="Arial" panose="020B0604020202020204" pitchFamily="34" charset="0"/>
              </a:rPr>
              <a:t>Social performance: Impacts on and relations with stakeholder</a:t>
            </a:r>
          </a:p>
          <a:p>
            <a:pPr marL="1200150" lvl="1" indent="-457200" eaLnBrk="1" hangingPunct="1">
              <a:spcBef>
                <a:spcPct val="0"/>
              </a:spcBef>
              <a:defRPr/>
            </a:pPr>
            <a:r>
              <a:rPr lang="en-US" altLang="cs-CZ" sz="1800">
                <a:latin typeface="Arial" panose="020B0604020202020204" pitchFamily="34" charset="0"/>
              </a:rPr>
              <a:t>Well-being of</a:t>
            </a:r>
            <a:r>
              <a:rPr lang="cs-CZ" altLang="cs-CZ" sz="1800">
                <a:latin typeface="Arial" panose="020B0604020202020204" pitchFamily="34" charset="0"/>
              </a:rPr>
              <a:t> </a:t>
            </a:r>
            <a:r>
              <a:rPr lang="en-US" altLang="cs-CZ" sz="1800">
                <a:latin typeface="Arial" panose="020B0604020202020204" pitchFamily="34" charset="0"/>
              </a:rPr>
              <a:t>Employees</a:t>
            </a:r>
          </a:p>
          <a:p>
            <a:pPr marL="1200150" lvl="1" indent="-457200" eaLnBrk="1" hangingPunct="1">
              <a:spcBef>
                <a:spcPct val="0"/>
              </a:spcBef>
              <a:defRPr/>
            </a:pPr>
            <a:r>
              <a:rPr lang="en-US" altLang="cs-CZ" sz="1800">
                <a:latin typeface="Arial" panose="020B0604020202020204" pitchFamily="34" charset="0"/>
              </a:rPr>
              <a:t>Well-being of</a:t>
            </a:r>
            <a:r>
              <a:rPr lang="cs-CZ" altLang="cs-CZ" sz="1800">
                <a:latin typeface="Arial" panose="020B0604020202020204" pitchFamily="34" charset="0"/>
              </a:rPr>
              <a:t> </a:t>
            </a:r>
            <a:r>
              <a:rPr lang="en-US" altLang="cs-CZ" sz="1800">
                <a:latin typeface="Arial" panose="020B0604020202020204" pitchFamily="34" charset="0"/>
              </a:rPr>
              <a:t>Customers</a:t>
            </a:r>
          </a:p>
          <a:p>
            <a:pPr marL="1200150" lvl="1" indent="-457200" eaLnBrk="1" hangingPunct="1">
              <a:spcBef>
                <a:spcPct val="0"/>
              </a:spcBef>
              <a:defRPr/>
            </a:pPr>
            <a:r>
              <a:rPr lang="en-US" altLang="cs-CZ" sz="1800">
                <a:latin typeface="Arial" panose="020B0604020202020204" pitchFamily="34" charset="0"/>
              </a:rPr>
              <a:t>Well-being of</a:t>
            </a:r>
            <a:r>
              <a:rPr lang="cs-CZ" altLang="cs-CZ" sz="1800">
                <a:latin typeface="Arial" panose="020B0604020202020204" pitchFamily="34" charset="0"/>
              </a:rPr>
              <a:t> </a:t>
            </a:r>
            <a:r>
              <a:rPr lang="en-US" altLang="cs-CZ" sz="1800">
                <a:latin typeface="Arial" panose="020B0604020202020204" pitchFamily="34" charset="0"/>
              </a:rPr>
              <a:t>Community</a:t>
            </a:r>
          </a:p>
          <a:p>
            <a:pPr marL="1200150" lvl="1" indent="-457200" eaLnBrk="1" hangingPunct="1">
              <a:spcBef>
                <a:spcPct val="0"/>
              </a:spcBef>
              <a:defRPr/>
            </a:pPr>
            <a:r>
              <a:rPr lang="en-US" altLang="cs-CZ" sz="1800">
                <a:latin typeface="Arial" panose="020B0604020202020204" pitchFamily="34" charset="0"/>
              </a:rPr>
              <a:t>Well-being of</a:t>
            </a:r>
            <a:r>
              <a:rPr lang="cs-CZ" altLang="cs-CZ" sz="1800">
                <a:latin typeface="Arial" panose="020B0604020202020204" pitchFamily="34" charset="0"/>
              </a:rPr>
              <a:t> </a:t>
            </a:r>
            <a:r>
              <a:rPr lang="en-US" altLang="cs-CZ" sz="1800">
                <a:latin typeface="Arial" panose="020B0604020202020204" pitchFamily="34" charset="0"/>
              </a:rPr>
              <a:t>Suppliers</a:t>
            </a:r>
          </a:p>
          <a:p>
            <a:pPr marL="1200150" lvl="1" indent="-457200" eaLnBrk="1" hangingPunct="1">
              <a:spcBef>
                <a:spcPct val="0"/>
              </a:spcBef>
              <a:defRPr/>
            </a:pPr>
            <a:r>
              <a:rPr lang="en-US" altLang="cs-CZ" sz="1800">
                <a:latin typeface="Arial" panose="020B0604020202020204" pitchFamily="34" charset="0"/>
              </a:rPr>
              <a:t>Well-being of</a:t>
            </a:r>
            <a:r>
              <a:rPr lang="cs-CZ" altLang="cs-CZ" sz="1800">
                <a:latin typeface="Arial" panose="020B0604020202020204" pitchFamily="34" charset="0"/>
              </a:rPr>
              <a:t> </a:t>
            </a:r>
            <a:r>
              <a:rPr lang="en-US" altLang="cs-CZ" sz="1800">
                <a:latin typeface="Arial" panose="020B0604020202020204" pitchFamily="34" charset="0"/>
              </a:rPr>
              <a:t>Competitors</a:t>
            </a:r>
            <a:endParaRPr lang="cs-CZ" altLang="cs-CZ" sz="1800">
              <a:latin typeface="Arial" panose="020B0604020202020204" pitchFamily="34" charset="0"/>
            </a:endParaRPr>
          </a:p>
          <a:p>
            <a:pPr marL="457200" indent="-457200" eaLnBrk="1" hangingPunct="1">
              <a:spcBef>
                <a:spcPct val="0"/>
              </a:spcBef>
              <a:buFont typeface="+mj-lt"/>
              <a:buAutoNum type="arabicPeriod"/>
              <a:defRPr/>
            </a:pPr>
            <a:r>
              <a:rPr lang="cs-CZ" altLang="cs-CZ" sz="2200">
                <a:latin typeface="Arial" panose="020B0604020202020204" pitchFamily="34" charset="0"/>
              </a:rPr>
              <a:t>Environmental performance</a:t>
            </a:r>
          </a:p>
          <a:p>
            <a:pPr marL="1200150" lvl="1" indent="-457200" eaLnBrk="1" hangingPunct="1">
              <a:spcBef>
                <a:spcPct val="0"/>
              </a:spcBef>
              <a:defRPr/>
            </a:pPr>
            <a:r>
              <a:rPr lang="en-US" altLang="cs-CZ" sz="1800">
                <a:latin typeface="Arial" panose="020B0604020202020204" pitchFamily="34" charset="0"/>
              </a:rPr>
              <a:t>Resource/land use</a:t>
            </a:r>
          </a:p>
          <a:p>
            <a:pPr marL="1200150" lvl="1" indent="-457200" eaLnBrk="1" hangingPunct="1">
              <a:spcBef>
                <a:spcPct val="0"/>
              </a:spcBef>
              <a:defRPr/>
            </a:pPr>
            <a:r>
              <a:rPr lang="en-US" altLang="cs-CZ" sz="1800">
                <a:latin typeface="Arial" panose="020B0604020202020204" pitchFamily="34" charset="0"/>
              </a:rPr>
              <a:t>Emissions and</a:t>
            </a:r>
            <a:r>
              <a:rPr lang="cs-CZ" altLang="cs-CZ" sz="1800">
                <a:latin typeface="Arial" panose="020B0604020202020204" pitchFamily="34" charset="0"/>
              </a:rPr>
              <a:t> </a:t>
            </a:r>
            <a:r>
              <a:rPr lang="en-US" altLang="cs-CZ" sz="1800">
                <a:latin typeface="Arial" panose="020B0604020202020204" pitchFamily="34" charset="0"/>
              </a:rPr>
              <a:t>Waste</a:t>
            </a:r>
          </a:p>
          <a:p>
            <a:pPr marL="1200150" lvl="1" indent="-457200" eaLnBrk="1" hangingPunct="1">
              <a:spcBef>
                <a:spcPct val="0"/>
              </a:spcBef>
              <a:defRPr/>
            </a:pPr>
            <a:r>
              <a:rPr lang="en-US" altLang="cs-CZ" sz="1800">
                <a:latin typeface="Arial" panose="020B0604020202020204" pitchFamily="34" charset="0"/>
              </a:rPr>
              <a:t>Effects on</a:t>
            </a:r>
            <a:r>
              <a:rPr lang="cs-CZ" altLang="cs-CZ" sz="1800">
                <a:latin typeface="Arial" panose="020B0604020202020204" pitchFamily="34" charset="0"/>
              </a:rPr>
              <a:t> </a:t>
            </a:r>
            <a:r>
              <a:rPr lang="en-US" altLang="cs-CZ" sz="1800">
                <a:latin typeface="Arial" panose="020B0604020202020204" pitchFamily="34" charset="0"/>
              </a:rPr>
              <a:t>life support system</a:t>
            </a:r>
          </a:p>
          <a:p>
            <a:pPr marL="1200150" lvl="1" indent="-457200" eaLnBrk="1" hangingPunct="1">
              <a:spcBef>
                <a:spcPct val="0"/>
              </a:spcBef>
              <a:defRPr/>
            </a:pPr>
            <a:r>
              <a:rPr lang="en-US" altLang="cs-CZ" sz="1800">
                <a:latin typeface="Arial" panose="020B0604020202020204" pitchFamily="34" charset="0"/>
              </a:rPr>
              <a:t>Chain</a:t>
            </a:r>
            <a:r>
              <a:rPr lang="cs-CZ" altLang="cs-CZ" sz="1800">
                <a:latin typeface="Arial" panose="020B0604020202020204" pitchFamily="34" charset="0"/>
              </a:rPr>
              <a:t> </a:t>
            </a:r>
            <a:r>
              <a:rPr lang="en-US" altLang="cs-CZ" sz="1800">
                <a:latin typeface="Arial" panose="020B0604020202020204" pitchFamily="34" charset="0"/>
              </a:rPr>
              <a:t>Effects</a:t>
            </a:r>
            <a:endParaRPr lang="cs-CZ" altLang="cs-CZ" sz="1800">
              <a:latin typeface="Arial" panose="020B0604020202020204" pitchFamily="34" charset="0"/>
            </a:endParaRPr>
          </a:p>
        </p:txBody>
      </p:sp>
    </p:spTree>
    <p:extLst>
      <p:ext uri="{BB962C8B-B14F-4D97-AF65-F5344CB8AC3E}">
        <p14:creationId xmlns:p14="http://schemas.microsoft.com/office/powerpoint/2010/main" val="230921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The impact of corporate responsibility</a:t>
            </a:r>
          </a:p>
        </p:txBody>
      </p:sp>
      <p:pic>
        <p:nvPicPr>
          <p:cNvPr id="2" name="Obrázek 1"/>
          <p:cNvPicPr>
            <a:picLocks noChangeAspect="1"/>
          </p:cNvPicPr>
          <p:nvPr/>
        </p:nvPicPr>
        <p:blipFill rotWithShape="1">
          <a:blip r:embed="rId2"/>
          <a:srcRect l="29750" t="12476" r="26751" b="8860"/>
          <a:stretch/>
        </p:blipFill>
        <p:spPr>
          <a:xfrm>
            <a:off x="2873828" y="1179216"/>
            <a:ext cx="5486400" cy="5580814"/>
          </a:xfrm>
          <a:prstGeom prst="rect">
            <a:avLst/>
          </a:prstGeom>
        </p:spPr>
      </p:pic>
      <p:sp>
        <p:nvSpPr>
          <p:cNvPr id="3" name="Obdélník 2"/>
          <p:cNvSpPr/>
          <p:nvPr/>
        </p:nvSpPr>
        <p:spPr>
          <a:xfrm>
            <a:off x="0" y="1586522"/>
            <a:ext cx="2873828" cy="1200329"/>
          </a:xfrm>
          <a:prstGeom prst="rect">
            <a:avLst/>
          </a:prstGeom>
        </p:spPr>
        <p:txBody>
          <a:bodyPr wrap="square">
            <a:spAutoFit/>
          </a:bodyPr>
          <a:lstStyle/>
          <a:p>
            <a:pPr algn="ctr"/>
            <a:r>
              <a:rPr lang="cs-CZ" sz="2400" b="1"/>
              <a:t>Steg et al.´s operationalisation of CSP</a:t>
            </a:r>
            <a:r>
              <a:rPr lang="cs-CZ" sz="2400" b="1" baseline="-25000"/>
              <a:t>broad</a:t>
            </a:r>
          </a:p>
        </p:txBody>
      </p:sp>
    </p:spTree>
    <p:extLst>
      <p:ext uri="{BB962C8B-B14F-4D97-AF65-F5344CB8AC3E}">
        <p14:creationId xmlns:p14="http://schemas.microsoft.com/office/powerpoint/2010/main" val="159514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The impact of corporate responsibility</a:t>
            </a:r>
          </a:p>
        </p:txBody>
      </p:sp>
      <p:sp>
        <p:nvSpPr>
          <p:cNvPr id="3" name="Obdélník 2"/>
          <p:cNvSpPr/>
          <p:nvPr/>
        </p:nvSpPr>
        <p:spPr>
          <a:xfrm>
            <a:off x="0" y="1586522"/>
            <a:ext cx="2873828" cy="1200329"/>
          </a:xfrm>
          <a:prstGeom prst="rect">
            <a:avLst/>
          </a:prstGeom>
        </p:spPr>
        <p:txBody>
          <a:bodyPr wrap="square">
            <a:spAutoFit/>
          </a:bodyPr>
          <a:lstStyle/>
          <a:p>
            <a:pPr algn="ctr"/>
            <a:r>
              <a:rPr lang="cs-CZ" sz="2400" b="1"/>
              <a:t>Steg et al.´s operationalisation of CSP</a:t>
            </a:r>
            <a:r>
              <a:rPr lang="cs-CZ" sz="2400" b="1" baseline="-25000"/>
              <a:t>broad</a:t>
            </a:r>
          </a:p>
        </p:txBody>
      </p:sp>
      <p:pic>
        <p:nvPicPr>
          <p:cNvPr id="5" name="Obrázek 4"/>
          <p:cNvPicPr>
            <a:picLocks noChangeAspect="1"/>
          </p:cNvPicPr>
          <p:nvPr/>
        </p:nvPicPr>
        <p:blipFill rotWithShape="1">
          <a:blip r:embed="rId2"/>
          <a:srcRect l="29964" t="10382" r="28786" b="4666"/>
          <a:stretch/>
        </p:blipFill>
        <p:spPr>
          <a:xfrm>
            <a:off x="2873828" y="1179215"/>
            <a:ext cx="4865915" cy="5636878"/>
          </a:xfrm>
          <a:prstGeom prst="rect">
            <a:avLst/>
          </a:prstGeom>
        </p:spPr>
      </p:pic>
    </p:spTree>
    <p:extLst>
      <p:ext uri="{BB962C8B-B14F-4D97-AF65-F5344CB8AC3E}">
        <p14:creationId xmlns:p14="http://schemas.microsoft.com/office/powerpoint/2010/main" val="65221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The impact of corporate responsibility</a:t>
            </a:r>
          </a:p>
        </p:txBody>
      </p:sp>
      <p:sp>
        <p:nvSpPr>
          <p:cNvPr id="3" name="Obdélník 2"/>
          <p:cNvSpPr/>
          <p:nvPr/>
        </p:nvSpPr>
        <p:spPr>
          <a:xfrm>
            <a:off x="273616" y="1288918"/>
            <a:ext cx="8588829" cy="830997"/>
          </a:xfrm>
          <a:prstGeom prst="rect">
            <a:avLst/>
          </a:prstGeom>
        </p:spPr>
        <p:txBody>
          <a:bodyPr wrap="square">
            <a:spAutoFit/>
          </a:bodyPr>
          <a:lstStyle/>
          <a:p>
            <a:pPr algn="ctr"/>
            <a:r>
              <a:rPr lang="en-US" sz="2400" b="1"/>
              <a:t>Framework for analysing the social, environmental, and economic activities of a firm or chain</a:t>
            </a:r>
            <a:endParaRPr lang="cs-CZ" sz="2400" b="1"/>
          </a:p>
        </p:txBody>
      </p:sp>
      <p:pic>
        <p:nvPicPr>
          <p:cNvPr id="2" name="Obrázek 1"/>
          <p:cNvPicPr>
            <a:picLocks noChangeAspect="1"/>
          </p:cNvPicPr>
          <p:nvPr/>
        </p:nvPicPr>
        <p:blipFill rotWithShape="1">
          <a:blip r:embed="rId2"/>
          <a:srcRect l="12500" t="9619" r="10678" b="6381"/>
          <a:stretch/>
        </p:blipFill>
        <p:spPr>
          <a:xfrm>
            <a:off x="1126671" y="2048841"/>
            <a:ext cx="7200901" cy="4429005"/>
          </a:xfrm>
          <a:prstGeom prst="rect">
            <a:avLst/>
          </a:prstGeom>
        </p:spPr>
      </p:pic>
      <p:sp>
        <p:nvSpPr>
          <p:cNvPr id="6" name="Obdélník 5"/>
          <p:cNvSpPr/>
          <p:nvPr/>
        </p:nvSpPr>
        <p:spPr>
          <a:xfrm>
            <a:off x="1126671" y="6457890"/>
            <a:ext cx="8218033" cy="400110"/>
          </a:xfrm>
          <a:prstGeom prst="rect">
            <a:avLst/>
          </a:prstGeom>
        </p:spPr>
        <p:txBody>
          <a:bodyPr wrap="square">
            <a:spAutoFit/>
          </a:bodyPr>
          <a:lstStyle/>
          <a:p>
            <a:r>
              <a:rPr lang="en-US" sz="1000" i="1"/>
              <a:t>A framework for analysing corporate social performance; Beyond the Wood model</a:t>
            </a:r>
            <a:r>
              <a:rPr lang="cs-CZ" sz="1000" i="1"/>
              <a:t>, 2004. </a:t>
            </a:r>
            <a:br>
              <a:rPr lang="cs-CZ" sz="1000" i="1"/>
            </a:br>
            <a:r>
              <a:rPr lang="en-US" sz="1000" i="1"/>
              <a:t>Pierick, E. ten, V. Beekman, C.N. van der Weele, M.J.G. Meeusen and R.P.M. de Graaff</a:t>
            </a:r>
            <a:endParaRPr lang="cs-CZ" sz="1000" i="1"/>
          </a:p>
        </p:txBody>
      </p:sp>
    </p:spTree>
    <p:extLst>
      <p:ext uri="{BB962C8B-B14F-4D97-AF65-F5344CB8AC3E}">
        <p14:creationId xmlns:p14="http://schemas.microsoft.com/office/powerpoint/2010/main" val="24235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endParaRPr lang="cs-CZ" b="1">
              <a:latin typeface="Arial" pitchFamily="34" charset="0"/>
              <a:cs typeface="Arial" pitchFamily="34" charset="0"/>
            </a:endParaRPr>
          </a:p>
          <a:p>
            <a:pPr eaLnBrk="1" fontAlgn="auto" hangingPunct="1">
              <a:spcBef>
                <a:spcPts val="0"/>
              </a:spcBef>
              <a:spcAft>
                <a:spcPts val="0"/>
              </a:spcAft>
              <a:defRPr/>
            </a:pPr>
            <a:r>
              <a:rPr lang="cs-CZ" b="1">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     </a:t>
            </a:r>
          </a:p>
          <a:p>
            <a:pPr eaLnBrk="1" fontAlgn="auto" hangingPunct="1">
              <a:spcBef>
                <a:spcPts val="0"/>
              </a:spcBef>
              <a:spcAft>
                <a:spcPts val="0"/>
              </a:spcAft>
              <a:defRPr/>
            </a:pPr>
            <a:r>
              <a:rPr lang="cs-CZ" b="1" cap="all">
                <a:latin typeface="Arial" pitchFamily="34" charset="0"/>
                <a:cs typeface="Arial" pitchFamily="34" charset="0"/>
              </a:rPr>
              <a:t>CORPORATE social performance – case studies in csr reporting</a:t>
            </a:r>
          </a:p>
          <a:p>
            <a:pPr eaLnBrk="1" fontAlgn="auto" hangingPunct="1">
              <a:spcBef>
                <a:spcPts val="0"/>
              </a:spcBef>
              <a:spcAft>
                <a:spcPts val="0"/>
              </a:spcAft>
              <a:defRPr/>
            </a:pPr>
            <a:endParaRPr lang="cs-CZ" b="1" cap="all">
              <a:latin typeface="Arial" pitchFamily="34" charset="0"/>
              <a:cs typeface="Arial" pitchFamily="34" charset="0"/>
            </a:endParaRPr>
          </a:p>
          <a:p>
            <a:pPr eaLnBrk="1" fontAlgn="auto" hangingPunct="1">
              <a:spcBef>
                <a:spcPts val="0"/>
              </a:spcBef>
              <a:spcAft>
                <a:spcPts val="0"/>
              </a:spcAft>
              <a:defRPr/>
            </a:pPr>
            <a:endParaRPr lang="en-US" b="1">
              <a:latin typeface="Arial" pitchFamily="34" charset="0"/>
              <a:cs typeface="Arial" pitchFamily="34" charset="0"/>
            </a:endParaRP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Frameworks for CSR evaluation </a:t>
            </a:r>
            <a:endParaRPr lang="en-US"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a:latin typeface="Arial" panose="020B0604020202020204" pitchFamily="34" charset="0"/>
              </a:rPr>
              <a:t>There exists a high number of frameworks and approaches to evaluate CSR, differing e.g. territory of competence, </a:t>
            </a:r>
            <a:r>
              <a:rPr lang="en-US" altLang="cs-CZ" sz="2200">
                <a:latin typeface="Arial" panose="020B0604020202020204" pitchFamily="34" charset="0"/>
              </a:rPr>
              <a:t>countries, international activities, the concept of stakeholders</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cs-CZ" altLang="cs-CZ" sz="2200">
                <a:latin typeface="Arial" panose="020B0604020202020204" pitchFamily="34" charset="0"/>
              </a:rPr>
              <a:t>There are </a:t>
            </a:r>
            <a:r>
              <a:rPr lang="cs-CZ" altLang="cs-CZ" sz="2200" b="1">
                <a:latin typeface="Arial" panose="020B0604020202020204" pitchFamily="34" charset="0"/>
              </a:rPr>
              <a:t>three readily available sources of information relating to the impact of corporate responsibility:</a:t>
            </a:r>
          </a:p>
          <a:p>
            <a:pPr marL="1085850" lvl="1" indent="-342900" eaLnBrk="1" hangingPunct="1">
              <a:spcBef>
                <a:spcPct val="0"/>
              </a:spcBef>
              <a:defRPr/>
            </a:pPr>
            <a:r>
              <a:rPr lang="cs-CZ" altLang="cs-CZ" sz="2000" b="1">
                <a:latin typeface="Arial" panose="020B0604020202020204" pitchFamily="34" charset="0"/>
              </a:rPr>
              <a:t>CSR reports </a:t>
            </a:r>
            <a:r>
              <a:rPr lang="cs-CZ" altLang="cs-CZ" sz="2000">
                <a:latin typeface="Arial" panose="020B0604020202020204" pitchFamily="34" charset="0"/>
              </a:rPr>
              <a:t>– including social, environmental, and sustainability reports;</a:t>
            </a:r>
          </a:p>
          <a:p>
            <a:pPr marL="1085850" lvl="1" indent="-342900" eaLnBrk="1" hangingPunct="1">
              <a:spcBef>
                <a:spcPct val="0"/>
              </a:spcBef>
              <a:defRPr/>
            </a:pPr>
            <a:endParaRPr lang="cs-CZ" altLang="cs-CZ" sz="2000">
              <a:latin typeface="Arial" panose="020B0604020202020204" pitchFamily="34" charset="0"/>
            </a:endParaRPr>
          </a:p>
          <a:p>
            <a:pPr marL="1085850" lvl="1" indent="-342900" eaLnBrk="1" hangingPunct="1">
              <a:spcBef>
                <a:spcPct val="0"/>
              </a:spcBef>
              <a:defRPr/>
            </a:pPr>
            <a:r>
              <a:rPr lang="cs-CZ" altLang="cs-CZ" sz="2000" b="1">
                <a:latin typeface="Arial" panose="020B0604020202020204" pitchFamily="34" charset="0"/>
              </a:rPr>
              <a:t>Ratings of companies </a:t>
            </a:r>
            <a:r>
              <a:rPr lang="cs-CZ" altLang="cs-CZ" sz="2000">
                <a:latin typeface="Arial" panose="020B0604020202020204" pitchFamily="34" charset="0"/>
              </a:rPr>
              <a:t>such as FTSE4Good, the Ethibel Sustainability Index, the KLD Indexes, the ARESE social ratings, and the Dow Jones Sustainability Indexes,</a:t>
            </a:r>
          </a:p>
          <a:p>
            <a:pPr marL="1085850" lvl="1" indent="-342900" eaLnBrk="1" hangingPunct="1">
              <a:spcBef>
                <a:spcPct val="0"/>
              </a:spcBef>
              <a:defRPr/>
            </a:pPr>
            <a:endParaRPr lang="cs-CZ" altLang="cs-CZ" sz="2000">
              <a:latin typeface="Arial" panose="020B0604020202020204" pitchFamily="34" charset="0"/>
            </a:endParaRPr>
          </a:p>
          <a:p>
            <a:pPr marL="1085850" lvl="1" indent="-342900" eaLnBrk="1" hangingPunct="1">
              <a:spcBef>
                <a:spcPct val="0"/>
              </a:spcBef>
              <a:defRPr/>
            </a:pPr>
            <a:r>
              <a:rPr lang="cs-CZ" altLang="cs-CZ" sz="2000">
                <a:latin typeface="Arial" panose="020B0604020202020204" pitchFamily="34" charset="0"/>
              </a:rPr>
              <a:t>And </a:t>
            </a:r>
            <a:r>
              <a:rPr lang="cs-CZ" altLang="cs-CZ" sz="2000" b="1">
                <a:latin typeface="Arial" panose="020B0604020202020204" pitchFamily="34" charset="0"/>
              </a:rPr>
              <a:t>case studies of companies </a:t>
            </a:r>
            <a:r>
              <a:rPr lang="cs-CZ" altLang="cs-CZ" sz="2000">
                <a:latin typeface="Arial" panose="020B0604020202020204" pitchFamily="34" charset="0"/>
              </a:rPr>
              <a:t>undertaken by companies, corporate Responsibility organizations, and others.</a:t>
            </a:r>
          </a:p>
          <a:p>
            <a:pPr marL="1085850" lvl="1" indent="-342900" eaLnBrk="1" hangingPunct="1">
              <a:spcBef>
                <a:spcPct val="0"/>
              </a:spcBef>
              <a:defRPr/>
            </a:pPr>
            <a:endParaRPr lang="cs-CZ" altLang="cs-CZ" sz="1400">
              <a:latin typeface="Arial" panose="020B0604020202020204" pitchFamily="34" charset="0"/>
            </a:endParaRPr>
          </a:p>
        </p:txBody>
      </p:sp>
    </p:spTree>
    <p:extLst>
      <p:ext uri="{BB962C8B-B14F-4D97-AF65-F5344CB8AC3E}">
        <p14:creationId xmlns:p14="http://schemas.microsoft.com/office/powerpoint/2010/main" val="3759360775"/>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6475</TotalTime>
  <Words>2823</Words>
  <Application>Microsoft Office PowerPoint</Application>
  <PresentationFormat>Předvádění na obrazovce (4:3)</PresentationFormat>
  <Paragraphs>426</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26</vt:i4>
      </vt:variant>
    </vt:vector>
  </HeadingPairs>
  <TitlesOfParts>
    <vt:vector size="32" baseType="lpstr">
      <vt:lpstr>Arial</vt:lpstr>
      <vt:lpstr>Calibri</vt:lpstr>
      <vt:lpstr>Calibri Light</vt:lpstr>
      <vt:lpstr>Times New Roman</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174</cp:revision>
  <dcterms:created xsi:type="dcterms:W3CDTF">2016-03-17T12:08:01Z</dcterms:created>
  <dcterms:modified xsi:type="dcterms:W3CDTF">2020-09-21T06:52:44Z</dcterms:modified>
</cp:coreProperties>
</file>