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94" r:id="rId6"/>
    <p:sldId id="289" r:id="rId7"/>
    <p:sldId id="295" r:id="rId8"/>
    <p:sldId id="296" r:id="rId9"/>
    <p:sldId id="316" r:id="rId10"/>
    <p:sldId id="318" r:id="rId11"/>
    <p:sldId id="319" r:id="rId12"/>
    <p:sldId id="320" r:id="rId13"/>
    <p:sldId id="321" r:id="rId14"/>
    <p:sldId id="317" r:id="rId15"/>
    <p:sldId id="297" r:id="rId16"/>
    <p:sldId id="298" r:id="rId17"/>
    <p:sldId id="299" r:id="rId18"/>
    <p:sldId id="304" r:id="rId19"/>
    <p:sldId id="303" r:id="rId20"/>
    <p:sldId id="300" r:id="rId21"/>
    <p:sldId id="310" r:id="rId22"/>
    <p:sldId id="312" r:id="rId23"/>
    <p:sldId id="311" r:id="rId24"/>
    <p:sldId id="322" r:id="rId25"/>
    <p:sldId id="301" r:id="rId26"/>
    <p:sldId id="302" r:id="rId27"/>
    <p:sldId id="291" r:id="rId28"/>
    <p:sldId id="293" r:id="rId29"/>
    <p:sldId id="292" r:id="rId30"/>
    <p:sldId id="305" r:id="rId31"/>
    <p:sldId id="306" r:id="rId32"/>
    <p:sldId id="307" r:id="rId33"/>
    <p:sldId id="313" r:id="rId34"/>
    <p:sldId id="315" r:id="rId35"/>
    <p:sldId id="314" r:id="rId36"/>
    <p:sldId id="308" r:id="rId37"/>
    <p:sldId id="309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0" d="100"/>
          <a:sy n="110" d="100"/>
        </p:scale>
        <p:origin x="1392" y="20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7130622659982"/>
          <c:y val="0.18683427992562116"/>
          <c:w val="0.54028684551917572"/>
          <c:h val="0.6072731680318707"/>
        </c:manualLayout>
      </c:layout>
      <c:radarChart>
        <c:radarStyle val="marker"/>
        <c:varyColors val="0"/>
        <c:ser>
          <c:idx val="15"/>
          <c:order val="0"/>
          <c:tx>
            <c:strRef>
              <c:f>'13'!$E$3</c:f>
              <c:strCache>
                <c:ptCount val="1"/>
                <c:pt idx="0">
                  <c:v>micro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('13'!$E$11,'13'!$E$19,'13'!$E$27,'13'!$E$35,'13'!$E$43,'13'!$E$51,'13'!$E$59,'13'!$E$67)</c:f>
              <c:numCache>
                <c:formatCode>General</c:formatCode>
                <c:ptCount val="8"/>
                <c:pt idx="0">
                  <c:v>1.2884615384615385</c:v>
                </c:pt>
                <c:pt idx="1">
                  <c:v>2.1730769230769229</c:v>
                </c:pt>
                <c:pt idx="2">
                  <c:v>1.6923076923076918</c:v>
                </c:pt>
                <c:pt idx="3">
                  <c:v>1.25</c:v>
                </c:pt>
                <c:pt idx="4">
                  <c:v>1.2115384615384615</c:v>
                </c:pt>
                <c:pt idx="5">
                  <c:v>0.84615384615384681</c:v>
                </c:pt>
                <c:pt idx="6">
                  <c:v>0.76923076923076927</c:v>
                </c:pt>
                <c:pt idx="7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4-41CA-A854-448E603E6C83}"/>
            </c:ext>
          </c:extLst>
        </c:ser>
        <c:ser>
          <c:idx val="31"/>
          <c:order val="1"/>
          <c:tx>
            <c:strRef>
              <c:f>'13'!$G$3</c:f>
              <c:strCache>
                <c:ptCount val="1"/>
                <c:pt idx="0">
                  <c:v>small 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('13'!$G$11,'13'!$G$19,'13'!$G$27,'13'!$G$35,'13'!$G$43,'13'!$G$51,'13'!$G$59,'13'!$G$67)</c:f>
              <c:numCache>
                <c:formatCode>General</c:formatCode>
                <c:ptCount val="8"/>
                <c:pt idx="0">
                  <c:v>2.3561643835616422</c:v>
                </c:pt>
                <c:pt idx="1">
                  <c:v>2.7260273972602742</c:v>
                </c:pt>
                <c:pt idx="2">
                  <c:v>1.9589041095890418</c:v>
                </c:pt>
                <c:pt idx="3">
                  <c:v>2.2876712328767157</c:v>
                </c:pt>
                <c:pt idx="4">
                  <c:v>1.6849315068493151</c:v>
                </c:pt>
                <c:pt idx="5">
                  <c:v>1.3972602739726028</c:v>
                </c:pt>
                <c:pt idx="6">
                  <c:v>1.1780821917808237</c:v>
                </c:pt>
                <c:pt idx="7">
                  <c:v>1.1780821917808237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4-41CA-A854-448E603E6C83}"/>
            </c:ext>
          </c:extLst>
        </c:ser>
        <c:ser>
          <c:idx val="47"/>
          <c:order val="2"/>
          <c:tx>
            <c:strRef>
              <c:f>'13'!$I$3</c:f>
              <c:strCache>
                <c:ptCount val="1"/>
                <c:pt idx="0">
                  <c:v>medium-sized enterprises</c:v>
                </c:pt>
              </c:strCache>
            </c:strRef>
          </c:tx>
          <c:marker>
            <c:symbol val="none"/>
          </c:marker>
          <c:cat>
            <c:strRef>
              <c:f>('13'!$B$11:$C$11,'13'!$B$19:$C$19,'13'!$B$27:$C$27,'13'!$B$35:$C$35,'13'!$B$43:$C$43,'13'!$B$51:$C$51,'13'!$B$59:$C$59,'13'!$B$67:$C$67)</c:f>
              <c:strCache>
                <c:ptCount val="8"/>
                <c:pt idx="0">
                  <c:v>employess</c:v>
                </c:pt>
                <c:pt idx="1">
                  <c:v>customers</c:v>
                </c:pt>
                <c:pt idx="2">
                  <c:v>suppliers</c:v>
                </c:pt>
                <c:pt idx="3">
                  <c:v>owners</c:v>
                </c:pt>
                <c:pt idx="4">
                  <c:v>competition</c:v>
                </c:pt>
                <c:pt idx="5">
                  <c:v>government</c:v>
                </c:pt>
                <c:pt idx="6">
                  <c:v>media</c:v>
                </c:pt>
                <c:pt idx="7">
                  <c:v>local community</c:v>
                </c:pt>
              </c:strCache>
            </c:strRef>
          </c:cat>
          <c:val>
            <c:numRef>
              <c:f>('13'!$I$11,'13'!$I$19,'13'!$I$27,'13'!$I$35,'13'!$I$43,'13'!$I$51,'13'!$I$59,'13'!$I$67)</c:f>
              <c:numCache>
                <c:formatCode>General</c:formatCode>
                <c:ptCount val="8"/>
                <c:pt idx="0">
                  <c:v>3.25</c:v>
                </c:pt>
                <c:pt idx="1">
                  <c:v>3.3076923076923093</c:v>
                </c:pt>
                <c:pt idx="2">
                  <c:v>2.8846153846153837</c:v>
                </c:pt>
                <c:pt idx="3">
                  <c:v>2.5</c:v>
                </c:pt>
                <c:pt idx="4">
                  <c:v>1.8653846153846145</c:v>
                </c:pt>
                <c:pt idx="5">
                  <c:v>1.2115384615384615</c:v>
                </c:pt>
                <c:pt idx="6">
                  <c:v>1.0576923076923068</c:v>
                </c:pt>
                <c:pt idx="7">
                  <c:v>1.2115384615384615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4-41CA-A854-448E603E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096472"/>
        <c:axId val="479093336"/>
      </c:radarChart>
      <c:catAx>
        <c:axId val="479096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9093336"/>
        <c:crosses val="autoZero"/>
        <c:auto val="0"/>
        <c:lblAlgn val="ctr"/>
        <c:lblOffset val="100"/>
        <c:noMultiLvlLbl val="0"/>
      </c:catAx>
      <c:valAx>
        <c:axId val="479093336"/>
        <c:scaling>
          <c:orientation val="minMax"/>
        </c:scaling>
        <c:delete val="0"/>
        <c:axPos val="l"/>
        <c:majorGridlines>
          <c:spPr>
            <a:ln>
              <a:solidFill>
                <a:srgbClr val="0070C0">
                  <a:alpha val="39000"/>
                </a:srgbClr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9096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78478423076242"/>
          <c:y val="0.77229689404547897"/>
          <c:w val="0.40021521576923758"/>
          <c:h val="0.2104998898284574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jobsataccor.com.au/wp-content/uploads/AccorHotels-Corporate-Responsibility-Report-2017.pdf" TargetMode="External"/><Relationship Id="rId2" Type="http://schemas.openxmlformats.org/officeDocument/2006/relationships/hyperlink" Target="https://www.accorhotels.com/gb/sustainable-development/index.s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hiba/ww/en/csr/engagement/stakeholder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kura.co.jp/eng/csr/group_csr/communic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ages.jobsataccor.com.au/wp-content/uploads/AccorHotels-Corporate-Responsibility-Report-2017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STAKEHOLDER MANAGEMENT AND ENGAGEMENT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MEANING AND ORIGINS STAKEHOLDER – INFLUENCE ON CSR APPROACH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PEM-NACSR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249238" y="6150114"/>
            <a:ext cx="21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56B761-65E8-4019-B4AB-176658B5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06" r="10555" b="8144"/>
          <a:stretch/>
        </p:blipFill>
        <p:spPr>
          <a:xfrm>
            <a:off x="346075" y="717550"/>
            <a:ext cx="7323138" cy="54599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4D777E-ECC2-4125-BBD5-ACE22F62A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78" t="45062" r="15972" b="43827"/>
          <a:stretch/>
        </p:blipFill>
        <p:spPr>
          <a:xfrm>
            <a:off x="4238625" y="6087117"/>
            <a:ext cx="4238625" cy="7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08193-C522-47B6-8670-D7F96D9CD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5" t="15187" r="18195" b="6010"/>
          <a:stretch/>
        </p:blipFill>
        <p:spPr>
          <a:xfrm>
            <a:off x="195262" y="729175"/>
            <a:ext cx="8228012" cy="5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2"/>
              </a:rPr>
              <a:t>https://images.jobsataccor.com.au/wp-content/uploads/AccorHotels-Corporate-Responsibility-Report-2017.pdf</a:t>
            </a:r>
            <a:endParaRPr lang="cs-CZ" sz="800" dirty="0"/>
          </a:p>
          <a:p>
            <a:pPr algn="ctr"/>
            <a:r>
              <a:rPr lang="cs-CZ" sz="800" dirty="0"/>
              <a:t>ACCOR HOTELS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0B1DAC-9DD2-4340-95DD-726A5AD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161" r="16666" b="5802"/>
          <a:stretch/>
        </p:blipFill>
        <p:spPr>
          <a:xfrm>
            <a:off x="0" y="717549"/>
            <a:ext cx="8902700" cy="57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</a:rPr>
              <a:t>			</a:t>
            </a:r>
            <a:r>
              <a:rPr lang="cs-CZ" altLang="cs-CZ" sz="2000" i="1" dirty="0">
                <a:latin typeface="Arial" panose="020B0604020202020204" pitchFamily="34" charset="0"/>
                <a:hlinkClick r:id="rId2"/>
              </a:rPr>
              <a:t>ACCOR HOTELS  video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2017 </a:t>
            </a:r>
            <a:r>
              <a:rPr lang="cs-CZ" altLang="cs-CZ" sz="2000" i="1" dirty="0" err="1">
                <a:latin typeface="Arial" panose="020B0604020202020204" pitchFamily="34" charset="0"/>
                <a:hlinkClick r:id="rId3"/>
              </a:rPr>
              <a:t>Corporate</a:t>
            </a: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  <a:hlinkClick r:id="rId3"/>
              </a:rPr>
              <a:t>Responsibility</a:t>
            </a:r>
            <a:r>
              <a:rPr lang="cs-CZ" altLang="cs-CZ" sz="2000" i="1" dirty="0">
                <a:latin typeface="Arial" panose="020B0604020202020204" pitchFamily="34" charset="0"/>
                <a:hlinkClick r:id="rId3"/>
              </a:rPr>
              <a:t> Report ACCOR HOTELS</a:t>
            </a: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difficulties in managing the relationships from the perspective of business management and stakeholders are issues such as</a:t>
            </a:r>
            <a:r>
              <a:rPr lang="cs-CZ" altLang="cs-CZ" sz="2000" dirty="0">
                <a:latin typeface="Arial" panose="020B0604020202020204" pitchFamily="34" charset="0"/>
              </a:rPr>
              <a:t>: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D</a:t>
            </a:r>
            <a:r>
              <a:rPr lang="en-US" altLang="cs-CZ" sz="1800" dirty="0" err="1">
                <a:latin typeface="Arial" panose="020B0604020202020204" pitchFamily="34" charset="0"/>
              </a:rPr>
              <a:t>ivergent</a:t>
            </a:r>
            <a:r>
              <a:rPr lang="en-US" altLang="cs-CZ" sz="1800" dirty="0">
                <a:latin typeface="Arial" panose="020B0604020202020204" pitchFamily="34" charset="0"/>
              </a:rPr>
              <a:t> and often conflicting expectations between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C</a:t>
            </a:r>
            <a:r>
              <a:rPr lang="en-US" altLang="cs-CZ" sz="1800" dirty="0" err="1">
                <a:latin typeface="Arial" panose="020B0604020202020204" pitchFamily="34" charset="0"/>
              </a:rPr>
              <a:t>ontextual</a:t>
            </a:r>
            <a:r>
              <a:rPr lang="en-US" altLang="cs-CZ" sz="1800" dirty="0">
                <a:latin typeface="Arial" panose="020B0604020202020204" pitchFamily="34" charset="0"/>
              </a:rPr>
              <a:t> complexities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en-US" altLang="cs-CZ" sz="1800" dirty="0">
                <a:latin typeface="Arial" panose="020B0604020202020204" pitchFamily="34" charset="0"/>
              </a:rPr>
              <a:t>that are further complicated by varying interpretations arising out of different geographical regions and cultures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T</a:t>
            </a:r>
            <a:r>
              <a:rPr lang="en-US" altLang="cs-CZ" sz="1800" dirty="0">
                <a:latin typeface="Arial" panose="020B0604020202020204" pitchFamily="34" charset="0"/>
              </a:rPr>
              <a:t>he challenge of identifying what might be con-</a:t>
            </a:r>
            <a:r>
              <a:rPr lang="en-US" altLang="cs-CZ" sz="1800" dirty="0" err="1">
                <a:latin typeface="Arial" panose="020B0604020202020204" pitchFamily="34" charset="0"/>
              </a:rPr>
              <a:t>sidered</a:t>
            </a:r>
            <a:r>
              <a:rPr lang="en-US" altLang="cs-CZ" sz="1800" dirty="0">
                <a:latin typeface="Arial" panose="020B0604020202020204" pitchFamily="34" charset="0"/>
              </a:rPr>
              <a:t> to be “best practice” with regard to CSR stakeholder dialogue strategy and then com-</a:t>
            </a:r>
            <a:r>
              <a:rPr lang="en-US" altLang="cs-CZ" sz="1800" dirty="0" err="1">
                <a:latin typeface="Arial" panose="020B0604020202020204" pitchFamily="34" charset="0"/>
              </a:rPr>
              <a:t>municating</a:t>
            </a:r>
            <a:r>
              <a:rPr lang="en-US" altLang="cs-CZ" sz="1800" dirty="0">
                <a:latin typeface="Arial" panose="020B0604020202020204" pitchFamily="34" charset="0"/>
              </a:rPr>
              <a:t> this to stakeholders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Cumulatively, the </a:t>
            </a:r>
            <a:r>
              <a:rPr lang="en-US" altLang="cs-CZ" sz="2000" b="1" dirty="0">
                <a:latin typeface="Arial" panose="020B0604020202020204" pitchFamily="34" charset="0"/>
              </a:rPr>
              <a:t>expected benefits </a:t>
            </a:r>
            <a:r>
              <a:rPr lang="en-US" altLang="cs-CZ" sz="2000" dirty="0">
                <a:latin typeface="Arial" panose="020B0604020202020204" pitchFamily="34" charset="0"/>
              </a:rPr>
              <a:t>to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 that succeed in meeting CSR expectations of key stakeholder groups are increased company revenue and profitability, lower costs, easier access to finance, and a greater capability to innovate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4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These </a:t>
            </a:r>
            <a:r>
              <a:rPr lang="en-US" altLang="cs-CZ" sz="2000" dirty="0">
                <a:latin typeface="Arial" panose="020B0604020202020204" pitchFamily="34" charset="0"/>
              </a:rPr>
              <a:t>indicates </a:t>
            </a:r>
            <a:r>
              <a:rPr lang="en-US" altLang="cs-CZ" sz="2000" b="1" dirty="0">
                <a:latin typeface="Arial" panose="020B0604020202020204" pitchFamily="34" charset="0"/>
              </a:rPr>
              <a:t>which interest groups are for business crucial </a:t>
            </a:r>
            <a:r>
              <a:rPr lang="cs-CZ" altLang="cs-CZ" sz="2000" b="1" dirty="0">
                <a:latin typeface="Arial" panose="020B0604020202020204" pitchFamily="34" charset="0"/>
              </a:rPr>
              <a:t>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they are treated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whether the mechanism of strategic CSR is developed</a:t>
            </a:r>
            <a:r>
              <a:rPr lang="en-US" altLang="cs-CZ" sz="2000" dirty="0">
                <a:latin typeface="Arial" panose="020B0604020202020204" pitchFamily="34" charset="0"/>
              </a:rPr>
              <a:t>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are inform its stakeholders </a:t>
            </a:r>
            <a:r>
              <a:rPr lang="en-US" altLang="cs-CZ" sz="2000" dirty="0">
                <a:latin typeface="Arial" panose="020B0604020202020204" pitchFamily="34" charset="0"/>
              </a:rPr>
              <a:t>(stakeholder dialogue) about targeted activities;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how to evaluate these activities</a:t>
            </a:r>
            <a:r>
              <a:rPr lang="en-US" altLang="cs-CZ" sz="2000" dirty="0">
                <a:latin typeface="Arial" panose="020B0604020202020204" pitchFamily="34" charset="0"/>
              </a:rPr>
              <a:t> (feedback to management or owners);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dirty="0">
                <a:latin typeface="Arial" panose="020B0604020202020204" pitchFamily="34" charset="0"/>
              </a:rPr>
              <a:t>are these findings regularly used to promote the interests of the company </a:t>
            </a:r>
            <a:r>
              <a:rPr lang="en-US" altLang="cs-CZ" sz="2000" dirty="0">
                <a:latin typeface="Arial" panose="020B0604020202020204" pitchFamily="34" charset="0"/>
              </a:rPr>
              <a:t>or for the benefit of a comprehensive approach to CSR in all areas? 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T</a:t>
            </a:r>
            <a:r>
              <a:rPr lang="en-US" altLang="cs-CZ" sz="2000" b="1" dirty="0">
                <a:latin typeface="Arial" panose="020B0604020202020204" pitchFamily="34" charset="0"/>
              </a:rPr>
              <a:t>he </a:t>
            </a:r>
            <a:r>
              <a:rPr lang="cs-CZ" altLang="cs-CZ" sz="2000" b="1" dirty="0">
                <a:latin typeface="Arial" panose="020B0604020202020204" pitchFamily="34" charset="0"/>
              </a:rPr>
              <a:t>role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engagement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Engaging with stakeholders early ensures that issues addressed in the CR policy and report are the most meaningful.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insights gained from this exchange also provide new business opportunities.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Corporate reputation is enhanced much more than by pushing forward the most charitable initiatives if these are unrelated to the main concerns of the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usual forms of engagement measurement (outreach, media analysis, social media evaluation …) constitute very precious data for CSR reports. In particular those recommended in the AA1000 (materiality, inclusivity, completeness).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and factors in engaging with stakeholders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Phases of managing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Selection of stakeholders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Stakeholder dialog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Interpretation of information from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Decisions about company actions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Response to the dialogue through activities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Key factors in acting on stakeholder dialogue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Awareness that an issue exists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Commitment to prioritize and resource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Capacity/availability of resources to tackle an issue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Consensus amongst the company and its stakeholders over the issues and relevance of stakeholder dialogue in general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T</a:t>
            </a:r>
            <a:r>
              <a:rPr lang="en-US" altLang="cs-CZ" sz="2000" dirty="0">
                <a:latin typeface="Arial" panose="020B0604020202020204" pitchFamily="34" charset="0"/>
              </a:rPr>
              <a:t>he </a:t>
            </a:r>
            <a:r>
              <a:rPr lang="en-US" altLang="cs-CZ" sz="2000" b="1" dirty="0">
                <a:latin typeface="Arial" panose="020B0604020202020204" pitchFamily="34" charset="0"/>
              </a:rPr>
              <a:t>stakeholders’ participation type covers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information notification, specific consultation, communication and common action.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Information notification </a:t>
            </a:r>
            <a:r>
              <a:rPr lang="en-US" altLang="cs-CZ" sz="2000" dirty="0">
                <a:latin typeface="Arial" panose="020B0604020202020204" pitchFamily="34" charset="0"/>
              </a:rPr>
              <a:t>helps stakeholders gain a better understanding through information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release and collect stakeholders' expectation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Specific consultation </a:t>
            </a:r>
            <a:r>
              <a:rPr lang="en-US" altLang="cs-CZ" sz="2000" dirty="0">
                <a:latin typeface="Arial" panose="020B0604020202020204" pitchFamily="34" charset="0"/>
              </a:rPr>
              <a:t>is to understand and respond to the stakeholders’ expectation in a direct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effective approach through consultation on specific topics.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survey of stakeholders,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comments and suggestions collected from stakeholders, active response to stakeholders’ questions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participation in stakeholders' forum.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Communication</a:t>
            </a:r>
            <a:r>
              <a:rPr lang="en-US" altLang="cs-CZ" sz="2000" dirty="0">
                <a:latin typeface="Arial" panose="020B0604020202020204" pitchFamily="34" charset="0"/>
              </a:rPr>
              <a:t> is to make dialogues with the representatives of stakeholders to find out solutions and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incorporate their advice into corporate decisions. It includes dialogues and meetings with stakeholders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and high-level talks.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Common action </a:t>
            </a:r>
            <a:r>
              <a:rPr lang="en-US" altLang="cs-CZ" sz="2000" dirty="0">
                <a:latin typeface="Arial" panose="020B0604020202020204" pitchFamily="34" charset="0"/>
              </a:rPr>
              <a:t>is to deepen cooperation, integrate resources, complement each other’s advantages,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jointly hedge risks and share benefits to achieve a </a:t>
            </a:r>
            <a:r>
              <a:rPr lang="en-US" altLang="cs-CZ" sz="2000" i="1" dirty="0">
                <a:latin typeface="Arial" panose="020B0604020202020204" pitchFamily="34" charset="0"/>
              </a:rPr>
              <a:t>win-win situation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includes cooperation agreement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signing, cooperation to propel sustained development plan and jointly launch social welfare activities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for cooperation alliance.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STAKEHOLDER MANAGEMENT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approach</a:t>
            </a:r>
            <a:r>
              <a:rPr lang="cs-CZ" altLang="cs-CZ" sz="2200" dirty="0">
                <a:latin typeface="Arial" panose="020B0604020202020204" pitchFamily="34" charset="0"/>
              </a:rPr>
              <a:t> to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r>
              <a:rPr lang="cs-CZ" altLang="cs-CZ" sz="2200" dirty="0">
                <a:latin typeface="Arial" panose="020B0604020202020204" pitchFamily="34" charset="0"/>
              </a:rPr>
              <a:t>´ </a:t>
            </a:r>
            <a:r>
              <a:rPr lang="cs-CZ" altLang="cs-CZ" sz="2200" dirty="0" err="1">
                <a:latin typeface="Arial" panose="020B0604020202020204" pitchFamily="34" charset="0"/>
              </a:rPr>
              <a:t>participation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Four Levels of </a:t>
            </a: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ommitment</a:t>
            </a:r>
            <a:r>
              <a:rPr lang="en-US" altLang="cs-CZ" sz="2200" dirty="0">
                <a:latin typeface="Arial" panose="020B0604020202020204" pitchFamily="34" charset="0"/>
              </a:rPr>
              <a:t> to the 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takeholder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pproach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examples</a:t>
            </a:r>
            <a:r>
              <a:rPr lang="cs-CZ" altLang="cs-CZ" sz="2200" dirty="0">
                <a:latin typeface="Arial" panose="020B0604020202020204" pitchFamily="34" charset="0"/>
              </a:rPr>
              <a:t> – influence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CSR </a:t>
            </a:r>
            <a:r>
              <a:rPr lang="cs-CZ" altLang="cs-CZ" sz="2200" dirty="0" err="1">
                <a:latin typeface="Arial" panose="020B0604020202020204" pitchFamily="34" charset="0"/>
              </a:rPr>
              <a:t>activities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towards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stakeholders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Managers perceive a variety of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groups. They give a high priority to a stakeholder, if they believe that this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has a </a:t>
            </a:r>
            <a:r>
              <a:rPr lang="en-US" altLang="cs-CZ" sz="2200" b="1" dirty="0">
                <a:latin typeface="Arial" panose="020B0604020202020204" pitchFamily="34" charset="0"/>
              </a:rPr>
              <a:t>legitimate claim</a:t>
            </a:r>
            <a:r>
              <a:rPr lang="en-US" altLang="cs-CZ" sz="2200" dirty="0">
                <a:latin typeface="Arial" panose="020B0604020202020204" pitchFamily="34" charset="0"/>
              </a:rPr>
              <a:t>, which calls for </a:t>
            </a:r>
            <a:r>
              <a:rPr lang="en-US" altLang="cs-CZ" sz="2200" b="1" dirty="0">
                <a:latin typeface="Arial" panose="020B0604020202020204" pitchFamily="34" charset="0"/>
              </a:rPr>
              <a:t>immediate action</a:t>
            </a:r>
            <a:r>
              <a:rPr lang="en-US" altLang="cs-CZ" sz="2200" dirty="0">
                <a:latin typeface="Arial" panose="020B0604020202020204" pitchFamily="34" charset="0"/>
              </a:rPr>
              <a:t> (i.e. urgent),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the </a:t>
            </a:r>
            <a:r>
              <a:rPr lang="en-US" altLang="cs-CZ" sz="2200" b="1" dirty="0">
                <a:latin typeface="Arial" panose="020B0604020202020204" pitchFamily="34" charset="0"/>
              </a:rPr>
              <a:t>power to influence </a:t>
            </a:r>
            <a:r>
              <a:rPr lang="en-US" altLang="cs-CZ" sz="2200" dirty="0">
                <a:latin typeface="Arial" panose="020B0604020202020204" pitchFamily="34" charset="0"/>
              </a:rPr>
              <a:t>organization’s activities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According to </a:t>
            </a:r>
            <a:r>
              <a:rPr lang="en-US" altLang="cs-CZ" sz="2200" b="1" dirty="0">
                <a:latin typeface="Arial" panose="020B0604020202020204" pitchFamily="34" charset="0"/>
              </a:rPr>
              <a:t>Mitchell et al.’s classification of stakeholders</a:t>
            </a:r>
            <a:r>
              <a:rPr lang="en-US" altLang="cs-CZ" sz="2200" dirty="0">
                <a:latin typeface="Arial" panose="020B0604020202020204" pitchFamily="34" charset="0"/>
              </a:rPr>
              <a:t>, if a stakeholder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possesses only one of the three attributes, they are called latent stakeholders and have 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salience</a:t>
            </a:r>
            <a:r>
              <a:rPr lang="en-US" altLang="cs-CZ" sz="22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cs-CZ" altLang="cs-CZ" sz="2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Model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stakeholder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salience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Further, the dynamic qualities are accommodated by explaining how stakeholders can shift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between classes by attaining or losing one or more attribute.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0857" t="32476" r="18286" b="13620"/>
          <a:stretch/>
        </p:blipFill>
        <p:spPr>
          <a:xfrm>
            <a:off x="2085252" y="3652459"/>
            <a:ext cx="4983021" cy="24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2985818" y="1225689"/>
            <a:ext cx="6158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Among these </a:t>
            </a:r>
            <a:r>
              <a:rPr lang="en-US" altLang="cs-CZ" sz="1600" b="1" dirty="0">
                <a:latin typeface="Arial" panose="020B0604020202020204" pitchFamily="34" charset="0"/>
              </a:rPr>
              <a:t>latent stakeholders</a:t>
            </a:r>
            <a:r>
              <a:rPr lang="en-US" altLang="cs-CZ" sz="1600" dirty="0">
                <a:latin typeface="Arial" panose="020B0604020202020204" pitchFamily="34" charset="0"/>
              </a:rPr>
              <a:t>, if the only attribute is power, then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they are called dormant stakeholders (Area 1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;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if their only attribute is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legitimacy, they are called </a:t>
            </a:r>
            <a:r>
              <a:rPr lang="en-US" altLang="cs-CZ" sz="1600" b="1" dirty="0">
                <a:latin typeface="Arial" panose="020B0604020202020204" pitchFamily="34" charset="0"/>
              </a:rPr>
              <a:t>discretionary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2)</a:t>
            </a:r>
            <a:r>
              <a:rPr lang="cs-CZ" altLang="cs-CZ" sz="1600" dirty="0">
                <a:latin typeface="Arial" panose="020B0604020202020204" pitchFamily="34" charset="0"/>
              </a:rPr>
              <a:t>,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and if their only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attribute is urgency, then they are termed as </a:t>
            </a:r>
            <a:r>
              <a:rPr lang="en-US" altLang="cs-CZ" sz="1600" b="1" dirty="0">
                <a:latin typeface="Arial" panose="020B0604020202020204" pitchFamily="34" charset="0"/>
              </a:rPr>
              <a:t>demanding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3</a:t>
            </a:r>
            <a:r>
              <a:rPr lang="cs-CZ" altLang="cs-CZ" sz="1600" dirty="0">
                <a:latin typeface="Arial" panose="020B0604020202020204" pitchFamily="34" charset="0"/>
              </a:rPr>
              <a:t>)</a:t>
            </a:r>
            <a:r>
              <a:rPr lang="en-US" altLang="cs-CZ" sz="1600" dirty="0">
                <a:latin typeface="Arial" panose="020B0604020202020204" pitchFamily="34" charset="0"/>
              </a:rPr>
              <a:t>.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salience is moderate if two attributes are present and such stakeholders are called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expectant stakeholders</a:t>
            </a:r>
            <a:r>
              <a:rPr lang="en-US" altLang="cs-CZ" sz="1600" dirty="0">
                <a:latin typeface="Arial" panose="020B0604020202020204" pitchFamily="34" charset="0"/>
              </a:rPr>
              <a:t>. Among the expectant stakeholders, those having power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legitimacy are </a:t>
            </a:r>
            <a:r>
              <a:rPr lang="en-US" altLang="cs-CZ" sz="1600" b="1" dirty="0">
                <a:latin typeface="Arial" panose="020B0604020202020204" pitchFamily="34" charset="0"/>
              </a:rPr>
              <a:t>dominant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4);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those having legitimacy and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urgency are </a:t>
            </a:r>
            <a:r>
              <a:rPr lang="en-US" altLang="cs-CZ" sz="1600" b="1" dirty="0">
                <a:latin typeface="Arial" panose="020B0604020202020204" pitchFamily="34" charset="0"/>
              </a:rPr>
              <a:t>dependent stakeholders</a:t>
            </a:r>
            <a:r>
              <a:rPr lang="en-US" altLang="cs-CZ" sz="1600" dirty="0">
                <a:latin typeface="Arial" panose="020B0604020202020204" pitchFamily="34" charset="0"/>
              </a:rPr>
              <a:t> (Area 6) and those with power and urgency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are called </a:t>
            </a:r>
            <a:r>
              <a:rPr lang="en-US" altLang="cs-CZ" sz="1600" b="1" dirty="0">
                <a:latin typeface="Arial" panose="020B0604020202020204" pitchFamily="34" charset="0"/>
              </a:rPr>
              <a:t>dangerous stakeholders </a:t>
            </a:r>
            <a:r>
              <a:rPr lang="en-US" altLang="cs-CZ" sz="1600" dirty="0">
                <a:latin typeface="Arial" panose="020B0604020202020204" pitchFamily="34" charset="0"/>
              </a:rPr>
              <a:t>(Area 5).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If all three elements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are apparent in</a:t>
            </a:r>
            <a:r>
              <a:rPr lang="cs-CZ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highlight>
                  <a:srgbClr val="FFFF00"/>
                </a:highlight>
                <a:latin typeface="Arial" panose="020B0604020202020204" pitchFamily="34" charset="0"/>
              </a:rPr>
              <a:t>a stakeholder relationship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(Area 7), then management have a clear and</a:t>
            </a:r>
            <a:r>
              <a:rPr lang="cs-CZ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highlight>
                  <a:srgbClr val="FFFF00"/>
                </a:highlight>
                <a:latin typeface="Arial" panose="020B0604020202020204" pitchFamily="34" charset="0"/>
              </a:rPr>
              <a:t>immediate mandate to attend and give priority to that stakeholder's claim</a:t>
            </a:r>
            <a:r>
              <a:rPr lang="en-US" altLang="cs-CZ" sz="1600" dirty="0">
                <a:latin typeface="Arial" panose="020B0604020202020204" pitchFamily="34" charset="0"/>
              </a:rPr>
              <a:t>. Stakeholders that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dirty="0">
                <a:latin typeface="Arial" panose="020B0604020202020204" pitchFamily="34" charset="0"/>
              </a:rPr>
              <a:t>have none of the three attributes are identified as </a:t>
            </a:r>
            <a:r>
              <a:rPr lang="en-US" altLang="cs-CZ" sz="1600" b="1" dirty="0">
                <a:latin typeface="Arial" panose="020B0604020202020204" pitchFamily="34" charset="0"/>
              </a:rPr>
              <a:t>non-stakeholders</a:t>
            </a:r>
            <a:r>
              <a:rPr lang="en-US" altLang="cs-CZ" sz="1600" dirty="0">
                <a:latin typeface="Arial" panose="020B0604020202020204" pitchFamily="34" charset="0"/>
              </a:rPr>
              <a:t> (Area 8).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5E3E20-F3A8-4FE5-AF3F-E34BE5D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699"/>
            <a:ext cx="2985819" cy="1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750619" y="1380103"/>
            <a:ext cx="615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Arial" panose="020B0604020202020204" pitchFamily="34" charset="0"/>
              </a:rPr>
              <a:t>Stakeholders</a:t>
            </a:r>
            <a:r>
              <a:rPr lang="cs-CZ" altLang="cs-CZ" sz="2400" b="1" dirty="0">
                <a:latin typeface="Arial" panose="020B0604020202020204" pitchFamily="34" charset="0"/>
              </a:rPr>
              <a:t> matrix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F90D2C-EFB3-4615-AF89-D046EF9F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768"/>
            <a:ext cx="5621312" cy="32739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4E8B84-E8E0-4B18-935A-E2B8078B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75" y="2721648"/>
            <a:ext cx="2663825" cy="23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2</a:t>
            </a:r>
            <a:r>
              <a:rPr lang="cs-CZ" altLang="cs-CZ" sz="2400" b="1" cap="all">
                <a:latin typeface="Arial" panose="020B0604020202020204" pitchFamily="34" charset="0"/>
              </a:rPr>
              <a:t>. THE</a:t>
            </a:r>
            <a:r>
              <a:rPr lang="en-US" altLang="cs-CZ" sz="2400" b="1" cap="all">
                <a:latin typeface="Arial" panose="020B0604020202020204" pitchFamily="34" charset="0"/>
              </a:rPr>
              <a:t> stakeholder</a:t>
            </a:r>
            <a:r>
              <a:rPr lang="cs-CZ" altLang="cs-CZ" sz="2400" b="1" cap="all">
                <a:latin typeface="Arial" panose="020B0604020202020204" pitchFamily="34" charset="0"/>
              </a:rPr>
              <a:t>S´</a:t>
            </a:r>
            <a:r>
              <a:rPr lang="en-US" altLang="cs-CZ" sz="2400" b="1" cap="all">
                <a:latin typeface="Arial" panose="020B0604020202020204" pitchFamily="34" charset="0"/>
              </a:rPr>
              <a:t> </a:t>
            </a:r>
            <a:r>
              <a:rPr lang="cs-CZ" altLang="cs-CZ" sz="2400" b="1" cap="all">
                <a:latin typeface="Arial" panose="020B0604020202020204" pitchFamily="34" charset="0"/>
              </a:rPr>
              <a:t>PARTICIPATION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5" name="TextovéPole 10"/>
          <p:cNvSpPr txBox="1">
            <a:spLocks noChangeArrowheads="1"/>
          </p:cNvSpPr>
          <p:nvPr/>
        </p:nvSpPr>
        <p:spPr bwMode="auto">
          <a:xfrm>
            <a:off x="320675" y="1365051"/>
            <a:ext cx="8477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>
                <a:latin typeface="Arial" panose="020B0604020202020204" pitchFamily="34" charset="0"/>
              </a:rPr>
              <a:t>The approach of stakeholders´participation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143" t="9809" r="7679" b="6000"/>
          <a:stretch/>
        </p:blipFill>
        <p:spPr>
          <a:xfrm>
            <a:off x="1368611" y="1795938"/>
            <a:ext cx="6398840" cy="49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Stakeholders’ participation procedures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9" y="1523285"/>
            <a:ext cx="47672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Identify Topics</a:t>
            </a:r>
            <a:r>
              <a:rPr lang="en-US" altLang="cs-CZ" sz="1800" dirty="0">
                <a:latin typeface="Arial" panose="020B0604020202020204" pitchFamily="34" charset="0"/>
              </a:rPr>
              <a:t>: Collect and sort out subjects.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Define Objectives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M</a:t>
            </a:r>
            <a:r>
              <a:rPr lang="en-US" altLang="cs-CZ" sz="1800" dirty="0" err="1">
                <a:latin typeface="Arial" panose="020B0604020202020204" pitchFamily="34" charset="0"/>
              </a:rPr>
              <a:t>ake</a:t>
            </a:r>
            <a:r>
              <a:rPr lang="en-US" altLang="cs-CZ" sz="1800" dirty="0">
                <a:latin typeface="Arial" panose="020B0604020202020204" pitchFamily="34" charset="0"/>
              </a:rPr>
              <a:t> clear the expectations on the role and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result of stakeholders’ participation.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Learn Expectations</a:t>
            </a:r>
            <a:r>
              <a:rPr lang="en-US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>
                <a:latin typeface="Arial" panose="020B0604020202020204" pitchFamily="34" charset="0"/>
              </a:rPr>
              <a:t>E</a:t>
            </a:r>
            <a:r>
              <a:rPr lang="en-US" altLang="cs-CZ" sz="1800" dirty="0" err="1">
                <a:latin typeface="Arial" panose="020B0604020202020204" pitchFamily="34" charset="0"/>
              </a:rPr>
              <a:t>xpectations</a:t>
            </a:r>
            <a:r>
              <a:rPr lang="en-US" altLang="cs-CZ" sz="1800" dirty="0">
                <a:latin typeface="Arial" panose="020B0604020202020204" pitchFamily="34" charset="0"/>
              </a:rPr>
              <a:t> and requirements of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Analyze Impact</a:t>
            </a:r>
            <a:r>
              <a:rPr lang="en-US" altLang="cs-CZ" sz="1800" dirty="0">
                <a:latin typeface="Arial" panose="020B0604020202020204" pitchFamily="34" charset="0"/>
              </a:rPr>
              <a:t>: Analyze the possible impacts from stakeholders.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Make Plans</a:t>
            </a:r>
            <a:r>
              <a:rPr lang="en-US" altLang="cs-CZ" sz="1800" dirty="0">
                <a:latin typeface="Arial" panose="020B0604020202020204" pitchFamily="34" charset="0"/>
              </a:rPr>
              <a:t>: Specify participation rules, resource back-up and work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plan.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Implement Plans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Evaluate Performance</a:t>
            </a:r>
            <a:r>
              <a:rPr lang="en-US" altLang="cs-CZ" sz="1800" dirty="0">
                <a:latin typeface="Arial" panose="020B0604020202020204" pitchFamily="34" charset="0"/>
              </a:rPr>
              <a:t>: Evaluate results and efficiency.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Improvement</a:t>
            </a:r>
            <a:r>
              <a:rPr lang="en-US" altLang="cs-CZ" sz="1800" dirty="0">
                <a:latin typeface="Arial" panose="020B0604020202020204" pitchFamily="34" charset="0"/>
              </a:rPr>
              <a:t>: Timely summarize experiences, optimize regulations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process and keep progressing.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536" t="14762" r="52571" b="11334"/>
          <a:stretch/>
        </p:blipFill>
        <p:spPr>
          <a:xfrm>
            <a:off x="5290457" y="1710352"/>
            <a:ext cx="3853543" cy="3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959788-C6BD-4C09-83C3-D446169B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6" t="15679" r="13750" b="5556"/>
          <a:stretch/>
        </p:blipFill>
        <p:spPr>
          <a:xfrm>
            <a:off x="-7938" y="-1"/>
            <a:ext cx="9144000" cy="6414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DE325-95DB-4D67-A86C-6CA3BE6F110F}"/>
              </a:ext>
            </a:extLst>
          </p:cNvPr>
          <p:cNvSpPr/>
          <p:nvPr/>
        </p:nvSpPr>
        <p:spPr>
          <a:xfrm>
            <a:off x="338138" y="6487696"/>
            <a:ext cx="822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/>
              <a:t>Source: </a:t>
            </a:r>
            <a:r>
              <a:rPr lang="cs-CZ" sz="800" dirty="0">
                <a:hlinkClick r:id="rId3"/>
              </a:rPr>
              <a:t>https://www.toshiba/ww/en/csr/engagement/stakeholders.html</a:t>
            </a:r>
            <a:endParaRPr lang="cs-CZ" sz="800" dirty="0"/>
          </a:p>
          <a:p>
            <a:pPr algn="ctr"/>
            <a:r>
              <a:rPr lang="cs-CZ" sz="800" dirty="0"/>
              <a:t>TOSHIBA – MAJOR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44408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Societal responsibilities as a continuum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6750" t="14953" r="7036" b="7143"/>
          <a:stretch/>
        </p:blipFill>
        <p:spPr>
          <a:xfrm>
            <a:off x="528633" y="1438275"/>
            <a:ext cx="7850196" cy="51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>
                <a:latin typeface="Arial" panose="020B0604020202020204" pitchFamily="34" charset="0"/>
              </a:rPr>
              <a:t>A practitioner-based model of societal responsibilities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managers believe that the 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will be a good corporate citizen that creates value 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firm, the community and the wider society.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for the products/services, workforce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environment are closely linked to the firm’s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internal operations, but also create value for a number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stakeholders in the firm’s environment.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service provision satisfies customer needs,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employees benefit from HR activities and environmental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improvements make society better off.</a:t>
            </a:r>
          </a:p>
        </p:txBody>
      </p:sp>
    </p:spTree>
    <p:extLst>
      <p:ext uri="{BB962C8B-B14F-4D97-AF65-F5344CB8AC3E}">
        <p14:creationId xmlns:p14="http://schemas.microsoft.com/office/powerpoint/2010/main" val="12109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Company stakeholder responsibility requires that companies be committed to a stakeholder approach to management on the following four levels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Basic Value Proposition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dirty="0">
                <a:latin typeface="Arial" panose="020B0604020202020204" pitchFamily="34" charset="0"/>
              </a:rPr>
              <a:t>the entrepreneur or manager needs to understand how the firm can make the customer better off, and simultaneously offer an attractive value proposition to employees, suppliers, communities, and financiers.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do we make our stakeholders better off?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do we stand for?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challenges the traditional view of the firm</a:t>
            </a:r>
            <a:r>
              <a:rPr lang="en-US" altLang="cs-CZ" sz="1600" dirty="0">
                <a:latin typeface="Arial" panose="020B0604020202020204" pitchFamily="34" charset="0"/>
              </a:rPr>
              <a:t>: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en-US" altLang="cs-CZ" sz="1600" b="1" dirty="0">
                <a:latin typeface="Arial" panose="020B0604020202020204" pitchFamily="34" charset="0"/>
              </a:rPr>
              <a:t>shareholders/stockholders </a:t>
            </a:r>
            <a:r>
              <a:rPr lang="en-US" altLang="cs-CZ" sz="1600" dirty="0">
                <a:latin typeface="Arial" panose="020B0604020202020204" pitchFamily="34" charset="0"/>
              </a:rPr>
              <a:t>are the owners of the company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  <a:r>
              <a:rPr lang="en-US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</a:rPr>
              <a:t>A</a:t>
            </a:r>
            <a:r>
              <a:rPr lang="en-US" altLang="cs-CZ" sz="1600" dirty="0">
                <a:latin typeface="Arial" panose="020B0604020202020204" pitchFamily="34" charset="0"/>
              </a:rPr>
              <a:t>n inclusive stakeholder approach makes commercial sense, allowing the firm to maximize shareholder wealth, while also increasing total value added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Today, </a:t>
            </a:r>
            <a:r>
              <a:rPr lang="en-US" altLang="cs-CZ" sz="1600" b="1" dirty="0">
                <a:latin typeface="Arial" panose="020B0604020202020204" pitchFamily="34" charset="0"/>
              </a:rPr>
              <a:t>CSR is focused on a stakeholder model </a:t>
            </a:r>
            <a:r>
              <a:rPr lang="en-US" altLang="cs-CZ" sz="1600" dirty="0">
                <a:latin typeface="Arial" panose="020B0604020202020204" pitchFamily="34" charset="0"/>
              </a:rPr>
              <a:t>which has become widely accepted among contemporary business organizations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Stakeholder theory </a:t>
            </a:r>
            <a:r>
              <a:rPr lang="en-US" altLang="cs-CZ" sz="1600" b="1" dirty="0">
                <a:latin typeface="Arial" panose="020B0604020202020204" pitchFamily="34" charset="0"/>
              </a:rPr>
              <a:t>argues that there are other parties involved with a legitimate “stake” in business decisions</a:t>
            </a:r>
            <a:r>
              <a:rPr lang="en-US" altLang="cs-CZ" sz="1600" dirty="0">
                <a:latin typeface="Arial" panose="020B0604020202020204" pitchFamily="34" charset="0"/>
              </a:rPr>
              <a:t>, including: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Communities and their governmental bodies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NGOs and other community groups 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Employees and unions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600" dirty="0">
                <a:latin typeface="Arial" panose="020B0604020202020204" pitchFamily="34" charset="0"/>
              </a:rPr>
              <a:t> Suppliers and customers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Sustained stakeholder cooperation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>
                <a:latin typeface="Arial" panose="020B0604020202020204" pitchFamily="34" charset="0"/>
              </a:rPr>
              <a:t>he competitive, macro-economic, regulatory, and political environments are so dynamic they necessitate constant revision of the initial stakeholder arrangements.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principles or values on which we base our everyday engagement with stakeholders?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An understanding of broader societal issues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t</a:t>
            </a:r>
            <a:r>
              <a:rPr lang="en-US" altLang="cs-CZ" sz="2200" dirty="0" err="1">
                <a:latin typeface="Arial" panose="020B0604020202020204" pitchFamily="34" charset="0"/>
              </a:rPr>
              <a:t>oday’s</a:t>
            </a:r>
            <a:r>
              <a:rPr lang="en-US" altLang="cs-CZ" sz="2200" dirty="0">
                <a:latin typeface="Arial" panose="020B0604020202020204" pitchFamily="34" charset="0"/>
              </a:rPr>
              <a:t> managers must recognize and respond to a rising number of international issues, without the moral compass of the nation, state or religion as a guide. A pro-active attitude is necessary towards all stakeholder groups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Do we understand how our basic value proposition and principles fit or contradict key trends and opinions in society?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</a:t>
            </a:r>
            <a:r>
              <a:rPr lang="en-US" altLang="cs-CZ" sz="2400" b="1" cap="all">
                <a:latin typeface="Arial" panose="020B0604020202020204" pitchFamily="34" charset="0"/>
              </a:rPr>
              <a:t>Four Levels of Commitment to the Stakeholder Approach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Ethical leadership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- r</a:t>
            </a:r>
            <a:r>
              <a:rPr lang="en-US" altLang="cs-CZ" sz="2200" dirty="0" err="1">
                <a:latin typeface="Arial" panose="020B0604020202020204" pitchFamily="34" charset="0"/>
              </a:rPr>
              <a:t>ecent</a:t>
            </a:r>
            <a:r>
              <a:rPr lang="en-US" altLang="cs-CZ" sz="2200" dirty="0">
                <a:latin typeface="Arial" panose="020B0604020202020204" pitchFamily="34" charset="0"/>
              </a:rPr>
              <a:t> research points to a strong connection between ethical values and positive firm outcomes such as sustained profitability and high innovation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4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Proactive ethical leadership is possible only if there exists a deep understanding of the interests, priorities, and concerns of the stakeholders.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 values and principles that inform my leadership?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my sense of purpose? What do I stand for as a leader?</a:t>
            </a:r>
          </a:p>
        </p:txBody>
      </p:sp>
    </p:spTree>
    <p:extLst>
      <p:ext uri="{BB962C8B-B14F-4D97-AF65-F5344CB8AC3E}">
        <p14:creationId xmlns:p14="http://schemas.microsoft.com/office/powerpoint/2010/main" val="34302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688385"/>
            <a:ext cx="826701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target group for the study were SMEs operating in the Czech Republic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research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conducted</a:t>
            </a:r>
            <a:r>
              <a:rPr lang="cs-CZ" altLang="cs-CZ" sz="2200" dirty="0">
                <a:latin typeface="Arial" panose="020B0604020202020204" pitchFamily="34" charset="0"/>
              </a:rPr>
              <a:t> in 2012.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cs-CZ" sz="2400" dirty="0"/>
              <a:t>I</a:t>
            </a:r>
            <a:r>
              <a:rPr lang="en-GB" sz="2400" dirty="0"/>
              <a:t>n the survey was included 229 </a:t>
            </a:r>
            <a:r>
              <a:rPr lang="cs-CZ" sz="2400" dirty="0" err="1"/>
              <a:t>companies</a:t>
            </a:r>
            <a:r>
              <a:rPr lang="en-GB" sz="2400" dirty="0"/>
              <a:t>. </a:t>
            </a:r>
            <a:endParaRPr lang="cs-CZ" sz="2400" dirty="0"/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sz="2400" dirty="0"/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sz="2400" dirty="0"/>
              <a:t>The research areas of CSR are based on the requirements of the three basic pillars of CSR - economic, environmental and social. The respondents could choose scale with the values (1-5), the value 5 was represented by the "most important„</a:t>
            </a:r>
            <a:r>
              <a:rPr lang="cs-CZ" sz="2400" dirty="0"/>
              <a:t>.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Stakeholders that are the most influenced 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by CSR activities in Czech SMEs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cs-CZ" sz="220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595457865"/>
              </p:ext>
            </p:extLst>
          </p:nvPr>
        </p:nvGraphicFramePr>
        <p:xfrm>
          <a:off x="145370" y="2351107"/>
          <a:ext cx="5110843" cy="409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73771"/>
              </p:ext>
            </p:extLst>
          </p:nvPr>
        </p:nvGraphicFramePr>
        <p:xfrm>
          <a:off x="5256213" y="2060571"/>
          <a:ext cx="3484563" cy="4111628"/>
        </p:xfrm>
        <a:graphic>
          <a:graphicData uri="http://schemas.openxmlformats.org/drawingml/2006/table">
            <a:tbl>
              <a:tblPr firstRow="1" firstCol="1" bandRow="1"/>
              <a:tblGrid>
                <a:gridCol w="10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Rank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Stakeholders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SMEs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Customers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2,607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Employees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2,074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Suppliers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2,048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Owners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1,865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Competition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1,511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 Government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1,105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The Local community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edia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0,965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61" marR="444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06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</a:t>
            </a:r>
            <a:r>
              <a:rPr lang="en-US" altLang="cs-CZ" sz="2400" b="1" cap="all">
                <a:latin typeface="Arial" panose="020B0604020202020204" pitchFamily="34" charset="0"/>
              </a:rPr>
              <a:t>Research examples – signifikance influence of CSR activities to stakeholders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>
                <a:latin typeface="Arial" panose="020B0604020202020204" pitchFamily="34" charset="0"/>
              </a:rPr>
              <a:t>Sequence of significance influence of CSR activities to stakeholders in Czech SMEs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53079"/>
              </p:ext>
            </p:extLst>
          </p:nvPr>
        </p:nvGraphicFramePr>
        <p:xfrm>
          <a:off x="338137" y="2292726"/>
          <a:ext cx="8267021" cy="3552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1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Micro</a:t>
                      </a:r>
                      <a:endParaRPr lang="cs-CZ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Small 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Sequence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Stakeholders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Medium-sized (scores)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2,173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2,726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Customers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3,308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1,692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2,356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3,250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Employees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2,288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2,885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1,250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Suppliers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1,959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Owners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2,500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1,685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Competition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1,865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0,846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1,397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Government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0,769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1,178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 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1,212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0,769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6985"/>
                      <a:r>
                        <a:rPr lang="en-GB" sz="1400">
                          <a:effectLst/>
                        </a:rPr>
                        <a:t>The local community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1,178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Media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1,058</a:t>
                      </a:r>
                      <a:endParaRPr lang="cs-CZ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38137" y="6003862"/>
            <a:ext cx="1454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/>
              <a:t>Source: Own research</a:t>
            </a:r>
          </a:p>
        </p:txBody>
      </p:sp>
    </p:spTree>
    <p:extLst>
      <p:ext uri="{BB962C8B-B14F-4D97-AF65-F5344CB8AC3E}">
        <p14:creationId xmlns:p14="http://schemas.microsoft.com/office/powerpoint/2010/main" val="153311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Bring stakeholder interests together over time.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Recognize that stakeholders are real and complex people with names, faces and values.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Seek solutions to issues that satisfy multiple stakeholders simultaneously.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Engage in intensive communication and dialogue with stakeholders not just those who are “friendly”.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>
                <a:latin typeface="Arial" panose="020B0604020202020204" pitchFamily="34" charset="0"/>
              </a:rPr>
              <a:t>Commit to a philosophy of voluntarism</a:t>
            </a:r>
            <a:r>
              <a:rPr lang="cs-CZ" altLang="cs-CZ" sz="2000">
                <a:latin typeface="Arial" panose="020B0604020202020204" pitchFamily="34" charset="0"/>
              </a:rPr>
              <a:t> - </a:t>
            </a:r>
            <a:r>
              <a:rPr lang="en-US" altLang="cs-CZ" sz="2000">
                <a:latin typeface="Arial" panose="020B0604020202020204" pitchFamily="34" charset="0"/>
              </a:rPr>
              <a:t>manage stakeholder relationships yourself, rather than leaving it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to government.</a:t>
            </a:r>
            <a:endParaRPr lang="cs-CZ" altLang="cs-CZ" sz="20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3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SUMMARY - Ten Principles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Company Stakeholder Responsibility</a:t>
            </a:r>
            <a:endParaRPr lang="en-US" altLang="cs-CZ" sz="2400" b="1" cap="all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6701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Generalize the marketing approach.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Never trade off the interests of one stakeholder versus another continuously over time.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Negotiate with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Constantly monitor and redesign processes to better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serve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6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Act with purpose that fulfills commitments to stakeholders. Act with aspiration toward your dreams and theirs.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400" b="1" i="1" dirty="0" err="1">
                <a:latin typeface="Arial" panose="020B0604020202020204" pitchFamily="34" charset="0"/>
              </a:rPr>
              <a:t>Recomended</a:t>
            </a:r>
            <a:r>
              <a:rPr lang="en-US" altLang="cs-CZ" sz="1400" b="1" i="1" dirty="0">
                <a:latin typeface="Arial" panose="020B0604020202020204" pitchFamily="34" charset="0"/>
              </a:rPr>
              <a:t> study: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>
                <a:latin typeface="Arial" panose="020B0604020202020204" pitchFamily="34" charset="0"/>
              </a:rPr>
              <a:t>Chandler, Werther, Jr. „Strategic Corporate Social Responsibility“,</a:t>
            </a:r>
            <a:r>
              <a:rPr lang="cs-CZ" altLang="cs-CZ" sz="1400" i="1" dirty="0">
                <a:latin typeface="Arial" panose="020B0604020202020204" pitchFamily="34" charset="0"/>
              </a:rPr>
              <a:t> 2014,</a:t>
            </a:r>
            <a:r>
              <a:rPr lang="en-US" altLang="cs-CZ" sz="1400" i="1" dirty="0">
                <a:latin typeface="Arial" panose="020B0604020202020204" pitchFamily="34" charset="0"/>
              </a:rPr>
              <a:t> chapter 2.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400" i="1" dirty="0" err="1">
                <a:latin typeface="Arial" panose="020B0604020202020204" pitchFamily="34" charset="0"/>
              </a:rPr>
              <a:t>Blowfield</a:t>
            </a:r>
            <a:r>
              <a:rPr lang="en-US" altLang="cs-CZ" sz="1400" i="1" dirty="0">
                <a:latin typeface="Arial" panose="020B0604020202020204" pitchFamily="34" charset="0"/>
              </a:rPr>
              <a:t> and Murray, Corporate Responsibility, 2014 (chapter 9)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Organizations are expected to mange responsibly an extended web of stakeholder interest</a:t>
            </a:r>
            <a:r>
              <a:rPr lang="en-US" altLang="cs-CZ" sz="1800" dirty="0">
                <a:latin typeface="Arial" panose="020B0604020202020204" pitchFamily="34" charset="0"/>
              </a:rPr>
              <a:t> across increasingly permeable organization boundaries and acknowledge a duty of care towards traditional interest groups as well as silent stakeholders – such as local communities and the environment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CSR cannot be imposed against the will of enterprises</a:t>
            </a:r>
            <a:r>
              <a:rPr lang="en-US" altLang="cs-CZ" sz="1800" dirty="0">
                <a:latin typeface="Arial" panose="020B0604020202020204" pitchFamily="34" charset="0"/>
              </a:rPr>
              <a:t>, but can only be promoted together with them under involvement of their stakeholders.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For most small and medium-sized </a:t>
            </a:r>
            <a:r>
              <a:rPr lang="en-US" altLang="cs-CZ" sz="1800" dirty="0">
                <a:latin typeface="Arial" panose="020B0604020202020204" pitchFamily="34" charset="0"/>
              </a:rPr>
              <a:t>enterprises, especially microenterprises, the </a:t>
            </a:r>
            <a:r>
              <a:rPr lang="en-US" altLang="cs-CZ" sz="1800" b="1" dirty="0">
                <a:latin typeface="Arial" panose="020B0604020202020204" pitchFamily="34" charset="0"/>
              </a:rPr>
              <a:t>CSR process is likely to remain informal </a:t>
            </a:r>
            <a:r>
              <a:rPr lang="en-US" altLang="cs-CZ" sz="1800" dirty="0">
                <a:latin typeface="Arial" panose="020B0604020202020204" pitchFamily="34" charset="0"/>
              </a:rPr>
              <a:t>and intuitive.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b="1" dirty="0">
                <a:latin typeface="Arial" panose="020B0604020202020204" pitchFamily="34" charset="0"/>
              </a:rPr>
              <a:t>Large companies </a:t>
            </a:r>
            <a:r>
              <a:rPr lang="en-US" altLang="cs-CZ" sz="1800" dirty="0">
                <a:latin typeface="Arial" panose="020B0604020202020204" pitchFamily="34" charset="0"/>
              </a:rPr>
              <a:t>operate on international markets, </a:t>
            </a:r>
            <a:r>
              <a:rPr lang="en-US" altLang="cs-CZ" sz="1800" b="1" dirty="0">
                <a:latin typeface="Arial" panose="020B0604020202020204" pitchFamily="34" charset="0"/>
              </a:rPr>
              <a:t>they have to be responsible for stakeholders</a:t>
            </a:r>
            <a:r>
              <a:rPr lang="en-US" altLang="cs-CZ" sz="1800" dirty="0">
                <a:latin typeface="Arial" panose="020B0604020202020204" pitchFamily="34" charset="0"/>
              </a:rPr>
              <a:t> and more competitive to survive on these markets.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0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Stakeholder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Identity</a:t>
            </a:r>
            <a:r>
              <a:rPr lang="en-US" altLang="cs-CZ" sz="2200" b="1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Power</a:t>
            </a:r>
            <a:r>
              <a:rPr lang="en-US" altLang="cs-CZ" sz="2200" b="1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highlight>
                  <a:srgbClr val="FFFF00"/>
                </a:highlight>
                <a:latin typeface="Arial" panose="020B0604020202020204" pitchFamily="34" charset="0"/>
              </a:rPr>
              <a:t>Legitimacy</a:t>
            </a:r>
            <a:endParaRPr lang="cs-CZ" altLang="cs-CZ" sz="2200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 general, who are the new stakeholders making claims on the business enterprise?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“missions”?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 of their legitimacy?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are their goals in a particular domain that affects our business?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What is the source, “location” and legitimacy of their power in a particular situation?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How likely are they to use their power in a given situation?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first definition of stakeholder approach was articulated by </a:t>
            </a:r>
            <a:r>
              <a:rPr lang="en-US" altLang="cs-CZ" sz="2000" b="1" dirty="0">
                <a:latin typeface="Arial" panose="020B0604020202020204" pitchFamily="34" charset="0"/>
              </a:rPr>
              <a:t>Edward Freeman</a:t>
            </a:r>
            <a:r>
              <a:rPr lang="en-US" altLang="cs-CZ" sz="2000" dirty="0">
                <a:latin typeface="Arial" panose="020B0604020202020204" pitchFamily="34" charset="0"/>
              </a:rPr>
              <a:t>, who in his 1984 </a:t>
            </a:r>
            <a:r>
              <a:rPr lang="en-US" altLang="cs-CZ" sz="2000" i="1" dirty="0">
                <a:latin typeface="Arial" panose="020B0604020202020204" pitchFamily="34" charset="0"/>
              </a:rPr>
              <a:t>book Strategic Management: A Stakeholder Perspective</a:t>
            </a:r>
            <a:r>
              <a:rPr lang="en-US" altLang="cs-CZ" sz="2000" dirty="0">
                <a:latin typeface="Arial" panose="020B0604020202020204" pitchFamily="34" charset="0"/>
              </a:rPr>
              <a:t> developed what has come to be known as </a:t>
            </a:r>
            <a:r>
              <a:rPr lang="en-US" altLang="cs-CZ" sz="2000" i="1" dirty="0">
                <a:latin typeface="Arial" panose="020B0604020202020204" pitchFamily="34" charset="0"/>
              </a:rPr>
              <a:t>stakeholder theory</a:t>
            </a:r>
            <a:r>
              <a:rPr lang="en-US" altLang="cs-CZ" sz="2000" dirty="0">
                <a:latin typeface="Arial" panose="020B0604020202020204" pitchFamily="34" charset="0"/>
              </a:rPr>
              <a:t>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Stakeholder theory addresses the question of </a:t>
            </a:r>
            <a:r>
              <a:rPr lang="en-US" altLang="cs-CZ" sz="2000" b="1" dirty="0">
                <a:highlight>
                  <a:srgbClr val="FFFF00"/>
                </a:highlight>
                <a:latin typeface="Arial" panose="020B0604020202020204" pitchFamily="34" charset="0"/>
              </a:rPr>
              <a:t>what or who really matters to corporations</a:t>
            </a:r>
            <a:r>
              <a:rPr lang="en-US" altLang="cs-CZ" sz="2000" dirty="0">
                <a:latin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Like stakeholder theory, CSR implies that an </a:t>
            </a:r>
            <a:r>
              <a:rPr lang="en-US" altLang="cs-CZ" sz="2000" b="1" dirty="0">
                <a:latin typeface="Arial" panose="020B0604020202020204" pitchFamily="34" charset="0"/>
              </a:rPr>
              <a:t>organization identifies its various stakeholder groups </a:t>
            </a:r>
            <a:r>
              <a:rPr lang="en-US" altLang="cs-CZ" sz="2000" dirty="0">
                <a:latin typeface="Arial" panose="020B0604020202020204" pitchFamily="34" charset="0"/>
              </a:rPr>
              <a:t>and then attempts to balance their respective needs within the organization´s overall </a:t>
            </a:r>
            <a:r>
              <a:rPr lang="en-US" altLang="cs-CZ" sz="2000" dirty="0" err="1">
                <a:latin typeface="Arial" panose="020B0604020202020204" pitchFamily="34" charset="0"/>
              </a:rPr>
              <a:t>strat</a:t>
            </a:r>
            <a:r>
              <a:rPr lang="cs-CZ" altLang="cs-CZ" sz="2000" dirty="0">
                <a:latin typeface="Arial" panose="020B0604020202020204" pitchFamily="34" charset="0"/>
              </a:rPr>
              <a:t>e</a:t>
            </a:r>
            <a:r>
              <a:rPr lang="en-US" altLang="cs-CZ" sz="2000" dirty="0" err="1">
                <a:latin typeface="Arial" panose="020B0604020202020204" pitchFamily="34" charset="0"/>
              </a:rPr>
              <a:t>gy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Management should not only consider its shareholders in the decision making process, but also anyone who is affected by business decisions.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Clarkson´s typology of stakeholders is the most widely cited and accepted.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Clarkson (1995) distinguishes primary and secondary stakeholders.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Primary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those “</a:t>
            </a:r>
            <a:r>
              <a:rPr lang="en-US" altLang="cs-CZ" sz="2000" i="1" dirty="0">
                <a:latin typeface="Arial" panose="020B0604020202020204" pitchFamily="34" charset="0"/>
              </a:rPr>
              <a:t>without whose continuing participation the corporation cannot survive as a going concern</a:t>
            </a:r>
            <a:r>
              <a:rPr lang="en-US" altLang="cs-CZ" sz="2000" dirty="0">
                <a:latin typeface="Arial" panose="020B0604020202020204" pitchFamily="34" charset="0"/>
              </a:rPr>
              <a:t>” (</a:t>
            </a:r>
            <a:r>
              <a:rPr lang="en-US" altLang="cs-CZ" sz="2000" b="1" dirty="0">
                <a:latin typeface="Arial" panose="020B0604020202020204" pitchFamily="34" charset="0"/>
              </a:rPr>
              <a:t>shareholders and investors, employees, customers and suppliers, and also governments and communities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„</a:t>
            </a:r>
            <a:r>
              <a:rPr lang="en-US" altLang="cs-CZ" sz="2000" dirty="0">
                <a:latin typeface="Arial" panose="020B0604020202020204" pitchFamily="34" charset="0"/>
              </a:rPr>
              <a:t>that provide infrastructures and markets, whose laws and regulations must be obeyed, and to whom taxes and other obligations may be due”)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whereas </a:t>
            </a:r>
            <a:r>
              <a:rPr lang="en-US" altLang="cs-CZ" sz="2000" b="1" dirty="0">
                <a:latin typeface="Arial" panose="020B0604020202020204" pitchFamily="34" charset="0"/>
              </a:rPr>
              <a:t>secondary stakeholders </a:t>
            </a:r>
            <a:r>
              <a:rPr lang="en-US" altLang="cs-CZ" sz="2000" dirty="0">
                <a:latin typeface="Arial" panose="020B0604020202020204" pitchFamily="34" charset="0"/>
              </a:rPr>
              <a:t>are “</a:t>
            </a:r>
            <a:r>
              <a:rPr lang="en-US" altLang="cs-CZ" sz="2000" i="1" dirty="0">
                <a:latin typeface="Arial" panose="020B0604020202020204" pitchFamily="34" charset="0"/>
              </a:rPr>
              <a:t>those who influence or affect, or are influenced or affected by, the corporation, but they are not engaged in transactions with the corporation and are not essential for its survival</a:t>
            </a:r>
            <a:r>
              <a:rPr lang="cs-CZ" altLang="cs-CZ" sz="2000" i="1" dirty="0">
                <a:latin typeface="Arial" panose="020B0604020202020204" pitchFamily="34" charset="0"/>
              </a:rPr>
              <a:t>“</a:t>
            </a:r>
            <a:r>
              <a:rPr lang="en-US" altLang="cs-CZ" sz="2000" i="1" dirty="0">
                <a:latin typeface="Arial" panose="020B0604020202020204" pitchFamily="34" charset="0"/>
              </a:rPr>
              <a:t>.</a:t>
            </a: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9F8815-DB6F-453B-9A1D-4D87AFFF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338138" y="5586452"/>
            <a:ext cx="8477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3"/>
              </a:rPr>
              <a:t>http://www.fujikura.co.jp/eng/csr/group_csr/communication.html</a:t>
            </a:r>
            <a:endParaRPr lang="cs-CZ" sz="1000" dirty="0"/>
          </a:p>
          <a:p>
            <a:pPr algn="ctr"/>
            <a:endParaRPr lang="cs-CZ" sz="1000" dirty="0"/>
          </a:p>
          <a:p>
            <a:pPr algn="ctr"/>
            <a:r>
              <a:rPr lang="cs-CZ" sz="1000" dirty="0" err="1"/>
              <a:t>Fujikura</a:t>
            </a:r>
            <a:r>
              <a:rPr lang="cs-CZ" sz="1000" dirty="0"/>
              <a:t> </a:t>
            </a:r>
            <a:r>
              <a:rPr lang="cs-CZ" sz="1000" dirty="0" err="1"/>
              <a:t>corporation</a:t>
            </a:r>
            <a:r>
              <a:rPr lang="cs-CZ" sz="1000" dirty="0"/>
              <a:t> – </a:t>
            </a:r>
            <a:r>
              <a:rPr lang="cs-CZ" sz="1000" dirty="0" err="1"/>
              <a:t>stakeholders</a:t>
            </a:r>
            <a:r>
              <a:rPr lang="cs-CZ" sz="1000" dirty="0"/>
              <a:t> in detail</a:t>
            </a:r>
          </a:p>
        </p:txBody>
      </p:sp>
    </p:spTree>
    <p:extLst>
      <p:ext uri="{BB962C8B-B14F-4D97-AF65-F5344CB8AC3E}">
        <p14:creationId xmlns:p14="http://schemas.microsoft.com/office/powerpoint/2010/main" val="322086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endParaRPr lang="cs-CZ" b="1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     </a:t>
            </a:r>
            <a:r>
              <a:rPr lang="en-US" b="1">
                <a:latin typeface="Arial" pitchFamily="34" charset="0"/>
                <a:cs typeface="Arial" pitchFamily="34" charset="0"/>
              </a:rPr>
              <a:t>STAKEHOLDER MANAG</a:t>
            </a:r>
            <a:r>
              <a:rPr lang="cs-CZ" b="1">
                <a:latin typeface="Arial" pitchFamily="34" charset="0"/>
                <a:cs typeface="Arial" pitchFamily="34" charset="0"/>
              </a:rPr>
              <a:t>E</a:t>
            </a:r>
            <a:r>
              <a:rPr lang="en-US" b="1">
                <a:latin typeface="Arial" pitchFamily="34" charset="0"/>
                <a:cs typeface="Arial" pitchFamily="34" charset="0"/>
              </a:rPr>
              <a:t>MENT AND ENGAGEMENT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</a:t>
            </a:r>
            <a:r>
              <a:rPr lang="cs-CZ" altLang="cs-CZ" sz="2400" b="1" cap="all">
                <a:latin typeface="Arial" panose="020B0604020202020204" pitchFamily="34" charset="0"/>
              </a:rPr>
              <a:t>. </a:t>
            </a:r>
            <a:r>
              <a:rPr lang="en-US" altLang="cs-CZ" sz="2400" b="1" cap="all">
                <a:latin typeface="Arial" panose="020B0604020202020204" pitchFamily="34" charset="0"/>
              </a:rPr>
              <a:t>A stakeholder approach to CSR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7735590"/>
            <a:ext cx="847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0B7CF7-D506-448A-A47D-556680B8AF6E}"/>
              </a:ext>
            </a:extLst>
          </p:cNvPr>
          <p:cNvSpPr/>
          <p:nvPr/>
        </p:nvSpPr>
        <p:spPr>
          <a:xfrm>
            <a:off x="0" y="6040348"/>
            <a:ext cx="8477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Source: </a:t>
            </a:r>
            <a:r>
              <a:rPr lang="cs-CZ" sz="1000" dirty="0">
                <a:hlinkClick r:id="rId2"/>
              </a:rPr>
              <a:t>https://images.jobsataccor.com.au/wp-content/uploads/AccorHotels-Corporate-Responsibility-Report-2017.pdf</a:t>
            </a:r>
            <a:endParaRPr lang="cs-CZ" sz="1000" dirty="0"/>
          </a:p>
          <a:p>
            <a:pPr algn="ctr"/>
            <a:r>
              <a:rPr lang="cs-CZ" sz="1000" dirty="0"/>
              <a:t>ACCOR HOTELS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1E6582-EB56-4237-BA94-B69EB0AB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9" t="14939" r="15833" b="4322"/>
          <a:stretch/>
        </p:blipFill>
        <p:spPr>
          <a:xfrm>
            <a:off x="0" y="-1686"/>
            <a:ext cx="9132620" cy="60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9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5407</TotalTime>
  <Words>2875</Words>
  <Application>Microsoft Office PowerPoint</Application>
  <PresentationFormat>Předvádění na obrazovce (4:3)</PresentationFormat>
  <Paragraphs>426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Pavel Adámek</cp:lastModifiedBy>
  <cp:revision>110</cp:revision>
  <dcterms:created xsi:type="dcterms:W3CDTF">2016-03-17T12:08:01Z</dcterms:created>
  <dcterms:modified xsi:type="dcterms:W3CDTF">2020-10-20T07:34:50Z</dcterms:modified>
</cp:coreProperties>
</file>