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4" r:id="rId5"/>
    <p:sldId id="310" r:id="rId6"/>
    <p:sldId id="311" r:id="rId7"/>
    <p:sldId id="342" r:id="rId8"/>
    <p:sldId id="343" r:id="rId9"/>
    <p:sldId id="335" r:id="rId10"/>
    <p:sldId id="312" r:id="rId11"/>
    <p:sldId id="316" r:id="rId12"/>
    <p:sldId id="315" r:id="rId13"/>
    <p:sldId id="334" r:id="rId14"/>
    <p:sldId id="313" r:id="rId15"/>
    <p:sldId id="314" r:id="rId16"/>
    <p:sldId id="320" r:id="rId17"/>
    <p:sldId id="317" r:id="rId18"/>
    <p:sldId id="318" r:id="rId19"/>
    <p:sldId id="319" r:id="rId20"/>
    <p:sldId id="321" r:id="rId21"/>
    <p:sldId id="344" r:id="rId22"/>
    <p:sldId id="322" r:id="rId23"/>
    <p:sldId id="324" r:id="rId24"/>
    <p:sldId id="325" r:id="rId25"/>
    <p:sldId id="326" r:id="rId26"/>
    <p:sldId id="337" r:id="rId27"/>
    <p:sldId id="338" r:id="rId28"/>
    <p:sldId id="339" r:id="rId29"/>
    <p:sldId id="340" r:id="rId30"/>
    <p:sldId id="341" r:id="rId31"/>
    <p:sldId id="336" r:id="rId32"/>
    <p:sldId id="327" r:id="rId33"/>
    <p:sldId id="333" r:id="rId34"/>
    <p:sldId id="328" r:id="rId35"/>
    <p:sldId id="346" r:id="rId36"/>
    <p:sldId id="345" r:id="rId37"/>
    <p:sldId id="347" r:id="rId38"/>
    <p:sldId id="348" r:id="rId39"/>
    <p:sldId id="349" r:id="rId40"/>
    <p:sldId id="350" r:id="rId41"/>
    <p:sldId id="351" r:id="rId42"/>
    <p:sldId id="352" r:id="rId43"/>
    <p:sldId id="329" r:id="rId44"/>
    <p:sldId id="330" r:id="rId45"/>
    <p:sldId id="331" r:id="rId46"/>
    <p:sldId id="332" r:id="rId47"/>
    <p:sldId id="309" r:id="rId4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2" d="100"/>
          <a:sy n="82" d="100"/>
        </p:scale>
        <p:origin x="2202" y="810"/>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29.11.2021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29.11.2021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29.11.2021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29.11.2021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29.11.2021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29.11.2021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29.11.2021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29.11.2021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29.11.2021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29.11.2021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29.11.2021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29.11.2021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29.11.2021</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29.11.2021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29.11.2021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29.11.2021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29.11.2021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29.11.2021</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sdgs.un.org/goals"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unpri.org/pri/an-introduction-to-responsible-investment/what-is-responsible-investmen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RESPONSIBLE INVESTMENT</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dirty="0">
                <a:latin typeface="Arial" pitchFamily="34" charset="0"/>
                <a:cs typeface="Arial" pitchFamily="34" charset="0"/>
              </a:rPr>
              <a:t>SRI PERFORMANCE, TYPES OF SRI, SUSTAINABLE INVESTING</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Environmentally-motivated investors </a:t>
            </a:r>
            <a:r>
              <a:rPr lang="en-US" altLang="cs-CZ" sz="2200" dirty="0">
                <a:latin typeface="Arial" panose="020B0604020202020204" pitchFamily="34" charset="0"/>
              </a:rPr>
              <a:t>seek corporate policies and actions that either benefit, or do no significant harm to, the environment – both in the Czech Republic and abroad.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Religiously-motivated investors </a:t>
            </a:r>
            <a:r>
              <a:rPr lang="en-US" altLang="cs-CZ" sz="2200" dirty="0">
                <a:latin typeface="Arial" panose="020B0604020202020204" pitchFamily="34" charset="0"/>
              </a:rPr>
              <a:t>are guided by specific faith-based issues such ethical treatment of employees.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Socially-motivated investors</a:t>
            </a:r>
            <a:r>
              <a:rPr lang="en-US" altLang="cs-CZ" sz="2200" dirty="0">
                <a:latin typeface="Arial" panose="020B0604020202020204" pitchFamily="34" charset="0"/>
              </a:rPr>
              <a:t>, on the other hand, desire company policies and practices that adequately address key social issues as well as corporate governance. </a:t>
            </a:r>
            <a:endParaRPr lang="cs-CZ" altLang="cs-CZ" sz="2200" dirty="0">
              <a:latin typeface="Arial" panose="020B0604020202020204" pitchFamily="34" charset="0"/>
            </a:endParaRPr>
          </a:p>
        </p:txBody>
      </p:sp>
    </p:spTree>
    <p:extLst>
      <p:ext uri="{BB962C8B-B14F-4D97-AF65-F5344CB8AC3E}">
        <p14:creationId xmlns:p14="http://schemas.microsoft.com/office/powerpoint/2010/main" val="196452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While all three groups seek social returns along with capital appreciation,</a:t>
            </a:r>
            <a:r>
              <a:rPr lang="cs-CZ" altLang="cs-CZ" sz="2200" dirty="0">
                <a:latin typeface="Arial" panose="020B0604020202020204" pitchFamily="34" charset="0"/>
              </a:rPr>
              <a:t> </a:t>
            </a:r>
            <a:r>
              <a:rPr lang="en-US" altLang="cs-CZ" sz="2200" dirty="0">
                <a:latin typeface="Arial" panose="020B0604020202020204" pitchFamily="34" charset="0"/>
              </a:rPr>
              <a:t>the </a:t>
            </a:r>
            <a:r>
              <a:rPr lang="en-US" altLang="cs-CZ" sz="2200" i="1" dirty="0">
                <a:latin typeface="Arial" panose="020B0604020202020204" pitchFamily="34" charset="0"/>
              </a:rPr>
              <a:t>major difference between the groups stems from the motivations behind their investment</a:t>
            </a:r>
            <a:r>
              <a:rPr lang="cs-CZ" altLang="cs-CZ" sz="2200" i="1" dirty="0">
                <a:latin typeface="Arial" panose="020B0604020202020204" pitchFamily="34" charset="0"/>
              </a:rPr>
              <a:t> </a:t>
            </a:r>
            <a:r>
              <a:rPr lang="en-US" altLang="cs-CZ" sz="2200" i="1" dirty="0">
                <a:latin typeface="Arial" panose="020B0604020202020204" pitchFamily="34" charset="0"/>
              </a:rPr>
              <a:t>practices</a:t>
            </a:r>
            <a:r>
              <a:rPr lang="cs-CZ" altLang="cs-CZ" sz="2200" dirty="0">
                <a:latin typeface="Arial" panose="020B0604020202020204" pitchFamily="34" charset="0"/>
              </a:rPr>
              <a:t>.</a:t>
            </a:r>
            <a:r>
              <a:rPr lang="en-US"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history of SRI demonstrates that all three groups played a prominent role in the establishment of SRI as a major player in the twenty-first century investing landscape.</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cs-CZ" altLang="cs-CZ" sz="2200" dirty="0">
                <a:latin typeface="Arial" panose="020B0604020202020204" pitchFamily="34" charset="0"/>
              </a:rPr>
              <a:t>I</a:t>
            </a:r>
            <a:r>
              <a:rPr lang="en-US" altLang="cs-CZ" sz="2200" dirty="0" err="1">
                <a:latin typeface="Arial" panose="020B0604020202020204" pitchFamily="34" charset="0"/>
              </a:rPr>
              <a:t>nvestors</a:t>
            </a:r>
            <a:r>
              <a:rPr lang="cs-CZ" altLang="cs-CZ" sz="2200" dirty="0">
                <a:latin typeface="Arial" panose="020B0604020202020204" pitchFamily="34" charset="0"/>
              </a:rPr>
              <a:t> </a:t>
            </a:r>
            <a:r>
              <a:rPr lang="en-US" altLang="cs-CZ" sz="2200" dirty="0">
                <a:latin typeface="Arial" panose="020B0604020202020204" pitchFamily="34" charset="0"/>
              </a:rPr>
              <a:t>actively seek to identify </a:t>
            </a:r>
            <a:r>
              <a:rPr lang="en-US" altLang="cs-CZ" sz="2200" b="1" i="1" dirty="0">
                <a:latin typeface="Arial" panose="020B0604020202020204" pitchFamily="34" charset="0"/>
              </a:rPr>
              <a:t>worthwhile</a:t>
            </a:r>
            <a:r>
              <a:rPr lang="en-US" altLang="cs-CZ" sz="2200" i="1" dirty="0">
                <a:latin typeface="Arial" panose="020B0604020202020204" pitchFamily="34" charset="0"/>
              </a:rPr>
              <a:t> projects that promise </a:t>
            </a:r>
            <a:r>
              <a:rPr lang="en-US" altLang="cs-CZ" sz="2200" b="1" i="1" dirty="0">
                <a:latin typeface="Arial" panose="020B0604020202020204" pitchFamily="34" charset="0"/>
              </a:rPr>
              <a:t>positive impact</a:t>
            </a:r>
            <a:r>
              <a:rPr lang="cs-CZ" altLang="cs-CZ" sz="2200" b="1" i="1" dirty="0">
                <a:latin typeface="Arial" panose="020B0604020202020204" pitchFamily="34" charset="0"/>
              </a:rPr>
              <a:t> </a:t>
            </a:r>
            <a:r>
              <a:rPr lang="en-US" altLang="cs-CZ" sz="2200" b="1" i="1" dirty="0">
                <a:latin typeface="Arial" panose="020B0604020202020204" pitchFamily="34" charset="0"/>
              </a:rPr>
              <a:t>on society </a:t>
            </a:r>
            <a:r>
              <a:rPr lang="en-US" altLang="cs-CZ" sz="2200" i="1" dirty="0">
                <a:latin typeface="Arial" panose="020B0604020202020204" pitchFamily="34" charset="0"/>
              </a:rPr>
              <a:t>and/or the </a:t>
            </a:r>
            <a:r>
              <a:rPr lang="en-US" altLang="cs-CZ" sz="2200" b="1" i="1" dirty="0">
                <a:latin typeface="Arial" panose="020B0604020202020204" pitchFamily="34" charset="0"/>
              </a:rPr>
              <a:t>environment</a:t>
            </a:r>
            <a:r>
              <a:rPr lang="en-US" altLang="cs-CZ" sz="2200" dirty="0">
                <a:latin typeface="Arial" panose="020B0604020202020204" pitchFamily="34" charset="0"/>
              </a:rPr>
              <a:t>, besides adequate financial return. In</a:t>
            </a:r>
            <a:r>
              <a:rPr lang="cs-CZ" altLang="cs-CZ" sz="2200" dirty="0">
                <a:latin typeface="Arial" panose="020B0604020202020204" pitchFamily="34" charset="0"/>
              </a:rPr>
              <a:t> </a:t>
            </a:r>
            <a:r>
              <a:rPr lang="en-US" altLang="cs-CZ" sz="2200" dirty="0">
                <a:latin typeface="Arial" panose="020B0604020202020204" pitchFamily="34" charset="0"/>
              </a:rPr>
              <a:t>the field of </a:t>
            </a:r>
            <a:r>
              <a:rPr lang="en-US" altLang="cs-CZ" sz="2200" b="1" i="1" dirty="0">
                <a:latin typeface="Arial" panose="020B0604020202020204" pitchFamily="34" charset="0"/>
              </a:rPr>
              <a:t>impact</a:t>
            </a:r>
            <a:r>
              <a:rPr lang="en-US" altLang="cs-CZ" sz="2200" dirty="0">
                <a:latin typeface="Arial" panose="020B0604020202020204" pitchFamily="34" charset="0"/>
              </a:rPr>
              <a:t> </a:t>
            </a:r>
            <a:r>
              <a:rPr lang="en-US" altLang="cs-CZ" sz="2200" b="1" i="1" dirty="0">
                <a:latin typeface="Arial" panose="020B0604020202020204" pitchFamily="34" charset="0"/>
              </a:rPr>
              <a:t>investing</a:t>
            </a:r>
            <a:r>
              <a:rPr lang="en-US" altLang="cs-CZ" sz="2200" dirty="0">
                <a:latin typeface="Arial" panose="020B0604020202020204" pitchFamily="34" charset="0"/>
              </a:rPr>
              <a:t>, </a:t>
            </a:r>
            <a:r>
              <a:rPr lang="en-US" altLang="cs-CZ" sz="2200" i="1" dirty="0">
                <a:latin typeface="Arial" panose="020B0604020202020204" pitchFamily="34" charset="0"/>
              </a:rPr>
              <a:t>terminologies and investment standards are</a:t>
            </a:r>
            <a:r>
              <a:rPr lang="cs-CZ" altLang="cs-CZ" sz="2200" i="1" dirty="0">
                <a:latin typeface="Arial" panose="020B0604020202020204" pitchFamily="34" charset="0"/>
              </a:rPr>
              <a:t> </a:t>
            </a:r>
            <a:r>
              <a:rPr lang="en-US" altLang="cs-CZ" sz="2200" i="1" dirty="0">
                <a:latin typeface="Arial" panose="020B0604020202020204" pitchFamily="34" charset="0"/>
              </a:rPr>
              <a:t>still evolving</a:t>
            </a:r>
            <a:r>
              <a:rPr lang="cs-CZ" altLang="cs-CZ" sz="2200" dirty="0">
                <a:latin typeface="Arial" panose="020B0604020202020204" pitchFamily="34" charset="0"/>
              </a:rPr>
              <a:t>.</a:t>
            </a:r>
          </a:p>
          <a:p>
            <a:pPr marL="1085850" lvl="1" indent="-342900" eaLnBrk="1" hangingPunct="1">
              <a:spcBef>
                <a:spcPct val="0"/>
              </a:spcBef>
              <a:defRPr/>
            </a:pPr>
            <a:r>
              <a:rPr lang="en-US" altLang="cs-CZ" sz="1800" dirty="0">
                <a:latin typeface="Arial" panose="020B0604020202020204" pitchFamily="34" charset="0"/>
              </a:rPr>
              <a:t>To date, assets under management by Principles for Responsible Investment (PRI)</a:t>
            </a:r>
            <a:r>
              <a:rPr lang="cs-CZ" altLang="cs-CZ" sz="1800" dirty="0">
                <a:latin typeface="Arial" panose="020B0604020202020204" pitchFamily="34" charset="0"/>
              </a:rPr>
              <a:t> </a:t>
            </a:r>
            <a:r>
              <a:rPr lang="en-US" altLang="cs-CZ" sz="1800" dirty="0">
                <a:latin typeface="Arial" panose="020B0604020202020204" pitchFamily="34" charset="0"/>
              </a:rPr>
              <a:t>signatories now stands at </a:t>
            </a:r>
            <a:r>
              <a:rPr lang="en-US" altLang="cs-CZ" sz="1800" b="1" dirty="0">
                <a:latin typeface="Arial" panose="020B0604020202020204" pitchFamily="34" charset="0"/>
              </a:rPr>
              <a:t>more than US$59 trillion </a:t>
            </a:r>
            <a:r>
              <a:rPr lang="en-US" altLang="cs-CZ" sz="1800" dirty="0">
                <a:latin typeface="Arial" panose="020B0604020202020204" pitchFamily="34" charset="0"/>
              </a:rPr>
              <a:t>(signaling commitment to responsible investment).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17205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err="1">
                <a:latin typeface="Arial" panose="020B0604020202020204" pitchFamily="34" charset="0"/>
              </a:rPr>
              <a:t>Milestones</a:t>
            </a:r>
            <a:r>
              <a:rPr lang="cs-CZ" altLang="cs-CZ" sz="2400" b="1" dirty="0">
                <a:latin typeface="Arial" panose="020B0604020202020204" pitchFamily="34" charset="0"/>
              </a:rPr>
              <a:t> in </a:t>
            </a:r>
            <a:r>
              <a:rPr lang="cs-CZ" altLang="cs-CZ" sz="2400" b="1" dirty="0" err="1">
                <a:latin typeface="Arial" panose="020B0604020202020204" pitchFamily="34" charset="0"/>
              </a:rPr>
              <a:t>the</a:t>
            </a:r>
            <a:r>
              <a:rPr lang="cs-CZ" altLang="cs-CZ" sz="2400" b="1" dirty="0">
                <a:latin typeface="Arial" panose="020B0604020202020204" pitchFamily="34" charset="0"/>
              </a:rPr>
              <a:t> </a:t>
            </a:r>
            <a:r>
              <a:rPr lang="cs-CZ" altLang="cs-CZ" sz="2400" b="1" dirty="0" err="1">
                <a:latin typeface="Arial" panose="020B0604020202020204" pitchFamily="34" charset="0"/>
              </a:rPr>
              <a:t>evolution</a:t>
            </a:r>
            <a:r>
              <a:rPr lang="cs-CZ" altLang="cs-CZ" sz="2400" b="1" dirty="0">
                <a:latin typeface="Arial" panose="020B0604020202020204" pitchFamily="34" charset="0"/>
              </a:rPr>
              <a:t> </a:t>
            </a:r>
            <a:r>
              <a:rPr lang="cs-CZ" altLang="cs-CZ" sz="2400" b="1" dirty="0" err="1">
                <a:latin typeface="Arial" panose="020B0604020202020204" pitchFamily="34" charset="0"/>
              </a:rPr>
              <a:t>of</a:t>
            </a:r>
            <a:r>
              <a:rPr lang="cs-CZ" altLang="cs-CZ" sz="2400" b="1" dirty="0">
                <a:latin typeface="Arial" panose="020B0604020202020204" pitchFamily="34" charset="0"/>
              </a:rPr>
              <a:t> </a:t>
            </a:r>
            <a:r>
              <a:rPr lang="cs-CZ" altLang="cs-CZ" sz="2400" b="1" dirty="0" err="1">
                <a:latin typeface="Arial" panose="020B0604020202020204" pitchFamily="34" charset="0"/>
              </a:rPr>
              <a:t>responsible</a:t>
            </a:r>
            <a:r>
              <a:rPr lang="cs-CZ" altLang="cs-CZ" sz="2400" b="1" dirty="0">
                <a:latin typeface="Arial" panose="020B0604020202020204" pitchFamily="34" charset="0"/>
              </a:rPr>
              <a:t> </a:t>
            </a:r>
            <a:r>
              <a:rPr lang="cs-CZ" altLang="cs-CZ" sz="2400" b="1" dirty="0" err="1">
                <a:latin typeface="Arial" panose="020B0604020202020204" pitchFamily="34" charset="0"/>
              </a:rPr>
              <a:t>investment</a:t>
            </a:r>
            <a:endParaRPr lang="cs-CZ" altLang="cs-CZ" sz="2400" b="1" dirty="0">
              <a:latin typeface="Arial" panose="020B0604020202020204" pitchFamily="34" charset="0"/>
            </a:endParaRPr>
          </a:p>
        </p:txBody>
      </p:sp>
      <p:pic>
        <p:nvPicPr>
          <p:cNvPr id="2" name="Obrázek 1">
            <a:extLst>
              <a:ext uri="{FF2B5EF4-FFF2-40B4-BE49-F238E27FC236}">
                <a16:creationId xmlns:a16="http://schemas.microsoft.com/office/drawing/2014/main" id="{DFCBEB1A-D52D-4274-BEAB-5C7BED8C0F95}"/>
              </a:ext>
            </a:extLst>
          </p:cNvPr>
          <p:cNvPicPr>
            <a:picLocks noChangeAspect="1"/>
          </p:cNvPicPr>
          <p:nvPr/>
        </p:nvPicPr>
        <p:blipFill>
          <a:blip r:embed="rId2"/>
          <a:stretch>
            <a:fillRect/>
          </a:stretch>
        </p:blipFill>
        <p:spPr>
          <a:xfrm>
            <a:off x="179500" y="1438275"/>
            <a:ext cx="8043750" cy="5238750"/>
          </a:xfrm>
          <a:prstGeom prst="rect">
            <a:avLst/>
          </a:prstGeom>
        </p:spPr>
      </p:pic>
    </p:spTree>
    <p:extLst>
      <p:ext uri="{BB962C8B-B14F-4D97-AF65-F5344CB8AC3E}">
        <p14:creationId xmlns:p14="http://schemas.microsoft.com/office/powerpoint/2010/main" val="92427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i="1">
                <a:latin typeface="Arial" panose="020B0604020202020204" pitchFamily="34" charset="0"/>
              </a:rPr>
              <a:t>What are environmental, social and governance (ESG) factors?</a:t>
            </a:r>
          </a:p>
          <a:p>
            <a:pPr marL="342900" indent="-342900" eaLnBrk="1" hangingPunct="1">
              <a:spcBef>
                <a:spcPct val="0"/>
              </a:spcBef>
              <a:defRPr/>
            </a:pPr>
            <a:endParaRPr lang="cs-CZ" altLang="cs-CZ" sz="2200" i="1">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Examples of environmental, social and governance (ESG) factors are numerous and ever-shifting. They include</a:t>
            </a:r>
            <a:r>
              <a:rPr lang="cs-CZ" altLang="cs-CZ" sz="2200">
                <a:latin typeface="Arial" panose="020B0604020202020204" pitchFamily="34" charset="0"/>
              </a:rPr>
              <a:t> impact objectives</a:t>
            </a:r>
            <a:r>
              <a:rPr lang="en-US" altLang="cs-CZ" sz="2200">
                <a:latin typeface="Arial" panose="020B0604020202020204" pitchFamily="34" charset="0"/>
              </a:rPr>
              <a:t>:</a:t>
            </a:r>
            <a:endParaRPr lang="cs-CZ" altLang="cs-CZ" sz="2200">
              <a:latin typeface="Arial" panose="020B0604020202020204" pitchFamily="34" charset="0"/>
            </a:endParaRPr>
          </a:p>
          <a:p>
            <a:pPr eaLnBrk="1" hangingPunct="1">
              <a:spcBef>
                <a:spcPct val="0"/>
              </a:spcBef>
              <a:buNone/>
              <a:defRPr/>
            </a:pPr>
            <a:endParaRPr lang="cs-CZ" altLang="cs-CZ" sz="2200">
              <a:latin typeface="Arial" panose="020B0604020202020204" pitchFamily="34" charset="0"/>
            </a:endParaRPr>
          </a:p>
          <a:p>
            <a:pPr marL="457200" indent="-457200" eaLnBrk="1" hangingPunct="1">
              <a:spcBef>
                <a:spcPct val="0"/>
              </a:spcBef>
              <a:buFont typeface="+mj-lt"/>
              <a:buAutoNum type="arabicPeriod"/>
              <a:defRPr/>
            </a:pPr>
            <a:r>
              <a:rPr lang="cs-CZ" altLang="cs-CZ" sz="2200" b="1">
                <a:latin typeface="Arial" panose="020B0604020202020204" pitchFamily="34" charset="0"/>
              </a:rPr>
              <a:t>Environemental</a:t>
            </a:r>
            <a:r>
              <a:rPr lang="cs-CZ" altLang="cs-CZ" sz="2200">
                <a:latin typeface="Arial" panose="020B0604020202020204" pitchFamily="34" charset="0"/>
              </a:rPr>
              <a:t> (E)</a:t>
            </a:r>
            <a:endParaRPr lang="en-US" altLang="cs-CZ" sz="2200">
              <a:latin typeface="Arial" panose="020B0604020202020204" pitchFamily="34" charset="0"/>
            </a:endParaRPr>
          </a:p>
          <a:p>
            <a:pPr marL="1085850" lvl="1" indent="-342900" eaLnBrk="1" hangingPunct="1">
              <a:spcBef>
                <a:spcPct val="0"/>
              </a:spcBef>
              <a:defRPr/>
            </a:pPr>
            <a:r>
              <a:rPr lang="en-US" altLang="cs-CZ" sz="2000">
                <a:latin typeface="Arial" panose="020B0604020202020204" pitchFamily="34" charset="0"/>
              </a:rPr>
              <a:t>Biodiversity conservation</a:t>
            </a:r>
          </a:p>
          <a:p>
            <a:pPr marL="1085850" lvl="1" indent="-342900" eaLnBrk="1" hangingPunct="1">
              <a:spcBef>
                <a:spcPct val="0"/>
              </a:spcBef>
              <a:defRPr/>
            </a:pPr>
            <a:r>
              <a:rPr lang="en-US" altLang="cs-CZ" sz="2000">
                <a:latin typeface="Arial" panose="020B0604020202020204" pitchFamily="34" charset="0"/>
              </a:rPr>
              <a:t>Energy and fuel efficiency</a:t>
            </a:r>
          </a:p>
          <a:p>
            <a:pPr marL="1085850" lvl="1" indent="-342900" eaLnBrk="1" hangingPunct="1">
              <a:spcBef>
                <a:spcPct val="0"/>
              </a:spcBef>
              <a:defRPr/>
            </a:pPr>
            <a:r>
              <a:rPr lang="en-US" altLang="cs-CZ" sz="2000">
                <a:latin typeface="Arial" panose="020B0604020202020204" pitchFamily="34" charset="0"/>
              </a:rPr>
              <a:t>Natural resources conservation</a:t>
            </a:r>
          </a:p>
          <a:p>
            <a:pPr marL="1085850" lvl="1" indent="-342900" eaLnBrk="1" hangingPunct="1">
              <a:spcBef>
                <a:spcPct val="0"/>
              </a:spcBef>
              <a:defRPr/>
            </a:pPr>
            <a:r>
              <a:rPr lang="en-US" altLang="cs-CZ" sz="2000">
                <a:latin typeface="Arial" panose="020B0604020202020204" pitchFamily="34" charset="0"/>
              </a:rPr>
              <a:t>Pollution prevention &amp; waste management</a:t>
            </a:r>
          </a:p>
          <a:p>
            <a:pPr marL="1085850" lvl="1" indent="-342900" eaLnBrk="1" hangingPunct="1">
              <a:spcBef>
                <a:spcPct val="0"/>
              </a:spcBef>
              <a:defRPr/>
            </a:pPr>
            <a:r>
              <a:rPr lang="en-US" altLang="cs-CZ" sz="2000">
                <a:latin typeface="Arial" panose="020B0604020202020204" pitchFamily="34" charset="0"/>
              </a:rPr>
              <a:t>Sustainable energy</a:t>
            </a:r>
          </a:p>
          <a:p>
            <a:pPr marL="1085850" lvl="1" indent="-342900" eaLnBrk="1" hangingPunct="1">
              <a:spcBef>
                <a:spcPct val="0"/>
              </a:spcBef>
              <a:defRPr/>
            </a:pPr>
            <a:r>
              <a:rPr lang="en-US" altLang="cs-CZ" sz="2000">
                <a:latin typeface="Arial" panose="020B0604020202020204" pitchFamily="34" charset="0"/>
              </a:rPr>
              <a:t>Sustainable land use</a:t>
            </a:r>
          </a:p>
          <a:p>
            <a:pPr marL="1085850" lvl="1" indent="-342900" eaLnBrk="1" hangingPunct="1">
              <a:spcBef>
                <a:spcPct val="0"/>
              </a:spcBef>
              <a:defRPr/>
            </a:pPr>
            <a:r>
              <a:rPr lang="en-US" altLang="cs-CZ" sz="2000">
                <a:latin typeface="Arial" panose="020B0604020202020204" pitchFamily="34" charset="0"/>
              </a:rPr>
              <a:t>Water resources management</a:t>
            </a:r>
            <a:endParaRPr lang="cs-CZ" altLang="cs-CZ" sz="220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300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2"/>
              <a:defRPr/>
            </a:pPr>
            <a:r>
              <a:rPr lang="cs-CZ" altLang="cs-CZ" sz="2200" b="1" dirty="0" err="1">
                <a:latin typeface="Arial" panose="020B0604020202020204" pitchFamily="34" charset="0"/>
              </a:rPr>
              <a:t>Social</a:t>
            </a:r>
            <a:r>
              <a:rPr lang="cs-CZ" altLang="cs-CZ" sz="2200" dirty="0">
                <a:latin typeface="Arial" panose="020B0604020202020204" pitchFamily="34" charset="0"/>
              </a:rPr>
              <a:t> (S)</a:t>
            </a:r>
            <a:endParaRPr lang="en-US"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Access to clean water</a:t>
            </a:r>
          </a:p>
          <a:p>
            <a:pPr marL="1085850" lvl="1" indent="-342900" eaLnBrk="1" hangingPunct="1">
              <a:spcBef>
                <a:spcPct val="0"/>
              </a:spcBef>
              <a:defRPr/>
            </a:pPr>
            <a:r>
              <a:rPr lang="en-US" altLang="cs-CZ" sz="1800" dirty="0">
                <a:latin typeface="Arial" panose="020B0604020202020204" pitchFamily="34" charset="0"/>
              </a:rPr>
              <a:t>Access to energy</a:t>
            </a:r>
          </a:p>
          <a:p>
            <a:pPr marL="1085850" lvl="1" indent="-342900" eaLnBrk="1" hangingPunct="1">
              <a:spcBef>
                <a:spcPct val="0"/>
              </a:spcBef>
              <a:defRPr/>
            </a:pPr>
            <a:r>
              <a:rPr lang="en-US" altLang="cs-CZ" sz="1800" dirty="0">
                <a:latin typeface="Arial" panose="020B0604020202020204" pitchFamily="34" charset="0"/>
              </a:rPr>
              <a:t>Access to financial services</a:t>
            </a:r>
          </a:p>
          <a:p>
            <a:pPr marL="1085850" lvl="1" indent="-342900" eaLnBrk="1" hangingPunct="1">
              <a:spcBef>
                <a:spcPct val="0"/>
              </a:spcBef>
              <a:defRPr/>
            </a:pPr>
            <a:r>
              <a:rPr lang="en-US" altLang="cs-CZ" sz="1800" dirty="0">
                <a:latin typeface="Arial" panose="020B0604020202020204" pitchFamily="34" charset="0"/>
              </a:rPr>
              <a:t>Access to education</a:t>
            </a:r>
          </a:p>
          <a:p>
            <a:pPr marL="1085850" lvl="1" indent="-342900" eaLnBrk="1" hangingPunct="1">
              <a:spcBef>
                <a:spcPct val="0"/>
              </a:spcBef>
              <a:defRPr/>
            </a:pPr>
            <a:r>
              <a:rPr lang="en-US" altLang="cs-CZ" sz="1800" dirty="0">
                <a:latin typeface="Arial" panose="020B0604020202020204" pitchFamily="34" charset="0"/>
              </a:rPr>
              <a:t>Affordable housing</a:t>
            </a:r>
          </a:p>
          <a:p>
            <a:pPr marL="1085850" lvl="1" indent="-342900" eaLnBrk="1" hangingPunct="1">
              <a:spcBef>
                <a:spcPct val="0"/>
              </a:spcBef>
              <a:defRPr/>
            </a:pPr>
            <a:r>
              <a:rPr lang="en-US" altLang="cs-CZ" sz="1800" dirty="0">
                <a:latin typeface="Arial" panose="020B0604020202020204" pitchFamily="34" charset="0"/>
              </a:rPr>
              <a:t>Agricultural productivity</a:t>
            </a:r>
          </a:p>
          <a:p>
            <a:pPr marL="1085850" lvl="1" indent="-342900" eaLnBrk="1" hangingPunct="1">
              <a:spcBef>
                <a:spcPct val="0"/>
              </a:spcBef>
              <a:defRPr/>
            </a:pPr>
            <a:r>
              <a:rPr lang="en-US" altLang="cs-CZ" sz="1800" dirty="0">
                <a:latin typeface="Arial" panose="020B0604020202020204" pitchFamily="34" charset="0"/>
              </a:rPr>
              <a:t>Capacity-building</a:t>
            </a:r>
          </a:p>
          <a:p>
            <a:pPr marL="1085850" lvl="1" indent="-342900" eaLnBrk="1" hangingPunct="1">
              <a:spcBef>
                <a:spcPct val="0"/>
              </a:spcBef>
              <a:defRPr/>
            </a:pPr>
            <a:r>
              <a:rPr lang="en-US" altLang="cs-CZ" sz="1800" dirty="0">
                <a:latin typeface="Arial" panose="020B0604020202020204" pitchFamily="34" charset="0"/>
              </a:rPr>
              <a:t>Community development</a:t>
            </a:r>
          </a:p>
          <a:p>
            <a:pPr marL="1085850" lvl="1" indent="-342900" eaLnBrk="1" hangingPunct="1">
              <a:spcBef>
                <a:spcPct val="0"/>
              </a:spcBef>
              <a:defRPr/>
            </a:pPr>
            <a:r>
              <a:rPr lang="en-US" altLang="cs-CZ" sz="1800" dirty="0">
                <a:latin typeface="Arial" panose="020B0604020202020204" pitchFamily="34" charset="0"/>
              </a:rPr>
              <a:t>Conflict resolution</a:t>
            </a:r>
          </a:p>
          <a:p>
            <a:pPr marL="1085850" lvl="1" indent="-342900" eaLnBrk="1" hangingPunct="1">
              <a:spcBef>
                <a:spcPct val="0"/>
              </a:spcBef>
              <a:defRPr/>
            </a:pPr>
            <a:r>
              <a:rPr lang="en-US" altLang="cs-CZ" sz="1800" dirty="0">
                <a:latin typeface="Arial" panose="020B0604020202020204" pitchFamily="34" charset="0"/>
              </a:rPr>
              <a:t>Disease-specific prevention and mitigation</a:t>
            </a:r>
          </a:p>
          <a:p>
            <a:pPr marL="1085850" lvl="1" indent="-342900" eaLnBrk="1" hangingPunct="1">
              <a:spcBef>
                <a:spcPct val="0"/>
              </a:spcBef>
              <a:defRPr/>
            </a:pPr>
            <a:r>
              <a:rPr lang="en-US" altLang="cs-CZ" sz="1800" dirty="0">
                <a:latin typeface="Arial" panose="020B0604020202020204" pitchFamily="34" charset="0"/>
              </a:rPr>
              <a:t>Employment generation</a:t>
            </a:r>
          </a:p>
          <a:p>
            <a:pPr marL="1085850" lvl="1" indent="-342900" eaLnBrk="1" hangingPunct="1">
              <a:spcBef>
                <a:spcPct val="0"/>
              </a:spcBef>
              <a:defRPr/>
            </a:pPr>
            <a:r>
              <a:rPr lang="en-US" altLang="cs-CZ" sz="1800" dirty="0">
                <a:latin typeface="Arial" panose="020B0604020202020204" pitchFamily="34" charset="0"/>
              </a:rPr>
              <a:t>Equality and empowerment</a:t>
            </a:r>
          </a:p>
          <a:p>
            <a:pPr marL="1085850" lvl="1" indent="-342900" eaLnBrk="1" hangingPunct="1">
              <a:spcBef>
                <a:spcPct val="0"/>
              </a:spcBef>
              <a:defRPr/>
            </a:pPr>
            <a:r>
              <a:rPr lang="en-US" altLang="cs-CZ" sz="1800" dirty="0">
                <a:latin typeface="Arial" panose="020B0604020202020204" pitchFamily="34" charset="0"/>
              </a:rPr>
              <a:t>Food security</a:t>
            </a:r>
          </a:p>
          <a:p>
            <a:pPr marL="1085850" lvl="1" indent="-342900" eaLnBrk="1" hangingPunct="1">
              <a:spcBef>
                <a:spcPct val="0"/>
              </a:spcBef>
              <a:defRPr/>
            </a:pPr>
            <a:r>
              <a:rPr lang="en-US" altLang="cs-CZ" sz="1800" dirty="0">
                <a:latin typeface="Arial" panose="020B0604020202020204" pitchFamily="34" charset="0"/>
              </a:rPr>
              <a:t>Generate funds for charitable giving</a:t>
            </a:r>
          </a:p>
          <a:p>
            <a:pPr marL="1085850" lvl="1" indent="-342900" eaLnBrk="1" hangingPunct="1">
              <a:spcBef>
                <a:spcPct val="0"/>
              </a:spcBef>
              <a:defRPr/>
            </a:pPr>
            <a:r>
              <a:rPr lang="en-US" altLang="cs-CZ" sz="1800" dirty="0">
                <a:latin typeface="Arial" panose="020B0604020202020204" pitchFamily="34" charset="0"/>
              </a:rPr>
              <a:t>Health improvement</a:t>
            </a:r>
          </a:p>
          <a:p>
            <a:pPr marL="1085850" lvl="1" indent="-342900" eaLnBrk="1" hangingPunct="1">
              <a:spcBef>
                <a:spcPct val="0"/>
              </a:spcBef>
              <a:defRPr/>
            </a:pPr>
            <a:r>
              <a:rPr lang="en-US" altLang="cs-CZ" sz="1800" dirty="0">
                <a:latin typeface="Arial" panose="020B0604020202020204" pitchFamily="34" charset="0"/>
              </a:rPr>
              <a:t>Income/productivity growth</a:t>
            </a:r>
            <a:endParaRPr lang="cs-CZ" altLang="cs-CZ" sz="1800" dirty="0">
              <a:latin typeface="Arial" panose="020B0604020202020204" pitchFamily="34" charset="0"/>
            </a:endParaRPr>
          </a:p>
        </p:txBody>
      </p:sp>
    </p:spTree>
    <p:extLst>
      <p:ext uri="{BB962C8B-B14F-4D97-AF65-F5344CB8AC3E}">
        <p14:creationId xmlns:p14="http://schemas.microsoft.com/office/powerpoint/2010/main" val="341436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3"/>
              <a:defRPr/>
            </a:pPr>
            <a:r>
              <a:rPr lang="cs-CZ" altLang="cs-CZ" sz="2200" b="1">
                <a:latin typeface="Arial" panose="020B0604020202020204" pitchFamily="34" charset="0"/>
              </a:rPr>
              <a:t>Governance</a:t>
            </a:r>
            <a:r>
              <a:rPr lang="cs-CZ" altLang="cs-CZ" sz="2200">
                <a:latin typeface="Arial" panose="020B0604020202020204" pitchFamily="34" charset="0"/>
              </a:rPr>
              <a:t> (G)</a:t>
            </a:r>
            <a:endParaRPr lang="en-US" altLang="cs-CZ" sz="2200">
              <a:latin typeface="Arial" panose="020B0604020202020204" pitchFamily="34" charset="0"/>
            </a:endParaRP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E</a:t>
            </a:r>
            <a:r>
              <a:rPr lang="en-US" altLang="cs-CZ" sz="2000">
                <a:latin typeface="Arial" panose="020B0604020202020204" pitchFamily="34" charset="0"/>
              </a:rPr>
              <a:t>xecutive pay</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B</a:t>
            </a:r>
            <a:r>
              <a:rPr lang="en-US" altLang="cs-CZ" sz="2000">
                <a:latin typeface="Arial" panose="020B0604020202020204" pitchFamily="34" charset="0"/>
              </a:rPr>
              <a:t>ribery and corruption</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P</a:t>
            </a:r>
            <a:r>
              <a:rPr lang="en-US" altLang="cs-CZ" sz="2000">
                <a:latin typeface="Arial" panose="020B0604020202020204" pitchFamily="34" charset="0"/>
              </a:rPr>
              <a:t>olitical lobbying and donations</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B</a:t>
            </a:r>
            <a:r>
              <a:rPr lang="en-US" altLang="cs-CZ" sz="2000">
                <a:latin typeface="Arial" panose="020B0604020202020204" pitchFamily="34" charset="0"/>
              </a:rPr>
              <a:t>oard diversity and structure</a:t>
            </a:r>
          </a:p>
          <a:p>
            <a:pPr marL="1085850" lvl="1" indent="-342900" eaLnBrk="1" hangingPunct="1">
              <a:spcBef>
                <a:spcPct val="0"/>
              </a:spcBef>
              <a:defRPr/>
            </a:pPr>
            <a:r>
              <a:rPr lang="en-US" altLang="cs-CZ" sz="2000">
                <a:latin typeface="Arial" panose="020B0604020202020204" pitchFamily="34" charset="0"/>
              </a:rPr>
              <a:t>    </a:t>
            </a:r>
            <a:r>
              <a:rPr lang="cs-CZ" altLang="cs-CZ" sz="2000">
                <a:latin typeface="Arial" panose="020B0604020202020204" pitchFamily="34" charset="0"/>
              </a:rPr>
              <a:t>T</a:t>
            </a:r>
            <a:r>
              <a:rPr lang="en-US" altLang="cs-CZ" sz="2000">
                <a:latin typeface="Arial" panose="020B0604020202020204" pitchFamily="34" charset="0"/>
              </a:rPr>
              <a:t>ax strategy</a:t>
            </a:r>
          </a:p>
          <a:p>
            <a:pPr eaLnBrk="1" hangingPunct="1">
              <a:spcBef>
                <a:spcPct val="0"/>
              </a:spcBef>
              <a:buNone/>
              <a:defRPr/>
            </a:pP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82857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1800" b="1" dirty="0" err="1">
                <a:latin typeface="Arial" panose="020B0604020202020204" pitchFamily="34" charset="0"/>
              </a:rPr>
              <a:t>Reasons</a:t>
            </a:r>
            <a:r>
              <a:rPr lang="cs-CZ" altLang="cs-CZ" sz="1800" b="1" dirty="0">
                <a:latin typeface="Arial" panose="020B0604020202020204" pitchFamily="34" charset="0"/>
              </a:rPr>
              <a:t> </a:t>
            </a:r>
            <a:r>
              <a:rPr lang="cs-CZ" altLang="cs-CZ" sz="1800" b="1" dirty="0" err="1">
                <a:latin typeface="Arial" panose="020B0604020202020204" pitchFamily="34" charset="0"/>
              </a:rPr>
              <a:t>for</a:t>
            </a:r>
            <a:r>
              <a:rPr lang="cs-CZ" altLang="cs-CZ" sz="1800" b="1" dirty="0">
                <a:latin typeface="Arial" panose="020B0604020202020204" pitchFamily="34" charset="0"/>
              </a:rPr>
              <a:t> </a:t>
            </a:r>
            <a:r>
              <a:rPr lang="cs-CZ" altLang="cs-CZ" sz="1800" b="1" dirty="0" err="1">
                <a:latin typeface="Arial" panose="020B0604020202020204" pitchFamily="34" charset="0"/>
              </a:rPr>
              <a:t>using</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investing</a:t>
            </a:r>
            <a:endParaRPr lang="cs-CZ" altLang="cs-CZ" sz="1800" b="1" dirty="0">
              <a:latin typeface="Arial" panose="020B0604020202020204" pitchFamily="34" charset="0"/>
            </a:endParaRPr>
          </a:p>
          <a:p>
            <a:pPr eaLnBrk="1" hangingPunct="1">
              <a:spcBef>
                <a:spcPct val="0"/>
              </a:spcBef>
              <a:buNone/>
              <a:defRPr/>
            </a:pPr>
            <a:endParaRPr lang="cs-CZ" altLang="cs-CZ" sz="1800" b="1"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P</a:t>
            </a:r>
            <a:r>
              <a:rPr lang="en-US" altLang="cs-CZ" sz="1800" b="1" dirty="0" err="1">
                <a:latin typeface="Arial" panose="020B0604020202020204" pitchFamily="34" charset="0"/>
              </a:rPr>
              <a:t>erformance</a:t>
            </a:r>
            <a:r>
              <a:rPr lang="en-US" altLang="cs-CZ" sz="1800" b="1" dirty="0">
                <a:latin typeface="Arial" panose="020B0604020202020204" pitchFamily="34" charset="0"/>
              </a:rPr>
              <a:t> </a:t>
            </a:r>
            <a:r>
              <a:rPr lang="en-US" altLang="cs-CZ" sz="1800" dirty="0">
                <a:latin typeface="Arial" panose="020B0604020202020204" pitchFamily="34" charset="0"/>
              </a:rPr>
              <a:t>- SRI can help to </a:t>
            </a:r>
            <a:r>
              <a:rPr lang="en-US" altLang="cs-CZ" sz="1800" i="1" dirty="0">
                <a:latin typeface="Arial" panose="020B0604020202020204" pitchFamily="34" charset="0"/>
              </a:rPr>
              <a:t>identify sustainable and profitable investment </a:t>
            </a:r>
            <a:r>
              <a:rPr lang="en-US" altLang="cs-CZ" sz="1800" dirty="0">
                <a:latin typeface="Arial" panose="020B0604020202020204" pitchFamily="34" charset="0"/>
              </a:rPr>
              <a:t>themes. If a company has a better ESG profile than its peer, it might be a positive indicator for its long-term potential for success.</a:t>
            </a: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R</a:t>
            </a:r>
            <a:r>
              <a:rPr lang="en-US" altLang="cs-CZ" sz="1800" b="1" dirty="0" err="1">
                <a:latin typeface="Arial" panose="020B0604020202020204" pitchFamily="34" charset="0"/>
              </a:rPr>
              <a:t>isk</a:t>
            </a:r>
            <a:r>
              <a:rPr lang="en-US" altLang="cs-CZ" sz="1800" b="1" dirty="0">
                <a:latin typeface="Arial" panose="020B0604020202020204" pitchFamily="34" charset="0"/>
              </a:rPr>
              <a:t> forecasting</a:t>
            </a:r>
            <a:r>
              <a:rPr lang="cs-CZ" altLang="cs-CZ" sz="1800" b="1" dirty="0">
                <a:latin typeface="Arial" panose="020B0604020202020204" pitchFamily="34" charset="0"/>
              </a:rPr>
              <a:t> </a:t>
            </a:r>
            <a:r>
              <a:rPr lang="cs-CZ" altLang="cs-CZ" sz="1800" dirty="0">
                <a:latin typeface="Arial" panose="020B0604020202020204" pitchFamily="34" charset="0"/>
              </a:rPr>
              <a:t>-</a:t>
            </a:r>
            <a:r>
              <a:rPr lang="en-US" altLang="cs-CZ" sz="1800" dirty="0">
                <a:latin typeface="Arial" panose="020B0604020202020204" pitchFamily="34" charset="0"/>
              </a:rPr>
              <a:t> </a:t>
            </a:r>
            <a:r>
              <a:rPr lang="cs-CZ" altLang="cs-CZ" sz="1800" dirty="0">
                <a:latin typeface="Arial" panose="020B0604020202020204" pitchFamily="34" charset="0"/>
              </a:rPr>
              <a:t>t</a:t>
            </a:r>
            <a:r>
              <a:rPr lang="en-US" altLang="cs-CZ" sz="1800" dirty="0">
                <a:latin typeface="Arial" panose="020B0604020202020204" pitchFamily="34" charset="0"/>
              </a:rPr>
              <a:t>he analysis of ESG factors is an opportunity for an active </a:t>
            </a:r>
            <a:r>
              <a:rPr lang="en-US" altLang="cs-CZ" sz="1800" i="1" dirty="0">
                <a:latin typeface="Arial" panose="020B0604020202020204" pitchFamily="34" charset="0"/>
              </a:rPr>
              <a:t>risk management</a:t>
            </a:r>
            <a:r>
              <a:rPr lang="en-US" altLang="cs-CZ" sz="1800" dirty="0">
                <a:latin typeface="Arial" panose="020B0604020202020204" pitchFamily="34" charset="0"/>
              </a:rPr>
              <a:t>. It can help to understand externalities and to predict whether a company is prepared for future risks and challenges. Especially the financial crisis have shown that a bad governance or high exposure to environmental risks can lead to significant losses for investors. </a:t>
            </a: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a:defRPr/>
            </a:pPr>
            <a:r>
              <a:rPr lang="cs-CZ" altLang="cs-CZ" sz="1800" b="1" dirty="0">
                <a:latin typeface="Arial" panose="020B0604020202020204" pitchFamily="34" charset="0"/>
              </a:rPr>
              <a:t>R</a:t>
            </a:r>
            <a:r>
              <a:rPr lang="en-US" altLang="cs-CZ" sz="1800" b="1" dirty="0" err="1">
                <a:latin typeface="Arial" panose="020B0604020202020204" pitchFamily="34" charset="0"/>
              </a:rPr>
              <a:t>isk</a:t>
            </a:r>
            <a:r>
              <a:rPr lang="en-US" altLang="cs-CZ" sz="1800" b="1" dirty="0">
                <a:latin typeface="Arial" panose="020B0604020202020204" pitchFamily="34" charset="0"/>
              </a:rPr>
              <a:t> diversification</a:t>
            </a:r>
            <a:r>
              <a:rPr lang="cs-CZ" altLang="cs-CZ" sz="1800" b="1" dirty="0">
                <a:latin typeface="Arial" panose="020B0604020202020204" pitchFamily="34" charset="0"/>
              </a:rPr>
              <a:t> </a:t>
            </a:r>
            <a:r>
              <a:rPr lang="cs-CZ" altLang="cs-CZ" sz="1800" dirty="0">
                <a:latin typeface="Arial" panose="020B0604020202020204" pitchFamily="34" charset="0"/>
              </a:rPr>
              <a:t>- s</a:t>
            </a:r>
            <a:r>
              <a:rPr lang="en-US" altLang="cs-CZ" sz="1800" dirty="0" err="1">
                <a:latin typeface="Arial" panose="020B0604020202020204" pitchFamily="34" charset="0"/>
              </a:rPr>
              <a:t>pecialized</a:t>
            </a:r>
            <a:r>
              <a:rPr lang="en-US" altLang="cs-CZ" sz="1800" dirty="0">
                <a:latin typeface="Arial" panose="020B0604020202020204" pitchFamily="34" charset="0"/>
              </a:rPr>
              <a:t> impact investment themes might have a low correlation with the traditional financial market and can therefore help to diversify a portfolio</a:t>
            </a:r>
            <a:r>
              <a:rPr lang="cs-CZ" altLang="cs-CZ" sz="1800" dirty="0">
                <a:latin typeface="Arial" panose="020B0604020202020204" pitchFamily="34" charset="0"/>
              </a:rPr>
              <a:t>.</a:t>
            </a:r>
          </a:p>
          <a:p>
            <a:pPr marL="342900" indent="-34290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301685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1800" b="1" dirty="0" err="1">
                <a:latin typeface="Arial" panose="020B0604020202020204" pitchFamily="34" charset="0"/>
              </a:rPr>
              <a:t>Reasons</a:t>
            </a:r>
            <a:r>
              <a:rPr lang="cs-CZ" altLang="cs-CZ" sz="1800" b="1" dirty="0">
                <a:latin typeface="Arial" panose="020B0604020202020204" pitchFamily="34" charset="0"/>
              </a:rPr>
              <a:t> </a:t>
            </a:r>
            <a:r>
              <a:rPr lang="cs-CZ" altLang="cs-CZ" sz="1800" b="1" dirty="0" err="1">
                <a:latin typeface="Arial" panose="020B0604020202020204" pitchFamily="34" charset="0"/>
              </a:rPr>
              <a:t>for</a:t>
            </a:r>
            <a:r>
              <a:rPr lang="cs-CZ" altLang="cs-CZ" sz="1800" b="1" dirty="0">
                <a:latin typeface="Arial" panose="020B0604020202020204" pitchFamily="34" charset="0"/>
              </a:rPr>
              <a:t> </a:t>
            </a:r>
            <a:r>
              <a:rPr lang="cs-CZ" altLang="cs-CZ" sz="1800" b="1" dirty="0" err="1">
                <a:latin typeface="Arial" panose="020B0604020202020204" pitchFamily="34" charset="0"/>
              </a:rPr>
              <a:t>using</a:t>
            </a:r>
            <a:r>
              <a:rPr lang="cs-CZ" altLang="cs-CZ" sz="1800" b="1" dirty="0">
                <a:latin typeface="Arial" panose="020B0604020202020204" pitchFamily="34" charset="0"/>
              </a:rPr>
              <a:t> </a:t>
            </a:r>
            <a:r>
              <a:rPr lang="cs-CZ" altLang="cs-CZ" sz="1800" b="1" dirty="0" err="1">
                <a:latin typeface="Arial" panose="020B0604020202020204" pitchFamily="34" charset="0"/>
              </a:rPr>
              <a:t>responsible</a:t>
            </a:r>
            <a:r>
              <a:rPr lang="cs-CZ" altLang="cs-CZ" sz="1800" b="1" dirty="0">
                <a:latin typeface="Arial" panose="020B0604020202020204" pitchFamily="34" charset="0"/>
              </a:rPr>
              <a:t> </a:t>
            </a:r>
            <a:r>
              <a:rPr lang="cs-CZ" altLang="cs-CZ" sz="1800" b="1" dirty="0" err="1">
                <a:latin typeface="Arial" panose="020B0604020202020204" pitchFamily="34" charset="0"/>
              </a:rPr>
              <a:t>investing</a:t>
            </a:r>
            <a:endParaRPr lang="cs-CZ" altLang="cs-CZ" sz="1800" b="1" dirty="0">
              <a:latin typeface="Arial" panose="020B0604020202020204" pitchFamily="34" charset="0"/>
            </a:endParaRPr>
          </a:p>
          <a:p>
            <a:pPr eaLnBrk="1" hangingPunct="1">
              <a:spcBef>
                <a:spcPct val="0"/>
              </a:spcBef>
              <a:buNone/>
              <a:defRPr/>
            </a:pPr>
            <a:endParaRPr lang="cs-CZ" altLang="cs-CZ" sz="1800" b="1"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err="1">
                <a:latin typeface="Arial" panose="020B0604020202020204" pitchFamily="34" charset="0"/>
              </a:rPr>
              <a:t>Reputation</a:t>
            </a:r>
            <a:r>
              <a:rPr lang="cs-CZ" altLang="cs-CZ" sz="1800" b="1" dirty="0">
                <a:latin typeface="Arial" panose="020B0604020202020204" pitchFamily="34" charset="0"/>
              </a:rPr>
              <a:t> </a:t>
            </a:r>
            <a:r>
              <a:rPr lang="en-US" altLang="cs-CZ" sz="1800" dirty="0">
                <a:latin typeface="Arial" panose="020B0604020202020204" pitchFamily="34" charset="0"/>
              </a:rPr>
              <a:t>-</a:t>
            </a:r>
            <a:r>
              <a:rPr lang="cs-CZ" altLang="cs-CZ" sz="1800" dirty="0">
                <a:latin typeface="Arial" panose="020B0604020202020204" pitchFamily="34" charset="0"/>
              </a:rPr>
              <a:t> f</a:t>
            </a:r>
            <a:r>
              <a:rPr lang="en-US" altLang="cs-CZ" sz="1800" dirty="0">
                <a:latin typeface="Arial" panose="020B0604020202020204" pitchFamily="34" charset="0"/>
              </a:rPr>
              <a:t>or some investors it might be </a:t>
            </a:r>
            <a:r>
              <a:rPr lang="en-US" altLang="cs-CZ" sz="1800" b="1" i="1" dirty="0">
                <a:latin typeface="Arial" panose="020B0604020202020204" pitchFamily="34" charset="0"/>
              </a:rPr>
              <a:t>a reputation risk </a:t>
            </a:r>
            <a:r>
              <a:rPr lang="en-US" altLang="cs-CZ" sz="1800" dirty="0">
                <a:latin typeface="Arial" panose="020B0604020202020204" pitchFamily="34" charset="0"/>
              </a:rPr>
              <a:t>if they are investing in controversial companies that have a negative social or environmental impact. Therefore they have a strong interest to exclude such companies from their portfolio.</a:t>
            </a: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a:latin typeface="Arial" panose="020B0604020202020204" pitchFamily="34" charset="0"/>
              </a:rPr>
              <a:t>L</a:t>
            </a:r>
            <a:r>
              <a:rPr lang="en-US" altLang="cs-CZ" sz="1800" b="1" dirty="0">
                <a:latin typeface="Arial" panose="020B0604020202020204" pitchFamily="34" charset="0"/>
              </a:rPr>
              <a:t>inking Values to Value</a:t>
            </a:r>
            <a:r>
              <a:rPr lang="cs-CZ" altLang="cs-CZ" sz="1800" b="1" dirty="0">
                <a:latin typeface="Arial" panose="020B0604020202020204" pitchFamily="34" charset="0"/>
              </a:rPr>
              <a:t> </a:t>
            </a:r>
            <a:r>
              <a:rPr lang="cs-CZ" altLang="cs-CZ" sz="1800" dirty="0">
                <a:latin typeface="Arial" panose="020B0604020202020204" pitchFamily="34" charset="0"/>
              </a:rPr>
              <a:t>- e</a:t>
            </a:r>
            <a:r>
              <a:rPr lang="en-US" altLang="cs-CZ" sz="1800" dirty="0">
                <a:latin typeface="Arial" panose="020B0604020202020204" pitchFamily="34" charset="0"/>
              </a:rPr>
              <a:t>specially charitable investors such as foundations have a strong concern with Responsible Investments because SRI allow them to achieve a “dual return”. </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Specific impact investment strategies such as </a:t>
            </a:r>
            <a:r>
              <a:rPr lang="cs-CZ" altLang="cs-CZ" sz="1800" i="1" dirty="0">
                <a:latin typeface="Arial" panose="020B0604020202020204" pitchFamily="34" charset="0"/>
              </a:rPr>
              <a:t>m</a:t>
            </a:r>
            <a:r>
              <a:rPr lang="en-US" altLang="cs-CZ" sz="1800" i="1" dirty="0" err="1">
                <a:latin typeface="Arial" panose="020B0604020202020204" pitchFamily="34" charset="0"/>
              </a:rPr>
              <a:t>icrofinance</a:t>
            </a:r>
            <a:r>
              <a:rPr lang="en-US" altLang="cs-CZ" sz="1800" i="1" dirty="0">
                <a:latin typeface="Arial" panose="020B0604020202020204" pitchFamily="34" charset="0"/>
              </a:rPr>
              <a:t> </a:t>
            </a:r>
            <a:r>
              <a:rPr lang="en-US" altLang="cs-CZ" sz="1800" dirty="0">
                <a:latin typeface="Arial" panose="020B0604020202020204" pitchFamily="34" charset="0"/>
              </a:rPr>
              <a:t>or </a:t>
            </a:r>
            <a:r>
              <a:rPr lang="en-US" altLang="cs-CZ" sz="1800" i="1" dirty="0">
                <a:latin typeface="Arial" panose="020B0604020202020204" pitchFamily="34" charset="0"/>
              </a:rPr>
              <a:t>specialized renewable energy projects </a:t>
            </a:r>
            <a:r>
              <a:rPr lang="en-US" altLang="cs-CZ" sz="1800" dirty="0">
                <a:latin typeface="Arial" panose="020B0604020202020204" pitchFamily="34" charset="0"/>
              </a:rPr>
              <a:t>can generate a financial return as well as a direct, positive impact to the society</a:t>
            </a:r>
            <a:r>
              <a:rPr lang="cs-CZ" altLang="cs-CZ" sz="1800" dirty="0">
                <a:latin typeface="Arial" panose="020B0604020202020204" pitchFamily="34" charset="0"/>
              </a:rPr>
              <a:t>.</a:t>
            </a:r>
          </a:p>
          <a:p>
            <a:pPr marL="1085850" lvl="1" indent="-342900" eaLnBrk="1" hangingPunct="1">
              <a:spcBef>
                <a:spcPct val="0"/>
              </a:spcBef>
              <a:defRPr/>
            </a:pPr>
            <a:endParaRPr lang="cs-CZ" altLang="cs-CZ" sz="1800" dirty="0">
              <a:latin typeface="Arial" panose="020B0604020202020204" pitchFamily="34" charset="0"/>
            </a:endParaRPr>
          </a:p>
          <a:p>
            <a:pPr marL="457200" indent="-457200" eaLnBrk="1" hangingPunct="1">
              <a:spcBef>
                <a:spcPct val="0"/>
              </a:spcBef>
              <a:buFont typeface="+mj-lt"/>
              <a:buAutoNum type="arabicPeriod" startAt="4"/>
              <a:defRPr/>
            </a:pPr>
            <a:r>
              <a:rPr lang="cs-CZ" altLang="cs-CZ" sz="1800" b="1" dirty="0">
                <a:latin typeface="Arial" panose="020B0604020202020204" pitchFamily="34" charset="0"/>
              </a:rPr>
              <a:t>C</a:t>
            </a:r>
            <a:r>
              <a:rPr lang="en-US" altLang="cs-CZ" sz="1800" b="1" dirty="0" err="1">
                <a:latin typeface="Arial" panose="020B0604020202020204" pitchFamily="34" charset="0"/>
              </a:rPr>
              <a:t>ontribution</a:t>
            </a:r>
            <a:r>
              <a:rPr lang="en-US" altLang="cs-CZ" sz="1800" b="1" dirty="0">
                <a:latin typeface="Arial" panose="020B0604020202020204" pitchFamily="34" charset="0"/>
              </a:rPr>
              <a:t> to a sustainable </a:t>
            </a:r>
            <a:r>
              <a:rPr lang="cs-CZ" altLang="cs-CZ" sz="1800" b="1" dirty="0">
                <a:latin typeface="Arial" panose="020B0604020202020204" pitchFamily="34" charset="0"/>
              </a:rPr>
              <a:t>d</a:t>
            </a:r>
            <a:r>
              <a:rPr lang="en-US" altLang="cs-CZ" sz="1800" b="1" dirty="0" err="1">
                <a:latin typeface="Arial" panose="020B0604020202020204" pitchFamily="34" charset="0"/>
              </a:rPr>
              <a:t>evelopment</a:t>
            </a:r>
            <a:r>
              <a:rPr lang="cs-CZ" altLang="cs-CZ" sz="1800" dirty="0">
                <a:latin typeface="Arial" panose="020B0604020202020204" pitchFamily="34" charset="0"/>
              </a:rPr>
              <a:t> - i</a:t>
            </a:r>
            <a:r>
              <a:rPr lang="en-US" altLang="cs-CZ" sz="1800" dirty="0" err="1">
                <a:latin typeface="Arial" panose="020B0604020202020204" pitchFamily="34" charset="0"/>
              </a:rPr>
              <a:t>ncorporating</a:t>
            </a:r>
            <a:r>
              <a:rPr lang="en-US" altLang="cs-CZ" sz="1800" dirty="0">
                <a:latin typeface="Arial" panose="020B0604020202020204" pitchFamily="34" charset="0"/>
              </a:rPr>
              <a:t> ESG issues in the investment decision </a:t>
            </a:r>
            <a:r>
              <a:rPr lang="en-US" altLang="cs-CZ" sz="1800" i="1" dirty="0">
                <a:latin typeface="Arial" panose="020B0604020202020204" pitchFamily="34" charset="0"/>
              </a:rPr>
              <a:t>allows to invest in line with personal values and supporting companies </a:t>
            </a:r>
            <a:r>
              <a:rPr lang="en-US" altLang="cs-CZ" sz="1800" dirty="0">
                <a:latin typeface="Arial" panose="020B0604020202020204" pitchFamily="34" charset="0"/>
              </a:rPr>
              <a:t>and technologies that have a positive impact to the society.</a:t>
            </a:r>
          </a:p>
        </p:txBody>
      </p:sp>
    </p:spTree>
    <p:extLst>
      <p:ext uri="{BB962C8B-B14F-4D97-AF65-F5344CB8AC3E}">
        <p14:creationId xmlns:p14="http://schemas.microsoft.com/office/powerpoint/2010/main" val="406336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1. </a:t>
            </a:r>
            <a:r>
              <a:rPr lang="en-US" altLang="cs-CZ" sz="2400" b="1" cap="all">
                <a:latin typeface="Arial" panose="020B0604020202020204" pitchFamily="34" charset="0"/>
              </a:rPr>
              <a:t>Introduction of the Soci</a:t>
            </a:r>
            <a:r>
              <a:rPr lang="cs-CZ" altLang="cs-CZ" sz="2400" b="1" cap="all">
                <a:latin typeface="Arial" panose="020B0604020202020204" pitchFamily="34" charset="0"/>
              </a:rPr>
              <a:t>A</a:t>
            </a:r>
            <a:r>
              <a:rPr lang="en-US" altLang="cs-CZ" sz="2400" b="1" cap="all">
                <a:latin typeface="Arial" panose="020B0604020202020204" pitchFamily="34" charset="0"/>
              </a:rPr>
              <a:t>lly Responsible investment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3632351"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dirty="0" err="1">
                <a:latin typeface="Arial" panose="020B0604020202020204" pitchFamily="34" charset="0"/>
              </a:rPr>
              <a:t>Impact</a:t>
            </a:r>
            <a:r>
              <a:rPr lang="cs-CZ" altLang="cs-CZ" sz="2200" b="1" dirty="0">
                <a:latin typeface="Arial" panose="020B0604020202020204" pitchFamily="34" charset="0"/>
              </a:rPr>
              <a:t> </a:t>
            </a:r>
            <a:r>
              <a:rPr lang="cs-CZ" altLang="cs-CZ" sz="2200" b="1" dirty="0" err="1">
                <a:latin typeface="Arial" panose="020B0604020202020204" pitchFamily="34" charset="0"/>
              </a:rPr>
              <a:t>investing</a:t>
            </a:r>
            <a:r>
              <a:rPr lang="cs-CZ" altLang="cs-CZ" sz="2200" b="1" dirty="0">
                <a:latin typeface="Arial" panose="020B0604020202020204" pitchFamily="34" charset="0"/>
              </a:rPr>
              <a:t> </a:t>
            </a:r>
            <a:r>
              <a:rPr lang="cs-CZ" altLang="cs-CZ" sz="2200" b="1" dirty="0" err="1">
                <a:latin typeface="Arial" panose="020B0604020202020204" pitchFamily="34" charset="0"/>
              </a:rPr>
              <a:t>aims</a:t>
            </a:r>
            <a:r>
              <a:rPr lang="cs-CZ" altLang="cs-CZ" sz="2200" b="1" dirty="0">
                <a:latin typeface="Arial" panose="020B0604020202020204" pitchFamily="34" charset="0"/>
              </a:rPr>
              <a:t> </a:t>
            </a:r>
            <a:r>
              <a:rPr lang="cs-CZ" altLang="cs-CZ" sz="2200" b="1" dirty="0" err="1">
                <a:latin typeface="Arial" panose="020B0604020202020204" pitchFamily="34" charset="0"/>
              </a:rPr>
              <a:t>for</a:t>
            </a:r>
            <a:r>
              <a:rPr lang="cs-CZ" altLang="cs-CZ" sz="2200" b="1" dirty="0">
                <a:latin typeface="Arial" panose="020B0604020202020204" pitchFamily="34" charset="0"/>
              </a:rPr>
              <a:t> </a:t>
            </a:r>
            <a:r>
              <a:rPr lang="cs-CZ" altLang="cs-CZ" sz="2200" b="1" dirty="0" err="1">
                <a:latin typeface="Arial" panose="020B0604020202020204" pitchFamily="34" charset="0"/>
              </a:rPr>
              <a:t>both</a:t>
            </a:r>
            <a:r>
              <a:rPr lang="cs-CZ" altLang="cs-CZ" sz="2200" b="1" dirty="0">
                <a:latin typeface="Arial" panose="020B0604020202020204" pitchFamily="34" charset="0"/>
              </a:rPr>
              <a:t> </a:t>
            </a:r>
            <a:r>
              <a:rPr lang="cs-CZ" altLang="cs-CZ" sz="2200" b="1" dirty="0" err="1">
                <a:latin typeface="Arial" panose="020B0604020202020204" pitchFamily="34" charset="0"/>
              </a:rPr>
              <a:t>financial</a:t>
            </a:r>
            <a:r>
              <a:rPr lang="cs-CZ" altLang="cs-CZ" sz="2200" b="1" dirty="0">
                <a:latin typeface="Arial" panose="020B0604020202020204" pitchFamily="34" charset="0"/>
              </a:rPr>
              <a:t> and </a:t>
            </a:r>
            <a:r>
              <a:rPr lang="cs-CZ" altLang="cs-CZ" sz="2200" b="1" dirty="0" err="1">
                <a:latin typeface="Arial" panose="020B0604020202020204" pitchFamily="34" charset="0"/>
              </a:rPr>
              <a:t>social</a:t>
            </a:r>
            <a:r>
              <a:rPr lang="cs-CZ" altLang="cs-CZ" sz="2200" b="1" dirty="0">
                <a:latin typeface="Arial" panose="020B0604020202020204" pitchFamily="34" charset="0"/>
              </a:rPr>
              <a:t> return </a:t>
            </a:r>
          </a:p>
          <a:p>
            <a:pPr eaLnBrk="1" hangingPunct="1">
              <a:spcBef>
                <a:spcPct val="0"/>
              </a:spcBef>
              <a:buNone/>
              <a:defRPr/>
            </a:pPr>
            <a:endParaRPr lang="cs-CZ" altLang="cs-CZ" sz="22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Impact investing is one of the </a:t>
            </a:r>
            <a:r>
              <a:rPr lang="en-US" altLang="cs-CZ" sz="1800" b="1" dirty="0">
                <a:latin typeface="Arial" panose="020B0604020202020204" pitchFamily="34" charset="0"/>
              </a:rPr>
              <a:t>most dynamic new</a:t>
            </a:r>
            <a:r>
              <a:rPr lang="cs-CZ" altLang="cs-CZ" sz="1800" b="1" dirty="0">
                <a:latin typeface="Arial" panose="020B0604020202020204" pitchFamily="34" charset="0"/>
              </a:rPr>
              <a:t> </a:t>
            </a:r>
            <a:r>
              <a:rPr lang="en-US" altLang="cs-CZ" sz="1800" b="1" dirty="0">
                <a:latin typeface="Arial" panose="020B0604020202020204" pitchFamily="34" charset="0"/>
              </a:rPr>
              <a:t>asset </a:t>
            </a:r>
            <a:r>
              <a:rPr lang="en-US" altLang="cs-CZ" sz="1800" dirty="0">
                <a:latin typeface="Arial" panose="020B0604020202020204" pitchFamily="34" charset="0"/>
              </a:rPr>
              <a:t>classes to emerge in a generation and it offers</a:t>
            </a:r>
            <a:r>
              <a:rPr lang="cs-CZ" altLang="cs-CZ" sz="1800" dirty="0">
                <a:latin typeface="Arial" panose="020B0604020202020204" pitchFamily="34" charset="0"/>
              </a:rPr>
              <a:t> </a:t>
            </a:r>
            <a:r>
              <a:rPr lang="en-US" altLang="cs-CZ" sz="1800" dirty="0">
                <a:latin typeface="Arial" panose="020B0604020202020204" pitchFamily="34" charset="0"/>
              </a:rPr>
              <a:t>the possibility to unite financial returns with social</a:t>
            </a:r>
            <a:r>
              <a:rPr lang="cs-CZ" altLang="cs-CZ" sz="1800" dirty="0">
                <a:latin typeface="Arial" panose="020B0604020202020204" pitchFamily="34" charset="0"/>
              </a:rPr>
              <a:t> </a:t>
            </a:r>
            <a:r>
              <a:rPr lang="en-US" altLang="cs-CZ" sz="1800" dirty="0">
                <a:latin typeface="Arial" panose="020B0604020202020204" pitchFamily="34" charset="0"/>
              </a:rPr>
              <a:t>impact, in a market-driven and sustainable manner</a:t>
            </a:r>
            <a:r>
              <a:rPr lang="cs-CZ" altLang="cs-CZ" sz="1800" dirty="0">
                <a:latin typeface="Arial" panose="020B0604020202020204" pitchFamily="34" charset="0"/>
              </a:rPr>
              <a:t>.</a:t>
            </a:r>
            <a:endParaRPr lang="en-US" altLang="cs-CZ" sz="1800" dirty="0">
              <a:latin typeface="Arial" panose="020B0604020202020204" pitchFamily="34" charset="0"/>
            </a:endParaRPr>
          </a:p>
        </p:txBody>
      </p:sp>
      <p:pic>
        <p:nvPicPr>
          <p:cNvPr id="2" name="Obrázek 1"/>
          <p:cNvPicPr>
            <a:picLocks noChangeAspect="1"/>
          </p:cNvPicPr>
          <p:nvPr/>
        </p:nvPicPr>
        <p:blipFill rotWithShape="1">
          <a:blip r:embed="rId2"/>
          <a:srcRect l="40572" t="10190" r="12714" b="8286"/>
          <a:stretch/>
        </p:blipFill>
        <p:spPr>
          <a:xfrm>
            <a:off x="4523015" y="2143903"/>
            <a:ext cx="3757385" cy="3688443"/>
          </a:xfrm>
          <a:prstGeom prst="rect">
            <a:avLst/>
          </a:prstGeom>
        </p:spPr>
      </p:pic>
      <p:sp>
        <p:nvSpPr>
          <p:cNvPr id="3" name="Obdélník 2"/>
          <p:cNvSpPr/>
          <p:nvPr/>
        </p:nvSpPr>
        <p:spPr>
          <a:xfrm>
            <a:off x="4847489" y="6026089"/>
            <a:ext cx="1279517" cy="246221"/>
          </a:xfrm>
          <a:prstGeom prst="rect">
            <a:avLst/>
          </a:prstGeom>
        </p:spPr>
        <p:txBody>
          <a:bodyPr wrap="none">
            <a:spAutoFit/>
          </a:bodyPr>
          <a:lstStyle/>
          <a:p>
            <a:r>
              <a:rPr lang="cs-CZ" sz="1000" i="1"/>
              <a:t>Source: UBS WMR</a:t>
            </a:r>
          </a:p>
        </p:txBody>
      </p:sp>
    </p:spTree>
    <p:extLst>
      <p:ext uri="{BB962C8B-B14F-4D97-AF65-F5344CB8AC3E}">
        <p14:creationId xmlns:p14="http://schemas.microsoft.com/office/powerpoint/2010/main" val="32264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of RI </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dirty="0">
                <a:latin typeface="Arial" panose="020B0604020202020204" pitchFamily="34" charset="0"/>
              </a:rPr>
              <a:t>R</a:t>
            </a:r>
            <a:r>
              <a:rPr lang="en-US" altLang="cs-CZ" sz="2200" dirty="0" err="1">
                <a:latin typeface="Arial" panose="020B0604020202020204" pitchFamily="34" charset="0"/>
              </a:rPr>
              <a:t>esponsible</a:t>
            </a:r>
            <a:r>
              <a:rPr lang="en-US" altLang="cs-CZ" sz="2200" dirty="0">
                <a:latin typeface="Arial" panose="020B0604020202020204" pitchFamily="34" charset="0"/>
              </a:rPr>
              <a:t> investing is traditionally divided into three core categories: </a:t>
            </a:r>
            <a:r>
              <a:rPr lang="en-US" altLang="cs-CZ" sz="2200" b="1" dirty="0">
                <a:latin typeface="Arial" panose="020B0604020202020204" pitchFamily="34" charset="0"/>
              </a:rPr>
              <a:t>social screening, shareholder advocacy and community investing. </a:t>
            </a:r>
            <a:endParaRPr lang="cs-CZ" altLang="cs-CZ" sz="2200" b="1"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These three categories are not mutually exclusive – for example, a </a:t>
            </a:r>
            <a:r>
              <a:rPr lang="en-US" altLang="cs-CZ" sz="2200" i="1" dirty="0">
                <a:latin typeface="Arial" panose="020B0604020202020204" pitchFamily="34" charset="0"/>
              </a:rPr>
              <a:t>socially responsible investor may practice social screening while also investing in community development projects</a:t>
            </a:r>
            <a:r>
              <a:rPr lang="en-US"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majority of socially responsible investors, however, focus on social screening and shareholder advocacy although </a:t>
            </a:r>
            <a:r>
              <a:rPr lang="en-US" altLang="cs-CZ" sz="2200" i="1" dirty="0">
                <a:latin typeface="Arial" panose="020B0604020202020204" pitchFamily="34" charset="0"/>
              </a:rPr>
              <a:t>community investing is growing in prominence as the SRI </a:t>
            </a:r>
            <a:r>
              <a:rPr lang="en-US" altLang="cs-CZ" sz="2200" dirty="0">
                <a:latin typeface="Arial" panose="020B0604020202020204" pitchFamily="34" charset="0"/>
              </a:rPr>
              <a:t>movement itself expands</a:t>
            </a:r>
            <a:r>
              <a:rPr lang="cs-CZ"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96313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cs-CZ"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GB" altLang="cs-CZ" sz="2200" dirty="0">
                <a:latin typeface="Arial" panose="020B0604020202020204" pitchFamily="34" charset="0"/>
              </a:rPr>
              <a:t>Introduction of the </a:t>
            </a:r>
            <a:r>
              <a:rPr lang="en-GB" altLang="cs-CZ" sz="2200" dirty="0" err="1">
                <a:latin typeface="Arial" panose="020B0604020202020204" pitchFamily="34" charset="0"/>
              </a:rPr>
              <a:t>Socilly</a:t>
            </a:r>
            <a:r>
              <a:rPr lang="en-GB" altLang="cs-CZ" sz="2200" dirty="0">
                <a:latin typeface="Arial" panose="020B0604020202020204" pitchFamily="34" charset="0"/>
              </a:rPr>
              <a:t> Responsible Investment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Categories of Responsible Investment</a:t>
            </a:r>
          </a:p>
          <a:p>
            <a:pPr marL="457200" indent="-457200" eaLnBrk="1" hangingPunct="1">
              <a:spcBef>
                <a:spcPct val="0"/>
              </a:spcBef>
              <a:buFont typeface="+mj-lt"/>
              <a:buAutoNum type="arabicPeriod"/>
              <a:defRPr/>
            </a:pPr>
            <a:endParaRPr lang="en-GB" altLang="cs-CZ" sz="2200" dirty="0">
              <a:latin typeface="Arial" panose="020B0604020202020204" pitchFamily="34" charset="0"/>
            </a:endParaRPr>
          </a:p>
          <a:p>
            <a:pPr marL="457200" indent="-457200" eaLnBrk="1" hangingPunct="1">
              <a:spcBef>
                <a:spcPct val="0"/>
              </a:spcBef>
              <a:buFont typeface="+mj-lt"/>
              <a:buAutoNum type="arabicPeriod"/>
              <a:defRPr/>
            </a:pPr>
            <a:r>
              <a:rPr lang="en-GB" altLang="cs-CZ" sz="2200" dirty="0">
                <a:latin typeface="Arial" panose="020B0604020202020204" pitchFamily="34" charset="0"/>
              </a:rPr>
              <a:t>The state of European SRI</a:t>
            </a: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err="1">
                <a:latin typeface="Arial" panose="020B0604020202020204" pitchFamily="34" charset="0"/>
              </a:rPr>
              <a:t>Investment</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strategy</a:t>
            </a:r>
            <a:endParaRPr lang="cs-CZ" altLang="cs-CZ" sz="2400" b="1" cap="all" dirty="0">
              <a:latin typeface="Arial" panose="020B0604020202020204" pitchFamily="34" charset="0"/>
            </a:endParaRPr>
          </a:p>
        </p:txBody>
      </p:sp>
      <p:pic>
        <p:nvPicPr>
          <p:cNvPr id="2" name="Obrázek 1">
            <a:extLst>
              <a:ext uri="{FF2B5EF4-FFF2-40B4-BE49-F238E27FC236}">
                <a16:creationId xmlns:a16="http://schemas.microsoft.com/office/drawing/2014/main" id="{F108EDD6-0D85-4D3F-BDF9-E7B3A58019AA}"/>
              </a:ext>
            </a:extLst>
          </p:cNvPr>
          <p:cNvPicPr>
            <a:picLocks noChangeAspect="1"/>
          </p:cNvPicPr>
          <p:nvPr/>
        </p:nvPicPr>
        <p:blipFill>
          <a:blip r:embed="rId2"/>
          <a:stretch>
            <a:fillRect/>
          </a:stretch>
        </p:blipFill>
        <p:spPr>
          <a:xfrm>
            <a:off x="338138" y="1144403"/>
            <a:ext cx="8361362" cy="5713597"/>
          </a:xfrm>
          <a:prstGeom prst="rect">
            <a:avLst/>
          </a:prstGeom>
        </p:spPr>
      </p:pic>
    </p:spTree>
    <p:extLst>
      <p:ext uri="{BB962C8B-B14F-4D97-AF65-F5344CB8AC3E}">
        <p14:creationId xmlns:p14="http://schemas.microsoft.com/office/powerpoint/2010/main" val="95789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Social screening is a means by which </a:t>
            </a:r>
            <a:r>
              <a:rPr lang="en-US" altLang="cs-CZ" sz="2200" i="1">
                <a:latin typeface="Arial" panose="020B0604020202020204" pitchFamily="34" charset="0"/>
              </a:rPr>
              <a:t>investors either divest a financial holding or invest in a particular company based on the company’s social record</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The basic premise underlying social screening is the idea that companies that meet the social standards required by SRI screens will be the most profitable and </a:t>
            </a:r>
            <a:r>
              <a:rPr lang="en-US" altLang="cs-CZ" sz="2200" i="1">
                <a:latin typeface="Arial" panose="020B0604020202020204" pitchFamily="34" charset="0"/>
              </a:rPr>
              <a:t>successful companies in the long-term</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Social screening can be divided into two types: </a:t>
            </a:r>
            <a:r>
              <a:rPr lang="en-US" altLang="cs-CZ" sz="2200" b="1" i="1">
                <a:latin typeface="Arial" panose="020B0604020202020204" pitchFamily="34" charset="0"/>
              </a:rPr>
              <a:t>negative screening </a:t>
            </a:r>
            <a:r>
              <a:rPr lang="en-US" altLang="cs-CZ" sz="2200">
                <a:latin typeface="Arial" panose="020B0604020202020204" pitchFamily="34" charset="0"/>
              </a:rPr>
              <a:t>and </a:t>
            </a:r>
            <a:r>
              <a:rPr lang="en-US" altLang="cs-CZ" sz="2200" b="1" i="1">
                <a:latin typeface="Arial" panose="020B0604020202020204" pitchFamily="34" charset="0"/>
              </a:rPr>
              <a:t>positive screening</a:t>
            </a:r>
            <a:r>
              <a:rPr lang="en-US" altLang="cs-CZ" sz="2200">
                <a:latin typeface="Arial" panose="020B0604020202020204" pitchFamily="34" charset="0"/>
              </a:rPr>
              <a:t>. </a:t>
            </a: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16075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Negative screening </a:t>
            </a:r>
            <a:r>
              <a:rPr lang="en-US" altLang="cs-CZ" sz="2200" dirty="0">
                <a:latin typeface="Arial" panose="020B0604020202020204" pitchFamily="34" charset="0"/>
              </a:rPr>
              <a:t>occurs when an </a:t>
            </a:r>
            <a:r>
              <a:rPr lang="en-US" altLang="cs-CZ" sz="2200" i="1" dirty="0">
                <a:latin typeface="Arial" panose="020B0604020202020204" pitchFamily="34" charset="0"/>
              </a:rPr>
              <a:t>investor divests a specific stock or industry group holding from a portfolio based on a company’s practices diverging from some criteria of social investmen</a:t>
            </a:r>
            <a:r>
              <a:rPr lang="en-US" altLang="cs-CZ" sz="2200" dirty="0">
                <a:latin typeface="Arial" panose="020B0604020202020204" pitchFamily="34" charset="0"/>
              </a:rPr>
              <a:t>t. </a:t>
            </a:r>
            <a:endParaRPr lang="cs-CZ" altLang="cs-CZ" sz="22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Once an investor screens a stock out of a portfolio the ownership relationship between the company and the shareholder ends and often so does the investor’s ability or desire to institute social change at the organization</a:t>
            </a:r>
            <a:r>
              <a:rPr lang="cs-CZ" altLang="cs-CZ" sz="2000" dirty="0">
                <a:latin typeface="Arial" panose="020B0604020202020204" pitchFamily="34" charset="0"/>
              </a:rPr>
              <a:t>.</a:t>
            </a: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GB" sz="2000" dirty="0">
                <a:latin typeface="Arial" panose="020B0604020202020204" pitchFamily="34" charset="0"/>
              </a:rPr>
              <a:t>It is for this reason that many shareholders refuse to sell shares of a company with a poor social record and instead choose the path of shareholder activism</a:t>
            </a:r>
            <a:r>
              <a:rPr lang="cs-CZ" sz="2000" dirty="0">
                <a:latin typeface="Arial" panose="020B0604020202020204" pitchFamily="34" charset="0"/>
              </a:rPr>
              <a:t>.</a:t>
            </a:r>
            <a:endParaRPr lang="cs-CZ" altLang="cs-CZ" sz="20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61761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Positive screening </a:t>
            </a:r>
            <a:r>
              <a:rPr lang="en-US" altLang="cs-CZ" sz="2200" dirty="0">
                <a:latin typeface="Arial" panose="020B0604020202020204" pitchFamily="34" charset="0"/>
              </a:rPr>
              <a:t>occurs when an investor seeks out a specific stock or industry group and invests because of positive social policies and actions of the company. </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Many </a:t>
            </a:r>
            <a:r>
              <a:rPr lang="en-US" altLang="cs-CZ" sz="2000" i="1" dirty="0">
                <a:latin typeface="Arial" panose="020B0604020202020204" pitchFamily="34" charset="0"/>
              </a:rPr>
              <a:t>SRI organizations have created sophisticated software </a:t>
            </a:r>
            <a:r>
              <a:rPr lang="en-US" altLang="cs-CZ" sz="2000" dirty="0">
                <a:latin typeface="Arial" panose="020B0604020202020204" pitchFamily="34" charset="0"/>
              </a:rPr>
              <a:t>intended to search for just this type of investment opportunity. </a:t>
            </a:r>
            <a:endParaRPr lang="cs-CZ" altLang="cs-CZ" sz="2000" dirty="0">
              <a:latin typeface="Arial" panose="020B0604020202020204" pitchFamily="34" charset="0"/>
            </a:endParaRP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Companies that produce certain products – such as the “</a:t>
            </a:r>
            <a:r>
              <a:rPr lang="en-US" altLang="cs-CZ" sz="2000" b="1" dirty="0">
                <a:latin typeface="Arial" panose="020B0604020202020204" pitchFamily="34" charset="0"/>
              </a:rPr>
              <a:t>sin stocks</a:t>
            </a:r>
            <a:r>
              <a:rPr lang="en-US" altLang="cs-CZ" sz="2000" dirty="0">
                <a:latin typeface="Arial" panose="020B0604020202020204" pitchFamily="34" charset="0"/>
              </a:rPr>
              <a:t>” have a hard time meeting the criteria required to be included in a positive screen. </a:t>
            </a:r>
            <a:endParaRPr lang="cs-CZ" altLang="cs-CZ" sz="2000" dirty="0">
              <a:latin typeface="Arial" panose="020B0604020202020204" pitchFamily="34" charset="0"/>
            </a:endParaRPr>
          </a:p>
          <a:p>
            <a:pPr marL="1085850" lvl="1" indent="-342900" eaLnBrk="1" hangingPunct="1">
              <a:spcBef>
                <a:spcPct val="0"/>
              </a:spcBef>
              <a:defRPr/>
            </a:pPr>
            <a:endParaRPr lang="cs-CZ" altLang="cs-CZ" sz="2000" dirty="0">
              <a:latin typeface="Arial" panose="020B0604020202020204" pitchFamily="34" charset="0"/>
            </a:endParaRPr>
          </a:p>
          <a:p>
            <a:pPr marL="1085850" lvl="1" indent="-342900" eaLnBrk="1" hangingPunct="1">
              <a:spcBef>
                <a:spcPct val="0"/>
              </a:spcBef>
              <a:defRPr/>
            </a:pPr>
            <a:r>
              <a:rPr lang="en-US" altLang="cs-CZ" sz="2000" dirty="0">
                <a:latin typeface="Arial" panose="020B0604020202020204" pitchFamily="34" charset="0"/>
              </a:rPr>
              <a:t>Interestingly, </a:t>
            </a:r>
            <a:r>
              <a:rPr lang="en-US" altLang="cs-CZ" sz="2000" i="1" dirty="0">
                <a:latin typeface="Arial" panose="020B0604020202020204" pitchFamily="34" charset="0"/>
              </a:rPr>
              <a:t>even a company producing a more socially-accepted product will also miss the cut if such a company has poor corporate governance standards </a:t>
            </a:r>
            <a:r>
              <a:rPr lang="en-US" altLang="cs-CZ" sz="2000" dirty="0">
                <a:latin typeface="Arial" panose="020B0604020202020204" pitchFamily="34" charset="0"/>
              </a:rPr>
              <a:t>or employment practices.</a:t>
            </a:r>
            <a:endParaRPr lang="cs-CZ" altLang="cs-CZ" sz="20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65272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Forms of responsible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Ethical investment</a:t>
            </a:r>
          </a:p>
          <a:p>
            <a:pPr marL="342900" indent="-342900" eaLnBrk="1" hangingPunct="1">
              <a:spcBef>
                <a:spcPct val="0"/>
              </a:spcBef>
              <a:defRPr/>
            </a:pPr>
            <a:r>
              <a:rPr lang="en-US" altLang="cs-CZ" sz="1800" dirty="0">
                <a:latin typeface="Arial" panose="020B0604020202020204" pitchFamily="34" charset="0"/>
              </a:rPr>
              <a:t>Socially responsible investment (SRI)</a:t>
            </a:r>
          </a:p>
          <a:p>
            <a:pPr marL="342900" indent="-342900" eaLnBrk="1" hangingPunct="1">
              <a:spcBef>
                <a:spcPct val="0"/>
              </a:spcBef>
              <a:defRPr/>
            </a:pPr>
            <a:r>
              <a:rPr lang="en-US" altLang="cs-CZ" sz="1800" dirty="0">
                <a:latin typeface="Arial" panose="020B0604020202020204" pitchFamily="34" charset="0"/>
              </a:rPr>
              <a:t>Sustainable investment</a:t>
            </a:r>
          </a:p>
          <a:p>
            <a:pPr marL="342900" indent="-342900" eaLnBrk="1" hangingPunct="1">
              <a:spcBef>
                <a:spcPct val="0"/>
              </a:spcBef>
              <a:defRPr/>
            </a:pPr>
            <a:r>
              <a:rPr lang="en-US" altLang="cs-CZ" sz="1800" dirty="0">
                <a:latin typeface="Arial" panose="020B0604020202020204" pitchFamily="34" charset="0"/>
              </a:rPr>
              <a:t>Best in class (ESG) investment</a:t>
            </a:r>
          </a:p>
          <a:p>
            <a:pPr marL="342900" indent="-342900" eaLnBrk="1" hangingPunct="1">
              <a:spcBef>
                <a:spcPct val="0"/>
              </a:spcBef>
              <a:defRPr/>
            </a:pPr>
            <a:r>
              <a:rPr lang="en-US" altLang="cs-CZ" sz="1800" dirty="0">
                <a:latin typeface="Arial" panose="020B0604020202020204" pitchFamily="34" charset="0"/>
              </a:rPr>
              <a:t>ESG integration</a:t>
            </a:r>
          </a:p>
          <a:p>
            <a:pPr marL="342900" indent="-342900" eaLnBrk="1" hangingPunct="1">
              <a:spcBef>
                <a:spcPct val="0"/>
              </a:spcBef>
              <a:defRPr/>
            </a:pPr>
            <a:r>
              <a:rPr lang="en-US" altLang="cs-CZ" sz="1800" dirty="0">
                <a:latin typeface="Arial" panose="020B0604020202020204" pitchFamily="34" charset="0"/>
              </a:rPr>
              <a:t>Thematic investment</a:t>
            </a:r>
          </a:p>
          <a:p>
            <a:pPr marL="342900" indent="-342900" eaLnBrk="1" hangingPunct="1">
              <a:spcBef>
                <a:spcPct val="0"/>
              </a:spcBef>
              <a:defRPr/>
            </a:pPr>
            <a:r>
              <a:rPr lang="en-US" altLang="cs-CZ" sz="1800" dirty="0">
                <a:latin typeface="Arial" panose="020B0604020202020204" pitchFamily="34" charset="0"/>
              </a:rPr>
              <a:t>Green investment</a:t>
            </a:r>
          </a:p>
          <a:p>
            <a:pPr marL="342900" indent="-342900" eaLnBrk="1" hangingPunct="1">
              <a:spcBef>
                <a:spcPct val="0"/>
              </a:spcBef>
              <a:defRPr/>
            </a:pPr>
            <a:r>
              <a:rPr lang="en-US" altLang="cs-CZ" sz="1800" dirty="0">
                <a:latin typeface="Arial" panose="020B0604020202020204" pitchFamily="34" charset="0"/>
              </a:rPr>
              <a:t>Impact investing</a:t>
            </a:r>
          </a:p>
          <a:p>
            <a:pPr marL="342900" indent="-342900" eaLnBrk="1" hangingPunct="1">
              <a:spcBef>
                <a:spcPct val="0"/>
              </a:spcBef>
              <a:defRPr/>
            </a:pPr>
            <a:r>
              <a:rPr lang="en-US" altLang="cs-CZ" sz="1800" dirty="0">
                <a:latin typeface="Arial" panose="020B0604020202020204" pitchFamily="34" charset="0"/>
              </a:rPr>
              <a:t>Shareholder engagement</a:t>
            </a:r>
          </a:p>
        </p:txBody>
      </p:sp>
    </p:spTree>
    <p:extLst>
      <p:ext uri="{BB962C8B-B14F-4D97-AF65-F5344CB8AC3E}">
        <p14:creationId xmlns:p14="http://schemas.microsoft.com/office/powerpoint/2010/main" val="1322669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Ethical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Ethical investment usually refers to negative or exclusionary screening of companies engaged in activities deemed unethical by the investor or that are contrary to certain international declarations, conventions and voluntary agreements.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Typical exclusions are alcohol, tobacco, pornography, certain weapons, nuclear power, and gross violations of human rights, or companies doing business in or with a particular country.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Exclusions can be based on religion, such as exclusion of companies manufacturing contraceptives or hospitals practicing abortions, or of companies engaged in activities contrary to sharia precepts; or on agreements such as the Universal Declaration of Human Rights, ILO’s Declaration on Fundamental Principles and Rights at Work, Rio Declaration on Environment and Development, and good-practice guidelines from these and numerous other sources.</a:t>
            </a:r>
          </a:p>
        </p:txBody>
      </p:sp>
    </p:spTree>
    <p:extLst>
      <p:ext uri="{BB962C8B-B14F-4D97-AF65-F5344CB8AC3E}">
        <p14:creationId xmlns:p14="http://schemas.microsoft.com/office/powerpoint/2010/main" val="3502816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Socially responsible investment (SRI)</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Socially responsible investment (SRI) refers to approaches that apply social criteria and environmental criteria in evaluating companies.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 criteria cover things such as occupational health and safety performance, discriminatory hiring and promotion practices with respect to race or gender, community welfare, </a:t>
            </a:r>
            <a:r>
              <a:rPr lang="en-US" altLang="cs-CZ" sz="1800" dirty="0" err="1">
                <a:latin typeface="Arial" panose="020B0604020202020204" pitchFamily="34" charset="0"/>
              </a:rPr>
              <a:t>labour</a:t>
            </a:r>
            <a:r>
              <a:rPr lang="en-US" altLang="cs-CZ" sz="1800" dirty="0">
                <a:latin typeface="Arial" panose="020B0604020202020204" pitchFamily="34" charset="0"/>
              </a:rPr>
              <a:t> disputes, and so forth.</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Environmental criteria cover areas such as quality of environmental management, GHG emissions, energy and resource eﬃciency, sourcing of raw materials, impacts on natural resources, land and ecosystems, waste and recycling, and are often </a:t>
            </a:r>
            <a:r>
              <a:rPr lang="en-US" altLang="cs-CZ" sz="1800" dirty="0" err="1">
                <a:latin typeface="Arial" panose="020B0604020202020204" pitchFamily="34" charset="0"/>
              </a:rPr>
              <a:t>standardised</a:t>
            </a:r>
            <a:r>
              <a:rPr lang="en-US" altLang="cs-CZ" sz="1800" dirty="0">
                <a:latin typeface="Arial" panose="020B0604020202020204" pitchFamily="34" charset="0"/>
              </a:rPr>
              <a:t> to company sales.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Generally, SRI investors score companies along their chosen criteria, either for their investment universe as a whole or sector by sector; some apply differential sector-specific weightings, and all establish a hurdle for qualification or disqualification within their investment universe.</a:t>
            </a:r>
          </a:p>
        </p:txBody>
      </p:sp>
    </p:spTree>
    <p:extLst>
      <p:ext uri="{BB962C8B-B14F-4D97-AF65-F5344CB8AC3E}">
        <p14:creationId xmlns:p14="http://schemas.microsoft.com/office/powerpoint/2010/main" val="1412484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Sustainable investment</a:t>
            </a:r>
          </a:p>
          <a:p>
            <a:pPr marL="285750" indent="-285750" eaLnBrk="1" hangingPunct="1">
              <a:spcBef>
                <a:spcPct val="0"/>
              </a:spcBef>
              <a:defRPr/>
            </a:pPr>
            <a:r>
              <a:rPr lang="en-US" altLang="cs-CZ" sz="1800" dirty="0">
                <a:latin typeface="Arial" panose="020B0604020202020204" pitchFamily="34" charset="0"/>
              </a:rPr>
              <a:t>Sustainable investment refers to portfolio composition based on the selection of assets that can be defined in some way as being sustainable or possible to continue into the long-term future.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If the criteria used are typical ESG issues, then sustainable investment is no different from best in class or integration funds.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But if the criteria are defined in terms such as ‘industries of the future’ or ‘net positive business operations’ the investment strategy may be thought of as an advanced mix of thematic and integration approaches.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cs-CZ" altLang="cs-CZ" sz="1800" dirty="0">
                <a:latin typeface="Arial" panose="020B0604020202020204" pitchFamily="34" charset="0"/>
              </a:rPr>
              <a:t>S</a:t>
            </a:r>
            <a:r>
              <a:rPr lang="en-US" altLang="cs-CZ" sz="1800" dirty="0" err="1">
                <a:latin typeface="Arial" panose="020B0604020202020204" pitchFamily="34" charset="0"/>
              </a:rPr>
              <a:t>ustainable</a:t>
            </a:r>
            <a:r>
              <a:rPr lang="en-US" altLang="cs-CZ" sz="1800" dirty="0">
                <a:latin typeface="Arial" panose="020B0604020202020204" pitchFamily="34" charset="0"/>
              </a:rPr>
              <a:t> investment can also be interpreted as an uncompromising strategy that screens out assets considered to be inimical to long-term environmental and social sustainability. </a:t>
            </a: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Examples include the majority of fossil energy based industries including tar sands and coal, too-big-to-fail financial institutions, and major investment banks. Examples of social goals such a fund might look for in companies could be those directed at reducing inequalities, providing job security and opportunities for advancement by employees.</a:t>
            </a:r>
            <a:endParaRPr lang="en-US" altLang="cs-CZ" sz="1000" dirty="0">
              <a:latin typeface="Arial" panose="020B0604020202020204" pitchFamily="34" charset="0"/>
            </a:endParaRPr>
          </a:p>
        </p:txBody>
      </p:sp>
    </p:spTree>
    <p:extLst>
      <p:ext uri="{BB962C8B-B14F-4D97-AF65-F5344CB8AC3E}">
        <p14:creationId xmlns:p14="http://schemas.microsoft.com/office/powerpoint/2010/main" val="1037470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Green investment</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Green investment refers to approaches that seek to invest capital in ‘green’ assets, whether these are funds, companies, infrastructure, projects and so on. </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Typically this might include low carbon power generation and vehicles, smart grids, energy eﬃciency, pollution control, recycling, waste management and waste of energy, process innovation, and other technologies and processes that contribute to solving particular environmental problems. </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Green investment can thus be subsumed within thematic investing</a:t>
            </a:r>
            <a:r>
              <a:rPr lang="cs-CZ" altLang="cs-CZ" sz="1800" dirty="0">
                <a:latin typeface="Arial" panose="020B0604020202020204" pitchFamily="34" charset="0"/>
              </a:rPr>
              <a:t>.</a:t>
            </a: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endParaRPr lang="en-US" altLang="cs-CZ" sz="600" dirty="0">
              <a:latin typeface="Arial" panose="020B0604020202020204" pitchFamily="34" charset="0"/>
            </a:endParaRPr>
          </a:p>
        </p:txBody>
      </p:sp>
    </p:spTree>
    <p:extLst>
      <p:ext uri="{BB962C8B-B14F-4D97-AF65-F5344CB8AC3E}">
        <p14:creationId xmlns:p14="http://schemas.microsoft.com/office/powerpoint/2010/main" val="110356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Impact investing</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Impact investing refers to investments seeking a particular social or environmental objective, such as to provide employment in a community, promote access to low carbon energy, or support minority-owned businesses or businesses that employ people recovering from drug addiction or with disabilities.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Making sure that the investment achieves its defined impact, and measuring and tracking its progress lie at the heart of the investment proposition. Impact investment should not be confused with philanthropy, its purpose still being to meet the financial objectives of the investor.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Impact investment usually takes the form of investing in non- listed companies and is not determined by sector or theme. It is an increasingly popular model for socially conscious high net worth individuals.</a:t>
            </a:r>
            <a:endParaRPr lang="cs-CZ" altLang="cs-CZ" sz="1800" dirty="0">
              <a:latin typeface="Arial" panose="020B0604020202020204" pitchFamily="34" charset="0"/>
            </a:endParaRPr>
          </a:p>
          <a:p>
            <a:pPr eaLnBrk="1" hangingPunct="1">
              <a:spcBef>
                <a:spcPct val="0"/>
              </a:spcBef>
              <a:buNone/>
              <a:defRPr/>
            </a:pPr>
            <a:endParaRPr lang="en-US" altLang="cs-CZ" sz="600" dirty="0">
              <a:latin typeface="Arial" panose="020B0604020202020204" pitchFamily="34" charset="0"/>
            </a:endParaRPr>
          </a:p>
        </p:txBody>
      </p:sp>
    </p:spTree>
    <p:extLst>
      <p:ext uri="{BB962C8B-B14F-4D97-AF65-F5344CB8AC3E}">
        <p14:creationId xmlns:p14="http://schemas.microsoft.com/office/powerpoint/2010/main" val="410011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dirty="0">
                <a:latin typeface="Arial" panose="020B0604020202020204" pitchFamily="34" charset="0"/>
              </a:rPr>
              <a:t>Responsible investment is an approach to investing that</a:t>
            </a:r>
            <a:r>
              <a:rPr lang="en-US" altLang="cs-CZ" sz="1800" b="1" i="1" dirty="0">
                <a:latin typeface="Arial" panose="020B0604020202020204" pitchFamily="34" charset="0"/>
              </a:rPr>
              <a:t> aims to incorporate environmental, social and governance (ESG) factors into investment decisions</a:t>
            </a:r>
            <a:r>
              <a:rPr lang="en-US" altLang="cs-CZ" sz="1800" dirty="0">
                <a:latin typeface="Arial" panose="020B0604020202020204" pitchFamily="34" charset="0"/>
              </a:rPr>
              <a:t>, to better manage risk and generate sustainable, long-term returns.</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Socially responsible investing (SRI) refers to financial contributions into investment tools designed </a:t>
            </a:r>
            <a:r>
              <a:rPr lang="en-US" altLang="cs-CZ" sz="1800" i="1" dirty="0">
                <a:latin typeface="Arial" panose="020B0604020202020204" pitchFamily="34" charset="0"/>
              </a:rPr>
              <a:t>to combine the traditional investment philosophy favoring profit-maximization with a values-based component seeking non-financial benefits</a:t>
            </a:r>
            <a:r>
              <a:rPr lang="en-US" altLang="cs-CZ" sz="1800" dirty="0">
                <a:latin typeface="Arial" panose="020B0604020202020204" pitchFamily="34" charset="0"/>
              </a:rPr>
              <a:t>. </a:t>
            </a:r>
            <a:endParaRPr lang="cs-CZ" altLang="cs-CZ" sz="1800" dirty="0">
              <a:latin typeface="Arial" panose="020B0604020202020204" pitchFamily="34" charset="0"/>
            </a:endParaRPr>
          </a:p>
          <a:p>
            <a:pPr marL="285750" indent="-285750" eaLnBrk="1" hangingPunct="1">
              <a:spcBef>
                <a:spcPct val="0"/>
              </a:spcBef>
              <a:defRPr/>
            </a:pPr>
            <a:endParaRPr lang="cs-CZ"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Such non-financial benefits are often referred to as </a:t>
            </a:r>
            <a:r>
              <a:rPr lang="en-US" altLang="cs-CZ" sz="1800" b="1" dirty="0">
                <a:latin typeface="Arial" panose="020B0604020202020204" pitchFamily="34" charset="0"/>
              </a:rPr>
              <a:t>social returns</a:t>
            </a:r>
            <a:r>
              <a:rPr lang="en-US" altLang="cs-CZ" sz="1800" dirty="0">
                <a:latin typeface="Arial" panose="020B0604020202020204" pitchFamily="34" charset="0"/>
              </a:rPr>
              <a:t>. </a:t>
            </a:r>
            <a:endParaRPr lang="cs-CZ" altLang="cs-CZ" sz="1800" dirty="0">
              <a:latin typeface="Arial" panose="020B0604020202020204" pitchFamily="34" charset="0"/>
            </a:endParaRPr>
          </a:p>
          <a:p>
            <a:pPr marL="1028700" lvl="1" eaLnBrk="1" hangingPunct="1">
              <a:spcBef>
                <a:spcPct val="0"/>
              </a:spcBef>
              <a:defRPr/>
            </a:pPr>
            <a:r>
              <a:rPr lang="en-US" altLang="cs-CZ" sz="1400" dirty="0">
                <a:latin typeface="Arial" panose="020B0604020202020204" pitchFamily="34" charset="0"/>
              </a:rPr>
              <a:t>These social returns vary in scope but can be broadly defined as company policies and actions that enhance a socially responsible investor’s specific environmental, religious or social values</a:t>
            </a:r>
            <a:r>
              <a:rPr lang="cs-CZ" altLang="cs-CZ" sz="1400" dirty="0">
                <a:latin typeface="Arial" panose="020B0604020202020204" pitchFamily="34" charset="0"/>
              </a:rPr>
              <a:t>.</a:t>
            </a:r>
          </a:p>
          <a:p>
            <a:pPr marL="285750" indent="-285750" eaLnBrk="1" hangingPunct="1">
              <a:spcBef>
                <a:spcPct val="0"/>
              </a:spcBef>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The terms “social”, “ethical”, “responsible”, “socially responsible” and “sustainable” are all used in a multitude of overlapping and competing ways.</a:t>
            </a:r>
            <a:r>
              <a:rPr lang="cs-CZ" altLang="cs-CZ" sz="2200" dirty="0">
                <a:latin typeface="Arial" panose="020B0604020202020204" pitchFamily="34" charset="0"/>
              </a:rPr>
              <a:t> </a:t>
            </a:r>
            <a:r>
              <a:rPr lang="cs-CZ" altLang="cs-CZ" sz="2200" dirty="0" err="1">
                <a:latin typeface="Arial" panose="020B0604020202020204" pitchFamily="34" charset="0"/>
              </a:rPr>
              <a:t>There</a:t>
            </a:r>
            <a:r>
              <a:rPr lang="cs-CZ" altLang="cs-CZ" sz="2200" dirty="0">
                <a:latin typeface="Arial" panose="020B0604020202020204" pitchFamily="34" charset="0"/>
              </a:rPr>
              <a:t> are </a:t>
            </a:r>
            <a:r>
              <a:rPr lang="cs-CZ" altLang="cs-CZ" sz="2200" dirty="0" err="1">
                <a:latin typeface="Arial" panose="020B0604020202020204" pitchFamily="34" charset="0"/>
              </a:rPr>
              <a:t>divided</a:t>
            </a:r>
            <a:r>
              <a:rPr lang="cs-CZ" altLang="cs-CZ" sz="2200" dirty="0">
                <a:latin typeface="Arial" panose="020B0604020202020204" pitchFamily="34" charset="0"/>
              </a:rPr>
              <a:t> </a:t>
            </a:r>
            <a:r>
              <a:rPr lang="cs-CZ" altLang="cs-CZ" sz="2200" dirty="0" err="1">
                <a:latin typeface="Arial" panose="020B0604020202020204" pitchFamily="34" charset="0"/>
              </a:rPr>
              <a:t>into</a:t>
            </a:r>
            <a:r>
              <a:rPr lang="cs-CZ" altLang="cs-CZ" sz="2200" dirty="0">
                <a:latin typeface="Arial" panose="020B0604020202020204" pitchFamily="34" charset="0"/>
              </a:rPr>
              <a:t> </a:t>
            </a:r>
            <a:r>
              <a:rPr lang="cs-CZ" altLang="cs-CZ" sz="2200" dirty="0" err="1">
                <a:latin typeface="Arial" panose="020B0604020202020204" pitchFamily="34" charset="0"/>
              </a:rPr>
              <a:t>three</a:t>
            </a:r>
            <a:r>
              <a:rPr lang="cs-CZ" altLang="cs-CZ" sz="2200" dirty="0">
                <a:latin typeface="Arial" panose="020B0604020202020204" pitchFamily="34" charset="0"/>
              </a:rPr>
              <a:t> </a:t>
            </a:r>
            <a:r>
              <a:rPr lang="cs-CZ" altLang="cs-CZ" sz="2200" dirty="0" err="1">
                <a:latin typeface="Arial" panose="020B0604020202020204" pitchFamily="34" charset="0"/>
              </a:rPr>
              <a:t>areas</a:t>
            </a:r>
            <a:r>
              <a:rPr lang="cs-CZ" altLang="cs-CZ" sz="2200" dirty="0">
                <a:latin typeface="Arial" panose="020B0604020202020204" pitchFamily="34" charset="0"/>
              </a:rPr>
              <a:t> </a:t>
            </a:r>
            <a:r>
              <a:rPr lang="cs-CZ" altLang="cs-CZ" sz="2200" dirty="0" err="1">
                <a:latin typeface="Arial" panose="020B0604020202020204" pitchFamily="34" charset="0"/>
              </a:rPr>
              <a:t>according</a:t>
            </a:r>
            <a:r>
              <a:rPr lang="cs-CZ" altLang="cs-CZ" sz="2200" dirty="0">
                <a:latin typeface="Arial" panose="020B0604020202020204" pitchFamily="34" charset="0"/>
              </a:rPr>
              <a:t> to EUROSIF:</a:t>
            </a:r>
          </a:p>
          <a:p>
            <a:pPr marL="1200150" lvl="1" indent="-457200" eaLnBrk="1" hangingPunct="1">
              <a:spcBef>
                <a:spcPct val="0"/>
              </a:spcBef>
              <a:buFont typeface="+mj-lt"/>
              <a:buAutoNum type="arabicPeriod"/>
              <a:defRPr/>
            </a:pPr>
            <a:r>
              <a:rPr lang="en-US" altLang="cs-CZ" sz="2000" b="1" dirty="0">
                <a:latin typeface="Arial" panose="020B0604020202020204" pitchFamily="34" charset="0"/>
              </a:rPr>
              <a:t>Responsible Investment </a:t>
            </a:r>
            <a:r>
              <a:rPr lang="en-US" altLang="cs-CZ" sz="2000" dirty="0">
                <a:latin typeface="Arial" panose="020B0604020202020204" pitchFamily="34" charset="0"/>
              </a:rPr>
              <a:t>(RI) is an area developing particularly among the institutional investors and remains most connected to the mainstream financial community. </a:t>
            </a:r>
            <a:endParaRPr lang="cs-CZ" altLang="cs-CZ" sz="20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2000" dirty="0">
              <a:latin typeface="Arial" panose="020B0604020202020204" pitchFamily="34" charset="0"/>
            </a:endParaRPr>
          </a:p>
          <a:p>
            <a:pPr marL="1600200" lvl="2" indent="-457200" eaLnBrk="1" hangingPunct="1">
              <a:spcBef>
                <a:spcPct val="0"/>
              </a:spcBef>
              <a:defRPr/>
            </a:pPr>
            <a:r>
              <a:rPr lang="en-US" altLang="cs-CZ" sz="1800" dirty="0">
                <a:latin typeface="Arial" panose="020B0604020202020204" pitchFamily="34" charset="0"/>
              </a:rPr>
              <a:t>Responsible investors take into consideration the long-term influence of extra financial factors such as environmental, social and governance (ESG) issues in their investment decision-making. </a:t>
            </a:r>
            <a:endParaRPr lang="cs-CZ" altLang="cs-CZ" sz="1800" dirty="0">
              <a:latin typeface="Arial" panose="020B0604020202020204" pitchFamily="34" charset="0"/>
            </a:endParaRPr>
          </a:p>
          <a:p>
            <a:pPr marL="1600200" lvl="2" indent="-457200" eaLnBrk="1" hangingPunct="1">
              <a:spcBef>
                <a:spcPct val="0"/>
              </a:spcBef>
              <a:defRPr/>
            </a:pPr>
            <a:endParaRPr lang="cs-CZ" altLang="cs-CZ" sz="1800" b="1" dirty="0">
              <a:latin typeface="Arial" panose="020B0604020202020204" pitchFamily="34" charset="0"/>
            </a:endParaRPr>
          </a:p>
          <a:p>
            <a:pPr marL="1600200" lvl="2" indent="-457200" eaLnBrk="1" hangingPunct="1">
              <a:spcBef>
                <a:spcPct val="0"/>
              </a:spcBef>
              <a:defRPr/>
            </a:pPr>
            <a:r>
              <a:rPr lang="en-US" altLang="cs-CZ" sz="1800" b="1" dirty="0">
                <a:latin typeface="Arial" panose="020B0604020202020204" pitchFamily="34" charset="0"/>
              </a:rPr>
              <a:t>They integrate ESG factors into their stock portfolio analysis and management</a:t>
            </a:r>
            <a:r>
              <a:rPr lang="en-US" altLang="cs-CZ" sz="1800" dirty="0">
                <a:latin typeface="Arial" panose="020B0604020202020204" pitchFamily="34" charset="0"/>
              </a:rPr>
              <a:t>, bringing together social and sustainability indicators with traditional financial analysis. </a:t>
            </a:r>
            <a:endParaRPr lang="cs-CZ" altLang="cs-CZ" sz="18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69739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2. </a:t>
            </a:r>
            <a:r>
              <a:rPr lang="cs-CZ" altLang="cs-CZ" sz="2400" b="1" cap="all" dirty="0" err="1">
                <a:latin typeface="Arial" panose="020B0604020202020204" pitchFamily="34" charset="0"/>
              </a:rPr>
              <a:t>Categories</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of</a:t>
            </a:r>
            <a:r>
              <a:rPr lang="cs-CZ" altLang="cs-CZ" sz="2400" b="1" cap="all" dirty="0">
                <a:latin typeface="Arial" panose="020B0604020202020204" pitchFamily="34" charset="0"/>
              </a:rPr>
              <a:t> RI </a:t>
            </a:r>
          </a:p>
        </p:txBody>
      </p:sp>
      <p:sp>
        <p:nvSpPr>
          <p:cNvPr id="3079" name="TextovéPole 10"/>
          <p:cNvSpPr txBox="1">
            <a:spLocks noChangeArrowheads="1"/>
          </p:cNvSpPr>
          <p:nvPr/>
        </p:nvSpPr>
        <p:spPr bwMode="auto">
          <a:xfrm>
            <a:off x="338138" y="152328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2"/>
              <a:defRPr/>
            </a:pPr>
            <a:r>
              <a:rPr lang="en-US" altLang="cs-CZ" sz="1800" b="1" dirty="0">
                <a:latin typeface="Arial" panose="020B0604020202020204" pitchFamily="34" charset="0"/>
              </a:rPr>
              <a:t>Social Responsible Investment </a:t>
            </a:r>
            <a:r>
              <a:rPr lang="en-US" altLang="cs-CZ" sz="1800" dirty="0">
                <a:latin typeface="Arial" panose="020B0604020202020204" pitchFamily="34" charset="0"/>
              </a:rPr>
              <a:t>(SRI) is an important area for the retail financial sector and may incorporate ESG issues as well as criteria more closely linked to a values-based approach.</a:t>
            </a:r>
            <a:endParaRPr lang="cs-CZ" altLang="cs-CZ" sz="1800" dirty="0">
              <a:latin typeface="Arial" panose="020B0604020202020204" pitchFamily="34" charset="0"/>
            </a:endParaRPr>
          </a:p>
          <a:p>
            <a:pPr marL="457200" indent="-457200" eaLnBrk="1" hangingPunct="1">
              <a:spcBef>
                <a:spcPct val="0"/>
              </a:spcBef>
              <a:buFont typeface="+mj-lt"/>
              <a:buAutoNum type="arabicPeriod" startAt="2"/>
              <a:defRPr/>
            </a:pP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For example, it can involve the application of pre-determined social or environmental values to investment selection. Investors choose to exclude or select particular companies or sectors because of their impact on the environment or stakeholders.</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457200" indent="-457200" eaLnBrk="1" hangingPunct="1">
              <a:spcBef>
                <a:spcPct val="0"/>
              </a:spcBef>
              <a:buFont typeface="+mj-lt"/>
              <a:buAutoNum type="arabicPeriod" startAt="3"/>
              <a:defRPr/>
            </a:pPr>
            <a:r>
              <a:rPr lang="en-US" altLang="cs-CZ" sz="1800" b="1" dirty="0">
                <a:latin typeface="Arial" panose="020B0604020202020204" pitchFamily="34" charset="0"/>
              </a:rPr>
              <a:t>Sustainable Investment </a:t>
            </a:r>
            <a:r>
              <a:rPr lang="en-US" altLang="cs-CZ" sz="1800" dirty="0">
                <a:latin typeface="Arial" panose="020B0604020202020204" pitchFamily="34" charset="0"/>
              </a:rPr>
              <a:t>(SI) is a growing area where investors align their investments with emerging environmental and social realities. </a:t>
            </a:r>
            <a:endParaRPr lang="cs-CZ" altLang="cs-CZ" sz="1800" dirty="0">
              <a:latin typeface="Arial" panose="020B0604020202020204" pitchFamily="34" charset="0"/>
            </a:endParaRPr>
          </a:p>
          <a:p>
            <a:pPr marL="457200" indent="-457200" eaLnBrk="1" hangingPunct="1">
              <a:spcBef>
                <a:spcPct val="0"/>
              </a:spcBef>
              <a:buFont typeface="+mj-lt"/>
              <a:buAutoNum type="arabicPeriod" startAt="3"/>
              <a:defRPr/>
            </a:pPr>
            <a:endParaRPr lang="cs-CZ" altLang="cs-CZ" sz="1800" dirty="0">
              <a:latin typeface="Arial" panose="020B0604020202020204" pitchFamily="34" charset="0"/>
            </a:endParaRPr>
          </a:p>
          <a:p>
            <a:pPr marL="1200150" lvl="1" indent="-457200" eaLnBrk="1" hangingPunct="1">
              <a:spcBef>
                <a:spcPct val="0"/>
              </a:spcBef>
              <a:defRPr/>
            </a:pPr>
            <a:r>
              <a:rPr lang="en-US" altLang="cs-CZ" sz="1800" dirty="0">
                <a:latin typeface="Arial" panose="020B0604020202020204" pitchFamily="34" charset="0"/>
              </a:rPr>
              <a:t>This area brings together those in the financial sector committed to the sustainability imperative along with those interested by the investment opportunities that the ongoing shift in regulations and market practices are creating</a:t>
            </a:r>
            <a:r>
              <a:rPr lang="cs-CZ" altLang="cs-CZ" sz="1800" dirty="0">
                <a:latin typeface="Arial" panose="020B0604020202020204" pitchFamily="34" charset="0"/>
              </a:rPr>
              <a:t>.</a:t>
            </a:r>
          </a:p>
          <a:p>
            <a:pPr eaLnBrk="1" hangingPunct="1">
              <a:spcBef>
                <a:spcPct val="0"/>
              </a:spcBef>
              <a:buNone/>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1004269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a:latin typeface="Arial" panose="020B0604020202020204" pitchFamily="34" charset="0"/>
              </a:rPr>
              <a:t>EUROSIF</a:t>
            </a:r>
          </a:p>
          <a:p>
            <a:pPr marL="342900" indent="-342900" eaLnBrk="1" hangingPunct="1">
              <a:spcBef>
                <a:spcPct val="0"/>
              </a:spcBef>
              <a:defRPr/>
            </a:pPr>
            <a:r>
              <a:rPr lang="en-US" altLang="cs-CZ" sz="2200">
                <a:latin typeface="Arial" panose="020B0604020202020204" pitchFamily="34" charset="0"/>
              </a:rPr>
              <a:t>is the leading European association for the promotion and advancement of sustainable and responsible investment across Europe, for the benefit of its members.</a:t>
            </a:r>
            <a:endParaRPr lang="cs-CZ" altLang="cs-CZ" sz="2200">
              <a:latin typeface="Arial" panose="020B0604020202020204" pitchFamily="34" charset="0"/>
            </a:endParaRPr>
          </a:p>
          <a:p>
            <a:pPr marL="342900" indent="-342900" eaLnBrk="1" hangingPunct="1">
              <a:spcBef>
                <a:spcPct val="0"/>
              </a:spcBef>
              <a:defRPr/>
            </a:pPr>
            <a:r>
              <a:rPr lang="en-US" altLang="cs-CZ" sz="2200" b="1">
                <a:latin typeface="Arial" panose="020B0604020202020204" pitchFamily="34" charset="0"/>
              </a:rPr>
              <a:t>Eurosif’s purpose is to:</a:t>
            </a:r>
          </a:p>
          <a:p>
            <a:pPr marL="1085850" lvl="1" indent="-342900" eaLnBrk="1" hangingPunct="1">
              <a:spcBef>
                <a:spcPct val="0"/>
              </a:spcBef>
              <a:defRPr/>
            </a:pPr>
            <a:r>
              <a:rPr lang="en-US" altLang="cs-CZ" sz="1800">
                <a:latin typeface="Arial" panose="020B0604020202020204" pitchFamily="34" charset="0"/>
              </a:rPr>
              <a:t>Promote best practice in Sustainable and Responsible Investment (SRI) on behalf of its members</a:t>
            </a:r>
          </a:p>
          <a:p>
            <a:pPr marL="1085850" lvl="1" indent="-342900" eaLnBrk="1" hangingPunct="1">
              <a:spcBef>
                <a:spcPct val="0"/>
              </a:spcBef>
              <a:defRPr/>
            </a:pPr>
            <a:r>
              <a:rPr lang="en-US" altLang="cs-CZ" sz="1800">
                <a:latin typeface="Arial" panose="020B0604020202020204" pitchFamily="34" charset="0"/>
              </a:rPr>
              <a:t>Lobby for European regulation and legislation that supports the development of SRI</a:t>
            </a:r>
          </a:p>
          <a:p>
            <a:pPr marL="1085850" lvl="1" indent="-342900" eaLnBrk="1" hangingPunct="1">
              <a:spcBef>
                <a:spcPct val="0"/>
              </a:spcBef>
              <a:defRPr/>
            </a:pPr>
            <a:r>
              <a:rPr lang="en-US" altLang="cs-CZ" sz="1800">
                <a:latin typeface="Arial" panose="020B0604020202020204" pitchFamily="34" charset="0"/>
              </a:rPr>
              <a:t>Support its members in developing their sustainable and responsible investment business</a:t>
            </a:r>
          </a:p>
          <a:p>
            <a:pPr marL="1085850" lvl="1" indent="-342900" eaLnBrk="1" hangingPunct="1">
              <a:spcBef>
                <a:spcPct val="0"/>
              </a:spcBef>
              <a:defRPr/>
            </a:pPr>
            <a:r>
              <a:rPr lang="en-US" altLang="cs-CZ" sz="1800">
                <a:latin typeface="Arial" panose="020B0604020202020204" pitchFamily="34" charset="0"/>
              </a:rPr>
              <a:t>Promote the development of, and collaboration between SIFs across Europe</a:t>
            </a:r>
          </a:p>
          <a:p>
            <a:pPr marL="1085850" lvl="1" indent="-342900" eaLnBrk="1" hangingPunct="1">
              <a:spcBef>
                <a:spcPct val="0"/>
              </a:spcBef>
              <a:defRPr/>
            </a:pPr>
            <a:r>
              <a:rPr lang="en-US" altLang="cs-CZ" sz="1800">
                <a:latin typeface="Arial" panose="020B0604020202020204" pitchFamily="34" charset="0"/>
              </a:rPr>
              <a:t>Provide research and analysis on the development and trends within the SRI market across Europe</a:t>
            </a:r>
          </a:p>
          <a:p>
            <a:pPr marL="1085850" lvl="1" indent="-342900" eaLnBrk="1" hangingPunct="1">
              <a:spcBef>
                <a:spcPct val="0"/>
              </a:spcBef>
              <a:defRPr/>
            </a:pPr>
            <a:r>
              <a:rPr lang="en-US" altLang="cs-CZ" sz="1800">
                <a:latin typeface="Arial" panose="020B0604020202020204" pitchFamily="34" charset="0"/>
              </a:rPr>
              <a:t>Raise awareness of and increase demand for SRI throughout the European capital markets</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997601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3. </a:t>
            </a:r>
            <a:r>
              <a:rPr lang="en-US" altLang="cs-CZ" sz="2400" b="1" cap="all" dirty="0">
                <a:latin typeface="Arial" panose="020B0604020202020204" pitchFamily="34" charset="0"/>
              </a:rPr>
              <a:t>The state of European SRI</a:t>
            </a:r>
            <a:r>
              <a:rPr lang="cs-CZ" altLang="cs-CZ" sz="2400" b="1" cap="all" dirty="0">
                <a:latin typeface="Arial" panose="020B0604020202020204" pitchFamily="34" charset="0"/>
              </a:rPr>
              <a:t> - EUROSIF</a:t>
            </a:r>
            <a:r>
              <a:rPr lang="en-US" altLang="cs-CZ" sz="2400" b="1" cap="all" dirty="0">
                <a:latin typeface="Arial" panose="020B0604020202020204" pitchFamily="34" charset="0"/>
              </a:rPr>
              <a: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However, despite Sustainable and Responsible Investments (SRI) having expanded</a:t>
            </a:r>
            <a:r>
              <a:rPr lang="cs-CZ" altLang="cs-CZ" sz="2200" dirty="0">
                <a:latin typeface="Arial" panose="020B0604020202020204" pitchFamily="34" charset="0"/>
              </a:rPr>
              <a:t> </a:t>
            </a:r>
            <a:r>
              <a:rPr lang="en-GB" altLang="cs-CZ" sz="2200" dirty="0">
                <a:latin typeface="Arial" panose="020B0604020202020204" pitchFamily="34" charset="0"/>
              </a:rPr>
              <a:t>significantly in the last few years, the State of our Planet is still </a:t>
            </a:r>
            <a:r>
              <a:rPr lang="en-GB" altLang="cs-CZ" sz="2200" b="1" dirty="0">
                <a:latin typeface="Arial" panose="020B0604020202020204" pitchFamily="34" charset="0"/>
              </a:rPr>
              <a:t>deteriorating</a:t>
            </a:r>
            <a:r>
              <a:rPr lang="en-GB"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Scientific</a:t>
            </a:r>
            <a:r>
              <a:rPr lang="cs-CZ" altLang="cs-CZ" sz="2200" dirty="0">
                <a:latin typeface="Arial" panose="020B0604020202020204" pitchFamily="34" charset="0"/>
              </a:rPr>
              <a:t> </a:t>
            </a:r>
            <a:r>
              <a:rPr lang="en-GB" altLang="cs-CZ" sz="2200" dirty="0">
                <a:latin typeface="Arial" panose="020B0604020202020204" pitchFamily="34" charset="0"/>
              </a:rPr>
              <a:t>research repeatedly shows that we are nowhere near reversing negative Sustainability</a:t>
            </a:r>
            <a:r>
              <a:rPr lang="cs-CZ" altLang="cs-CZ" sz="2200" dirty="0">
                <a:latin typeface="Arial" panose="020B0604020202020204" pitchFamily="34" charset="0"/>
              </a:rPr>
              <a:t> </a:t>
            </a:r>
            <a:r>
              <a:rPr lang="en-GB" altLang="cs-CZ" sz="2200" dirty="0">
                <a:latin typeface="Arial" panose="020B0604020202020204" pitchFamily="34" charset="0"/>
              </a:rPr>
              <a:t>impacts, be it on the </a:t>
            </a:r>
            <a:r>
              <a:rPr lang="en-GB" altLang="cs-CZ" sz="2200" b="1" dirty="0">
                <a:latin typeface="Arial" panose="020B0604020202020204" pitchFamily="34" charset="0"/>
              </a:rPr>
              <a:t>climate and biodiversity</a:t>
            </a:r>
            <a:r>
              <a:rPr lang="en-GB" altLang="cs-CZ" sz="2200" dirty="0">
                <a:latin typeface="Arial" panose="020B0604020202020204" pitchFamily="34" charset="0"/>
              </a:rPr>
              <a:t> front. Therefore, more than ever, investors</a:t>
            </a:r>
            <a:r>
              <a:rPr lang="cs-CZ" altLang="cs-CZ" sz="2200" dirty="0">
                <a:latin typeface="Arial" panose="020B0604020202020204" pitchFamily="34" charset="0"/>
              </a:rPr>
              <a:t> </a:t>
            </a:r>
            <a:r>
              <a:rPr lang="en-GB" altLang="cs-CZ" sz="2200" dirty="0">
                <a:latin typeface="Arial" panose="020B0604020202020204" pitchFamily="34" charset="0"/>
              </a:rPr>
              <a:t>need to </a:t>
            </a:r>
            <a:r>
              <a:rPr lang="en-GB" altLang="cs-CZ" sz="2200" b="1" dirty="0">
                <a:latin typeface="Arial" panose="020B0604020202020204" pitchFamily="34" charset="0"/>
              </a:rPr>
              <a:t>refocus</a:t>
            </a:r>
            <a:r>
              <a:rPr lang="en-GB" altLang="cs-CZ" sz="2200" dirty="0">
                <a:latin typeface="Arial" panose="020B0604020202020204" pitchFamily="34" charset="0"/>
              </a:rPr>
              <a:t> their efforts on where they can generate </a:t>
            </a:r>
            <a:r>
              <a:rPr lang="en-GB" altLang="cs-CZ" sz="2200" b="1" dirty="0">
                <a:latin typeface="Arial" panose="020B0604020202020204" pitchFamily="34" charset="0"/>
              </a:rPr>
              <a:t>positive environmental and</a:t>
            </a:r>
            <a:r>
              <a:rPr lang="cs-CZ" altLang="cs-CZ" sz="2200" b="1" dirty="0">
                <a:latin typeface="Arial" panose="020B0604020202020204" pitchFamily="34" charset="0"/>
              </a:rPr>
              <a:t> </a:t>
            </a:r>
            <a:r>
              <a:rPr lang="en-GB" altLang="cs-CZ" sz="2200" b="1" dirty="0">
                <a:latin typeface="Arial" panose="020B0604020202020204" pitchFamily="34" charset="0"/>
              </a:rPr>
              <a:t>social outcomes</a:t>
            </a:r>
            <a:r>
              <a:rPr lang="en-GB" altLang="cs-CZ" sz="2200" dirty="0">
                <a:latin typeface="Arial" panose="020B0604020202020204" pitchFamily="34" charset="0"/>
              </a:rPr>
              <a:t>.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As recent academic research is showing, investors have valuable tools</a:t>
            </a:r>
            <a:r>
              <a:rPr lang="cs-CZ" altLang="cs-CZ" sz="2200" dirty="0">
                <a:latin typeface="Arial" panose="020B0604020202020204" pitchFamily="34" charset="0"/>
              </a:rPr>
              <a:t> </a:t>
            </a:r>
            <a:r>
              <a:rPr lang="en-GB" altLang="cs-CZ" sz="2200" dirty="0">
                <a:latin typeface="Arial" panose="020B0604020202020204" pitchFamily="34" charset="0"/>
              </a:rPr>
              <a:t>to generate ‘investor impact’ by </a:t>
            </a:r>
            <a:r>
              <a:rPr lang="en-GB" altLang="cs-CZ" sz="2200" b="1" dirty="0">
                <a:latin typeface="Arial" panose="020B0604020202020204" pitchFamily="34" charset="0"/>
              </a:rPr>
              <a:t>influencing</a:t>
            </a:r>
            <a:r>
              <a:rPr lang="en-GB" altLang="cs-CZ" sz="2200" dirty="0">
                <a:latin typeface="Arial" panose="020B0604020202020204" pitchFamily="34" charset="0"/>
              </a:rPr>
              <a:t> </a:t>
            </a:r>
            <a:r>
              <a:rPr lang="en-GB" altLang="cs-CZ" sz="2200" b="1" dirty="0">
                <a:latin typeface="Arial" panose="020B0604020202020204" pitchFamily="34" charset="0"/>
              </a:rPr>
              <a:t>corporate behaviour </a:t>
            </a:r>
            <a:r>
              <a:rPr lang="en-GB" altLang="cs-CZ" sz="2200" dirty="0">
                <a:latin typeface="Arial" panose="020B0604020202020204" pitchFamily="34" charset="0"/>
              </a:rPr>
              <a:t>through engagement and</a:t>
            </a:r>
            <a:r>
              <a:rPr lang="cs-CZ" altLang="cs-CZ" sz="2200" dirty="0">
                <a:latin typeface="Arial" panose="020B0604020202020204" pitchFamily="34" charset="0"/>
              </a:rPr>
              <a:t> </a:t>
            </a:r>
            <a:r>
              <a:rPr lang="en-GB" altLang="cs-CZ" sz="2200" dirty="0">
                <a:latin typeface="Arial" panose="020B0604020202020204" pitchFamily="34" charset="0"/>
              </a:rPr>
              <a:t>stewardship and redirecting capital towards sustainable businesses and projects</a:t>
            </a:r>
            <a:r>
              <a:rPr lang="cs-CZ"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2730406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3. </a:t>
            </a:r>
            <a:r>
              <a:rPr lang="en-US" altLang="cs-CZ" sz="2400" b="1" cap="all" dirty="0">
                <a:latin typeface="Arial" panose="020B0604020202020204" pitchFamily="34" charset="0"/>
              </a:rPr>
              <a:t>The state of European SRI</a:t>
            </a:r>
            <a:r>
              <a:rPr lang="cs-CZ" altLang="cs-CZ" sz="2400" b="1" cap="all" dirty="0">
                <a:latin typeface="Arial" panose="020B0604020202020204" pitchFamily="34" charset="0"/>
              </a:rPr>
              <a:t> - EUROSIF</a:t>
            </a:r>
            <a:r>
              <a:rPr lang="en-US" altLang="cs-CZ" sz="2400" b="1" cap="all" dirty="0">
                <a:latin typeface="Arial" panose="020B0604020202020204" pitchFamily="34" charset="0"/>
              </a:rPr>
              <a:t> </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dirty="0">
                <a:latin typeface="Arial" panose="020B0604020202020204" pitchFamily="34" charset="0"/>
              </a:rPr>
              <a:t>I</a:t>
            </a:r>
            <a:r>
              <a:rPr lang="en-GB" altLang="cs-CZ" sz="2200" dirty="0" err="1">
                <a:latin typeface="Arial" panose="020B0604020202020204" pitchFamily="34" charset="0"/>
              </a:rPr>
              <a:t>nvestors</a:t>
            </a:r>
            <a:r>
              <a:rPr lang="en-GB" altLang="cs-CZ" sz="2200" dirty="0">
                <a:latin typeface="Arial" panose="020B0604020202020204" pitchFamily="34" charset="0"/>
              </a:rPr>
              <a:t> have a key role to play in transitioning the real</a:t>
            </a:r>
            <a:r>
              <a:rPr lang="cs-CZ" altLang="cs-CZ" sz="2200" dirty="0">
                <a:latin typeface="Arial" panose="020B0604020202020204" pitchFamily="34" charset="0"/>
              </a:rPr>
              <a:t> </a:t>
            </a:r>
            <a:r>
              <a:rPr lang="en-GB" altLang="cs-CZ" sz="2200" dirty="0">
                <a:latin typeface="Arial" panose="020B0604020202020204" pitchFamily="34" charset="0"/>
              </a:rPr>
              <a:t>economy towards a </a:t>
            </a:r>
            <a:r>
              <a:rPr lang="en-GB" altLang="cs-CZ" sz="2200" b="1" dirty="0">
                <a:latin typeface="Arial" panose="020B0604020202020204" pitchFamily="34" charset="0"/>
              </a:rPr>
              <a:t>climate-neutral and more inclusive model of growth</a:t>
            </a:r>
            <a:r>
              <a:rPr lang="en-GB" altLang="cs-CZ" sz="2200" dirty="0">
                <a:latin typeface="Arial" panose="020B0604020202020204" pitchFamily="34" charset="0"/>
              </a:rPr>
              <a:t>, consistent with</a:t>
            </a:r>
            <a:r>
              <a:rPr lang="cs-CZ" altLang="cs-CZ" sz="2200" dirty="0">
                <a:latin typeface="Arial" panose="020B0604020202020204" pitchFamily="34" charset="0"/>
              </a:rPr>
              <a:t> </a:t>
            </a:r>
            <a:r>
              <a:rPr lang="en-GB" altLang="cs-CZ" sz="2200" dirty="0">
                <a:latin typeface="Arial" panose="020B0604020202020204" pitchFamily="34" charset="0"/>
              </a:rPr>
              <a:t>the </a:t>
            </a:r>
            <a:r>
              <a:rPr lang="en-GB" altLang="cs-CZ" sz="2200" b="1" dirty="0">
                <a:latin typeface="Arial" panose="020B0604020202020204" pitchFamily="34" charset="0"/>
              </a:rPr>
              <a:t>Paris Agreement </a:t>
            </a:r>
            <a:r>
              <a:rPr lang="en-GB" altLang="cs-CZ" sz="2200" dirty="0">
                <a:latin typeface="Arial" panose="020B0604020202020204" pitchFamily="34" charset="0"/>
              </a:rPr>
              <a:t>and the </a:t>
            </a:r>
            <a:r>
              <a:rPr lang="en-GB" altLang="cs-CZ" sz="2200" b="1" dirty="0">
                <a:latin typeface="Arial" panose="020B0604020202020204" pitchFamily="34" charset="0"/>
              </a:rPr>
              <a:t>UN SDGs. </a:t>
            </a:r>
            <a:r>
              <a:rPr lang="en-GB" altLang="cs-CZ" sz="1000" dirty="0">
                <a:latin typeface="Arial" panose="020B0604020202020204" pitchFamily="34" charset="0"/>
                <a:hlinkClick r:id="rId2"/>
              </a:rPr>
              <a:t>https://sdgs.un.org/goals</a:t>
            </a:r>
            <a:r>
              <a:rPr lang="cs-CZ" altLang="cs-CZ" sz="1000" dirty="0">
                <a:latin typeface="Arial" panose="020B0604020202020204" pitchFamily="34" charset="0"/>
              </a:rPr>
              <a:t> (</a:t>
            </a:r>
            <a:r>
              <a:rPr lang="cs-CZ" altLang="cs-CZ" sz="1000" dirty="0" err="1">
                <a:latin typeface="Arial" panose="020B0604020202020204" pitchFamily="34" charset="0"/>
              </a:rPr>
              <a:t>look</a:t>
            </a:r>
            <a:r>
              <a:rPr lang="cs-CZ" altLang="cs-CZ" sz="1000" dirty="0">
                <a:latin typeface="Arial" panose="020B0604020202020204" pitchFamily="34" charset="0"/>
              </a:rPr>
              <a:t> </a:t>
            </a:r>
            <a:r>
              <a:rPr lang="cs-CZ" altLang="cs-CZ" sz="1000" dirty="0" err="1">
                <a:latin typeface="Arial" panose="020B0604020202020204" pitchFamily="34" charset="0"/>
              </a:rPr>
              <a:t>at</a:t>
            </a:r>
            <a:r>
              <a:rPr lang="cs-CZ" altLang="cs-CZ" sz="1000" dirty="0">
                <a:latin typeface="Arial" panose="020B0604020202020204" pitchFamily="34" charset="0"/>
              </a:rPr>
              <a:t> Goals)</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Therefore, investors have increasingly integrated</a:t>
            </a:r>
            <a:r>
              <a:rPr lang="cs-CZ" altLang="cs-CZ" sz="2200" dirty="0">
                <a:latin typeface="Arial" panose="020B0604020202020204" pitchFamily="34" charset="0"/>
              </a:rPr>
              <a:t> </a:t>
            </a:r>
            <a:r>
              <a:rPr lang="en-GB" altLang="cs-CZ" sz="2200" dirty="0">
                <a:latin typeface="Arial" panose="020B0604020202020204" pitchFamily="34" charset="0"/>
              </a:rPr>
              <a:t>sustainability as part of their investment processes and in line with their fiduciary duty.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By</a:t>
            </a:r>
            <a:r>
              <a:rPr lang="cs-CZ" altLang="cs-CZ" sz="2200" dirty="0">
                <a:latin typeface="Arial" panose="020B0604020202020204" pitchFamily="34" charset="0"/>
              </a:rPr>
              <a:t> </a:t>
            </a:r>
            <a:r>
              <a:rPr lang="en-GB" altLang="cs-CZ" sz="2200" b="1" dirty="0">
                <a:latin typeface="Arial" panose="020B0604020202020204" pitchFamily="34" charset="0"/>
              </a:rPr>
              <a:t>integrating</a:t>
            </a:r>
            <a:r>
              <a:rPr lang="en-GB" altLang="cs-CZ" sz="2200" dirty="0">
                <a:latin typeface="Arial" panose="020B0604020202020204" pitchFamily="34" charset="0"/>
              </a:rPr>
              <a:t> environmental, social, and governance (ESG) considerations in their Investment</a:t>
            </a:r>
            <a:r>
              <a:rPr lang="cs-CZ" altLang="cs-CZ" sz="2200" dirty="0">
                <a:latin typeface="Arial" panose="020B0604020202020204" pitchFamily="34" charset="0"/>
              </a:rPr>
              <a:t> </a:t>
            </a:r>
            <a:r>
              <a:rPr lang="en-GB" altLang="cs-CZ" sz="2200" dirty="0">
                <a:latin typeface="Arial" panose="020B0604020202020204" pitchFamily="34" charset="0"/>
              </a:rPr>
              <a:t>decisions, they aim at both </a:t>
            </a:r>
            <a:r>
              <a:rPr lang="en-GB" altLang="cs-CZ" sz="2200" b="1" dirty="0">
                <a:latin typeface="Arial" panose="020B0604020202020204" pitchFamily="34" charset="0"/>
              </a:rPr>
              <a:t>mitigating risks and enhancing long-term return</a:t>
            </a:r>
            <a:r>
              <a:rPr lang="en-GB"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2358698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The </a:t>
            </a:r>
            <a:r>
              <a:rPr lang="en-US" altLang="cs-CZ" sz="2200" i="1" dirty="0">
                <a:latin typeface="Arial" panose="020B0604020202020204" pitchFamily="34" charset="0"/>
              </a:rPr>
              <a:t>richness of variety of SRI shows the strength of the</a:t>
            </a:r>
            <a:r>
              <a:rPr lang="cs-CZ" altLang="cs-CZ" sz="2200" i="1" dirty="0">
                <a:latin typeface="Arial" panose="020B0604020202020204" pitchFamily="34" charset="0"/>
              </a:rPr>
              <a:t>  </a:t>
            </a:r>
            <a:r>
              <a:rPr lang="en-US" altLang="cs-CZ" sz="2200" i="1" dirty="0">
                <a:latin typeface="Arial" panose="020B0604020202020204" pitchFamily="34" charset="0"/>
              </a:rPr>
              <a:t>industry</a:t>
            </a:r>
            <a:r>
              <a:rPr lang="en-US" altLang="cs-CZ" sz="2200" dirty="0">
                <a:latin typeface="Arial" panose="020B0604020202020204" pitchFamily="34" charset="0"/>
              </a:rPr>
              <a:t>, as investors continue to show creativity in developing</a:t>
            </a:r>
            <a:r>
              <a:rPr lang="cs-CZ" altLang="cs-CZ" sz="2200" dirty="0">
                <a:latin typeface="Arial" panose="020B0604020202020204" pitchFamily="34" charset="0"/>
              </a:rPr>
              <a:t> </a:t>
            </a:r>
            <a:r>
              <a:rPr lang="en-US" altLang="cs-CZ" sz="2200" dirty="0">
                <a:latin typeface="Arial" panose="020B0604020202020204" pitchFamily="34" charset="0"/>
              </a:rPr>
              <a:t>new products and in combining approaches.</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fast</a:t>
            </a:r>
            <a:r>
              <a:rPr lang="cs-CZ" altLang="cs-CZ" sz="2200" dirty="0">
                <a:latin typeface="Arial" panose="020B0604020202020204" pitchFamily="34" charset="0"/>
              </a:rPr>
              <a:t> </a:t>
            </a:r>
            <a:r>
              <a:rPr lang="en-US" altLang="cs-CZ" sz="2200" dirty="0">
                <a:latin typeface="Arial" panose="020B0604020202020204" pitchFamily="34" charset="0"/>
              </a:rPr>
              <a:t>evolving nature of the industry, </a:t>
            </a:r>
            <a:r>
              <a:rPr lang="en-US" altLang="cs-CZ" sz="2200" i="1" dirty="0">
                <a:latin typeface="Arial" panose="020B0604020202020204" pitchFamily="34" charset="0"/>
              </a:rPr>
              <a:t>combined with a high degree</a:t>
            </a:r>
            <a:r>
              <a:rPr lang="cs-CZ" altLang="cs-CZ" sz="2200" i="1" dirty="0">
                <a:latin typeface="Arial" panose="020B0604020202020204" pitchFamily="34" charset="0"/>
              </a:rPr>
              <a:t> </a:t>
            </a:r>
            <a:r>
              <a:rPr lang="en-US" altLang="cs-CZ" sz="2200" i="1" dirty="0">
                <a:latin typeface="Arial" panose="020B0604020202020204" pitchFamily="34" charset="0"/>
              </a:rPr>
              <a:t>of innovation, and the fragmentation of expectations on the</a:t>
            </a:r>
            <a:r>
              <a:rPr lang="cs-CZ" altLang="cs-CZ" sz="2200" i="1" dirty="0">
                <a:latin typeface="Arial" panose="020B0604020202020204" pitchFamily="34" charset="0"/>
              </a:rPr>
              <a:t> </a:t>
            </a:r>
            <a:r>
              <a:rPr lang="en-US" altLang="cs-CZ" sz="2200" i="1" dirty="0">
                <a:latin typeface="Arial" panose="020B0604020202020204" pitchFamily="34" charset="0"/>
              </a:rPr>
              <a:t>‘buy-side’ represent</a:t>
            </a:r>
            <a:r>
              <a:rPr lang="en-US" altLang="cs-CZ" sz="2200" dirty="0">
                <a:latin typeface="Arial" panose="020B0604020202020204" pitchFamily="34" charset="0"/>
              </a:rPr>
              <a:t>, however, real challenges to the future</a:t>
            </a:r>
            <a:r>
              <a:rPr lang="cs-CZ" altLang="cs-CZ" sz="2200" dirty="0">
                <a:latin typeface="Arial" panose="020B0604020202020204" pitchFamily="34" charset="0"/>
              </a:rPr>
              <a:t> </a:t>
            </a:r>
            <a:r>
              <a:rPr lang="en-US" altLang="cs-CZ" sz="2200" dirty="0">
                <a:latin typeface="Arial" panose="020B0604020202020204" pitchFamily="34" charset="0"/>
              </a:rPr>
              <a:t>success of SRI, in particular when it comes to </a:t>
            </a:r>
            <a:r>
              <a:rPr lang="en-US" altLang="cs-CZ" sz="2200" dirty="0" err="1">
                <a:latin typeface="Arial" panose="020B0604020202020204" pitchFamily="34" charset="0"/>
              </a:rPr>
              <a:t>standardisation</a:t>
            </a:r>
            <a:r>
              <a:rPr lang="cs-CZ" altLang="cs-CZ" sz="2200" dirty="0">
                <a:latin typeface="Arial" panose="020B0604020202020204" pitchFamily="34" charset="0"/>
              </a:rPr>
              <a:t> </a:t>
            </a:r>
            <a:r>
              <a:rPr lang="en-US" altLang="cs-CZ" sz="2200" dirty="0">
                <a:latin typeface="Arial" panose="020B0604020202020204" pitchFamily="34" charset="0"/>
              </a:rPr>
              <a:t>and comparability.</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While the </a:t>
            </a:r>
            <a:r>
              <a:rPr lang="en-US" altLang="cs-CZ" sz="2200" i="1" dirty="0">
                <a:latin typeface="Arial" panose="020B0604020202020204" pitchFamily="34" charset="0"/>
              </a:rPr>
              <a:t>continued aggregate growth of all SRI strategies</a:t>
            </a:r>
            <a:r>
              <a:rPr lang="cs-CZ" altLang="cs-CZ" sz="2200" i="1" dirty="0">
                <a:latin typeface="Arial" panose="020B0604020202020204" pitchFamily="34" charset="0"/>
              </a:rPr>
              <a:t> </a:t>
            </a:r>
            <a:r>
              <a:rPr lang="en-US" altLang="cs-CZ" sz="2200" i="1" dirty="0">
                <a:latin typeface="Arial" panose="020B0604020202020204" pitchFamily="34" charset="0"/>
              </a:rPr>
              <a:t>across Europe is welcome</a:t>
            </a:r>
            <a:r>
              <a:rPr lang="en-US" altLang="cs-CZ" sz="2200" dirty="0">
                <a:latin typeface="Arial" panose="020B0604020202020204" pitchFamily="34" charset="0"/>
              </a:rPr>
              <a:t>, there is considerable </a:t>
            </a:r>
            <a:r>
              <a:rPr lang="en-US" altLang="cs-CZ" sz="2200" i="1" dirty="0">
                <a:latin typeface="Arial" panose="020B0604020202020204" pitchFamily="34" charset="0"/>
              </a:rPr>
              <a:t>difference</a:t>
            </a:r>
            <a:r>
              <a:rPr lang="cs-CZ" altLang="cs-CZ" sz="2200" i="1" dirty="0">
                <a:latin typeface="Arial" panose="020B0604020202020204" pitchFamily="34" charset="0"/>
              </a:rPr>
              <a:t> </a:t>
            </a:r>
            <a:r>
              <a:rPr lang="en-US" altLang="cs-CZ" sz="2200" i="1" dirty="0">
                <a:latin typeface="Arial" panose="020B0604020202020204" pitchFamily="34" charset="0"/>
              </a:rPr>
              <a:t>in growth at the country level</a:t>
            </a:r>
            <a:r>
              <a:rPr lang="en-US" altLang="cs-CZ" sz="2200" dirty="0">
                <a:latin typeface="Arial" panose="020B0604020202020204" pitchFamily="34" charset="0"/>
              </a:rPr>
              <a:t>, and some strategies remain</a:t>
            </a:r>
            <a:r>
              <a:rPr lang="cs-CZ" altLang="cs-CZ" sz="2200" dirty="0">
                <a:latin typeface="Arial" panose="020B0604020202020204" pitchFamily="34" charset="0"/>
              </a:rPr>
              <a:t> </a:t>
            </a:r>
            <a:r>
              <a:rPr lang="en-US" altLang="cs-CZ" sz="2200" dirty="0">
                <a:latin typeface="Arial" panose="020B0604020202020204" pitchFamily="34" charset="0"/>
              </a:rPr>
              <a:t>concentrated around a few markets.</a:t>
            </a:r>
          </a:p>
        </p:txBody>
      </p:sp>
    </p:spTree>
    <p:extLst>
      <p:ext uri="{BB962C8B-B14F-4D97-AF65-F5344CB8AC3E}">
        <p14:creationId xmlns:p14="http://schemas.microsoft.com/office/powerpoint/2010/main" val="743466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In recent years, the European Union has positioned itself as the </a:t>
            </a:r>
            <a:r>
              <a:rPr lang="en-GB" altLang="cs-CZ" sz="2200" b="1" dirty="0">
                <a:latin typeface="Arial" panose="020B0604020202020204" pitchFamily="34" charset="0"/>
              </a:rPr>
              <a:t>world leader </a:t>
            </a:r>
            <a:r>
              <a:rPr lang="en-GB" altLang="cs-CZ" sz="2200" dirty="0">
                <a:latin typeface="Arial" panose="020B0604020202020204" pitchFamily="34" charset="0"/>
              </a:rPr>
              <a:t>in promoting</a:t>
            </a:r>
            <a:r>
              <a:rPr lang="cs-CZ" altLang="cs-CZ" sz="2200" dirty="0">
                <a:latin typeface="Arial" panose="020B0604020202020204" pitchFamily="34" charset="0"/>
              </a:rPr>
              <a:t> </a:t>
            </a:r>
            <a:r>
              <a:rPr lang="en-GB" altLang="cs-CZ" sz="2200" dirty="0">
                <a:latin typeface="Arial" panose="020B0604020202020204" pitchFamily="34" charset="0"/>
              </a:rPr>
              <a:t>a vision of sustainable finance</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cs-CZ" altLang="cs-CZ" sz="2200" dirty="0">
                <a:latin typeface="Arial" panose="020B0604020202020204" pitchFamily="34" charset="0"/>
              </a:rPr>
              <a:t>The EU </a:t>
            </a:r>
            <a:r>
              <a:rPr lang="cs-CZ" altLang="cs-CZ" sz="2200" dirty="0" err="1">
                <a:latin typeface="Arial" panose="020B0604020202020204" pitchFamily="34" charset="0"/>
              </a:rPr>
              <a:t>sustainable</a:t>
            </a:r>
            <a:r>
              <a:rPr lang="cs-CZ" altLang="cs-CZ" sz="2200" dirty="0">
                <a:latin typeface="Arial" panose="020B0604020202020204" pitchFamily="34" charset="0"/>
              </a:rPr>
              <a:t> finance agenda,</a:t>
            </a:r>
            <a:r>
              <a:rPr lang="en-GB" altLang="cs-CZ" sz="2200" dirty="0">
                <a:latin typeface="Arial" panose="020B0604020202020204" pitchFamily="34" charset="0"/>
              </a:rPr>
              <a:t> with the EU Taxonomy, the SFDR </a:t>
            </a:r>
            <a:r>
              <a:rPr lang="cs-CZ" altLang="cs-CZ" sz="2200" dirty="0">
                <a:latin typeface="Arial" panose="020B0604020202020204" pitchFamily="34" charset="0"/>
              </a:rPr>
              <a:t>(</a:t>
            </a:r>
            <a:r>
              <a:rPr lang="en-GB" sz="2200" dirty="0">
                <a:latin typeface="Arial" panose="020B0604020202020204" pitchFamily="34" charset="0"/>
              </a:rPr>
              <a:t>Sustainable Finance Disclosure Regulation</a:t>
            </a:r>
            <a:r>
              <a:rPr lang="cs-CZ" sz="2200" dirty="0">
                <a:latin typeface="Arial" panose="020B0604020202020204" pitchFamily="34" charset="0"/>
              </a:rPr>
              <a:t>)</a:t>
            </a:r>
            <a:r>
              <a:rPr lang="en-GB" sz="2200" dirty="0">
                <a:latin typeface="Arial" panose="020B0604020202020204" pitchFamily="34" charset="0"/>
              </a:rPr>
              <a:t> </a:t>
            </a:r>
            <a:r>
              <a:rPr lang="en-GB" altLang="cs-CZ" sz="2200" dirty="0">
                <a:latin typeface="Arial" panose="020B0604020202020204" pitchFamily="34" charset="0"/>
              </a:rPr>
              <a:t>and the Paris-Aligned Benchmarks, represents the worlds</a:t>
            </a:r>
            <a:r>
              <a:rPr lang="cs-CZ" altLang="cs-CZ" sz="2200" dirty="0">
                <a:latin typeface="Arial" panose="020B0604020202020204" pitchFamily="34" charset="0"/>
              </a:rPr>
              <a:t> </a:t>
            </a:r>
            <a:r>
              <a:rPr lang="en-GB" altLang="cs-CZ" sz="2200" dirty="0">
                <a:latin typeface="Arial" panose="020B0604020202020204" pitchFamily="34" charset="0"/>
              </a:rPr>
              <a:t>leading standard for financial market participants to address the challenges of climate</a:t>
            </a:r>
            <a:r>
              <a:rPr lang="cs-CZ" altLang="cs-CZ" sz="2200" dirty="0">
                <a:latin typeface="Arial" panose="020B0604020202020204" pitchFamily="34" charset="0"/>
              </a:rPr>
              <a:t> </a:t>
            </a:r>
            <a:r>
              <a:rPr lang="en-GB" altLang="cs-CZ" sz="2200" dirty="0">
                <a:latin typeface="Arial" panose="020B0604020202020204" pitchFamily="34" charset="0"/>
              </a:rPr>
              <a:t>change and social inequalities.</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Eurosif believe we must increasingly look at the EU sustainable finance agenda </a:t>
            </a:r>
            <a:r>
              <a:rPr lang="en-GB" altLang="cs-CZ" sz="2200" dirty="0" err="1">
                <a:latin typeface="Arial" panose="020B0604020202020204" pitchFamily="34" charset="0"/>
              </a:rPr>
              <a:t>throug</a:t>
            </a:r>
            <a:r>
              <a:rPr lang="cs-CZ" altLang="cs-CZ" sz="2200" dirty="0">
                <a:latin typeface="Arial" panose="020B0604020202020204" pitchFamily="34" charset="0"/>
              </a:rPr>
              <a:t>h </a:t>
            </a:r>
            <a:r>
              <a:rPr lang="en-GB" altLang="cs-CZ" sz="2200" dirty="0">
                <a:latin typeface="Arial" panose="020B0604020202020204" pitchFamily="34" charset="0"/>
              </a:rPr>
              <a:t>the prism of investor impact.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Currently, the European Union is expected to require €28 trillion of</a:t>
            </a:r>
            <a:r>
              <a:rPr lang="cs-CZ" altLang="cs-CZ" sz="2200" dirty="0">
                <a:latin typeface="Arial" panose="020B0604020202020204" pitchFamily="34" charset="0"/>
              </a:rPr>
              <a:t> </a:t>
            </a:r>
            <a:r>
              <a:rPr lang="en-GB" altLang="cs-CZ" sz="2200" dirty="0">
                <a:latin typeface="Arial" panose="020B0604020202020204" pitchFamily="34" charset="0"/>
              </a:rPr>
              <a:t>structural investments between now and 2050 to achieve carbon neutrality</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09208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EUROSIF – </a:t>
            </a:r>
            <a:r>
              <a:rPr lang="cs-CZ" altLang="cs-CZ" sz="2400" b="1" cap="all" dirty="0" err="1">
                <a:latin typeface="Arial" panose="020B0604020202020204" pitchFamily="34" charset="0"/>
              </a:rPr>
              <a:t>planetary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boundaries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2" name="Obrázek 1">
            <a:extLst>
              <a:ext uri="{FF2B5EF4-FFF2-40B4-BE49-F238E27FC236}">
                <a16:creationId xmlns:a16="http://schemas.microsoft.com/office/drawing/2014/main" id="{79BCDF04-9091-4382-BE74-568EE264946B}"/>
              </a:ext>
            </a:extLst>
          </p:cNvPr>
          <p:cNvPicPr>
            <a:picLocks noChangeAspect="1"/>
          </p:cNvPicPr>
          <p:nvPr/>
        </p:nvPicPr>
        <p:blipFill rotWithShape="1">
          <a:blip r:embed="rId2"/>
          <a:srcRect l="23462" t="15014" r="21410" b="9088"/>
          <a:stretch/>
        </p:blipFill>
        <p:spPr>
          <a:xfrm>
            <a:off x="609600" y="1156660"/>
            <a:ext cx="7362092" cy="5701340"/>
          </a:xfrm>
          <a:prstGeom prst="rect">
            <a:avLst/>
          </a:prstGeom>
        </p:spPr>
      </p:pic>
    </p:spTree>
    <p:extLst>
      <p:ext uri="{BB962C8B-B14F-4D97-AF65-F5344CB8AC3E}">
        <p14:creationId xmlns:p14="http://schemas.microsoft.com/office/powerpoint/2010/main" val="2737889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dirty="0">
                <a:latin typeface="Arial" panose="020B0604020202020204" pitchFamily="34" charset="0"/>
              </a:rPr>
              <a:t>EUROSIF – </a:t>
            </a:r>
            <a:r>
              <a:rPr lang="cs-CZ" altLang="cs-CZ" sz="2400" b="1" cap="all" dirty="0" err="1">
                <a:latin typeface="Arial" panose="020B0604020202020204" pitchFamily="34" charset="0"/>
              </a:rPr>
              <a:t>planetary</a:t>
            </a:r>
            <a:r>
              <a:rPr lang="cs-CZ" altLang="cs-CZ" sz="2400" b="1" cap="all" dirty="0">
                <a:latin typeface="Arial" panose="020B0604020202020204" pitchFamily="34" charset="0"/>
              </a:rPr>
              <a:t> </a:t>
            </a:r>
            <a:r>
              <a:rPr lang="cs-CZ" altLang="cs-CZ" sz="2400" b="1" cap="all" dirty="0" err="1">
                <a:latin typeface="Arial" panose="020B0604020202020204" pitchFamily="34" charset="0"/>
              </a:rPr>
              <a:t>boundaries</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216356C9-EC6B-4C1E-9969-66A23EB37370}"/>
              </a:ext>
            </a:extLst>
          </p:cNvPr>
          <p:cNvPicPr>
            <a:picLocks noChangeAspect="1"/>
          </p:cNvPicPr>
          <p:nvPr/>
        </p:nvPicPr>
        <p:blipFill rotWithShape="1">
          <a:blip r:embed="rId2"/>
          <a:srcRect l="23205" t="12950" r="24616" b="8404"/>
          <a:stretch/>
        </p:blipFill>
        <p:spPr>
          <a:xfrm>
            <a:off x="1160584" y="1438275"/>
            <a:ext cx="6389077" cy="5416762"/>
          </a:xfrm>
          <a:prstGeom prst="rect">
            <a:avLst/>
          </a:prstGeom>
        </p:spPr>
      </p:pic>
    </p:spTree>
    <p:extLst>
      <p:ext uri="{BB962C8B-B14F-4D97-AF65-F5344CB8AC3E}">
        <p14:creationId xmlns:p14="http://schemas.microsoft.com/office/powerpoint/2010/main" val="1349181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cap="all" dirty="0">
                <a:latin typeface="Arial" panose="020B0604020202020204" pitchFamily="34" charset="0"/>
              </a:rPr>
              <a:t>Investor impact: what it means and how it</a:t>
            </a:r>
          </a:p>
          <a:p>
            <a:pPr algn="ctr" eaLnBrk="1" hangingPunct="1">
              <a:spcBef>
                <a:spcPct val="0"/>
              </a:spcBef>
              <a:buFontTx/>
              <a:buNone/>
            </a:pPr>
            <a:r>
              <a:rPr lang="en-GB" altLang="cs-CZ" sz="2400" b="1" cap="all" dirty="0">
                <a:latin typeface="Arial" panose="020B0604020202020204" pitchFamily="34" charset="0"/>
              </a:rPr>
              <a:t>can be achieved</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7" y="1523285"/>
            <a:ext cx="5453061"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Investors can have positive real-world impacts only</a:t>
            </a:r>
            <a:r>
              <a:rPr lang="cs-CZ" altLang="cs-CZ" sz="2200" dirty="0">
                <a:latin typeface="Arial" panose="020B0604020202020204" pitchFamily="34" charset="0"/>
              </a:rPr>
              <a:t> </a:t>
            </a:r>
            <a:r>
              <a:rPr lang="en-GB" altLang="cs-CZ" sz="2200" dirty="0">
                <a:latin typeface="Arial" panose="020B0604020202020204" pitchFamily="34" charset="0"/>
              </a:rPr>
              <a:t>through the companies they invest in</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GB" altLang="cs-CZ" sz="2200" b="1" dirty="0">
                <a:latin typeface="Arial" panose="020B0604020202020204" pitchFamily="34" charset="0"/>
              </a:rPr>
              <a:t>Shareholder engagement </a:t>
            </a:r>
            <a:r>
              <a:rPr lang="en-GB" altLang="cs-CZ" sz="2200" dirty="0">
                <a:latin typeface="Arial" panose="020B0604020202020204" pitchFamily="34" charset="0"/>
              </a:rPr>
              <a:t>is the most reliable, empirically</a:t>
            </a:r>
            <a:r>
              <a:rPr lang="cs-CZ" altLang="cs-CZ" sz="2200" dirty="0">
                <a:latin typeface="Arial" panose="020B0604020202020204" pitchFamily="34" charset="0"/>
              </a:rPr>
              <a:t> </a:t>
            </a:r>
            <a:r>
              <a:rPr lang="en-GB" altLang="cs-CZ" sz="2200" dirty="0">
                <a:latin typeface="Arial" panose="020B0604020202020204" pitchFamily="34" charset="0"/>
              </a:rPr>
              <a:t>proven mechanism by which to realise improvements</a:t>
            </a:r>
            <a:r>
              <a:rPr lang="cs-CZ" altLang="cs-CZ" sz="2200" dirty="0">
                <a:latin typeface="Arial" panose="020B0604020202020204" pitchFamily="34" charset="0"/>
              </a:rPr>
              <a:t> </a:t>
            </a:r>
            <a:r>
              <a:rPr lang="en-GB" altLang="cs-CZ" sz="2200" dirty="0">
                <a:latin typeface="Arial" panose="020B0604020202020204" pitchFamily="34" charset="0"/>
              </a:rPr>
              <a:t>in corporate ESG practices, such as reductions in GHG</a:t>
            </a:r>
            <a:r>
              <a:rPr lang="cs-CZ" altLang="cs-CZ" sz="2200" dirty="0">
                <a:latin typeface="Arial" panose="020B0604020202020204" pitchFamily="34" charset="0"/>
              </a:rPr>
              <a:t> </a:t>
            </a:r>
            <a:r>
              <a:rPr lang="en-GB" altLang="cs-CZ" sz="2200" dirty="0">
                <a:latin typeface="Arial" panose="020B0604020202020204" pitchFamily="34" charset="0"/>
              </a:rPr>
              <a:t>emission in the value chain, decommissioning or</a:t>
            </a:r>
            <a:r>
              <a:rPr lang="cs-CZ" altLang="cs-CZ" sz="2200" dirty="0">
                <a:latin typeface="Arial" panose="020B0604020202020204" pitchFamily="34" charset="0"/>
              </a:rPr>
              <a:t> </a:t>
            </a:r>
            <a:r>
              <a:rPr lang="en-GB" altLang="cs-CZ" sz="2200" dirty="0">
                <a:latin typeface="Arial" panose="020B0604020202020204" pitchFamily="34" charset="0"/>
              </a:rPr>
              <a:t>decarbonising the activities that cause significant harm to</a:t>
            </a:r>
            <a:r>
              <a:rPr lang="cs-CZ" altLang="cs-CZ" sz="2200" dirty="0">
                <a:latin typeface="Arial" panose="020B0604020202020204" pitchFamily="34" charset="0"/>
              </a:rPr>
              <a:t> </a:t>
            </a:r>
            <a:r>
              <a:rPr lang="en-GB" altLang="cs-CZ" sz="2200" dirty="0">
                <a:latin typeface="Arial" panose="020B0604020202020204" pitchFamily="34" charset="0"/>
              </a:rPr>
              <a:t>climate mitigation, or improving the energy efficiency and</a:t>
            </a:r>
            <a:r>
              <a:rPr lang="cs-CZ" altLang="cs-CZ" sz="2200" dirty="0">
                <a:latin typeface="Arial" panose="020B0604020202020204" pitchFamily="34" charset="0"/>
              </a:rPr>
              <a:t> </a:t>
            </a:r>
            <a:r>
              <a:rPr lang="en-GB" altLang="cs-CZ" sz="2200" dirty="0">
                <a:latin typeface="Arial" panose="020B0604020202020204" pitchFamily="34" charset="0"/>
              </a:rPr>
              <a:t>circularity of production processes</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2" name="Obrázek 1">
            <a:extLst>
              <a:ext uri="{FF2B5EF4-FFF2-40B4-BE49-F238E27FC236}">
                <a16:creationId xmlns:a16="http://schemas.microsoft.com/office/drawing/2014/main" id="{D6F34FCE-E300-407C-9378-683C791CFC21}"/>
              </a:ext>
            </a:extLst>
          </p:cNvPr>
          <p:cNvPicPr>
            <a:picLocks noChangeAspect="1"/>
          </p:cNvPicPr>
          <p:nvPr/>
        </p:nvPicPr>
        <p:blipFill rotWithShape="1">
          <a:blip r:embed="rId2"/>
          <a:srcRect l="53205" t="24359" r="11154" b="8176"/>
          <a:stretch/>
        </p:blipFill>
        <p:spPr>
          <a:xfrm>
            <a:off x="5791199" y="2404787"/>
            <a:ext cx="3259015" cy="3470031"/>
          </a:xfrm>
          <a:prstGeom prst="rect">
            <a:avLst/>
          </a:prstGeom>
        </p:spPr>
      </p:pic>
    </p:spTree>
    <p:extLst>
      <p:ext uri="{BB962C8B-B14F-4D97-AF65-F5344CB8AC3E}">
        <p14:creationId xmlns:p14="http://schemas.microsoft.com/office/powerpoint/2010/main" val="178144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 </a:t>
            </a:r>
            <a:r>
              <a:rPr lang="en-US" altLang="cs-CZ" sz="1800" b="1" dirty="0">
                <a:latin typeface="Arial" panose="020B0604020202020204" pitchFamily="34" charset="0"/>
              </a:rPr>
              <a:t>global momentum around responsible investment is driven </a:t>
            </a:r>
            <a:r>
              <a:rPr lang="en-US" altLang="cs-CZ" sz="1800" dirty="0">
                <a:latin typeface="Arial" panose="020B0604020202020204" pitchFamily="34" charset="0"/>
              </a:rPr>
              <a:t>by:</a:t>
            </a:r>
          </a:p>
          <a:p>
            <a:pPr marL="1085850" lvl="1" indent="-342900" eaLnBrk="1" hangingPunct="1">
              <a:spcBef>
                <a:spcPct val="0"/>
              </a:spcBef>
              <a:defRPr/>
            </a:pPr>
            <a:r>
              <a:rPr lang="en-US" altLang="cs-CZ" sz="1800" b="1" dirty="0">
                <a:latin typeface="Arial" panose="020B0604020202020204" pitchFamily="34" charset="0"/>
              </a:rPr>
              <a:t>recognition</a:t>
            </a:r>
            <a:r>
              <a:rPr lang="en-US" altLang="cs-CZ" sz="1800" dirty="0">
                <a:latin typeface="Arial" panose="020B0604020202020204" pitchFamily="34" charset="0"/>
              </a:rPr>
              <a:t> in the financial community that ESG factors play a</a:t>
            </a:r>
            <a:r>
              <a:rPr lang="cs-CZ" altLang="cs-CZ" sz="1800" dirty="0">
                <a:latin typeface="Arial" panose="020B0604020202020204" pitchFamily="34" charset="0"/>
              </a:rPr>
              <a:t> </a:t>
            </a:r>
            <a:r>
              <a:rPr lang="en-US" altLang="cs-CZ" sz="1800" dirty="0">
                <a:latin typeface="Arial" panose="020B0604020202020204" pitchFamily="34" charset="0"/>
              </a:rPr>
              <a:t>material role in determining risk and return;</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understanding</a:t>
            </a:r>
            <a:r>
              <a:rPr lang="en-US" altLang="cs-CZ" sz="1800" dirty="0">
                <a:latin typeface="Arial" panose="020B0604020202020204" pitchFamily="34" charset="0"/>
              </a:rPr>
              <a:t> that incorporating ESG factors is part of</a:t>
            </a:r>
            <a:r>
              <a:rPr lang="cs-CZ" altLang="cs-CZ" sz="1800" dirty="0">
                <a:latin typeface="Arial" panose="020B0604020202020204" pitchFamily="34" charset="0"/>
              </a:rPr>
              <a:t> </a:t>
            </a:r>
            <a:r>
              <a:rPr lang="en-US" altLang="cs-CZ" sz="1800" dirty="0">
                <a:latin typeface="Arial" panose="020B0604020202020204" pitchFamily="34" charset="0"/>
              </a:rPr>
              <a:t>investors’ fiduciary duty to their clients and beneficiaries;</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concern</a:t>
            </a:r>
            <a:r>
              <a:rPr lang="en-US" altLang="cs-CZ" sz="1800" dirty="0">
                <a:latin typeface="Arial" panose="020B0604020202020204" pitchFamily="34" charset="0"/>
              </a:rPr>
              <a:t> about the impact of short-termism on </a:t>
            </a:r>
            <a:r>
              <a:rPr lang="en-US" altLang="cs-CZ" sz="1800" dirty="0" err="1">
                <a:latin typeface="Arial" panose="020B0604020202020204" pitchFamily="34" charset="0"/>
              </a:rPr>
              <a:t>compan</a:t>
            </a:r>
            <a:r>
              <a:rPr lang="cs-CZ" altLang="cs-CZ" sz="1800" dirty="0">
                <a:latin typeface="Arial" panose="020B0604020202020204" pitchFamily="34" charset="0"/>
              </a:rPr>
              <a:t>y </a:t>
            </a:r>
            <a:r>
              <a:rPr lang="en-US" altLang="cs-CZ" sz="1800" dirty="0">
                <a:latin typeface="Arial" panose="020B0604020202020204" pitchFamily="34" charset="0"/>
              </a:rPr>
              <a:t>performance, investment returns and market behavior;</a:t>
            </a:r>
            <a:endParaRPr lang="cs-CZ" altLang="cs-CZ" sz="1800" dirty="0">
              <a:latin typeface="Arial" panose="020B0604020202020204" pitchFamily="34" charset="0"/>
            </a:endParaRP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legal requirements </a:t>
            </a:r>
            <a:r>
              <a:rPr lang="en-US" altLang="cs-CZ" sz="1800" b="1" dirty="0">
                <a:latin typeface="Arial" panose="020B0604020202020204" pitchFamily="34" charset="0"/>
              </a:rPr>
              <a:t>protecting</a:t>
            </a:r>
            <a:r>
              <a:rPr lang="en-US" altLang="cs-CZ" sz="1800" dirty="0">
                <a:latin typeface="Arial" panose="020B0604020202020204" pitchFamily="34" charset="0"/>
              </a:rPr>
              <a:t> the long-term interests of</a:t>
            </a:r>
            <a:r>
              <a:rPr lang="cs-CZ" altLang="cs-CZ" sz="1800" dirty="0">
                <a:latin typeface="Arial" panose="020B0604020202020204" pitchFamily="34" charset="0"/>
              </a:rPr>
              <a:t> </a:t>
            </a:r>
            <a:r>
              <a:rPr lang="en-US" altLang="cs-CZ" sz="1800" dirty="0">
                <a:latin typeface="Arial" panose="020B0604020202020204" pitchFamily="34" charset="0"/>
              </a:rPr>
              <a:t>beneficiaries</a:t>
            </a:r>
            <a:r>
              <a:rPr lang="cs-CZ" altLang="cs-CZ" sz="1800" dirty="0">
                <a:latin typeface="Arial" panose="020B0604020202020204" pitchFamily="34" charset="0"/>
              </a:rPr>
              <a:t>;</a:t>
            </a: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pressure</a:t>
            </a:r>
            <a:r>
              <a:rPr lang="en-US" altLang="cs-CZ" sz="1800" dirty="0">
                <a:latin typeface="Arial" panose="020B0604020202020204" pitchFamily="34" charset="0"/>
              </a:rPr>
              <a:t> from competitors seeking to differentiate themselves by offering responsible investment services as a competitive</a:t>
            </a:r>
            <a:r>
              <a:rPr lang="cs-CZ" altLang="cs-CZ" sz="1800" dirty="0">
                <a:latin typeface="Arial" panose="020B0604020202020204" pitchFamily="34" charset="0"/>
              </a:rPr>
              <a:t> </a:t>
            </a:r>
            <a:r>
              <a:rPr lang="en-US" altLang="cs-CZ" sz="1800" dirty="0">
                <a:latin typeface="Arial" panose="020B0604020202020204" pitchFamily="34" charset="0"/>
              </a:rPr>
              <a:t>advantage;</a:t>
            </a:r>
          </a:p>
          <a:p>
            <a:pPr eaLnBrk="1" hangingPunct="1">
              <a:spcBef>
                <a:spcPct val="0"/>
              </a:spcBef>
              <a:buNone/>
              <a:defRPr/>
            </a:pPr>
            <a:endParaRPr lang="en-US" altLang="cs-CZ" sz="1800" dirty="0">
              <a:latin typeface="Arial" panose="020B0604020202020204" pitchFamily="34" charset="0"/>
            </a:endParaRPr>
          </a:p>
        </p:txBody>
      </p:sp>
    </p:spTree>
    <p:extLst>
      <p:ext uri="{BB962C8B-B14F-4D97-AF65-F5344CB8AC3E}">
        <p14:creationId xmlns:p14="http://schemas.microsoft.com/office/powerpoint/2010/main" val="136123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cap="all" dirty="0">
                <a:latin typeface="Arial" panose="020B0604020202020204" pitchFamily="34" charset="0"/>
              </a:rPr>
              <a:t>Investor impact: what it means and how it</a:t>
            </a:r>
          </a:p>
          <a:p>
            <a:pPr algn="ctr" eaLnBrk="1" hangingPunct="1">
              <a:spcBef>
                <a:spcPct val="0"/>
              </a:spcBef>
              <a:buFontTx/>
              <a:buNone/>
            </a:pPr>
            <a:r>
              <a:rPr lang="en-GB" altLang="cs-CZ" sz="2400" b="1" cap="all" dirty="0">
                <a:latin typeface="Arial" panose="020B0604020202020204" pitchFamily="34" charset="0"/>
              </a:rPr>
              <a:t>can be achieved</a:t>
            </a:r>
            <a:endParaRPr lang="cs-CZ" altLang="cs-CZ" sz="2400" b="1" cap="all" dirty="0">
              <a:latin typeface="Arial" panose="020B0604020202020204" pitchFamily="34" charset="0"/>
            </a:endParaRPr>
          </a:p>
        </p:txBody>
      </p:sp>
      <p:sp>
        <p:nvSpPr>
          <p:cNvPr id="3079" name="TextovéPole 10"/>
          <p:cNvSpPr txBox="1">
            <a:spLocks noChangeArrowheads="1"/>
          </p:cNvSpPr>
          <p:nvPr/>
        </p:nvSpPr>
        <p:spPr bwMode="auto">
          <a:xfrm>
            <a:off x="338138" y="1523285"/>
            <a:ext cx="426292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a:latin typeface="Arial" panose="020B0604020202020204" pitchFamily="34" charset="0"/>
              </a:rPr>
              <a:t>The importance of public policies and public</a:t>
            </a:r>
            <a:r>
              <a:rPr lang="cs-CZ" altLang="cs-CZ" sz="2200" dirty="0">
                <a:latin typeface="Arial" panose="020B0604020202020204" pitchFamily="34" charset="0"/>
              </a:rPr>
              <a:t>-</a:t>
            </a:r>
            <a:r>
              <a:rPr lang="en-GB" altLang="cs-CZ" sz="2200" dirty="0">
                <a:latin typeface="Arial" panose="020B0604020202020204" pitchFamily="34" charset="0"/>
              </a:rPr>
              <a:t>private</a:t>
            </a:r>
            <a:r>
              <a:rPr lang="cs-CZ" altLang="cs-CZ" sz="2200" dirty="0">
                <a:latin typeface="Arial" panose="020B0604020202020204" pitchFamily="34" charset="0"/>
              </a:rPr>
              <a:t> </a:t>
            </a:r>
            <a:r>
              <a:rPr lang="en-GB" altLang="cs-CZ" sz="2200" dirty="0">
                <a:latin typeface="Arial" panose="020B0604020202020204" pitchFamily="34" charset="0"/>
              </a:rPr>
              <a:t>partnerships to create appropriate</a:t>
            </a:r>
            <a:r>
              <a:rPr lang="cs-CZ" altLang="cs-CZ" sz="2200" dirty="0">
                <a:latin typeface="Arial" panose="020B0604020202020204" pitchFamily="34" charset="0"/>
              </a:rPr>
              <a:t> </a:t>
            </a:r>
            <a:r>
              <a:rPr lang="en-GB" altLang="cs-CZ" sz="2200" dirty="0">
                <a:latin typeface="Arial" panose="020B0604020202020204" pitchFamily="34" charset="0"/>
              </a:rPr>
              <a:t>market incentives</a:t>
            </a:r>
            <a:r>
              <a:rPr lang="cs-CZ" altLang="cs-CZ" sz="2200" dirty="0">
                <a:latin typeface="Arial" panose="020B0604020202020204" pitchFamily="34" charset="0"/>
              </a:rPr>
              <a:t>.</a:t>
            </a: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endParaRPr lang="en-US" altLang="cs-CZ" sz="2200" dirty="0">
              <a:latin typeface="Arial" panose="020B0604020202020204" pitchFamily="34" charset="0"/>
            </a:endParaRPr>
          </a:p>
        </p:txBody>
      </p:sp>
      <p:pic>
        <p:nvPicPr>
          <p:cNvPr id="3" name="Obrázek 2">
            <a:extLst>
              <a:ext uri="{FF2B5EF4-FFF2-40B4-BE49-F238E27FC236}">
                <a16:creationId xmlns:a16="http://schemas.microsoft.com/office/drawing/2014/main" id="{1C2D06C2-72F6-4B59-923A-0D937C83D78C}"/>
              </a:ext>
            </a:extLst>
          </p:cNvPr>
          <p:cNvPicPr>
            <a:picLocks noChangeAspect="1"/>
          </p:cNvPicPr>
          <p:nvPr/>
        </p:nvPicPr>
        <p:blipFill rotWithShape="1">
          <a:blip r:embed="rId2"/>
          <a:srcRect l="28590" t="11296" r="27051" b="6126"/>
          <a:stretch/>
        </p:blipFill>
        <p:spPr>
          <a:xfrm>
            <a:off x="4947138" y="1801689"/>
            <a:ext cx="4056185" cy="4247417"/>
          </a:xfrm>
          <a:prstGeom prst="rect">
            <a:avLst/>
          </a:prstGeom>
        </p:spPr>
      </p:pic>
    </p:spTree>
    <p:extLst>
      <p:ext uri="{BB962C8B-B14F-4D97-AF65-F5344CB8AC3E}">
        <p14:creationId xmlns:p14="http://schemas.microsoft.com/office/powerpoint/2010/main" val="651482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pic>
        <p:nvPicPr>
          <p:cNvPr id="2" name="Obrázek 1">
            <a:extLst>
              <a:ext uri="{FF2B5EF4-FFF2-40B4-BE49-F238E27FC236}">
                <a16:creationId xmlns:a16="http://schemas.microsoft.com/office/drawing/2014/main" id="{B1702298-C6FF-41C5-91FE-51028D812E2A}"/>
              </a:ext>
            </a:extLst>
          </p:cNvPr>
          <p:cNvPicPr>
            <a:picLocks noChangeAspect="1"/>
          </p:cNvPicPr>
          <p:nvPr/>
        </p:nvPicPr>
        <p:blipFill rotWithShape="1">
          <a:blip r:embed="rId2"/>
          <a:srcRect l="18205" t="18762" r="15770" b="5898"/>
          <a:stretch/>
        </p:blipFill>
        <p:spPr>
          <a:xfrm>
            <a:off x="0" y="726754"/>
            <a:ext cx="9144000" cy="5869113"/>
          </a:xfrm>
          <a:prstGeom prst="rect">
            <a:avLst/>
          </a:prstGeom>
        </p:spPr>
      </p:pic>
    </p:spTree>
    <p:extLst>
      <p:ext uri="{BB962C8B-B14F-4D97-AF65-F5344CB8AC3E}">
        <p14:creationId xmlns:p14="http://schemas.microsoft.com/office/powerpoint/2010/main" val="3509083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err="1">
                <a:latin typeface="Arial" panose="020B0604020202020204" pitchFamily="34" charset="0"/>
              </a:rPr>
              <a:t>Overview</a:t>
            </a:r>
            <a:r>
              <a:rPr lang="cs-CZ" altLang="cs-CZ" sz="2200" b="1" dirty="0">
                <a:latin typeface="Arial" panose="020B0604020202020204" pitchFamily="34" charset="0"/>
              </a:rPr>
              <a:t> of SRI </a:t>
            </a:r>
            <a:r>
              <a:rPr lang="cs-CZ" altLang="cs-CZ" sz="2200" b="1" dirty="0" err="1">
                <a:latin typeface="Arial" panose="020B0604020202020204" pitchFamily="34" charset="0"/>
              </a:rPr>
              <a:t>strategies</a:t>
            </a:r>
            <a:r>
              <a:rPr lang="cs-CZ" altLang="cs-CZ" sz="2200" b="1" dirty="0">
                <a:latin typeface="Arial" panose="020B0604020202020204" pitchFamily="34" charset="0"/>
              </a:rPr>
              <a:t> in Europe</a:t>
            </a:r>
            <a:endParaRPr lang="en-US" altLang="cs-CZ" sz="2200" b="1" dirty="0">
              <a:latin typeface="Arial" panose="020B0604020202020204" pitchFamily="34" charset="0"/>
            </a:endParaRPr>
          </a:p>
        </p:txBody>
      </p:sp>
      <p:pic>
        <p:nvPicPr>
          <p:cNvPr id="3" name="Obrázek 2"/>
          <p:cNvPicPr>
            <a:picLocks noChangeAspect="1"/>
          </p:cNvPicPr>
          <p:nvPr/>
        </p:nvPicPr>
        <p:blipFill rotWithShape="1">
          <a:blip r:embed="rId2"/>
          <a:srcRect l="2964" t="13238" r="1144" b="10381"/>
          <a:stretch/>
        </p:blipFill>
        <p:spPr>
          <a:xfrm>
            <a:off x="158524" y="1981775"/>
            <a:ext cx="8472614" cy="3796109"/>
          </a:xfrm>
          <a:prstGeom prst="rect">
            <a:avLst/>
          </a:prstGeom>
        </p:spPr>
      </p:pic>
      <p:sp>
        <p:nvSpPr>
          <p:cNvPr id="5" name="Obdélník 4"/>
          <p:cNvSpPr/>
          <p:nvPr/>
        </p:nvSpPr>
        <p:spPr>
          <a:xfrm>
            <a:off x="338138" y="5971205"/>
            <a:ext cx="1409360" cy="246221"/>
          </a:xfrm>
          <a:prstGeom prst="rect">
            <a:avLst/>
          </a:prstGeom>
        </p:spPr>
        <p:txBody>
          <a:bodyPr wrap="none">
            <a:spAutoFit/>
          </a:bodyPr>
          <a:lstStyle/>
          <a:p>
            <a:r>
              <a:rPr lang="cs-CZ" sz="1000" i="1"/>
              <a:t>Source: Eurosif, 2013</a:t>
            </a:r>
          </a:p>
        </p:txBody>
      </p:sp>
    </p:spTree>
    <p:extLst>
      <p:ext uri="{BB962C8B-B14F-4D97-AF65-F5344CB8AC3E}">
        <p14:creationId xmlns:p14="http://schemas.microsoft.com/office/powerpoint/2010/main" val="99584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a:latin typeface="Arial" panose="020B0604020202020204" pitchFamily="34" charset="0"/>
              </a:rPr>
              <a:t>Sustainability themed investments cover a wide range of</a:t>
            </a:r>
            <a:r>
              <a:rPr lang="cs-CZ" altLang="cs-CZ" sz="2200">
                <a:latin typeface="Arial" panose="020B0604020202020204" pitchFamily="34" charset="0"/>
              </a:rPr>
              <a:t> </a:t>
            </a:r>
            <a:r>
              <a:rPr lang="en-US" altLang="cs-CZ" sz="2200">
                <a:latin typeface="Arial" panose="020B0604020202020204" pitchFamily="34" charset="0"/>
              </a:rPr>
              <a:t>themes from climate change and energy efficiency to forests</a:t>
            </a:r>
            <a:r>
              <a:rPr lang="cs-CZ" altLang="cs-CZ" sz="2200">
                <a:latin typeface="Arial" panose="020B0604020202020204" pitchFamily="34" charset="0"/>
              </a:rPr>
              <a:t> </a:t>
            </a:r>
            <a:r>
              <a:rPr lang="en-US" altLang="cs-CZ" sz="2200">
                <a:latin typeface="Arial" panose="020B0604020202020204" pitchFamily="34" charset="0"/>
              </a:rPr>
              <a:t>and water. Investors’ motivations may vary greatly,</a:t>
            </a:r>
            <a:r>
              <a:rPr lang="cs-CZ" altLang="cs-CZ" sz="2200">
                <a:latin typeface="Arial" panose="020B0604020202020204" pitchFamily="34" charset="0"/>
              </a:rPr>
              <a:t> </a:t>
            </a:r>
            <a:r>
              <a:rPr lang="en-US" altLang="cs-CZ" sz="2200">
                <a:latin typeface="Arial" panose="020B0604020202020204" pitchFamily="34" charset="0"/>
              </a:rPr>
              <a:t>but it is typical to support particular industries transitioning</a:t>
            </a:r>
            <a:r>
              <a:rPr lang="cs-CZ" altLang="cs-CZ" sz="2200">
                <a:latin typeface="Arial" panose="020B0604020202020204" pitchFamily="34" charset="0"/>
              </a:rPr>
              <a:t> </a:t>
            </a:r>
            <a:r>
              <a:rPr lang="en-US" altLang="cs-CZ" sz="2200">
                <a:latin typeface="Arial" panose="020B0604020202020204" pitchFamily="34" charset="0"/>
              </a:rPr>
              <a:t>to more sustainable consumption and production</a:t>
            </a:r>
            <a:r>
              <a:rPr lang="cs-CZ" altLang="cs-CZ" sz="2200">
                <a:latin typeface="Arial" panose="020B0604020202020204" pitchFamily="34" charset="0"/>
              </a:rPr>
              <a:t>.</a:t>
            </a:r>
          </a:p>
          <a:p>
            <a:pPr marL="342900" indent="-342900" eaLnBrk="1" hangingPunct="1">
              <a:spcBef>
                <a:spcPct val="0"/>
              </a:spcBef>
              <a:defRPr/>
            </a:pPr>
            <a:endParaRPr lang="cs-CZ" altLang="cs-CZ" sz="2200">
              <a:latin typeface="Arial" panose="020B0604020202020204" pitchFamily="34" charset="0"/>
            </a:endParaRPr>
          </a:p>
          <a:p>
            <a:pPr marL="342900" indent="-342900" eaLnBrk="1" hangingPunct="1">
              <a:spcBef>
                <a:spcPct val="0"/>
              </a:spcBef>
              <a:defRPr/>
            </a:pPr>
            <a:r>
              <a:rPr lang="en-US" altLang="cs-CZ" sz="2200">
                <a:latin typeface="Arial" panose="020B0604020202020204" pitchFamily="34" charset="0"/>
              </a:rPr>
              <a:t>By nature, an</a:t>
            </a:r>
            <a:r>
              <a:rPr lang="cs-CZ" altLang="cs-CZ" sz="2200">
                <a:latin typeface="Arial" panose="020B0604020202020204" pitchFamily="34" charset="0"/>
              </a:rPr>
              <a:t> </a:t>
            </a:r>
            <a:r>
              <a:rPr lang="en-US" altLang="cs-CZ" sz="2200">
                <a:latin typeface="Arial" panose="020B0604020202020204" pitchFamily="34" charset="0"/>
              </a:rPr>
              <a:t>despite its real potential to contribute to a more Sustainable</a:t>
            </a:r>
            <a:r>
              <a:rPr lang="cs-CZ" altLang="cs-CZ" sz="2200">
                <a:latin typeface="Arial" panose="020B0604020202020204" pitchFamily="34" charset="0"/>
              </a:rPr>
              <a:t> </a:t>
            </a:r>
            <a:r>
              <a:rPr lang="en-US" altLang="cs-CZ" sz="2200">
                <a:latin typeface="Arial" panose="020B0604020202020204" pitchFamily="34" charset="0"/>
              </a:rPr>
              <a:t>economy, it has traditionally been one of the smaller of the</a:t>
            </a:r>
            <a:r>
              <a:rPr lang="cs-CZ" altLang="cs-CZ" sz="2200">
                <a:latin typeface="Arial" panose="020B0604020202020204" pitchFamily="34" charset="0"/>
              </a:rPr>
              <a:t> </a:t>
            </a:r>
            <a:r>
              <a:rPr lang="en-US" altLang="cs-CZ" sz="2200">
                <a:latin typeface="Arial" panose="020B0604020202020204" pitchFamily="34" charset="0"/>
              </a:rPr>
              <a:t>SRI strategies across Europe</a:t>
            </a:r>
            <a:r>
              <a:rPr lang="cs-CZ" altLang="cs-CZ" sz="2200">
                <a:latin typeface="Arial" panose="020B0604020202020204" pitchFamily="34" charset="0"/>
              </a:rPr>
              <a:t>.</a:t>
            </a: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679510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cs-CZ" altLang="cs-CZ" sz="2200" b="1" dirty="0" err="1">
                <a:latin typeface="Arial" panose="020B0604020202020204" pitchFamily="34" charset="0"/>
              </a:rPr>
              <a:t>Growth</a:t>
            </a:r>
            <a:r>
              <a:rPr lang="cs-CZ" altLang="cs-CZ" sz="2200" b="1" dirty="0">
                <a:latin typeface="Arial" panose="020B0604020202020204" pitchFamily="34" charset="0"/>
              </a:rPr>
              <a:t> of </a:t>
            </a:r>
            <a:r>
              <a:rPr lang="cs-CZ" altLang="cs-CZ" sz="2200" b="1" dirty="0" err="1">
                <a:latin typeface="Arial" panose="020B0604020202020204" pitchFamily="34" charset="0"/>
              </a:rPr>
              <a:t>sustainability</a:t>
            </a:r>
            <a:r>
              <a:rPr lang="cs-CZ" altLang="cs-CZ" sz="2200" b="1" dirty="0">
                <a:latin typeface="Arial" panose="020B0604020202020204" pitchFamily="34" charset="0"/>
              </a:rPr>
              <a:t> </a:t>
            </a:r>
            <a:r>
              <a:rPr lang="cs-CZ" altLang="cs-CZ" sz="2200" b="1" dirty="0" err="1">
                <a:latin typeface="Arial" panose="020B0604020202020204" pitchFamily="34" charset="0"/>
              </a:rPr>
              <a:t>themed</a:t>
            </a:r>
            <a:r>
              <a:rPr lang="cs-CZ" altLang="cs-CZ" sz="2200" b="1" dirty="0">
                <a:latin typeface="Arial" panose="020B0604020202020204" pitchFamily="34" charset="0"/>
              </a:rPr>
              <a:t> </a:t>
            </a:r>
            <a:r>
              <a:rPr lang="cs-CZ" altLang="cs-CZ" sz="2200" b="1" dirty="0" err="1">
                <a:latin typeface="Arial" panose="020B0604020202020204" pitchFamily="34" charset="0"/>
              </a:rPr>
              <a:t>investmens</a:t>
            </a:r>
            <a:r>
              <a:rPr lang="cs-CZ" altLang="cs-CZ" sz="2200" b="1" dirty="0">
                <a:latin typeface="Arial" panose="020B0604020202020204" pitchFamily="34" charset="0"/>
              </a:rPr>
              <a:t> in Europe</a:t>
            </a:r>
            <a:endParaRPr lang="en-US" altLang="cs-CZ" sz="2200" b="1" dirty="0">
              <a:latin typeface="Arial" panose="020B0604020202020204" pitchFamily="34" charset="0"/>
            </a:endParaRPr>
          </a:p>
        </p:txBody>
      </p:sp>
      <p:pic>
        <p:nvPicPr>
          <p:cNvPr id="3" name="Obrázek 2">
            <a:extLst>
              <a:ext uri="{FF2B5EF4-FFF2-40B4-BE49-F238E27FC236}">
                <a16:creationId xmlns:a16="http://schemas.microsoft.com/office/drawing/2014/main" id="{83AD6870-44EA-4B7E-BBD4-B64E5EE8535C}"/>
              </a:ext>
            </a:extLst>
          </p:cNvPr>
          <p:cNvPicPr>
            <a:picLocks noChangeAspect="1"/>
          </p:cNvPicPr>
          <p:nvPr/>
        </p:nvPicPr>
        <p:blipFill rotWithShape="1">
          <a:blip r:embed="rId2"/>
          <a:srcRect l="9872" t="9088" r="9358" b="12949"/>
          <a:stretch/>
        </p:blipFill>
        <p:spPr>
          <a:xfrm>
            <a:off x="133269" y="1523285"/>
            <a:ext cx="8869523" cy="4815742"/>
          </a:xfrm>
          <a:prstGeom prst="rect">
            <a:avLst/>
          </a:prstGeom>
        </p:spPr>
      </p:pic>
    </p:spTree>
    <p:extLst>
      <p:ext uri="{BB962C8B-B14F-4D97-AF65-F5344CB8AC3E}">
        <p14:creationId xmlns:p14="http://schemas.microsoft.com/office/powerpoint/2010/main" val="3700917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3. </a:t>
            </a:r>
            <a:r>
              <a:rPr lang="en-US" altLang="cs-CZ" sz="2400" b="1" cap="all">
                <a:latin typeface="Arial" panose="020B0604020202020204" pitchFamily="34" charset="0"/>
              </a:rPr>
              <a:t>The state of European SRI </a:t>
            </a:r>
            <a:endParaRPr lang="cs-CZ" altLang="cs-CZ" sz="2400" b="1" cap="all">
              <a:latin typeface="Arial" panose="020B0604020202020204" pitchFamily="34" charset="0"/>
            </a:endParaRPr>
          </a:p>
        </p:txBody>
      </p:sp>
      <p:sp>
        <p:nvSpPr>
          <p:cNvPr id="3079" name="TextovéPole 10"/>
          <p:cNvSpPr txBox="1">
            <a:spLocks noChangeArrowheads="1"/>
          </p:cNvSpPr>
          <p:nvPr/>
        </p:nvSpPr>
        <p:spPr bwMode="auto">
          <a:xfrm>
            <a:off x="338138" y="1523285"/>
            <a:ext cx="84772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a:latin typeface="Arial" panose="020B0604020202020204" pitchFamily="34" charset="0"/>
              </a:rPr>
              <a:t>ESG </a:t>
            </a:r>
            <a:r>
              <a:rPr lang="cs-CZ" altLang="cs-CZ" sz="2200" b="1" dirty="0" err="1">
                <a:latin typeface="Arial" panose="020B0604020202020204" pitchFamily="34" charset="0"/>
              </a:rPr>
              <a:t>integration</a:t>
            </a:r>
            <a:r>
              <a:rPr lang="cs-CZ" altLang="cs-CZ" sz="2200" b="1" dirty="0">
                <a:latin typeface="Arial" panose="020B0604020202020204" pitchFamily="34" charset="0"/>
              </a:rPr>
              <a:t> in EU</a:t>
            </a:r>
          </a:p>
          <a:p>
            <a:pPr marL="342900" indent="-342900" eaLnBrk="1" hangingPunct="1">
              <a:spcBef>
                <a:spcPct val="0"/>
              </a:spcBef>
              <a:defRPr/>
            </a:pPr>
            <a:r>
              <a:rPr lang="en-US" altLang="cs-CZ" sz="2200" dirty="0">
                <a:latin typeface="Arial" panose="020B0604020202020204" pitchFamily="34" charset="0"/>
              </a:rPr>
              <a:t>ESG integration is defined as the explicit inclusion by asset</a:t>
            </a:r>
            <a:r>
              <a:rPr lang="cs-CZ" altLang="cs-CZ" sz="2200" dirty="0">
                <a:latin typeface="Arial" panose="020B0604020202020204" pitchFamily="34" charset="0"/>
              </a:rPr>
              <a:t> </a:t>
            </a:r>
            <a:r>
              <a:rPr lang="en-US" altLang="cs-CZ" sz="2200" dirty="0">
                <a:latin typeface="Arial" panose="020B0604020202020204" pitchFamily="34" charset="0"/>
              </a:rPr>
              <a:t>managers of ESG risks and opportunities into traditional</a:t>
            </a:r>
            <a:r>
              <a:rPr lang="cs-CZ" altLang="cs-CZ" sz="2200" dirty="0">
                <a:latin typeface="Arial" panose="020B0604020202020204" pitchFamily="34" charset="0"/>
              </a:rPr>
              <a:t> </a:t>
            </a:r>
            <a:r>
              <a:rPr lang="en-US" altLang="cs-CZ" sz="2200" dirty="0">
                <a:latin typeface="Arial" panose="020B0604020202020204" pitchFamily="34" charset="0"/>
              </a:rPr>
              <a:t>financial analysis and investment decisions based on a systematic</a:t>
            </a:r>
            <a:r>
              <a:rPr lang="cs-CZ" altLang="cs-CZ" sz="2200" dirty="0">
                <a:latin typeface="Arial" panose="020B0604020202020204" pitchFamily="34" charset="0"/>
              </a:rPr>
              <a:t> </a:t>
            </a:r>
            <a:r>
              <a:rPr lang="en-US" altLang="cs-CZ" sz="2200" dirty="0">
                <a:latin typeface="Arial" panose="020B0604020202020204" pitchFamily="34" charset="0"/>
              </a:rPr>
              <a:t>process and appropriate research sources.</a:t>
            </a:r>
            <a:endParaRPr lang="cs-CZ" altLang="cs-CZ" sz="2200" dirty="0">
              <a:latin typeface="Arial" panose="020B0604020202020204" pitchFamily="34" charset="0"/>
            </a:endParaRPr>
          </a:p>
          <a:p>
            <a:pPr marL="342900" indent="-342900" eaLnBrk="1" hangingPunct="1">
              <a:spcBef>
                <a:spcPct val="0"/>
              </a:spcBef>
              <a:defRPr/>
            </a:pPr>
            <a:r>
              <a:rPr lang="en-US" altLang="cs-CZ" sz="2200" i="1" dirty="0">
                <a:latin typeface="Arial" panose="020B0604020202020204" pitchFamily="34" charset="0"/>
              </a:rPr>
              <a:t>Eurosif has, for the first time, divided the</a:t>
            </a:r>
            <a:r>
              <a:rPr lang="cs-CZ" altLang="cs-CZ" sz="2200" i="1" dirty="0">
                <a:latin typeface="Arial" panose="020B0604020202020204" pitchFamily="34" charset="0"/>
              </a:rPr>
              <a:t> </a:t>
            </a:r>
            <a:r>
              <a:rPr lang="en-US" altLang="cs-CZ" sz="2200" i="1" dirty="0">
                <a:latin typeface="Arial" panose="020B0604020202020204" pitchFamily="34" charset="0"/>
              </a:rPr>
              <a:t>activities performed by asset managers into three categories</a:t>
            </a:r>
            <a:r>
              <a:rPr lang="cs-CZ" altLang="cs-CZ" sz="2200" i="1" dirty="0">
                <a:latin typeface="Arial" panose="020B0604020202020204" pitchFamily="34" charset="0"/>
              </a:rPr>
              <a:t> </a:t>
            </a:r>
            <a:r>
              <a:rPr lang="en-US" altLang="cs-CZ" sz="2200" dirty="0">
                <a:latin typeface="Arial" panose="020B0604020202020204" pitchFamily="34" charset="0"/>
              </a:rPr>
              <a:t>while attempting to allocate estimated assets to each:</a:t>
            </a:r>
            <a:endParaRPr lang="cs-CZ"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1 (“</a:t>
            </a:r>
            <a:r>
              <a:rPr lang="en-US" altLang="cs-CZ" sz="1800" b="1" dirty="0">
                <a:latin typeface="Arial" panose="020B0604020202020204" pitchFamily="34" charset="0"/>
              </a:rPr>
              <a:t>non systematic ESG Integration</a:t>
            </a:r>
            <a:r>
              <a:rPr lang="en-US" altLang="cs-CZ" sz="1800" dirty="0">
                <a:latin typeface="Arial" panose="020B0604020202020204" pitchFamily="34" charset="0"/>
              </a:rPr>
              <a:t>”): ESG research</a:t>
            </a:r>
            <a:r>
              <a:rPr lang="cs-CZ" altLang="cs-CZ" sz="1800" dirty="0">
                <a:latin typeface="Arial" panose="020B0604020202020204" pitchFamily="34" charset="0"/>
              </a:rPr>
              <a:t> </a:t>
            </a:r>
            <a:r>
              <a:rPr lang="en-US" altLang="cs-CZ" sz="1800" dirty="0">
                <a:latin typeface="Arial" panose="020B0604020202020204" pitchFamily="34" charset="0"/>
              </a:rPr>
              <a:t>and analyses made available to mainstream analysts</a:t>
            </a:r>
            <a:r>
              <a:rPr lang="cs-CZ" altLang="cs-CZ" sz="1800" dirty="0">
                <a:latin typeface="Arial" panose="020B0604020202020204" pitchFamily="34" charset="0"/>
              </a:rPr>
              <a:t> </a:t>
            </a:r>
            <a:r>
              <a:rPr lang="en-US" altLang="cs-CZ" sz="1800" dirty="0">
                <a:latin typeface="Arial" panose="020B0604020202020204" pitchFamily="34" charset="0"/>
              </a:rPr>
              <a:t>and fund managers;</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2: </a:t>
            </a:r>
            <a:r>
              <a:rPr lang="en-US" altLang="cs-CZ" sz="1800" b="1" dirty="0">
                <a:latin typeface="Arial" panose="020B0604020202020204" pitchFamily="34" charset="0"/>
              </a:rPr>
              <a:t>Systematic consideration/inclusion of ESG</a:t>
            </a:r>
            <a:r>
              <a:rPr lang="cs-CZ" altLang="cs-CZ" sz="1800" b="1" dirty="0">
                <a:latin typeface="Arial" panose="020B0604020202020204" pitchFamily="34" charset="0"/>
              </a:rPr>
              <a:t> </a:t>
            </a:r>
            <a:r>
              <a:rPr lang="en-US" altLang="cs-CZ" sz="1800" dirty="0">
                <a:latin typeface="Arial" panose="020B0604020202020204" pitchFamily="34" charset="0"/>
              </a:rPr>
              <a:t>research/analyses in financial ratings/valuations by analysts</a:t>
            </a:r>
            <a:r>
              <a:rPr lang="cs-CZ" altLang="cs-CZ" sz="1800" dirty="0">
                <a:latin typeface="Arial" panose="020B0604020202020204" pitchFamily="34" charset="0"/>
              </a:rPr>
              <a:t> </a:t>
            </a:r>
            <a:r>
              <a:rPr lang="en-US" altLang="cs-CZ" sz="1800" dirty="0">
                <a:latin typeface="Arial" panose="020B0604020202020204" pitchFamily="34" charset="0"/>
              </a:rPr>
              <a:t>and fund managers;</a:t>
            </a: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Category 3: </a:t>
            </a:r>
            <a:r>
              <a:rPr lang="en-US" altLang="cs-CZ" sz="1800" b="1" dirty="0">
                <a:latin typeface="Arial" panose="020B0604020202020204" pitchFamily="34" charset="0"/>
              </a:rPr>
              <a:t>Mandatory investment constraints based on</a:t>
            </a:r>
            <a:r>
              <a:rPr lang="cs-CZ" altLang="cs-CZ" sz="1800" b="1" dirty="0">
                <a:latin typeface="Arial" panose="020B0604020202020204" pitchFamily="34" charset="0"/>
              </a:rPr>
              <a:t> </a:t>
            </a:r>
            <a:r>
              <a:rPr lang="en-US" altLang="cs-CZ" sz="1800" b="1" dirty="0">
                <a:latin typeface="Arial" panose="020B0604020202020204" pitchFamily="34" charset="0"/>
              </a:rPr>
              <a:t>financial ratings/valuatio</a:t>
            </a:r>
            <a:r>
              <a:rPr lang="en-US" altLang="cs-CZ" sz="1800" dirty="0">
                <a:latin typeface="Arial" panose="020B0604020202020204" pitchFamily="34" charset="0"/>
              </a:rPr>
              <a:t>ns derived from ESG research/</a:t>
            </a:r>
            <a:r>
              <a:rPr lang="cs-CZ" altLang="cs-CZ" sz="1800" dirty="0">
                <a:latin typeface="Arial" panose="020B0604020202020204" pitchFamily="34" charset="0"/>
              </a:rPr>
              <a:t> </a:t>
            </a:r>
            <a:r>
              <a:rPr lang="en-US" altLang="cs-CZ" sz="1800" dirty="0">
                <a:latin typeface="Arial" panose="020B0604020202020204" pitchFamily="34" charset="0"/>
              </a:rPr>
              <a:t>analyses (exclusions, under-weighting, etc.).</a:t>
            </a:r>
          </a:p>
        </p:txBody>
      </p:sp>
    </p:spTree>
    <p:extLst>
      <p:ext uri="{BB962C8B-B14F-4D97-AF65-F5344CB8AC3E}">
        <p14:creationId xmlns:p14="http://schemas.microsoft.com/office/powerpoint/2010/main" val="3165639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a:latin typeface="Arial" pitchFamily="34" charset="0"/>
                <a:cs typeface="Arial" pitchFamily="34" charset="0"/>
              </a:rPr>
              <a:t>RESPONSIBLE INVESTMENT</a:t>
            </a: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The mainstreaming of SRI as it is adopted by </a:t>
            </a:r>
            <a:r>
              <a:rPr lang="en-US" altLang="cs-CZ" sz="2200" i="1" dirty="0">
                <a:latin typeface="Arial" panose="020B0604020202020204" pitchFamily="34" charset="0"/>
              </a:rPr>
              <a:t>institutional investors</a:t>
            </a:r>
            <a:r>
              <a:rPr lang="en-US" altLang="cs-CZ" sz="2200" dirty="0">
                <a:latin typeface="Arial" panose="020B0604020202020204" pitchFamily="34" charset="0"/>
              </a:rPr>
              <a:t> (not just by charities and other values based </a:t>
            </a:r>
            <a:r>
              <a:rPr lang="en-US" altLang="cs-CZ" sz="2200" dirty="0" err="1">
                <a:latin typeface="Arial" panose="020B0604020202020204" pitchFamily="34" charset="0"/>
              </a:rPr>
              <a:t>organisations</a:t>
            </a:r>
            <a:r>
              <a:rPr lang="en-US" altLang="cs-CZ" sz="2200" dirty="0">
                <a:latin typeface="Arial" panose="020B0604020202020204" pitchFamily="34" charset="0"/>
              </a:rPr>
              <a:t> or in dedicated SRI retail funds) is a major step in the maturing of SRI which offers the prospect of putting significant pressure on companies to adopt CSR.</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marL="0" indent="0" eaLnBrk="1" hangingPunct="1">
              <a:spcBef>
                <a:spcPct val="0"/>
              </a:spcBef>
              <a:buNone/>
              <a:defRPr/>
            </a:pPr>
            <a:r>
              <a:rPr lang="cs-CZ" altLang="cs-CZ" sz="2200" dirty="0" err="1">
                <a:latin typeface="Arial" panose="020B0604020202020204" pitchFamily="34" charset="0"/>
              </a:rPr>
              <a:t>Recomended</a:t>
            </a:r>
            <a:r>
              <a:rPr lang="cs-CZ" altLang="cs-CZ" sz="2200" dirty="0">
                <a:latin typeface="Arial" panose="020B0604020202020204" pitchFamily="34" charset="0"/>
              </a:rPr>
              <a:t> study:</a:t>
            </a:r>
          </a:p>
          <a:p>
            <a:pPr lvl="1" eaLnBrk="1" hangingPunct="1">
              <a:spcBef>
                <a:spcPct val="0"/>
              </a:spcBef>
              <a:defRPr/>
            </a:pPr>
            <a:r>
              <a:rPr lang="cs-CZ" sz="2000" dirty="0">
                <a:latin typeface="Arial" panose="020B0604020202020204" pitchFamily="34" charset="0"/>
              </a:rPr>
              <a:t>European SRI Study 2021, EUROSIF</a:t>
            </a:r>
          </a:p>
          <a:p>
            <a:pPr lvl="1" eaLnBrk="1" hangingPunct="1">
              <a:spcBef>
                <a:spcPct val="0"/>
              </a:spcBef>
              <a:defRPr/>
            </a:pPr>
            <a:r>
              <a:rPr lang="cs-CZ" altLang="cs-CZ" sz="2000" dirty="0" err="1">
                <a:latin typeface="Arial" panose="020B0604020202020204" pitchFamily="34" charset="0"/>
              </a:rPr>
              <a:t>Blowfield</a:t>
            </a:r>
            <a:r>
              <a:rPr lang="cs-CZ" altLang="cs-CZ" sz="2000" dirty="0">
                <a:latin typeface="Arial" panose="020B0604020202020204" pitchFamily="34" charset="0"/>
              </a:rPr>
              <a:t> and Murray, 2014. </a:t>
            </a:r>
            <a:r>
              <a:rPr lang="cs-CZ" altLang="cs-CZ" sz="2000" dirty="0" err="1">
                <a:latin typeface="Arial" panose="020B0604020202020204" pitchFamily="34" charset="0"/>
              </a:rPr>
              <a:t>Corporate</a:t>
            </a:r>
            <a:r>
              <a:rPr lang="cs-CZ" altLang="cs-CZ" sz="2000" dirty="0">
                <a:latin typeface="Arial" panose="020B0604020202020204" pitchFamily="34" charset="0"/>
              </a:rPr>
              <a:t> </a:t>
            </a:r>
            <a:r>
              <a:rPr lang="cs-CZ" altLang="cs-CZ" sz="2000" dirty="0" err="1">
                <a:latin typeface="Arial" panose="020B0604020202020204" pitchFamily="34" charset="0"/>
              </a:rPr>
              <a:t>Responsibility</a:t>
            </a:r>
            <a:r>
              <a:rPr lang="cs-CZ" altLang="cs-CZ" sz="2000" dirty="0">
                <a:latin typeface="Arial" panose="020B0604020202020204" pitchFamily="34" charset="0"/>
              </a:rPr>
              <a:t>, Oxford University </a:t>
            </a:r>
            <a:r>
              <a:rPr lang="cs-CZ" altLang="cs-CZ" sz="2000" dirty="0" err="1">
                <a:latin typeface="Arial" panose="020B0604020202020204" pitchFamily="34" charset="0"/>
              </a:rPr>
              <a:t>Press</a:t>
            </a:r>
            <a:r>
              <a:rPr lang="cs-CZ" altLang="cs-CZ" sz="2000" dirty="0">
                <a:latin typeface="Arial" panose="020B0604020202020204" pitchFamily="34" charset="0"/>
              </a:rPr>
              <a:t>, </a:t>
            </a:r>
            <a:r>
              <a:rPr lang="cs-CZ" altLang="cs-CZ" sz="2000" dirty="0" err="1">
                <a:latin typeface="Arial" panose="020B0604020202020204" pitchFamily="34" charset="0"/>
              </a:rPr>
              <a:t>chapter</a:t>
            </a:r>
            <a:r>
              <a:rPr lang="cs-CZ" altLang="cs-CZ" sz="2000" dirty="0">
                <a:latin typeface="Arial" panose="020B0604020202020204" pitchFamily="34" charset="0"/>
              </a:rPr>
              <a:t> 10</a:t>
            </a:r>
          </a:p>
          <a:p>
            <a:pPr lvl="1" eaLnBrk="1" hangingPunct="1">
              <a:spcBef>
                <a:spcPct val="0"/>
              </a:spcBef>
              <a:defRPr/>
            </a:pPr>
            <a:endParaRPr lang="en-GB" altLang="cs-CZ" sz="18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202542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 </a:t>
            </a:r>
            <a:r>
              <a:rPr lang="en-US" altLang="cs-CZ" sz="1800" b="1" dirty="0">
                <a:latin typeface="Arial" panose="020B0604020202020204" pitchFamily="34" charset="0"/>
              </a:rPr>
              <a:t>global momentum around responsible investment is driven </a:t>
            </a:r>
            <a:r>
              <a:rPr lang="en-US" altLang="cs-CZ" sz="1800" dirty="0">
                <a:latin typeface="Arial" panose="020B0604020202020204" pitchFamily="34" charset="0"/>
              </a:rPr>
              <a:t>by:</a:t>
            </a:r>
            <a:endParaRPr lang="cs-CZ" altLang="cs-CZ" sz="1800" dirty="0">
              <a:latin typeface="Arial" panose="020B0604020202020204" pitchFamily="34" charset="0"/>
            </a:endParaRPr>
          </a:p>
          <a:p>
            <a:pPr eaLnBrk="1" hangingPunct="1">
              <a:spcBef>
                <a:spcPct val="0"/>
              </a:spcBef>
              <a:buNone/>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beneficiaries becoming ever-more active and demanding </a:t>
            </a:r>
            <a:r>
              <a:rPr lang="en-US" altLang="cs-CZ" sz="1800" b="1" dirty="0">
                <a:latin typeface="Arial" panose="020B0604020202020204" pitchFamily="34" charset="0"/>
              </a:rPr>
              <a:t>transparency</a:t>
            </a:r>
            <a:r>
              <a:rPr lang="en-US" altLang="cs-CZ" sz="1800" dirty="0">
                <a:latin typeface="Arial" panose="020B0604020202020204" pitchFamily="34" charset="0"/>
              </a:rPr>
              <a:t> about where and how their money is being invested</a:t>
            </a:r>
            <a:r>
              <a:rPr lang="cs-CZ" altLang="cs-CZ" sz="1800" dirty="0">
                <a:latin typeface="Arial" panose="020B0604020202020204" pitchFamily="34" charset="0"/>
              </a:rPr>
              <a:t>;</a:t>
            </a:r>
          </a:p>
          <a:p>
            <a:pPr marL="1085850" lvl="1" indent="-342900" eaLnBrk="1" hangingPunct="1">
              <a:spcBef>
                <a:spcPct val="0"/>
              </a:spcBef>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b="1" dirty="0">
                <a:latin typeface="Arial" panose="020B0604020202020204" pitchFamily="34" charset="0"/>
              </a:rPr>
              <a:t>value-destroying reputational risk </a:t>
            </a:r>
            <a:r>
              <a:rPr lang="en-US" altLang="cs-CZ" sz="1800" dirty="0">
                <a:latin typeface="Arial" panose="020B0604020202020204" pitchFamily="34" charset="0"/>
              </a:rPr>
              <a:t>from issues such as climate change, pollution, working conditions, employee diversity, corruption and aggressive tax strategies in a world of </a:t>
            </a:r>
            <a:r>
              <a:rPr lang="en-US" altLang="cs-CZ" sz="1800" dirty="0" err="1">
                <a:latin typeface="Arial" panose="020B0604020202020204" pitchFamily="34" charset="0"/>
              </a:rPr>
              <a:t>globalised</a:t>
            </a:r>
            <a:r>
              <a:rPr lang="en-US" altLang="cs-CZ" sz="1800" dirty="0">
                <a:latin typeface="Arial" panose="020B0604020202020204" pitchFamily="34" charset="0"/>
              </a:rPr>
              <a:t> and social media.</a:t>
            </a:r>
          </a:p>
          <a:p>
            <a:pPr eaLnBrk="1" hangingPunct="1">
              <a:spcBef>
                <a:spcPct val="0"/>
              </a:spcBef>
              <a:buNone/>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SRI has </a:t>
            </a:r>
            <a:r>
              <a:rPr lang="en-US" altLang="cs-CZ" sz="1800" i="1" dirty="0">
                <a:latin typeface="Arial" panose="020B0604020202020204" pitchFamily="34" charset="0"/>
              </a:rPr>
              <a:t>changed from an activity carried out by a small number of specialist retail investment funds </a:t>
            </a:r>
            <a:r>
              <a:rPr lang="en-US" altLang="cs-CZ" sz="1800" dirty="0">
                <a:latin typeface="Arial" panose="020B0604020202020204" pitchFamily="34" charset="0"/>
              </a:rPr>
              <a:t>(in the form of unit trusts and mutual funds), probably of negligible or minor economic importance, </a:t>
            </a:r>
            <a:r>
              <a:rPr lang="en-US" altLang="cs-CZ" sz="1800" i="1" dirty="0">
                <a:latin typeface="Arial" panose="020B0604020202020204" pitchFamily="34" charset="0"/>
              </a:rPr>
              <a:t>into an </a:t>
            </a:r>
            <a:r>
              <a:rPr lang="en-US" altLang="cs-CZ" sz="1800" b="1" i="1" dirty="0">
                <a:latin typeface="Arial" panose="020B0604020202020204" pitchFamily="34" charset="0"/>
              </a:rPr>
              <a:t>investment philosophy </a:t>
            </a:r>
            <a:r>
              <a:rPr lang="en-US" altLang="cs-CZ" sz="1800" i="1" dirty="0">
                <a:latin typeface="Arial" panose="020B0604020202020204" pitchFamily="34" charset="0"/>
              </a:rPr>
              <a:t>adopted by a growing proportion of large investment institutions</a:t>
            </a:r>
            <a:r>
              <a:rPr lang="en-US" altLang="cs-CZ" sz="1800" dirty="0">
                <a:latin typeface="Arial" panose="020B0604020202020204" pitchFamily="34" charset="0"/>
              </a:rPr>
              <a:t>, i.e. large pension funds and insurance companies</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231224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345485"/>
            <a:ext cx="847725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What value does responsible investment create?</a:t>
            </a:r>
            <a:endParaRPr lang="cs-CZ" altLang="cs-CZ" sz="1800" b="1"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dirty="0">
                <a:latin typeface="Arial" panose="020B0604020202020204" pitchFamily="34" charset="0"/>
              </a:rPr>
              <a:t>Three forms of value creation are identified below: </a:t>
            </a:r>
            <a:r>
              <a:rPr lang="en-US" altLang="cs-CZ" sz="1800" b="1" dirty="0">
                <a:latin typeface="Arial" panose="020B0604020202020204" pitchFamily="34" charset="0"/>
              </a:rPr>
              <a:t>financial value from both capital allocation and engagement; and non-financial value.</a:t>
            </a:r>
          </a:p>
          <a:p>
            <a:pPr eaLnBrk="1" hangingPunct="1">
              <a:spcBef>
                <a:spcPct val="0"/>
              </a:spcBef>
              <a:buNone/>
              <a:defRPr/>
            </a:pPr>
            <a:endParaRPr lang="en-US" altLang="cs-CZ" sz="1800" b="1"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Financial value: ESG-driven capital allocation</a:t>
            </a:r>
          </a:p>
          <a:p>
            <a:pPr eaLnBrk="1" hangingPunct="1">
              <a:spcBef>
                <a:spcPct val="0"/>
              </a:spcBef>
              <a:buNone/>
              <a:defRPr/>
            </a:pPr>
            <a:r>
              <a:rPr lang="en-US" altLang="cs-CZ" sz="1600" dirty="0">
                <a:latin typeface="Arial" panose="020B0604020202020204" pitchFamily="34" charset="0"/>
              </a:rPr>
              <a:t>The direct financial value for investors and their beneficiaries/clients created by active ESG strategies may take the form of:</a:t>
            </a:r>
            <a:endParaRPr lang="cs-CZ" altLang="cs-CZ" sz="1600"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returns in excess of a benchmark – derived in part from the more </a:t>
            </a:r>
            <a:r>
              <a:rPr lang="en-US" altLang="cs-CZ" sz="1600" dirty="0" err="1">
                <a:latin typeface="Arial" panose="020B0604020202020204" pitchFamily="34" charset="0"/>
              </a:rPr>
              <a:t>favourable</a:t>
            </a:r>
            <a:r>
              <a:rPr lang="en-US" altLang="cs-CZ" sz="1600" dirty="0">
                <a:latin typeface="Arial" panose="020B0604020202020204" pitchFamily="34" charset="0"/>
              </a:rPr>
              <a:t> sustainability exposure of the assets in which the strategy invests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reduced short-term risk – measured as volatility against a benchmark - as a result of ‘high-ESG’ companies being insulated from earnings shocks and market reactions linked to the </a:t>
            </a:r>
            <a:r>
              <a:rPr lang="en-US" altLang="cs-CZ" sz="1600" dirty="0" err="1">
                <a:latin typeface="Arial" panose="020B0604020202020204" pitchFamily="34" charset="0"/>
              </a:rPr>
              <a:t>internalisation</a:t>
            </a:r>
            <a:r>
              <a:rPr lang="en-US" altLang="cs-CZ" sz="1600" dirty="0">
                <a:latin typeface="Arial" panose="020B0604020202020204" pitchFamily="34" charset="0"/>
              </a:rPr>
              <a:t> of sustainability costs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reduced long-term risk - protection against the long-term risk of absolute loss of value – as a result of ‘high-ESG’ companies being strategically better positioned than others</a:t>
            </a:r>
            <a:endParaRPr lang="cs-CZ" altLang="cs-CZ" sz="1600" dirty="0">
              <a:latin typeface="Arial" panose="020B0604020202020204" pitchFamily="34" charset="0"/>
            </a:endParaRPr>
          </a:p>
          <a:p>
            <a:pPr marL="285750" indent="-285750" eaLnBrk="1" hangingPunct="1">
              <a:spcBef>
                <a:spcPct val="0"/>
              </a:spcBef>
              <a:defRPr/>
            </a:pPr>
            <a:endParaRPr lang="en-US" altLang="cs-CZ" sz="1600" dirty="0">
              <a:latin typeface="Arial" panose="020B0604020202020204" pitchFamily="34" charset="0"/>
            </a:endParaRPr>
          </a:p>
          <a:p>
            <a:pPr marL="285750" indent="-285750" eaLnBrk="1" hangingPunct="1">
              <a:spcBef>
                <a:spcPct val="0"/>
              </a:spcBef>
              <a:defRPr/>
            </a:pPr>
            <a:r>
              <a:rPr lang="en-US" altLang="cs-CZ" sz="1600" dirty="0">
                <a:latin typeface="Arial" panose="020B0604020202020204" pitchFamily="34" charset="0"/>
              </a:rPr>
              <a:t>lower share price volatility</a:t>
            </a:r>
          </a:p>
          <a:p>
            <a:pPr marL="285750" indent="-285750" eaLnBrk="1" hangingPunct="1">
              <a:spcBef>
                <a:spcPct val="0"/>
              </a:spcBef>
              <a:defRPr/>
            </a:pPr>
            <a:r>
              <a:rPr lang="en-US" altLang="cs-CZ" sz="1600" dirty="0">
                <a:latin typeface="Arial" panose="020B0604020202020204" pitchFamily="34" charset="0"/>
              </a:rPr>
              <a:t>a more stable, long-term shareholder base.</a:t>
            </a:r>
          </a:p>
        </p:txBody>
      </p:sp>
    </p:spTree>
    <p:extLst>
      <p:ext uri="{BB962C8B-B14F-4D97-AF65-F5344CB8AC3E}">
        <p14:creationId xmlns:p14="http://schemas.microsoft.com/office/powerpoint/2010/main" val="294037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345485"/>
            <a:ext cx="847725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b="1" dirty="0">
                <a:latin typeface="Arial" panose="020B0604020202020204" pitchFamily="34" charset="0"/>
              </a:rPr>
              <a:t>What value does responsible investment create?</a:t>
            </a:r>
            <a:endParaRPr lang="cs-CZ" altLang="cs-CZ" sz="1800" b="1"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Financial value: engagement</a:t>
            </a:r>
          </a:p>
          <a:p>
            <a:pPr eaLnBrk="1" hangingPunct="1">
              <a:spcBef>
                <a:spcPct val="0"/>
              </a:spcBef>
              <a:buNone/>
              <a:defRPr/>
            </a:pPr>
            <a:r>
              <a:rPr lang="en-US" altLang="cs-CZ" sz="1800" dirty="0">
                <a:latin typeface="Arial" panose="020B0604020202020204" pitchFamily="34" charset="0"/>
              </a:rPr>
              <a:t>The financial value created by engagement may take the form of:</a:t>
            </a: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increased returns or reduced risk as a result of improved sustainability performance by the companies concerned</a:t>
            </a:r>
          </a:p>
          <a:p>
            <a:pPr marL="285750" indent="-285750" eaLnBrk="1" hangingPunct="1">
              <a:spcBef>
                <a:spcPct val="0"/>
              </a:spcBef>
              <a:defRPr/>
            </a:pPr>
            <a:r>
              <a:rPr lang="en-US" altLang="cs-CZ" sz="1800" dirty="0">
                <a:latin typeface="Arial" panose="020B0604020202020204" pitchFamily="34" charset="0"/>
              </a:rPr>
              <a:t>improved returns to the market as a whole as a result of </a:t>
            </a:r>
            <a:r>
              <a:rPr lang="en-US" altLang="cs-CZ" sz="1800" dirty="0" err="1">
                <a:latin typeface="Arial" panose="020B0604020202020204" pitchFamily="34" charset="0"/>
              </a:rPr>
              <a:t>internalising</a:t>
            </a:r>
            <a:r>
              <a:rPr lang="en-US" altLang="cs-CZ" sz="1800" dirty="0">
                <a:latin typeface="Arial" panose="020B0604020202020204" pitchFamily="34" charset="0"/>
              </a:rPr>
              <a:t> externalities.</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a:p>
            <a:pPr eaLnBrk="1" hangingPunct="1">
              <a:spcBef>
                <a:spcPct val="0"/>
              </a:spcBef>
              <a:buNone/>
              <a:defRPr/>
            </a:pPr>
            <a:r>
              <a:rPr lang="en-US" altLang="cs-CZ" sz="1800" b="1" dirty="0">
                <a:latin typeface="Arial" panose="020B0604020202020204" pitchFamily="34" charset="0"/>
              </a:rPr>
              <a:t>Non-financial value</a:t>
            </a:r>
          </a:p>
          <a:p>
            <a:pPr eaLnBrk="1" hangingPunct="1">
              <a:spcBef>
                <a:spcPct val="0"/>
              </a:spcBef>
              <a:buNone/>
              <a:defRPr/>
            </a:pPr>
            <a:r>
              <a:rPr lang="en-US" altLang="cs-CZ" sz="1800" dirty="0">
                <a:latin typeface="Arial" panose="020B0604020202020204" pitchFamily="34" charset="0"/>
              </a:rPr>
              <a:t>The non-financial value created by responsible investment might take the form of:</a:t>
            </a:r>
          </a:p>
          <a:p>
            <a:pPr eaLnBrk="1" hangingPunct="1">
              <a:spcBef>
                <a:spcPct val="0"/>
              </a:spcBef>
              <a:buNone/>
              <a:defRPr/>
            </a:pPr>
            <a:endParaRPr lang="en-US" altLang="cs-CZ" sz="1800" dirty="0">
              <a:latin typeface="Arial" panose="020B0604020202020204" pitchFamily="34" charset="0"/>
            </a:endParaRPr>
          </a:p>
          <a:p>
            <a:pPr marL="285750" indent="-285750" eaLnBrk="1" hangingPunct="1">
              <a:spcBef>
                <a:spcPct val="0"/>
              </a:spcBef>
              <a:defRPr/>
            </a:pPr>
            <a:r>
              <a:rPr lang="en-US" altLang="cs-CZ" sz="1800" dirty="0">
                <a:latin typeface="Arial" panose="020B0604020202020204" pitchFamily="34" charset="0"/>
              </a:rPr>
              <a:t>improved ESG performance by individual companies such as reduced emissions, fewer human rights breaches, increased job creation, and so on</a:t>
            </a:r>
          </a:p>
          <a:p>
            <a:pPr marL="285750" indent="-285750" eaLnBrk="1" hangingPunct="1">
              <a:spcBef>
                <a:spcPct val="0"/>
              </a:spcBef>
              <a:defRPr/>
            </a:pPr>
            <a:r>
              <a:rPr lang="en-US" altLang="cs-CZ" sz="1800" dirty="0">
                <a:latin typeface="Arial" panose="020B0604020202020204" pitchFamily="34" charset="0"/>
              </a:rPr>
              <a:t>improved ESG performance across the market as a whole as a result of policy engagement, for example better corporate disclosure</a:t>
            </a:r>
          </a:p>
          <a:p>
            <a:pPr marL="285750" indent="-285750" eaLnBrk="1" hangingPunct="1">
              <a:spcBef>
                <a:spcPct val="0"/>
              </a:spcBef>
              <a:defRPr/>
            </a:pPr>
            <a:r>
              <a:rPr lang="en-US" altLang="cs-CZ" sz="1800" dirty="0">
                <a:latin typeface="Arial" panose="020B0604020202020204" pitchFamily="34" charset="0"/>
              </a:rPr>
              <a:t>more stable markets provided that responsible investment achieves sufficient critical mass.</a:t>
            </a:r>
            <a:endParaRPr lang="cs-CZ" altLang="cs-CZ" sz="1800" dirty="0">
              <a:latin typeface="Arial" panose="020B0604020202020204" pitchFamily="34" charset="0"/>
            </a:endParaRPr>
          </a:p>
          <a:p>
            <a:pPr eaLnBrk="1" hangingPunct="1">
              <a:spcBef>
                <a:spcPct val="0"/>
              </a:spcBef>
              <a:buNone/>
              <a:defRPr/>
            </a:pPr>
            <a:endParaRPr lang="en-US" altLang="cs-CZ" sz="1600" dirty="0">
              <a:latin typeface="Arial" panose="020B0604020202020204" pitchFamily="34" charset="0"/>
            </a:endParaRPr>
          </a:p>
        </p:txBody>
      </p:sp>
    </p:spTree>
    <p:extLst>
      <p:ext uri="{BB962C8B-B14F-4D97-AF65-F5344CB8AC3E}">
        <p14:creationId xmlns:p14="http://schemas.microsoft.com/office/powerpoint/2010/main" val="415429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1800" dirty="0">
                <a:latin typeface="Arial" panose="020B0604020202020204" pitchFamily="34" charset="0"/>
              </a:rPr>
              <a:t>There are many ways to invest responsibly. Approaches are typically a combination of two overarching areas:</a:t>
            </a:r>
            <a:endParaRPr lang="cs-CZ" altLang="cs-CZ" sz="1800" dirty="0">
              <a:latin typeface="Arial" panose="020B0604020202020204" pitchFamily="34" charset="0"/>
            </a:endParaRPr>
          </a:p>
          <a:p>
            <a:pPr eaLnBrk="1" hangingPunct="1">
              <a:spcBef>
                <a:spcPct val="0"/>
              </a:spcBef>
              <a:buNone/>
              <a:defRPr/>
            </a:pPr>
            <a:endParaRPr lang="cs-CZ"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29339787-5389-44C5-8C17-0B32826477E7}"/>
              </a:ext>
            </a:extLst>
          </p:cNvPr>
          <p:cNvPicPr>
            <a:picLocks noChangeAspect="1"/>
          </p:cNvPicPr>
          <p:nvPr/>
        </p:nvPicPr>
        <p:blipFill rotWithShape="1">
          <a:blip r:embed="rId2"/>
          <a:srcRect l="2500" t="33704" r="35139" b="20371"/>
          <a:stretch/>
        </p:blipFill>
        <p:spPr>
          <a:xfrm>
            <a:off x="338138" y="2446615"/>
            <a:ext cx="7962901" cy="3298663"/>
          </a:xfrm>
          <a:prstGeom prst="rect">
            <a:avLst/>
          </a:prstGeom>
        </p:spPr>
      </p:pic>
      <p:sp>
        <p:nvSpPr>
          <p:cNvPr id="3" name="Obdélník 2">
            <a:extLst>
              <a:ext uri="{FF2B5EF4-FFF2-40B4-BE49-F238E27FC236}">
                <a16:creationId xmlns:a16="http://schemas.microsoft.com/office/drawing/2014/main" id="{261C085A-A2A7-4732-AE2B-D80DE2BCF6FF}"/>
              </a:ext>
            </a:extLst>
          </p:cNvPr>
          <p:cNvSpPr/>
          <p:nvPr/>
        </p:nvSpPr>
        <p:spPr>
          <a:xfrm>
            <a:off x="596899" y="5876330"/>
            <a:ext cx="6451601" cy="215444"/>
          </a:xfrm>
          <a:prstGeom prst="rect">
            <a:avLst/>
          </a:prstGeom>
        </p:spPr>
        <p:txBody>
          <a:bodyPr wrap="square">
            <a:spAutoFit/>
          </a:bodyPr>
          <a:lstStyle/>
          <a:p>
            <a:r>
              <a:rPr lang="cs-CZ" sz="800" dirty="0">
                <a:hlinkClick r:id="rId3">
                  <a:extLst>
                    <a:ext uri="{A12FA001-AC4F-418D-AE19-62706E023703}">
                      <ahyp:hlinkClr xmlns:ahyp="http://schemas.microsoft.com/office/drawing/2018/hyperlinkcolor" val="tx"/>
                    </a:ext>
                  </a:extLst>
                </a:hlinkClick>
              </a:rPr>
              <a:t>Source: https://www.unpri.org/pri/an-introduction-to-responsible-investment/what-is-responsible-investment</a:t>
            </a:r>
            <a:endParaRPr lang="cs-CZ" sz="800" dirty="0"/>
          </a:p>
        </p:txBody>
      </p:sp>
    </p:spTree>
    <p:extLst>
      <p:ext uri="{BB962C8B-B14F-4D97-AF65-F5344CB8AC3E}">
        <p14:creationId xmlns:p14="http://schemas.microsoft.com/office/powerpoint/2010/main" val="130767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endParaRPr lang="cs-CZ" b="1" dirty="0">
              <a:latin typeface="Arial" pitchFamily="34" charset="0"/>
              <a:cs typeface="Arial" pitchFamily="34" charset="0"/>
            </a:endParaRPr>
          </a:p>
          <a:p>
            <a:pPr eaLnBrk="1" fontAlgn="auto" hangingPunct="1">
              <a:spcBef>
                <a:spcPts val="0"/>
              </a:spcBef>
              <a:spcAft>
                <a:spcPts val="0"/>
              </a:spcAft>
              <a:defRPr/>
            </a:pPr>
            <a:r>
              <a:rPr lang="en-US" b="1" dirty="0">
                <a:latin typeface="Arial" pitchFamily="34" charset="0"/>
                <a:cs typeface="Arial" pitchFamily="34" charset="0"/>
              </a:rPr>
              <a:t>RESPONSIBLE INVESTMENT</a:t>
            </a:r>
          </a:p>
          <a:p>
            <a:pPr eaLnBrk="1" fontAlgn="auto" hangingPunct="1">
              <a:spcBef>
                <a:spcPts val="0"/>
              </a:spcBef>
              <a:spcAft>
                <a:spcPts val="0"/>
              </a:spcAft>
              <a:defRPr/>
            </a:pP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INTRODUCTION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0" y="1279605"/>
            <a:ext cx="504666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1800" dirty="0">
                <a:latin typeface="Arial" panose="020B0604020202020204" pitchFamily="34" charset="0"/>
              </a:rPr>
              <a:t>Today, major institutional investment groups such as corporations, hedge funds, insurance companies, mutual funds, pension funds, religious institutions and universities, along with the environmentally/religiously/socially-motivated individual investor, are entering the realm of socially responsible investing.</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a:p>
            <a:pPr marL="342900" indent="-342900" eaLnBrk="1" hangingPunct="1">
              <a:spcBef>
                <a:spcPct val="0"/>
              </a:spcBef>
              <a:defRPr/>
            </a:pPr>
            <a:r>
              <a:rPr lang="en-US" altLang="cs-CZ" sz="1800" dirty="0">
                <a:latin typeface="Arial" panose="020B0604020202020204" pitchFamily="34" charset="0"/>
              </a:rPr>
              <a:t>Socially responsible investing is an umbrella term covering </a:t>
            </a:r>
            <a:r>
              <a:rPr lang="en-US" altLang="cs-CZ" sz="1800" b="1" dirty="0">
                <a:latin typeface="Arial" panose="020B0604020202020204" pitchFamily="34" charset="0"/>
              </a:rPr>
              <a:t>three core investing groups:</a:t>
            </a:r>
            <a:endParaRPr lang="cs-CZ" altLang="cs-CZ" sz="1800" b="1" dirty="0">
              <a:latin typeface="Arial" panose="020B0604020202020204" pitchFamily="34" charset="0"/>
            </a:endParaRPr>
          </a:p>
          <a:p>
            <a:pPr marL="1200150" lvl="1" indent="-457200" eaLnBrk="1" hangingPunct="1">
              <a:spcBef>
                <a:spcPct val="0"/>
              </a:spcBef>
              <a:buFont typeface="+mj-lt"/>
              <a:buAutoNum type="arabicPeriod"/>
              <a:defRPr/>
            </a:pPr>
            <a:r>
              <a:rPr lang="en-US" altLang="cs-CZ" sz="1800" dirty="0">
                <a:latin typeface="Arial" panose="020B0604020202020204" pitchFamily="34" charset="0"/>
              </a:rPr>
              <a:t>environmentally-motivated investors, </a:t>
            </a: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r>
              <a:rPr lang="en-US" altLang="cs-CZ" sz="1800" dirty="0">
                <a:latin typeface="Arial" panose="020B0604020202020204" pitchFamily="34" charset="0"/>
              </a:rPr>
              <a:t>religiously-motivated investors and </a:t>
            </a: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endParaRPr lang="cs-CZ" altLang="cs-CZ" sz="1800" dirty="0">
              <a:latin typeface="Arial" panose="020B0604020202020204" pitchFamily="34" charset="0"/>
            </a:endParaRPr>
          </a:p>
          <a:p>
            <a:pPr marL="1200150" lvl="1" indent="-457200" eaLnBrk="1" hangingPunct="1">
              <a:spcBef>
                <a:spcPct val="0"/>
              </a:spcBef>
              <a:buFont typeface="+mj-lt"/>
              <a:buAutoNum type="arabicPeriod"/>
              <a:defRPr/>
            </a:pPr>
            <a:r>
              <a:rPr lang="cs-CZ" altLang="cs-CZ" sz="1800" dirty="0">
                <a:latin typeface="Arial" panose="020B0604020202020204" pitchFamily="34" charset="0"/>
              </a:rPr>
              <a:t>s</a:t>
            </a:r>
            <a:r>
              <a:rPr lang="en-US" altLang="cs-CZ" sz="1800" dirty="0" err="1">
                <a:latin typeface="Arial" panose="020B0604020202020204" pitchFamily="34" charset="0"/>
              </a:rPr>
              <a:t>ocially</a:t>
            </a:r>
            <a:r>
              <a:rPr lang="cs-CZ" altLang="cs-CZ" sz="1800" dirty="0">
                <a:latin typeface="Arial" panose="020B0604020202020204" pitchFamily="34" charset="0"/>
              </a:rPr>
              <a:t> </a:t>
            </a:r>
            <a:r>
              <a:rPr lang="en-US" altLang="cs-CZ" sz="1800" dirty="0">
                <a:latin typeface="Arial" panose="020B0604020202020204" pitchFamily="34" charset="0"/>
              </a:rPr>
              <a:t>motivated</a:t>
            </a:r>
            <a:r>
              <a:rPr lang="cs-CZ" altLang="cs-CZ" sz="1800" dirty="0">
                <a:latin typeface="Arial" panose="020B0604020202020204" pitchFamily="34" charset="0"/>
              </a:rPr>
              <a:t> </a:t>
            </a:r>
            <a:r>
              <a:rPr lang="en-US" altLang="cs-CZ" sz="1800" dirty="0">
                <a:latin typeface="Arial" panose="020B0604020202020204" pitchFamily="34" charset="0"/>
              </a:rPr>
              <a:t>investors.</a:t>
            </a:r>
            <a:endParaRPr lang="cs-CZ" altLang="cs-CZ" sz="1800" dirty="0">
              <a:latin typeface="Arial" panose="020B0604020202020204" pitchFamily="34" charset="0"/>
            </a:endParaRPr>
          </a:p>
          <a:p>
            <a:pPr marL="342900" indent="-342900" eaLnBrk="1" hangingPunct="1">
              <a:spcBef>
                <a:spcPct val="0"/>
              </a:spcBef>
              <a:defRPr/>
            </a:pPr>
            <a:endParaRPr lang="cs-CZ" altLang="cs-CZ" sz="1800" dirty="0">
              <a:latin typeface="Arial" panose="020B0604020202020204" pitchFamily="34" charset="0"/>
            </a:endParaRPr>
          </a:p>
        </p:txBody>
      </p:sp>
      <p:pic>
        <p:nvPicPr>
          <p:cNvPr id="2" name="Obrázek 1">
            <a:extLst>
              <a:ext uri="{FF2B5EF4-FFF2-40B4-BE49-F238E27FC236}">
                <a16:creationId xmlns:a16="http://schemas.microsoft.com/office/drawing/2014/main" id="{D84A1805-762E-489E-862C-0A39E716C9D5}"/>
              </a:ext>
            </a:extLst>
          </p:cNvPr>
          <p:cNvPicPr>
            <a:picLocks noChangeAspect="1"/>
          </p:cNvPicPr>
          <p:nvPr/>
        </p:nvPicPr>
        <p:blipFill rotWithShape="1">
          <a:blip r:embed="rId2"/>
          <a:srcRect l="15000" t="34198" r="47639" b="15246"/>
          <a:stretch/>
        </p:blipFill>
        <p:spPr>
          <a:xfrm>
            <a:off x="5046662" y="2042924"/>
            <a:ext cx="4097338" cy="3118794"/>
          </a:xfrm>
          <a:prstGeom prst="rect">
            <a:avLst/>
          </a:prstGeom>
        </p:spPr>
      </p:pic>
    </p:spTree>
    <p:extLst>
      <p:ext uri="{BB962C8B-B14F-4D97-AF65-F5344CB8AC3E}">
        <p14:creationId xmlns:p14="http://schemas.microsoft.com/office/powerpoint/2010/main" val="1130903583"/>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6292</TotalTime>
  <Words>3992</Words>
  <Application>Microsoft Office PowerPoint</Application>
  <PresentationFormat>Předvádění na obrazovce (4:3)</PresentationFormat>
  <Paragraphs>416</Paragraphs>
  <Slides>46</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46</vt:i4>
      </vt:variant>
    </vt:vector>
  </HeadingPairs>
  <TitlesOfParts>
    <vt:vector size="51"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148</cp:revision>
  <dcterms:created xsi:type="dcterms:W3CDTF">2016-03-17T12:08:01Z</dcterms:created>
  <dcterms:modified xsi:type="dcterms:W3CDTF">2021-11-29T19:46:51Z</dcterms:modified>
</cp:coreProperties>
</file>