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C1D-9041-7743-A095-DB6D197E4F99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914C-1886-D544-8EF7-2976AA068E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6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 Law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Law and Legal Systems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Gongol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D5FDB-ED84-064F-B08E-8BFF4D82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International and </a:t>
            </a:r>
            <a:r>
              <a:rPr lang="cs-CZ" dirty="0" err="1"/>
              <a:t>supranational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EF9210-79E7-2346-957F-5B634378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international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</a:p>
          <a:p>
            <a:pPr lvl="1"/>
            <a:r>
              <a:rPr lang="cs-CZ" dirty="0" err="1"/>
              <a:t>regulating</a:t>
            </a:r>
            <a:r>
              <a:rPr lang="cs-CZ" dirty="0"/>
              <a:t>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cs-CZ" dirty="0"/>
              <a:t> (UN, NATO </a:t>
            </a:r>
            <a:r>
              <a:rPr lang="cs-CZ" dirty="0" err="1"/>
              <a:t>etc</a:t>
            </a:r>
            <a:r>
              <a:rPr lang="cs-CZ" dirty="0"/>
              <a:t>.) </a:t>
            </a:r>
          </a:p>
          <a:p>
            <a:pPr lvl="1"/>
            <a:endParaRPr lang="cs-CZ" dirty="0"/>
          </a:p>
          <a:p>
            <a:r>
              <a:rPr lang="cs-CZ" b="1" dirty="0" err="1"/>
              <a:t>supranational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systems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such as EU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superior to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.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89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1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10D815-BAF7-0D43-ACBD-652814A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the legal system looks like in the CZ?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D8467D-1572-FF4F-BCA9-5B2A018EA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753" y="566993"/>
            <a:ext cx="8665247" cy="59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14FA3-BB21-C948-AA1E-0935C004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8C781-385B-EB49-97B1-A3675A651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0639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outer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(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are </a:t>
            </a:r>
            <a:r>
              <a:rPr lang="cs-CZ" dirty="0" err="1"/>
              <a:t>included</a:t>
            </a:r>
            <a:r>
              <a:rPr lang="cs-CZ" dirty="0"/>
              <a:t> in </a:t>
            </a:r>
            <a:r>
              <a:rPr lang="cs-CZ" dirty="0" err="1"/>
              <a:t>statutes</a:t>
            </a:r>
            <a:r>
              <a:rPr lang="cs-CZ" dirty="0"/>
              <a:t>,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treaties</a:t>
            </a:r>
            <a:r>
              <a:rPr lang="cs-CZ" dirty="0"/>
              <a:t>, case-</a:t>
            </a:r>
            <a:r>
              <a:rPr lang="cs-CZ" dirty="0" err="1"/>
              <a:t>law</a:t>
            </a:r>
            <a:r>
              <a:rPr lang="cs-CZ" dirty="0"/>
              <a:t>, normative </a:t>
            </a:r>
            <a:r>
              <a:rPr lang="cs-CZ" dirty="0" err="1"/>
              <a:t>agreements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These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and validity </a:t>
            </a:r>
          </a:p>
          <a:p>
            <a:pPr lvl="1"/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speed limit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50 km per </a:t>
            </a:r>
            <a:r>
              <a:rPr lang="cs-CZ" dirty="0" err="1"/>
              <a:t>hour</a:t>
            </a:r>
            <a:r>
              <a:rPr lang="cs-CZ" dirty="0"/>
              <a:t> (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norm</a:t>
            </a:r>
            <a:r>
              <a:rPr lang="cs-CZ" dirty="0"/>
              <a:t>)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no. 361/2000 </a:t>
            </a:r>
            <a:r>
              <a:rPr lang="cs-CZ" dirty="0" err="1"/>
              <a:t>Coll</a:t>
            </a:r>
            <a:r>
              <a:rPr lang="cs-CZ" dirty="0"/>
              <a:t>., on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traffic</a:t>
            </a:r>
            <a:r>
              <a:rPr lang="cs-CZ" dirty="0"/>
              <a:t>, as </a:t>
            </a:r>
            <a:r>
              <a:rPr lang="cs-CZ" dirty="0" err="1"/>
              <a:t>amended</a:t>
            </a:r>
            <a:r>
              <a:rPr lang="cs-CZ" dirty="0"/>
              <a:t> (</a:t>
            </a:r>
            <a:r>
              <a:rPr lang="cs-CZ" dirty="0" err="1"/>
              <a:t>formal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). </a:t>
            </a:r>
          </a:p>
          <a:p>
            <a:r>
              <a:rPr lang="cs-CZ" dirty="0"/>
              <a:t> 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the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substance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society,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and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, </a:t>
            </a:r>
            <a:r>
              <a:rPr lang="cs-CZ" dirty="0" err="1"/>
              <a:t>traditions</a:t>
            </a:r>
            <a:r>
              <a:rPr lang="cs-CZ" dirty="0"/>
              <a:t>. 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?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speed limit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towns</a:t>
            </a:r>
            <a:r>
              <a:rPr lang="cs-CZ" dirty="0"/>
              <a:t> and </a:t>
            </a:r>
            <a:r>
              <a:rPr lang="cs-CZ" dirty="0" err="1"/>
              <a:t>villages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dangerous</a:t>
            </a:r>
            <a:r>
              <a:rPr lang="cs-CZ" dirty="0"/>
              <a:t> to drive fast in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occurrence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 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78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32C2A-6F44-3D41-8974-1DE0253A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Continental </a:t>
            </a:r>
            <a:r>
              <a:rPr lang="cs-CZ" dirty="0" err="1"/>
              <a:t>tradition</a:t>
            </a:r>
            <a:r>
              <a:rPr lang="cs-CZ" dirty="0"/>
              <a:t> v.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E769-D539-2A4B-BB7F-572DF586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Continental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dominant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legislative</a:t>
            </a:r>
            <a:r>
              <a:rPr lang="cs-CZ" dirty="0"/>
              <a:t> </a:t>
            </a:r>
            <a:r>
              <a:rPr lang="cs-CZ" dirty="0" err="1"/>
              <a:t>texts</a:t>
            </a:r>
            <a:r>
              <a:rPr lang="cs-CZ" dirty="0"/>
              <a:t> (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r>
              <a:rPr lang="cs-CZ" dirty="0"/>
              <a:t>, </a:t>
            </a:r>
            <a:r>
              <a:rPr lang="cs-CZ" dirty="0" err="1"/>
              <a:t>codes</a:t>
            </a:r>
            <a:r>
              <a:rPr lang="cs-CZ" dirty="0"/>
              <a:t>, </a:t>
            </a:r>
            <a:r>
              <a:rPr lang="cs-CZ" dirty="0" err="1"/>
              <a:t>statutes</a:t>
            </a:r>
            <a:r>
              <a:rPr lang="cs-CZ" dirty="0"/>
              <a:t>) </a:t>
            </a:r>
          </a:p>
          <a:p>
            <a:pPr lvl="1"/>
            <a:r>
              <a:rPr lang="cs-CZ" dirty="0" err="1"/>
              <a:t>passed</a:t>
            </a:r>
            <a:r>
              <a:rPr lang="cs-CZ" dirty="0"/>
              <a:t> by a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Parliament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branches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are </a:t>
            </a:r>
            <a:r>
              <a:rPr lang="cs-CZ" dirty="0" err="1"/>
              <a:t>moreover</a:t>
            </a:r>
            <a:r>
              <a:rPr lang="cs-CZ" dirty="0"/>
              <a:t> </a:t>
            </a:r>
            <a:r>
              <a:rPr lang="cs-CZ" dirty="0" err="1"/>
              <a:t>embodied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 (Civil </a:t>
            </a:r>
            <a:r>
              <a:rPr lang="cs-CZ" dirty="0" err="1"/>
              <a:t>Code</a:t>
            </a:r>
            <a:r>
              <a:rPr lang="cs-CZ" dirty="0"/>
              <a:t>,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, Business </a:t>
            </a:r>
            <a:r>
              <a:rPr lang="cs-CZ" dirty="0" err="1"/>
              <a:t>Corporations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, </a:t>
            </a:r>
            <a:r>
              <a:rPr lang="cs-CZ" dirty="0" err="1"/>
              <a:t>Labor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plurality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precedents</a:t>
            </a:r>
            <a:r>
              <a:rPr lang="cs-CZ" dirty="0"/>
              <a:t> </a:t>
            </a:r>
            <a:r>
              <a:rPr lang="cs-CZ" dirty="0" err="1"/>
              <a:t>dominating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statutes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dominant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 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76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E9FE8-2860-5D4E-92D7-8EDA726D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</a:t>
            </a:r>
            <a:r>
              <a:rPr lang="cs-CZ" dirty="0" err="1"/>
              <a:t>law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341A9-27F9-6C45-B80E-D9C6ED65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Czech </a:t>
            </a:r>
            <a:r>
              <a:rPr lang="cs-CZ" b="1" dirty="0" err="1"/>
              <a:t>Constitution</a:t>
            </a:r>
            <a:r>
              <a:rPr lang="cs-CZ" b="1" dirty="0"/>
              <a:t> and </a:t>
            </a:r>
            <a:r>
              <a:rPr lang="cs-CZ" b="1" dirty="0" err="1"/>
              <a:t>the</a:t>
            </a:r>
            <a:r>
              <a:rPr lang="cs-CZ" b="1" dirty="0"/>
              <a:t> Bill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fundamental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and </a:t>
            </a:r>
            <a:r>
              <a:rPr lang="cs-CZ" b="1" dirty="0" err="1"/>
              <a:t>freedoms</a:t>
            </a:r>
            <a:r>
              <a:rPr lang="cs-CZ" b="1" dirty="0"/>
              <a:t> (</a:t>
            </a:r>
            <a:r>
              <a:rPr lang="cs-CZ" b="1" dirty="0" err="1"/>
              <a:t>both</a:t>
            </a:r>
            <a:r>
              <a:rPr lang="cs-CZ" b="1" dirty="0"/>
              <a:t> </a:t>
            </a:r>
            <a:r>
              <a:rPr lang="cs-CZ" b="1" dirty="0" err="1"/>
              <a:t>written</a:t>
            </a:r>
            <a:r>
              <a:rPr lang="cs-CZ" b="1" dirty="0"/>
              <a:t>)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hierarchy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 </a:t>
            </a:r>
          </a:p>
          <a:p>
            <a:r>
              <a:rPr lang="cs-CZ" b="1" dirty="0" err="1"/>
              <a:t>international</a:t>
            </a:r>
            <a:r>
              <a:rPr lang="cs-CZ" b="1" dirty="0"/>
              <a:t> </a:t>
            </a:r>
            <a:r>
              <a:rPr lang="cs-CZ" b="1" dirty="0" err="1"/>
              <a:t>treaties</a:t>
            </a:r>
            <a:r>
              <a:rPr lang="cs-CZ" b="1" dirty="0"/>
              <a:t> </a:t>
            </a:r>
          </a:p>
          <a:p>
            <a:pPr lvl="1"/>
            <a:r>
              <a:rPr lang="cs-CZ" dirty="0" err="1"/>
              <a:t>have</a:t>
            </a:r>
            <a:r>
              <a:rPr lang="cs-CZ" dirty="0"/>
              <a:t> superiority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statutes</a:t>
            </a:r>
            <a:r>
              <a:rPr lang="cs-CZ" dirty="0"/>
              <a:t> </a:t>
            </a:r>
          </a:p>
          <a:p>
            <a:r>
              <a:rPr lang="cs-CZ" b="1" dirty="0" err="1"/>
              <a:t>statutes</a:t>
            </a:r>
            <a:r>
              <a:rPr lang="cs-CZ" b="1" dirty="0"/>
              <a:t> </a:t>
            </a:r>
          </a:p>
          <a:p>
            <a:pPr lvl="1"/>
            <a:r>
              <a:rPr lang="cs-CZ" dirty="0" err="1"/>
              <a:t>passed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Parliament</a:t>
            </a:r>
            <a:r>
              <a:rPr lang="cs-CZ" dirty="0"/>
              <a:t> </a:t>
            </a:r>
          </a:p>
          <a:p>
            <a:r>
              <a:rPr lang="cs-CZ" b="1" dirty="0" err="1"/>
              <a:t>derived</a:t>
            </a:r>
            <a:r>
              <a:rPr lang="cs-CZ" b="1" dirty="0"/>
              <a:t> </a:t>
            </a:r>
            <a:r>
              <a:rPr lang="cs-CZ" b="1" dirty="0" err="1"/>
              <a:t>legislation</a:t>
            </a:r>
            <a:endParaRPr lang="cs-CZ" b="1" dirty="0"/>
          </a:p>
          <a:p>
            <a:pPr lvl="1"/>
            <a:r>
              <a:rPr lang="cs-CZ" dirty="0" err="1"/>
              <a:t>regulations</a:t>
            </a:r>
            <a:r>
              <a:rPr lang="cs-CZ" dirty="0"/>
              <a:t> and </a:t>
            </a:r>
            <a:r>
              <a:rPr lang="cs-CZ" dirty="0" err="1"/>
              <a:t>decrees</a:t>
            </a:r>
            <a:r>
              <a:rPr lang="cs-CZ" dirty="0"/>
              <a:t> </a:t>
            </a:r>
            <a:r>
              <a:rPr lang="cs-CZ" dirty="0" err="1"/>
              <a:t>adopted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, </a:t>
            </a:r>
            <a:r>
              <a:rPr lang="cs-CZ" dirty="0" err="1"/>
              <a:t>ministries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, and </a:t>
            </a:r>
            <a:r>
              <a:rPr lang="cs-CZ" dirty="0" err="1"/>
              <a:t>legislative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self-governing</a:t>
            </a:r>
            <a:r>
              <a:rPr lang="cs-CZ" dirty="0"/>
              <a:t> </a:t>
            </a:r>
            <a:r>
              <a:rPr lang="cs-CZ" dirty="0" err="1"/>
              <a:t>units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11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3872E-21E5-A341-87E2-A0BDC244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br>
              <a:rPr lang="cs-CZ" dirty="0"/>
            </a:br>
            <a:r>
              <a:rPr lang="cs-CZ" dirty="0"/>
              <a:t>1. </a:t>
            </a:r>
            <a:r>
              <a:rPr lang="cs-CZ" dirty="0" err="1"/>
              <a:t>classifivation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19C0D-8D28-2445-B680-E9813841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relates</a:t>
            </a:r>
            <a:r>
              <a:rPr lang="cs-CZ" dirty="0"/>
              <a:t> to a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 and </a:t>
            </a:r>
            <a:r>
              <a:rPr lang="cs-CZ" dirty="0" err="1"/>
              <a:t>governs</a:t>
            </a:r>
            <a:r>
              <a:rPr lang="cs-CZ" dirty="0"/>
              <a:t> relations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territory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citizens</a:t>
            </a:r>
            <a:r>
              <a:rPr lang="cs-CZ" dirty="0"/>
              <a:t>, </a:t>
            </a:r>
            <a:r>
              <a:rPr lang="cs-CZ" dirty="0" err="1"/>
              <a:t>residents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 </a:t>
            </a:r>
          </a:p>
          <a:p>
            <a:r>
              <a:rPr lang="cs-CZ" dirty="0"/>
              <a:t>International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governs</a:t>
            </a:r>
            <a:r>
              <a:rPr lang="cs-CZ" dirty="0"/>
              <a:t>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. </a:t>
            </a:r>
          </a:p>
          <a:p>
            <a:r>
              <a:rPr lang="cs-CZ" dirty="0" err="1"/>
              <a:t>Supranational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sui-generis</a:t>
            </a:r>
            <a:r>
              <a:rPr lang="cs-CZ" dirty="0"/>
              <a:t> </a:t>
            </a:r>
            <a:r>
              <a:rPr lang="cs-CZ" dirty="0" err="1"/>
              <a:t>standing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(EU </a:t>
            </a:r>
            <a:r>
              <a:rPr lang="cs-CZ" dirty="0" err="1"/>
              <a:t>law</a:t>
            </a:r>
            <a:r>
              <a:rPr lang="cs-CZ" dirty="0"/>
              <a:t>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98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11158-80CD-DB47-9912-064A72DD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classification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92F2E-88DD-7346-95C9-34E77A3D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Substantive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says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defines</a:t>
            </a:r>
            <a:r>
              <a:rPr lang="cs-CZ" dirty="0"/>
              <a:t>, </a:t>
            </a:r>
            <a:r>
              <a:rPr lang="cs-CZ" dirty="0" err="1"/>
              <a:t>describes</a:t>
            </a:r>
            <a:r>
              <a:rPr lang="cs-CZ" dirty="0"/>
              <a:t>, </a:t>
            </a:r>
            <a:r>
              <a:rPr lang="cs-CZ" dirty="0" err="1"/>
              <a:t>regulates</a:t>
            </a:r>
            <a:r>
              <a:rPr lang="cs-CZ" dirty="0"/>
              <a:t> and </a:t>
            </a:r>
            <a:r>
              <a:rPr lang="cs-CZ" dirty="0" err="1"/>
              <a:t>creates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duties</a:t>
            </a:r>
            <a:r>
              <a:rPr lang="cs-CZ" dirty="0"/>
              <a:t> (civil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.). </a:t>
            </a:r>
          </a:p>
          <a:p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says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enforce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substantive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defines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substantive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establishes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enforcing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generated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substantive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(civil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1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8F64F-DC36-F345-B3C7-750E9C97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br>
              <a:rPr lang="cs-CZ" dirty="0"/>
            </a:br>
            <a:r>
              <a:rPr lang="cs-CZ" dirty="0"/>
              <a:t>3. </a:t>
            </a:r>
            <a:r>
              <a:rPr lang="cs-CZ" dirty="0" err="1"/>
              <a:t>classification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AE5CF-7932-D54F-904A-2DA7A8A4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Public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regulates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public party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superior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unequal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party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comply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public party. </a:t>
            </a:r>
          </a:p>
          <a:p>
            <a:pPr lvl="1"/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a public </a:t>
            </a:r>
            <a:r>
              <a:rPr lang="cs-CZ" dirty="0" err="1"/>
              <a:t>interest</a:t>
            </a:r>
            <a:r>
              <a:rPr lang="cs-CZ" dirty="0"/>
              <a:t> on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and a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(</a:t>
            </a:r>
            <a:r>
              <a:rPr lang="cs-CZ" dirty="0" err="1"/>
              <a:t>Constitutional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). </a:t>
            </a:r>
          </a:p>
          <a:p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regulates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duties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, </a:t>
            </a:r>
            <a:r>
              <a:rPr lang="cs-CZ" dirty="0" err="1"/>
              <a:t>families</a:t>
            </a:r>
            <a:r>
              <a:rPr lang="cs-CZ" dirty="0"/>
              <a:t>, business </a:t>
            </a:r>
            <a:r>
              <a:rPr lang="cs-CZ" dirty="0" err="1"/>
              <a:t>corporations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public </a:t>
            </a:r>
            <a:r>
              <a:rPr lang="cs-CZ" dirty="0" err="1"/>
              <a:t>interest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(civil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most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0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B5ECC-88F0-D947-A8CB-9D6DDA4A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Self-assessment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DA258-5EA9-8449-9926-E95226604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? </a:t>
            </a:r>
          </a:p>
          <a:p>
            <a:r>
              <a:rPr lang="cs-CZ" dirty="0" err="1"/>
              <a:t>Why</a:t>
            </a:r>
            <a:r>
              <a:rPr lang="cs-CZ" dirty="0"/>
              <a:t> do not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belong</a:t>
            </a:r>
            <a:r>
              <a:rPr lang="cs-CZ" dirty="0"/>
              <a:t> to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? 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? </a:t>
            </a:r>
          </a:p>
          <a:p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civil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 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and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? </a:t>
            </a:r>
          </a:p>
          <a:p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public and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. 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9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195A7-5845-144B-A584-52A99499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D39E2-B7E4-4E4F-9F26-2776916B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 </a:t>
            </a:r>
          </a:p>
          <a:p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rule </a:t>
            </a:r>
          </a:p>
          <a:p>
            <a:pPr lvl="1"/>
            <a:r>
              <a:rPr lang="cs-CZ" dirty="0" err="1"/>
              <a:t>foreseen</a:t>
            </a:r>
            <a:r>
              <a:rPr lang="cs-CZ" dirty="0"/>
              <a:t> by </a:t>
            </a:r>
            <a:r>
              <a:rPr lang="cs-CZ" dirty="0" err="1"/>
              <a:t>law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enforceable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foreseen</a:t>
            </a:r>
            <a:r>
              <a:rPr lang="cs-CZ" dirty="0"/>
              <a:t> by </a:t>
            </a:r>
            <a:r>
              <a:rPr lang="cs-CZ" dirty="0" err="1"/>
              <a:t>law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X Not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traditions</a:t>
            </a:r>
            <a:r>
              <a:rPr lang="cs-CZ" dirty="0"/>
              <a:t>, </a:t>
            </a:r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, </a:t>
            </a:r>
            <a:r>
              <a:rPr lang="cs-CZ" dirty="0" err="1"/>
              <a:t>ordinary</a:t>
            </a:r>
            <a:r>
              <a:rPr lang="cs-CZ" dirty="0"/>
              <a:t> </a:t>
            </a:r>
            <a:r>
              <a:rPr lang="cs-CZ" dirty="0" err="1"/>
              <a:t>customs</a:t>
            </a:r>
            <a:r>
              <a:rPr lang="cs-CZ" dirty="0"/>
              <a:t>,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sport,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game, </a:t>
            </a:r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non-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 and </a:t>
            </a:r>
            <a:r>
              <a:rPr lang="cs-CZ" dirty="0" err="1"/>
              <a:t>family</a:t>
            </a:r>
            <a:r>
              <a:rPr lang="cs-CZ" dirty="0"/>
              <a:t> (</a:t>
            </a:r>
            <a:r>
              <a:rPr lang="cs-CZ" dirty="0" err="1"/>
              <a:t>invitation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cup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coffee</a:t>
            </a:r>
            <a:r>
              <a:rPr lang="cs-CZ" dirty="0"/>
              <a:t>). 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4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E7E59-19C6-1649-83DE-558DCE67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BEBA9-7158-1642-8E86-7394ACCA7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set and </a:t>
            </a:r>
            <a:r>
              <a:rPr lang="cs-CZ" dirty="0" err="1"/>
              <a:t>maintain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in society and </a:t>
            </a:r>
            <a:r>
              <a:rPr lang="cs-CZ" dirty="0" err="1"/>
              <a:t>achieve</a:t>
            </a:r>
            <a:r>
              <a:rPr lang="cs-CZ" dirty="0"/>
              <a:t> justice </a:t>
            </a:r>
          </a:p>
          <a:p>
            <a:r>
              <a:rPr lang="cs-CZ" dirty="0"/>
              <a:t>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acceptable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constitutional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not </a:t>
            </a:r>
            <a:r>
              <a:rPr lang="cs-CZ" i="1" dirty="0" err="1"/>
              <a:t>prohibited</a:t>
            </a:r>
            <a:r>
              <a:rPr lang="cs-CZ" i="1" dirty="0"/>
              <a:t>,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permitted</a:t>
            </a:r>
            <a:r>
              <a:rPr lang="cs-CZ" dirty="0"/>
              <a:t> </a:t>
            </a:r>
          </a:p>
          <a:p>
            <a:r>
              <a:rPr lang="cs-CZ" dirty="0"/>
              <a:t>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sanctions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breaching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 )</a:t>
            </a:r>
          </a:p>
          <a:p>
            <a:r>
              <a:rPr lang="cs-CZ" dirty="0"/>
              <a:t>to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to </a:t>
            </a:r>
            <a:r>
              <a:rPr lang="cs-CZ" dirty="0" err="1"/>
              <a:t>agents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citizens</a:t>
            </a:r>
            <a:endParaRPr lang="cs-CZ" dirty="0"/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police has 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to use </a:t>
            </a:r>
            <a:r>
              <a:rPr lang="cs-CZ" dirty="0" err="1"/>
              <a:t>force</a:t>
            </a:r>
            <a:endParaRPr lang="cs-CZ" dirty="0"/>
          </a:p>
          <a:p>
            <a:pPr lvl="1"/>
            <a:r>
              <a:rPr lang="cs-CZ" dirty="0" err="1"/>
              <a:t>executors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right</a:t>
            </a:r>
            <a:r>
              <a:rPr lang="cs-CZ" dirty="0"/>
              <a:t> to enter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92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427D4-6634-8B4E-832E-1F97417D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7F509-1309-724C-8504-DE788598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qualified</a:t>
            </a:r>
            <a:r>
              <a:rPr lang="cs-CZ" dirty="0"/>
              <a:t> as </a:t>
            </a:r>
            <a:r>
              <a:rPr lang="cs-CZ" dirty="0" err="1"/>
              <a:t>legal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satisfy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: </a:t>
            </a:r>
          </a:p>
          <a:p>
            <a:pPr marL="0" indent="0">
              <a:buNone/>
            </a:pPr>
            <a:r>
              <a:rPr lang="cs-CZ" dirty="0"/>
              <a:t>	a) a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 to society; </a:t>
            </a:r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dirty="0" err="1"/>
              <a:t>developed</a:t>
            </a:r>
            <a:r>
              <a:rPr lang="cs-CZ" dirty="0"/>
              <a:t> by a </a:t>
            </a:r>
            <a:r>
              <a:rPr lang="cs-CZ" dirty="0" err="1"/>
              <a:t>legitimate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society; </a:t>
            </a: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cs-CZ" dirty="0" err="1"/>
              <a:t>accompanied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sanctions</a:t>
            </a:r>
            <a:r>
              <a:rPr lang="cs-CZ" dirty="0"/>
              <a:t>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implementation</a:t>
            </a:r>
            <a:r>
              <a:rPr lang="cs-CZ" dirty="0"/>
              <a:t> 	and </a:t>
            </a:r>
            <a:r>
              <a:rPr lang="cs-CZ" dirty="0" err="1"/>
              <a:t>enforcement</a:t>
            </a:r>
            <a:r>
              <a:rPr lang="cs-CZ" dirty="0"/>
              <a:t>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39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4754E-807B-D246-88A7-FDEFBFB1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FDD27-19C2-A646-AB87-B311BD58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implemented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 </a:t>
            </a:r>
          </a:p>
          <a:p>
            <a:r>
              <a:rPr lang="cs-CZ" dirty="0" err="1"/>
              <a:t>five</a:t>
            </a:r>
            <a:r>
              <a:rPr lang="cs-CZ" dirty="0"/>
              <a:t> basic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 </a:t>
            </a:r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each</a:t>
            </a:r>
            <a:r>
              <a:rPr lang="cs-CZ" dirty="0"/>
              <a:t> country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, </a:t>
            </a:r>
            <a:r>
              <a:rPr lang="cs-CZ" dirty="0" err="1"/>
              <a:t>inclination</a:t>
            </a:r>
            <a:r>
              <a:rPr lang="cs-CZ" dirty="0"/>
              <a:t> to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 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civil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 err="1"/>
              <a:t>customary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  <a:p>
            <a:pPr lvl="1"/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81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4BCB39-D33D-1A4E-89BF-7699D11DF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9B13A-3483-A04B-B2AE-8AAE3062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Civil </a:t>
            </a:r>
            <a:r>
              <a:rPr lang="cs-CZ" dirty="0" err="1"/>
              <a:t>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08CE0-D2B9-4242-A570-95CD8363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(</a:t>
            </a:r>
            <a:r>
              <a:rPr lang="cs-CZ" dirty="0" err="1"/>
              <a:t>except</a:t>
            </a:r>
            <a:r>
              <a:rPr lang="cs-CZ" dirty="0"/>
              <a:t> UK), </a:t>
            </a:r>
            <a:r>
              <a:rPr lang="cs-CZ" dirty="0" err="1"/>
              <a:t>South</a:t>
            </a:r>
            <a:r>
              <a:rPr lang="cs-CZ" dirty="0"/>
              <a:t> America and </a:t>
            </a:r>
            <a:r>
              <a:rPr lang="cs-CZ" dirty="0" err="1"/>
              <a:t>vast</a:t>
            </a:r>
            <a:r>
              <a:rPr lang="cs-CZ" dirty="0"/>
              <a:t> majority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 </a:t>
            </a:r>
          </a:p>
          <a:p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Roman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 </a:t>
            </a:r>
          </a:p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endParaRPr lang="cs-CZ" dirty="0"/>
          </a:p>
          <a:p>
            <a:pPr lvl="1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codified</a:t>
            </a:r>
            <a:r>
              <a:rPr lang="cs-CZ" dirty="0"/>
              <a:t> </a:t>
            </a:r>
            <a:r>
              <a:rPr lang="cs-CZ" dirty="0" err="1"/>
              <a:t>statutes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dominant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 (Civil </a:t>
            </a:r>
            <a:r>
              <a:rPr lang="cs-CZ" dirty="0" err="1"/>
              <a:t>Code</a:t>
            </a:r>
            <a:r>
              <a:rPr lang="cs-CZ" dirty="0"/>
              <a:t>,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,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 </a:t>
            </a:r>
            <a:r>
              <a:rPr lang="cs-CZ" dirty="0" err="1"/>
              <a:t>writen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endParaRPr lang="cs-CZ" dirty="0"/>
          </a:p>
          <a:p>
            <a:pPr lvl="1"/>
            <a:r>
              <a:rPr lang="cs-CZ" dirty="0"/>
              <a:t>More </a:t>
            </a:r>
            <a:r>
              <a:rPr lang="cs-CZ" dirty="0" err="1"/>
              <a:t>rigid</a:t>
            </a:r>
            <a:endParaRPr lang="cs-CZ" dirty="0"/>
          </a:p>
          <a:p>
            <a:pPr lvl="2"/>
            <a:r>
              <a:rPr lang="cs-CZ" dirty="0" err="1"/>
              <a:t>passed</a:t>
            </a:r>
            <a:r>
              <a:rPr lang="cs-CZ" dirty="0"/>
              <a:t> by </a:t>
            </a:r>
            <a:r>
              <a:rPr lang="cs-CZ" dirty="0" err="1"/>
              <a:t>Parliament</a:t>
            </a:r>
            <a:endParaRPr lang="cs-CZ" dirty="0"/>
          </a:p>
          <a:p>
            <a:pPr lvl="2"/>
            <a:r>
              <a:rPr lang="cs-CZ" dirty="0" err="1"/>
              <a:t>Courts</a:t>
            </a:r>
            <a:r>
              <a:rPr lang="cs-CZ" dirty="0"/>
              <a:t>,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hand,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interpret and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. </a:t>
            </a:r>
          </a:p>
          <a:p>
            <a:pPr lvl="2"/>
            <a:r>
              <a:rPr lang="cs-CZ" dirty="0"/>
              <a:t>Case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thus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, case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courts</a:t>
            </a:r>
            <a:r>
              <a:rPr lang="cs-CZ" dirty="0"/>
              <a:t> has a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persuasive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 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93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1B230-52C0-D548-9F55-9311C014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7EBB3-0B11-B34E-B651-1C0A5CE14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UK, </a:t>
            </a:r>
            <a:r>
              <a:rPr lang="cs-CZ" dirty="0" err="1"/>
              <a:t>North</a:t>
            </a:r>
            <a:r>
              <a:rPr lang="cs-CZ" dirty="0"/>
              <a:t> America and </a:t>
            </a:r>
            <a:r>
              <a:rPr lang="cs-CZ" dirty="0" err="1"/>
              <a:t>Australia</a:t>
            </a:r>
            <a:r>
              <a:rPr lang="cs-CZ" dirty="0"/>
              <a:t> </a:t>
            </a:r>
          </a:p>
          <a:p>
            <a:r>
              <a:rPr lang="cs-CZ" dirty="0"/>
              <a:t>dominant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are </a:t>
            </a:r>
            <a:r>
              <a:rPr lang="cs-CZ" b="1" dirty="0" err="1"/>
              <a:t>precedents</a:t>
            </a:r>
            <a:r>
              <a:rPr lang="cs-CZ" dirty="0"/>
              <a:t> (</a:t>
            </a:r>
            <a:r>
              <a:rPr lang="cs-CZ" dirty="0" err="1"/>
              <a:t>judge</a:t>
            </a:r>
            <a:r>
              <a:rPr lang="cs-CZ" dirty="0"/>
              <a:t>-made </a:t>
            </a:r>
            <a:r>
              <a:rPr lang="cs-CZ" dirty="0" err="1"/>
              <a:t>law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 err="1"/>
              <a:t>stare</a:t>
            </a:r>
            <a:r>
              <a:rPr lang="cs-CZ" i="1" dirty="0"/>
              <a:t> </a:t>
            </a:r>
            <a:r>
              <a:rPr lang="cs-CZ" i="1" dirty="0" err="1"/>
              <a:t>decisis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by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judicial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are </a:t>
            </a:r>
            <a:r>
              <a:rPr lang="cs-CZ" dirty="0" err="1"/>
              <a:t>comparable</a:t>
            </a:r>
            <a:r>
              <a:rPr lang="cs-CZ" dirty="0"/>
              <a:t>) </a:t>
            </a:r>
          </a:p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statutes</a:t>
            </a:r>
            <a:r>
              <a:rPr lang="cs-CZ" dirty="0"/>
              <a:t> but </a:t>
            </a:r>
            <a:r>
              <a:rPr lang="cs-CZ" dirty="0" err="1"/>
              <a:t>they</a:t>
            </a:r>
            <a:r>
              <a:rPr lang="cs-CZ" dirty="0"/>
              <a:t> are not a dominant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. </a:t>
            </a:r>
          </a:p>
          <a:p>
            <a:r>
              <a:rPr lang="cs-CZ" dirty="0"/>
              <a:t>These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but do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r>
              <a:rPr lang="cs-CZ" dirty="0"/>
              <a:t> (UK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r>
              <a:rPr lang="cs-CZ" dirty="0"/>
              <a:t> X US do)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9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C7966-7064-3C43-AEF3-ADA6A0F6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b="1" dirty="0"/>
              <a:t> </a:t>
            </a:r>
            <a:r>
              <a:rPr lang="cs-CZ" b="1" dirty="0" err="1"/>
              <a:t>systems</a:t>
            </a:r>
            <a:r>
              <a:rPr lang="cs-CZ" b="1" dirty="0"/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68DFD-F8A0-6B4E-AD8C-09C00408D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Customary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built</a:t>
            </a:r>
            <a:r>
              <a:rPr lang="cs-CZ" dirty="0"/>
              <a:t> on </a:t>
            </a:r>
            <a:r>
              <a:rPr lang="cs-CZ" dirty="0" err="1"/>
              <a:t>customs</a:t>
            </a:r>
            <a:r>
              <a:rPr lang="cs-CZ" dirty="0"/>
              <a:t> </a:t>
            </a:r>
            <a:r>
              <a:rPr lang="cs-CZ" dirty="0" err="1"/>
              <a:t>accepted</a:t>
            </a:r>
            <a:r>
              <a:rPr lang="cs-CZ" dirty="0"/>
              <a:t> and </a:t>
            </a:r>
            <a:r>
              <a:rPr lang="cs-CZ" dirty="0" err="1"/>
              <a:t>maintained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society. </a:t>
            </a:r>
          </a:p>
          <a:p>
            <a:pPr lvl="1"/>
            <a:r>
              <a:rPr lang="cs-CZ" dirty="0"/>
              <a:t>do not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anymore</a:t>
            </a:r>
            <a:r>
              <a:rPr lang="cs-CZ" dirty="0"/>
              <a:t> but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as a </a:t>
            </a:r>
            <a:r>
              <a:rPr lang="cs-CZ" dirty="0" err="1"/>
              <a:t>mixture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civil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these </a:t>
            </a:r>
            <a:r>
              <a:rPr lang="cs-CZ" dirty="0" err="1"/>
              <a:t>customs</a:t>
            </a:r>
            <a:r>
              <a:rPr lang="cs-CZ" dirty="0"/>
              <a:t> </a:t>
            </a:r>
          </a:p>
          <a:p>
            <a:endParaRPr lang="cs-CZ" dirty="0"/>
          </a:p>
          <a:p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Quran</a:t>
            </a:r>
            <a:r>
              <a:rPr lang="cs-CZ" dirty="0"/>
              <a:t>. </a:t>
            </a:r>
          </a:p>
          <a:p>
            <a:endParaRPr lang="cs-CZ" dirty="0"/>
          </a:p>
          <a:p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466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377</Words>
  <Application>Microsoft Macintosh PowerPoint</Application>
  <PresentationFormat>Širokoúhlá obrazovka</PresentationFormat>
  <Paragraphs>124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International Business Law</vt:lpstr>
      <vt:lpstr>What is Law?</vt:lpstr>
      <vt:lpstr>Functions of law</vt:lpstr>
      <vt:lpstr>The concept of Law</vt:lpstr>
      <vt:lpstr>Law and legal systems</vt:lpstr>
      <vt:lpstr>Prezentace aplikace PowerPoint</vt:lpstr>
      <vt:lpstr>Civil law</vt:lpstr>
      <vt:lpstr>Common Law systems</vt:lpstr>
      <vt:lpstr>Other law systems </vt:lpstr>
      <vt:lpstr>International and supranational legal systems</vt:lpstr>
      <vt:lpstr>How the legal system looks like in the CZ?</vt:lpstr>
      <vt:lpstr>Formal and material sources of law</vt:lpstr>
      <vt:lpstr>Sources of law within the Continental tradition v. the Common law tradition </vt:lpstr>
      <vt:lpstr>Formal sources of Czech law </vt:lpstr>
      <vt:lpstr>Classification of Law 1. classifivation</vt:lpstr>
      <vt:lpstr>Classification of Law 2. classification</vt:lpstr>
      <vt:lpstr>Classification of Law 3. classification</vt:lpstr>
      <vt:lpstr>Self-assessment questions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Law</dc:title>
  <dc:creator>Tomáš Gongol</dc:creator>
  <cp:lastModifiedBy>Tomáš Gongol</cp:lastModifiedBy>
  <cp:revision>17</cp:revision>
  <dcterms:created xsi:type="dcterms:W3CDTF">2019-09-27T13:12:54Z</dcterms:created>
  <dcterms:modified xsi:type="dcterms:W3CDTF">2019-10-17T10:21:45Z</dcterms:modified>
</cp:coreProperties>
</file>