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3" r:id="rId4"/>
    <p:sldId id="264" r:id="rId5"/>
    <p:sldId id="268" r:id="rId6"/>
    <p:sldId id="265" r:id="rId7"/>
    <p:sldId id="266" r:id="rId8"/>
    <p:sldId id="267" r:id="rId9"/>
    <p:sldId id="269" r:id="rId10"/>
    <p:sldId id="270" r:id="rId11"/>
    <p:sldId id="271" r:id="rId12"/>
    <p:sldId id="272" r:id="rId13"/>
    <p:sldId id="283" r:id="rId14"/>
    <p:sldId id="284" r:id="rId15"/>
    <p:sldId id="273" r:id="rId16"/>
    <p:sldId id="282" r:id="rId17"/>
    <p:sldId id="274" r:id="rId18"/>
    <p:sldId id="275" r:id="rId19"/>
    <p:sldId id="276" r:id="rId20"/>
    <p:sldId id="288" r:id="rId21"/>
    <p:sldId id="277" r:id="rId22"/>
    <p:sldId id="285" r:id="rId23"/>
    <p:sldId id="279" r:id="rId24"/>
    <p:sldId id="280" r:id="rId25"/>
    <p:sldId id="286" r:id="rId26"/>
    <p:sldId id="278" r:id="rId27"/>
    <p:sldId id="287" r:id="rId2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28.09.2021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28.09.2021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28.09.2021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986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995" y="302586"/>
            <a:ext cx="127472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335360" y="260650"/>
            <a:ext cx="6048672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335360" y="932723"/>
            <a:ext cx="9889099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335360" y="6309320"/>
            <a:ext cx="11547355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14987" y="6309321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10416480" y="6309321"/>
            <a:ext cx="144016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1598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28.09.2021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28.09.2021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28.09.2021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28.09.2021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28.09.2021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28.09.2021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28.09.2021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28.09.2021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28.09.2021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23392" y="932723"/>
            <a:ext cx="6816757" cy="288032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 sz="5333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Strategic Analysis</a:t>
            </a:r>
            <a:endParaRPr lang="en-GB" sz="533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2351584" y="4101075"/>
            <a:ext cx="5184576" cy="10561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en-GB" sz="18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8296977" y="4965171"/>
            <a:ext cx="3666051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Šárka Zapletalová, Ph.D.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</a:t>
            </a:r>
            <a:r>
              <a:rPr lang="cs-CZ" altLang="cs-CZ" sz="12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1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Business </a:t>
            </a:r>
            <a:r>
              <a:rPr lang="cs-CZ" altLang="cs-CZ" sz="1200" dirty="0" err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Economics</a:t>
            </a:r>
            <a:r>
              <a:rPr lang="cs-CZ" altLang="cs-CZ" sz="1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Management</a:t>
            </a:r>
          </a:p>
          <a:p>
            <a:pPr algn="r"/>
            <a:r>
              <a:rPr lang="cs-CZ" altLang="cs-CZ" sz="12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STRATEGIC MANAGEMENT</a:t>
            </a:r>
            <a:endParaRPr lang="en-GB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32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978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External Environmental Variables: </a:t>
            </a:r>
            <a:r>
              <a:rPr kumimoji="0" lang="en-US" sz="2400" b="0" i="0" u="none" strike="noStrike" kern="0" cap="none" spc="0" normalizeH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Macroenvironment</a:t>
            </a:r>
            <a:r>
              <a:rPr kumimoji="0" lang="en-US" sz="2400" b="0" i="0" u="none" strike="noStrike" kern="0" cap="none" spc="0" normalizeH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10066762" cy="45539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ct val="0"/>
              </a:spcBef>
              <a:buNone/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important variables in the international environment</a:t>
            </a:r>
          </a:p>
          <a:p>
            <a:pPr marL="285750" indent="-285750" algn="just">
              <a:spcBef>
                <a:spcPct val="0"/>
              </a:spcBef>
              <a:defRPr/>
            </a:pPr>
            <a:endParaRPr lang="en-US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0" algn="just">
              <a:spcBef>
                <a:spcPct val="0"/>
              </a:spcBef>
              <a:buNone/>
              <a:defRPr/>
            </a:pP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l="19571" t="15904" r="11107" b="11143"/>
          <a:stretch/>
        </p:blipFill>
        <p:spPr>
          <a:xfrm>
            <a:off x="699490" y="1418135"/>
            <a:ext cx="8704391" cy="484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997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595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External Environment: Task (Market) Environment 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78225"/>
            <a:ext cx="10066762" cy="45539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task environment includes those elements or groups that directly affect a corporation and,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turn, are affected by it. </a:t>
            </a:r>
            <a:endParaRPr lang="en-US" alt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1" indent="-355600" algn="just">
              <a:spcBef>
                <a:spcPct val="0"/>
              </a:spcBef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are governments, local communities, suppliers, competitors,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customers, creditors, employees/labor unions, special-interest groups, and trade associations.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indent="0" algn="just">
              <a:spcBef>
                <a:spcPct val="0"/>
              </a:spcBef>
              <a:buNone/>
              <a:defRPr/>
            </a:pP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corporation’s task environment is typically the </a:t>
            </a:r>
            <a:r>
              <a:rPr lang="cs-CZ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within which the firm operates.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algn="just">
              <a:spcBef>
                <a:spcPct val="0"/>
              </a:spcBef>
              <a:defRPr/>
            </a:pPr>
            <a:r>
              <a:rPr lang="en-US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Industry</a:t>
            </a:r>
            <a:endParaRPr lang="cs-CZ" alt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algn="just">
              <a:spcBef>
                <a:spcPct val="0"/>
              </a:spcBef>
              <a:defRPr/>
            </a:pP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 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alt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0" algn="just">
              <a:spcBef>
                <a:spcPct val="0"/>
              </a:spcBef>
              <a:buNone/>
              <a:defRPr/>
            </a:pP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475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210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Industry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78225"/>
            <a:ext cx="10066762" cy="45539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industry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of firms that produces a similar product or service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such as soft drinks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financial services. An examination of the important stakeholder groups, such as suppliers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customers, in a particular corporation’s task environment is a part of industry analysis</a:t>
            </a:r>
            <a:r>
              <a:rPr lang="en-US" alt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spcBef>
                <a:spcPct val="0"/>
              </a:spcBef>
              <a:defRPr/>
            </a:pPr>
            <a:endParaRPr lang="en-US" alt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r>
              <a:rPr lang="en-US" alt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Dozens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industry classifications exist, and these are typically grouped into larger categories known as sectors. </a:t>
            </a:r>
          </a:p>
          <a:p>
            <a:pPr marL="285750" indent="-285750" algn="just">
              <a:spcBef>
                <a:spcPct val="0"/>
              </a:spcBef>
              <a:defRPr/>
            </a:pPr>
            <a:endParaRPr lang="en-US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 operating in the same industry can also be compared to each other to evaluate the relative attractiveness of a organization within that industry.</a:t>
            </a:r>
          </a:p>
          <a:p>
            <a:pPr marL="342900" indent="-342900" algn="just">
              <a:spcBef>
                <a:spcPct val="0"/>
              </a:spcBef>
              <a:defRPr/>
            </a:pPr>
            <a:endParaRPr lang="en-US" alt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en-US" alt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0" algn="just">
              <a:spcBef>
                <a:spcPct val="0"/>
              </a:spcBef>
              <a:buNone/>
              <a:defRPr/>
            </a:pP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645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210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Industry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22678"/>
            <a:ext cx="10066762" cy="45539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  <a:defRPr/>
            </a:pPr>
            <a:r>
              <a:rPr lang="en-US" altLang="cs-CZ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Typology of industries 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US" altLang="cs-CZ" sz="23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cs-CZ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Industries </a:t>
            </a:r>
            <a:r>
              <a:rPr lang="en-US" altLang="cs-CZ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dependence on the economic cy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cle:</a:t>
            </a:r>
          </a:p>
          <a:p>
            <a:pPr marL="1028700" lvl="1">
              <a:spcBef>
                <a:spcPct val="0"/>
              </a:spcBef>
              <a:defRPr/>
            </a:pP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Cyclical industry</a:t>
            </a:r>
            <a:r>
              <a:rPr lang="cs-CZ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altLang="cs-CZ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>
              <a:spcBef>
                <a:spcPct val="0"/>
              </a:spcBef>
              <a:defRPr/>
            </a:pP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Anti-cyclical industry</a:t>
            </a:r>
            <a:r>
              <a:rPr lang="cs-CZ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altLang="cs-CZ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>
              <a:spcBef>
                <a:spcPct val="0"/>
              </a:spcBef>
              <a:defRPr/>
            </a:pP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Neutral industry</a:t>
            </a:r>
            <a:r>
              <a:rPr lang="cs-CZ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cs-CZ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>
              <a:spcBef>
                <a:spcPct val="0"/>
              </a:spcBef>
              <a:defRPr/>
            </a:pPr>
            <a:endParaRPr lang="en-US" altLang="cs-CZ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cs-CZ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Industries according to the intensity of production factors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028700" lvl="1">
              <a:spcBef>
                <a:spcPct val="0"/>
              </a:spcBef>
              <a:defRPr/>
            </a:pP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 intensive</a:t>
            </a:r>
            <a:r>
              <a:rPr lang="cs-CZ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altLang="cs-CZ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>
              <a:spcBef>
                <a:spcPct val="0"/>
              </a:spcBef>
              <a:defRPr/>
            </a:pP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Capitally intensive</a:t>
            </a:r>
            <a:r>
              <a:rPr lang="cs-CZ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altLang="cs-CZ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>
              <a:spcBef>
                <a:spcPct val="0"/>
              </a:spcBef>
              <a:defRPr/>
            </a:pP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Investment intensive.</a:t>
            </a:r>
          </a:p>
          <a:p>
            <a:pPr marL="1028700" lvl="1">
              <a:spcBef>
                <a:spcPct val="0"/>
              </a:spcBef>
              <a:defRPr/>
            </a:pPr>
            <a:endParaRPr lang="en-US" altLang="cs-CZ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cs-CZ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Industries according to the number of available competitive advantages</a:t>
            </a: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028700" lvl="1">
              <a:spcBef>
                <a:spcPct val="0"/>
              </a:spcBef>
              <a:defRPr/>
            </a:pP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Volumetric</a:t>
            </a:r>
            <a:r>
              <a:rPr lang="cs-CZ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altLang="cs-CZ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>
              <a:spcBef>
                <a:spcPct val="0"/>
              </a:spcBef>
              <a:defRPr/>
            </a:pP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an impasse</a:t>
            </a:r>
            <a:r>
              <a:rPr lang="cs-CZ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altLang="cs-CZ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>
              <a:spcBef>
                <a:spcPct val="0"/>
              </a:spcBef>
              <a:defRPr/>
            </a:pP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Fragmented</a:t>
            </a:r>
            <a:r>
              <a:rPr lang="cs-CZ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altLang="cs-CZ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>
              <a:spcBef>
                <a:spcPct val="0"/>
              </a:spcBef>
              <a:defRPr/>
            </a:pPr>
            <a:r>
              <a:rPr lang="en-US" alt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Specialized. </a:t>
            </a:r>
          </a:p>
          <a:p>
            <a:pPr marL="342900" indent="-342900" algn="just">
              <a:spcBef>
                <a:spcPct val="0"/>
              </a:spcBef>
              <a:defRPr/>
            </a:pPr>
            <a:endParaRPr lang="en-US" altLang="cs-CZ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en-US" altLang="cs-CZ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0" algn="just">
              <a:spcBef>
                <a:spcPct val="0"/>
              </a:spcBef>
              <a:buNone/>
              <a:defRPr/>
            </a:pPr>
            <a:endParaRPr lang="cs-CZ" altLang="cs-CZ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610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210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Industry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22678"/>
            <a:ext cx="10066762" cy="45539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ct val="0"/>
              </a:spcBef>
              <a:buNone/>
              <a:defRPr/>
            </a:pPr>
            <a:endParaRPr lang="en-US" alt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r>
              <a:rPr lang="en-US" alt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Dozens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industry classifications exist, and these are typically grouped into larger categories known as sectors. A sector is a group of closely related industries.</a:t>
            </a:r>
          </a:p>
          <a:p>
            <a:pPr marL="285750" indent="-285750" algn="just">
              <a:spcBef>
                <a:spcPct val="0"/>
              </a:spcBef>
              <a:buNone/>
              <a:defRPr/>
            </a:pPr>
            <a:endParaRPr lang="en-US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Economic sectors:</a:t>
            </a:r>
          </a:p>
          <a:p>
            <a:pPr marL="1028700" lvl="1" algn="just">
              <a:spcBef>
                <a:spcPct val="0"/>
              </a:spcBef>
              <a:defRPr/>
            </a:pPr>
            <a:r>
              <a:rPr lang="en-US" alt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sector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agriculture, mining and other natural resource industries;</a:t>
            </a:r>
          </a:p>
          <a:p>
            <a:pPr marL="1028700" lvl="1" algn="just">
              <a:spcBef>
                <a:spcPct val="0"/>
              </a:spcBef>
              <a:defRPr/>
            </a:pPr>
            <a:r>
              <a:rPr lang="en-US" altLang="cs-C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</a:t>
            </a:r>
            <a:r>
              <a:rPr lang="en-US" alt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sector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covering manufacturing, engineering and construction;</a:t>
            </a:r>
          </a:p>
          <a:p>
            <a:pPr marL="1028700" lvl="1" algn="just">
              <a:spcBef>
                <a:spcPct val="0"/>
              </a:spcBef>
              <a:defRPr/>
            </a:pPr>
            <a:r>
              <a:rPr lang="en-US" altLang="cs-C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Tertiary </a:t>
            </a:r>
            <a:r>
              <a:rPr lang="en-US" alt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sector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service industries;</a:t>
            </a:r>
          </a:p>
          <a:p>
            <a:pPr marL="1028700" lvl="1" algn="just">
              <a:spcBef>
                <a:spcPct val="0"/>
              </a:spcBef>
              <a:defRPr/>
            </a:pPr>
            <a:r>
              <a:rPr lang="en-US" altLang="cs-CZ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Quarternary</a:t>
            </a:r>
            <a:r>
              <a:rPr lang="en-US" altLang="cs-C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sector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intellectual activities involving education and research;</a:t>
            </a:r>
          </a:p>
          <a:p>
            <a:pPr marL="1028700" lvl="1" algn="just">
              <a:spcBef>
                <a:spcPct val="0"/>
              </a:spcBef>
              <a:defRPr/>
            </a:pPr>
            <a:r>
              <a:rPr lang="en-US" altLang="cs-CZ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Quinary</a:t>
            </a:r>
            <a:r>
              <a:rPr lang="en-US" altLang="cs-C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sector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high level decision makers in government and industry.</a:t>
            </a:r>
          </a:p>
          <a:p>
            <a:pPr marL="342900" indent="-342900" algn="just">
              <a:spcBef>
                <a:spcPct val="0"/>
              </a:spcBef>
              <a:defRPr/>
            </a:pPr>
            <a:endParaRPr lang="en-US" alt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en-US" alt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0" algn="just">
              <a:spcBef>
                <a:spcPct val="0"/>
              </a:spcBef>
              <a:buNone/>
              <a:defRPr/>
            </a:pP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879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044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International Industries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78225"/>
            <a:ext cx="10066762" cy="45539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Porter,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 industries vary on a continuum from </a:t>
            </a:r>
            <a:r>
              <a:rPr lang="en-US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multidomestic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global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ct val="0"/>
              </a:spcBef>
              <a:defRPr/>
            </a:pPr>
            <a:endParaRPr lang="en-US" alt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0" algn="just">
              <a:spcBef>
                <a:spcPct val="0"/>
              </a:spcBef>
              <a:buNone/>
              <a:defRPr/>
            </a:pP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l="25678" t="40667" r="7036" b="27714"/>
          <a:stretch/>
        </p:blipFill>
        <p:spPr>
          <a:xfrm>
            <a:off x="788339" y="2179927"/>
            <a:ext cx="9529943" cy="317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464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044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International Industries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78225"/>
            <a:ext cx="10066762" cy="45539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ct val="0"/>
              </a:spcBef>
              <a:buNone/>
              <a:defRPr/>
            </a:pPr>
            <a:r>
              <a:rPr lang="en-US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Multidomestic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industries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specific to each country or group of countries.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type of international industry is a collection of essentially domestic industries, such as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retailing and insurance.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1" indent="-355600" algn="just">
              <a:spcBef>
                <a:spcPct val="0"/>
              </a:spcBef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activities in a subsidiary of a multinational corporation (MNC)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type of industry are essentially independent of the activities of the MNC’s subsidiaries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other countries. </a:t>
            </a:r>
            <a:endParaRPr lang="en-US" alt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1" indent="-355600" algn="just">
              <a:spcBef>
                <a:spcPct val="0"/>
              </a:spcBef>
              <a:defRPr/>
            </a:pP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1" indent="-355600" algn="just">
              <a:spcBef>
                <a:spcPct val="0"/>
              </a:spcBef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 each country, it has a manufacturing facility to produce goods for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sale within that country. </a:t>
            </a:r>
            <a:endParaRPr lang="en-US" alt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1" indent="-355600" algn="just">
              <a:spcBef>
                <a:spcPct val="0"/>
              </a:spcBef>
              <a:defRPr/>
            </a:pP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1" indent="-355600" algn="just">
              <a:spcBef>
                <a:spcPct val="0"/>
              </a:spcBef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MNC is thus able to tailor its products or services to the very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needs of consumers in a particular country or group of countries having similar societal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environments.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0" algn="just">
              <a:spcBef>
                <a:spcPct val="0"/>
              </a:spcBef>
              <a:buNone/>
              <a:defRPr/>
            </a:pP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701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044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International Industries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78225"/>
            <a:ext cx="10066762" cy="45539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ct val="0"/>
              </a:spcBef>
              <a:buNone/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industries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 contrast,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operate worldwide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with MNCs making only small adjustments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country-specific circumstances.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global industry an MNC’s activities in one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country are significantly affected by its activities in other countries.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MNCs in global industries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 products or services in various locations throughout the world and sell them, making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minor adjustments for specific country requirements. </a:t>
            </a:r>
            <a:endParaRPr lang="en-US" alt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1" indent="-355600" algn="just">
              <a:spcBef>
                <a:spcPct val="0"/>
              </a:spcBef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of global industries are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commercial aircraft, television sets, semiconductors, copiers, automobiles, watches, and tires.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0" algn="just">
              <a:spcBef>
                <a:spcPct val="0"/>
              </a:spcBef>
              <a:buNone/>
              <a:defRPr/>
            </a:pP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643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044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International Industries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78225"/>
            <a:ext cx="10066762" cy="45539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factors that tend to determine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whether an industry will be primarily </a:t>
            </a:r>
            <a:r>
              <a:rPr lang="en-US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multidomestic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primarily global are: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Pressure for </a:t>
            </a:r>
            <a:r>
              <a:rPr lang="en-US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coordination within the MNCs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operating in that industry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Pressure for </a:t>
            </a:r>
            <a:r>
              <a:rPr lang="en-US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responsiveness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part of individual country markets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these two extremes lie a number of industries with varying characteristics of both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multidomestic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global industries. These are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regional industries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 which MNCs primarily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coordinate their activities within regions, such as the Americas or Asia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0" algn="just">
              <a:spcBef>
                <a:spcPct val="0"/>
              </a:spcBef>
              <a:buNone/>
              <a:defRPr/>
            </a:pP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782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072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Market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10066762" cy="45539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ct val="0"/>
              </a:spcBef>
              <a:buNone/>
              <a:defRPr/>
            </a:pPr>
            <a:r>
              <a:rPr 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arket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consists of individuals and organizations which are interested and willing to buy a particular product to obtain benefits that will satisfy a specific need or want and who have the resources to engage in such a transaction</a:t>
            </a:r>
            <a:r>
              <a:rPr 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market we can to find these </a:t>
            </a:r>
            <a:r>
              <a:rPr lang="en-GB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 subjects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buyers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buyers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competition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publics</a:t>
            </a:r>
            <a:endParaRPr 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 algn="just"/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 is usually measured by dollar (euro) sales and/or unit sales for a defined product-market and specified time period. For measurement of market we can use these three measures: </a:t>
            </a:r>
            <a:endParaRPr 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GB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 potential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an estimate of the maximum possible sales of a product, a group of products or a service for an entire industry during a specified time period. </a:t>
            </a:r>
            <a:endParaRPr 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GB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 size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(market capacity) is total sales of product, a group of product or a service of the defined industry during a specified time period.</a:t>
            </a:r>
            <a:endParaRPr 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GB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 share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defined as the sales of product, a group of product or a service of the particular company in the defined industry during a specified time period.</a:t>
            </a:r>
            <a:endParaRPr 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0" algn="just">
              <a:spcBef>
                <a:spcPct val="0"/>
              </a:spcBef>
              <a:buNone/>
              <a:defRPr/>
            </a:pPr>
            <a:endParaRPr lang="cs-CZ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955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888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Outline of the lecture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394506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4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Scanning</a:t>
            </a: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2400" dirty="0" smtClean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4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External Environment: </a:t>
            </a:r>
            <a:r>
              <a:rPr lang="en-US" altLang="cs-CZ" sz="2400" dirty="0" err="1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Macroenvironment</a:t>
            </a:r>
            <a:endParaRPr lang="en-US" altLang="cs-CZ" sz="2400" dirty="0" smtClean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2400" dirty="0" smtClean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4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External Environment: Task (Market) Environment</a:t>
            </a: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2400" dirty="0" smtClean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4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Industry</a:t>
            </a: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2400" dirty="0" smtClean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4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</a:t>
            </a: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2400" dirty="0" smtClean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4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 Environment</a:t>
            </a:r>
          </a:p>
          <a:p>
            <a:pPr marL="342900" indent="-342900">
              <a:spcBef>
                <a:spcPct val="0"/>
              </a:spcBef>
              <a:buFont typeface="+mj-lt"/>
              <a:buAutoNum type="arabicPeriod"/>
              <a:defRPr/>
            </a:pPr>
            <a:endParaRPr lang="en-US" altLang="cs-CZ" sz="24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027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072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Market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10066762" cy="45539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ct val="0"/>
              </a:spcBef>
              <a:defRPr/>
            </a:pP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 segments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distinct groups of customers within a market that can be differentiated from each other on the basis of their distinct attributes and specific demands.</a:t>
            </a:r>
          </a:p>
          <a:p>
            <a:pPr marL="285750" indent="-285750" algn="just">
              <a:spcBef>
                <a:spcPct val="0"/>
              </a:spcBef>
              <a:defRPr/>
            </a:pPr>
            <a:endParaRPr lang="en-US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segment contains people who are relatively homogenous in their needs, wants and the product benefits they seek. Also, each segment seeks a different set of benefits from the same product category.</a:t>
            </a:r>
          </a:p>
          <a:p>
            <a:pPr marL="285750" indent="-285750" algn="just">
              <a:spcBef>
                <a:spcPct val="0"/>
              </a:spcBef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aim of segmentation is to identify groups within a heterogeneous market who share distinctive needs, preferences and behaviors.</a:t>
            </a:r>
            <a:endParaRPr lang="en-US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0" algn="just">
              <a:spcBef>
                <a:spcPct val="0"/>
              </a:spcBef>
              <a:buNone/>
              <a:defRPr/>
            </a:pP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447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906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Internal Environment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10066762" cy="45539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Internal business environment refers to the environment within the organization. </a:t>
            </a:r>
          </a:p>
          <a:p>
            <a:pPr marL="285750" indent="-285750" algn="just">
              <a:spcBef>
                <a:spcPct val="0"/>
              </a:spcBef>
              <a:defRPr/>
            </a:pPr>
            <a:endParaRPr lang="en-US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Internal business environment  (internal environmental factors) is within the control of organization. The environment is related to the core competencies and competitive advantages of organization.</a:t>
            </a:r>
          </a:p>
          <a:p>
            <a:pPr marL="285750" indent="-285750" algn="just">
              <a:spcBef>
                <a:spcPct val="0"/>
              </a:spcBef>
              <a:buNone/>
              <a:defRPr/>
            </a:pPr>
            <a:endParaRPr lang="en-US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internal environment, associated with the employees of the organization, defines the relation between the organization as a social system and the organizational members with their individual attributes. The internal business environment is composed of strategic factors and organizational factors.</a:t>
            </a: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0" algn="just">
              <a:spcBef>
                <a:spcPct val="0"/>
              </a:spcBef>
              <a:buNone/>
              <a:defRPr/>
            </a:pP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0169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312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Internal Environment: Resources and Capabilities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10066762" cy="45539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 are an organization’s assets and are thus the basic building blocks of the organization.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include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tangible assets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such as its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plant, equipment, finances, and location, human</a:t>
            </a:r>
            <a:r>
              <a:rPr lang="cs-CZ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assets, in terms of the number of employees, their skills, and motivation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intangible assets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as its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 (patents and copyrights), culture, and reputation</a:t>
            </a:r>
            <a:r>
              <a:rPr lang="en-US" alt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Capabilities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refer to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corporation’s ability to exploit its resources. </a:t>
            </a:r>
            <a:endParaRPr lang="en-US" altLang="cs-C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75" lvl="1" indent="-269875" algn="just">
              <a:spcBef>
                <a:spcPct val="0"/>
              </a:spcBef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capability is functionally based and is resident in a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particular function. Thus, there are marketing capabilities, manufacturing capabilities, and human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 management capabilities. When these capabilities are constantly being changed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reconfigured to make them more adaptive to an uncertain environment, they are called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capabilities.</a:t>
            </a:r>
            <a:endParaRPr lang="cs-CZ" alt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0" algn="just">
              <a:spcBef>
                <a:spcPct val="0"/>
              </a:spcBef>
              <a:buNone/>
              <a:defRPr/>
            </a:pP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608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4223792" y="558924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35360" y="423512"/>
            <a:ext cx="6048672" cy="514075"/>
          </a:xfrm>
        </p:spPr>
        <p:txBody>
          <a:bodyPr/>
          <a:lstStyle/>
          <a:p>
            <a:r>
              <a:rPr lang="cs-CZ" kern="0" dirty="0" err="1" smtClean="0">
                <a:solidFill>
                  <a:srgbClr val="307871"/>
                </a:solidFill>
                <a:latin typeface="Times New Roman"/>
              </a:rPr>
              <a:t>Resources</a:t>
            </a:r>
            <a:endParaRPr lang="cs-CZ" kern="0" dirty="0">
              <a:solidFill>
                <a:srgbClr val="307871"/>
              </a:solidFill>
              <a:latin typeface="Times New Roman"/>
            </a:endParaRPr>
          </a:p>
        </p:txBody>
      </p:sp>
      <p:pic>
        <p:nvPicPr>
          <p:cNvPr id="5" name="Zástupný symbol pro obsah 3" descr="resource-based-view-mod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5642" y="1232034"/>
            <a:ext cx="6264695" cy="424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644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4223792" y="558924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35360" y="394635"/>
            <a:ext cx="6048672" cy="54295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cs-CZ" kern="0" dirty="0" err="1" smtClean="0">
                <a:solidFill>
                  <a:srgbClr val="307871"/>
                </a:solidFill>
                <a:latin typeface="Times New Roman"/>
              </a:rPr>
              <a:t>Resources</a:t>
            </a:r>
            <a:r>
              <a:rPr lang="cs-CZ" kern="0" dirty="0" smtClean="0">
                <a:solidFill>
                  <a:srgbClr val="307871"/>
                </a:solidFill>
                <a:latin typeface="Times New Roman"/>
              </a:rPr>
              <a:t> </a:t>
            </a:r>
            <a:r>
              <a:rPr lang="cs-CZ" kern="0" dirty="0">
                <a:solidFill>
                  <a:srgbClr val="307871"/>
                </a:solidFill>
                <a:latin typeface="Times New Roman"/>
              </a:rPr>
              <a:t>and </a:t>
            </a:r>
            <a:r>
              <a:rPr lang="cs-CZ" kern="0" dirty="0" err="1">
                <a:solidFill>
                  <a:srgbClr val="307871"/>
                </a:solidFill>
                <a:latin typeface="Times New Roman"/>
              </a:rPr>
              <a:t>Capabilities</a:t>
            </a:r>
            <a:endParaRPr lang="cs-CZ" kern="0" dirty="0">
              <a:solidFill>
                <a:srgbClr val="307871"/>
              </a:solidFill>
              <a:latin typeface="Times New Roman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351584" y="1844824"/>
            <a:ext cx="1566174" cy="7020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endParaRPr lang="cs-C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132249" y="3047628"/>
            <a:ext cx="1955455" cy="7493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Competencies</a:t>
            </a:r>
            <a:endParaRPr lang="cs-C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351584" y="4403861"/>
            <a:ext cx="1620180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Capabilities</a:t>
            </a:r>
            <a:endParaRPr lang="cs-C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784079" y="3153810"/>
            <a:ext cx="1169997" cy="7020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Obdélník 8"/>
          <p:cNvSpPr/>
          <p:nvPr/>
        </p:nvSpPr>
        <p:spPr>
          <a:xfrm>
            <a:off x="6384031" y="3153810"/>
            <a:ext cx="1436583" cy="7020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Competitive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</a:t>
            </a:r>
            <a:endParaRPr lang="cs-C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8256240" y="3153810"/>
            <a:ext cx="1532653" cy="7020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</a:t>
            </a:r>
          </a:p>
        </p:txBody>
      </p:sp>
      <p:sp>
        <p:nvSpPr>
          <p:cNvPr id="12" name="Šipka dolů 11"/>
          <p:cNvSpPr/>
          <p:nvPr/>
        </p:nvSpPr>
        <p:spPr>
          <a:xfrm>
            <a:off x="3126214" y="2614949"/>
            <a:ext cx="139625" cy="432679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3" name="Šipka nahoru 12"/>
          <p:cNvSpPr/>
          <p:nvPr/>
        </p:nvSpPr>
        <p:spPr>
          <a:xfrm flipH="1">
            <a:off x="3126214" y="3855890"/>
            <a:ext cx="139625" cy="489039"/>
          </a:xfrm>
          <a:prstGeom prst="up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4" name="Šipka doprava 13"/>
          <p:cNvSpPr/>
          <p:nvPr/>
        </p:nvSpPr>
        <p:spPr>
          <a:xfrm>
            <a:off x="4179806" y="3470560"/>
            <a:ext cx="548042" cy="174464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Šipka doprava 14"/>
          <p:cNvSpPr/>
          <p:nvPr/>
        </p:nvSpPr>
        <p:spPr>
          <a:xfrm>
            <a:off x="5988005" y="3461356"/>
            <a:ext cx="339796" cy="174464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7" name="Šipka doprava 16"/>
          <p:cNvSpPr/>
          <p:nvPr/>
        </p:nvSpPr>
        <p:spPr>
          <a:xfrm flipV="1">
            <a:off x="7820615" y="3461356"/>
            <a:ext cx="367197" cy="165260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3229957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89242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Internal Environment: Core Competencies and Competitive Advantage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10066762" cy="45539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ct val="0"/>
              </a:spcBef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Core competencies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those assets that are valuable for improving business, are difficult for competitors to imitate and can be extended as a value-creating capability for use in other product or geographic markets. </a:t>
            </a:r>
          </a:p>
          <a:p>
            <a:pPr marL="285750" indent="-285750" algn="just">
              <a:spcBef>
                <a:spcPct val="0"/>
              </a:spcBef>
              <a:defRPr/>
            </a:pPr>
            <a:endParaRPr lang="en-US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Core competencies are usually classified into one of three basic groups:</a:t>
            </a:r>
          </a:p>
          <a:p>
            <a:pPr marL="1028700" lvl="1" algn="just">
              <a:spcBef>
                <a:spcPct val="0"/>
              </a:spcBef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Superior technological know-how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algn="just">
              <a:spcBef>
                <a:spcPct val="0"/>
              </a:spcBef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Reliable innovative processes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algn="just">
              <a:spcBef>
                <a:spcPct val="0"/>
              </a:spcBef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Close relationships with external parties</a:t>
            </a:r>
            <a:r>
              <a:rPr lang="en-US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00100" lvl="1" indent="0" algn="just">
              <a:spcBef>
                <a:spcPct val="0"/>
              </a:spcBef>
              <a:buNone/>
              <a:defRPr/>
            </a:pPr>
            <a:endParaRPr lang="en-US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Competitive advantage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an advantage that a organization has over its competitors, allowing it to generate greater sales or margins and/or retain more customers than its competition.</a:t>
            </a:r>
          </a:p>
          <a:p>
            <a:pPr marL="285750" indent="-285750" algn="just">
              <a:spcBef>
                <a:spcPct val="0"/>
              </a:spcBef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Competitive advantage is a sustainable advantage. The advantage is sustainable for long term.</a:t>
            </a: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5912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312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Internal Environment: Resources and Capabilities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1"/>
            <a:ext cx="10066762" cy="631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ct val="0"/>
              </a:spcBef>
              <a:buNone/>
              <a:defRPr/>
            </a:pPr>
            <a:r>
              <a:rPr lang="en-US" alt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of core competencies</a:t>
            </a:r>
          </a:p>
          <a:p>
            <a:pPr marL="285750" indent="-285750" algn="just">
              <a:spcBef>
                <a:spcPct val="0"/>
              </a:spcBef>
              <a:defRPr/>
            </a:pPr>
            <a:endParaRPr lang="cs-CZ" alt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0" algn="just">
              <a:spcBef>
                <a:spcPct val="0"/>
              </a:spcBef>
              <a:buNone/>
              <a:defRPr/>
            </a:pP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470011"/>
              </p:ext>
            </p:extLst>
          </p:nvPr>
        </p:nvGraphicFramePr>
        <p:xfrm>
          <a:off x="251520" y="1588169"/>
          <a:ext cx="10106525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3539">
                  <a:extLst>
                    <a:ext uri="{9D8B030D-6E8A-4147-A177-3AD203B41FA5}">
                      <a16:colId xmlns:a16="http://schemas.microsoft.com/office/drawing/2014/main" val="2404547861"/>
                    </a:ext>
                  </a:extLst>
                </a:gridCol>
                <a:gridCol w="4914144">
                  <a:extLst>
                    <a:ext uri="{9D8B030D-6E8A-4147-A177-3AD203B41FA5}">
                      <a16:colId xmlns:a16="http://schemas.microsoft.com/office/drawing/2014/main" val="3810881565"/>
                    </a:ext>
                  </a:extLst>
                </a:gridCol>
                <a:gridCol w="3368842">
                  <a:extLst>
                    <a:ext uri="{9D8B030D-6E8A-4147-A177-3AD203B41FA5}">
                      <a16:colId xmlns:a16="http://schemas.microsoft.com/office/drawing/2014/main" val="13662733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cs-CZ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Company</a:t>
                      </a:r>
                      <a:endParaRPr lang="cs-CZ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Core</a:t>
                      </a:r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competencies</a:t>
                      </a:r>
                      <a:endParaRPr lang="cs-CZ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Application</a:t>
                      </a:r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examples</a:t>
                      </a:r>
                      <a:endParaRPr lang="cs-CZ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436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Amazon.com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Superior IT </a:t>
                      </a:r>
                      <a:r>
                        <a:rPr lang="cs-CZ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capabilities</a:t>
                      </a:r>
                      <a:endParaRPr lang="cs-CZ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Online </a:t>
                      </a:r>
                      <a:r>
                        <a:rPr lang="cs-CZ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retailing</a:t>
                      </a:r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cs-CZ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largest</a:t>
                      </a:r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selection</a:t>
                      </a:r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items</a:t>
                      </a:r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online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46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Superior marketing and </a:t>
                      </a:r>
                      <a:r>
                        <a:rPr lang="cs-CZ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retailing</a:t>
                      </a:r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experience</a:t>
                      </a:r>
                      <a:endParaRPr lang="cs-CZ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Superior </a:t>
                      </a:r>
                      <a:r>
                        <a:rPr lang="cs-CZ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industrial</a:t>
                      </a:r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design</a:t>
                      </a:r>
                      <a:r>
                        <a:rPr lang="cs-CZ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cs-CZ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integration</a:t>
                      </a:r>
                      <a:r>
                        <a:rPr lang="cs-CZ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cs-CZ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hardware and software</a:t>
                      </a:r>
                      <a:endParaRPr lang="cs-CZ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Creation</a:t>
                      </a:r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innovative</a:t>
                      </a:r>
                      <a:r>
                        <a:rPr lang="cs-CZ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cs-CZ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category-defining</a:t>
                      </a:r>
                      <a:r>
                        <a:rPr lang="cs-CZ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mobile </a:t>
                      </a:r>
                      <a:r>
                        <a:rPr lang="cs-CZ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devices</a:t>
                      </a:r>
                      <a:r>
                        <a:rPr lang="cs-CZ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software </a:t>
                      </a:r>
                      <a:r>
                        <a:rPr lang="cs-CZ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services</a:t>
                      </a:r>
                      <a:endParaRPr lang="cs-CZ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628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Coca-Cola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Superior marketing and </a:t>
                      </a:r>
                      <a:r>
                        <a:rPr lang="cs-CZ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distribution</a:t>
                      </a:r>
                      <a:endParaRPr lang="cs-CZ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Leveraging</a:t>
                      </a:r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one</a:t>
                      </a:r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world´s</a:t>
                      </a:r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most </a:t>
                      </a:r>
                      <a:r>
                        <a:rPr lang="cs-CZ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recognized</a:t>
                      </a:r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brands</a:t>
                      </a:r>
                      <a:endParaRPr lang="cs-CZ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cs-CZ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Gloal</a:t>
                      </a:r>
                      <a:r>
                        <a:rPr lang="cs-CZ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availability</a:t>
                      </a:r>
                      <a:r>
                        <a:rPr lang="cs-CZ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cs-CZ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products</a:t>
                      </a:r>
                      <a:endParaRPr lang="cs-CZ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340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Honda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Superior</a:t>
                      </a:r>
                      <a:r>
                        <a:rPr lang="cs-CZ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engineering</a:t>
                      </a:r>
                      <a:r>
                        <a:rPr lang="cs-CZ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cs-CZ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small</a:t>
                      </a:r>
                      <a:r>
                        <a:rPr lang="cs-CZ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but </a:t>
                      </a:r>
                      <a:r>
                        <a:rPr lang="cs-CZ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powerful</a:t>
                      </a:r>
                      <a:r>
                        <a:rPr lang="cs-CZ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cs-CZ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highly</a:t>
                      </a:r>
                      <a:r>
                        <a:rPr lang="cs-CZ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reliable</a:t>
                      </a:r>
                      <a:r>
                        <a:rPr lang="cs-CZ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internal</a:t>
                      </a:r>
                      <a:r>
                        <a:rPr lang="cs-CZ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combustion</a:t>
                      </a:r>
                      <a:r>
                        <a:rPr lang="cs-CZ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enegines</a:t>
                      </a:r>
                      <a:endParaRPr lang="cs-CZ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Motorcycles</a:t>
                      </a:r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cs-CZ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cars</a:t>
                      </a:r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cs-CZ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sporting</a:t>
                      </a:r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boats</a:t>
                      </a:r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cs-CZ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snowmobiles</a:t>
                      </a:r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cs-CZ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small</a:t>
                      </a:r>
                      <a:r>
                        <a:rPr lang="cs-CZ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aircraft</a:t>
                      </a:r>
                      <a:endParaRPr lang="cs-CZ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544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4449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0254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Internal Environmental Factors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72543"/>
            <a:ext cx="10066762" cy="45539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Internal environmental factors are events that occur within an organization. </a:t>
            </a:r>
          </a:p>
          <a:p>
            <a:pPr marL="285750" indent="-285750" algn="just">
              <a:spcBef>
                <a:spcPct val="0"/>
              </a:spcBef>
              <a:buNone/>
              <a:defRPr/>
            </a:pPr>
            <a:endParaRPr lang="en-US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distinguish between two groups of internal environmental factors</a:t>
            </a:r>
            <a:r>
              <a:rPr lang="en-US" altLang="cs-CZ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spcBef>
                <a:spcPct val="0"/>
              </a:spcBef>
              <a:buNone/>
              <a:defRPr/>
            </a:pPr>
            <a:endParaRPr lang="en-US" altLang="cs-CZ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spcBef>
                <a:spcPct val="0"/>
              </a:spcBef>
              <a:defRPr/>
            </a:pPr>
            <a:r>
              <a:rPr lang="en-US" altLang="cs-CZ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Strategic factors</a:t>
            </a:r>
          </a:p>
          <a:p>
            <a:pPr marL="1485900" lvl="2" indent="-342900" algn="just">
              <a:spcBef>
                <a:spcPct val="0"/>
              </a:spcBef>
              <a:defRPr/>
            </a:pPr>
            <a:r>
              <a:rPr lang="en-US" altLang="cs-CZ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Strategy;</a:t>
            </a:r>
          </a:p>
          <a:p>
            <a:pPr marL="1485900" lvl="2" indent="-342900" algn="just">
              <a:spcBef>
                <a:spcPct val="0"/>
              </a:spcBef>
              <a:defRPr/>
            </a:pPr>
            <a:r>
              <a:rPr lang="en-US" altLang="cs-CZ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structure;</a:t>
            </a:r>
          </a:p>
          <a:p>
            <a:pPr marL="1485900" lvl="2" indent="-342900" algn="just">
              <a:spcBef>
                <a:spcPct val="0"/>
              </a:spcBef>
              <a:defRPr/>
            </a:pPr>
            <a:r>
              <a:rPr lang="en-US" altLang="cs-CZ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Competitiveness.</a:t>
            </a:r>
          </a:p>
          <a:p>
            <a:pPr marL="1485900" lvl="2" indent="-342900" algn="just">
              <a:spcBef>
                <a:spcPct val="0"/>
              </a:spcBef>
              <a:buNone/>
              <a:defRPr/>
            </a:pPr>
            <a:endParaRPr lang="en-US" altLang="cs-CZ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spcBef>
                <a:spcPct val="0"/>
              </a:spcBef>
              <a:defRPr/>
            </a:pPr>
            <a:r>
              <a:rPr lang="en-US" altLang="cs-CZ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factors</a:t>
            </a:r>
          </a:p>
          <a:p>
            <a:pPr marL="1485900" lvl="2" indent="-342900" algn="just">
              <a:spcBef>
                <a:spcPct val="0"/>
              </a:spcBef>
              <a:defRPr/>
            </a:pPr>
            <a:r>
              <a:rPr lang="en-US" altLang="cs-CZ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Managerial team;</a:t>
            </a:r>
          </a:p>
          <a:p>
            <a:pPr marL="1485900" lvl="2" indent="-342900" algn="just">
              <a:spcBef>
                <a:spcPct val="0"/>
              </a:spcBef>
              <a:defRPr/>
            </a:pPr>
            <a:r>
              <a:rPr lang="en-US" altLang="cs-CZ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resources; </a:t>
            </a:r>
          </a:p>
          <a:p>
            <a:pPr marL="1485900" lvl="2" indent="-342900" algn="just">
              <a:spcBef>
                <a:spcPct val="0"/>
              </a:spcBef>
              <a:defRPr/>
            </a:pPr>
            <a:r>
              <a:rPr lang="en-US" altLang="cs-CZ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culture.</a:t>
            </a: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864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704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Introduction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78225"/>
            <a:ext cx="10066762" cy="45539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an organization can begin strategy formulation, it must scan the external environment to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possible opportunities and threats and its internal environment for strengths and weaknesses.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US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scanning is the monitoring, evaluation, and dissemination of information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external and internal environments to key people within the corporation.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corporation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uses this tool to avoid strategic surprise and to ensure its long-term health.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has found a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relationship between environmental scanning and profits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488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231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Environmenta</a:t>
            </a:r>
            <a:r>
              <a:rPr lang="en-US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l Scanning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scanning involves monitoring, collecting, and evaluating information in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 to understand the current trends in the natural, societal, and task environments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cs-CZ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is then used to forecast whether these trends will continue or whether others will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their place.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spcBef>
                <a:spcPct val="0"/>
              </a:spcBef>
              <a:defRPr/>
            </a:pP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will developments in the natural environment affect the world? </a:t>
            </a:r>
            <a:endParaRPr lang="cs-CZ" alt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spcBef>
                <a:spcPct val="0"/>
              </a:spcBef>
              <a:defRPr/>
            </a:pP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cs-CZ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kind of developments can we expect in the societal environment to affect our industry? </a:t>
            </a:r>
            <a:endParaRPr lang="cs-CZ" alt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spcBef>
                <a:spcPct val="0"/>
              </a:spcBef>
              <a:defRPr/>
            </a:pP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cs-CZ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an industry look like in 10 to 20 years? </a:t>
            </a:r>
            <a:endParaRPr lang="cs-CZ" alt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spcBef>
                <a:spcPct val="0"/>
              </a:spcBef>
              <a:defRPr/>
            </a:pP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will be the key competitors? </a:t>
            </a:r>
            <a:endParaRPr lang="cs-CZ" alt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spcBef>
                <a:spcPct val="0"/>
              </a:spcBef>
              <a:defRPr/>
            </a:pP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is likely</a:t>
            </a:r>
            <a:r>
              <a:rPr lang="cs-CZ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fall by the wayside? </a:t>
            </a:r>
            <a:endParaRPr lang="cs-CZ" alt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358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231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Environmenta</a:t>
            </a:r>
            <a:r>
              <a:rPr lang="en-US" sz="2400" kern="0" dirty="0" smtClean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l Scanning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en-US" alt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altLang="cs-CZ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Company´s</a:t>
            </a:r>
            <a:r>
              <a:rPr lang="cs-CZ" alt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g</a:t>
            </a:r>
            <a:r>
              <a:rPr lang="en-US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eneral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forces and trends within the natural or societal environments or specific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factors that </a:t>
            </a:r>
            <a:r>
              <a:rPr lang="cs-CZ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affect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en-US" alt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36286" t="9937" r="17321" b="8666"/>
          <a:stretch/>
        </p:blipFill>
        <p:spPr>
          <a:xfrm>
            <a:off x="3888605" y="1681843"/>
            <a:ext cx="4585923" cy="452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431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231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307871"/>
                </a:solidFill>
                <a:latin typeface="Times New Roman"/>
              </a:rPr>
              <a:t>Environmental Scanning</a:t>
            </a:r>
            <a:endParaRPr lang="en-GB" kern="0" dirty="0">
              <a:solidFill>
                <a:sysClr val="windowText" lastClr="000000"/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10066762" cy="45539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scanning is the </a:t>
            </a:r>
            <a:r>
              <a:rPr lang="en-US" alt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monitoring, evaluating, and disseminating of information</a:t>
            </a:r>
            <a:r>
              <a:rPr lang="cs-CZ" alt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external and internal environments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key people within the corporation. </a:t>
            </a:r>
            <a:endParaRPr lang="cs-CZ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corporation’s scanning of the environment includes analyses of all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relevant elements in the task </a:t>
            </a:r>
            <a:r>
              <a:rPr lang="en-US" altLang="cs-CZ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environment.</a:t>
            </a: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22464" t="15905" r="7786" b="8286"/>
          <a:stretch/>
        </p:blipFill>
        <p:spPr>
          <a:xfrm>
            <a:off x="2519772" y="2575530"/>
            <a:ext cx="6012884" cy="367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524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906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External Environment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78225"/>
            <a:ext cx="10066762" cy="45539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undertaking environmental scanning, strategic managers must first be aware of the many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variables within a corporation’s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natural, societal, and task environments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r>
              <a:rPr lang="cs-CZ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natural environment includes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resources, wildlife, and climate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are an inherent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of existence on Earth. These factors form an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ecological system of interrelated life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societal environment is mankind’s social system that includes general forces that do not directly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touch on the short-run activities of the organization that can, and often do, influence its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long-run decisions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173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501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External Environment: </a:t>
            </a:r>
            <a:r>
              <a:rPr kumimoji="0" lang="en-US" sz="2400" b="0" i="0" u="none" strike="noStrike" kern="0" cap="none" spc="0" normalizeH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Macroenvironment</a:t>
            </a:r>
            <a:r>
              <a:rPr kumimoji="0" lang="en-US" sz="2400" b="0" i="0" u="none" strike="noStrike" kern="0" cap="none" spc="0" normalizeH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078225"/>
            <a:ext cx="10066762" cy="45539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ct val="0"/>
              </a:spcBef>
              <a:defRPr/>
            </a:pP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acroenvironment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consists of large-scale fundamental forces that shape opportunities and pose threats to the organization. These forces are largely uncontrollable but must be monitored for purposes of both short- and long-term planning. </a:t>
            </a: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r>
              <a:rPr lang="en-US" altLang="cs-CZ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Macroenvironment</a:t>
            </a:r>
            <a:r>
              <a:rPr lang="en-US" alt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concerns events and systems that operate on a large scale and form a backdrop to day-to-day business decisions. </a:t>
            </a:r>
            <a:r>
              <a:rPr lang="en-US" altLang="cs-CZ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macro environment also contains issues and events which are beyond the capacity of individual organizations to influence or control</a:t>
            </a:r>
            <a:r>
              <a:rPr lang="en-US" altLang="cs-CZ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spcBef>
                <a:spcPct val="0"/>
              </a:spcBef>
              <a:defRPr/>
            </a:pPr>
            <a:endParaRPr lang="en-US" altLang="cs-CZ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macro environment is affecting all organizations in the economy/industry and over which no individual organization has much (if any) influence or control.</a:t>
            </a:r>
          </a:p>
          <a:p>
            <a:pPr marL="285750" indent="-285750" algn="just">
              <a:spcBef>
                <a:spcPct val="0"/>
              </a:spcBef>
              <a:defRPr/>
            </a:pP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r>
              <a:rPr lang="en-US" alt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cs-CZ" alt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forces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affect </a:t>
            </a:r>
            <a:r>
              <a:rPr lang="cs-CZ" alt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are as follows:</a:t>
            </a:r>
          </a:p>
          <a:p>
            <a:pPr marL="1028700" lvl="1" algn="just">
              <a:spcBef>
                <a:spcPct val="0"/>
              </a:spcBef>
              <a:defRPr/>
            </a:pPr>
            <a:r>
              <a:rPr lang="en-US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Economic forces 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regulate the exchange of materials, money, energy, and information.</a:t>
            </a:r>
            <a:endParaRPr lang="cs-CZ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algn="just">
              <a:spcBef>
                <a:spcPct val="0"/>
              </a:spcBef>
              <a:defRPr/>
            </a:pPr>
            <a:r>
              <a:rPr lang="en-US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Technological forces 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generate problem-solving inventions.</a:t>
            </a:r>
          </a:p>
          <a:p>
            <a:pPr marL="1028700" lvl="1" algn="just">
              <a:spcBef>
                <a:spcPct val="0"/>
              </a:spcBef>
              <a:defRPr/>
            </a:pPr>
            <a:r>
              <a:rPr lang="en-US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Political–legal forces 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allocate power and provide constraining and protecting laws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regulations.</a:t>
            </a:r>
          </a:p>
          <a:p>
            <a:pPr marL="1028700" lvl="1" algn="just">
              <a:spcBef>
                <a:spcPct val="0"/>
              </a:spcBef>
              <a:defRPr/>
            </a:pPr>
            <a:r>
              <a:rPr lang="en-US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Sociocultural forces 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regulate the values, mores, and customs of society.</a:t>
            </a:r>
            <a:endParaRPr lang="cs-CZ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0" algn="just">
              <a:spcBef>
                <a:spcPct val="0"/>
              </a:spcBef>
              <a:buNone/>
              <a:defRPr/>
            </a:pPr>
            <a:endParaRPr lang="cs-CZ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5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978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External Environmental Variables: </a:t>
            </a:r>
            <a:r>
              <a:rPr kumimoji="0" lang="en-US" sz="2400" b="0" i="0" u="none" strike="noStrike" kern="0" cap="none" spc="0" normalizeH="0" dirty="0" err="1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Macroenvironment</a:t>
            </a:r>
            <a:r>
              <a:rPr kumimoji="0" lang="en-US" sz="2400" b="0" i="0" u="none" strike="noStrike" kern="0" cap="none" spc="0" normalizeH="0" dirty="0" smtClean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10066762" cy="45539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ct val="0"/>
              </a:spcBef>
              <a:buNone/>
              <a:defRPr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important variables in the environment</a:t>
            </a:r>
          </a:p>
          <a:p>
            <a:pPr marL="285750" indent="-285750" algn="just">
              <a:spcBef>
                <a:spcPct val="0"/>
              </a:spcBef>
              <a:defRPr/>
            </a:pPr>
            <a:endParaRPr lang="en-US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0" algn="just">
              <a:spcBef>
                <a:spcPct val="0"/>
              </a:spcBef>
              <a:buNone/>
              <a:defRPr/>
            </a:pP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18393" t="16857" r="2643" b="10381"/>
          <a:stretch/>
        </p:blipFill>
        <p:spPr>
          <a:xfrm>
            <a:off x="1022749" y="1492159"/>
            <a:ext cx="8878088" cy="476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5654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1960</Words>
  <Application>Microsoft Office PowerPoint</Application>
  <PresentationFormat>Širokoúhlá obrazovka</PresentationFormat>
  <Paragraphs>220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Enriqueta</vt:lpstr>
      <vt:lpstr>Times New Roman</vt:lpstr>
      <vt:lpstr>Motiv Office</vt:lpstr>
      <vt:lpstr>Strategic Analysis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Resources</vt:lpstr>
      <vt:lpstr>Resources and Capabilities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zap0046</cp:lastModifiedBy>
  <cp:revision>124</cp:revision>
  <dcterms:created xsi:type="dcterms:W3CDTF">2016-11-25T20:36:16Z</dcterms:created>
  <dcterms:modified xsi:type="dcterms:W3CDTF">2021-09-28T10:36:11Z</dcterms:modified>
</cp:coreProperties>
</file>