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06.11.2020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06.11.2020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06.11.2020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06.11.2020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06.11.2020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06.11.2020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E9BAEC6-A37A-4403-B919-4854A6448652}" type="datetimeFigureOut">
              <a:rPr lang="cs-CZ" smtClean="0"/>
              <a:t>06.11.2020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E9BAEC6-A37A-4403-B919-4854A6448652}" type="datetimeFigureOut">
              <a:rPr lang="cs-CZ" smtClean="0"/>
              <a:t>06.11.2020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06.11.2020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06.11.2020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06.11.2020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06.11.2020</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en-US" sz="5333" b="1" dirty="0" smtClean="0">
                <a:solidFill>
                  <a:schemeClr val="bg1"/>
                </a:solidFill>
                <a:latin typeface="Times New Roman" panose="02020603050405020304" pitchFamily="18" charset="0"/>
                <a:cs typeface="Times New Roman" panose="02020603050405020304" pitchFamily="18" charset="0"/>
              </a:rPr>
              <a:t>Analytical Methods of External Environment</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296977" y="4965171"/>
            <a:ext cx="3666051"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smtClean="0">
                <a:solidFill>
                  <a:srgbClr val="307871"/>
                </a:solidFill>
                <a:latin typeface="Times New Roman" panose="02020603050405020304" pitchFamily="18" charset="0"/>
                <a:cs typeface="Times New Roman" panose="02020603050405020304" pitchFamily="18" charset="0"/>
              </a:rPr>
              <a:t>Ing. Šárka Zapletalová, Ph.D.</a:t>
            </a:r>
            <a:endParaRPr lang="en-GB" altLang="cs-CZ" sz="1200" b="1" dirty="0">
              <a:solidFill>
                <a:srgbClr val="307871"/>
              </a:solidFill>
              <a:latin typeface="Times New Roman" panose="02020603050405020304" pitchFamily="18" charset="0"/>
              <a:cs typeface="Times New Roman" panose="02020603050405020304" pitchFamily="18" charset="0"/>
            </a:endParaRPr>
          </a:p>
          <a:p>
            <a:pPr algn="r"/>
            <a:r>
              <a:rPr lang="cs-CZ" altLang="cs-CZ" sz="1200" dirty="0" smtClean="0">
                <a:solidFill>
                  <a:srgbClr val="307871"/>
                </a:solidFill>
                <a:latin typeface="Times New Roman" panose="02020603050405020304" pitchFamily="18" charset="0"/>
                <a:cs typeface="Times New Roman" panose="02020603050405020304" pitchFamily="18" charset="0"/>
              </a:rPr>
              <a:t>Department </a:t>
            </a:r>
            <a:r>
              <a:rPr lang="cs-CZ" altLang="cs-CZ" sz="1200" dirty="0" err="1" smtClean="0">
                <a:solidFill>
                  <a:srgbClr val="307871"/>
                </a:solidFill>
                <a:latin typeface="Times New Roman" panose="02020603050405020304" pitchFamily="18" charset="0"/>
                <a:cs typeface="Times New Roman" panose="02020603050405020304" pitchFamily="18" charset="0"/>
              </a:rPr>
              <a:t>of</a:t>
            </a:r>
            <a:r>
              <a:rPr lang="cs-CZ" altLang="cs-CZ" sz="1200" dirty="0" smtClean="0">
                <a:solidFill>
                  <a:srgbClr val="307871"/>
                </a:solidFill>
                <a:latin typeface="Times New Roman" panose="02020603050405020304" pitchFamily="18" charset="0"/>
                <a:cs typeface="Times New Roman" panose="02020603050405020304" pitchFamily="18" charset="0"/>
              </a:rPr>
              <a:t> Business </a:t>
            </a:r>
            <a:r>
              <a:rPr lang="cs-CZ" altLang="cs-CZ" sz="1200" dirty="0" err="1" smtClean="0">
                <a:solidFill>
                  <a:srgbClr val="307871"/>
                </a:solidFill>
                <a:latin typeface="Times New Roman" panose="02020603050405020304" pitchFamily="18" charset="0"/>
                <a:cs typeface="Times New Roman" panose="02020603050405020304" pitchFamily="18" charset="0"/>
              </a:rPr>
              <a:t>Economics</a:t>
            </a:r>
            <a:r>
              <a:rPr lang="cs-CZ" altLang="cs-CZ" sz="1200" dirty="0" smtClean="0">
                <a:solidFill>
                  <a:srgbClr val="307871"/>
                </a:solidFill>
                <a:latin typeface="Times New Roman" panose="02020603050405020304" pitchFamily="18" charset="0"/>
                <a:cs typeface="Times New Roman" panose="02020603050405020304" pitchFamily="18" charset="0"/>
              </a:rPr>
              <a:t> and Management</a:t>
            </a:r>
          </a:p>
          <a:p>
            <a:pPr algn="r"/>
            <a:r>
              <a:rPr lang="cs-CZ" altLang="cs-CZ" sz="1200" dirty="0" smtClean="0">
                <a:solidFill>
                  <a:srgbClr val="307871"/>
                </a:solidFill>
                <a:latin typeface="Times New Roman" panose="02020603050405020304" pitchFamily="18" charset="0"/>
                <a:cs typeface="Times New Roman" panose="02020603050405020304" pitchFamily="18" charset="0"/>
              </a:rPr>
              <a:t>STRATEGIC MANAGEMENT</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77351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Forecasting Methods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Forecasting is concerned with the estimation of direction and intensity of change in environmental factors. In forecasting, changes in future are identified. Forecasting is an essential element in the environmental analysis.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Forecasting of various components of business environment helps in formulating plans and strategies.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Different quantitative and qualitative forecasting techniques are used for environmental forecasting. The main methods of environmental forecasting are as follows: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According to the degree of subjectivity – subjective methods, objective methods, systematic methods;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According to the approach to forecasting – quantitative methods, qualitative methods.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2856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87345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Classification of Forecasting Methods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main methods of environmental forecasting can be divided according to the approach to forecasting:</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Qualitative methods </a:t>
            </a:r>
            <a:r>
              <a:rPr lang="en-US" altLang="cs-CZ" dirty="0">
                <a:latin typeface="Times New Roman" panose="02020603050405020304" pitchFamily="18" charset="0"/>
                <a:cs typeface="Times New Roman" panose="02020603050405020304" pitchFamily="18" charset="0"/>
              </a:rPr>
              <a:t>– these methods have rather a subjective character</a:t>
            </a:r>
            <a:endParaRPr lang="en-US" altLang="cs-CZ" b="1" i="1" dirty="0">
              <a:latin typeface="Times New Roman" panose="02020603050405020304" pitchFamily="18" charset="0"/>
              <a:cs typeface="Times New Roman" panose="02020603050405020304" pitchFamily="18" charset="0"/>
            </a:endParaRPr>
          </a:p>
          <a:p>
            <a:pPr marL="1428750" lvl="2" algn="just">
              <a:spcBef>
                <a:spcPct val="0"/>
              </a:spcBef>
              <a:defRPr/>
            </a:pPr>
            <a:r>
              <a:rPr lang="en-US" altLang="cs-CZ" sz="2400" i="1" dirty="0">
                <a:latin typeface="Times New Roman" panose="02020603050405020304" pitchFamily="18" charset="0"/>
                <a:cs typeface="Times New Roman" panose="02020603050405020304" pitchFamily="18" charset="0"/>
              </a:rPr>
              <a:t>Heuristic methods </a:t>
            </a:r>
            <a:r>
              <a:rPr lang="en-US" altLang="cs-CZ" sz="2400" dirty="0">
                <a:latin typeface="Times New Roman" panose="02020603050405020304" pitchFamily="18" charset="0"/>
                <a:cs typeface="Times New Roman" panose="02020603050405020304" pitchFamily="18" charset="0"/>
              </a:rPr>
              <a:t>– executive opinion method, Delphi method, brainstorming, etc.</a:t>
            </a:r>
          </a:p>
          <a:p>
            <a:pPr marL="1428750" lvl="2"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Quantitative methods </a:t>
            </a:r>
            <a:r>
              <a:rPr lang="en-US" altLang="cs-CZ" dirty="0">
                <a:latin typeface="Times New Roman" panose="02020603050405020304" pitchFamily="18" charset="0"/>
                <a:cs typeface="Times New Roman" panose="02020603050405020304" pitchFamily="18" charset="0"/>
              </a:rPr>
              <a:t>– these methods have rather an objective character</a:t>
            </a:r>
            <a:endParaRPr lang="en-US" altLang="cs-CZ" b="1" i="1" dirty="0">
              <a:latin typeface="Times New Roman" panose="02020603050405020304" pitchFamily="18" charset="0"/>
              <a:cs typeface="Times New Roman" panose="02020603050405020304" pitchFamily="18" charset="0"/>
            </a:endParaRPr>
          </a:p>
          <a:p>
            <a:pPr marL="1428750" lvl="2" algn="just">
              <a:spcBef>
                <a:spcPct val="0"/>
              </a:spcBef>
              <a:defRPr/>
            </a:pPr>
            <a:r>
              <a:rPr lang="en-US" altLang="cs-CZ" sz="2400" i="1" dirty="0">
                <a:latin typeface="Times New Roman" panose="02020603050405020304" pitchFamily="18" charset="0"/>
                <a:cs typeface="Times New Roman" panose="02020603050405020304" pitchFamily="18" charset="0"/>
              </a:rPr>
              <a:t>Statistical methods </a:t>
            </a:r>
            <a:r>
              <a:rPr lang="en-US" altLang="cs-CZ" sz="2400" dirty="0">
                <a:latin typeface="Times New Roman" panose="02020603050405020304" pitchFamily="18" charset="0"/>
                <a:cs typeface="Times New Roman" panose="02020603050405020304" pitchFamily="18" charset="0"/>
              </a:rPr>
              <a:t>– regression analysis, naive models, time series forecast, econometrics, cluster analysis, factor analysis, relevance trees </a:t>
            </a:r>
            <a:r>
              <a:rPr lang="en-US" altLang="cs-CZ" sz="2400" dirty="0" err="1">
                <a:latin typeface="Times New Roman" panose="02020603050405020304" pitchFamily="18" charset="0"/>
                <a:cs typeface="Times New Roman" panose="02020603050405020304" pitchFamily="18" charset="0"/>
              </a:rPr>
              <a:t>etc</a:t>
            </a:r>
            <a:r>
              <a:rPr lang="en-US" altLang="cs-CZ" sz="2400" dirty="0">
                <a:latin typeface="Times New Roman" panose="02020603050405020304" pitchFamily="18" charset="0"/>
                <a:cs typeface="Times New Roman" panose="02020603050405020304" pitchFamily="18" charset="0"/>
              </a:rPr>
              <a:t>;</a:t>
            </a:r>
          </a:p>
          <a:p>
            <a:pPr marL="1428750" lvl="2" algn="just">
              <a:spcBef>
                <a:spcPct val="0"/>
              </a:spcBef>
              <a:defRPr/>
            </a:pPr>
            <a:r>
              <a:rPr lang="en-US" altLang="cs-CZ" sz="2400" i="1" dirty="0">
                <a:latin typeface="Times New Roman" panose="02020603050405020304" pitchFamily="18" charset="0"/>
                <a:cs typeface="Times New Roman" panose="02020603050405020304" pitchFamily="18" charset="0"/>
              </a:rPr>
              <a:t>Methods of operation research </a:t>
            </a:r>
            <a:r>
              <a:rPr lang="en-US" altLang="cs-CZ" sz="2400" dirty="0">
                <a:latin typeface="Times New Roman" panose="02020603050405020304" pitchFamily="18" charset="0"/>
                <a:cs typeface="Times New Roman" panose="02020603050405020304" pitchFamily="18" charset="0"/>
              </a:rPr>
              <a:t>– simulation models, mathematical programming </a:t>
            </a:r>
            <a:r>
              <a:rPr lang="en-US" altLang="cs-CZ" sz="2400" dirty="0" err="1">
                <a:latin typeface="Times New Roman" panose="02020603050405020304" pitchFamily="18" charset="0"/>
                <a:cs typeface="Times New Roman" panose="02020603050405020304" pitchFamily="18" charset="0"/>
              </a:rPr>
              <a:t>etc</a:t>
            </a:r>
            <a:r>
              <a:rPr lang="en-US" altLang="cs-CZ" sz="2400" dirty="0">
                <a:latin typeface="Times New Roman" panose="02020603050405020304" pitchFamily="18" charset="0"/>
                <a:cs typeface="Times New Roman" panose="02020603050405020304" pitchFamily="18" charset="0"/>
              </a:rPr>
              <a:t>;</a:t>
            </a:r>
          </a:p>
          <a:p>
            <a:pPr marL="1428750" lvl="2" algn="just">
              <a:spcBef>
                <a:spcPct val="0"/>
              </a:spcBef>
              <a:defRPr/>
            </a:pPr>
            <a:r>
              <a:rPr lang="en-US" altLang="cs-CZ" sz="2400" i="1" dirty="0">
                <a:latin typeface="Times New Roman" panose="02020603050405020304" pitchFamily="18" charset="0"/>
                <a:cs typeface="Times New Roman" panose="02020603050405020304" pitchFamily="18" charset="0"/>
              </a:rPr>
              <a:t>Methods of simulated experiments </a:t>
            </a:r>
            <a:r>
              <a:rPr lang="en-US" altLang="cs-CZ" sz="2400" dirty="0">
                <a:latin typeface="Times New Roman" panose="02020603050405020304" pitchFamily="18" charset="0"/>
                <a:cs typeface="Times New Roman" panose="02020603050405020304" pitchFamily="18" charset="0"/>
              </a:rPr>
              <a:t>– structural analysis etc.</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4094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53466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Scenarios Methods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8"/>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Scenarios are instruments for ordering people´s perceptions about alternative future environments in which today´s decisions might play out. In practice, scenarios resemble a set of stories built around carefully constructed plots.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Scenarios usually have four dimensions: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„status quo“ – assumes that the present will continue into the future;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„collapse“ – results when the system cannot sustain continued growth;</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„steady state“ – is based upon a return to some previous time;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„transformation“ – presumes some fundamental change that may be spiritual, technological, political or economic.</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9906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69684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Types</a:t>
            </a:r>
            <a:r>
              <a:rPr kumimoji="0" lang="en-US" sz="2400" b="0" i="0" u="none" strike="noStrike" kern="0" cap="none" spc="0" normalizeH="0" dirty="0" smtClean="0">
                <a:ln>
                  <a:noFill/>
                </a:ln>
                <a:solidFill>
                  <a:srgbClr val="307871"/>
                </a:solidFill>
                <a:effectLst/>
                <a:uLnTx/>
                <a:uFillTx/>
                <a:latin typeface="Times New Roman"/>
                <a:ea typeface="+mj-ea"/>
                <a:cs typeface="+mj-cs"/>
              </a:rPr>
              <a:t> of </a:t>
            </a:r>
            <a:r>
              <a:rPr kumimoji="0" lang="en-US" sz="2400" b="0" i="0" u="none" strike="noStrike" kern="0" cap="none" spc="0" normalizeH="0" baseline="0" dirty="0" smtClean="0">
                <a:ln>
                  <a:noFill/>
                </a:ln>
                <a:solidFill>
                  <a:srgbClr val="307871"/>
                </a:solidFill>
                <a:effectLst/>
                <a:uLnTx/>
                <a:uFillTx/>
                <a:latin typeface="Times New Roman"/>
                <a:ea typeface="+mj-ea"/>
                <a:cs typeface="+mj-cs"/>
              </a:rPr>
              <a:t>Scenarios Methods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8"/>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At the risk of oversimplification, the scenario construction can be divided into two basic forms: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Future backward;</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Future forward.</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err="1">
                <a:latin typeface="Times New Roman" panose="02020603050405020304" pitchFamily="18" charset="0"/>
                <a:cs typeface="Times New Roman" panose="02020603050405020304" pitchFamily="18" charset="0"/>
              </a:rPr>
              <a:t>Borjeson</a:t>
            </a:r>
            <a:r>
              <a:rPr lang="en-US" altLang="cs-CZ" sz="2400" dirty="0">
                <a:latin typeface="Times New Roman" panose="02020603050405020304" pitchFamily="18" charset="0"/>
                <a:cs typeface="Times New Roman" panose="02020603050405020304" pitchFamily="18" charset="0"/>
              </a:rPr>
              <a:t> scenario typology:</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Predictive – forecasts, what-if;</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Explorative – external, strategic;</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Normative – preserving, transforming.</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Other ways in which scenarios can be categorized :</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Global scenarios;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Industry scenarios;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Competitor scenarios;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Technology scenarios.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1346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672019" cy="461665"/>
          </a:xfrm>
          <a:prstGeom prst="rect">
            <a:avLst/>
          </a:prstGeom>
        </p:spPr>
        <p:txBody>
          <a:bodyPr wrap="none">
            <a:spAutoFit/>
          </a:bodyPr>
          <a:lstStyle/>
          <a:p>
            <a:pPr lvl="0">
              <a:defRPr/>
            </a:pPr>
            <a:r>
              <a:rPr lang="en-US" sz="2400" kern="0" dirty="0">
                <a:solidFill>
                  <a:srgbClr val="307871"/>
                </a:solidFill>
                <a:latin typeface="Times New Roman"/>
              </a:rPr>
              <a:t>Methods of Industry </a:t>
            </a:r>
            <a:r>
              <a:rPr lang="en-US" sz="2400" kern="0" dirty="0" smtClean="0">
                <a:solidFill>
                  <a:srgbClr val="307871"/>
                </a:solidFill>
                <a:latin typeface="Times New Roman"/>
              </a:rPr>
              <a:t>Analysis</a:t>
            </a:r>
            <a:r>
              <a:rPr kumimoji="0" lang="en-US" sz="2400" b="0" i="0" u="none" strike="noStrike" kern="0" cap="none" spc="0" normalizeH="0" dirty="0" smtClean="0">
                <a:ln>
                  <a:noFill/>
                </a:ln>
                <a:solidFill>
                  <a:srgbClr val="307871"/>
                </a:solidFill>
                <a:effectLst/>
                <a:uLnTx/>
                <a:uFillTx/>
                <a:latin typeface="Times New Roman"/>
                <a:ea typeface="+mj-ea"/>
                <a:cs typeface="+mj-cs"/>
              </a:rPr>
              <a:t>: </a:t>
            </a:r>
            <a:r>
              <a:rPr kumimoji="0" lang="en-US" sz="2400" b="0" i="0" u="none" strike="noStrike" kern="0" cap="none" spc="0" normalizeH="0" baseline="0" dirty="0" smtClean="0">
                <a:ln>
                  <a:noFill/>
                </a:ln>
                <a:solidFill>
                  <a:srgbClr val="307871"/>
                </a:solidFill>
                <a:effectLst/>
                <a:uLnTx/>
                <a:uFillTx/>
                <a:latin typeface="Times New Roman"/>
                <a:ea typeface="+mj-ea"/>
                <a:cs typeface="+mj-cs"/>
              </a:rPr>
              <a:t>Porter`</a:t>
            </a:r>
            <a:r>
              <a:rPr kumimoji="0" lang="en-US" sz="2400" b="0" i="0" u="none" strike="noStrike" kern="0" cap="none" spc="0" normalizeH="0" dirty="0" smtClean="0">
                <a:ln>
                  <a:noFill/>
                </a:ln>
                <a:solidFill>
                  <a:srgbClr val="307871"/>
                </a:solidFill>
                <a:effectLst/>
                <a:uLnTx/>
                <a:uFillTx/>
                <a:latin typeface="Times New Roman"/>
                <a:ea typeface="+mj-ea"/>
                <a:cs typeface="+mj-cs"/>
              </a:rPr>
              <a:t>s Five Forces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8"/>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Porter´s five forces model can be used to identify and evaluate the main threats to the organizations in an industry. </a:t>
            </a:r>
            <a:endParaRPr lang="en-US"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The </a:t>
            </a:r>
            <a:r>
              <a:rPr lang="en-US" altLang="cs-CZ" sz="2400" dirty="0">
                <a:latin typeface="Times New Roman" panose="02020603050405020304" pitchFamily="18" charset="0"/>
                <a:cs typeface="Times New Roman" panose="02020603050405020304" pitchFamily="18" charset="0"/>
              </a:rPr>
              <a:t>model helps identify the attractiveness of an industry in terms of five forces: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Competitive rivalry/Industry rivalry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Potential entrants/Competition from new entrants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Substitutes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Buyers/Customers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Suppliers.</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b="1" dirty="0">
                <a:latin typeface="Times New Roman" panose="02020603050405020304" pitchFamily="18" charset="0"/>
                <a:cs typeface="Times New Roman" panose="02020603050405020304" pitchFamily="18" charset="0"/>
              </a:rPr>
              <a:t>Michael Porter</a:t>
            </a:r>
            <a:r>
              <a:rPr lang="en-US" altLang="cs-CZ" sz="2400" dirty="0">
                <a:latin typeface="Times New Roman" panose="02020603050405020304" pitchFamily="18" charset="0"/>
                <a:cs typeface="Times New Roman" panose="02020603050405020304" pitchFamily="18" charset="0"/>
              </a:rPr>
              <a:t>, an authority on competitive strategy, contends that a corporation is most concerned</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with the intensity of competition within its industry. </a:t>
            </a:r>
            <a:r>
              <a:rPr lang="en-US" altLang="cs-CZ" sz="2400" b="1" dirty="0">
                <a:latin typeface="Times New Roman" panose="02020603050405020304" pitchFamily="18" charset="0"/>
                <a:cs typeface="Times New Roman" panose="02020603050405020304" pitchFamily="18" charset="0"/>
              </a:rPr>
              <a:t>The level of this intensity is determined</a:t>
            </a:r>
            <a:r>
              <a:rPr lang="cs-CZ" altLang="cs-CZ" sz="2400" b="1" dirty="0">
                <a:latin typeface="Times New Roman" panose="02020603050405020304" pitchFamily="18" charset="0"/>
                <a:cs typeface="Times New Roman" panose="02020603050405020304" pitchFamily="18" charset="0"/>
              </a:rPr>
              <a:t> </a:t>
            </a:r>
            <a:r>
              <a:rPr lang="en-US" altLang="cs-CZ" sz="2400" b="1" dirty="0">
                <a:latin typeface="Times New Roman" panose="02020603050405020304" pitchFamily="18" charset="0"/>
                <a:cs typeface="Times New Roman" panose="02020603050405020304" pitchFamily="18" charset="0"/>
              </a:rPr>
              <a:t>by basic competitive forces</a:t>
            </a:r>
            <a:r>
              <a:rPr lang="cs-CZ" altLang="cs-CZ" sz="2400" dirty="0">
                <a:latin typeface="Times New Roman" panose="02020603050405020304" pitchFamily="18" charset="0"/>
                <a:cs typeface="Times New Roman" panose="02020603050405020304" pitchFamily="18" charset="0"/>
              </a:rPr>
              <a:t>.</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8208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75748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Porter`</a:t>
            </a:r>
            <a:r>
              <a:rPr kumimoji="0" lang="en-US" sz="2400" b="0" i="0" u="none" strike="noStrike" kern="0" cap="none" spc="0" normalizeH="0" dirty="0" smtClean="0">
                <a:ln>
                  <a:noFill/>
                </a:ln>
                <a:solidFill>
                  <a:srgbClr val="307871"/>
                </a:solidFill>
                <a:effectLst/>
                <a:uLnTx/>
                <a:uFillTx/>
                <a:latin typeface="Times New Roman"/>
                <a:ea typeface="+mj-ea"/>
                <a:cs typeface="+mj-cs"/>
              </a:rPr>
              <a:t>s Five Forces</a:t>
            </a:r>
            <a:endParaRPr kumimoji="0" lang="en-GB" sz="1800" b="0" i="0" u="none" strike="noStrike" kern="0" cap="none" spc="0" normalizeH="0" baseline="0" dirty="0">
              <a:ln>
                <a:noFill/>
              </a:ln>
              <a:solidFill>
                <a:sysClr val="windowText" lastClr="000000"/>
              </a:solidFill>
              <a:effectLst/>
              <a:uLnTx/>
              <a:uFillTx/>
            </a:endParaRPr>
          </a:p>
        </p:txBody>
      </p:sp>
      <p:pic>
        <p:nvPicPr>
          <p:cNvPr id="6" name="Picture 2"/>
          <p:cNvPicPr>
            <a:picLocks noChangeAspect="1" noChangeArrowheads="1"/>
          </p:cNvPicPr>
          <p:nvPr/>
        </p:nvPicPr>
        <p:blipFill>
          <a:blip r:embed="rId3" cstate="print"/>
          <a:srcRect/>
          <a:stretch>
            <a:fillRect/>
          </a:stretch>
        </p:blipFill>
        <p:spPr bwMode="auto">
          <a:xfrm>
            <a:off x="2664151" y="957040"/>
            <a:ext cx="5642451" cy="5292063"/>
          </a:xfrm>
          <a:prstGeom prst="rect">
            <a:avLst/>
          </a:prstGeom>
          <a:noFill/>
          <a:ln w="9525">
            <a:noFill/>
            <a:miter lim="800000"/>
            <a:headEnd/>
            <a:tailEnd/>
          </a:ln>
        </p:spPr>
      </p:pic>
    </p:spTree>
    <p:extLst>
      <p:ext uri="{BB962C8B-B14F-4D97-AF65-F5344CB8AC3E}">
        <p14:creationId xmlns:p14="http://schemas.microsoft.com/office/powerpoint/2010/main" val="1890915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70138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Competitive Rivalry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8"/>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Competitive rivalry (industry rivalry), rivalry among existing competitors, can vary in form and intensity from one industry to another and in particular industries over time. Rivalry can also take the form of a struggle for resources.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Rivalry among existing competitors takes many familiar forms: price discounting, new product introductions, advertising campaigns, service escalation and so forth.</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degree to which rivalry undermines an industry´ s profit potential depends: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On the basis on which organizations compete;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On the intensity with which organizations compete.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9409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15663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Potential (New) </a:t>
            </a:r>
            <a:r>
              <a:rPr kumimoji="0" lang="en-US" sz="2400" b="0" i="0" u="none" strike="noStrike" kern="0" cap="none" spc="0" normalizeH="0" baseline="0" dirty="0" err="1" smtClean="0">
                <a:ln>
                  <a:noFill/>
                </a:ln>
                <a:solidFill>
                  <a:srgbClr val="307871"/>
                </a:solidFill>
                <a:effectLst/>
                <a:uLnTx/>
                <a:uFillTx/>
                <a:latin typeface="Times New Roman"/>
                <a:ea typeface="+mj-ea"/>
                <a:cs typeface="+mj-cs"/>
              </a:rPr>
              <a:t>Entrans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8"/>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entry of new organizations (potential entrants) is another threat to established organizations in the industry. New entrants will be attracted into industries by the prospects of high profits and growth.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New entrants to an industry bring new capacity and a desire to gain market share. The threat of new entry puts a cap on the profit potential of an industry. When the threat is high, profits cannot rise too high without attracting new competitors.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Entry increases the number of organizations and if it takes the form of greenfield investment, adds to industry capacity.  As a result, competition could become more intense.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probability of new entrants to the industry is dependent on the height of barriers to entry.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232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250937"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Barriers to Entry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i="1" dirty="0">
                <a:latin typeface="Times New Roman" panose="02020603050405020304" pitchFamily="18" charset="0"/>
                <a:cs typeface="Times New Roman" panose="02020603050405020304" pitchFamily="18" charset="0"/>
              </a:rPr>
              <a:t>Supply-side economies of scale </a:t>
            </a:r>
            <a:r>
              <a:rPr lang="en-US" altLang="cs-CZ" sz="2400" dirty="0">
                <a:latin typeface="Times New Roman" panose="02020603050405020304" pitchFamily="18" charset="0"/>
                <a:cs typeface="Times New Roman" panose="02020603050405020304" pitchFamily="18" charset="0"/>
              </a:rPr>
              <a:t>– these economies arise when organizations that produce at larger volumes enjoy lower costs per unit, organizations can spread  fixed costs over more units.</a:t>
            </a:r>
          </a:p>
          <a:p>
            <a:pPr marL="285750" indent="-285750" algn="just">
              <a:spcBef>
                <a:spcPct val="0"/>
              </a:spcBef>
              <a:defRPr/>
            </a:pPr>
            <a:r>
              <a:rPr lang="en-US" altLang="cs-CZ" sz="2400" i="1" dirty="0">
                <a:latin typeface="Times New Roman" panose="02020603050405020304" pitchFamily="18" charset="0"/>
                <a:cs typeface="Times New Roman" panose="02020603050405020304" pitchFamily="18" charset="0"/>
              </a:rPr>
              <a:t>Demand-side benefits of scale </a:t>
            </a:r>
            <a:r>
              <a:rPr lang="en-US" altLang="cs-CZ" sz="2400" dirty="0">
                <a:latin typeface="Times New Roman" panose="02020603050405020304" pitchFamily="18" charset="0"/>
                <a:cs typeface="Times New Roman" panose="02020603050405020304" pitchFamily="18" charset="0"/>
              </a:rPr>
              <a:t>– also known as network effects, they arise in industries where a buyer´s willingness to pay for a organization´s product increases with the number of other buyers who also patronize the organization.</a:t>
            </a:r>
          </a:p>
          <a:p>
            <a:pPr marL="285750" indent="-285750" algn="just">
              <a:spcBef>
                <a:spcPct val="0"/>
              </a:spcBef>
              <a:defRPr/>
            </a:pPr>
            <a:r>
              <a:rPr lang="en-US" altLang="cs-CZ" sz="2400" i="1" dirty="0">
                <a:latin typeface="Times New Roman" panose="02020603050405020304" pitchFamily="18" charset="0"/>
                <a:cs typeface="Times New Roman" panose="02020603050405020304" pitchFamily="18" charset="0"/>
              </a:rPr>
              <a:t>Customer switching costs </a:t>
            </a:r>
            <a:r>
              <a:rPr lang="en-US" altLang="cs-CZ" sz="2400" dirty="0">
                <a:latin typeface="Times New Roman" panose="02020603050405020304" pitchFamily="18" charset="0"/>
                <a:cs typeface="Times New Roman" panose="02020603050405020304" pitchFamily="18" charset="0"/>
              </a:rPr>
              <a:t>– switching costs are fixed costs that buyers face when they change suppliers.</a:t>
            </a:r>
          </a:p>
          <a:p>
            <a:pPr marL="285750" indent="-285750" algn="just">
              <a:spcBef>
                <a:spcPct val="0"/>
              </a:spcBef>
              <a:defRPr/>
            </a:pPr>
            <a:r>
              <a:rPr lang="en-US" altLang="cs-CZ" sz="2400" i="1" dirty="0">
                <a:latin typeface="Times New Roman" panose="02020603050405020304" pitchFamily="18" charset="0"/>
                <a:cs typeface="Times New Roman" panose="02020603050405020304" pitchFamily="18" charset="0"/>
              </a:rPr>
              <a:t>Capital requirements </a:t>
            </a:r>
            <a:r>
              <a:rPr lang="en-US" altLang="cs-CZ" sz="2400" dirty="0">
                <a:latin typeface="Times New Roman" panose="02020603050405020304" pitchFamily="18" charset="0"/>
                <a:cs typeface="Times New Roman" panose="02020603050405020304" pitchFamily="18" charset="0"/>
              </a:rPr>
              <a:t>– the need to invest large financial resources in order to compete creates a barrier to entry.</a:t>
            </a:r>
          </a:p>
          <a:p>
            <a:pPr marL="285750" indent="-285750" algn="just">
              <a:spcBef>
                <a:spcPct val="0"/>
              </a:spcBef>
              <a:defRPr/>
            </a:pPr>
            <a:r>
              <a:rPr lang="en-US" altLang="cs-CZ" sz="2400" i="1" dirty="0">
                <a:latin typeface="Times New Roman" panose="02020603050405020304" pitchFamily="18" charset="0"/>
                <a:cs typeface="Times New Roman" panose="02020603050405020304" pitchFamily="18" charset="0"/>
              </a:rPr>
              <a:t>Incumbency advantages independent of size </a:t>
            </a:r>
            <a:r>
              <a:rPr lang="en-US" altLang="cs-CZ" sz="2400" dirty="0">
                <a:latin typeface="Times New Roman" panose="02020603050405020304" pitchFamily="18" charset="0"/>
                <a:cs typeface="Times New Roman" panose="02020603050405020304" pitchFamily="18" charset="0"/>
              </a:rPr>
              <a:t>– incumbent organizations may have cost or quality advantages not available to potential rivals, no matter whatever is their size.</a:t>
            </a:r>
          </a:p>
          <a:p>
            <a:pPr marL="285750" indent="-285750" algn="just">
              <a:spcBef>
                <a:spcPct val="0"/>
              </a:spcBef>
              <a:defRPr/>
            </a:pPr>
            <a:r>
              <a:rPr lang="en-US" altLang="cs-CZ" sz="2400" i="1" dirty="0">
                <a:latin typeface="Times New Roman" panose="02020603050405020304" pitchFamily="18" charset="0"/>
                <a:cs typeface="Times New Roman" panose="02020603050405020304" pitchFamily="18" charset="0"/>
              </a:rPr>
              <a:t>Unequal access to distribution channels </a:t>
            </a:r>
            <a:r>
              <a:rPr lang="en-US" altLang="cs-CZ" sz="2400" dirty="0">
                <a:latin typeface="Times New Roman" panose="02020603050405020304" pitchFamily="18" charset="0"/>
                <a:cs typeface="Times New Roman" panose="02020603050405020304" pitchFamily="18" charset="0"/>
              </a:rPr>
              <a:t>– the newcomer on the block must secure distribution of its products.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6313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53439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Substitutes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Substitutes are goods or services produced by organizations in an apparently different industry and delivering a similar service to the customer but in a different way. Substitutes are easy to overlook because they may look very different from the industry´s product. Substitutes nearly always exist. In many times, one substitute is to do without a product, and another is for customers to perform a service for themselves.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Threat from substitutes will be influenced by the cost and ease with which customers can switch to the substitute product.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Substitute products deserving the most strategic attention are those that: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Are subjects to trends improving their price-performance trade-off with the industry´s product,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Are produced by industries reaping high profits that may erode with competition.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2287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88932"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400" b="0" i="0" u="none" strike="noStrike" kern="0" cap="none" spc="0" normalizeH="0" baseline="0" dirty="0">
                <a:ln>
                  <a:noFill/>
                </a:ln>
                <a:solidFill>
                  <a:srgbClr val="307871"/>
                </a:solidFill>
                <a:effectLst/>
                <a:uLnTx/>
                <a:uFillTx/>
                <a:latin typeface="Times New Roman"/>
                <a:ea typeface="+mj-ea"/>
                <a:cs typeface="+mj-cs"/>
              </a:rPr>
              <a:t>Outline of the lecture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394506"/>
            <a:ext cx="828092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ct val="0"/>
              </a:spcBef>
              <a:buFont typeface="+mj-lt"/>
              <a:buAutoNum type="arabicPeriod"/>
              <a:defRPr/>
            </a:pPr>
            <a:r>
              <a:rPr lang="en-US" altLang="cs-CZ" sz="2400" dirty="0" smtClean="0">
                <a:solidFill>
                  <a:srgbClr val="006666"/>
                </a:solidFill>
                <a:latin typeface="Times New Roman" panose="02020603050405020304" pitchFamily="18" charset="0"/>
                <a:cs typeface="Times New Roman" panose="02020603050405020304" pitchFamily="18" charset="0"/>
              </a:rPr>
              <a:t>Methods of </a:t>
            </a:r>
            <a:r>
              <a:rPr lang="en-US" altLang="cs-CZ" sz="2400" dirty="0" err="1" smtClean="0">
                <a:solidFill>
                  <a:srgbClr val="006666"/>
                </a:solidFill>
                <a:latin typeface="Times New Roman" panose="02020603050405020304" pitchFamily="18" charset="0"/>
                <a:cs typeface="Times New Roman" panose="02020603050405020304" pitchFamily="18" charset="0"/>
              </a:rPr>
              <a:t>macroenvironment</a:t>
            </a:r>
            <a:r>
              <a:rPr lang="en-US" altLang="cs-CZ" sz="2400" dirty="0" smtClean="0">
                <a:solidFill>
                  <a:srgbClr val="006666"/>
                </a:solidFill>
                <a:latin typeface="Times New Roman" panose="02020603050405020304" pitchFamily="18" charset="0"/>
                <a:cs typeface="Times New Roman" panose="02020603050405020304" pitchFamily="18" charset="0"/>
              </a:rPr>
              <a:t> analysis</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r>
              <a:rPr lang="en-US" altLang="cs-CZ" sz="2400" dirty="0" smtClean="0">
                <a:solidFill>
                  <a:srgbClr val="006666"/>
                </a:solidFill>
                <a:latin typeface="Times New Roman" panose="02020603050405020304" pitchFamily="18" charset="0"/>
                <a:cs typeface="Times New Roman" panose="02020603050405020304" pitchFamily="18" charset="0"/>
              </a:rPr>
              <a:t>Methods of industry analysis</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r>
              <a:rPr lang="en-US" altLang="cs-CZ" sz="2400" dirty="0" smtClean="0">
                <a:solidFill>
                  <a:srgbClr val="006666"/>
                </a:solidFill>
                <a:latin typeface="Times New Roman" panose="02020603050405020304" pitchFamily="18" charset="0"/>
                <a:cs typeface="Times New Roman" panose="02020603050405020304" pitchFamily="18" charset="0"/>
              </a:rPr>
              <a:t>Methods of </a:t>
            </a:r>
            <a:r>
              <a:rPr lang="en-US" altLang="cs-CZ" sz="2400" dirty="0" smtClean="0">
                <a:solidFill>
                  <a:srgbClr val="006666"/>
                </a:solidFill>
                <a:latin typeface="Times New Roman" panose="02020603050405020304" pitchFamily="18" charset="0"/>
                <a:cs typeface="Times New Roman" panose="02020603050405020304" pitchFamily="18" charset="0"/>
              </a:rPr>
              <a:t>market analysis</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r>
              <a:rPr lang="en-US" altLang="cs-CZ" sz="2400" dirty="0" smtClean="0">
                <a:solidFill>
                  <a:srgbClr val="006666"/>
                </a:solidFill>
                <a:latin typeface="Times New Roman" panose="02020603050405020304" pitchFamily="18" charset="0"/>
                <a:cs typeface="Times New Roman" panose="02020603050405020304" pitchFamily="18" charset="0"/>
              </a:rPr>
              <a:t>Identifying external strategic factors</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a:solidFill>
                <a:srgbClr val="0066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027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05670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Buyers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9"/>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Powerful buyers can force down prices, demand higher quality or more service, and play competitors off against each other, all at the expense of industry profits. Groups of buyers may differ in their bargaining power.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Customers are powerful if:</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they have clout relative to industry participants and especially;</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they emphasize price reductions as the means to exercise their clout.</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Power relationships that organizations have with their customers depend on a combination of factors: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number and size of organizations;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proportion of customer costs constituted by the product;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extent of product differentiation;</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ability of customers to integrate vertically.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89818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34684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Suppliers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9"/>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000" dirty="0">
                <a:latin typeface="Times New Roman" panose="02020603050405020304" pitchFamily="18" charset="0"/>
                <a:cs typeface="Times New Roman" panose="02020603050405020304" pitchFamily="18" charset="0"/>
              </a:rPr>
              <a:t>Suppliers refer to organizations selling inputs, such as fuel, raw materials and components to the organizations in an industry. The position of suppliers can be analyzed in a similar way to those of buyers, but in reverse.</a:t>
            </a:r>
          </a:p>
          <a:p>
            <a:pPr marL="285750" indent="-285750" algn="just">
              <a:spcBef>
                <a:spcPct val="0"/>
              </a:spcBef>
              <a:defRPr/>
            </a:pPr>
            <a:endParaRPr lang="en-US" altLang="cs-CZ"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000" dirty="0">
                <a:latin typeface="Times New Roman" panose="02020603050405020304" pitchFamily="18" charset="0"/>
                <a:cs typeface="Times New Roman" panose="02020603050405020304" pitchFamily="18" charset="0"/>
              </a:rPr>
              <a:t>Suppliers can exert bargaining power by raising prices, shifting costs downstream to industry participants or limiting the quality of the products they provide. </a:t>
            </a:r>
          </a:p>
          <a:p>
            <a:pPr marL="285750" indent="-285750" algn="just">
              <a:spcBef>
                <a:spcPct val="0"/>
              </a:spcBef>
              <a:defRPr/>
            </a:pPr>
            <a:endParaRPr lang="en-US" altLang="cs-CZ"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000" dirty="0">
                <a:latin typeface="Times New Roman" panose="02020603050405020304" pitchFamily="18" charset="0"/>
                <a:cs typeface="Times New Roman" panose="02020603050405020304" pitchFamily="18" charset="0"/>
              </a:rPr>
              <a:t>Powerful suppliers can thereby squeeze profitability out of an industry that is unable to pass on cost increases in its own prices. </a:t>
            </a:r>
            <a:endParaRPr lang="en-US" altLang="cs-CZ" sz="20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0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000" dirty="0">
                <a:latin typeface="Times New Roman" panose="02020603050405020304" pitchFamily="18" charset="0"/>
                <a:cs typeface="Times New Roman" panose="02020603050405020304" pitchFamily="18" charset="0"/>
              </a:rPr>
              <a:t>An industry will depend on multiple groups of suppliers. The power of each important supplier group depends on a number of structural characteristics of the industry. A supplier group is powerful if:</a:t>
            </a:r>
          </a:p>
          <a:p>
            <a:pPr marL="1028700" lvl="1" algn="just">
              <a:spcBef>
                <a:spcPct val="0"/>
              </a:spcBef>
              <a:defRPr/>
            </a:pPr>
            <a:r>
              <a:rPr lang="en-US" altLang="cs-CZ" sz="2000" dirty="0" smtClean="0">
                <a:latin typeface="Times New Roman" panose="02020603050405020304" pitchFamily="18" charset="0"/>
                <a:cs typeface="Times New Roman" panose="02020603050405020304" pitchFamily="18" charset="0"/>
              </a:rPr>
              <a:t>It </a:t>
            </a:r>
            <a:r>
              <a:rPr lang="en-US" altLang="cs-CZ" sz="2000" dirty="0">
                <a:latin typeface="Times New Roman" panose="02020603050405020304" pitchFamily="18" charset="0"/>
                <a:cs typeface="Times New Roman" panose="02020603050405020304" pitchFamily="18" charset="0"/>
              </a:rPr>
              <a:t>is more concentrated than the industry it sells to</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smtClean="0">
                <a:latin typeface="Times New Roman" panose="02020603050405020304" pitchFamily="18" charset="0"/>
                <a:cs typeface="Times New Roman" panose="02020603050405020304" pitchFamily="18" charset="0"/>
              </a:rPr>
              <a:t>Industry </a:t>
            </a:r>
            <a:r>
              <a:rPr lang="en-US" altLang="cs-CZ" sz="2000" dirty="0">
                <a:latin typeface="Times New Roman" panose="02020603050405020304" pitchFamily="18" charset="0"/>
                <a:cs typeface="Times New Roman" panose="02020603050405020304" pitchFamily="18" charset="0"/>
              </a:rPr>
              <a:t>participants face switching costs in changing suppliers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smtClean="0">
                <a:latin typeface="Times New Roman" panose="02020603050405020304" pitchFamily="18" charset="0"/>
                <a:cs typeface="Times New Roman" panose="02020603050405020304" pitchFamily="18" charset="0"/>
              </a:rPr>
              <a:t>Suppliers </a:t>
            </a:r>
            <a:r>
              <a:rPr lang="en-US" altLang="cs-CZ" sz="2000" dirty="0">
                <a:latin typeface="Times New Roman" panose="02020603050405020304" pitchFamily="18" charset="0"/>
                <a:cs typeface="Times New Roman" panose="02020603050405020304" pitchFamily="18" charset="0"/>
              </a:rPr>
              <a:t>offer products that are differentiated</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smtClean="0">
                <a:latin typeface="Times New Roman" panose="02020603050405020304" pitchFamily="18" charset="0"/>
                <a:cs typeface="Times New Roman" panose="02020603050405020304" pitchFamily="18" charset="0"/>
              </a:rPr>
              <a:t>There </a:t>
            </a:r>
            <a:r>
              <a:rPr lang="en-US" altLang="cs-CZ" sz="2000" dirty="0">
                <a:latin typeface="Times New Roman" panose="02020603050405020304" pitchFamily="18" charset="0"/>
                <a:cs typeface="Times New Roman" panose="02020603050405020304" pitchFamily="18" charset="0"/>
              </a:rPr>
              <a:t>are no substitutes to what the supplier group provides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smtClean="0">
                <a:latin typeface="Times New Roman" panose="02020603050405020304" pitchFamily="18" charset="0"/>
                <a:cs typeface="Times New Roman" panose="02020603050405020304" pitchFamily="18" charset="0"/>
              </a:rPr>
              <a:t>The </a:t>
            </a:r>
            <a:r>
              <a:rPr lang="en-US" altLang="cs-CZ" sz="2000" dirty="0">
                <a:latin typeface="Times New Roman" panose="02020603050405020304" pitchFamily="18" charset="0"/>
                <a:cs typeface="Times New Roman" panose="02020603050405020304" pitchFamily="18" charset="0"/>
              </a:rPr>
              <a:t>supplier group can credibly threaten to integrate forward into the industry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smtClean="0">
                <a:latin typeface="Times New Roman" panose="02020603050405020304" pitchFamily="18" charset="0"/>
                <a:cs typeface="Times New Roman" panose="02020603050405020304" pitchFamily="18" charset="0"/>
              </a:rPr>
              <a:t>The </a:t>
            </a:r>
            <a:r>
              <a:rPr lang="en-US" altLang="cs-CZ" sz="2000" dirty="0">
                <a:latin typeface="Times New Roman" panose="02020603050405020304" pitchFamily="18" charset="0"/>
                <a:cs typeface="Times New Roman" panose="02020603050405020304" pitchFamily="18" charset="0"/>
              </a:rPr>
              <a:t>supplier group does not depend heavily on the industry.</a:t>
            </a:r>
          </a:p>
          <a:p>
            <a:pPr marL="285750" indent="-285750" algn="just">
              <a:spcBef>
                <a:spcPct val="0"/>
              </a:spcBef>
              <a:defRPr/>
            </a:pPr>
            <a:endParaRPr lang="en-US" altLang="cs-CZ" sz="20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44015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05298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Complementary</a:t>
            </a:r>
            <a:r>
              <a:rPr kumimoji="0" lang="en-US" sz="2400" b="0" i="0" u="none" strike="noStrike" kern="0" cap="none" spc="0" normalizeH="0" dirty="0" smtClean="0">
                <a:ln>
                  <a:noFill/>
                </a:ln>
                <a:solidFill>
                  <a:srgbClr val="307871"/>
                </a:solidFill>
                <a:effectLst/>
                <a:uLnTx/>
                <a:uFillTx/>
                <a:latin typeface="Times New Roman"/>
                <a:ea typeface="+mj-ea"/>
                <a:cs typeface="+mj-cs"/>
              </a:rPr>
              <a:t> Products – Sixth Force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9"/>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Complementary products are those that are used together by customers. They do not compete with each other but operate in tandem. It does not deal with the complementary relationship that can exist between products.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Porter model pays particular attention to the relationships between competitors´ products and also to the threat from substitute products.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suppliers of complementary products can play an important role in the competitive environment for organizations in an industry because: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organizations making products depend on the efforts of the other in relation to product development;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There can be conflict over who gets most of the spoils.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3271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85796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Implications</a:t>
            </a:r>
            <a:r>
              <a:rPr kumimoji="0" lang="en-US" sz="2400" b="0" i="0" u="none" strike="noStrike" kern="0" cap="none" spc="0" normalizeH="0" dirty="0" smtClean="0">
                <a:ln>
                  <a:noFill/>
                </a:ln>
                <a:solidFill>
                  <a:srgbClr val="307871"/>
                </a:solidFill>
                <a:effectLst/>
                <a:uLnTx/>
                <a:uFillTx/>
                <a:latin typeface="Times New Roman"/>
                <a:ea typeface="+mj-ea"/>
                <a:cs typeface="+mj-cs"/>
              </a:rPr>
              <a:t> and Issues of Porter`s Five Forces Model</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9"/>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400" b="1" dirty="0" smtClean="0">
                <a:latin typeface="Times New Roman" panose="02020603050405020304" pitchFamily="18" charset="0"/>
                <a:cs typeface="Times New Roman" panose="02020603050405020304" pitchFamily="18" charset="0"/>
              </a:rPr>
              <a:t>Implications:</a:t>
            </a: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Identifies </a:t>
            </a:r>
            <a:r>
              <a:rPr lang="en-US" altLang="cs-CZ" sz="2400" dirty="0">
                <a:latin typeface="Times New Roman" panose="02020603050405020304" pitchFamily="18" charset="0"/>
                <a:cs typeface="Times New Roman" panose="02020603050405020304" pitchFamily="18" charset="0"/>
              </a:rPr>
              <a:t>the attractiveness of industries – which industries to enter of leave.</a:t>
            </a: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Identifies </a:t>
            </a:r>
            <a:r>
              <a:rPr lang="en-US" altLang="cs-CZ" sz="2400" dirty="0">
                <a:latin typeface="Times New Roman" panose="02020603050405020304" pitchFamily="18" charset="0"/>
                <a:cs typeface="Times New Roman" panose="02020603050405020304" pitchFamily="18" charset="0"/>
              </a:rPr>
              <a:t>strategies to influence the impact of the forces, which happens, for example, in case of building barriers to entry by becoming more vertically integrated.</a:t>
            </a: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The </a:t>
            </a:r>
            <a:r>
              <a:rPr lang="en-US" altLang="cs-CZ" sz="2400" dirty="0">
                <a:latin typeface="Times New Roman" panose="02020603050405020304" pitchFamily="18" charset="0"/>
                <a:cs typeface="Times New Roman" panose="02020603050405020304" pitchFamily="18" charset="0"/>
              </a:rPr>
              <a:t>forces may have a different impact on different organizations. Large organizations can deal with barriers to entry more easily than small organizations</a:t>
            </a:r>
            <a:r>
              <a:rPr lang="en-US" altLang="cs-CZ" sz="2400" dirty="0" smtClean="0">
                <a:latin typeface="Times New Roman" panose="02020603050405020304" pitchFamily="18" charset="0"/>
                <a:cs typeface="Times New Roman" panose="02020603050405020304" pitchFamily="18" charset="0"/>
              </a:rPr>
              <a:t>.</a:t>
            </a:r>
          </a:p>
          <a:p>
            <a:pPr marL="285750" indent="-285750" algn="just">
              <a:spcBef>
                <a:spcPct val="0"/>
              </a:spcBef>
              <a:defRPr/>
            </a:pPr>
            <a:endParaRPr lang="en-US" altLang="cs-CZ" sz="2400" dirty="0" smtClean="0">
              <a:latin typeface="Times New Roman" panose="02020603050405020304" pitchFamily="18" charset="0"/>
              <a:cs typeface="Times New Roman" panose="02020603050405020304" pitchFamily="18" charset="0"/>
            </a:endParaRPr>
          </a:p>
          <a:p>
            <a:pPr marL="0" indent="0" algn="just">
              <a:spcBef>
                <a:spcPct val="0"/>
              </a:spcBef>
              <a:buNone/>
              <a:defRPr/>
            </a:pPr>
            <a:r>
              <a:rPr lang="en-US" altLang="cs-CZ" sz="2400" b="1" dirty="0" smtClean="0">
                <a:latin typeface="Times New Roman" panose="02020603050405020304" pitchFamily="18" charset="0"/>
                <a:cs typeface="Times New Roman" panose="02020603050405020304" pitchFamily="18" charset="0"/>
              </a:rPr>
              <a:t>Issues: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Apply at the most appropriate level – not necessarily the whole industry.</a:t>
            </a: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Note </a:t>
            </a:r>
            <a:r>
              <a:rPr lang="en-US" altLang="cs-CZ" sz="2400" dirty="0">
                <a:latin typeface="Times New Roman" panose="02020603050405020304" pitchFamily="18" charset="0"/>
                <a:cs typeface="Times New Roman" panose="02020603050405020304" pitchFamily="18" charset="0"/>
              </a:rPr>
              <a:t>the convergence of industries – particularly in the high tech sectors.</a:t>
            </a: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Note </a:t>
            </a:r>
            <a:r>
              <a:rPr lang="en-US" altLang="cs-CZ" sz="2400" dirty="0">
                <a:latin typeface="Times New Roman" panose="02020603050405020304" pitchFamily="18" charset="0"/>
                <a:cs typeface="Times New Roman" panose="02020603050405020304" pitchFamily="18" charset="0"/>
              </a:rPr>
              <a:t>the importance of complementary goods and services.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3419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7321235" cy="461665"/>
          </a:xfrm>
          <a:prstGeom prst="rect">
            <a:avLst/>
          </a:prstGeom>
        </p:spPr>
        <p:txBody>
          <a:bodyPr wrap="none">
            <a:spAutoFit/>
          </a:bodyPr>
          <a:lstStyle/>
          <a:p>
            <a:pPr lvl="0">
              <a:defRPr/>
            </a:pPr>
            <a:r>
              <a:rPr lang="en-US" sz="2400" kern="0" dirty="0">
                <a:solidFill>
                  <a:srgbClr val="307871"/>
                </a:solidFill>
                <a:latin typeface="Times New Roman"/>
              </a:rPr>
              <a:t>Methods of </a:t>
            </a:r>
            <a:r>
              <a:rPr lang="en-US" sz="2400" kern="0" dirty="0" smtClean="0">
                <a:solidFill>
                  <a:srgbClr val="307871"/>
                </a:solidFill>
                <a:latin typeface="Times New Roman"/>
              </a:rPr>
              <a:t>Industry Analysis: </a:t>
            </a:r>
            <a:r>
              <a:rPr kumimoji="0" lang="en-US" sz="2400" b="0" i="0" u="none" strike="noStrike" kern="0" cap="none" spc="0" normalizeH="0" baseline="0" dirty="0" smtClean="0">
                <a:ln>
                  <a:noFill/>
                </a:ln>
                <a:solidFill>
                  <a:srgbClr val="307871"/>
                </a:solidFill>
                <a:effectLst/>
                <a:uLnTx/>
                <a:uFillTx/>
                <a:latin typeface="Times New Roman"/>
                <a:ea typeface="+mj-ea"/>
                <a:cs typeface="+mj-cs"/>
              </a:rPr>
              <a:t>Strategic</a:t>
            </a:r>
            <a:r>
              <a:rPr kumimoji="0" lang="en-US" sz="2400" b="0" i="0" u="none" strike="noStrike" kern="0" cap="none" spc="0" normalizeH="0" dirty="0" smtClean="0">
                <a:ln>
                  <a:noFill/>
                </a:ln>
                <a:solidFill>
                  <a:srgbClr val="307871"/>
                </a:solidFill>
                <a:effectLst/>
                <a:uLnTx/>
                <a:uFillTx/>
                <a:latin typeface="Times New Roman"/>
                <a:ea typeface="+mj-ea"/>
                <a:cs typeface="+mj-cs"/>
              </a:rPr>
              <a:t> Groups Analysis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9"/>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200" dirty="0">
                <a:latin typeface="Times New Roman" panose="02020603050405020304" pitchFamily="18" charset="0"/>
                <a:cs typeface="Times New Roman" panose="02020603050405020304" pitchFamily="18" charset="0"/>
              </a:rPr>
              <a:t>Strategic groups are </a:t>
            </a:r>
            <a:r>
              <a:rPr lang="cs-CZ" altLang="cs-CZ" sz="2200" dirty="0" err="1">
                <a:latin typeface="Times New Roman" panose="02020603050405020304" pitchFamily="18" charset="0"/>
                <a:cs typeface="Times New Roman" panose="02020603050405020304" pitchFamily="18" charset="0"/>
              </a:rPr>
              <a:t>organizations</a:t>
            </a:r>
            <a:r>
              <a:rPr lang="en-US" altLang="cs-CZ" sz="2200" dirty="0">
                <a:latin typeface="Times New Roman" panose="02020603050405020304" pitchFamily="18" charset="0"/>
                <a:cs typeface="Times New Roman" panose="02020603050405020304" pitchFamily="18" charset="0"/>
              </a:rPr>
              <a:t> within an industry or sector with similar strategic characteristics, following similar strategies or competing on similar bases.</a:t>
            </a:r>
          </a:p>
          <a:p>
            <a:pPr marL="285750" indent="-285750" algn="just">
              <a:spcBef>
                <a:spcPct val="0"/>
              </a:spcBef>
              <a:defRPr/>
            </a:pPr>
            <a:endParaRPr lang="en-US"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dirty="0">
                <a:latin typeface="Times New Roman" panose="02020603050405020304" pitchFamily="18" charset="0"/>
                <a:cs typeface="Times New Roman" panose="02020603050405020304" pitchFamily="18" charset="0"/>
              </a:rPr>
              <a:t>Strategic characteristics are different from those in other strategic groups in the same industry or sector</a:t>
            </a:r>
            <a:r>
              <a:rPr lang="en-US" altLang="cs-CZ" sz="2200" dirty="0" smtClean="0">
                <a:latin typeface="Times New Roman" panose="02020603050405020304" pitchFamily="18" charset="0"/>
                <a:cs typeface="Times New Roman" panose="02020603050405020304" pitchFamily="18" charset="0"/>
              </a:rPr>
              <a:t>. There </a:t>
            </a:r>
            <a:r>
              <a:rPr lang="en-US" altLang="cs-CZ" sz="2200" dirty="0">
                <a:latin typeface="Times New Roman" panose="02020603050405020304" pitchFamily="18" charset="0"/>
                <a:cs typeface="Times New Roman" panose="02020603050405020304" pitchFamily="18" charset="0"/>
              </a:rPr>
              <a:t>are many different characteristics that distinguish between strategic groups</a:t>
            </a:r>
            <a:r>
              <a:rPr lang="en-US" altLang="cs-CZ" sz="2200" dirty="0" smtClean="0">
                <a:latin typeface="Times New Roman" panose="02020603050405020304" pitchFamily="18" charset="0"/>
                <a:cs typeface="Times New Roman" panose="02020603050405020304" pitchFamily="18" charset="0"/>
              </a:rPr>
              <a:t>. Strategic </a:t>
            </a:r>
            <a:r>
              <a:rPr lang="en-US" altLang="cs-CZ" sz="2200" dirty="0">
                <a:latin typeface="Times New Roman" panose="02020603050405020304" pitchFamily="18" charset="0"/>
                <a:cs typeface="Times New Roman" panose="02020603050405020304" pitchFamily="18" charset="0"/>
              </a:rPr>
              <a:t>groups can be mapped on to two dimensional maps – positioning maps. These can be useful tools of analysis</a:t>
            </a:r>
            <a:r>
              <a:rPr lang="en-US" altLang="cs-CZ" sz="2200" dirty="0" smtClean="0">
                <a:latin typeface="Times New Roman" panose="02020603050405020304" pitchFamily="18" charset="0"/>
                <a:cs typeface="Times New Roman" panose="02020603050405020304" pitchFamily="18" charset="0"/>
              </a:rPr>
              <a:t>.</a:t>
            </a:r>
          </a:p>
          <a:p>
            <a:pPr marL="285750" indent="-285750" algn="just">
              <a:spcBef>
                <a:spcPct val="0"/>
              </a:spcBef>
              <a:defRPr/>
            </a:pPr>
            <a:endParaRPr lang="en-US" altLang="cs-CZ" sz="22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dirty="0" smtClean="0">
                <a:latin typeface="Times New Roman" panose="02020603050405020304" pitchFamily="18" charset="0"/>
                <a:cs typeface="Times New Roman" panose="02020603050405020304" pitchFamily="18" charset="0"/>
              </a:rPr>
              <a:t>Uses of strategic groups analysis:</a:t>
            </a:r>
            <a:endParaRPr lang="en-US" altLang="cs-CZ" sz="2200" dirty="0">
              <a:latin typeface="Times New Roman" panose="02020603050405020304" pitchFamily="18" charset="0"/>
              <a:cs typeface="Times New Roman" panose="02020603050405020304" pitchFamily="18" charset="0"/>
            </a:endParaRPr>
          </a:p>
          <a:p>
            <a:pPr marL="742950" lvl="1" indent="-285750" algn="just">
              <a:spcBef>
                <a:spcPct val="0"/>
              </a:spcBef>
              <a:defRPr/>
            </a:pPr>
            <a:r>
              <a:rPr lang="en-US" altLang="cs-CZ" sz="1800" b="1" i="1" dirty="0" smtClean="0">
                <a:latin typeface="Times New Roman" panose="02020603050405020304" pitchFamily="18" charset="0"/>
                <a:cs typeface="Times New Roman" panose="02020603050405020304" pitchFamily="18" charset="0"/>
              </a:rPr>
              <a:t>Understanding </a:t>
            </a:r>
            <a:r>
              <a:rPr lang="en-US" altLang="cs-CZ" sz="1800" b="1" i="1" dirty="0">
                <a:latin typeface="Times New Roman" panose="02020603050405020304" pitchFamily="18" charset="0"/>
                <a:cs typeface="Times New Roman" panose="02020603050405020304" pitchFamily="18" charset="0"/>
              </a:rPr>
              <a:t>competition </a:t>
            </a:r>
            <a:r>
              <a:rPr lang="en-US" altLang="cs-CZ" sz="1800" dirty="0">
                <a:latin typeface="Times New Roman" panose="02020603050405020304" pitchFamily="18" charset="0"/>
                <a:cs typeface="Times New Roman" panose="02020603050405020304" pitchFamily="18" charset="0"/>
              </a:rPr>
              <a:t>– enables focus on direct competitors within a strategic group, rather than</a:t>
            </a:r>
            <a:r>
              <a:rPr lang="cs-CZ" altLang="cs-CZ" sz="1800" dirty="0">
                <a:latin typeface="Times New Roman" panose="02020603050405020304" pitchFamily="18" charset="0"/>
                <a:cs typeface="Times New Roman" panose="02020603050405020304" pitchFamily="18" charset="0"/>
              </a:rPr>
              <a:t> on</a:t>
            </a:r>
            <a:r>
              <a:rPr lang="en-US" altLang="cs-CZ" sz="1800" dirty="0">
                <a:latin typeface="Times New Roman" panose="02020603050405020304" pitchFamily="18" charset="0"/>
                <a:cs typeface="Times New Roman" panose="02020603050405020304" pitchFamily="18" charset="0"/>
              </a:rPr>
              <a:t> the whole industry.</a:t>
            </a:r>
          </a:p>
          <a:p>
            <a:pPr marL="742950" lvl="1" indent="-285750" algn="just">
              <a:spcBef>
                <a:spcPct val="0"/>
              </a:spcBef>
              <a:defRPr/>
            </a:pPr>
            <a:r>
              <a:rPr lang="en-US" altLang="cs-CZ" sz="1800" b="1" i="1" dirty="0" smtClean="0">
                <a:latin typeface="Times New Roman" panose="02020603050405020304" pitchFamily="18" charset="0"/>
                <a:cs typeface="Times New Roman" panose="02020603050405020304" pitchFamily="18" charset="0"/>
              </a:rPr>
              <a:t>Analysis </a:t>
            </a:r>
            <a:r>
              <a:rPr lang="en-US" altLang="cs-CZ" sz="1800" b="1" i="1" dirty="0">
                <a:latin typeface="Times New Roman" panose="02020603050405020304" pitchFamily="18" charset="0"/>
                <a:cs typeface="Times New Roman" panose="02020603050405020304" pitchFamily="18" charset="0"/>
              </a:rPr>
              <a:t>of strategic opportunities </a:t>
            </a:r>
            <a:r>
              <a:rPr lang="en-US" altLang="cs-CZ" sz="1800" dirty="0">
                <a:latin typeface="Times New Roman" panose="02020603050405020304" pitchFamily="18" charset="0"/>
                <a:cs typeface="Times New Roman" panose="02020603050405020304" pitchFamily="18" charset="0"/>
              </a:rPr>
              <a:t>– helps identify attractive strategic spaces (gaps) within an industry.</a:t>
            </a:r>
          </a:p>
          <a:p>
            <a:pPr marL="742950" lvl="1" indent="-285750" algn="just">
              <a:spcBef>
                <a:spcPct val="0"/>
              </a:spcBef>
              <a:defRPr/>
            </a:pPr>
            <a:r>
              <a:rPr lang="en-US" altLang="cs-CZ" sz="1800" b="1" i="1" dirty="0" smtClean="0">
                <a:latin typeface="Times New Roman" panose="02020603050405020304" pitchFamily="18" charset="0"/>
                <a:cs typeface="Times New Roman" panose="02020603050405020304" pitchFamily="18" charset="0"/>
              </a:rPr>
              <a:t>Analysis </a:t>
            </a:r>
            <a:r>
              <a:rPr lang="en-US" altLang="cs-CZ" sz="1800" b="1" i="1" dirty="0">
                <a:latin typeface="Times New Roman" panose="02020603050405020304" pitchFamily="18" charset="0"/>
                <a:cs typeface="Times New Roman" panose="02020603050405020304" pitchFamily="18" charset="0"/>
              </a:rPr>
              <a:t>of mobility barriers </a:t>
            </a:r>
            <a:r>
              <a:rPr lang="en-US" altLang="cs-CZ" sz="1800" dirty="0">
                <a:latin typeface="Times New Roman" panose="02020603050405020304" pitchFamily="18" charset="0"/>
                <a:cs typeface="Times New Roman" panose="02020603050405020304" pitchFamily="18" charset="0"/>
              </a:rPr>
              <a:t>– obstacles to movement from one strategic group to another. These barriers can be overcome to enter more attractive groups. Barriers can be built to defend an attractive position in a strategic group.</a:t>
            </a:r>
          </a:p>
          <a:p>
            <a:pPr marL="285750" indent="-285750" algn="just">
              <a:spcBef>
                <a:spcPct val="0"/>
              </a:spcBef>
              <a:defRPr/>
            </a:pPr>
            <a:endParaRPr lang="en-US"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5455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04203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Characteristics</a:t>
            </a:r>
            <a:r>
              <a:rPr kumimoji="0" lang="en-US" sz="2400" b="0" i="0" u="none" strike="noStrike" kern="0" cap="none" spc="0" normalizeH="0" dirty="0" smtClean="0">
                <a:ln>
                  <a:noFill/>
                </a:ln>
                <a:solidFill>
                  <a:srgbClr val="307871"/>
                </a:solidFill>
                <a:effectLst/>
                <a:uLnTx/>
                <a:uFillTx/>
                <a:latin typeface="Times New Roman"/>
                <a:ea typeface="+mj-ea"/>
                <a:cs typeface="+mj-cs"/>
              </a:rPr>
              <a:t> for Identifying Strategic Groups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9"/>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Scope of activities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Extent of product diversity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Extent of geographical coverage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Number of market segments served</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Distribution channels used.</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Resource commitment</a:t>
            </a:r>
            <a:r>
              <a:rPr lang="en-US" altLang="cs-CZ" sz="2400" i="1" dirty="0">
                <a:latin typeface="Times New Roman" panose="02020603050405020304" pitchFamily="18" charset="0"/>
                <a:cs typeface="Times New Roman" panose="02020603050405020304" pitchFamily="18" charset="0"/>
              </a:rPr>
              <a: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Extent of branding</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Marketing effort</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Extent of vertical integration</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Goods and services quality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Technological leadership</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Size of </a:t>
            </a:r>
            <a:r>
              <a:rPr lang="cs-CZ" altLang="cs-CZ" dirty="0" err="1">
                <a:latin typeface="Times New Roman" panose="02020603050405020304" pitchFamily="18" charset="0"/>
                <a:cs typeface="Times New Roman" panose="02020603050405020304" pitchFamily="18" charset="0"/>
              </a:rPr>
              <a:t>organizations</a:t>
            </a:r>
            <a:r>
              <a:rPr lang="en-US" altLang="cs-CZ" dirty="0">
                <a:latin typeface="Times New Roman" panose="02020603050405020304" pitchFamily="18" charset="0"/>
                <a:cs typeface="Times New Roman" panose="02020603050405020304" pitchFamily="18" charset="0"/>
              </a:rPr>
              <a: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07943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71447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Methods of Market Analysis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82169"/>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 market is a group of customers for specific goods or services that are essentially the same. Analyzing market involves building up a detailed knowledge of the customer and customer groups.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Basic tool for market analysis is market research.</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goal of market analysis is to determine the attractiveness of a market and to understand its evolving opportunities and threats of the </a:t>
            </a:r>
            <a:r>
              <a:rPr lang="en-US" altLang="cs-CZ" sz="2400" dirty="0" smtClean="0">
                <a:latin typeface="Times New Roman" panose="02020603050405020304" pitchFamily="18" charset="0"/>
                <a:cs typeface="Times New Roman" panose="02020603050405020304" pitchFamily="18" charset="0"/>
              </a:rPr>
              <a:t>organization</a:t>
            </a:r>
            <a:r>
              <a:rPr lang="en-US" altLang="cs-CZ" sz="2400" dirty="0">
                <a:latin typeface="Times New Roman" panose="02020603050405020304" pitchFamily="18" charset="0"/>
                <a:cs typeface="Times New Roman" panose="02020603050405020304" pitchFamily="18" charset="0"/>
              </a:rPr>
              <a: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Dimensions of a market analysis: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Market size;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Market growth rate;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Market profitability;</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Market trends.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40797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714478" cy="461665"/>
          </a:xfrm>
          <a:prstGeom prst="rect">
            <a:avLst/>
          </a:prstGeom>
        </p:spPr>
        <p:txBody>
          <a:bodyPr wrap="none">
            <a:spAutoFit/>
          </a:bodyPr>
          <a:lstStyle/>
          <a:p>
            <a:pPr lvl="0">
              <a:defRPr/>
            </a:pPr>
            <a:r>
              <a:rPr lang="en-US" sz="2400" kern="0" dirty="0">
                <a:solidFill>
                  <a:srgbClr val="307871"/>
                </a:solidFill>
                <a:latin typeface="Times New Roman"/>
              </a:rPr>
              <a:t>Methods of Market Analysis</a:t>
            </a:r>
            <a:endParaRPr lang="en-GB" kern="0" dirty="0">
              <a:solidFill>
                <a:sysClr val="windowText" lastClr="000000"/>
              </a:solidFill>
            </a:endParaRPr>
          </a:p>
        </p:txBody>
      </p:sp>
      <p:sp>
        <p:nvSpPr>
          <p:cNvPr id="8" name="Zástupný symbol pro obsah 2"/>
          <p:cNvSpPr txBox="1">
            <a:spLocks/>
          </p:cNvSpPr>
          <p:nvPr/>
        </p:nvSpPr>
        <p:spPr>
          <a:xfrm>
            <a:off x="251520" y="1082168"/>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100" b="1" dirty="0">
                <a:latin typeface="Times New Roman" panose="02020603050405020304" pitchFamily="18" charset="0"/>
                <a:cs typeface="Times New Roman" panose="02020603050405020304" pitchFamily="18" charset="0"/>
              </a:rPr>
              <a:t>Customer analysis </a:t>
            </a:r>
            <a:r>
              <a:rPr lang="en-US" altLang="cs-CZ" sz="2100" dirty="0">
                <a:latin typeface="Times New Roman" panose="02020603050405020304" pitchFamily="18" charset="0"/>
                <a:cs typeface="Times New Roman" panose="02020603050405020304" pitchFamily="18" charset="0"/>
              </a:rPr>
              <a:t>provides the collection and evaluation of data associated with customer needs and market trends, through market research, customer satisfaction measurement, field testing etc.</a:t>
            </a:r>
          </a:p>
          <a:p>
            <a:pPr marL="285750" indent="-285750" algn="just">
              <a:spcBef>
                <a:spcPct val="0"/>
              </a:spcBef>
              <a:defRPr/>
            </a:pPr>
            <a:endParaRPr lang="en-US" altLang="cs-CZ" sz="21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100" dirty="0">
                <a:latin typeface="Times New Roman" panose="02020603050405020304" pitchFamily="18" charset="0"/>
                <a:cs typeface="Times New Roman" panose="02020603050405020304" pitchFamily="18" charset="0"/>
              </a:rPr>
              <a:t>Customer analysis can be usefully partitioned into an understanding of how the market segments to behave, an analysis of customer motivations and an exploration of unmet needs</a:t>
            </a:r>
            <a:r>
              <a:rPr lang="en-US" altLang="cs-CZ" sz="2100" dirty="0" smtClean="0">
                <a:latin typeface="Times New Roman" panose="02020603050405020304" pitchFamily="18" charset="0"/>
                <a:cs typeface="Times New Roman" panose="02020603050405020304" pitchFamily="18" charset="0"/>
              </a:rPr>
              <a:t>.</a:t>
            </a:r>
          </a:p>
          <a:p>
            <a:pPr marL="285750" indent="-285750" algn="just">
              <a:spcBef>
                <a:spcPct val="0"/>
              </a:spcBef>
              <a:defRPr/>
            </a:pPr>
            <a:endParaRPr lang="en-US" altLang="cs-CZ" sz="21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100" b="1" dirty="0">
                <a:latin typeface="Times New Roman" panose="02020603050405020304" pitchFamily="18" charset="0"/>
                <a:cs typeface="Times New Roman" panose="02020603050405020304" pitchFamily="18" charset="0"/>
              </a:rPr>
              <a:t>Market research </a:t>
            </a:r>
            <a:r>
              <a:rPr lang="en-US" sz="2100" dirty="0">
                <a:latin typeface="Times New Roman" panose="02020603050405020304" pitchFamily="18" charset="0"/>
                <a:cs typeface="Times New Roman" panose="02020603050405020304" pitchFamily="18" charset="0"/>
              </a:rPr>
              <a:t>is the method for monitoring and analyzing of markets, subject of markets, companies etc.</a:t>
            </a:r>
          </a:p>
          <a:p>
            <a:pPr marL="285750" indent="-285750" algn="just">
              <a:spcBef>
                <a:spcPct val="0"/>
              </a:spcBef>
              <a:defRPr/>
            </a:pPr>
            <a:endParaRPr lang="en-US" altLang="cs-CZ" sz="21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100" dirty="0">
                <a:latin typeface="Times New Roman" panose="02020603050405020304" pitchFamily="18" charset="0"/>
                <a:cs typeface="Times New Roman" panose="02020603050405020304" pitchFamily="18" charset="0"/>
              </a:rPr>
              <a:t>We can define market research as the systematic design, collection, analysis and reporting of data and findings relevant to a specific marketing situation facing the organization, and to enhance decision making throughout the strategic process. </a:t>
            </a:r>
          </a:p>
          <a:p>
            <a:pPr marL="285750" indent="-285750" algn="just">
              <a:spcBef>
                <a:spcPct val="0"/>
              </a:spcBef>
              <a:defRPr/>
            </a:pPr>
            <a:endParaRPr lang="en-US" sz="21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100" dirty="0">
                <a:latin typeface="Times New Roman" panose="02020603050405020304" pitchFamily="18" charset="0"/>
                <a:cs typeface="Times New Roman" panose="02020603050405020304" pitchFamily="18" charset="0"/>
              </a:rPr>
              <a:t>Market research aims to help managers make better decisions or to develop a marketing plan for new target groups or which customer service components should be improved.</a:t>
            </a:r>
            <a:endParaRPr lang="en-US" altLang="cs-CZ" sz="21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1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98701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19" y="449337"/>
            <a:ext cx="9325617" cy="461665"/>
          </a:xfrm>
          <a:prstGeom prst="rect">
            <a:avLst/>
          </a:prstGeom>
        </p:spPr>
        <p:txBody>
          <a:bodyPr wrap="square">
            <a:spAutoFit/>
          </a:bodyPr>
          <a:lstStyle/>
          <a:p>
            <a:pPr>
              <a:defRPr/>
            </a:pPr>
            <a:r>
              <a:rPr lang="en-US" sz="2400" kern="0" dirty="0">
                <a:solidFill>
                  <a:srgbClr val="307871"/>
                </a:solidFill>
                <a:latin typeface="Times New Roman"/>
              </a:rPr>
              <a:t>Methods of Market </a:t>
            </a:r>
            <a:r>
              <a:rPr lang="en-US" sz="2400" kern="0" dirty="0" smtClean="0">
                <a:solidFill>
                  <a:srgbClr val="307871"/>
                </a:solidFill>
                <a:latin typeface="Times New Roman"/>
              </a:rPr>
              <a:t>Analysis: </a:t>
            </a:r>
            <a:r>
              <a:rPr kumimoji="0" lang="en-US" sz="2400" b="0" i="0" u="none" strike="noStrike" kern="0" cap="none" spc="0" normalizeH="0" baseline="0" dirty="0" smtClean="0">
                <a:ln>
                  <a:noFill/>
                </a:ln>
                <a:solidFill>
                  <a:srgbClr val="307871"/>
                </a:solidFill>
                <a:effectLst/>
                <a:uLnTx/>
                <a:uFillTx/>
                <a:latin typeface="Times New Roman"/>
                <a:ea typeface="+mj-ea"/>
                <a:cs typeface="+mj-cs"/>
              </a:rPr>
              <a:t>Market Research Process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buNone/>
              <a:defRPr/>
            </a:pPr>
            <a:r>
              <a:rPr lang="en-US" sz="2400" dirty="0">
                <a:latin typeface="Times New Roman" panose="02020603050405020304" pitchFamily="18" charset="0"/>
                <a:cs typeface="Times New Roman" panose="02020603050405020304" pitchFamily="18" charset="0"/>
              </a:rPr>
              <a:t>The marketing research process has been described as a set of standardized stages:</a:t>
            </a:r>
            <a:endParaRPr lang="cs-CZ" sz="2400" dirty="0">
              <a:latin typeface="Times New Roman" panose="02020603050405020304" pitchFamily="18" charset="0"/>
              <a:cs typeface="Times New Roman" panose="02020603050405020304" pitchFamily="18" charset="0"/>
            </a:endParaRPr>
          </a:p>
          <a:p>
            <a:pPr marL="285750" indent="-285750">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b="1" i="1" dirty="0">
                <a:latin typeface="Times New Roman" panose="02020603050405020304" pitchFamily="18" charset="0"/>
                <a:cs typeface="Times New Roman" panose="02020603050405020304" pitchFamily="18" charset="0"/>
              </a:rPr>
              <a:t>Determination of the research problem</a:t>
            </a:r>
          </a:p>
          <a:p>
            <a:pPr marL="1028700" lvl="1">
              <a:spcBef>
                <a:spcPct val="0"/>
              </a:spcBef>
              <a:defRPr/>
            </a:pPr>
            <a:r>
              <a:rPr lang="en-US" altLang="cs-CZ" dirty="0">
                <a:latin typeface="Times New Roman" panose="02020603050405020304" pitchFamily="18" charset="0"/>
                <a:cs typeface="Times New Roman" panose="02020603050405020304" pitchFamily="18" charset="0"/>
              </a:rPr>
              <a:t>Determine and clarify management´s information needs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Redefine the decision problem as a research problem</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Establish research objectives</a:t>
            </a:r>
            <a:r>
              <a:rPr lang="cs-CZ" altLang="cs-CZ" dirty="0">
                <a:latin typeface="Times New Roman" panose="02020603050405020304" pitchFamily="18" charset="0"/>
                <a:cs typeface="Times New Roman" panose="02020603050405020304" pitchFamily="18" charset="0"/>
              </a:rPr>
              <a:t>.</a:t>
            </a:r>
            <a:r>
              <a:rPr lang="en-US" altLang="cs-CZ" dirty="0">
                <a:latin typeface="Times New Roman" panose="02020603050405020304" pitchFamily="18" charset="0"/>
                <a:cs typeface="Times New Roman" panose="02020603050405020304" pitchFamily="18" charset="0"/>
              </a:rPr>
              <a:t> </a:t>
            </a:r>
          </a:p>
          <a:p>
            <a:pPr marL="285750" indent="-285750">
              <a:spcBef>
                <a:spcPct val="0"/>
              </a:spcBef>
              <a:defRPr/>
            </a:pPr>
            <a:r>
              <a:rPr lang="en-US" altLang="cs-CZ" sz="2400" b="1" i="1" dirty="0">
                <a:latin typeface="Times New Roman" panose="02020603050405020304" pitchFamily="18" charset="0"/>
                <a:cs typeface="Times New Roman" panose="02020603050405020304" pitchFamily="18" charset="0"/>
              </a:rPr>
              <a:t>Development of the appropriate research design</a:t>
            </a:r>
          </a:p>
          <a:p>
            <a:pPr marL="1028700" lvl="1">
              <a:spcBef>
                <a:spcPct val="0"/>
              </a:spcBef>
              <a:defRPr/>
            </a:pPr>
            <a:r>
              <a:rPr lang="en-US" altLang="cs-CZ" dirty="0">
                <a:latin typeface="Times New Roman" panose="02020603050405020304" pitchFamily="18" charset="0"/>
                <a:cs typeface="Times New Roman" panose="02020603050405020304" pitchFamily="18" charset="0"/>
              </a:rPr>
              <a:t>Determine the research design and data sources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Determine the sample plan and sample size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Determine the measurement issues and scales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b="1" i="1" dirty="0">
                <a:latin typeface="Times New Roman" panose="02020603050405020304" pitchFamily="18" charset="0"/>
                <a:cs typeface="Times New Roman" panose="02020603050405020304" pitchFamily="18" charset="0"/>
              </a:rPr>
              <a:t>Execution of the research design</a:t>
            </a:r>
          </a:p>
          <a:p>
            <a:pPr marL="1028700" lvl="1">
              <a:spcBef>
                <a:spcPct val="0"/>
              </a:spcBef>
              <a:defRPr/>
            </a:pPr>
            <a:r>
              <a:rPr lang="en-US" altLang="cs-CZ" dirty="0">
                <a:latin typeface="Times New Roman" panose="02020603050405020304" pitchFamily="18" charset="0"/>
                <a:cs typeface="Times New Roman" panose="02020603050405020304" pitchFamily="18" charset="0"/>
              </a:rPr>
              <a:t>Collect and process data</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Analyze data</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Transform data structures into information</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b="1" i="1" dirty="0">
                <a:latin typeface="Times New Roman" panose="02020603050405020304" pitchFamily="18" charset="0"/>
                <a:cs typeface="Times New Roman" panose="02020603050405020304" pitchFamily="18" charset="0"/>
              </a:rPr>
              <a:t>Communication of the results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70400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81894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Identifying External Strategic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100" dirty="0">
                <a:latin typeface="Times New Roman" panose="02020603050405020304" pitchFamily="18" charset="0"/>
                <a:cs typeface="Times New Roman" panose="02020603050405020304" pitchFamily="18" charset="0"/>
              </a:rPr>
              <a:t>One way to identify and analyze developments in the external environment is to use the</a:t>
            </a:r>
            <a:r>
              <a:rPr lang="cs-CZ" altLang="cs-CZ" sz="2100" dirty="0">
                <a:latin typeface="Times New Roman" panose="02020603050405020304" pitchFamily="18" charset="0"/>
                <a:cs typeface="Times New Roman" panose="02020603050405020304" pitchFamily="18" charset="0"/>
              </a:rPr>
              <a:t> </a:t>
            </a:r>
            <a:r>
              <a:rPr lang="en-US" altLang="cs-CZ" sz="2100" b="1" dirty="0">
                <a:latin typeface="Times New Roman" panose="02020603050405020304" pitchFamily="18" charset="0"/>
                <a:cs typeface="Times New Roman" panose="02020603050405020304" pitchFamily="18" charset="0"/>
              </a:rPr>
              <a:t>issues priority matrix</a:t>
            </a:r>
            <a:r>
              <a:rPr lang="cs-CZ" altLang="cs-CZ" sz="2100" b="1" dirty="0">
                <a:latin typeface="Times New Roman" panose="02020603050405020304" pitchFamily="18" charset="0"/>
                <a:cs typeface="Times New Roman" panose="02020603050405020304" pitchFamily="18" charset="0"/>
              </a:rPr>
              <a:t> </a:t>
            </a:r>
            <a:r>
              <a:rPr lang="en-US" altLang="cs-CZ" sz="2100" dirty="0">
                <a:latin typeface="Times New Roman" panose="02020603050405020304" pitchFamily="18" charset="0"/>
                <a:cs typeface="Times New Roman" panose="02020603050405020304" pitchFamily="18" charset="0"/>
              </a:rPr>
              <a:t>as follows:</a:t>
            </a:r>
            <a:endParaRPr lang="cs-CZ" altLang="cs-CZ" sz="21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altLang="cs-CZ" sz="2100" dirty="0">
              <a:latin typeface="Times New Roman" panose="02020603050405020304" pitchFamily="18" charset="0"/>
              <a:cs typeface="Times New Roman" panose="02020603050405020304" pitchFamily="18" charset="0"/>
            </a:endParaRPr>
          </a:p>
          <a:p>
            <a:pPr marL="457200" indent="-457200" algn="just">
              <a:spcBef>
                <a:spcPct val="0"/>
              </a:spcBef>
              <a:buFont typeface="+mj-lt"/>
              <a:buAutoNum type="arabicPeriod"/>
              <a:defRPr/>
            </a:pPr>
            <a:r>
              <a:rPr lang="en-US" altLang="cs-CZ" sz="2100" dirty="0">
                <a:latin typeface="Times New Roman" panose="02020603050405020304" pitchFamily="18" charset="0"/>
                <a:cs typeface="Times New Roman" panose="02020603050405020304" pitchFamily="18" charset="0"/>
              </a:rPr>
              <a:t>Identify a number of likely trends emerging in the natural, societal, and task environments.</a:t>
            </a:r>
            <a:r>
              <a:rPr lang="cs-CZ" altLang="cs-CZ" sz="2100" dirty="0">
                <a:latin typeface="Times New Roman" panose="02020603050405020304" pitchFamily="18" charset="0"/>
                <a:cs typeface="Times New Roman" panose="02020603050405020304" pitchFamily="18" charset="0"/>
              </a:rPr>
              <a:t> </a:t>
            </a:r>
          </a:p>
          <a:p>
            <a:pPr marL="1200150" lvl="1" indent="-457200" algn="just">
              <a:spcBef>
                <a:spcPct val="0"/>
              </a:spcBef>
              <a:defRPr/>
            </a:pPr>
            <a:r>
              <a:rPr lang="en-US" altLang="cs-CZ" sz="2100" dirty="0">
                <a:latin typeface="Times New Roman" panose="02020603050405020304" pitchFamily="18" charset="0"/>
                <a:cs typeface="Times New Roman" panose="02020603050405020304" pitchFamily="18" charset="0"/>
              </a:rPr>
              <a:t>These are strategic environmental </a:t>
            </a:r>
            <a:r>
              <a:rPr lang="en-US" altLang="cs-CZ" sz="2100" dirty="0" smtClean="0">
                <a:latin typeface="Times New Roman" panose="02020603050405020304" pitchFamily="18" charset="0"/>
                <a:cs typeface="Times New Roman" panose="02020603050405020304" pitchFamily="18" charset="0"/>
              </a:rPr>
              <a:t>issues those </a:t>
            </a:r>
            <a:r>
              <a:rPr lang="en-US" altLang="cs-CZ" sz="2100" dirty="0">
                <a:latin typeface="Times New Roman" panose="02020603050405020304" pitchFamily="18" charset="0"/>
                <a:cs typeface="Times New Roman" panose="02020603050405020304" pitchFamily="18" charset="0"/>
              </a:rPr>
              <a:t>important trends that, if they occur,</a:t>
            </a:r>
            <a:r>
              <a:rPr lang="cs-CZ" altLang="cs-CZ" sz="2100" dirty="0">
                <a:latin typeface="Times New Roman" panose="02020603050405020304" pitchFamily="18" charset="0"/>
                <a:cs typeface="Times New Roman" panose="02020603050405020304" pitchFamily="18" charset="0"/>
              </a:rPr>
              <a:t> </a:t>
            </a:r>
            <a:r>
              <a:rPr lang="en-US" altLang="cs-CZ" sz="2100" dirty="0">
                <a:latin typeface="Times New Roman" panose="02020603050405020304" pitchFamily="18" charset="0"/>
                <a:cs typeface="Times New Roman" panose="02020603050405020304" pitchFamily="18" charset="0"/>
              </a:rPr>
              <a:t>determine what the industry or the world will look like in the near future.</a:t>
            </a:r>
            <a:endParaRPr lang="cs-CZ" altLang="cs-CZ" sz="2100" dirty="0">
              <a:latin typeface="Times New Roman" panose="02020603050405020304" pitchFamily="18" charset="0"/>
              <a:cs typeface="Times New Roman" panose="02020603050405020304" pitchFamily="18" charset="0"/>
            </a:endParaRPr>
          </a:p>
          <a:p>
            <a:pPr marL="457200" indent="-457200" algn="just">
              <a:spcBef>
                <a:spcPct val="0"/>
              </a:spcBef>
              <a:buFont typeface="+mj-lt"/>
              <a:buAutoNum type="arabicPeriod"/>
              <a:defRPr/>
            </a:pPr>
            <a:endParaRPr lang="en-US" altLang="cs-CZ" sz="2100" dirty="0">
              <a:latin typeface="Times New Roman" panose="02020603050405020304" pitchFamily="18" charset="0"/>
              <a:cs typeface="Times New Roman" panose="02020603050405020304" pitchFamily="18" charset="0"/>
            </a:endParaRPr>
          </a:p>
          <a:p>
            <a:pPr marL="457200" indent="-457200" algn="just">
              <a:spcBef>
                <a:spcPct val="0"/>
              </a:spcBef>
              <a:buFont typeface="+mj-lt"/>
              <a:buAutoNum type="arabicPeriod"/>
              <a:defRPr/>
            </a:pPr>
            <a:r>
              <a:rPr lang="en-US" altLang="cs-CZ" sz="2100" dirty="0">
                <a:latin typeface="Times New Roman" panose="02020603050405020304" pitchFamily="18" charset="0"/>
                <a:cs typeface="Times New Roman" panose="02020603050405020304" pitchFamily="18" charset="0"/>
              </a:rPr>
              <a:t>Assess the probability of these trends actually occurring, from low to medium to high</a:t>
            </a:r>
            <a:r>
              <a:rPr lang="cs-CZ" altLang="cs-CZ" sz="2100" dirty="0">
                <a:latin typeface="Times New Roman" panose="02020603050405020304" pitchFamily="18" charset="0"/>
                <a:cs typeface="Times New Roman" panose="02020603050405020304" pitchFamily="18" charset="0"/>
              </a:rPr>
              <a:t>.</a:t>
            </a:r>
          </a:p>
          <a:p>
            <a:pPr marL="457200" indent="-457200" algn="just">
              <a:spcBef>
                <a:spcPct val="0"/>
              </a:spcBef>
              <a:buFont typeface="+mj-lt"/>
              <a:buAutoNum type="arabicPeriod"/>
              <a:defRPr/>
            </a:pPr>
            <a:endParaRPr lang="en-US" altLang="cs-CZ" sz="2100" dirty="0">
              <a:latin typeface="Times New Roman" panose="02020603050405020304" pitchFamily="18" charset="0"/>
              <a:cs typeface="Times New Roman" panose="02020603050405020304" pitchFamily="18" charset="0"/>
            </a:endParaRPr>
          </a:p>
          <a:p>
            <a:pPr marL="457200" indent="-457200" algn="just">
              <a:spcBef>
                <a:spcPct val="0"/>
              </a:spcBef>
              <a:buFont typeface="+mj-lt"/>
              <a:buAutoNum type="arabicPeriod"/>
              <a:defRPr/>
            </a:pPr>
            <a:r>
              <a:rPr lang="en-US" altLang="cs-CZ" sz="2100" dirty="0">
                <a:latin typeface="Times New Roman" panose="02020603050405020304" pitchFamily="18" charset="0"/>
                <a:cs typeface="Times New Roman" panose="02020603050405020304" pitchFamily="18" charset="0"/>
              </a:rPr>
              <a:t>Attempt to ascertain the likely impact (from low to high) of each of these trends on the</a:t>
            </a:r>
            <a:r>
              <a:rPr lang="cs-CZ" altLang="cs-CZ" sz="2100" dirty="0">
                <a:latin typeface="Times New Roman" panose="02020603050405020304" pitchFamily="18" charset="0"/>
                <a:cs typeface="Times New Roman" panose="02020603050405020304" pitchFamily="18" charset="0"/>
              </a:rPr>
              <a:t> </a:t>
            </a:r>
            <a:r>
              <a:rPr lang="en-US" altLang="cs-CZ" sz="2100" dirty="0">
                <a:latin typeface="Times New Roman" panose="02020603050405020304" pitchFamily="18" charset="0"/>
                <a:cs typeface="Times New Roman" panose="02020603050405020304" pitchFamily="18" charset="0"/>
              </a:rPr>
              <a:t>corporation being examined</a:t>
            </a:r>
            <a:r>
              <a:rPr lang="en-US" altLang="cs-CZ" sz="2100" dirty="0" smtClean="0">
                <a:latin typeface="Times New Roman" panose="02020603050405020304" pitchFamily="18" charset="0"/>
                <a:cs typeface="Times New Roman" panose="02020603050405020304" pitchFamily="18" charset="0"/>
              </a:rPr>
              <a:t>.</a:t>
            </a:r>
          </a:p>
          <a:p>
            <a:pPr marL="0" indent="0" algn="just">
              <a:spcBef>
                <a:spcPct val="0"/>
              </a:spcBef>
              <a:buNone/>
              <a:defRPr/>
            </a:pPr>
            <a:endParaRPr lang="en-US" altLang="cs-CZ" sz="21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100" dirty="0">
                <a:latin typeface="Times New Roman" panose="02020603050405020304" pitchFamily="18" charset="0"/>
                <a:cs typeface="Times New Roman" panose="02020603050405020304" pitchFamily="18" charset="0"/>
              </a:rPr>
              <a:t>The issues </a:t>
            </a:r>
            <a:r>
              <a:rPr lang="en-US" altLang="cs-CZ" sz="2100" b="1" dirty="0">
                <a:latin typeface="Times New Roman" panose="02020603050405020304" pitchFamily="18" charset="0"/>
                <a:cs typeface="Times New Roman" panose="02020603050405020304" pitchFamily="18" charset="0"/>
              </a:rPr>
              <a:t>priority matrix </a:t>
            </a:r>
            <a:r>
              <a:rPr lang="en-US" altLang="cs-CZ" sz="2100" dirty="0">
                <a:latin typeface="Times New Roman" panose="02020603050405020304" pitchFamily="18" charset="0"/>
                <a:cs typeface="Times New Roman" panose="02020603050405020304" pitchFamily="18" charset="0"/>
              </a:rPr>
              <a:t>can then be used to help managers decide</a:t>
            </a:r>
            <a:r>
              <a:rPr lang="cs-CZ" altLang="cs-CZ" sz="2100" dirty="0">
                <a:latin typeface="Times New Roman" panose="02020603050405020304" pitchFamily="18" charset="0"/>
                <a:cs typeface="Times New Roman" panose="02020603050405020304" pitchFamily="18" charset="0"/>
              </a:rPr>
              <a:t> </a:t>
            </a:r>
            <a:r>
              <a:rPr lang="en-US" altLang="cs-CZ" sz="2100" dirty="0">
                <a:latin typeface="Times New Roman" panose="02020603050405020304" pitchFamily="18" charset="0"/>
                <a:cs typeface="Times New Roman" panose="02020603050405020304" pitchFamily="18" charset="0"/>
              </a:rPr>
              <a:t>which environmental trends should be merely scanned (</a:t>
            </a:r>
            <a:r>
              <a:rPr lang="en-US" altLang="cs-CZ" sz="2100" b="1" i="1" dirty="0">
                <a:latin typeface="Times New Roman" panose="02020603050405020304" pitchFamily="18" charset="0"/>
                <a:cs typeface="Times New Roman" panose="02020603050405020304" pitchFamily="18" charset="0"/>
              </a:rPr>
              <a:t>low priority</a:t>
            </a:r>
            <a:r>
              <a:rPr lang="en-US" altLang="cs-CZ" sz="2100" dirty="0">
                <a:latin typeface="Times New Roman" panose="02020603050405020304" pitchFamily="18" charset="0"/>
                <a:cs typeface="Times New Roman" panose="02020603050405020304" pitchFamily="18" charset="0"/>
              </a:rPr>
              <a:t>) and which should be</a:t>
            </a:r>
            <a:r>
              <a:rPr lang="cs-CZ" altLang="cs-CZ" sz="2100" dirty="0">
                <a:latin typeface="Times New Roman" panose="02020603050405020304" pitchFamily="18" charset="0"/>
                <a:cs typeface="Times New Roman" panose="02020603050405020304" pitchFamily="18" charset="0"/>
              </a:rPr>
              <a:t> </a:t>
            </a:r>
            <a:r>
              <a:rPr lang="en-US" altLang="cs-CZ" sz="2100" dirty="0">
                <a:latin typeface="Times New Roman" panose="02020603050405020304" pitchFamily="18" charset="0"/>
                <a:cs typeface="Times New Roman" panose="02020603050405020304" pitchFamily="18" charset="0"/>
              </a:rPr>
              <a:t>monitored as strategic factors (</a:t>
            </a:r>
            <a:r>
              <a:rPr lang="en-US" altLang="cs-CZ" sz="2100" b="1" i="1" dirty="0">
                <a:latin typeface="Times New Roman" panose="02020603050405020304" pitchFamily="18" charset="0"/>
                <a:cs typeface="Times New Roman" panose="02020603050405020304" pitchFamily="18" charset="0"/>
              </a:rPr>
              <a:t>high priority</a:t>
            </a:r>
            <a:r>
              <a:rPr lang="en-US" altLang="cs-CZ" sz="2100" dirty="0">
                <a:latin typeface="Times New Roman" panose="02020603050405020304" pitchFamily="18" charset="0"/>
                <a:cs typeface="Times New Roman" panose="02020603050405020304" pitchFamily="18" charset="0"/>
              </a:rPr>
              <a:t>).</a:t>
            </a:r>
            <a:endParaRPr lang="cs-CZ" altLang="cs-CZ" sz="21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1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1677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0431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Introduction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78225"/>
            <a:ext cx="10066762" cy="45539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spcBef>
                <a:spcPct val="0"/>
              </a:spcBef>
              <a:defRPr/>
            </a:pPr>
            <a:r>
              <a:rPr lang="en-US" altLang="cs-CZ" sz="2400" dirty="0">
                <a:latin typeface="Times New Roman" panose="02020603050405020304" pitchFamily="18" charset="0"/>
                <a:cs typeface="Times New Roman" panose="02020603050405020304" pitchFamily="18" charset="0"/>
              </a:rPr>
              <a:t>Environmental scanning involves monitoring, collecting, and evaluating information in</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order to understand the current trends in the natural, societal, and task environments</a:t>
            </a:r>
            <a:r>
              <a:rPr lang="cs-CZ" altLang="cs-CZ" sz="2400" dirty="0" smtClean="0">
                <a:latin typeface="Times New Roman" panose="02020603050405020304" pitchFamily="18" charset="0"/>
                <a:cs typeface="Times New Roman" panose="02020603050405020304" pitchFamily="18" charset="0"/>
              </a:rPr>
              <a:t>.</a:t>
            </a:r>
            <a:endParaRPr lang="en-US" altLang="cs-CZ" sz="2400" dirty="0" smtClean="0">
              <a:latin typeface="Times New Roman" panose="02020603050405020304" pitchFamily="18" charset="0"/>
              <a:cs typeface="Times New Roman" panose="02020603050405020304" pitchFamily="18" charset="0"/>
            </a:endParaRPr>
          </a:p>
          <a:p>
            <a:pPr marL="342900" indent="-342900" algn="just">
              <a:spcBef>
                <a:spcPct val="0"/>
              </a:spcBef>
              <a:defRPr/>
            </a:pPr>
            <a:endParaRPr lang="en-US" altLang="cs-CZ" sz="2400" dirty="0" smtClean="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latin typeface="Times New Roman" panose="02020603050405020304" pitchFamily="18" charset="0"/>
                <a:cs typeface="Times New Roman" panose="02020603050405020304" pitchFamily="18" charset="0"/>
              </a:rPr>
              <a:t>The objective of analysis of </a:t>
            </a:r>
            <a:r>
              <a:rPr lang="en-US" altLang="cs-CZ" sz="2400" dirty="0" err="1" smtClean="0">
                <a:latin typeface="Times New Roman" panose="02020603050405020304" pitchFamily="18" charset="0"/>
                <a:cs typeface="Times New Roman" panose="02020603050405020304" pitchFamily="18" charset="0"/>
              </a:rPr>
              <a:t>macroenvironment</a:t>
            </a:r>
            <a:r>
              <a:rPr lang="en-US" altLang="cs-CZ" sz="2400" dirty="0" smtClean="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is to determine the factors affecting the organization.</a:t>
            </a:r>
          </a:p>
          <a:p>
            <a:pPr marL="342900" indent="-342900" algn="just">
              <a:spcBef>
                <a:spcPct val="0"/>
              </a:spcBef>
              <a:defRPr/>
            </a:pPr>
            <a:endParaRPr lang="en-US" altLang="cs-CZ" sz="2400" dirty="0" smtClean="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err="1" smtClean="0">
                <a:latin typeface="Times New Roman" panose="02020603050405020304" pitchFamily="18" charset="0"/>
                <a:cs typeface="Times New Roman" panose="02020603050405020304" pitchFamily="18" charset="0"/>
              </a:rPr>
              <a:t>Analysing</a:t>
            </a:r>
            <a:r>
              <a:rPr lang="en-US" altLang="cs-CZ" sz="2400" dirty="0" smtClean="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industries involves building up a detailed knowledge of the competing organizations in the industry and the products (goods and services) they are selling.</a:t>
            </a:r>
          </a:p>
          <a:p>
            <a:pPr marL="342900" indent="-342900" algn="just">
              <a:spcBef>
                <a:spcPct val="0"/>
              </a:spcBef>
              <a:defRPr/>
            </a:pPr>
            <a:endParaRPr lang="cs-CZ"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94885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81894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Identifying External Strategic Factors</a:t>
            </a:r>
            <a:endParaRPr kumimoji="0" lang="en-GB" sz="1800" b="0" i="0" u="none" strike="noStrike" kern="0" cap="none" spc="0" normalizeH="0" baseline="0" dirty="0">
              <a:ln>
                <a:noFill/>
              </a:ln>
              <a:solidFill>
                <a:sysClr val="windowText" lastClr="000000"/>
              </a:solidFill>
              <a:effectLst/>
              <a:uLnTx/>
              <a:uFillTx/>
            </a:endParaRPr>
          </a:p>
        </p:txBody>
      </p:sp>
      <p:pic>
        <p:nvPicPr>
          <p:cNvPr id="6" name="Obrázek 5"/>
          <p:cNvPicPr>
            <a:picLocks noChangeAspect="1"/>
          </p:cNvPicPr>
          <p:nvPr/>
        </p:nvPicPr>
        <p:blipFill rotWithShape="1">
          <a:blip r:embed="rId3"/>
          <a:srcRect l="37357" t="12858" r="15928" b="12095"/>
          <a:stretch/>
        </p:blipFill>
        <p:spPr>
          <a:xfrm>
            <a:off x="2935705" y="1061272"/>
            <a:ext cx="5785218" cy="5227927"/>
          </a:xfrm>
          <a:prstGeom prst="rect">
            <a:avLst/>
          </a:prstGeom>
        </p:spPr>
      </p:pic>
      <p:sp>
        <p:nvSpPr>
          <p:cNvPr id="7" name="Obdélník 6"/>
          <p:cNvSpPr/>
          <p:nvPr/>
        </p:nvSpPr>
        <p:spPr>
          <a:xfrm>
            <a:off x="3391931" y="6447710"/>
            <a:ext cx="4572000" cy="246221"/>
          </a:xfrm>
          <a:prstGeom prst="rect">
            <a:avLst/>
          </a:prstGeom>
        </p:spPr>
        <p:txBody>
          <a:bodyPr>
            <a:spAutoFit/>
          </a:bodyPr>
          <a:lstStyle/>
          <a:p>
            <a:r>
              <a:rPr lang="en-US" sz="1000" i="1" dirty="0"/>
              <a:t>SOURCE: Reprinted from Long-Range Planning, Vol. 17, No. 3, 1984,</a:t>
            </a:r>
            <a:endParaRPr lang="cs-CZ" sz="1000" i="1" dirty="0"/>
          </a:p>
        </p:txBody>
      </p:sp>
    </p:spTree>
    <p:extLst>
      <p:ext uri="{BB962C8B-B14F-4D97-AF65-F5344CB8AC3E}">
        <p14:creationId xmlns:p14="http://schemas.microsoft.com/office/powerpoint/2010/main" val="674960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18282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Methods of </a:t>
            </a:r>
            <a:r>
              <a:rPr kumimoji="0" lang="en-US" sz="2400" b="0" i="0" u="none" strike="noStrike" kern="0" cap="none" spc="0" normalizeH="0" dirty="0" err="1" smtClean="0">
                <a:ln>
                  <a:noFill/>
                </a:ln>
                <a:solidFill>
                  <a:srgbClr val="307871"/>
                </a:solidFill>
                <a:effectLst/>
                <a:uLnTx/>
                <a:uFillTx/>
                <a:latin typeface="Times New Roman"/>
                <a:ea typeface="+mj-ea"/>
                <a:cs typeface="+mj-cs"/>
              </a:rPr>
              <a:t>Macroenvironment</a:t>
            </a:r>
            <a:r>
              <a:rPr kumimoji="0" lang="en-US" sz="2400" b="0" i="0" u="none" strike="noStrike" kern="0" cap="none" spc="0" normalizeH="0" dirty="0" smtClean="0">
                <a:ln>
                  <a:noFill/>
                </a:ln>
                <a:solidFill>
                  <a:srgbClr val="307871"/>
                </a:solidFill>
                <a:effectLst/>
                <a:uLnTx/>
                <a:uFillTx/>
                <a:latin typeface="Times New Roman"/>
                <a:ea typeface="+mj-ea"/>
                <a:cs typeface="+mj-cs"/>
              </a:rPr>
              <a:t> Analysis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objective of analysis of macro environment is to determine the factors affecting the organization.</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Information resources for analysis of macro environment are secondary resources.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Fundamental methods for the analysis of macro environment: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PEST </a:t>
            </a:r>
            <a:r>
              <a:rPr lang="en-US" altLang="cs-CZ" dirty="0" smtClean="0">
                <a:latin typeface="Times New Roman" panose="02020603050405020304" pitchFamily="18" charset="0"/>
                <a:cs typeface="Times New Roman" panose="02020603050405020304" pitchFamily="18" charset="0"/>
              </a:rPr>
              <a:t>analysis;</a:t>
            </a:r>
          </a:p>
          <a:p>
            <a:pPr marL="1028700" lvl="1" algn="just">
              <a:spcBef>
                <a:spcPct val="0"/>
              </a:spcBef>
              <a:defRPr/>
            </a:pPr>
            <a:r>
              <a:rPr lang="en-US" altLang="cs-CZ" dirty="0" err="1" smtClean="0">
                <a:latin typeface="Times New Roman" panose="02020603050405020304" pitchFamily="18" charset="0"/>
                <a:cs typeface="Times New Roman" panose="02020603050405020304" pitchFamily="18" charset="0"/>
              </a:rPr>
              <a:t>LoNGPEST</a:t>
            </a:r>
            <a:r>
              <a:rPr lang="en-US" altLang="cs-CZ" dirty="0" smtClean="0">
                <a:latin typeface="Times New Roman" panose="02020603050405020304" pitchFamily="18" charset="0"/>
                <a:cs typeface="Times New Roman" panose="02020603050405020304" pitchFamily="18" charset="0"/>
              </a:rPr>
              <a:t> analysis;</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Forecasting methods;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Methods of scenarios.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358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05697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PEST Analysis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creator of PEST analysis is the Harvard professor Francis Aguilar. He included the tool in his 1967 book „Scanning the Business Environment“.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PEST is an acronym for the Political, Economic, Social and Technological factors which fashion the environment within which organization operates.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This analysis is used to identify Opportunities and Threats which can be combined with an internal analysis of a organization´s strengths and weaknesses to produce a SWOT analysis.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analysis enables managers to assemble a logical and comprehensive picture of macro environment. Managers can use PEST analysis to understand and adapt to future business environment.</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3747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05697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PEST Analysis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creator of PEST analysis is the Harvard professor Francis Aguilar. He included the tool in his 1967 book „Scanning the Business Environment“.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PEST is an acronym for the Political, Economic, Social and Technological factors which fashion the environment within which organization operates.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This analysis is used to identify Opportunities and Threats which can be combined with an internal analysis of a organization´s strengths and weaknesses to produce a SWOT analysis.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analysis enables managers to assemble a logical and comprehensive picture of macro environment. Managers can use PEST analysis to understand and adapt to future business environment.</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0685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05697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PEST Analysis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400" b="1" dirty="0" smtClean="0">
                <a:latin typeface="Times New Roman" panose="02020603050405020304" pitchFamily="18" charset="0"/>
                <a:cs typeface="Times New Roman" panose="02020603050405020304" pitchFamily="18" charset="0"/>
              </a:rPr>
              <a:t>PEST factors</a:t>
            </a:r>
          </a:p>
          <a:p>
            <a:pPr marL="285750" indent="-285750" algn="just">
              <a:spcBef>
                <a:spcPct val="0"/>
              </a:spcBef>
              <a:defRPr/>
            </a:pPr>
            <a:endParaRPr lang="en-US" altLang="cs-CZ" sz="2400" b="1" i="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smtClean="0">
                <a:latin typeface="Times New Roman" panose="02020603050405020304" pitchFamily="18" charset="0"/>
                <a:cs typeface="Times New Roman" panose="02020603050405020304" pitchFamily="18" charset="0"/>
              </a:rPr>
              <a:t>Political </a:t>
            </a:r>
            <a:r>
              <a:rPr lang="en-US" altLang="cs-CZ" sz="2400" b="1" i="1" dirty="0">
                <a:latin typeface="Times New Roman" panose="02020603050405020304" pitchFamily="18" charset="0"/>
                <a:cs typeface="Times New Roman" panose="02020603050405020304" pitchFamily="18" charset="0"/>
              </a:rPr>
              <a:t>factors </a:t>
            </a:r>
            <a:r>
              <a:rPr lang="en-US" altLang="cs-CZ" sz="2400" dirty="0">
                <a:latin typeface="Times New Roman" panose="02020603050405020304" pitchFamily="18" charset="0"/>
                <a:cs typeface="Times New Roman" panose="02020603050405020304" pitchFamily="18" charset="0"/>
              </a:rPr>
              <a:t>–</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include political stability, tax guidelines, trade regulations, safety regulations, </a:t>
            </a:r>
            <a:r>
              <a:rPr lang="cs-CZ" altLang="cs-CZ" sz="2400" dirty="0">
                <a:latin typeface="Times New Roman" panose="02020603050405020304" pitchFamily="18" charset="0"/>
                <a:cs typeface="Times New Roman" panose="02020603050405020304" pitchFamily="18" charset="0"/>
              </a:rPr>
              <a:t>and </a:t>
            </a:r>
            <a:r>
              <a:rPr lang="en-US" altLang="cs-CZ" sz="2400" dirty="0">
                <a:latin typeface="Times New Roman" panose="02020603050405020304" pitchFamily="18" charset="0"/>
                <a:cs typeface="Times New Roman" panose="02020603050405020304" pitchFamily="18" charset="0"/>
              </a:rPr>
              <a:t>employment laws.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Economic  factors </a:t>
            </a:r>
            <a:r>
              <a:rPr lang="en-US" altLang="cs-CZ" sz="2400" dirty="0">
                <a:latin typeface="Times New Roman" panose="02020603050405020304" pitchFamily="18" charset="0"/>
                <a:cs typeface="Times New Roman" panose="02020603050405020304" pitchFamily="18" charset="0"/>
              </a:rPr>
              <a:t>– include factors like inflation, interest rates, economic growth, the unemployment rate and policies, and the business cycle followed in the country.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Social factors </a:t>
            </a:r>
            <a:r>
              <a:rPr lang="en-US" altLang="cs-CZ" sz="2400" dirty="0">
                <a:latin typeface="Times New Roman" panose="02020603050405020304" pitchFamily="18" charset="0"/>
                <a:cs typeface="Times New Roman" panose="02020603050405020304" pitchFamily="18" charset="0"/>
              </a:rPr>
              <a:t>– company can understand how consumer needs are shaped and what brings them to the market for a purchase.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Technological factors </a:t>
            </a:r>
            <a:r>
              <a:rPr lang="en-US" altLang="cs-CZ" sz="2400" dirty="0">
                <a:latin typeface="Times New Roman" panose="02020603050405020304" pitchFamily="18" charset="0"/>
                <a:cs typeface="Times New Roman" panose="02020603050405020304" pitchFamily="18" charset="0"/>
              </a:rPr>
              <a:t>–</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include technological advancements, lifecycle of technologies, the role of the Internet, and the spending on technology research by the government.</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1820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05697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smtClean="0">
                <a:ln>
                  <a:noFill/>
                </a:ln>
                <a:solidFill>
                  <a:srgbClr val="307871"/>
                </a:solidFill>
                <a:effectLst/>
                <a:uLnTx/>
                <a:uFillTx/>
                <a:latin typeface="Times New Roman"/>
                <a:ea typeface="+mj-ea"/>
                <a:cs typeface="+mj-cs"/>
              </a:rPr>
              <a:t>PEST Analysis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400" b="1" dirty="0" smtClean="0">
                <a:latin typeface="Times New Roman" panose="02020603050405020304" pitchFamily="18" charset="0"/>
                <a:cs typeface="Times New Roman" panose="02020603050405020304" pitchFamily="18" charset="0"/>
              </a:rPr>
              <a:t>Variations of PEST analysis</a:t>
            </a:r>
          </a:p>
          <a:p>
            <a:pPr marL="285750" indent="-285750" algn="just">
              <a:spcBef>
                <a:spcPct val="0"/>
              </a:spcBef>
              <a:defRPr/>
            </a:pPr>
            <a:endParaRPr lang="en-US" altLang="cs-CZ" sz="2400" b="1" i="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There are variations on this basic type, such:</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PESTLE analysis – Political, Economic, Social, Technological, </a:t>
            </a:r>
            <a:r>
              <a:rPr lang="en-US" altLang="cs-CZ" dirty="0" err="1">
                <a:latin typeface="Times New Roman" panose="02020603050405020304" pitchFamily="18" charset="0"/>
                <a:cs typeface="Times New Roman" panose="02020603050405020304" pitchFamily="18" charset="0"/>
              </a:rPr>
              <a:t>Legi</a:t>
            </a:r>
            <a:r>
              <a:rPr lang="cs-CZ" altLang="cs-CZ" dirty="0">
                <a:latin typeface="Times New Roman" panose="02020603050405020304" pitchFamily="18" charset="0"/>
                <a:cs typeface="Times New Roman" panose="02020603050405020304" pitchFamily="18" charset="0"/>
              </a:rPr>
              <a:t>al</a:t>
            </a:r>
            <a:r>
              <a:rPr lang="en-US" altLang="cs-CZ" dirty="0">
                <a:latin typeface="Times New Roman" panose="02020603050405020304" pitchFamily="18" charset="0"/>
                <a:cs typeface="Times New Roman" panose="02020603050405020304" pitchFamily="18" charset="0"/>
              </a:rPr>
              <a:t>, Ecological factors;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PESTLEE analysis – Political, Economic, Social, Technological, Legal, Ecological, Ethical factors;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SLEPT analysis – Social, Legal, Economic, Political, Technological;</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STEEP analysis – Social, Technological, Economic, Ecological, Political;</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STEEPLED analysis – Social, Technological, Economic, Ecological, Political, Legal, Ethics, Demographic;</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STEER analysis – Social, Technological, Economic, Ecological, Regulators.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5149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4404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dirty="0" err="1" smtClean="0">
                <a:ln>
                  <a:noFill/>
                </a:ln>
                <a:solidFill>
                  <a:srgbClr val="307871"/>
                </a:solidFill>
                <a:effectLst/>
                <a:uLnTx/>
                <a:uFillTx/>
                <a:latin typeface="Times New Roman"/>
                <a:ea typeface="+mj-ea"/>
                <a:cs typeface="+mj-cs"/>
              </a:rPr>
              <a:t>LoNGPEST</a:t>
            </a:r>
            <a:r>
              <a:rPr kumimoji="0" lang="en-US" sz="2400" b="0" i="0" u="none" strike="noStrike" kern="0" cap="none" spc="0" normalizeH="0" baseline="0" dirty="0" smtClean="0">
                <a:ln>
                  <a:noFill/>
                </a:ln>
                <a:solidFill>
                  <a:srgbClr val="307871"/>
                </a:solidFill>
                <a:effectLst/>
                <a:uLnTx/>
                <a:uFillTx/>
                <a:latin typeface="Times New Roman"/>
                <a:ea typeface="+mj-ea"/>
                <a:cs typeface="+mj-cs"/>
              </a:rPr>
              <a:t> Analysis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err="1">
                <a:latin typeface="Times New Roman" panose="02020603050405020304" pitchFamily="18" charset="0"/>
                <a:cs typeface="Times New Roman" panose="02020603050405020304" pitchFamily="18" charset="0"/>
              </a:rPr>
              <a:t>LoNGPEST</a:t>
            </a:r>
            <a:r>
              <a:rPr lang="en-US" altLang="cs-CZ" sz="2400" dirty="0">
                <a:latin typeface="Times New Roman" panose="02020603050405020304" pitchFamily="18" charset="0"/>
                <a:cs typeface="Times New Roman" panose="02020603050405020304" pitchFamily="18" charset="0"/>
              </a:rPr>
              <a:t> analysis is a two-dimensional analysis (the traditional PEST analysis is a one-dimensional view of the external business environment).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err="1">
                <a:latin typeface="Times New Roman" panose="02020603050405020304" pitchFamily="18" charset="0"/>
                <a:cs typeface="Times New Roman" panose="02020603050405020304" pitchFamily="18" charset="0"/>
              </a:rPr>
              <a:t>LoNGPEST</a:t>
            </a:r>
            <a:r>
              <a:rPr lang="en-US" altLang="cs-CZ" sz="2400" dirty="0">
                <a:latin typeface="Times New Roman" panose="02020603050405020304" pitchFamily="18" charset="0"/>
                <a:cs typeface="Times New Roman" panose="02020603050405020304" pitchFamily="18" charset="0"/>
              </a:rPr>
              <a:t> is an acronym for Local, National and Global PEST analysis. The analysis represents the view that these external influential elements, whether political, economic, sociocultural or technological, all exist at local, national and global levels. The political, economic and sociocultural influences are easily identified at the three different levels.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Benefits: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Greater understanding of influences generating change;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Better anticipation of threats and opportunities within a time-scale of long enough duration to allow responses to be considered.</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9447927"/>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520</TotalTime>
  <Words>2951</Words>
  <Application>Microsoft Office PowerPoint</Application>
  <PresentationFormat>Širokoúhlá obrazovka</PresentationFormat>
  <Paragraphs>275</Paragraphs>
  <Slides>30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30</vt:i4>
      </vt:variant>
    </vt:vector>
  </HeadingPairs>
  <TitlesOfParts>
    <vt:vector size="35" baseType="lpstr">
      <vt:lpstr>Arial</vt:lpstr>
      <vt:lpstr>Calibri</vt:lpstr>
      <vt:lpstr>Calibri Light</vt:lpstr>
      <vt:lpstr>Times New Roman</vt:lpstr>
      <vt:lpstr>Motiv Office</vt:lpstr>
      <vt:lpstr>Analytical Methods of External Environment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zap0046</cp:lastModifiedBy>
  <cp:revision>166</cp:revision>
  <dcterms:created xsi:type="dcterms:W3CDTF">2016-11-25T20:36:16Z</dcterms:created>
  <dcterms:modified xsi:type="dcterms:W3CDTF">2020-11-06T22:32:48Z</dcterms:modified>
</cp:coreProperties>
</file>