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256" r:id="rId3"/>
    <p:sldId id="257" r:id="rId4"/>
    <p:sldId id="258" r:id="rId5"/>
    <p:sldId id="342" r:id="rId6"/>
    <p:sldId id="343" r:id="rId7"/>
    <p:sldId id="306" r:id="rId8"/>
    <p:sldId id="352" r:id="rId9"/>
    <p:sldId id="332" r:id="rId10"/>
    <p:sldId id="339" r:id="rId11"/>
    <p:sldId id="354" r:id="rId12"/>
    <p:sldId id="346" r:id="rId13"/>
    <p:sldId id="348" r:id="rId14"/>
    <p:sldId id="355" r:id="rId15"/>
    <p:sldId id="356" r:id="rId16"/>
    <p:sldId id="357" r:id="rId17"/>
    <p:sldId id="340" r:id="rId18"/>
    <p:sldId id="330" r:id="rId19"/>
    <p:sldId id="333" r:id="rId20"/>
    <p:sldId id="262" r:id="rId21"/>
    <p:sldId id="334" r:id="rId22"/>
    <p:sldId id="335" r:id="rId23"/>
    <p:sldId id="336" r:id="rId24"/>
    <p:sldId id="337" r:id="rId25"/>
    <p:sldId id="265" r:id="rId26"/>
    <p:sldId id="281" r:id="rId27"/>
    <p:sldId id="307" r:id="rId28"/>
    <p:sldId id="282" r:id="rId29"/>
    <p:sldId id="353" r:id="rId30"/>
    <p:sldId id="280" r:id="rId31"/>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7153" autoAdjust="0"/>
  </p:normalViewPr>
  <p:slideViewPr>
    <p:cSldViewPr snapToGrid="0">
      <p:cViewPr varScale="1">
        <p:scale>
          <a:sx n="98" d="100"/>
          <a:sy n="98" d="100"/>
        </p:scale>
        <p:origin x="1146" y="78"/>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C7478-1870-437A-897B-13AFD07D40AC}" type="datetimeFigureOut">
              <a:rPr lang="en-US" smtClean="0"/>
              <a:t>12/8/2016</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A9FC6-BE84-401B-A91B-AA630C45B660}" type="slidenum">
              <a:rPr lang="en-US" smtClean="0"/>
              <a:t>‹#›</a:t>
            </a:fld>
            <a:endParaRPr lang="en-US"/>
          </a:p>
        </p:txBody>
      </p:sp>
    </p:spTree>
    <p:extLst>
      <p:ext uri="{BB962C8B-B14F-4D97-AF65-F5344CB8AC3E}">
        <p14:creationId xmlns:p14="http://schemas.microsoft.com/office/powerpoint/2010/main" val="283593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19</a:t>
            </a:fld>
            <a:endParaRPr lang="en-US"/>
          </a:p>
        </p:txBody>
      </p:sp>
    </p:spTree>
    <p:extLst>
      <p:ext uri="{BB962C8B-B14F-4D97-AF65-F5344CB8AC3E}">
        <p14:creationId xmlns:p14="http://schemas.microsoft.com/office/powerpoint/2010/main" val="1761590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20</a:t>
            </a:fld>
            <a:endParaRPr lang="en-US"/>
          </a:p>
        </p:txBody>
      </p:sp>
    </p:spTree>
    <p:extLst>
      <p:ext uri="{BB962C8B-B14F-4D97-AF65-F5344CB8AC3E}">
        <p14:creationId xmlns:p14="http://schemas.microsoft.com/office/powerpoint/2010/main" val="3337661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21</a:t>
            </a:fld>
            <a:endParaRPr lang="en-US"/>
          </a:p>
        </p:txBody>
      </p:sp>
    </p:spTree>
    <p:extLst>
      <p:ext uri="{BB962C8B-B14F-4D97-AF65-F5344CB8AC3E}">
        <p14:creationId xmlns:p14="http://schemas.microsoft.com/office/powerpoint/2010/main" val="428855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22</a:t>
            </a:fld>
            <a:endParaRPr lang="en-US"/>
          </a:p>
        </p:txBody>
      </p:sp>
    </p:spTree>
    <p:extLst>
      <p:ext uri="{BB962C8B-B14F-4D97-AF65-F5344CB8AC3E}">
        <p14:creationId xmlns:p14="http://schemas.microsoft.com/office/powerpoint/2010/main" val="1393324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23</a:t>
            </a:fld>
            <a:endParaRPr lang="en-US"/>
          </a:p>
        </p:txBody>
      </p:sp>
    </p:spTree>
    <p:extLst>
      <p:ext uri="{BB962C8B-B14F-4D97-AF65-F5344CB8AC3E}">
        <p14:creationId xmlns:p14="http://schemas.microsoft.com/office/powerpoint/2010/main" val="175912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8. 12. 2016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8. 12. 2016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8. 12. 2016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AAB6CF5-6D0E-4832-A128-5D76418DBB90}" type="datetimeFigureOut">
              <a:rPr lang="cs-CZ" smtClean="0"/>
              <a:t>8. 12. 2016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AAB6CF5-6D0E-4832-A128-5D76418DBB90}" type="datetimeFigureOut">
              <a:rPr lang="cs-CZ" smtClean="0"/>
              <a:t>8. 12. 2016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AAB6CF5-6D0E-4832-A128-5D76418DBB90}" type="datetimeFigureOut">
              <a:rPr lang="cs-CZ" smtClean="0"/>
              <a:t>8. 12. 2016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8. 12. 2016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8. 12. 2016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8. 12. 2016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8. 12. 2016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8. 12. 2016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8. 12. 2016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8. 12. 2016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8. 12. 2016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8. 12. 2016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8. 12. 2016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8. 12. 2016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8. 12. 2016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8. 12. 2016</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https://www.google.cz/search?q=apple+store&amp;hl=cs&amp;prmd=imvns&amp;source=lnms&amp;tbm=isch&amp;sa=X&amp;ei=dsakULa9KtHIsgajmoHQBQ&amp;ved=0CAoQ_AUoAQ&amp;biw=1280&amp;bih=909"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err="1" smtClean="0">
                <a:latin typeface="Arial" pitchFamily="34" charset="0"/>
                <a:cs typeface="Arial" pitchFamily="34" charset="0"/>
              </a:rPr>
              <a:t>Distribution</a:t>
            </a:r>
            <a:r>
              <a:rPr lang="cs-CZ" sz="3600" b="1" dirty="0" smtClean="0">
                <a:latin typeface="Arial" pitchFamily="34" charset="0"/>
                <a:cs typeface="Arial" pitchFamily="34" charset="0"/>
              </a:rPr>
              <a:t> </a:t>
            </a:r>
            <a:r>
              <a:rPr lang="cs-CZ" sz="3600" b="1" dirty="0" err="1" smtClean="0">
                <a:latin typeface="Arial" pitchFamily="34" charset="0"/>
                <a:cs typeface="Arial" pitchFamily="34" charset="0"/>
              </a:rPr>
              <a:t>Policy</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smtClean="0">
                <a:latin typeface="Arial" panose="020B0604020202020204" pitchFamily="34" charset="0"/>
              </a:rPr>
              <a:t>Michal Stoklasa</a:t>
            </a:r>
            <a:r>
              <a:rPr lang="en-GB" altLang="cs-CZ" sz="1800" dirty="0" smtClean="0">
                <a:latin typeface="Arial" panose="020B0604020202020204" pitchFamily="34" charset="0"/>
              </a:rPr>
              <a:t>, </a:t>
            </a:r>
            <a:r>
              <a:rPr lang="en-GB" altLang="cs-CZ" sz="1800" dirty="0">
                <a:latin typeface="Arial" panose="020B0604020202020204" pitchFamily="34" charset="0"/>
              </a:rPr>
              <a:t>Ph.D.</a:t>
            </a:r>
          </a:p>
          <a:p>
            <a:pPr algn="ctr" eaLnBrk="1" hangingPunct="1">
              <a:spcBef>
                <a:spcPct val="0"/>
              </a:spcBef>
              <a:buFontTx/>
              <a:buNone/>
            </a:pPr>
            <a:r>
              <a:rPr lang="cs-CZ" altLang="cs-CZ" sz="1800" dirty="0" err="1" smtClean="0">
                <a:latin typeface="Arial" panose="020B0604020202020204" pitchFamily="34" charset="0"/>
              </a:rPr>
              <a:t>Strategic</a:t>
            </a:r>
            <a:r>
              <a:rPr lang="cs-CZ" altLang="cs-CZ" sz="1800" dirty="0" smtClean="0">
                <a:latin typeface="Arial" panose="020B0604020202020204" pitchFamily="34" charset="0"/>
              </a:rPr>
              <a:t> Marketing</a:t>
            </a:r>
            <a:r>
              <a:rPr lang="en-GB" altLang="cs-CZ" sz="1800" dirty="0" smtClean="0">
                <a:latin typeface="Arial" panose="020B0604020202020204" pitchFamily="34" charset="0"/>
              </a:rPr>
              <a:t>/subject </a:t>
            </a:r>
            <a:r>
              <a:rPr lang="en-GB" altLang="cs-CZ" sz="1800" dirty="0">
                <a:latin typeface="Arial" panose="020B0604020202020204" pitchFamily="34" charset="0"/>
              </a:rPr>
              <a:t>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CHANNEL MOTIVATION</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It is difficult enough to motivate direct employees to provide the necessary sales and service support. Motivating the owners and employees of the independent organizations in a distribution chain requires even greater effort. There are many devices for achieving such motivation. Perhaps the most usual is `incentive': the supplier offers a better margin, to tempt the owners in the channel to push the product rather than its competitors; or a compensation is offered to the distributors' sales personnel, so that they are tempted to push the product</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Conflicts in distribution might occur – who is doing what for how much money. (</a:t>
            </a:r>
            <a:r>
              <a:rPr lang="en-US" sz="2200" dirty="0" smtClean="0">
                <a:latin typeface="Arial" panose="020B0604020202020204" pitchFamily="34" charset="0"/>
              </a:rPr>
              <a:t>e</a:t>
            </a:r>
            <a:r>
              <a:rPr lang="cs-CZ" sz="2200" dirty="0" smtClean="0">
                <a:latin typeface="Arial" panose="020B0604020202020204" pitchFamily="34" charset="0"/>
              </a:rPr>
              <a:t>-</a:t>
            </a:r>
            <a:r>
              <a:rPr lang="en-US" sz="2200" dirty="0" smtClean="0">
                <a:latin typeface="Arial" panose="020B0604020202020204" pitchFamily="34" charset="0"/>
              </a:rPr>
              <a:t>shop </a:t>
            </a:r>
            <a:r>
              <a:rPr lang="en-US" sz="2200" dirty="0">
                <a:latin typeface="Arial" panose="020B0604020202020204" pitchFamily="34" charset="0"/>
              </a:rPr>
              <a:t>stealing customers of dealers)</a:t>
            </a:r>
          </a:p>
        </p:txBody>
      </p:sp>
    </p:spTree>
    <p:extLst>
      <p:ext uri="{BB962C8B-B14F-4D97-AF65-F5344CB8AC3E}">
        <p14:creationId xmlns:p14="http://schemas.microsoft.com/office/powerpoint/2010/main" val="3158468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VERTICAL MARKETING SYSTEMS (VMSS)</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427038" y="1715244"/>
            <a:ext cx="847725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defRPr/>
            </a:pPr>
            <a:r>
              <a:rPr lang="en-US" sz="2200" dirty="0">
                <a:latin typeface="Arial" panose="020B0604020202020204" pitchFamily="34" charset="0"/>
              </a:rPr>
              <a:t>Vertical marketing systems, as the name implies, are systems of vertically integrated channel members that are organized to induce cooperation and control into the channel in any of three ways:</a:t>
            </a:r>
          </a:p>
          <a:p>
            <a:pPr marL="1200150" lvl="1" indent="-457200" eaLnBrk="1" hangingPunct="1">
              <a:spcBef>
                <a:spcPct val="0"/>
              </a:spcBef>
              <a:defRPr/>
            </a:pPr>
            <a:r>
              <a:rPr lang="en-US" sz="2000" dirty="0">
                <a:latin typeface="Arial" panose="020B0604020202020204" pitchFamily="34" charset="0"/>
              </a:rPr>
              <a:t>By the common ownership of multiple levels of the channel by a single firm.</a:t>
            </a:r>
          </a:p>
          <a:p>
            <a:pPr marL="1200150" lvl="1" indent="-457200" eaLnBrk="1" hangingPunct="1">
              <a:spcBef>
                <a:spcPct val="0"/>
              </a:spcBef>
              <a:defRPr/>
            </a:pPr>
            <a:r>
              <a:rPr lang="en-US" sz="2000" dirty="0">
                <a:latin typeface="Arial" panose="020B0604020202020204" pitchFamily="34" charset="0"/>
              </a:rPr>
              <a:t>By creating contractual arrangements between channel members that specify exactly how the channel should function.</a:t>
            </a:r>
          </a:p>
          <a:p>
            <a:pPr marL="1200150" lvl="1" indent="-457200" eaLnBrk="1" hangingPunct="1">
              <a:spcBef>
                <a:spcPct val="0"/>
              </a:spcBef>
              <a:defRPr/>
            </a:pPr>
            <a:r>
              <a:rPr lang="en-US" sz="2000" dirty="0">
                <a:latin typeface="Arial" panose="020B0604020202020204" pitchFamily="34" charset="0"/>
              </a:rPr>
              <a:t>By virtue of the sheer ‘power’ that one member of the channel may have over other channel members to influence the decisions of those members.</a:t>
            </a:r>
          </a:p>
        </p:txBody>
      </p:sp>
    </p:spTree>
    <p:extLst>
      <p:ext uri="{BB962C8B-B14F-4D97-AF65-F5344CB8AC3E}">
        <p14:creationId xmlns:p14="http://schemas.microsoft.com/office/powerpoint/2010/main" val="19168620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FACTORS AFFECTING CHANNEL CHOICE</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smtClean="0">
                <a:latin typeface="Arial" panose="020B0604020202020204" pitchFamily="34" charset="0"/>
              </a:rPr>
              <a:t>Cost</a:t>
            </a:r>
            <a:r>
              <a:rPr lang="cs-CZ" sz="2200" dirty="0" smtClean="0">
                <a:latin typeface="Arial" panose="020B0604020202020204" pitchFamily="34" charset="0"/>
              </a:rPr>
              <a:t> – most </a:t>
            </a:r>
            <a:r>
              <a:rPr lang="cs-CZ" sz="2200" dirty="0" err="1" smtClean="0">
                <a:latin typeface="Arial" panose="020B0604020202020204" pitchFamily="34" charset="0"/>
              </a:rPr>
              <a:t>important</a:t>
            </a:r>
            <a:r>
              <a:rPr lang="cs-CZ" sz="2200" dirty="0" smtClean="0">
                <a:latin typeface="Arial" panose="020B0604020202020204" pitchFamily="34" charset="0"/>
              </a:rPr>
              <a:t> </a:t>
            </a:r>
            <a:r>
              <a:rPr lang="cs-CZ" sz="2200" dirty="0" err="1" smtClean="0">
                <a:latin typeface="Arial" panose="020B0604020202020204" pitchFamily="34" charset="0"/>
              </a:rPr>
              <a:t>factor</a:t>
            </a:r>
            <a:r>
              <a:rPr lang="cs-CZ" sz="2200" dirty="0" smtClean="0">
                <a:latin typeface="Arial" panose="020B0604020202020204" pitchFamily="34" charset="0"/>
              </a:rPr>
              <a:t> – </a:t>
            </a:r>
            <a:r>
              <a:rPr lang="cs-CZ" sz="2200" dirty="0" err="1" smtClean="0">
                <a:latin typeface="Arial" panose="020B0604020202020204" pitchFamily="34" charset="0"/>
              </a:rPr>
              <a:t>how</a:t>
            </a:r>
            <a:r>
              <a:rPr lang="cs-CZ" sz="2200" dirty="0" smtClean="0">
                <a:latin typeface="Arial" panose="020B0604020202020204" pitchFamily="34" charset="0"/>
              </a:rPr>
              <a:t> much do </a:t>
            </a:r>
            <a:r>
              <a:rPr lang="cs-CZ" sz="2200" dirty="0" err="1" smtClean="0">
                <a:latin typeface="Arial" panose="020B0604020202020204" pitchFamily="34" charset="0"/>
              </a:rPr>
              <a:t>we</a:t>
            </a:r>
            <a:r>
              <a:rPr lang="cs-CZ" sz="2200" dirty="0" smtClean="0">
                <a:latin typeface="Arial" panose="020B0604020202020204" pitchFamily="34" charset="0"/>
              </a:rPr>
              <a:t> </a:t>
            </a:r>
            <a:r>
              <a:rPr lang="cs-CZ" sz="2200" dirty="0" err="1" smtClean="0">
                <a:latin typeface="Arial" panose="020B0604020202020204" pitchFamily="34" charset="0"/>
              </a:rPr>
              <a:t>have</a:t>
            </a:r>
            <a:r>
              <a:rPr lang="cs-CZ" sz="2200" dirty="0" smtClean="0">
                <a:latin typeface="Arial" panose="020B0604020202020204" pitchFamily="34" charset="0"/>
              </a:rPr>
              <a:t> to </a:t>
            </a:r>
            <a:r>
              <a:rPr lang="cs-CZ" sz="2200" dirty="0" err="1" smtClean="0">
                <a:latin typeface="Arial" panose="020B0604020202020204" pitchFamily="34" charset="0"/>
              </a:rPr>
              <a:t>pay</a:t>
            </a:r>
            <a:r>
              <a:rPr lang="cs-CZ" sz="2200" dirty="0" smtClean="0">
                <a:latin typeface="Arial" panose="020B0604020202020204" pitchFamily="34" charset="0"/>
              </a:rPr>
              <a:t> </a:t>
            </a:r>
            <a:r>
              <a:rPr lang="cs-CZ" sz="2200" dirty="0" err="1" smtClean="0">
                <a:latin typeface="Arial" panose="020B0604020202020204" pitchFamily="34" charset="0"/>
              </a:rPr>
              <a:t>for</a:t>
            </a:r>
            <a:r>
              <a:rPr lang="cs-CZ" sz="2200" dirty="0" smtClean="0">
                <a:latin typeface="Arial" panose="020B0604020202020204" pitchFamily="34" charset="0"/>
              </a:rPr>
              <a:t> </a:t>
            </a:r>
            <a:r>
              <a:rPr lang="cs-CZ" sz="2200" dirty="0" err="1" smtClean="0">
                <a:latin typeface="Arial" panose="020B0604020202020204" pitchFamily="34" charset="0"/>
              </a:rPr>
              <a:t>it</a:t>
            </a:r>
            <a:r>
              <a:rPr lang="cs-CZ" sz="2200" dirty="0" smtClean="0">
                <a:latin typeface="Arial" panose="020B0604020202020204" pitchFamily="34" charset="0"/>
              </a:rPr>
              <a:t>. </a:t>
            </a:r>
            <a:r>
              <a:rPr lang="cs-CZ" sz="2200" dirty="0" err="1" smtClean="0">
                <a:latin typeface="Arial" panose="020B0604020202020204" pitchFamily="34" charset="0"/>
              </a:rPr>
              <a:t>Distribution</a:t>
            </a:r>
            <a:r>
              <a:rPr lang="cs-CZ" sz="2200" dirty="0" smtClean="0">
                <a:latin typeface="Arial" panose="020B0604020202020204" pitchFamily="34" charset="0"/>
              </a:rPr>
              <a:t> </a:t>
            </a:r>
            <a:r>
              <a:rPr lang="cs-CZ" sz="2200" dirty="0" err="1" smtClean="0">
                <a:latin typeface="Arial" panose="020B0604020202020204" pitchFamily="34" charset="0"/>
              </a:rPr>
              <a:t>costs</a:t>
            </a:r>
            <a:r>
              <a:rPr lang="cs-CZ" sz="2200" dirty="0" smtClean="0">
                <a:latin typeface="Arial" panose="020B0604020202020204" pitchFamily="34" charset="0"/>
              </a:rPr>
              <a:t> </a:t>
            </a:r>
            <a:r>
              <a:rPr lang="cs-CZ" sz="2200" dirty="0" err="1" smtClean="0">
                <a:latin typeface="Arial" panose="020B0604020202020204" pitchFamily="34" charset="0"/>
              </a:rPr>
              <a:t>may</a:t>
            </a:r>
            <a:r>
              <a:rPr lang="cs-CZ" sz="2200" dirty="0" smtClean="0">
                <a:latin typeface="Arial" panose="020B0604020202020204" pitchFamily="34" charset="0"/>
              </a:rPr>
              <a:t> </a:t>
            </a:r>
            <a:r>
              <a:rPr lang="cs-CZ" sz="2200" dirty="0" err="1" smtClean="0">
                <a:latin typeface="Arial" panose="020B0604020202020204" pitchFamily="34" charset="0"/>
              </a:rPr>
              <a:t>be</a:t>
            </a:r>
            <a:r>
              <a:rPr lang="cs-CZ" sz="2200" dirty="0" smtClean="0">
                <a:latin typeface="Arial" panose="020B0604020202020204" pitchFamily="34" charset="0"/>
              </a:rPr>
              <a:t> as </a:t>
            </a:r>
            <a:r>
              <a:rPr lang="cs-CZ" sz="2200" dirty="0" err="1" smtClean="0">
                <a:latin typeface="Arial" panose="020B0604020202020204" pitchFamily="34" charset="0"/>
              </a:rPr>
              <a:t>low</a:t>
            </a:r>
            <a:r>
              <a:rPr lang="cs-CZ" sz="2200" dirty="0" smtClean="0">
                <a:latin typeface="Arial" panose="020B0604020202020204" pitchFamily="34" charset="0"/>
              </a:rPr>
              <a:t> as 30% of </a:t>
            </a:r>
            <a:r>
              <a:rPr lang="cs-CZ" sz="2200" dirty="0" err="1" smtClean="0">
                <a:latin typeface="Arial" panose="020B0604020202020204" pitchFamily="34" charset="0"/>
              </a:rPr>
              <a:t>the</a:t>
            </a:r>
            <a:r>
              <a:rPr lang="cs-CZ" sz="2200" dirty="0" smtClean="0">
                <a:latin typeface="Arial" panose="020B0604020202020204" pitchFamily="34" charset="0"/>
              </a:rPr>
              <a:t> </a:t>
            </a:r>
            <a:r>
              <a:rPr lang="cs-CZ" sz="2200" dirty="0" err="1" smtClean="0">
                <a:latin typeface="Arial" panose="020B0604020202020204" pitchFamily="34" charset="0"/>
              </a:rPr>
              <a:t>total</a:t>
            </a:r>
            <a:r>
              <a:rPr lang="cs-CZ" sz="2200" dirty="0" smtClean="0">
                <a:latin typeface="Arial" panose="020B0604020202020204" pitchFamily="34" charset="0"/>
              </a:rPr>
              <a:t> </a:t>
            </a:r>
            <a:r>
              <a:rPr lang="cs-CZ" sz="2200" dirty="0" err="1" smtClean="0">
                <a:latin typeface="Arial" panose="020B0604020202020204" pitchFamily="34" charset="0"/>
              </a:rPr>
              <a:t>price</a:t>
            </a:r>
            <a:r>
              <a:rPr lang="cs-CZ" sz="2200" dirty="0" smtClean="0">
                <a:latin typeface="Arial" panose="020B0604020202020204" pitchFamily="34" charset="0"/>
              </a:rPr>
              <a:t> but </a:t>
            </a:r>
            <a:r>
              <a:rPr lang="cs-CZ" sz="2200" dirty="0" err="1" smtClean="0">
                <a:latin typeface="Arial" panose="020B0604020202020204" pitchFamily="34" charset="0"/>
              </a:rPr>
              <a:t>even</a:t>
            </a:r>
            <a:r>
              <a:rPr lang="cs-CZ" sz="2200" dirty="0" smtClean="0">
                <a:latin typeface="Arial" panose="020B0604020202020204" pitchFamily="34" charset="0"/>
              </a:rPr>
              <a:t> up to </a:t>
            </a:r>
            <a:r>
              <a:rPr lang="cs-CZ" sz="2200" dirty="0" err="1" smtClean="0">
                <a:latin typeface="Arial" panose="020B0604020202020204" pitchFamily="34" charset="0"/>
              </a:rPr>
              <a:t>hundreds</a:t>
            </a:r>
            <a:r>
              <a:rPr lang="cs-CZ" sz="2200" dirty="0" smtClean="0">
                <a:latin typeface="Arial" panose="020B0604020202020204" pitchFamily="34" charset="0"/>
              </a:rPr>
              <a:t> of %!</a:t>
            </a:r>
            <a:endParaRPr lang="en-US" sz="2200" dirty="0">
              <a:latin typeface="Arial" panose="020B0604020202020204" pitchFamily="34" charset="0"/>
            </a:endParaRPr>
          </a:p>
          <a:p>
            <a:pPr marL="285750" indent="-285750" eaLnBrk="1" hangingPunct="1">
              <a:spcBef>
                <a:spcPct val="0"/>
              </a:spcBef>
              <a:defRPr/>
            </a:pPr>
            <a:r>
              <a:rPr lang="en-US" sz="2200" dirty="0" smtClean="0">
                <a:latin typeface="Arial" panose="020B0604020202020204" pitchFamily="34" charset="0"/>
              </a:rPr>
              <a:t>Competition</a:t>
            </a:r>
            <a:r>
              <a:rPr lang="cs-CZ" sz="2200" dirty="0" smtClean="0">
                <a:latin typeface="Arial" panose="020B0604020202020204" pitchFamily="34" charset="0"/>
              </a:rPr>
              <a:t> – </a:t>
            </a:r>
            <a:r>
              <a:rPr lang="cs-CZ" sz="2200" dirty="0" err="1" smtClean="0">
                <a:latin typeface="Arial" panose="020B0604020202020204" pitchFamily="34" charset="0"/>
              </a:rPr>
              <a:t>what</a:t>
            </a:r>
            <a:r>
              <a:rPr lang="cs-CZ" sz="2200" dirty="0" smtClean="0">
                <a:latin typeface="Arial" panose="020B0604020202020204" pitchFamily="34" charset="0"/>
              </a:rPr>
              <a:t> </a:t>
            </a:r>
            <a:r>
              <a:rPr lang="cs-CZ" sz="2200" dirty="0" err="1" smtClean="0">
                <a:latin typeface="Arial" panose="020B0604020202020204" pitchFamily="34" charset="0"/>
              </a:rPr>
              <a:t>channels</a:t>
            </a:r>
            <a:r>
              <a:rPr lang="cs-CZ" sz="2200" dirty="0" smtClean="0">
                <a:latin typeface="Arial" panose="020B0604020202020204" pitchFamily="34" charset="0"/>
              </a:rPr>
              <a:t> are </a:t>
            </a:r>
            <a:r>
              <a:rPr lang="cs-CZ" sz="2200" dirty="0" err="1" smtClean="0">
                <a:latin typeface="Arial" panose="020B0604020202020204" pitchFamily="34" charset="0"/>
              </a:rPr>
              <a:t>they</a:t>
            </a:r>
            <a:r>
              <a:rPr lang="cs-CZ" sz="2200" dirty="0" smtClean="0">
                <a:latin typeface="Arial" panose="020B0604020202020204" pitchFamily="34" charset="0"/>
              </a:rPr>
              <a:t> </a:t>
            </a:r>
            <a:r>
              <a:rPr lang="cs-CZ" sz="2200" dirty="0" err="1" smtClean="0">
                <a:latin typeface="Arial" panose="020B0604020202020204" pitchFamily="34" charset="0"/>
              </a:rPr>
              <a:t>using</a:t>
            </a:r>
            <a:r>
              <a:rPr lang="cs-CZ" sz="2200" dirty="0" smtClean="0">
                <a:latin typeface="Arial" panose="020B0604020202020204" pitchFamily="34" charset="0"/>
              </a:rPr>
              <a:t>? </a:t>
            </a:r>
            <a:r>
              <a:rPr lang="cs-CZ" sz="2200" dirty="0" err="1" smtClean="0">
                <a:latin typeface="Arial" panose="020B0604020202020204" pitchFamily="34" charset="0"/>
              </a:rPr>
              <a:t>How</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Type of </a:t>
            </a:r>
            <a:r>
              <a:rPr lang="en-US" sz="2200" dirty="0" smtClean="0">
                <a:latin typeface="Arial" panose="020B0604020202020204" pitchFamily="34" charset="0"/>
              </a:rPr>
              <a:t>product</a:t>
            </a:r>
            <a:r>
              <a:rPr lang="cs-CZ" sz="2200" dirty="0" smtClean="0">
                <a:latin typeface="Arial" panose="020B0604020202020204" pitchFamily="34" charset="0"/>
              </a:rPr>
              <a:t> – </a:t>
            </a:r>
            <a:r>
              <a:rPr lang="cs-CZ" sz="2200" dirty="0" err="1" smtClean="0">
                <a:latin typeface="Arial" panose="020B0604020202020204" pitchFamily="34" charset="0"/>
              </a:rPr>
              <a:t>what</a:t>
            </a:r>
            <a:r>
              <a:rPr lang="cs-CZ" sz="2200" dirty="0" smtClean="0">
                <a:latin typeface="Arial" panose="020B0604020202020204" pitchFamily="34" charset="0"/>
              </a:rPr>
              <a:t> type of </a:t>
            </a:r>
            <a:r>
              <a:rPr lang="cs-CZ" sz="2200" dirty="0" err="1" smtClean="0">
                <a:latin typeface="Arial" panose="020B0604020202020204" pitchFamily="34" charset="0"/>
              </a:rPr>
              <a:t>channel</a:t>
            </a:r>
            <a:r>
              <a:rPr lang="cs-CZ" sz="2200" dirty="0" smtClean="0">
                <a:latin typeface="Arial" panose="020B0604020202020204" pitchFamily="34" charset="0"/>
              </a:rPr>
              <a:t> </a:t>
            </a:r>
            <a:r>
              <a:rPr lang="cs-CZ" sz="2200" dirty="0" err="1" smtClean="0">
                <a:latin typeface="Arial" panose="020B0604020202020204" pitchFamily="34" charset="0"/>
              </a:rPr>
              <a:t>is</a:t>
            </a:r>
            <a:r>
              <a:rPr lang="cs-CZ" sz="2200" dirty="0" smtClean="0">
                <a:latin typeface="Arial" panose="020B0604020202020204" pitchFamily="34" charset="0"/>
              </a:rPr>
              <a:t> </a:t>
            </a:r>
            <a:r>
              <a:rPr lang="cs-CZ" sz="2200" dirty="0" err="1" smtClean="0">
                <a:latin typeface="Arial" panose="020B0604020202020204" pitchFamily="34" charset="0"/>
              </a:rPr>
              <a:t>suitable</a:t>
            </a:r>
            <a:r>
              <a:rPr lang="cs-CZ" sz="2200" dirty="0" smtClean="0">
                <a:latin typeface="Arial" panose="020B0604020202020204" pitchFamily="34" charset="0"/>
              </a:rPr>
              <a:t> </a:t>
            </a:r>
            <a:r>
              <a:rPr lang="cs-CZ" sz="2200" dirty="0" err="1" smtClean="0">
                <a:latin typeface="Arial" panose="020B0604020202020204" pitchFamily="34" charset="0"/>
              </a:rPr>
              <a:t>for</a:t>
            </a:r>
            <a:r>
              <a:rPr lang="cs-CZ" sz="2200" dirty="0" smtClean="0">
                <a:latin typeface="Arial" panose="020B0604020202020204" pitchFamily="34" charset="0"/>
              </a:rPr>
              <a:t> </a:t>
            </a:r>
            <a:r>
              <a:rPr lang="cs-CZ" sz="2200" dirty="0" err="1" smtClean="0">
                <a:latin typeface="Arial" panose="020B0604020202020204" pitchFamily="34" charset="0"/>
              </a:rPr>
              <a:t>it</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smtClean="0">
                <a:latin typeface="Arial" panose="020B0604020202020204" pitchFamily="34" charset="0"/>
              </a:rPr>
              <a:t>Culture</a:t>
            </a:r>
            <a:r>
              <a:rPr lang="cs-CZ" sz="2200" dirty="0" smtClean="0">
                <a:latin typeface="Arial" panose="020B0604020202020204" pitchFamily="34" charset="0"/>
              </a:rPr>
              <a:t> – </a:t>
            </a:r>
            <a:r>
              <a:rPr lang="cs-CZ" sz="2200" dirty="0" err="1" smtClean="0">
                <a:latin typeface="Arial" panose="020B0604020202020204" pitchFamily="34" charset="0"/>
              </a:rPr>
              <a:t>how</a:t>
            </a:r>
            <a:r>
              <a:rPr lang="cs-CZ" sz="2200" dirty="0" smtClean="0">
                <a:latin typeface="Arial" panose="020B0604020202020204" pitchFamily="34" charset="0"/>
              </a:rPr>
              <a:t> are </a:t>
            </a:r>
            <a:r>
              <a:rPr lang="cs-CZ" sz="2200" dirty="0" err="1" smtClean="0">
                <a:latin typeface="Arial" panose="020B0604020202020204" pitchFamily="34" charset="0"/>
              </a:rPr>
              <a:t>people</a:t>
            </a:r>
            <a:r>
              <a:rPr lang="cs-CZ" sz="2200" dirty="0" smtClean="0">
                <a:latin typeface="Arial" panose="020B0604020202020204" pitchFamily="34" charset="0"/>
              </a:rPr>
              <a:t> </a:t>
            </a:r>
            <a:r>
              <a:rPr lang="cs-CZ" sz="2200" dirty="0" err="1" smtClean="0">
                <a:latin typeface="Arial" panose="020B0604020202020204" pitchFamily="34" charset="0"/>
              </a:rPr>
              <a:t>used</a:t>
            </a:r>
            <a:r>
              <a:rPr lang="cs-CZ" sz="2200" dirty="0" smtClean="0">
                <a:latin typeface="Arial" panose="020B0604020202020204" pitchFamily="34" charset="0"/>
              </a:rPr>
              <a:t> to </a:t>
            </a:r>
            <a:r>
              <a:rPr lang="cs-CZ" sz="2200" dirty="0" err="1" smtClean="0">
                <a:latin typeface="Arial" panose="020B0604020202020204" pitchFamily="34" charset="0"/>
              </a:rPr>
              <a:t>buy</a:t>
            </a:r>
            <a:r>
              <a:rPr lang="cs-CZ" sz="2200" dirty="0" smtClean="0">
                <a:latin typeface="Arial" panose="020B0604020202020204" pitchFamily="34" charset="0"/>
              </a:rPr>
              <a:t> (</a:t>
            </a:r>
            <a:r>
              <a:rPr lang="cs-CZ" sz="2200" dirty="0" err="1" smtClean="0">
                <a:latin typeface="Arial" panose="020B0604020202020204" pitchFamily="34" charset="0"/>
              </a:rPr>
              <a:t>small</a:t>
            </a:r>
            <a:r>
              <a:rPr lang="cs-CZ" sz="2200" dirty="0" smtClean="0">
                <a:latin typeface="Arial" panose="020B0604020202020204" pitchFamily="34" charset="0"/>
              </a:rPr>
              <a:t> </a:t>
            </a:r>
            <a:r>
              <a:rPr lang="cs-CZ" sz="2200" dirty="0" err="1" smtClean="0">
                <a:latin typeface="Arial" panose="020B0604020202020204" pitchFamily="34" charset="0"/>
              </a:rPr>
              <a:t>shops</a:t>
            </a:r>
            <a:r>
              <a:rPr lang="cs-CZ" sz="2200" dirty="0" smtClean="0">
                <a:latin typeface="Arial" panose="020B0604020202020204" pitchFamily="34" charset="0"/>
              </a:rPr>
              <a:t>, </a:t>
            </a:r>
            <a:r>
              <a:rPr lang="cs-CZ" sz="2200" dirty="0" err="1" smtClean="0">
                <a:latin typeface="Arial" panose="020B0604020202020204" pitchFamily="34" charset="0"/>
              </a:rPr>
              <a:t>markets</a:t>
            </a:r>
            <a:r>
              <a:rPr lang="cs-CZ" sz="2200" dirty="0" smtClean="0">
                <a:latin typeface="Arial" panose="020B0604020202020204" pitchFamily="34" charset="0"/>
              </a:rPr>
              <a:t>, </a:t>
            </a:r>
            <a:r>
              <a:rPr lang="cs-CZ" sz="2200" dirty="0" err="1" smtClean="0">
                <a:latin typeface="Arial" panose="020B0604020202020204" pitchFamily="34" charset="0"/>
              </a:rPr>
              <a:t>hypermarkets</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smtClean="0">
                <a:latin typeface="Arial" panose="020B0604020202020204" pitchFamily="34" charset="0"/>
              </a:rPr>
              <a:t>Customer</a:t>
            </a:r>
            <a:r>
              <a:rPr lang="cs-CZ" sz="2200" dirty="0" smtClean="0">
                <a:latin typeface="Arial" panose="020B0604020202020204" pitchFamily="34" charset="0"/>
              </a:rPr>
              <a:t> – </a:t>
            </a:r>
            <a:r>
              <a:rPr lang="cs-CZ" sz="2200" dirty="0" err="1" smtClean="0">
                <a:latin typeface="Arial" panose="020B0604020202020204" pitchFamily="34" charset="0"/>
              </a:rPr>
              <a:t>what</a:t>
            </a:r>
            <a:r>
              <a:rPr lang="cs-CZ" sz="2200" dirty="0" smtClean="0">
                <a:latin typeface="Arial" panose="020B0604020202020204" pitchFamily="34" charset="0"/>
              </a:rPr>
              <a:t> are </a:t>
            </a:r>
            <a:r>
              <a:rPr lang="cs-CZ" sz="2200" dirty="0" err="1" smtClean="0">
                <a:latin typeface="Arial" panose="020B0604020202020204" pitchFamily="34" charset="0"/>
              </a:rPr>
              <a:t>they</a:t>
            </a:r>
            <a:r>
              <a:rPr lang="cs-CZ" sz="2200" dirty="0" smtClean="0">
                <a:latin typeface="Arial" panose="020B0604020202020204" pitchFamily="34" charset="0"/>
              </a:rPr>
              <a:t> </a:t>
            </a:r>
            <a:r>
              <a:rPr lang="cs-CZ" sz="2200" dirty="0" err="1" smtClean="0">
                <a:latin typeface="Arial" panose="020B0604020202020204" pitchFamily="34" charset="0"/>
              </a:rPr>
              <a:t>like</a:t>
            </a:r>
            <a:r>
              <a:rPr lang="cs-CZ" sz="2200" dirty="0" smtClean="0">
                <a:latin typeface="Arial" panose="020B0604020202020204" pitchFamily="34" charset="0"/>
              </a:rPr>
              <a:t> and </a:t>
            </a:r>
            <a:r>
              <a:rPr lang="cs-CZ" sz="2200" dirty="0" err="1" smtClean="0">
                <a:latin typeface="Arial" panose="020B0604020202020204" pitchFamily="34" charset="0"/>
              </a:rPr>
              <a:t>what</a:t>
            </a:r>
            <a:r>
              <a:rPr lang="cs-CZ" sz="2200" dirty="0" smtClean="0">
                <a:latin typeface="Arial" panose="020B0604020202020204" pitchFamily="34" charset="0"/>
              </a:rPr>
              <a:t> do </a:t>
            </a:r>
            <a:r>
              <a:rPr lang="cs-CZ" sz="2200" dirty="0" err="1" smtClean="0">
                <a:latin typeface="Arial" panose="020B0604020202020204" pitchFamily="34" charset="0"/>
              </a:rPr>
              <a:t>they</a:t>
            </a:r>
            <a:r>
              <a:rPr lang="cs-CZ" sz="2200" dirty="0" smtClean="0">
                <a:latin typeface="Arial" panose="020B0604020202020204" pitchFamily="34" charset="0"/>
              </a:rPr>
              <a:t> </a:t>
            </a:r>
            <a:r>
              <a:rPr lang="cs-CZ" sz="2200" dirty="0" err="1" smtClean="0">
                <a:latin typeface="Arial" panose="020B0604020202020204" pitchFamily="34" charset="0"/>
              </a:rPr>
              <a:t>require</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smtClean="0">
                <a:latin typeface="Arial" panose="020B0604020202020204" pitchFamily="34" charset="0"/>
              </a:rPr>
              <a:t>Control</a:t>
            </a:r>
            <a:r>
              <a:rPr lang="cs-CZ" sz="2200" dirty="0" smtClean="0">
                <a:latin typeface="Arial" panose="020B0604020202020204" pitchFamily="34" charset="0"/>
              </a:rPr>
              <a:t> – </a:t>
            </a:r>
            <a:r>
              <a:rPr lang="cs-CZ" sz="2200" dirty="0" err="1" smtClean="0">
                <a:latin typeface="Arial" panose="020B0604020202020204" pitchFamily="34" charset="0"/>
              </a:rPr>
              <a:t>how</a:t>
            </a:r>
            <a:r>
              <a:rPr lang="cs-CZ" sz="2200" dirty="0" smtClean="0">
                <a:latin typeface="Arial" panose="020B0604020202020204" pitchFamily="34" charset="0"/>
              </a:rPr>
              <a:t> much </a:t>
            </a:r>
            <a:r>
              <a:rPr lang="cs-CZ" sz="2200" dirty="0" err="1" smtClean="0">
                <a:latin typeface="Arial" panose="020B0604020202020204" pitchFamily="34" charset="0"/>
              </a:rPr>
              <a:t>control</a:t>
            </a:r>
            <a:r>
              <a:rPr lang="cs-CZ" sz="2200" dirty="0" smtClean="0">
                <a:latin typeface="Arial" panose="020B0604020202020204" pitchFamily="34" charset="0"/>
              </a:rPr>
              <a:t> do I lose </a:t>
            </a:r>
            <a:r>
              <a:rPr lang="cs-CZ" sz="2200" dirty="0" err="1" smtClean="0">
                <a:latin typeface="Arial" panose="020B0604020202020204" pitchFamily="34" charset="0"/>
              </a:rPr>
              <a:t>using</a:t>
            </a:r>
            <a:r>
              <a:rPr lang="cs-CZ" sz="2200" dirty="0" smtClean="0">
                <a:latin typeface="Arial" panose="020B0604020202020204" pitchFamily="34" charset="0"/>
              </a:rPr>
              <a:t> </a:t>
            </a:r>
            <a:r>
              <a:rPr lang="cs-CZ" sz="2200" dirty="0" err="1" smtClean="0">
                <a:latin typeface="Arial" panose="020B0604020202020204" pitchFamily="34" charset="0"/>
              </a:rPr>
              <a:t>some</a:t>
            </a:r>
            <a:r>
              <a:rPr lang="cs-CZ" sz="2200" dirty="0" smtClean="0">
                <a:latin typeface="Arial" panose="020B0604020202020204" pitchFamily="34" charset="0"/>
              </a:rPr>
              <a:t> </a:t>
            </a:r>
            <a:r>
              <a:rPr lang="cs-CZ" sz="2200" dirty="0" err="1" smtClean="0">
                <a:latin typeface="Arial" panose="020B0604020202020204" pitchFamily="34" charset="0"/>
              </a:rPr>
              <a:t>channels</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Capital </a:t>
            </a:r>
            <a:r>
              <a:rPr lang="en-US" sz="2200" dirty="0" smtClean="0">
                <a:latin typeface="Arial" panose="020B0604020202020204" pitchFamily="34" charset="0"/>
              </a:rPr>
              <a:t>requirement</a:t>
            </a:r>
            <a:r>
              <a:rPr lang="cs-CZ" sz="2200" dirty="0" smtClean="0">
                <a:latin typeface="Arial" panose="020B0604020202020204" pitchFamily="34" charset="0"/>
              </a:rPr>
              <a:t> – </a:t>
            </a:r>
            <a:r>
              <a:rPr lang="cs-CZ" sz="2200" dirty="0" err="1" smtClean="0">
                <a:latin typeface="Arial" panose="020B0604020202020204" pitchFamily="34" charset="0"/>
              </a:rPr>
              <a:t>how</a:t>
            </a:r>
            <a:r>
              <a:rPr lang="cs-CZ" sz="2200" dirty="0" smtClean="0">
                <a:latin typeface="Arial" panose="020B0604020202020204" pitchFamily="34" charset="0"/>
              </a:rPr>
              <a:t> much </a:t>
            </a:r>
            <a:r>
              <a:rPr lang="cs-CZ" sz="2200" dirty="0" err="1" smtClean="0">
                <a:latin typeface="Arial" panose="020B0604020202020204" pitchFamily="34" charset="0"/>
              </a:rPr>
              <a:t>money</a:t>
            </a:r>
            <a:r>
              <a:rPr lang="cs-CZ" sz="2200" dirty="0" smtClean="0">
                <a:latin typeface="Arial" panose="020B0604020202020204" pitchFamily="34" charset="0"/>
              </a:rPr>
              <a:t> </a:t>
            </a:r>
            <a:r>
              <a:rPr lang="cs-CZ" sz="2200" dirty="0" err="1" smtClean="0">
                <a:latin typeface="Arial" panose="020B0604020202020204" pitchFamily="34" charset="0"/>
              </a:rPr>
              <a:t>is</a:t>
            </a:r>
            <a:r>
              <a:rPr lang="cs-CZ" sz="2200" dirty="0" smtClean="0">
                <a:latin typeface="Arial" panose="020B0604020202020204" pitchFamily="34" charset="0"/>
              </a:rPr>
              <a:t> </a:t>
            </a:r>
            <a:r>
              <a:rPr lang="cs-CZ" sz="2200" dirty="0" err="1" smtClean="0">
                <a:latin typeface="Arial" panose="020B0604020202020204" pitchFamily="34" charset="0"/>
              </a:rPr>
              <a:t>tied</a:t>
            </a:r>
            <a:r>
              <a:rPr lang="cs-CZ" sz="2200" dirty="0" smtClean="0">
                <a:latin typeface="Arial" panose="020B0604020202020204" pitchFamily="34" charset="0"/>
              </a:rPr>
              <a:t> in </a:t>
            </a:r>
            <a:r>
              <a:rPr lang="cs-CZ" sz="2200" dirty="0" err="1" smtClean="0">
                <a:latin typeface="Arial" panose="020B0604020202020204" pitchFamily="34" charset="0"/>
              </a:rPr>
              <a:t>distribution</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cs-CZ" sz="2200" dirty="0" err="1" smtClean="0">
                <a:latin typeface="Arial" panose="020B0604020202020204" pitchFamily="34" charset="0"/>
              </a:rPr>
              <a:t>Company</a:t>
            </a:r>
            <a:r>
              <a:rPr lang="cs-CZ" sz="2200" dirty="0" smtClean="0">
                <a:latin typeface="Arial" panose="020B0604020202020204" pitchFamily="34" charset="0"/>
              </a:rPr>
              <a:t> </a:t>
            </a:r>
            <a:r>
              <a:rPr lang="en-US" sz="2200" dirty="0" smtClean="0">
                <a:latin typeface="Arial" panose="020B0604020202020204" pitchFamily="34" charset="0"/>
              </a:rPr>
              <a:t>goals</a:t>
            </a:r>
            <a:r>
              <a:rPr lang="cs-CZ" sz="2200" dirty="0" smtClean="0">
                <a:latin typeface="Arial" panose="020B0604020202020204" pitchFamily="34" charset="0"/>
              </a:rPr>
              <a:t> – </a:t>
            </a:r>
            <a:r>
              <a:rPr lang="cs-CZ" sz="2200" dirty="0" err="1" smtClean="0">
                <a:latin typeface="Arial" panose="020B0604020202020204" pitchFamily="34" charset="0"/>
              </a:rPr>
              <a:t>what</a:t>
            </a:r>
            <a:r>
              <a:rPr lang="cs-CZ" sz="2200" dirty="0" smtClean="0">
                <a:latin typeface="Arial" panose="020B0604020202020204" pitchFamily="34" charset="0"/>
              </a:rPr>
              <a:t> do </a:t>
            </a:r>
            <a:r>
              <a:rPr lang="cs-CZ" sz="2200" dirty="0" err="1" smtClean="0">
                <a:latin typeface="Arial" panose="020B0604020202020204" pitchFamily="34" charset="0"/>
              </a:rPr>
              <a:t>we</a:t>
            </a:r>
            <a:r>
              <a:rPr lang="cs-CZ" sz="2200" dirty="0" smtClean="0">
                <a:latin typeface="Arial" panose="020B0604020202020204" pitchFamily="34" charset="0"/>
              </a:rPr>
              <a:t> </a:t>
            </a:r>
            <a:r>
              <a:rPr lang="cs-CZ" sz="2200" dirty="0" err="1" smtClean="0">
                <a:latin typeface="Arial" panose="020B0604020202020204" pitchFamily="34" charset="0"/>
              </a:rPr>
              <a:t>want</a:t>
            </a:r>
            <a:r>
              <a:rPr lang="cs-CZ" sz="2200" dirty="0" smtClean="0">
                <a:latin typeface="Arial" panose="020B0604020202020204" pitchFamily="34" charset="0"/>
              </a:rPr>
              <a:t> to </a:t>
            </a:r>
            <a:r>
              <a:rPr lang="cs-CZ" sz="2200" dirty="0" err="1" smtClean="0">
                <a:latin typeface="Arial" panose="020B0604020202020204" pitchFamily="34" charset="0"/>
              </a:rPr>
              <a:t>achieve</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p:txBody>
      </p:sp>
    </p:spTree>
    <p:extLst>
      <p:ext uri="{BB962C8B-B14F-4D97-AF65-F5344CB8AC3E}">
        <p14:creationId xmlns:p14="http://schemas.microsoft.com/office/powerpoint/2010/main" val="414793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 CREATING DISTRIBUTION STRATEGY</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Setting </a:t>
            </a:r>
            <a:r>
              <a:rPr lang="en-US" sz="2200" dirty="0" smtClean="0">
                <a:latin typeface="Arial" panose="020B0604020202020204" pitchFamily="34" charset="0"/>
              </a:rPr>
              <a:t>distribution</a:t>
            </a:r>
            <a:r>
              <a:rPr lang="cs-CZ" sz="2200" dirty="0" smtClean="0">
                <a:latin typeface="Arial" panose="020B0604020202020204" pitchFamily="34" charset="0"/>
              </a:rPr>
              <a:t> </a:t>
            </a:r>
            <a:r>
              <a:rPr lang="cs-CZ" sz="2200" dirty="0" err="1" smtClean="0">
                <a:latin typeface="Arial" panose="020B0604020202020204" pitchFamily="34" charset="0"/>
              </a:rPr>
              <a:t>objectives</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Evaluation of the effects of internal and external environment</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Choosing a distribution strategy - the number of levels of distribution channels, the choice between conventional / vertical / horizontal system, the choice between intensive / exclusive / selective distribution</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Creating distribution tactics - the choice of participants in the distribution channels, creating a logistical strategy, order processing, warehousing, materials handling.</a:t>
            </a:r>
          </a:p>
        </p:txBody>
      </p:sp>
    </p:spTree>
    <p:extLst>
      <p:ext uri="{BB962C8B-B14F-4D97-AF65-F5344CB8AC3E}">
        <p14:creationId xmlns:p14="http://schemas.microsoft.com/office/powerpoint/2010/main" val="193350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DISTRIBUTION STRATEGY OBJECTIVES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As with all other marketing mix </a:t>
            </a:r>
            <a:r>
              <a:rPr lang="cs-CZ" sz="2200" dirty="0" err="1" smtClean="0">
                <a:latin typeface="Arial" panose="020B0604020202020204" pitchFamily="34" charset="0"/>
              </a:rPr>
              <a:t>elements</a:t>
            </a:r>
            <a:r>
              <a:rPr lang="cs-CZ" sz="2200" dirty="0" smtClean="0">
                <a:latin typeface="Arial" panose="020B0604020202020204" pitchFamily="34" charset="0"/>
              </a:rPr>
              <a:t>, </a:t>
            </a:r>
            <a:r>
              <a:rPr lang="en-US" sz="2200" dirty="0" smtClean="0">
                <a:latin typeface="Arial" panose="020B0604020202020204" pitchFamily="34" charset="0"/>
              </a:rPr>
              <a:t>we </a:t>
            </a:r>
            <a:r>
              <a:rPr lang="en-US" sz="2200" dirty="0">
                <a:latin typeface="Arial" panose="020B0604020202020204" pitchFamily="34" charset="0"/>
              </a:rPr>
              <a:t>take into account the overall objectives of the strategy, based on companywide goals, mission and vision.</a:t>
            </a:r>
          </a:p>
          <a:p>
            <a:pPr marL="285750" indent="-285750" eaLnBrk="1" hangingPunct="1">
              <a:spcBef>
                <a:spcPct val="0"/>
              </a:spcBef>
              <a:defRPr/>
            </a:pPr>
            <a:r>
              <a:rPr lang="en-US" sz="2200" dirty="0" smtClean="0">
                <a:latin typeface="Arial" panose="020B0604020202020204" pitchFamily="34" charset="0"/>
              </a:rPr>
              <a:t>Addition</a:t>
            </a:r>
            <a:r>
              <a:rPr lang="cs-CZ" sz="2200" dirty="0" smtClean="0">
                <a:latin typeface="Arial" panose="020B0604020202020204" pitchFamily="34" charset="0"/>
              </a:rPr>
              <a:t>aly</a:t>
            </a:r>
            <a:r>
              <a:rPr lang="en-US" sz="2200" dirty="0" smtClean="0">
                <a:latin typeface="Arial" panose="020B0604020202020204" pitchFamily="34" charset="0"/>
              </a:rPr>
              <a:t>, we </a:t>
            </a:r>
            <a:r>
              <a:rPr lang="cs-CZ" sz="2200" dirty="0" err="1" smtClean="0">
                <a:latin typeface="Arial" panose="020B0604020202020204" pitchFamily="34" charset="0"/>
              </a:rPr>
              <a:t>can</a:t>
            </a:r>
            <a:r>
              <a:rPr lang="cs-CZ" sz="2200" dirty="0" smtClean="0">
                <a:latin typeface="Arial" panose="020B0604020202020204" pitchFamily="34" charset="0"/>
              </a:rPr>
              <a:t> </a:t>
            </a:r>
            <a:r>
              <a:rPr lang="en-US" sz="2200" dirty="0" smtClean="0">
                <a:latin typeface="Arial" panose="020B0604020202020204" pitchFamily="34" charset="0"/>
              </a:rPr>
              <a:t>have </a:t>
            </a:r>
            <a:r>
              <a:rPr lang="en-US" sz="2200" dirty="0">
                <a:latin typeface="Arial" panose="020B0604020202020204" pitchFamily="34" charset="0"/>
              </a:rPr>
              <a:t>specific targets for distribution, for example:</a:t>
            </a:r>
          </a:p>
          <a:p>
            <a:pPr marL="1028700" lvl="1" eaLnBrk="1" hangingPunct="1">
              <a:spcBef>
                <a:spcPct val="0"/>
              </a:spcBef>
              <a:defRPr/>
            </a:pPr>
            <a:r>
              <a:rPr lang="en-US" sz="2000" dirty="0">
                <a:latin typeface="Arial" panose="020B0604020202020204" pitchFamily="34" charset="0"/>
              </a:rPr>
              <a:t>Expansion / reduction of the number of distribution channels.</a:t>
            </a:r>
          </a:p>
          <a:p>
            <a:pPr marL="1028700" lvl="1" eaLnBrk="1" hangingPunct="1">
              <a:spcBef>
                <a:spcPct val="0"/>
              </a:spcBef>
              <a:defRPr/>
            </a:pPr>
            <a:r>
              <a:rPr lang="en-US" sz="2000" dirty="0">
                <a:latin typeface="Arial" panose="020B0604020202020204" pitchFamily="34" charset="0"/>
              </a:rPr>
              <a:t>Optimizing distribution channels.</a:t>
            </a:r>
          </a:p>
          <a:p>
            <a:pPr marL="1028700" lvl="1" eaLnBrk="1" hangingPunct="1">
              <a:spcBef>
                <a:spcPct val="0"/>
              </a:spcBef>
              <a:defRPr/>
            </a:pPr>
            <a:r>
              <a:rPr lang="en-US" sz="2000" dirty="0">
                <a:latin typeface="Arial" panose="020B0604020202020204" pitchFamily="34" charset="0"/>
              </a:rPr>
              <a:t>Modernization of distribution channels.</a:t>
            </a:r>
          </a:p>
          <a:p>
            <a:pPr marL="1028700" lvl="1" eaLnBrk="1" hangingPunct="1">
              <a:spcBef>
                <a:spcPct val="0"/>
              </a:spcBef>
              <a:defRPr/>
            </a:pPr>
            <a:r>
              <a:rPr lang="en-US" sz="2000" dirty="0">
                <a:latin typeface="Arial" panose="020B0604020202020204" pitchFamily="34" charset="0"/>
              </a:rPr>
              <a:t>Innovations </a:t>
            </a:r>
            <a:r>
              <a:rPr lang="cs-CZ" sz="2000" dirty="0" smtClean="0">
                <a:latin typeface="Arial" panose="020B0604020202020204" pitchFamily="34" charset="0"/>
              </a:rPr>
              <a:t>of </a:t>
            </a:r>
            <a:r>
              <a:rPr lang="en-US" sz="2000" dirty="0" smtClean="0">
                <a:latin typeface="Arial" panose="020B0604020202020204" pitchFamily="34" charset="0"/>
              </a:rPr>
              <a:t>distribution </a:t>
            </a:r>
            <a:r>
              <a:rPr lang="en-US" sz="2000" dirty="0">
                <a:latin typeface="Arial" panose="020B0604020202020204" pitchFamily="34" charset="0"/>
              </a:rPr>
              <a:t>channels - finding entirely new ways.</a:t>
            </a:r>
          </a:p>
          <a:p>
            <a:pPr marL="1028700" lvl="1" eaLnBrk="1" hangingPunct="1">
              <a:spcBef>
                <a:spcPct val="0"/>
              </a:spcBef>
              <a:defRPr/>
            </a:pPr>
            <a:r>
              <a:rPr lang="en-US" sz="2000" dirty="0">
                <a:latin typeface="Arial" panose="020B0604020202020204" pitchFamily="34" charset="0"/>
              </a:rPr>
              <a:t>Increase the benefits from the distribution channels for the customer (convenience).</a:t>
            </a:r>
          </a:p>
        </p:txBody>
      </p:sp>
    </p:spTree>
    <p:extLst>
      <p:ext uri="{BB962C8B-B14F-4D97-AF65-F5344CB8AC3E}">
        <p14:creationId xmlns:p14="http://schemas.microsoft.com/office/powerpoint/2010/main" val="1886759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EVALUATION OF THE EFFECTS OF INTERNAL AND EXTERNAL ENVIRONMENT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Apart from the analysis that we conducted before the formulation of the strategy as a whole, we need to check </a:t>
            </a:r>
            <a:r>
              <a:rPr lang="en-US" sz="2200" dirty="0" smtClean="0">
                <a:latin typeface="Arial" panose="020B0604020202020204" pitchFamily="34" charset="0"/>
              </a:rPr>
              <a:t>distribution specifics</a:t>
            </a:r>
            <a:r>
              <a:rPr lang="en-US" sz="2200" dirty="0">
                <a:latin typeface="Arial" panose="020B0604020202020204" pitchFamily="34" charset="0"/>
              </a:rPr>
              <a:t>, so </a:t>
            </a:r>
            <a:r>
              <a:rPr lang="cs-CZ" sz="2200" dirty="0" err="1" smtClean="0">
                <a:latin typeface="Arial" panose="020B0604020202020204" pitchFamily="34" charset="0"/>
              </a:rPr>
              <a:t>we</a:t>
            </a:r>
            <a:r>
              <a:rPr lang="cs-CZ" sz="2200" dirty="0" smtClean="0">
                <a:latin typeface="Arial" panose="020B0604020202020204" pitchFamily="34" charset="0"/>
              </a:rPr>
              <a:t> </a:t>
            </a:r>
            <a:r>
              <a:rPr lang="en-US" sz="2200" dirty="0" smtClean="0">
                <a:latin typeface="Arial" panose="020B0604020202020204" pitchFamily="34" charset="0"/>
              </a:rPr>
              <a:t>will </a:t>
            </a:r>
            <a:r>
              <a:rPr lang="en-US" sz="2200" dirty="0">
                <a:latin typeface="Arial" panose="020B0604020202020204" pitchFamily="34" charset="0"/>
              </a:rPr>
              <a:t>probably need to perform additional specific analysis. </a:t>
            </a:r>
            <a:endParaRPr lang="cs-CZ" sz="2200" dirty="0" smtClean="0">
              <a:latin typeface="Arial" panose="020B0604020202020204" pitchFamily="34" charset="0"/>
            </a:endParaRPr>
          </a:p>
          <a:p>
            <a:pPr marL="285750" indent="-285750" eaLnBrk="1" hangingPunct="1">
              <a:spcBef>
                <a:spcPct val="0"/>
              </a:spcBef>
              <a:defRPr/>
            </a:pPr>
            <a:r>
              <a:rPr lang="cs-CZ" sz="2200" dirty="0" err="1" smtClean="0">
                <a:latin typeface="Arial" panose="020B0604020202020204" pitchFamily="34" charset="0"/>
              </a:rPr>
              <a:t>Here</a:t>
            </a:r>
            <a:r>
              <a:rPr lang="cs-CZ" sz="2200" dirty="0" smtClean="0">
                <a:latin typeface="Arial" panose="020B0604020202020204" pitchFamily="34" charset="0"/>
              </a:rPr>
              <a:t> are </a:t>
            </a:r>
            <a:r>
              <a:rPr lang="cs-CZ" sz="2200" dirty="0" err="1" smtClean="0">
                <a:latin typeface="Arial" panose="020B0604020202020204" pitchFamily="34" charset="0"/>
              </a:rPr>
              <a:t>some</a:t>
            </a:r>
            <a:r>
              <a:rPr lang="cs-CZ" sz="2200" dirty="0" smtClean="0">
                <a:latin typeface="Arial" panose="020B0604020202020204" pitchFamily="34" charset="0"/>
              </a:rPr>
              <a:t> of </a:t>
            </a:r>
            <a:r>
              <a:rPr lang="en-US" sz="2200" dirty="0" smtClean="0">
                <a:latin typeface="Arial" panose="020B0604020202020204" pitchFamily="34" charset="0"/>
              </a:rPr>
              <a:t>the </a:t>
            </a:r>
            <a:r>
              <a:rPr lang="en-US" sz="2200" dirty="0">
                <a:latin typeface="Arial" panose="020B0604020202020204" pitchFamily="34" charset="0"/>
              </a:rPr>
              <a:t>trends that influence the distribution of the last decade, and that we will have to </a:t>
            </a:r>
            <a:r>
              <a:rPr lang="en-US" sz="2200" dirty="0" smtClean="0">
                <a:latin typeface="Arial" panose="020B0604020202020204" pitchFamily="34" charset="0"/>
              </a:rPr>
              <a:t>analyze:</a:t>
            </a:r>
            <a:endParaRPr lang="en-US" sz="22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The process of internationalization and concentration, with accompanying global companies.</a:t>
            </a:r>
          </a:p>
          <a:p>
            <a:pPr marL="1028700" lvl="1" eaLnBrk="1" hangingPunct="1">
              <a:spcBef>
                <a:spcPct val="0"/>
              </a:spcBef>
              <a:defRPr/>
            </a:pPr>
            <a:r>
              <a:rPr lang="en-US" sz="2000" dirty="0">
                <a:latin typeface="Arial" panose="020B0604020202020204" pitchFamily="34" charset="0"/>
              </a:rPr>
              <a:t>Establishment of strategic business alliances, coupled with the demise of small business firms.</a:t>
            </a:r>
          </a:p>
          <a:p>
            <a:pPr marL="1028700" lvl="1" eaLnBrk="1" hangingPunct="1">
              <a:spcBef>
                <a:spcPct val="0"/>
              </a:spcBef>
              <a:defRPr/>
            </a:pPr>
            <a:r>
              <a:rPr lang="en-US" sz="2000" dirty="0">
                <a:latin typeface="Arial" panose="020B0604020202020204" pitchFamily="34" charset="0"/>
              </a:rPr>
              <a:t>Multinational conglomerates gain market dominance.</a:t>
            </a:r>
          </a:p>
          <a:p>
            <a:pPr marL="1028700" lvl="1" eaLnBrk="1" hangingPunct="1">
              <a:spcBef>
                <a:spcPct val="0"/>
              </a:spcBef>
              <a:defRPr/>
            </a:pPr>
            <a:r>
              <a:rPr lang="en-US" sz="2000" dirty="0">
                <a:latin typeface="Arial" panose="020B0604020202020204" pitchFamily="34" charset="0"/>
              </a:rPr>
              <a:t>There is a diversification </a:t>
            </a:r>
            <a:r>
              <a:rPr lang="cs-CZ" sz="2000" dirty="0" smtClean="0">
                <a:latin typeface="Arial" panose="020B0604020202020204" pitchFamily="34" charset="0"/>
              </a:rPr>
              <a:t>in </a:t>
            </a:r>
            <a:r>
              <a:rPr lang="en-US" sz="2000" dirty="0" smtClean="0">
                <a:latin typeface="Arial" panose="020B0604020202020204" pitchFamily="34" charset="0"/>
              </a:rPr>
              <a:t>concepts </a:t>
            </a:r>
            <a:r>
              <a:rPr lang="en-US" sz="2000" dirty="0">
                <a:latin typeface="Arial" panose="020B0604020202020204" pitchFamily="34" charset="0"/>
              </a:rPr>
              <a:t>of sales, expansion of </a:t>
            </a:r>
            <a:r>
              <a:rPr lang="en-US" sz="2000" dirty="0" smtClean="0">
                <a:latin typeface="Arial" panose="020B0604020202020204" pitchFamily="34" charset="0"/>
              </a:rPr>
              <a:t>store activities.</a:t>
            </a:r>
            <a:endParaRPr lang="en-US" sz="20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New forms of cooperation between producers and traders.</a:t>
            </a:r>
          </a:p>
          <a:p>
            <a:pPr marL="1028700" lvl="1" eaLnBrk="1" hangingPunct="1">
              <a:spcBef>
                <a:spcPct val="0"/>
              </a:spcBef>
              <a:defRPr/>
            </a:pPr>
            <a:r>
              <a:rPr lang="en-US" sz="2000" dirty="0">
                <a:latin typeface="Arial" panose="020B0604020202020204" pitchFamily="34" charset="0"/>
              </a:rPr>
              <a:t>New technologies influencing sales - RFID merchandising.</a:t>
            </a:r>
            <a:endParaRPr lang="en-US" sz="1800" dirty="0">
              <a:latin typeface="Arial" panose="020B0604020202020204" pitchFamily="34" charset="0"/>
            </a:endParaRPr>
          </a:p>
        </p:txBody>
      </p:sp>
    </p:spTree>
    <p:extLst>
      <p:ext uri="{BB962C8B-B14F-4D97-AF65-F5344CB8AC3E}">
        <p14:creationId xmlns:p14="http://schemas.microsoft.com/office/powerpoint/2010/main" val="38064491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DISTRIBUTION STRATEGIES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Intensive distribution </a:t>
            </a:r>
            <a:r>
              <a:rPr lang="en-US" sz="2200" dirty="0">
                <a:latin typeface="Arial" panose="020B0604020202020204" pitchFamily="34" charset="0"/>
              </a:rPr>
              <a:t>– many outlets, standard products of short-time consumption, purchase in routine way. </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Selective distribution </a:t>
            </a:r>
            <a:r>
              <a:rPr lang="en-US" sz="2200" dirty="0">
                <a:latin typeface="Arial" panose="020B0604020202020204" pitchFamily="34" charset="0"/>
              </a:rPr>
              <a:t>– limited number of outlets, special products of long-time consumption, decision-making among several </a:t>
            </a:r>
            <a:r>
              <a:rPr lang="en-US" sz="2200" dirty="0" smtClean="0">
                <a:latin typeface="Arial" panose="020B0604020202020204" pitchFamily="34" charset="0"/>
              </a:rPr>
              <a:t>options</a:t>
            </a:r>
            <a:r>
              <a:rPr lang="cs-CZ" sz="2200" dirty="0" smtClean="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Exclusive distribution </a:t>
            </a:r>
            <a:r>
              <a:rPr lang="en-US" sz="2200" dirty="0">
                <a:latin typeface="Arial" panose="020B0604020202020204" pitchFamily="34" charset="0"/>
              </a:rPr>
              <a:t>– only specially selected resellers or authorized dealers (typically only one per geographical area) are allowed to sell product, luxury and expensive </a:t>
            </a:r>
            <a:r>
              <a:rPr lang="en-US" sz="2200" dirty="0" smtClean="0">
                <a:latin typeface="Arial" panose="020B0604020202020204" pitchFamily="34" charset="0"/>
              </a:rPr>
              <a:t>products</a:t>
            </a:r>
            <a:r>
              <a:rPr lang="cs-CZ" sz="2200" dirty="0" smtClean="0">
                <a:latin typeface="Arial" panose="020B0604020202020204" pitchFamily="34" charset="0"/>
              </a:rPr>
              <a:t>.</a:t>
            </a:r>
            <a:endParaRPr lang="en-US" sz="2200" dirty="0">
              <a:latin typeface="Arial" panose="020B0604020202020204" pitchFamily="34" charset="0"/>
            </a:endParaRPr>
          </a:p>
        </p:txBody>
      </p:sp>
    </p:spTree>
    <p:extLst>
      <p:ext uri="{BB962C8B-B14F-4D97-AF65-F5344CB8AC3E}">
        <p14:creationId xmlns:p14="http://schemas.microsoft.com/office/powerpoint/2010/main" val="1602977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smtClean="0">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PARALLEL IMPORT/GREY MARKET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Importers buy products from distributors in one country and sell them in another to distributors who are not part of the manufacturers regular distribution </a:t>
            </a:r>
            <a:r>
              <a:rPr lang="en-US" sz="2200" dirty="0" err="1" smtClean="0">
                <a:latin typeface="Arial" panose="020B0604020202020204" pitchFamily="34" charset="0"/>
              </a:rPr>
              <a:t>syst</a:t>
            </a:r>
            <a:r>
              <a:rPr lang="cs-CZ" sz="2200" dirty="0" smtClean="0">
                <a:latin typeface="Arial" panose="020B0604020202020204" pitchFamily="34" charset="0"/>
              </a:rPr>
              <a:t>e</a:t>
            </a:r>
            <a:r>
              <a:rPr lang="en-US" sz="2200" dirty="0" smtClean="0">
                <a:latin typeface="Arial" panose="020B0604020202020204" pitchFamily="34" charset="0"/>
              </a:rPr>
              <a:t>m</a:t>
            </a:r>
            <a:r>
              <a:rPr lang="en-US" sz="2200" dirty="0">
                <a:latin typeface="Arial" panose="020B0604020202020204" pitchFamily="34" charset="0"/>
              </a:rPr>
              <a:t>. </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This </a:t>
            </a:r>
            <a:r>
              <a:rPr lang="en-US" sz="2200" dirty="0" err="1">
                <a:latin typeface="Arial" panose="020B0604020202020204" pitchFamily="34" charset="0"/>
              </a:rPr>
              <a:t>practise</a:t>
            </a:r>
            <a:r>
              <a:rPr lang="en-US" sz="2200" dirty="0">
                <a:latin typeface="Arial" panose="020B0604020202020204" pitchFamily="34" charset="0"/>
              </a:rPr>
              <a:t> is lucrative when wide margins exist between prices for the same product in different countries. </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These parallel imports upset price levels and result from ineffective management of prices and lack of control. </a:t>
            </a:r>
          </a:p>
        </p:txBody>
      </p:sp>
    </p:spTree>
    <p:extLst>
      <p:ext uri="{BB962C8B-B14F-4D97-AF65-F5344CB8AC3E}">
        <p14:creationId xmlns:p14="http://schemas.microsoft.com/office/powerpoint/2010/main" val="1061053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RETAILING</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Retail</a:t>
            </a:r>
            <a:r>
              <a:rPr lang="en-US" sz="2200" dirty="0">
                <a:latin typeface="Arial" panose="020B0604020202020204" pitchFamily="34" charset="0"/>
              </a:rPr>
              <a:t> consists of the sale of goods or merchandise from a fixed location, such as a department store, boutique or kiosk, or by mail, in small or individual lots for direct consumption by the purchaser</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Retailing may </a:t>
            </a:r>
            <a:r>
              <a:rPr lang="en-US" sz="2200" dirty="0" smtClean="0">
                <a:latin typeface="Arial" panose="020B0604020202020204" pitchFamily="34" charset="0"/>
              </a:rPr>
              <a:t>include </a:t>
            </a:r>
            <a:r>
              <a:rPr lang="en-US" sz="2200" dirty="0">
                <a:latin typeface="Arial" panose="020B0604020202020204" pitchFamily="34" charset="0"/>
              </a:rPr>
              <a:t>subordinated services, such as delivery</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Retailers are at the end of the supply chain.</a:t>
            </a:r>
          </a:p>
        </p:txBody>
      </p:sp>
    </p:spTree>
    <p:extLst>
      <p:ext uri="{BB962C8B-B14F-4D97-AF65-F5344CB8AC3E}">
        <p14:creationId xmlns:p14="http://schemas.microsoft.com/office/powerpoint/2010/main" val="41136882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TYPES OF RETAIL OUTLETS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65138" y="1348800"/>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 </a:t>
            </a:r>
            <a:r>
              <a:rPr lang="en-US" altLang="cs-CZ" sz="2200" b="1" dirty="0">
                <a:latin typeface="Arial" panose="020B0604020202020204" pitchFamily="34" charset="0"/>
              </a:rPr>
              <a:t>marketplace</a:t>
            </a:r>
            <a:r>
              <a:rPr lang="en-US" altLang="cs-CZ" sz="2200" dirty="0">
                <a:latin typeface="Arial" panose="020B0604020202020204" pitchFamily="34" charset="0"/>
              </a:rPr>
              <a:t> is a location where goods and services are exchanged. The traditional market square is a city square where traders set up stalls and buyers browse the merchandise. </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b="1" dirty="0" smtClean="0">
                <a:latin typeface="Arial" panose="020B0604020202020204" pitchFamily="34" charset="0"/>
              </a:rPr>
              <a:t>Supermarkets</a:t>
            </a:r>
            <a:r>
              <a:rPr lang="en-US" altLang="cs-CZ" sz="2200" dirty="0" smtClean="0">
                <a:latin typeface="Arial" panose="020B0604020202020204" pitchFamily="34" charset="0"/>
              </a:rPr>
              <a:t> </a:t>
            </a:r>
            <a:r>
              <a:rPr lang="en-US" altLang="cs-CZ" sz="2200" dirty="0">
                <a:latin typeface="Arial" panose="020B0604020202020204" pitchFamily="34" charset="0"/>
              </a:rPr>
              <a:t>- sell mostly food products;</a:t>
            </a:r>
          </a:p>
          <a:p>
            <a:pPr marL="285750" indent="-285750" eaLnBrk="1" hangingPunct="1">
              <a:spcBef>
                <a:spcPct val="0"/>
              </a:spcBef>
              <a:defRPr/>
            </a:pPr>
            <a:r>
              <a:rPr lang="en-US" altLang="cs-CZ" sz="2200" b="1" dirty="0">
                <a:latin typeface="Arial" panose="020B0604020202020204" pitchFamily="34" charset="0"/>
              </a:rPr>
              <a:t>Department stores </a:t>
            </a:r>
            <a:r>
              <a:rPr lang="en-US" altLang="cs-CZ" sz="2200" dirty="0">
                <a:latin typeface="Arial" panose="020B0604020202020204" pitchFamily="34" charset="0"/>
              </a:rPr>
              <a:t>- very large stores offering a huge assortment of "soft" and "hard goods";</a:t>
            </a:r>
          </a:p>
          <a:p>
            <a:pPr marL="285750" indent="-285750" eaLnBrk="1" hangingPunct="1">
              <a:spcBef>
                <a:spcPct val="0"/>
              </a:spcBef>
              <a:defRPr/>
            </a:pPr>
            <a:r>
              <a:rPr lang="en-US" altLang="cs-CZ" sz="2200" b="1" dirty="0">
                <a:latin typeface="Arial" panose="020B0604020202020204" pitchFamily="34" charset="0"/>
              </a:rPr>
              <a:t>Discount stores </a:t>
            </a:r>
            <a:r>
              <a:rPr lang="en-US" altLang="cs-CZ" sz="2200" dirty="0">
                <a:latin typeface="Arial" panose="020B0604020202020204" pitchFamily="34" charset="0"/>
              </a:rPr>
              <a:t>- tend to offer a wide array of products and services, but they compete mainly on price;</a:t>
            </a:r>
          </a:p>
          <a:p>
            <a:pPr marL="285750" indent="-285750" eaLnBrk="1" hangingPunct="1">
              <a:spcBef>
                <a:spcPct val="0"/>
              </a:spcBef>
              <a:defRPr/>
            </a:pPr>
            <a:r>
              <a:rPr lang="en-US" altLang="cs-CZ" sz="2200" b="1" dirty="0">
                <a:latin typeface="Arial" panose="020B0604020202020204" pitchFamily="34" charset="0"/>
              </a:rPr>
              <a:t>General merchandise store </a:t>
            </a:r>
            <a:r>
              <a:rPr lang="en-US" altLang="cs-CZ" sz="2200" dirty="0">
                <a:latin typeface="Arial" panose="020B0604020202020204" pitchFamily="34" charset="0"/>
              </a:rPr>
              <a:t>- a hybrid between a department store and discount store;</a:t>
            </a:r>
          </a:p>
          <a:p>
            <a:pPr marL="285750" indent="-285750" eaLnBrk="1" hangingPunct="1">
              <a:spcBef>
                <a:spcPct val="0"/>
              </a:spcBef>
              <a:defRPr/>
            </a:pPr>
            <a:r>
              <a:rPr lang="en-US" altLang="cs-CZ" sz="2200" b="1" dirty="0">
                <a:latin typeface="Arial" panose="020B0604020202020204" pitchFamily="34" charset="0"/>
              </a:rPr>
              <a:t>Warehouse store </a:t>
            </a:r>
            <a:r>
              <a:rPr lang="en-US" altLang="cs-CZ" sz="2200" dirty="0">
                <a:latin typeface="Arial" panose="020B0604020202020204" pitchFamily="34" charset="0"/>
              </a:rPr>
              <a:t>- low-cost, often high-quantity goods piled on pallets or steel shelves; </a:t>
            </a:r>
          </a:p>
          <a:p>
            <a:pPr marL="285750" indent="-285750" eaLnBrk="1" hangingPunct="1">
              <a:spcBef>
                <a:spcPct val="0"/>
              </a:spcBef>
              <a:defRPr/>
            </a:pPr>
            <a:r>
              <a:rPr lang="en-US" altLang="cs-CZ" sz="2200" b="1" dirty="0">
                <a:latin typeface="Arial" panose="020B0604020202020204" pitchFamily="34" charset="0"/>
              </a:rPr>
              <a:t>Variety store </a:t>
            </a:r>
            <a:r>
              <a:rPr lang="en-US" altLang="cs-CZ" sz="2200" dirty="0">
                <a:latin typeface="Arial" panose="020B0604020202020204" pitchFamily="34" charset="0"/>
              </a:rPr>
              <a:t>or "dollar store" - extremely low-cost goods, with limited selection;</a:t>
            </a:r>
          </a:p>
          <a:p>
            <a:pPr marL="285750" indent="-285750" eaLnBrk="1" hangingPunct="1">
              <a:spcBef>
                <a:spcPct val="0"/>
              </a:spcBef>
              <a:defRPr/>
            </a:pPr>
            <a:r>
              <a:rPr lang="en-US" altLang="cs-CZ" sz="2200" b="1" dirty="0">
                <a:latin typeface="Arial" panose="020B0604020202020204" pitchFamily="34" charset="0"/>
              </a:rPr>
              <a:t>Demographic</a:t>
            </a:r>
            <a:r>
              <a:rPr lang="en-US" altLang="cs-CZ" sz="2200" dirty="0">
                <a:latin typeface="Arial" panose="020B0604020202020204" pitchFamily="34" charset="0"/>
              </a:rPr>
              <a:t> - retailers that aim at one particular segment (e.g., high-end retailers focusing on wealthy individuals</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504487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smtClean="0">
                <a:latin typeface="Arial" pitchFamily="34" charset="0"/>
                <a:cs typeface="Arial" pitchFamily="34" charset="0"/>
              </a:rPr>
              <a:t>Distribution</a:t>
            </a:r>
            <a:r>
              <a:rPr lang="cs-CZ" b="1" dirty="0" smtClean="0">
                <a:latin typeface="Arial" pitchFamily="34" charset="0"/>
                <a:cs typeface="Arial" pitchFamily="34" charset="0"/>
              </a:rPr>
              <a:t> </a:t>
            </a:r>
            <a:r>
              <a:rPr lang="cs-CZ" b="1" dirty="0" err="1" smtClean="0">
                <a:latin typeface="Arial" pitchFamily="34" charset="0"/>
                <a:cs typeface="Arial" pitchFamily="34" charset="0"/>
              </a:rPr>
              <a:t>Policy</a:t>
            </a:r>
            <a:endParaRPr lang="cs-CZ"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smtClean="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smtClean="0">
                <a:latin typeface="Arial" panose="020B0604020202020204" pitchFamily="34" charset="0"/>
              </a:rPr>
              <a:t>Basic terminology.</a:t>
            </a:r>
            <a:endParaRPr lang="fr-FR" altLang="cs-CZ" sz="2200" dirty="0">
              <a:latin typeface="Arial" panose="020B0604020202020204" pitchFamily="34" charset="0"/>
            </a:endParaRPr>
          </a:p>
          <a:p>
            <a:pPr eaLnBrk="1" hangingPunct="1">
              <a:spcBef>
                <a:spcPct val="0"/>
              </a:spcBef>
              <a:buFont typeface="+mj-lt"/>
              <a:buAutoNum type="arabicPeriod"/>
              <a:defRPr/>
            </a:pPr>
            <a:endParaRPr lang="fr-FR"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smtClean="0">
                <a:latin typeface="Arial" panose="020B0604020202020204" pitchFamily="34" charset="0"/>
              </a:rPr>
              <a:t>Distribution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strategies</a:t>
            </a:r>
            <a:r>
              <a:rPr lang="cs-CZ" altLang="cs-CZ" sz="2200" dirty="0" smtClean="0">
                <a:latin typeface="Arial" panose="020B0604020202020204" pitchFamily="34" charset="0"/>
              </a:rPr>
              <a:t>.</a:t>
            </a:r>
            <a:endParaRPr lang="en-GB" altLang="cs-CZ" sz="1800" dirty="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THE RETAIL MARKETING MIX</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39738" y="1804144"/>
            <a:ext cx="8477250" cy="327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27063" indent="-627063" eaLnBrk="1" hangingPunct="1"/>
            <a:r>
              <a:rPr lang="en-US" altLang="zh-CN" sz="2200" dirty="0">
                <a:latin typeface="Arial" panose="020B0604020202020204" pitchFamily="34" charset="0"/>
              </a:rPr>
              <a:t>Product range</a:t>
            </a:r>
          </a:p>
          <a:p>
            <a:pPr marL="627063" indent="-627063" eaLnBrk="1" hangingPunct="1"/>
            <a:r>
              <a:rPr lang="en-US" altLang="zh-CN" sz="2200" dirty="0">
                <a:latin typeface="Arial" panose="020B0604020202020204" pitchFamily="34" charset="0"/>
              </a:rPr>
              <a:t>Product image</a:t>
            </a:r>
          </a:p>
          <a:p>
            <a:pPr marL="627063" indent="-627063" eaLnBrk="1" hangingPunct="1"/>
            <a:r>
              <a:rPr lang="en-US" altLang="zh-CN" sz="2200" dirty="0">
                <a:latin typeface="Arial" panose="020B0604020202020204" pitchFamily="34" charset="0"/>
              </a:rPr>
              <a:t>Consumer franchise</a:t>
            </a:r>
          </a:p>
          <a:p>
            <a:pPr marL="627063" indent="-627063" eaLnBrk="1" hangingPunct="1"/>
            <a:r>
              <a:rPr lang="en-US" altLang="zh-CN" sz="2200" dirty="0">
                <a:latin typeface="Arial" panose="020B0604020202020204" pitchFamily="34" charset="0"/>
              </a:rPr>
              <a:t>Shelf price</a:t>
            </a:r>
          </a:p>
          <a:p>
            <a:pPr marL="627063" indent="-627063" eaLnBrk="1" hangingPunct="1"/>
            <a:r>
              <a:rPr lang="en-US" altLang="zh-CN" sz="2200" dirty="0">
                <a:latin typeface="Arial" panose="020B0604020202020204" pitchFamily="34" charset="0"/>
              </a:rPr>
              <a:t>Distribution</a:t>
            </a:r>
          </a:p>
          <a:p>
            <a:pPr marL="627063" indent="-627063" eaLnBrk="1" hangingPunct="1"/>
            <a:r>
              <a:rPr lang="en-US" altLang="zh-CN" sz="2200" dirty="0">
                <a:latin typeface="Arial" panose="020B0604020202020204" pitchFamily="34" charset="0"/>
              </a:rPr>
              <a:t>Shelving</a:t>
            </a:r>
          </a:p>
          <a:p>
            <a:pPr marL="627063" indent="-627063" eaLnBrk="1" hangingPunct="1"/>
            <a:r>
              <a:rPr lang="en-US" altLang="zh-CN" sz="2200" dirty="0">
                <a:latin typeface="Arial" panose="020B0604020202020204" pitchFamily="34" charset="0"/>
              </a:rPr>
              <a:t>Advertising</a:t>
            </a:r>
          </a:p>
          <a:p>
            <a:pPr eaLnBrk="1" hangingPunct="1">
              <a:buNone/>
            </a:pPr>
            <a:endParaRPr lang="en-US" altLang="zh-CN" sz="2200" dirty="0" err="1">
              <a:latin typeface="Arial" panose="020B0604020202020204" pitchFamily="34" charset="0"/>
            </a:endParaRPr>
          </a:p>
        </p:txBody>
      </p:sp>
    </p:spTree>
    <p:extLst>
      <p:ext uri="{BB962C8B-B14F-4D97-AF65-F5344CB8AC3E}">
        <p14:creationId xmlns:p14="http://schemas.microsoft.com/office/powerpoint/2010/main" val="2445263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SUPERMARKET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 supermarket, a form of grocery store, is a self-service store offering a wide variety of food and household merchandise, organized into departments. It is larger in size and has a wider selection than a traditional grocery store and it is smaller than a hypermarket or superstore.</a:t>
            </a:r>
          </a:p>
          <a:p>
            <a:pPr marL="285750" indent="-285750" eaLnBrk="1" hangingPunct="1">
              <a:spcBef>
                <a:spcPct val="0"/>
              </a:spcBef>
              <a:defRPr/>
            </a:pPr>
            <a:r>
              <a:rPr lang="en-US" altLang="cs-CZ" sz="2200" dirty="0">
                <a:latin typeface="Arial" panose="020B0604020202020204" pitchFamily="34" charset="0"/>
              </a:rPr>
              <a:t>The traditional suburban supermarket occupies a large amount of floor space, usually on a single level. It is usually situated near a residential area in order to be convenient to consumers. Its basic appeal is the availability of a broad selection of goods under a single roof, at relatively low prices. Other advantages include; ease of parking and frequently the convenience of shopping hours that extend far into the evening or even 24 hours a day. Supermarkets usually allocate large budgets to advertising, typically through newspapers. The stores are usually part of a corporate chain that own or control </a:t>
            </a:r>
            <a:r>
              <a:rPr lang="cs-CZ" altLang="cs-CZ" sz="2200" dirty="0" err="1" smtClean="0">
                <a:latin typeface="Arial" panose="020B0604020202020204" pitchFamily="34" charset="0"/>
              </a:rPr>
              <a:t>other</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463677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CURRENT </a:t>
            </a:r>
            <a:r>
              <a:rPr lang="en-US" altLang="cs-CZ" sz="2400" b="1" dirty="0" smtClean="0">
                <a:latin typeface="Arial" panose="020B0604020202020204" pitchFamily="34" charset="0"/>
              </a:rPr>
              <a:t>TRENDS IN RETAIL</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Cooperation</a:t>
            </a:r>
          </a:p>
          <a:p>
            <a:pPr marL="285750" indent="-285750" eaLnBrk="1" hangingPunct="1">
              <a:spcBef>
                <a:spcPct val="0"/>
              </a:spcBef>
              <a:defRPr/>
            </a:pPr>
            <a:r>
              <a:rPr lang="en-US" altLang="cs-CZ" sz="2200" dirty="0">
                <a:latin typeface="Arial" panose="020B0604020202020204" pitchFamily="34" charset="0"/>
              </a:rPr>
              <a:t>Globalization</a:t>
            </a:r>
          </a:p>
          <a:p>
            <a:pPr marL="285750" indent="-285750" eaLnBrk="1" hangingPunct="1">
              <a:spcBef>
                <a:spcPct val="0"/>
              </a:spcBef>
              <a:defRPr/>
            </a:pPr>
            <a:r>
              <a:rPr lang="en-US" altLang="cs-CZ" sz="2200" dirty="0">
                <a:latin typeface="Arial" panose="020B0604020202020204" pitchFamily="34" charset="0"/>
              </a:rPr>
              <a:t>Private labels</a:t>
            </a:r>
          </a:p>
          <a:p>
            <a:pPr marL="285750" indent="-285750" eaLnBrk="1" hangingPunct="1">
              <a:spcBef>
                <a:spcPct val="0"/>
              </a:spcBef>
              <a:defRPr/>
            </a:pPr>
            <a:r>
              <a:rPr lang="en-US" altLang="cs-CZ" sz="2200" dirty="0" err="1">
                <a:latin typeface="Arial" panose="020B0604020202020204" pitchFamily="34" charset="0"/>
              </a:rPr>
              <a:t>Electronization</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Acceleration of progress</a:t>
            </a:r>
          </a:p>
          <a:p>
            <a:pPr marL="285750" indent="-285750" eaLnBrk="1" hangingPunct="1">
              <a:spcBef>
                <a:spcPct val="0"/>
              </a:spcBef>
              <a:defRPr/>
            </a:pPr>
            <a:r>
              <a:rPr lang="en-US" altLang="cs-CZ" sz="2200" dirty="0">
                <a:latin typeface="Arial" panose="020B0604020202020204" pitchFamily="34" charset="0"/>
              </a:rPr>
              <a:t>Competitive environment</a:t>
            </a:r>
          </a:p>
          <a:p>
            <a:pPr marL="285750" indent="-285750" eaLnBrk="1" hangingPunct="1">
              <a:spcBef>
                <a:spcPct val="0"/>
              </a:spcBef>
              <a:defRPr/>
            </a:pPr>
            <a:r>
              <a:rPr lang="en-US" altLang="cs-CZ" sz="2200" dirty="0">
                <a:latin typeface="Arial" panose="020B0604020202020204" pitchFamily="34" charset="0"/>
              </a:rPr>
              <a:t>Purchase without shops</a:t>
            </a:r>
          </a:p>
          <a:p>
            <a:pPr marL="285750" indent="-285750" eaLnBrk="1" hangingPunct="1">
              <a:spcBef>
                <a:spcPct val="0"/>
              </a:spcBef>
              <a:defRPr/>
            </a:pPr>
            <a:r>
              <a:rPr lang="en-US" altLang="cs-CZ" sz="2200" dirty="0">
                <a:latin typeface="Arial" panose="020B0604020202020204" pitchFamily="34" charset="0"/>
              </a:rPr>
              <a:t>Shopping centers</a:t>
            </a:r>
          </a:p>
          <a:p>
            <a:pPr marL="285750" indent="-285750" eaLnBrk="1" hangingPunct="1">
              <a:spcBef>
                <a:spcPct val="0"/>
              </a:spcBef>
              <a:defRPr/>
            </a:pPr>
            <a:r>
              <a:rPr lang="en-US" altLang="cs-CZ" sz="2200" dirty="0">
                <a:latin typeface="Arial" panose="020B0604020202020204" pitchFamily="34" charset="0"/>
              </a:rPr>
              <a:t>Expertness and sales ethics growth etc.</a:t>
            </a:r>
          </a:p>
        </p:txBody>
      </p:sp>
    </p:spTree>
    <p:extLst>
      <p:ext uri="{BB962C8B-B14F-4D97-AF65-F5344CB8AC3E}">
        <p14:creationId xmlns:p14="http://schemas.microsoft.com/office/powerpoint/2010/main" val="18940133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WHOLESALING</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Wholesaling includes all the activities in selling goods or services to those who buy for resale or business use. </a:t>
            </a:r>
            <a:r>
              <a:rPr lang="en-US" altLang="cs-CZ" sz="2200" dirty="0" smtClean="0">
                <a:latin typeface="Arial" panose="020B0604020202020204" pitchFamily="34" charset="0"/>
              </a:rPr>
              <a:t>I</a:t>
            </a:r>
            <a:r>
              <a:rPr lang="cs-CZ" altLang="cs-CZ" sz="2200" dirty="0" smtClean="0">
                <a:latin typeface="Arial" panose="020B0604020202020204" pitchFamily="34" charset="0"/>
              </a:rPr>
              <a:t>t</a:t>
            </a:r>
            <a:r>
              <a:rPr lang="en-US" altLang="cs-CZ" sz="2200" dirty="0" smtClean="0">
                <a:latin typeface="Arial" panose="020B0604020202020204" pitchFamily="34" charset="0"/>
              </a:rPr>
              <a:t> </a:t>
            </a:r>
            <a:r>
              <a:rPr lang="en-US" altLang="cs-CZ" sz="2200" dirty="0">
                <a:latin typeface="Arial" panose="020B0604020202020204" pitchFamily="34" charset="0"/>
              </a:rPr>
              <a:t>excludes manufacturers and farmers because they are engaged primarily in production, and it excludes retailers.</a:t>
            </a:r>
          </a:p>
          <a:p>
            <a:pPr marL="285750" indent="-285750" eaLnBrk="1" hangingPunct="1">
              <a:spcBef>
                <a:spcPct val="0"/>
              </a:spcBef>
              <a:defRPr/>
            </a:pPr>
            <a:r>
              <a:rPr lang="cs-CZ" altLang="cs-CZ" sz="2200" dirty="0" smtClean="0">
                <a:latin typeface="Arial" panose="020B0604020202020204" pitchFamily="34" charset="0"/>
              </a:rPr>
              <a:t>W</a:t>
            </a:r>
            <a:r>
              <a:rPr lang="en-US" altLang="cs-CZ" sz="2200" dirty="0" err="1" smtClean="0">
                <a:latin typeface="Arial" panose="020B0604020202020204" pitchFamily="34" charset="0"/>
              </a:rPr>
              <a:t>holesalers</a:t>
            </a:r>
            <a:r>
              <a:rPr lang="en-US" altLang="cs-CZ" sz="2200" dirty="0" smtClean="0">
                <a:latin typeface="Arial" panose="020B0604020202020204" pitchFamily="34" charset="0"/>
              </a:rPr>
              <a:t> </a:t>
            </a:r>
            <a:r>
              <a:rPr lang="en-US" altLang="cs-CZ" sz="2200" dirty="0">
                <a:latin typeface="Arial" panose="020B0604020202020204" pitchFamily="34" charset="0"/>
              </a:rPr>
              <a:t>pay less attention to promotion, atmosphere, and location because they are dealing with business customers rather than final consumers. </a:t>
            </a:r>
          </a:p>
          <a:p>
            <a:pPr marL="285750" indent="-285750" eaLnBrk="1" hangingPunct="1">
              <a:spcBef>
                <a:spcPct val="0"/>
              </a:spcBef>
              <a:defRPr/>
            </a:pPr>
            <a:r>
              <a:rPr lang="cs-CZ" altLang="cs-CZ" sz="2200" dirty="0" smtClean="0">
                <a:latin typeface="Arial" panose="020B0604020202020204" pitchFamily="34" charset="0"/>
              </a:rPr>
              <a:t>W</a:t>
            </a:r>
            <a:r>
              <a:rPr lang="en-US" altLang="cs-CZ" sz="2200" dirty="0" err="1" smtClean="0">
                <a:latin typeface="Arial" panose="020B0604020202020204" pitchFamily="34" charset="0"/>
              </a:rPr>
              <a:t>holesale</a:t>
            </a:r>
            <a:r>
              <a:rPr lang="en-US" altLang="cs-CZ" sz="2200" dirty="0" smtClean="0">
                <a:latin typeface="Arial" panose="020B0604020202020204" pitchFamily="34" charset="0"/>
              </a:rPr>
              <a:t> </a:t>
            </a:r>
            <a:r>
              <a:rPr lang="en-US" altLang="cs-CZ" sz="2200" dirty="0">
                <a:latin typeface="Arial" panose="020B0604020202020204" pitchFamily="34" charset="0"/>
              </a:rPr>
              <a:t>transactions are usually larger than </a:t>
            </a:r>
            <a:r>
              <a:rPr lang="en-US" altLang="cs-CZ" sz="2200" dirty="0" smtClean="0">
                <a:latin typeface="Arial" panose="020B0604020202020204" pitchFamily="34" charset="0"/>
              </a:rPr>
              <a:t>retail, </a:t>
            </a:r>
            <a:r>
              <a:rPr lang="en-US" altLang="cs-CZ" sz="2200" dirty="0">
                <a:latin typeface="Arial" panose="020B0604020202020204" pitchFamily="34" charset="0"/>
              </a:rPr>
              <a:t>and wholesalers usually cover a larger trade area than retailers. </a:t>
            </a:r>
          </a:p>
          <a:p>
            <a:pPr marL="285750" indent="-285750" eaLnBrk="1" hangingPunct="1">
              <a:spcBef>
                <a:spcPct val="0"/>
              </a:spcBef>
              <a:defRPr/>
            </a:pPr>
            <a:r>
              <a:rPr lang="cs-CZ" altLang="cs-CZ" sz="2200" dirty="0" smtClean="0">
                <a:latin typeface="Arial" panose="020B0604020202020204" pitchFamily="34" charset="0"/>
              </a:rPr>
              <a:t>T</a:t>
            </a:r>
            <a:r>
              <a:rPr lang="en-US" altLang="cs-CZ" sz="2200" dirty="0" smtClean="0">
                <a:latin typeface="Arial" panose="020B0604020202020204" pitchFamily="34" charset="0"/>
              </a:rPr>
              <a:t>he </a:t>
            </a:r>
            <a:r>
              <a:rPr lang="en-US" altLang="cs-CZ" sz="2200" dirty="0">
                <a:latin typeface="Arial" panose="020B0604020202020204" pitchFamily="34" charset="0"/>
              </a:rPr>
              <a:t>government deals with wholesalers and retailers differently in terms of legal regulations and taxes. Wholesalers are more efficient than retailers at performing one or more of the following functions: selling and promoting, buying and assortment building, bulk breaking, warehousing, transportation, financing, risk bearing, market information</a:t>
            </a:r>
          </a:p>
        </p:txBody>
      </p:sp>
    </p:spTree>
    <p:extLst>
      <p:ext uri="{BB962C8B-B14F-4D97-AF65-F5344CB8AC3E}">
        <p14:creationId xmlns:p14="http://schemas.microsoft.com/office/powerpoint/2010/main" val="37019374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TASKS OF WHOLESALE</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Assembling.</a:t>
            </a:r>
          </a:p>
          <a:p>
            <a:pPr marL="285750" indent="-285750" eaLnBrk="1" hangingPunct="1">
              <a:spcBef>
                <a:spcPct val="0"/>
              </a:spcBef>
              <a:defRPr/>
            </a:pPr>
            <a:r>
              <a:rPr lang="en-US" altLang="cs-CZ" sz="2200" dirty="0">
                <a:latin typeface="Arial" panose="020B0604020202020204" pitchFamily="34" charset="0"/>
              </a:rPr>
              <a:t>Warehousing or storage.</a:t>
            </a:r>
          </a:p>
          <a:p>
            <a:pPr marL="285750" indent="-285750" eaLnBrk="1" hangingPunct="1">
              <a:spcBef>
                <a:spcPct val="0"/>
              </a:spcBef>
              <a:defRPr/>
            </a:pPr>
            <a:r>
              <a:rPr lang="en-US" altLang="cs-CZ" sz="2200" dirty="0">
                <a:latin typeface="Arial" panose="020B0604020202020204" pitchFamily="34" charset="0"/>
              </a:rPr>
              <a:t>Dispersion.</a:t>
            </a:r>
          </a:p>
          <a:p>
            <a:pPr marL="285750" indent="-285750" eaLnBrk="1" hangingPunct="1">
              <a:spcBef>
                <a:spcPct val="0"/>
              </a:spcBef>
              <a:defRPr/>
            </a:pPr>
            <a:r>
              <a:rPr lang="en-US" altLang="cs-CZ" sz="2200" dirty="0">
                <a:latin typeface="Arial" panose="020B0604020202020204" pitchFamily="34" charset="0"/>
              </a:rPr>
              <a:t>Transportation.</a:t>
            </a:r>
          </a:p>
          <a:p>
            <a:pPr marL="285750" indent="-285750" eaLnBrk="1" hangingPunct="1">
              <a:spcBef>
                <a:spcPct val="0"/>
              </a:spcBef>
              <a:defRPr/>
            </a:pPr>
            <a:r>
              <a:rPr lang="en-US" altLang="cs-CZ" sz="2200" dirty="0">
                <a:latin typeface="Arial" panose="020B0604020202020204" pitchFamily="34" charset="0"/>
              </a:rPr>
              <a:t>Financing.</a:t>
            </a:r>
          </a:p>
          <a:p>
            <a:pPr marL="285750" indent="-285750" eaLnBrk="1" hangingPunct="1">
              <a:spcBef>
                <a:spcPct val="0"/>
              </a:spcBef>
              <a:defRPr/>
            </a:pPr>
            <a:r>
              <a:rPr lang="en-US" altLang="cs-CZ" sz="2200" dirty="0">
                <a:latin typeface="Arial" panose="020B0604020202020204" pitchFamily="34" charset="0"/>
              </a:rPr>
              <a:t>Risk-bearing.</a:t>
            </a:r>
          </a:p>
          <a:p>
            <a:pPr marL="285750" indent="-285750" eaLnBrk="1" hangingPunct="1">
              <a:spcBef>
                <a:spcPct val="0"/>
              </a:spcBef>
              <a:defRPr/>
            </a:pPr>
            <a:r>
              <a:rPr lang="en-US" altLang="cs-CZ" sz="2200" dirty="0">
                <a:latin typeface="Arial" panose="020B0604020202020204" pitchFamily="34" charset="0"/>
              </a:rPr>
              <a:t>Grading and packing.</a:t>
            </a:r>
          </a:p>
          <a:p>
            <a:pPr marL="285750" indent="-285750" eaLnBrk="1" hangingPunct="1">
              <a:spcBef>
                <a:spcPct val="0"/>
              </a:spcBef>
              <a:defRPr/>
            </a:pPr>
            <a:r>
              <a:rPr lang="en-US" altLang="cs-CZ" sz="2200" dirty="0">
                <a:latin typeface="Arial" panose="020B0604020202020204" pitchFamily="34" charset="0"/>
              </a:rPr>
              <a:t>Pricing.</a:t>
            </a:r>
          </a:p>
        </p:txBody>
      </p:sp>
    </p:spTree>
    <p:extLst>
      <p:ext uri="{BB962C8B-B14F-4D97-AF65-F5344CB8AC3E}">
        <p14:creationId xmlns:p14="http://schemas.microsoft.com/office/powerpoint/2010/main" val="38616527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MULTI-LEVEL MARKETING (MLM)</a:t>
            </a:r>
          </a:p>
        </p:txBody>
      </p:sp>
      <p:sp>
        <p:nvSpPr>
          <p:cNvPr id="3079" name="TextovéPole 10"/>
          <p:cNvSpPr txBox="1">
            <a:spLocks noChangeArrowheads="1"/>
          </p:cNvSpPr>
          <p:nvPr/>
        </p:nvSpPr>
        <p:spPr bwMode="auto">
          <a:xfrm>
            <a:off x="503238" y="1512044"/>
            <a:ext cx="8477250" cy="489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cs-CZ" altLang="cs-CZ" sz="2200" dirty="0" smtClean="0">
                <a:latin typeface="Arial" panose="020B0604020202020204" pitchFamily="34" charset="0"/>
              </a:rPr>
              <a:t>I</a:t>
            </a:r>
            <a:r>
              <a:rPr lang="en-US" altLang="cs-CZ" sz="2200" dirty="0" smtClean="0">
                <a:latin typeface="Arial" panose="020B0604020202020204" pitchFamily="34" charset="0"/>
              </a:rPr>
              <a:t>s </a:t>
            </a:r>
            <a:r>
              <a:rPr lang="en-US" altLang="cs-CZ" sz="2200" dirty="0">
                <a:latin typeface="Arial" panose="020B0604020202020204" pitchFamily="34" charset="0"/>
              </a:rPr>
              <a:t>a marketing strategy in which the sales force is compensated not only for sales they personally generate, but also for the sales of others they recruit, creating a downline of distributors and a hierarchy of multiple levels of compensation. Other terms for MLM include network marketing, direct selling, and referral marketing.</a:t>
            </a:r>
          </a:p>
          <a:p>
            <a:r>
              <a:rPr lang="en-US" altLang="cs-CZ" sz="2200" dirty="0" smtClean="0">
                <a:latin typeface="Arial" panose="020B0604020202020204" pitchFamily="34" charset="0"/>
              </a:rPr>
              <a:t>Criticism </a:t>
            </a:r>
            <a:r>
              <a:rPr lang="cs-CZ" altLang="cs-CZ" sz="2200" dirty="0" smtClean="0">
                <a:latin typeface="Arial" panose="020B0604020202020204" pitchFamily="34" charset="0"/>
              </a:rPr>
              <a:t>of MLM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based</a:t>
            </a:r>
            <a:r>
              <a:rPr lang="en-US" altLang="cs-CZ" sz="2200" dirty="0" smtClean="0">
                <a:latin typeface="Arial" panose="020B0604020202020204" pitchFamily="34" charset="0"/>
              </a:rPr>
              <a:t> </a:t>
            </a:r>
            <a:r>
              <a:rPr lang="en-US" altLang="cs-CZ" sz="2200" dirty="0">
                <a:latin typeface="Arial" panose="020B0604020202020204" pitchFamily="34" charset="0"/>
              </a:rPr>
              <a:t>on their similarity to illegal pyramid schemes, price-fixing of products, high initial start-up costs, emphasis on recruitment of lower-tiered salespeople over actual sales, encouraging if not requiring salespeople to purchase and use the company's products, potential exploitation of personal relationships which are used as new sales and recruiting targets, complex and sometimes exaggerated compensation schemes, and cult-like techniques which some groups use to enhance their members' enthusiasm and devotion. </a:t>
            </a:r>
          </a:p>
        </p:txBody>
      </p:sp>
    </p:spTree>
    <p:extLst>
      <p:ext uri="{BB962C8B-B14F-4D97-AF65-F5344CB8AC3E}">
        <p14:creationId xmlns:p14="http://schemas.microsoft.com/office/powerpoint/2010/main" val="16868024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MERCHANDISING</a:t>
            </a:r>
          </a:p>
        </p:txBody>
      </p:sp>
      <p:sp>
        <p:nvSpPr>
          <p:cNvPr id="3079" name="TextovéPole 10"/>
          <p:cNvSpPr txBox="1">
            <a:spLocks noChangeArrowheads="1"/>
          </p:cNvSpPr>
          <p:nvPr/>
        </p:nvSpPr>
        <p:spPr bwMode="auto">
          <a:xfrm>
            <a:off x="503238" y="1512044"/>
            <a:ext cx="8477250" cy="293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sz="2200" dirty="0">
                <a:latin typeface="Arial" panose="020B0604020202020204" pitchFamily="34" charset="0"/>
              </a:rPr>
              <a:t>In the broadest </a:t>
            </a:r>
            <a:r>
              <a:rPr lang="cs-CZ" sz="2200" dirty="0">
                <a:latin typeface="Arial" panose="020B0604020202020204" pitchFamily="34" charset="0"/>
              </a:rPr>
              <a:t>s</a:t>
            </a:r>
            <a:r>
              <a:rPr lang="en-US" sz="2200" dirty="0" err="1">
                <a:latin typeface="Arial" panose="020B0604020202020204" pitchFamily="34" charset="0"/>
              </a:rPr>
              <a:t>ense</a:t>
            </a:r>
            <a:r>
              <a:rPr lang="en-US" sz="2200" dirty="0">
                <a:latin typeface="Arial" panose="020B0604020202020204" pitchFamily="34" charset="0"/>
              </a:rPr>
              <a:t>,</a:t>
            </a:r>
            <a:r>
              <a:rPr lang="cs-CZ" sz="2200" dirty="0">
                <a:latin typeface="Arial" panose="020B0604020202020204" pitchFamily="34" charset="0"/>
              </a:rPr>
              <a:t> </a:t>
            </a:r>
            <a:r>
              <a:rPr lang="en-US" sz="2200" b="1" dirty="0">
                <a:latin typeface="Arial" panose="020B0604020202020204" pitchFamily="34" charset="0"/>
              </a:rPr>
              <a:t>merchandising</a:t>
            </a:r>
            <a:r>
              <a:rPr lang="cs-CZ" sz="2200" b="1" dirty="0">
                <a:latin typeface="Arial" panose="020B0604020202020204" pitchFamily="34" charset="0"/>
              </a:rPr>
              <a:t> </a:t>
            </a:r>
            <a:r>
              <a:rPr lang="en-US" sz="2200" dirty="0">
                <a:latin typeface="Arial" panose="020B0604020202020204" pitchFamily="34" charset="0"/>
              </a:rPr>
              <a:t>is any practice which contributes to the sale of products to a retail consumer. At a retail in-store level, merchandising refers to the variety of products available for sale and the display of those products in such a way that it stimulates interest and entices customers to make a purchase</a:t>
            </a:r>
            <a:r>
              <a:rPr lang="en-US" sz="2200" dirty="0" smtClean="0">
                <a:latin typeface="Arial" panose="020B0604020202020204" pitchFamily="34" charset="0"/>
              </a:rPr>
              <a:t>.</a:t>
            </a:r>
            <a:endParaRPr lang="cs-CZ" sz="2200" dirty="0" smtClean="0">
              <a:latin typeface="Arial" panose="020B0604020202020204" pitchFamily="34" charset="0"/>
            </a:endParaRPr>
          </a:p>
          <a:p>
            <a:endParaRPr lang="cs-CZ" sz="2200" dirty="0">
              <a:latin typeface="Arial" panose="020B0604020202020204" pitchFamily="34" charset="0"/>
            </a:endParaRPr>
          </a:p>
          <a:p>
            <a:r>
              <a:rPr lang="cs-CZ" sz="2200" dirty="0" err="1">
                <a:latin typeface="Arial" panose="020B0604020202020204" pitchFamily="34" charset="0"/>
              </a:rPr>
              <a:t>For</a:t>
            </a:r>
            <a:r>
              <a:rPr lang="cs-CZ" sz="2200" dirty="0">
                <a:latin typeface="Arial" panose="020B0604020202020204" pitchFamily="34" charset="0"/>
              </a:rPr>
              <a:t> </a:t>
            </a:r>
            <a:r>
              <a:rPr lang="cs-CZ" sz="2200" dirty="0" err="1">
                <a:latin typeface="Arial" panose="020B0604020202020204" pitchFamily="34" charset="0"/>
              </a:rPr>
              <a:t>example</a:t>
            </a:r>
            <a:r>
              <a:rPr lang="cs-CZ" sz="2200" dirty="0">
                <a:latin typeface="Arial" panose="020B0604020202020204" pitchFamily="34" charset="0"/>
              </a:rPr>
              <a:t> </a:t>
            </a:r>
            <a:r>
              <a:rPr lang="cs-CZ" sz="2200" dirty="0" err="1">
                <a:latin typeface="Arial" panose="020B0604020202020204" pitchFamily="34" charset="0"/>
              </a:rPr>
              <a:t>the</a:t>
            </a:r>
            <a:r>
              <a:rPr lang="cs-CZ" sz="2200" dirty="0">
                <a:latin typeface="Arial" panose="020B0604020202020204" pitchFamily="34" charset="0"/>
              </a:rPr>
              <a:t> </a:t>
            </a:r>
            <a:r>
              <a:rPr lang="cs-CZ" sz="2200" dirty="0">
                <a:latin typeface="Arial" panose="020B0604020202020204" pitchFamily="34" charset="0"/>
                <a:hlinkClick r:id="rId2"/>
              </a:rPr>
              <a:t>Apple </a:t>
            </a:r>
            <a:r>
              <a:rPr lang="cs-CZ" sz="2200" dirty="0" err="1">
                <a:latin typeface="Arial" panose="020B0604020202020204" pitchFamily="34" charset="0"/>
                <a:hlinkClick r:id="rId2"/>
              </a:rPr>
              <a:t>Store</a:t>
            </a:r>
            <a:r>
              <a:rPr lang="cs-CZ" sz="2200" dirty="0">
                <a:latin typeface="Arial" panose="020B0604020202020204" pitchFamily="34" charset="0"/>
              </a:rPr>
              <a:t>. </a:t>
            </a:r>
          </a:p>
        </p:txBody>
      </p:sp>
    </p:spTree>
    <p:extLst>
      <p:ext uri="{BB962C8B-B14F-4D97-AF65-F5344CB8AC3E}">
        <p14:creationId xmlns:p14="http://schemas.microsoft.com/office/powerpoint/2010/main" val="31947292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QR CODES – VIRTUAL SHOP</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zh-CN" sz="2200" dirty="0">
                <a:latin typeface="Arial" panose="020B0604020202020204" pitchFamily="34" charset="0"/>
                <a:ea typeface="SimSun" pitchFamily="2" charset="-122"/>
              </a:rPr>
              <a:t>It is merely just pictures of products, each with a QR code attached to it so customers can just take a picture of it and hit the “buy now” button. </a:t>
            </a:r>
            <a:endParaRPr lang="cs-CZ" altLang="zh-CN" sz="2200" dirty="0" smtClean="0">
              <a:latin typeface="Arial" panose="020B0604020202020204" pitchFamily="34" charset="0"/>
              <a:ea typeface="SimSun" pitchFamily="2" charset="-122"/>
            </a:endParaRPr>
          </a:p>
          <a:p>
            <a:pPr marL="285750" indent="-285750" eaLnBrk="1" hangingPunct="1">
              <a:spcBef>
                <a:spcPct val="0"/>
              </a:spcBef>
              <a:defRPr/>
            </a:pPr>
            <a:endParaRPr lang="en-US" altLang="zh-CN" sz="2200" dirty="0">
              <a:latin typeface="Arial" panose="020B0604020202020204" pitchFamily="34" charset="0"/>
              <a:ea typeface="SimSun" pitchFamily="2" charset="-122"/>
            </a:endParaRPr>
          </a:p>
          <a:p>
            <a:pPr marL="285750" indent="-285750" eaLnBrk="1" hangingPunct="1">
              <a:spcBef>
                <a:spcPct val="0"/>
              </a:spcBef>
              <a:defRPr/>
            </a:pPr>
            <a:r>
              <a:rPr lang="en-US" altLang="zh-CN" sz="2200" dirty="0">
                <a:latin typeface="Arial" panose="020B0604020202020204" pitchFamily="34" charset="0"/>
                <a:ea typeface="SimSun" pitchFamily="2" charset="-122"/>
              </a:rPr>
              <a:t>These shops can be found in metro stations and before the customer arrives to his last stop, the package is already on its way. </a:t>
            </a:r>
            <a:endParaRPr lang="cs-CZ" altLang="zh-CN" sz="2200" dirty="0" smtClean="0">
              <a:latin typeface="Arial" panose="020B0604020202020204" pitchFamily="34" charset="0"/>
              <a:ea typeface="SimSun" pitchFamily="2" charset="-122"/>
            </a:endParaRPr>
          </a:p>
          <a:p>
            <a:pPr marL="285750" indent="-285750" eaLnBrk="1" hangingPunct="1">
              <a:spcBef>
                <a:spcPct val="0"/>
              </a:spcBef>
              <a:defRPr/>
            </a:pPr>
            <a:endParaRPr lang="en-US" altLang="zh-CN" sz="2200" dirty="0">
              <a:latin typeface="Arial" panose="020B0604020202020204" pitchFamily="34" charset="0"/>
              <a:ea typeface="SimSun" pitchFamily="2" charset="-122"/>
            </a:endParaRPr>
          </a:p>
          <a:p>
            <a:pPr marL="285750" indent="-285750" eaLnBrk="1" hangingPunct="1">
              <a:spcBef>
                <a:spcPct val="0"/>
              </a:spcBef>
              <a:defRPr/>
            </a:pPr>
            <a:r>
              <a:rPr lang="en-US" altLang="zh-CN" sz="2200" dirty="0">
                <a:latin typeface="Arial" panose="020B0604020202020204" pitchFamily="34" charset="0"/>
                <a:ea typeface="SimSun" pitchFamily="2" charset="-122"/>
              </a:rPr>
              <a:t>For customers it creates an opportunity to save some time because they shop while they commute. </a:t>
            </a:r>
            <a:endParaRPr lang="cs-CZ" altLang="zh-CN" sz="2200" dirty="0" smtClean="0">
              <a:latin typeface="Arial" panose="020B0604020202020204" pitchFamily="34" charset="0"/>
              <a:ea typeface="SimSun" pitchFamily="2" charset="-122"/>
            </a:endParaRPr>
          </a:p>
          <a:p>
            <a:pPr marL="285750" indent="-285750" eaLnBrk="1" hangingPunct="1">
              <a:spcBef>
                <a:spcPct val="0"/>
              </a:spcBef>
              <a:defRPr/>
            </a:pPr>
            <a:endParaRPr lang="en-US" altLang="zh-CN" sz="2200" dirty="0">
              <a:latin typeface="Arial" panose="020B0604020202020204" pitchFamily="34" charset="0"/>
              <a:ea typeface="SimSun" pitchFamily="2" charset="-122"/>
            </a:endParaRPr>
          </a:p>
          <a:p>
            <a:pPr marL="285750" indent="-285750" eaLnBrk="1" hangingPunct="1">
              <a:spcBef>
                <a:spcPct val="0"/>
              </a:spcBef>
              <a:defRPr/>
            </a:pPr>
            <a:r>
              <a:rPr lang="en-US" altLang="zh-CN" sz="2200" dirty="0">
                <a:latin typeface="Arial" panose="020B0604020202020204" pitchFamily="34" charset="0"/>
                <a:ea typeface="SimSun" pitchFamily="2" charset="-122"/>
              </a:rPr>
              <a:t>And for companies it presents an opportunity to save distribution costs, if they have good logistical </a:t>
            </a:r>
            <a:r>
              <a:rPr lang="en-US" altLang="zh-CN" sz="2200" dirty="0" err="1">
                <a:latin typeface="Arial" panose="020B0604020202020204" pitchFamily="34" charset="0"/>
                <a:ea typeface="SimSun" pitchFamily="2" charset="-122"/>
              </a:rPr>
              <a:t>centre</a:t>
            </a:r>
            <a:r>
              <a:rPr lang="en-US" altLang="zh-CN" sz="2200" dirty="0">
                <a:latin typeface="Arial" panose="020B0604020202020204" pitchFamily="34" charset="0"/>
                <a:ea typeface="SimSun" pitchFamily="2" charset="-122"/>
              </a:rPr>
              <a:t>.</a:t>
            </a:r>
          </a:p>
        </p:txBody>
      </p:sp>
    </p:spTree>
    <p:extLst>
      <p:ext uri="{BB962C8B-B14F-4D97-AF65-F5344CB8AC3E}">
        <p14:creationId xmlns:p14="http://schemas.microsoft.com/office/powerpoint/2010/main" val="3067454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PHYSICAL DISTRIBUTION - LOGISTICS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zh-CN" sz="2200" dirty="0">
                <a:latin typeface="Arial" panose="020B0604020202020204" pitchFamily="34" charset="0"/>
                <a:ea typeface="SimSun" pitchFamily="2" charset="-122"/>
              </a:rPr>
              <a:t>The physical storage and transportation of goods, or the physical process of making a service type activity available.</a:t>
            </a:r>
          </a:p>
          <a:p>
            <a:pPr marL="285750" indent="-285750" eaLnBrk="1" hangingPunct="1">
              <a:spcBef>
                <a:spcPct val="0"/>
              </a:spcBef>
              <a:defRPr/>
            </a:pPr>
            <a:r>
              <a:rPr lang="en-US" altLang="zh-CN" sz="2200" dirty="0">
                <a:latin typeface="Arial" panose="020B0604020202020204" pitchFamily="34" charset="0"/>
                <a:ea typeface="SimSun" pitchFamily="2" charset="-122"/>
              </a:rPr>
              <a:t>The holding of base or “buffer” stocks, via distribution warehouses and goods in transit, to “smooth” the relationship between the rate of production and the demand from channel intermediaries.</a:t>
            </a:r>
          </a:p>
          <a:p>
            <a:pPr marL="285750" indent="-285750" eaLnBrk="1" hangingPunct="1">
              <a:spcBef>
                <a:spcPct val="0"/>
              </a:spcBef>
              <a:defRPr/>
            </a:pPr>
            <a:r>
              <a:rPr lang="en-US" altLang="zh-CN" sz="2200" dirty="0">
                <a:latin typeface="Arial" panose="020B0604020202020204" pitchFamily="34" charset="0"/>
                <a:ea typeface="SimSun" pitchFamily="2" charset="-122"/>
              </a:rPr>
              <a:t>Stocks held by intermediaries within the channel of distribution.</a:t>
            </a:r>
          </a:p>
          <a:p>
            <a:pPr marL="285750" indent="-285750" eaLnBrk="1" hangingPunct="1">
              <a:spcBef>
                <a:spcPct val="0"/>
              </a:spcBef>
              <a:defRPr/>
            </a:pPr>
            <a:r>
              <a:rPr lang="en-US" altLang="zh-CN" sz="2200" dirty="0">
                <a:latin typeface="Arial" panose="020B0604020202020204" pitchFamily="34" charset="0"/>
                <a:ea typeface="SimSun" pitchFamily="2" charset="-122"/>
              </a:rPr>
              <a:t>Customer ordering procedures.</a:t>
            </a:r>
          </a:p>
          <a:p>
            <a:pPr marL="285750" indent="-285750" eaLnBrk="1" hangingPunct="1">
              <a:spcBef>
                <a:spcPct val="0"/>
              </a:spcBef>
              <a:defRPr/>
            </a:pPr>
            <a:r>
              <a:rPr lang="en-US" altLang="zh-CN" sz="2200" dirty="0">
                <a:latin typeface="Arial" panose="020B0604020202020204" pitchFamily="34" charset="0"/>
                <a:ea typeface="SimSun" pitchFamily="2" charset="-122"/>
              </a:rPr>
              <a:t>Warehouse picking and order collection systems.</a:t>
            </a:r>
          </a:p>
          <a:p>
            <a:pPr marL="285750" indent="-285750" eaLnBrk="1" hangingPunct="1">
              <a:spcBef>
                <a:spcPct val="0"/>
              </a:spcBef>
              <a:defRPr/>
            </a:pPr>
            <a:r>
              <a:rPr lang="en-US" altLang="zh-CN" sz="2200" dirty="0">
                <a:latin typeface="Arial" panose="020B0604020202020204" pitchFamily="34" charset="0"/>
                <a:ea typeface="SimSun" pitchFamily="2" charset="-122"/>
              </a:rPr>
              <a:t>Distribution control systems. </a:t>
            </a:r>
          </a:p>
        </p:txBody>
      </p:sp>
    </p:spTree>
    <p:extLst>
      <p:ext uri="{BB962C8B-B14F-4D97-AF65-F5344CB8AC3E}">
        <p14:creationId xmlns:p14="http://schemas.microsoft.com/office/powerpoint/2010/main" val="20312318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r>
              <a:rPr lang="cs-CZ" altLang="cs-CZ" sz="2200" dirty="0" err="1" smtClean="0">
                <a:latin typeface="Arial" panose="020B0604020202020204" pitchFamily="34" charset="0"/>
              </a:rPr>
              <a:t>Thank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attention</a:t>
            </a:r>
            <a:r>
              <a:rPr lang="cs-CZ" altLang="cs-CZ" sz="2200" dirty="0" smtClean="0">
                <a:latin typeface="Arial" panose="020B0604020202020204" pitchFamily="34" charset="0"/>
              </a:rPr>
              <a:t>.</a:t>
            </a:r>
          </a:p>
          <a:p>
            <a:pPr algn="ctr" eaLnBrk="1" hangingPunct="1">
              <a:spcBef>
                <a:spcPct val="0"/>
              </a:spcBef>
              <a:buNone/>
              <a:defRPr/>
            </a:pPr>
            <a:r>
              <a:rPr lang="cs-CZ" altLang="cs-CZ" sz="2200" dirty="0" smtClean="0">
                <a:latin typeface="Arial" panose="020B0604020202020204" pitchFamily="34" charset="0"/>
                <a:sym typeface="Wingdings" panose="05000000000000000000" pitchFamily="2" charset="2"/>
              </a:rPr>
              <a:t> </a:t>
            </a:r>
            <a:endParaRPr lang="cs-CZ" altLang="cs-CZ" sz="2200" dirty="0" smtClean="0">
              <a:latin typeface="Arial" panose="020B0604020202020204" pitchFamily="34" charset="0"/>
            </a:endParaRPr>
          </a:p>
          <a:p>
            <a:pPr eaLnBrk="1" hangingPunct="1">
              <a:spcBef>
                <a:spcPct val="0"/>
              </a:spcBef>
              <a:buNone/>
              <a:defRPr/>
            </a:pPr>
            <a:endParaRPr lang="en-GB" altLang="cs-CZ" sz="2200" dirty="0" smtClean="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1. DEFINITION OF DISTRIBUTION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If expected marketing goals are to be achieved, a product must be made accessible (available) to the target market in an efficient manner. In many markets, the biggest constraint to successful marketing is distribution. </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When a product is manufactured it is typically shipped (and usually sold) to a distributor. The distributor then sells the product to retailers or customers. </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smtClean="0">
                <a:latin typeface="Arial" panose="020B0604020202020204" pitchFamily="34" charset="0"/>
              </a:rPr>
              <a:t>New </a:t>
            </a:r>
            <a:r>
              <a:rPr lang="cs-CZ" altLang="cs-CZ" sz="2200" dirty="0" err="1" smtClean="0">
                <a:latin typeface="Arial" panose="020B0604020202020204" pitchFamily="34" charset="0"/>
              </a:rPr>
              <a:t>approach</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distribution</a:t>
            </a:r>
            <a:r>
              <a:rPr lang="cs-CZ" altLang="cs-CZ" sz="2200" dirty="0" smtClean="0">
                <a:latin typeface="Arial" panose="020B0604020202020204" pitchFamily="34" charset="0"/>
              </a:rPr>
              <a:t> – AVAILABILITY. </a:t>
            </a:r>
            <a:endParaRPr lang="en-US" altLang="cs-CZ" sz="2200"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BASIC QUESTIONS REGARDING DISTRIBUTION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buFont typeface="+mj-lt"/>
              <a:buAutoNum type="arabicPeriod"/>
              <a:defRPr/>
            </a:pPr>
            <a:r>
              <a:rPr lang="en-US" altLang="cs-CZ" sz="2200" dirty="0">
                <a:latin typeface="Arial" panose="020B0604020202020204" pitchFamily="34" charset="0"/>
              </a:rPr>
              <a:t>Should the product be sold through a retailer?</a:t>
            </a:r>
          </a:p>
          <a:p>
            <a:pPr marL="457200" indent="-457200" eaLnBrk="1" hangingPunct="1">
              <a:spcBef>
                <a:spcPct val="0"/>
              </a:spcBef>
              <a:buFont typeface="+mj-lt"/>
              <a:buAutoNum type="arabicPeriod"/>
              <a:defRPr/>
            </a:pPr>
            <a:r>
              <a:rPr lang="en-US" altLang="cs-CZ" sz="2200" dirty="0">
                <a:latin typeface="Arial" panose="020B0604020202020204" pitchFamily="34" charset="0"/>
              </a:rPr>
              <a:t>Should the product be distributed through wholesaler?</a:t>
            </a:r>
          </a:p>
          <a:p>
            <a:pPr marL="457200" indent="-457200" eaLnBrk="1" hangingPunct="1">
              <a:spcBef>
                <a:spcPct val="0"/>
              </a:spcBef>
              <a:buFont typeface="+mj-lt"/>
              <a:buAutoNum type="arabicPeriod"/>
              <a:defRPr/>
            </a:pPr>
            <a:r>
              <a:rPr lang="en-US" altLang="cs-CZ" sz="2200" dirty="0">
                <a:latin typeface="Arial" panose="020B0604020202020204" pitchFamily="34" charset="0"/>
              </a:rPr>
              <a:t>Should multi-level marketing channels be used?</a:t>
            </a:r>
          </a:p>
          <a:p>
            <a:pPr marL="457200" indent="-457200" eaLnBrk="1" hangingPunct="1">
              <a:spcBef>
                <a:spcPct val="0"/>
              </a:spcBef>
              <a:buFont typeface="+mj-lt"/>
              <a:buAutoNum type="arabicPeriod"/>
              <a:defRPr/>
            </a:pPr>
            <a:r>
              <a:rPr lang="en-US" altLang="cs-CZ" sz="2200" dirty="0">
                <a:latin typeface="Arial" panose="020B0604020202020204" pitchFamily="34" charset="0"/>
              </a:rPr>
              <a:t>How long should the channel be (how many members)?</a:t>
            </a:r>
          </a:p>
          <a:p>
            <a:pPr marL="457200" indent="-457200" eaLnBrk="1" hangingPunct="1">
              <a:spcBef>
                <a:spcPct val="0"/>
              </a:spcBef>
              <a:buFont typeface="+mj-lt"/>
              <a:buAutoNum type="arabicPeriod"/>
              <a:defRPr/>
            </a:pPr>
            <a:r>
              <a:rPr lang="en-US" altLang="cs-CZ" sz="2200" dirty="0">
                <a:latin typeface="Arial" panose="020B0604020202020204" pitchFamily="34" charset="0"/>
              </a:rPr>
              <a:t>Where should the product or service be available?</a:t>
            </a:r>
          </a:p>
          <a:p>
            <a:pPr marL="457200" indent="-457200" eaLnBrk="1" hangingPunct="1">
              <a:spcBef>
                <a:spcPct val="0"/>
              </a:spcBef>
              <a:buFont typeface="+mj-lt"/>
              <a:buAutoNum type="arabicPeriod"/>
              <a:defRPr/>
            </a:pPr>
            <a:r>
              <a:rPr lang="en-US" altLang="cs-CZ" sz="2200" dirty="0">
                <a:latin typeface="Arial" panose="020B0604020202020204" pitchFamily="34" charset="0"/>
              </a:rPr>
              <a:t>Should distribution be exclusive, selective or extensive?</a:t>
            </a:r>
          </a:p>
          <a:p>
            <a:pPr marL="457200" indent="-457200" eaLnBrk="1" hangingPunct="1">
              <a:spcBef>
                <a:spcPct val="0"/>
              </a:spcBef>
              <a:buFont typeface="+mj-lt"/>
              <a:buAutoNum type="arabicPeriod"/>
              <a:defRPr/>
            </a:pPr>
            <a:r>
              <a:rPr lang="en-US" altLang="cs-CZ" sz="2200" dirty="0">
                <a:latin typeface="Arial" panose="020B0604020202020204" pitchFamily="34" charset="0"/>
              </a:rPr>
              <a:t>Should channel members share advertising (co-op ads)?</a:t>
            </a:r>
          </a:p>
          <a:p>
            <a:pPr marL="457200" indent="-457200" eaLnBrk="1" hangingPunct="1">
              <a:spcBef>
                <a:spcPct val="0"/>
              </a:spcBef>
              <a:buFont typeface="+mj-lt"/>
              <a:buAutoNum type="arabicPeriod"/>
              <a:defRPr/>
            </a:pPr>
            <a:r>
              <a:rPr lang="en-US" altLang="cs-CZ" sz="2200" dirty="0">
                <a:latin typeface="Arial" panose="020B0604020202020204" pitchFamily="34" charset="0"/>
              </a:rPr>
              <a:t>Should electronic methods of distribution be used?</a:t>
            </a:r>
          </a:p>
          <a:p>
            <a:pPr marL="457200" indent="-457200" eaLnBrk="1" hangingPunct="1">
              <a:spcBef>
                <a:spcPct val="0"/>
              </a:spcBef>
              <a:buFont typeface="+mj-lt"/>
              <a:buAutoNum type="arabicPeriod"/>
              <a:defRPr/>
            </a:pPr>
            <a:r>
              <a:rPr lang="en-US" altLang="cs-CZ" sz="2200" dirty="0">
                <a:latin typeface="Arial" panose="020B0604020202020204" pitchFamily="34" charset="0"/>
              </a:rPr>
              <a:t>What will it cost to keep inventory of products on store shelves and in channel warehouses (</a:t>
            </a:r>
            <a:r>
              <a:rPr lang="en-US" altLang="cs-CZ" sz="2200" dirty="0" err="1">
                <a:latin typeface="Arial" panose="020B0604020202020204" pitchFamily="34" charset="0"/>
              </a:rPr>
              <a:t>reffered</a:t>
            </a:r>
            <a:r>
              <a:rPr lang="en-US" altLang="cs-CZ" sz="2200" dirty="0">
                <a:latin typeface="Arial" panose="020B0604020202020204" pitchFamily="34" charset="0"/>
              </a:rPr>
              <a:t> to as filling the pipeline)?</a:t>
            </a:r>
          </a:p>
        </p:txBody>
      </p:sp>
    </p:spTree>
    <p:extLst>
      <p:ext uri="{BB962C8B-B14F-4D97-AF65-F5344CB8AC3E}">
        <p14:creationId xmlns:p14="http://schemas.microsoft.com/office/powerpoint/2010/main" val="2190403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DISTRIBUTION PROCESS AND CHANNELS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way how to supply goods from producer to customer. The most important terms of distribution process are: right place, right quantity, good product form and type, good time. </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DC=chain of intermediaries, each passing the product down the chain to the next organization, before it finally reaches the consumer or end-user.</a:t>
            </a:r>
          </a:p>
          <a:p>
            <a:pPr marL="285750" indent="-285750" eaLnBrk="1" hangingPunct="1">
              <a:spcBef>
                <a:spcPct val="0"/>
              </a:spcBef>
              <a:defRPr/>
            </a:pPr>
            <a:r>
              <a:rPr lang="en-US" altLang="cs-CZ" sz="2200" dirty="0" smtClean="0">
                <a:latin typeface="Arial" panose="020B0604020202020204" pitchFamily="34" charset="0"/>
              </a:rPr>
              <a:t>A </a:t>
            </a:r>
            <a:r>
              <a:rPr lang="en-US" altLang="cs-CZ" sz="2200" dirty="0">
                <a:latin typeface="Arial" panose="020B0604020202020204" pitchFamily="34" charset="0"/>
              </a:rPr>
              <a:t>number of channels of distribution is available:</a:t>
            </a:r>
          </a:p>
          <a:p>
            <a:pPr marL="285750" indent="-285750" eaLnBrk="1" hangingPunct="1">
              <a:spcBef>
                <a:spcPct val="0"/>
              </a:spcBef>
              <a:defRPr/>
            </a:pPr>
            <a:r>
              <a:rPr lang="en-US" altLang="cs-CZ" sz="2200" dirty="0" smtClean="0">
                <a:latin typeface="Arial" panose="020B0604020202020204" pitchFamily="34" charset="0"/>
              </a:rPr>
              <a:t>Direct </a:t>
            </a:r>
            <a:r>
              <a:rPr lang="en-US" altLang="cs-CZ" sz="2200" dirty="0">
                <a:latin typeface="Arial" panose="020B0604020202020204" pitchFamily="34" charset="0"/>
              </a:rPr>
              <a:t>selling, such as via mail order, internet and telephone sales. </a:t>
            </a:r>
          </a:p>
          <a:p>
            <a:pPr marL="285750" indent="-285750" eaLnBrk="1" hangingPunct="1">
              <a:spcBef>
                <a:spcPct val="0"/>
              </a:spcBef>
              <a:defRPr/>
            </a:pPr>
            <a:r>
              <a:rPr lang="en-US" altLang="cs-CZ" sz="2200" dirty="0">
                <a:latin typeface="Arial" panose="020B0604020202020204" pitchFamily="34" charset="0"/>
              </a:rPr>
              <a:t>Agent, who typically sells on behalf of the producer. They do not take ownership of products. </a:t>
            </a:r>
          </a:p>
          <a:p>
            <a:pPr marL="285750" indent="-285750" eaLnBrk="1" hangingPunct="1">
              <a:spcBef>
                <a:spcPct val="0"/>
              </a:spcBef>
              <a:defRPr/>
            </a:pPr>
            <a:r>
              <a:rPr lang="en-US" altLang="cs-CZ" sz="2200" dirty="0">
                <a:latin typeface="Arial" panose="020B0604020202020204" pitchFamily="34" charset="0"/>
              </a:rPr>
              <a:t>Retailer (also called dealer or reseller), who sells directly to end customers. </a:t>
            </a:r>
          </a:p>
          <a:p>
            <a:pPr marL="285750" indent="-285750" eaLnBrk="1" hangingPunct="1">
              <a:spcBef>
                <a:spcPct val="0"/>
              </a:spcBef>
              <a:defRPr/>
            </a:pPr>
            <a:r>
              <a:rPr lang="en-US" altLang="cs-CZ" sz="2200" dirty="0" smtClean="0">
                <a:latin typeface="Arial" panose="020B0604020202020204" pitchFamily="34" charset="0"/>
              </a:rPr>
              <a:t>Direct </a:t>
            </a:r>
            <a:r>
              <a:rPr lang="en-US" altLang="cs-CZ" sz="2200" dirty="0">
                <a:latin typeface="Arial" panose="020B0604020202020204" pitchFamily="34" charset="0"/>
              </a:rPr>
              <a:t>(B2C) X Indirect (B2B</a:t>
            </a:r>
            <a:r>
              <a:rPr lang="en-US" altLang="cs-CZ" sz="2200" dirty="0" smtClean="0">
                <a:latin typeface="Arial" panose="020B0604020202020204" pitchFamily="34" charset="0"/>
              </a:rPr>
              <a:t>)</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106899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DISTRIBUTION CHANNELS</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Distribution channels may not be restricted to physical products alone. They may be just as important for moving a service from producer to consumer in certain sectors, since both direct and indirect channels may be used. Hotels, for example, may sell their services (typically rooms) directly or through travel agents, tour operators, airlines, tourist boards, centralized reservation systems, etc</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r>
              <a:rPr lang="en-US" sz="2200" dirty="0" smtClean="0">
                <a:latin typeface="Arial" panose="020B0604020202020204" pitchFamily="34" charset="0"/>
              </a:rPr>
              <a:t>Other </a:t>
            </a:r>
            <a:r>
              <a:rPr lang="en-US" sz="2200" dirty="0">
                <a:latin typeface="Arial" panose="020B0604020202020204" pitchFamily="34" charset="0"/>
              </a:rPr>
              <a:t>functions: collecting information, sales promotion, contacting (potential) customers, adjusting the supply to customers needs, bargaining, </a:t>
            </a:r>
            <a:r>
              <a:rPr lang="cs-CZ" sz="2200" dirty="0" err="1" smtClean="0">
                <a:latin typeface="Arial" panose="020B0604020202020204" pitchFamily="34" charset="0"/>
              </a:rPr>
              <a:t>etc</a:t>
            </a:r>
            <a:r>
              <a:rPr lang="cs-CZ" sz="2200" dirty="0" smtClean="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To design a marketing channel system, marketers </a:t>
            </a:r>
            <a:r>
              <a:rPr lang="en-US" sz="2200" dirty="0" err="1">
                <a:latin typeface="Arial" panose="020B0604020202020204" pitchFamily="34" charset="0"/>
              </a:rPr>
              <a:t>analyse</a:t>
            </a:r>
            <a:r>
              <a:rPr lang="en-US" sz="2200" dirty="0">
                <a:latin typeface="Arial" panose="020B0604020202020204" pitchFamily="34" charset="0"/>
              </a:rPr>
              <a:t> customer needs and wants, establish channel objectives and constraints, and identify and evaluate major channel alternatives</a:t>
            </a:r>
            <a:r>
              <a:rPr lang="en-US" sz="2200" dirty="0" smtClean="0">
                <a:latin typeface="Arial" panose="020B0604020202020204" pitchFamily="34" charset="0"/>
              </a:rPr>
              <a:t>.</a:t>
            </a:r>
            <a:endParaRPr lang="en-US" sz="2200" dirty="0">
              <a:latin typeface="Arial" panose="020B0604020202020204" pitchFamily="34" charset="0"/>
            </a:endParaRPr>
          </a:p>
        </p:txBody>
      </p:sp>
    </p:spTree>
    <p:extLst>
      <p:ext uri="{BB962C8B-B14F-4D97-AF65-F5344CB8AC3E}">
        <p14:creationId xmlns:p14="http://schemas.microsoft.com/office/powerpoint/2010/main" val="42768487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FUNCTIONS OF CHANNEL INTERMEDIARIES</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smtClean="0">
                <a:latin typeface="Arial" panose="020B0604020202020204" pitchFamily="34" charset="0"/>
              </a:rPr>
              <a:t>Reconciling </a:t>
            </a:r>
            <a:r>
              <a:rPr lang="en-US" sz="2200" dirty="0">
                <a:latin typeface="Arial" panose="020B0604020202020204" pitchFamily="34" charset="0"/>
              </a:rPr>
              <a:t>the needs of producers and consumers – breaking bulk of products</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Improving efficiency – reducing the number of transactions</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Improving accessibility – improving location and time gaps</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Providing specialist services.</a:t>
            </a:r>
          </a:p>
        </p:txBody>
      </p:sp>
    </p:spTree>
    <p:extLst>
      <p:ext uri="{BB962C8B-B14F-4D97-AF65-F5344CB8AC3E}">
        <p14:creationId xmlns:p14="http://schemas.microsoft.com/office/powerpoint/2010/main" val="1246954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pPr>
            <a:r>
              <a:rPr lang="cs-CZ" altLang="cs-CZ" sz="2400" b="1" dirty="0" smtClean="0">
                <a:latin typeface="Arial" panose="020B0604020202020204" pitchFamily="34" charset="0"/>
              </a:rPr>
              <a:t>TYPES OF INTERMEDIARIES</a:t>
            </a:r>
          </a:p>
        </p:txBody>
      </p:sp>
      <p:sp>
        <p:nvSpPr>
          <p:cNvPr id="3079" name="TextovéPole 10"/>
          <p:cNvSpPr txBox="1">
            <a:spLocks noChangeArrowheads="1"/>
          </p:cNvSpPr>
          <p:nvPr/>
        </p:nvSpPr>
        <p:spPr bwMode="auto">
          <a:xfrm>
            <a:off x="490538" y="1348800"/>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Agents (they do not take ownership or physical possession of the products they represent).</a:t>
            </a:r>
          </a:p>
          <a:p>
            <a:pPr marL="285750" indent="-285750" eaLnBrk="1" hangingPunct="1">
              <a:spcBef>
                <a:spcPct val="0"/>
              </a:spcBef>
              <a:defRPr/>
            </a:pPr>
            <a:r>
              <a:rPr lang="en-US" sz="2200" dirty="0">
                <a:latin typeface="Arial" panose="020B0604020202020204" pitchFamily="34" charset="0"/>
              </a:rPr>
              <a:t>Producers agents (many producers).</a:t>
            </a:r>
          </a:p>
          <a:p>
            <a:pPr marL="285750" indent="-285750" eaLnBrk="1" hangingPunct="1">
              <a:spcBef>
                <a:spcPct val="0"/>
              </a:spcBef>
              <a:defRPr/>
            </a:pPr>
            <a:r>
              <a:rPr lang="en-US" sz="2200" dirty="0">
                <a:latin typeface="Arial" panose="020B0604020202020204" pitchFamily="34" charset="0"/>
              </a:rPr>
              <a:t>Sales agents (one producer).</a:t>
            </a:r>
          </a:p>
          <a:p>
            <a:pPr marL="285750" indent="-285750" eaLnBrk="1" hangingPunct="1">
              <a:spcBef>
                <a:spcPct val="0"/>
              </a:spcBef>
              <a:defRPr/>
            </a:pPr>
            <a:r>
              <a:rPr lang="en-US" sz="2200" dirty="0">
                <a:latin typeface="Arial" panose="020B0604020202020204" pitchFamily="34" charset="0"/>
              </a:rPr>
              <a:t>Brokers (bring potential buyers and sellers together).</a:t>
            </a:r>
          </a:p>
          <a:p>
            <a:pPr marL="285750" indent="-285750" eaLnBrk="1" hangingPunct="1">
              <a:spcBef>
                <a:spcPct val="0"/>
              </a:spcBef>
              <a:defRPr/>
            </a:pPr>
            <a:r>
              <a:rPr lang="en-US" sz="2200" dirty="0">
                <a:latin typeface="Arial" panose="020B0604020202020204" pitchFamily="34" charset="0"/>
              </a:rPr>
              <a:t>Wholesalers.</a:t>
            </a:r>
          </a:p>
          <a:p>
            <a:pPr marL="285750" indent="-285750" eaLnBrk="1" hangingPunct="1">
              <a:spcBef>
                <a:spcPct val="0"/>
              </a:spcBef>
              <a:defRPr/>
            </a:pPr>
            <a:r>
              <a:rPr lang="en-US" sz="2200" dirty="0">
                <a:latin typeface="Arial" panose="020B0604020202020204" pitchFamily="34" charset="0"/>
              </a:rPr>
              <a:t>Retailers.</a:t>
            </a:r>
          </a:p>
          <a:p>
            <a:pPr marL="285750" indent="-285750" eaLnBrk="1" hangingPunct="1">
              <a:spcBef>
                <a:spcPct val="0"/>
              </a:spcBef>
              <a:defRPr/>
            </a:pPr>
            <a:r>
              <a:rPr lang="en-US" sz="2200" dirty="0">
                <a:latin typeface="Arial" panose="020B0604020202020204" pitchFamily="34" charset="0"/>
              </a:rPr>
              <a:t>Purchasing agents (like sales but more functions).</a:t>
            </a:r>
          </a:p>
          <a:p>
            <a:pPr marL="285750" indent="-285750" eaLnBrk="1" hangingPunct="1">
              <a:spcBef>
                <a:spcPct val="0"/>
              </a:spcBef>
              <a:defRPr/>
            </a:pPr>
            <a:r>
              <a:rPr lang="en-US" sz="2200" dirty="0">
                <a:latin typeface="Arial" panose="020B0604020202020204" pitchFamily="34" charset="0"/>
              </a:rPr>
              <a:t>Resident buyers (geographic location</a:t>
            </a:r>
            <a:r>
              <a:rPr lang="en-US" sz="2200" dirty="0" smtClean="0">
                <a:latin typeface="Arial" panose="020B0604020202020204" pitchFamily="34" charset="0"/>
              </a:rPr>
              <a:t>).</a:t>
            </a:r>
            <a:endParaRPr lang="cs-CZ" sz="2200" dirty="0" smtClean="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Franchising is the practice of using another firm's successful business model. </a:t>
            </a:r>
            <a:r>
              <a:rPr lang="en-US" sz="2200" dirty="0" smtClean="0">
                <a:latin typeface="Arial" panose="020B0604020202020204" pitchFamily="34" charset="0"/>
              </a:rPr>
              <a:t>For </a:t>
            </a:r>
            <a:r>
              <a:rPr lang="en-US" sz="2200" dirty="0">
                <a:latin typeface="Arial" panose="020B0604020202020204" pitchFamily="34" charset="0"/>
              </a:rPr>
              <a:t>the franchisor, the franchise is an alternative to building 'chain stores' to distribute goods that avoids the investments and liability of a chain. The franchisor's success depends on the success of the franchisees. The franchisee is said to have a greater incentive than a direct employee because he or she has a direct stake in the business</a:t>
            </a:r>
            <a:r>
              <a:rPr lang="en-US" sz="2200" dirty="0" smtClean="0">
                <a:latin typeface="Arial" panose="020B0604020202020204" pitchFamily="34" charset="0"/>
              </a:rPr>
              <a:t>.</a:t>
            </a:r>
            <a:endParaRPr lang="en-US" sz="2200" dirty="0">
              <a:latin typeface="Arial" panose="020B0604020202020204" pitchFamily="34" charset="0"/>
            </a:endParaRPr>
          </a:p>
        </p:txBody>
      </p:sp>
    </p:spTree>
    <p:extLst>
      <p:ext uri="{BB962C8B-B14F-4D97-AF65-F5344CB8AC3E}">
        <p14:creationId xmlns:p14="http://schemas.microsoft.com/office/powerpoint/2010/main" val="4064138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Distribution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NUMBER OF CHANNEL MEMBERS</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Distribution channels can have a number of levels:</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The simplest level – direct contact with no intermediaries involved, as the „</a:t>
            </a:r>
            <a:r>
              <a:rPr lang="en-US" sz="2200" b="1" dirty="0">
                <a:latin typeface="Arial" panose="020B0604020202020204" pitchFamily="34" charset="0"/>
              </a:rPr>
              <a:t>zero-level</a:t>
            </a:r>
            <a:r>
              <a:rPr lang="en-US" sz="2200" dirty="0">
                <a:latin typeface="Arial" panose="020B0604020202020204" pitchFamily="34" charset="0"/>
              </a:rPr>
              <a:t>“ channel. </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The „</a:t>
            </a:r>
            <a:r>
              <a:rPr lang="en-US" sz="2200" b="1" dirty="0">
                <a:latin typeface="Arial" panose="020B0604020202020204" pitchFamily="34" charset="0"/>
              </a:rPr>
              <a:t>one-level</a:t>
            </a:r>
            <a:r>
              <a:rPr lang="en-US" sz="2200" dirty="0">
                <a:latin typeface="Arial" panose="020B0604020202020204" pitchFamily="34" charset="0"/>
              </a:rPr>
              <a:t>“ channel, features just one intermediary. In small markets (such as small countries) it is practical to reach the whole market using just one- and zero- level channels. </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In large markets (such as large countries) a </a:t>
            </a:r>
            <a:r>
              <a:rPr lang="en-US" sz="2200" b="1" dirty="0">
                <a:latin typeface="Arial" panose="020B0604020202020204" pitchFamily="34" charset="0"/>
              </a:rPr>
              <a:t>second level</a:t>
            </a:r>
            <a:r>
              <a:rPr lang="en-US" sz="2200" dirty="0">
                <a:latin typeface="Arial" panose="020B0604020202020204" pitchFamily="34" charset="0"/>
              </a:rPr>
              <a:t>, a wholesaler for example, is now mainly used to extend distribution to the large number of small, neighborhood retailers. </a:t>
            </a:r>
          </a:p>
        </p:txBody>
      </p:sp>
    </p:spTree>
    <p:extLst>
      <p:ext uri="{BB962C8B-B14F-4D97-AF65-F5344CB8AC3E}">
        <p14:creationId xmlns:p14="http://schemas.microsoft.com/office/powerpoint/2010/main" val="1285215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2300</TotalTime>
  <Words>2509</Words>
  <Application>Microsoft Office PowerPoint</Application>
  <PresentationFormat>Předvádění na obrazovce (4:3)</PresentationFormat>
  <Paragraphs>227</Paragraphs>
  <Slides>29</Slides>
  <Notes>5</Notes>
  <HiddenSlides>0</HiddenSlides>
  <MMClips>0</MMClips>
  <ScaleCrop>false</ScaleCrop>
  <HeadingPairs>
    <vt:vector size="6" baseType="variant">
      <vt:variant>
        <vt:lpstr>Použitá písma</vt:lpstr>
      </vt:variant>
      <vt:variant>
        <vt:i4>6</vt:i4>
      </vt:variant>
      <vt:variant>
        <vt:lpstr>Motiv</vt:lpstr>
      </vt:variant>
      <vt:variant>
        <vt:i4>2</vt:i4>
      </vt:variant>
      <vt:variant>
        <vt:lpstr>Nadpisy snímků</vt:lpstr>
      </vt:variant>
      <vt:variant>
        <vt:i4>29</vt:i4>
      </vt:variant>
    </vt:vector>
  </HeadingPairs>
  <TitlesOfParts>
    <vt:vector size="37" baseType="lpstr">
      <vt:lpstr>SimSun</vt:lpstr>
      <vt:lpstr>SimSun</vt: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stoklasa</cp:lastModifiedBy>
  <cp:revision>206</cp:revision>
  <dcterms:created xsi:type="dcterms:W3CDTF">2016-03-17T12:08:01Z</dcterms:created>
  <dcterms:modified xsi:type="dcterms:W3CDTF">2016-12-08T13:45:10Z</dcterms:modified>
</cp:coreProperties>
</file>