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9"/>
  </p:notesMasterIdLst>
  <p:sldIdLst>
    <p:sldId id="256" r:id="rId3"/>
    <p:sldId id="257" r:id="rId4"/>
    <p:sldId id="296" r:id="rId5"/>
    <p:sldId id="258" r:id="rId6"/>
    <p:sldId id="259" r:id="rId7"/>
    <p:sldId id="260" r:id="rId8"/>
    <p:sldId id="261" r:id="rId9"/>
    <p:sldId id="262" r:id="rId10"/>
    <p:sldId id="263" r:id="rId11"/>
    <p:sldId id="264" r:id="rId12"/>
    <p:sldId id="265" r:id="rId13"/>
    <p:sldId id="281" r:id="rId14"/>
    <p:sldId id="282" r:id="rId15"/>
    <p:sldId id="283" r:id="rId16"/>
    <p:sldId id="284" r:id="rId17"/>
    <p:sldId id="267" r:id="rId18"/>
    <p:sldId id="271" r:id="rId19"/>
    <p:sldId id="297" r:id="rId20"/>
    <p:sldId id="272" r:id="rId21"/>
    <p:sldId id="273" r:id="rId22"/>
    <p:sldId id="274" r:id="rId23"/>
    <p:sldId id="276" r:id="rId24"/>
    <p:sldId id="317" r:id="rId25"/>
    <p:sldId id="277" r:id="rId26"/>
    <p:sldId id="278" r:id="rId27"/>
    <p:sldId id="279" r:id="rId28"/>
    <p:sldId id="298" r:id="rId29"/>
    <p:sldId id="299" r:id="rId30"/>
    <p:sldId id="316" r:id="rId31"/>
    <p:sldId id="300" r:id="rId32"/>
    <p:sldId id="301" r:id="rId33"/>
    <p:sldId id="302" r:id="rId34"/>
    <p:sldId id="304" r:id="rId35"/>
    <p:sldId id="303" r:id="rId36"/>
    <p:sldId id="305" r:id="rId37"/>
    <p:sldId id="306" r:id="rId38"/>
    <p:sldId id="307" r:id="rId39"/>
    <p:sldId id="308" r:id="rId40"/>
    <p:sldId id="309" r:id="rId41"/>
    <p:sldId id="310" r:id="rId42"/>
    <p:sldId id="311" r:id="rId43"/>
    <p:sldId id="312" r:id="rId44"/>
    <p:sldId id="313" r:id="rId45"/>
    <p:sldId id="314" r:id="rId46"/>
    <p:sldId id="315" r:id="rId47"/>
    <p:sldId id="280" r:id="rId48"/>
  </p:sldIdLst>
  <p:sldSz cx="9144000" cy="6858000" type="screen4x3"/>
  <p:notesSz cx="6858000" cy="9144000"/>
  <p:defaultTextStyle>
    <a:defPPr>
      <a:defRPr lang="cs-CZ"/>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095">
          <p15:clr>
            <a:srgbClr val="A4A3A4"/>
          </p15:clr>
        </p15:guide>
        <p15:guide id="2" pos="21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3300"/>
    <a:srgbClr val="006600"/>
    <a:srgbClr val="336600"/>
    <a:srgbClr val="00544D"/>
    <a:srgbClr val="6B2E6E"/>
    <a:srgbClr val="265787"/>
    <a:srgbClr val="00244D"/>
    <a:srgbClr val="9C1F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7153" autoAdjust="0"/>
  </p:normalViewPr>
  <p:slideViewPr>
    <p:cSldViewPr snapToGrid="0">
      <p:cViewPr varScale="1">
        <p:scale>
          <a:sx n="96" d="100"/>
          <a:sy n="96" d="100"/>
        </p:scale>
        <p:origin x="1206" y="90"/>
      </p:cViewPr>
      <p:guideLst>
        <p:guide orient="horz" pos="4095"/>
        <p:guide pos="21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0C7478-1870-437A-897B-13AFD07D40AC}" type="datetimeFigureOut">
              <a:rPr lang="en-US" smtClean="0"/>
              <a:t>10/14/2021</a:t>
            </a:fld>
            <a:endParaRPr lang="en-US"/>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EA9FC6-BE84-401B-A91B-AA630C45B660}" type="slidenum">
              <a:rPr lang="en-US" smtClean="0"/>
              <a:t>‹#›</a:t>
            </a:fld>
            <a:endParaRPr lang="en-US"/>
          </a:p>
        </p:txBody>
      </p:sp>
    </p:spTree>
    <p:extLst>
      <p:ext uri="{BB962C8B-B14F-4D97-AF65-F5344CB8AC3E}">
        <p14:creationId xmlns:p14="http://schemas.microsoft.com/office/powerpoint/2010/main" val="2835937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Source: </a:t>
            </a:r>
            <a:r>
              <a:rPr lang="cs-CZ" dirty="0" err="1"/>
              <a:t>Čichovský</a:t>
            </a:r>
            <a:r>
              <a:rPr lang="cs-CZ" dirty="0"/>
              <a:t>, 2013,</a:t>
            </a:r>
            <a:r>
              <a:rPr lang="cs-CZ" baseline="0" dirty="0"/>
              <a:t> s. 15-17</a:t>
            </a:r>
            <a:endParaRPr lang="en-US" dirty="0"/>
          </a:p>
        </p:txBody>
      </p:sp>
      <p:sp>
        <p:nvSpPr>
          <p:cNvPr id="4" name="Zástupný symbol pro číslo snímku 3"/>
          <p:cNvSpPr>
            <a:spLocks noGrp="1"/>
          </p:cNvSpPr>
          <p:nvPr>
            <p:ph type="sldNum" sz="quarter" idx="10"/>
          </p:nvPr>
        </p:nvSpPr>
        <p:spPr/>
        <p:txBody>
          <a:bodyPr/>
          <a:lstStyle/>
          <a:p>
            <a:fld id="{B8EA9FC6-BE84-401B-A91B-AA630C45B660}" type="slidenum">
              <a:rPr lang="en-US" smtClean="0"/>
              <a:t>8</a:t>
            </a:fld>
            <a:endParaRPr lang="en-US"/>
          </a:p>
        </p:txBody>
      </p:sp>
    </p:spTree>
    <p:extLst>
      <p:ext uri="{BB962C8B-B14F-4D97-AF65-F5344CB8AC3E}">
        <p14:creationId xmlns:p14="http://schemas.microsoft.com/office/powerpoint/2010/main" val="1761590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lvl1pPr>
              <a:defRPr/>
            </a:lvl1pPr>
          </a:lstStyle>
          <a:p>
            <a:pPr>
              <a:defRPr/>
            </a:pPr>
            <a:fld id="{CD4DD7FA-A0FA-4012-A98F-15A09618F799}" type="datetimeFigureOut">
              <a:rPr lang="cs-CZ"/>
              <a:pPr>
                <a:defRPr/>
              </a:pPr>
              <a:t>14.10.2021</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A18ADDDF-1264-4F28-8338-EC1E07F3DEE5}" type="slidenum">
              <a:rPr lang="cs-CZ" altLang="cs-CZ"/>
              <a:pPr>
                <a:defRPr/>
              </a:pPr>
              <a:t>‹#›</a:t>
            </a:fld>
            <a:endParaRPr lang="cs-CZ" altLang="cs-CZ"/>
          </a:p>
        </p:txBody>
      </p:sp>
    </p:spTree>
    <p:extLst>
      <p:ext uri="{BB962C8B-B14F-4D97-AF65-F5344CB8AC3E}">
        <p14:creationId xmlns:p14="http://schemas.microsoft.com/office/powerpoint/2010/main" val="577125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8142B50E-3DA8-4309-9076-4D02E7FD53CC}" type="datetimeFigureOut">
              <a:rPr lang="cs-CZ"/>
              <a:pPr>
                <a:defRPr/>
              </a:pPr>
              <a:t>14.10.2021</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63CB83C9-5B4C-4800-9FD3-945C60804B34}" type="slidenum">
              <a:rPr lang="cs-CZ" altLang="cs-CZ"/>
              <a:pPr>
                <a:defRPr/>
              </a:pPr>
              <a:t>‹#›</a:t>
            </a:fld>
            <a:endParaRPr lang="cs-CZ" altLang="cs-CZ"/>
          </a:p>
        </p:txBody>
      </p:sp>
    </p:spTree>
    <p:extLst>
      <p:ext uri="{BB962C8B-B14F-4D97-AF65-F5344CB8AC3E}">
        <p14:creationId xmlns:p14="http://schemas.microsoft.com/office/powerpoint/2010/main" val="1590214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F5BE6D05-4501-4B0C-91E8-06A0EFE8D207}" type="datetimeFigureOut">
              <a:rPr lang="cs-CZ"/>
              <a:pPr>
                <a:defRPr/>
              </a:pPr>
              <a:t>14.10.2021</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4AD71501-7BD9-4790-9FCF-670D1CE8DC9C}" type="slidenum">
              <a:rPr lang="cs-CZ" altLang="cs-CZ"/>
              <a:pPr>
                <a:defRPr/>
              </a:pPr>
              <a:t>‹#›</a:t>
            </a:fld>
            <a:endParaRPr lang="cs-CZ" altLang="cs-CZ"/>
          </a:p>
        </p:txBody>
      </p:sp>
    </p:spTree>
    <p:extLst>
      <p:ext uri="{BB962C8B-B14F-4D97-AF65-F5344CB8AC3E}">
        <p14:creationId xmlns:p14="http://schemas.microsoft.com/office/powerpoint/2010/main" val="3658189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1122363"/>
            <a:ext cx="6858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BAAB6CF5-6D0E-4832-A128-5D76418DBB90}" type="datetimeFigureOut">
              <a:rPr lang="cs-CZ" smtClean="0"/>
              <a:t>14.10.2021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876004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AAB6CF5-6D0E-4832-A128-5D76418DBB90}" type="datetimeFigureOut">
              <a:rPr lang="cs-CZ" smtClean="0"/>
              <a:t>14.10.2021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1276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709738"/>
            <a:ext cx="78867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BAAB6CF5-6D0E-4832-A128-5D76418DBB90}" type="datetimeFigureOut">
              <a:rPr lang="cs-CZ" smtClean="0"/>
              <a:t>14.10.2021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613283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628650" y="1825625"/>
            <a:ext cx="386715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825625"/>
            <a:ext cx="386715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BAAB6CF5-6D0E-4832-A128-5D76418DBB90}" type="datetimeFigureOut">
              <a:rPr lang="cs-CZ" smtClean="0"/>
              <a:t>14.10.2021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12412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30238" y="365125"/>
            <a:ext cx="7886700" cy="1325563"/>
          </a:xfrm>
        </p:spPr>
        <p:txBody>
          <a:bodyPr/>
          <a:lstStyle/>
          <a:p>
            <a:r>
              <a:rPr lang="cs-CZ"/>
              <a:t>Kliknutím lze upravit styl.</a:t>
            </a:r>
          </a:p>
        </p:txBody>
      </p:sp>
      <p:sp>
        <p:nvSpPr>
          <p:cNvPr id="3" name="Zástupný symbol pro tex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630238" y="2505075"/>
            <a:ext cx="386873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29150" y="2505075"/>
            <a:ext cx="38877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BAAB6CF5-6D0E-4832-A128-5D76418DBB90}" type="datetimeFigureOut">
              <a:rPr lang="cs-CZ" smtClean="0"/>
              <a:t>14.10.2021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2031946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BAAB6CF5-6D0E-4832-A128-5D76418DBB90}" type="datetimeFigureOut">
              <a:rPr lang="cs-CZ" smtClean="0"/>
              <a:t>14.10.2021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6281406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AAB6CF5-6D0E-4832-A128-5D76418DBB90}" type="datetimeFigureOut">
              <a:rPr lang="cs-CZ" smtClean="0"/>
              <a:t>14.10.2021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726805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BAAB6CF5-6D0E-4832-A128-5D76418DBB90}" type="datetimeFigureOut">
              <a:rPr lang="cs-CZ" smtClean="0"/>
              <a:t>14.10.2021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986762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98A700F2-724B-4B1E-B123-094AE7CD8C2F}" type="datetimeFigureOut">
              <a:rPr lang="cs-CZ"/>
              <a:pPr>
                <a:defRPr/>
              </a:pPr>
              <a:t>14.10.2021</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A09F7D87-A4E6-4B6E-9D27-4FA8003DE0F0}" type="slidenum">
              <a:rPr lang="cs-CZ" altLang="cs-CZ"/>
              <a:pPr>
                <a:defRPr/>
              </a:pPr>
              <a:t>‹#›</a:t>
            </a:fld>
            <a:endParaRPr lang="cs-CZ" altLang="cs-CZ"/>
          </a:p>
        </p:txBody>
      </p:sp>
    </p:spTree>
    <p:extLst>
      <p:ext uri="{BB962C8B-B14F-4D97-AF65-F5344CB8AC3E}">
        <p14:creationId xmlns:p14="http://schemas.microsoft.com/office/powerpoint/2010/main" val="2390523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BAAB6CF5-6D0E-4832-A128-5D76418DBB90}" type="datetimeFigureOut">
              <a:rPr lang="cs-CZ" smtClean="0"/>
              <a:t>14.10.2021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503289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AAB6CF5-6D0E-4832-A128-5D76418DBB90}" type="datetimeFigureOut">
              <a:rPr lang="cs-CZ" smtClean="0"/>
              <a:t>14.10.2021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851388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5" y="365125"/>
            <a:ext cx="1971675"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628650" y="365125"/>
            <a:ext cx="5762625"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AAB6CF5-6D0E-4832-A128-5D76418DBB90}" type="datetimeFigureOut">
              <a:rPr lang="cs-CZ" smtClean="0"/>
              <a:t>14.10.2021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3412336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1A2BFADF-DDC1-4400-8B64-5715C51EA3D1}" type="datetimeFigureOut">
              <a:rPr lang="cs-CZ"/>
              <a:pPr>
                <a:defRPr/>
              </a:pPr>
              <a:t>14.10.2021</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A43CB71-E416-464C-86CB-A55091E5F12D}" type="slidenum">
              <a:rPr lang="cs-CZ" altLang="cs-CZ"/>
              <a:pPr>
                <a:defRPr/>
              </a:pPr>
              <a:t>‹#›</a:t>
            </a:fld>
            <a:endParaRPr lang="cs-CZ" altLang="cs-CZ"/>
          </a:p>
        </p:txBody>
      </p:sp>
    </p:spTree>
    <p:extLst>
      <p:ext uri="{BB962C8B-B14F-4D97-AF65-F5344CB8AC3E}">
        <p14:creationId xmlns:p14="http://schemas.microsoft.com/office/powerpoint/2010/main" val="2295353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3"/>
          <p:cNvSpPr>
            <a:spLocks noGrp="1"/>
          </p:cNvSpPr>
          <p:nvPr>
            <p:ph type="dt" sz="half" idx="10"/>
          </p:nvPr>
        </p:nvSpPr>
        <p:spPr/>
        <p:txBody>
          <a:bodyPr/>
          <a:lstStyle>
            <a:lvl1pPr>
              <a:defRPr/>
            </a:lvl1pPr>
          </a:lstStyle>
          <a:p>
            <a:pPr>
              <a:defRPr/>
            </a:pPr>
            <a:fld id="{250AE38D-4CF5-4C80-ABE4-FD162976B94B}" type="datetimeFigureOut">
              <a:rPr lang="cs-CZ"/>
              <a:pPr>
                <a:defRPr/>
              </a:pPr>
              <a:t>14.10.2021</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98F58CE5-2EB2-412A-9C0F-D009C00C8346}" type="slidenum">
              <a:rPr lang="cs-CZ" altLang="cs-CZ"/>
              <a:pPr>
                <a:defRPr/>
              </a:pPr>
              <a:t>‹#›</a:t>
            </a:fld>
            <a:endParaRPr lang="cs-CZ" altLang="cs-CZ"/>
          </a:p>
        </p:txBody>
      </p:sp>
    </p:spTree>
    <p:extLst>
      <p:ext uri="{BB962C8B-B14F-4D97-AF65-F5344CB8AC3E}">
        <p14:creationId xmlns:p14="http://schemas.microsoft.com/office/powerpoint/2010/main" val="206208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3"/>
          <p:cNvSpPr>
            <a:spLocks noGrp="1"/>
          </p:cNvSpPr>
          <p:nvPr>
            <p:ph type="dt" sz="half" idx="10"/>
          </p:nvPr>
        </p:nvSpPr>
        <p:spPr/>
        <p:txBody>
          <a:bodyPr/>
          <a:lstStyle>
            <a:lvl1pPr>
              <a:defRPr/>
            </a:lvl1pPr>
          </a:lstStyle>
          <a:p>
            <a:pPr>
              <a:defRPr/>
            </a:pPr>
            <a:fld id="{D4D6E249-19AE-459C-A3E5-D1C2CC123D00}" type="datetimeFigureOut">
              <a:rPr lang="cs-CZ"/>
              <a:pPr>
                <a:defRPr/>
              </a:pPr>
              <a:t>14.10.2021</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0137C48E-035A-429E-9ADF-79C48A0AD2F3}" type="slidenum">
              <a:rPr lang="cs-CZ" altLang="cs-CZ"/>
              <a:pPr>
                <a:defRPr/>
              </a:pPr>
              <a:t>‹#›</a:t>
            </a:fld>
            <a:endParaRPr lang="cs-CZ" altLang="cs-CZ"/>
          </a:p>
        </p:txBody>
      </p:sp>
    </p:spTree>
    <p:extLst>
      <p:ext uri="{BB962C8B-B14F-4D97-AF65-F5344CB8AC3E}">
        <p14:creationId xmlns:p14="http://schemas.microsoft.com/office/powerpoint/2010/main" val="1358266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3"/>
          <p:cNvSpPr>
            <a:spLocks noGrp="1"/>
          </p:cNvSpPr>
          <p:nvPr>
            <p:ph type="dt" sz="half" idx="10"/>
          </p:nvPr>
        </p:nvSpPr>
        <p:spPr/>
        <p:txBody>
          <a:bodyPr/>
          <a:lstStyle>
            <a:lvl1pPr>
              <a:defRPr/>
            </a:lvl1pPr>
          </a:lstStyle>
          <a:p>
            <a:pPr>
              <a:defRPr/>
            </a:pPr>
            <a:fld id="{B4ABDA44-4CAA-4345-A756-4703360EE242}" type="datetimeFigureOut">
              <a:rPr lang="cs-CZ"/>
              <a:pPr>
                <a:defRPr/>
              </a:pPr>
              <a:t>14.10.2021</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7E1A00D4-7926-404C-B321-BFF026D8C31C}" type="slidenum">
              <a:rPr lang="cs-CZ" altLang="cs-CZ"/>
              <a:pPr>
                <a:defRPr/>
              </a:pPr>
              <a:t>‹#›</a:t>
            </a:fld>
            <a:endParaRPr lang="cs-CZ" altLang="cs-CZ"/>
          </a:p>
        </p:txBody>
      </p:sp>
    </p:spTree>
    <p:extLst>
      <p:ext uri="{BB962C8B-B14F-4D97-AF65-F5344CB8AC3E}">
        <p14:creationId xmlns:p14="http://schemas.microsoft.com/office/powerpoint/2010/main" val="2133529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5BE782F0-DC46-4F00-81DD-2ACBA3C3B310}" type="datetimeFigureOut">
              <a:rPr lang="cs-CZ"/>
              <a:pPr>
                <a:defRPr/>
              </a:pPr>
              <a:t>14.10.2021</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BAE82D61-01CE-4948-92AE-A6ED95CD8D15}" type="slidenum">
              <a:rPr lang="cs-CZ" altLang="cs-CZ"/>
              <a:pPr>
                <a:defRPr/>
              </a:pPr>
              <a:t>‹#›</a:t>
            </a:fld>
            <a:endParaRPr lang="cs-CZ" altLang="cs-CZ"/>
          </a:p>
        </p:txBody>
      </p:sp>
    </p:spTree>
    <p:extLst>
      <p:ext uri="{BB962C8B-B14F-4D97-AF65-F5344CB8AC3E}">
        <p14:creationId xmlns:p14="http://schemas.microsoft.com/office/powerpoint/2010/main" val="1766884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EB143C5B-64DA-40ED-9576-975ED67AA1C3}" type="datetimeFigureOut">
              <a:rPr lang="cs-CZ"/>
              <a:pPr>
                <a:defRPr/>
              </a:pPr>
              <a:t>14.10.2021</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AA033F4D-D45C-4D32-B9B4-4DB8B4F8A3A6}" type="slidenum">
              <a:rPr lang="cs-CZ" altLang="cs-CZ"/>
              <a:pPr>
                <a:defRPr/>
              </a:pPr>
              <a:t>‹#›</a:t>
            </a:fld>
            <a:endParaRPr lang="cs-CZ" altLang="cs-CZ"/>
          </a:p>
        </p:txBody>
      </p:sp>
    </p:spTree>
    <p:extLst>
      <p:ext uri="{BB962C8B-B14F-4D97-AF65-F5344CB8AC3E}">
        <p14:creationId xmlns:p14="http://schemas.microsoft.com/office/powerpoint/2010/main" val="4155106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Kliknutím na ikonu přidáte obrázek.</a:t>
            </a:r>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83C4C866-D28D-46D0-B7D5-63035B3504AF}" type="datetimeFigureOut">
              <a:rPr lang="cs-CZ"/>
              <a:pPr>
                <a:defRPr/>
              </a:pPr>
              <a:t>14.10.2021</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FC43421B-2210-4A7E-ABDE-6C42E3F47FFB}" type="slidenum">
              <a:rPr lang="cs-CZ" altLang="cs-CZ"/>
              <a:pPr>
                <a:defRPr/>
              </a:pPr>
              <a:t>‹#›</a:t>
            </a:fld>
            <a:endParaRPr lang="cs-CZ" altLang="cs-CZ"/>
          </a:p>
        </p:txBody>
      </p:sp>
    </p:spTree>
    <p:extLst>
      <p:ext uri="{BB962C8B-B14F-4D97-AF65-F5344CB8AC3E}">
        <p14:creationId xmlns:p14="http://schemas.microsoft.com/office/powerpoint/2010/main" val="2795317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1027" name="Zástupný symbol pro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990FB15-455F-4099-B3EC-126F10F4A8D9}" type="datetimeFigureOut">
              <a:rPr lang="cs-CZ"/>
              <a:pPr>
                <a:defRPr/>
              </a:pPr>
              <a:t>14.10.2021</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2F082D34-91F0-4445-8CCE-2A9DBE25484A}"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AB6CF5-6D0E-4832-A128-5D76418DBB90}" type="datetimeFigureOut">
              <a:rPr lang="cs-CZ" smtClean="0"/>
              <a:t>14.10.2021</a:t>
            </a:fld>
            <a:endParaRPr lang="cs-CZ"/>
          </a:p>
        </p:txBody>
      </p:sp>
      <p:sp>
        <p:nvSpPr>
          <p:cNvPr id="5" name="Zástupný symbol pro zápatí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DE1257-616D-4DFF-BC7B-1D110706FE5F}" type="slidenum">
              <a:rPr lang="cs-CZ" smtClean="0"/>
              <a:t>‹#›</a:t>
            </a:fld>
            <a:endParaRPr lang="cs-CZ"/>
          </a:p>
        </p:txBody>
      </p:sp>
    </p:spTree>
    <p:extLst>
      <p:ext uri="{BB962C8B-B14F-4D97-AF65-F5344CB8AC3E}">
        <p14:creationId xmlns:p14="http://schemas.microsoft.com/office/powerpoint/2010/main" val="40030149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hyperlink" Target="https://app.xtensio.com/templates?fbclid=IwAR2Oofl9ZRp34lqE1GZ_14QQC7DMHChHpaYLm8pa9lSMiOA9GVsmyYHrD4k"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s://www.euromonitor.com/" TargetMode="External"/><Relationship Id="rId2" Type="http://schemas.openxmlformats.org/officeDocument/2006/relationships/hyperlink" Target="https://www.globaldata.com/" TargetMode="External"/><Relationship Id="rId1" Type="http://schemas.openxmlformats.org/officeDocument/2006/relationships/slideLayout" Target="../slideLayouts/slideLayout1.xml"/><Relationship Id="rId4" Type="http://schemas.openxmlformats.org/officeDocument/2006/relationships/hyperlink" Target="https://www.nielsen.com/us/en/solutions/measurement/retail-measurement/"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2571750"/>
            <a:ext cx="9144000" cy="18002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cs-CZ" sz="3600" b="1" dirty="0" err="1">
                <a:latin typeface="Arial" pitchFamily="34" charset="0"/>
                <a:cs typeface="Arial" pitchFamily="34" charset="0"/>
              </a:rPr>
              <a:t>External</a:t>
            </a:r>
            <a:r>
              <a:rPr lang="cs-CZ" sz="3600" b="1" dirty="0">
                <a:latin typeface="Arial" pitchFamily="34" charset="0"/>
                <a:cs typeface="Arial" pitchFamily="34" charset="0"/>
              </a:rPr>
              <a:t> </a:t>
            </a:r>
            <a:r>
              <a:rPr lang="cs-CZ" sz="3600" b="1" dirty="0" err="1">
                <a:latin typeface="Arial" pitchFamily="34" charset="0"/>
                <a:cs typeface="Arial" pitchFamily="34" charset="0"/>
              </a:rPr>
              <a:t>Micro</a:t>
            </a:r>
            <a:r>
              <a:rPr lang="cs-CZ" sz="3600" b="1" dirty="0">
                <a:latin typeface="Arial" pitchFamily="34" charset="0"/>
                <a:cs typeface="Arial" pitchFamily="34" charset="0"/>
              </a:rPr>
              <a:t> </a:t>
            </a:r>
            <a:r>
              <a:rPr lang="cs-CZ" sz="3600" b="1" dirty="0" err="1">
                <a:latin typeface="Arial" pitchFamily="34" charset="0"/>
                <a:cs typeface="Arial" pitchFamily="34" charset="0"/>
              </a:rPr>
              <a:t>Analysis</a:t>
            </a:r>
            <a:endParaRPr lang="en-GB" sz="3600" b="1" dirty="0">
              <a:latin typeface="Arial" pitchFamily="34" charset="0"/>
              <a:cs typeface="Arial" pitchFamily="34" charset="0"/>
            </a:endParaRPr>
          </a:p>
        </p:txBody>
      </p:sp>
      <p:sp>
        <p:nvSpPr>
          <p:cNvPr id="2051" name="TextovéPole 7"/>
          <p:cNvSpPr txBox="1">
            <a:spLocks noChangeArrowheads="1"/>
          </p:cNvSpPr>
          <p:nvPr/>
        </p:nvSpPr>
        <p:spPr bwMode="auto">
          <a:xfrm>
            <a:off x="0" y="4811713"/>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cs-CZ" sz="1800" dirty="0">
                <a:latin typeface="Arial" panose="020B0604020202020204" pitchFamily="34" charset="0"/>
              </a:rPr>
              <a:t>Ing. </a:t>
            </a:r>
            <a:r>
              <a:rPr lang="cs-CZ" altLang="cs-CZ" sz="1800" dirty="0">
                <a:latin typeface="Arial" panose="020B0604020202020204" pitchFamily="34" charset="0"/>
              </a:rPr>
              <a:t>Michal Stoklasa</a:t>
            </a:r>
            <a:r>
              <a:rPr lang="en-GB" altLang="cs-CZ" sz="1800" dirty="0">
                <a:latin typeface="Arial" panose="020B0604020202020204" pitchFamily="34" charset="0"/>
              </a:rPr>
              <a:t>, Ph.D.</a:t>
            </a:r>
          </a:p>
          <a:p>
            <a:pPr algn="ctr" eaLnBrk="1" hangingPunct="1">
              <a:spcBef>
                <a:spcPct val="0"/>
              </a:spcBef>
              <a:buFontTx/>
              <a:buNone/>
            </a:pPr>
            <a:r>
              <a:rPr lang="cs-CZ" altLang="cs-CZ" sz="1800" dirty="0" err="1">
                <a:latin typeface="Arial" panose="020B0604020202020204" pitchFamily="34" charset="0"/>
              </a:rPr>
              <a:t>Strategic</a:t>
            </a:r>
            <a:r>
              <a:rPr lang="cs-CZ" altLang="cs-CZ" sz="1800" dirty="0">
                <a:latin typeface="Arial" panose="020B0604020202020204" pitchFamily="34" charset="0"/>
              </a:rPr>
              <a:t> Marketing</a:t>
            </a:r>
            <a:r>
              <a:rPr lang="en-GB" altLang="cs-CZ" sz="1800" dirty="0">
                <a:latin typeface="Arial" panose="020B0604020202020204" pitchFamily="34" charset="0"/>
              </a:rPr>
              <a:t>/subject code</a:t>
            </a: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6728" y="185153"/>
            <a:ext cx="2668801" cy="205492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External</a:t>
            </a:r>
            <a:r>
              <a:rPr lang="cs-CZ" b="1" dirty="0">
                <a:latin typeface="Arial" pitchFamily="34" charset="0"/>
                <a:cs typeface="Arial" pitchFamily="34" charset="0"/>
              </a:rPr>
              <a:t> </a:t>
            </a:r>
            <a:r>
              <a:rPr lang="cs-CZ" b="1" dirty="0" err="1">
                <a:latin typeface="Arial" pitchFamily="34" charset="0"/>
                <a:cs typeface="Arial" pitchFamily="34" charset="0"/>
              </a:rPr>
              <a:t>Micro</a:t>
            </a:r>
            <a:r>
              <a:rPr lang="cs-CZ" b="1" dirty="0">
                <a:latin typeface="Arial" pitchFamily="34" charset="0"/>
                <a:cs typeface="Arial" pitchFamily="34" charset="0"/>
              </a:rPr>
              <a:t> </a:t>
            </a:r>
            <a:r>
              <a:rPr lang="cs-CZ" b="1" dirty="0" err="1">
                <a:latin typeface="Arial" pitchFamily="34" charset="0"/>
                <a:cs typeface="Arial" pitchFamily="34" charset="0"/>
              </a:rPr>
              <a:t>Analysis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POSITIONING EXAMPLES 1</a:t>
            </a:r>
          </a:p>
        </p:txBody>
      </p:sp>
      <p:sp>
        <p:nvSpPr>
          <p:cNvPr id="3079" name="TextovéPole 10"/>
          <p:cNvSpPr txBox="1">
            <a:spLocks noChangeArrowheads="1"/>
          </p:cNvSpPr>
          <p:nvPr/>
        </p:nvSpPr>
        <p:spPr bwMode="auto">
          <a:xfrm>
            <a:off x="503238" y="1512044"/>
            <a:ext cx="847725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b="1" dirty="0">
                <a:latin typeface="Arial" panose="020B0604020202020204" pitchFamily="34" charset="0"/>
              </a:rPr>
              <a:t>Product attributes</a:t>
            </a:r>
            <a:r>
              <a:rPr lang="en-US" altLang="cs-CZ" sz="2200" dirty="0">
                <a:latin typeface="Arial" panose="020B0604020202020204" pitchFamily="34" charset="0"/>
              </a:rPr>
              <a:t>: Heinz positions its products on the attributes of no artificial </a:t>
            </a:r>
            <a:r>
              <a:rPr lang="en-US" altLang="cs-CZ" sz="2200" dirty="0" err="1">
                <a:latin typeface="Arial" panose="020B0604020202020204" pitchFamily="34" charset="0"/>
              </a:rPr>
              <a:t>colouring</a:t>
            </a:r>
            <a:r>
              <a:rPr lang="en-US" altLang="cs-CZ" sz="2200" dirty="0">
                <a:latin typeface="Arial" panose="020B0604020202020204" pitchFamily="34" charset="0"/>
              </a:rPr>
              <a:t>, </a:t>
            </a:r>
            <a:r>
              <a:rPr lang="en-US" altLang="cs-CZ" sz="2200" dirty="0" err="1">
                <a:latin typeface="Arial" panose="020B0604020202020204" pitchFamily="34" charset="0"/>
              </a:rPr>
              <a:t>flavouring</a:t>
            </a:r>
            <a:r>
              <a:rPr lang="en-US" altLang="cs-CZ" sz="2200" dirty="0">
                <a:latin typeface="Arial" panose="020B0604020202020204" pitchFamily="34" charset="0"/>
              </a:rPr>
              <a:t> or preservatives.</a:t>
            </a:r>
          </a:p>
          <a:p>
            <a:pPr marL="285750" indent="-285750" eaLnBrk="1" hangingPunct="1">
              <a:spcBef>
                <a:spcPct val="0"/>
              </a:spcBef>
              <a:defRPr/>
            </a:pPr>
            <a:r>
              <a:rPr lang="en-US" altLang="cs-CZ" sz="2200" b="1" dirty="0">
                <a:latin typeface="Arial" panose="020B0604020202020204" pitchFamily="34" charset="0"/>
              </a:rPr>
              <a:t>Product benefits</a:t>
            </a:r>
            <a:r>
              <a:rPr lang="en-US" altLang="cs-CZ" sz="2200" dirty="0">
                <a:latin typeface="Arial" panose="020B0604020202020204" pitchFamily="34" charset="0"/>
              </a:rPr>
              <a:t>: Volvo positions itself using the product benefits of safety and durability. </a:t>
            </a:r>
          </a:p>
          <a:p>
            <a:pPr marL="285750" indent="-285750" eaLnBrk="1" hangingPunct="1">
              <a:spcBef>
                <a:spcPct val="0"/>
              </a:spcBef>
              <a:defRPr/>
            </a:pPr>
            <a:r>
              <a:rPr lang="en-US" altLang="cs-CZ" sz="2200" b="1" dirty="0">
                <a:latin typeface="Arial" panose="020B0604020202020204" pitchFamily="34" charset="0"/>
              </a:rPr>
              <a:t>Usage occasions</a:t>
            </a:r>
            <a:r>
              <a:rPr lang="en-US" altLang="cs-CZ" sz="2200" dirty="0">
                <a:latin typeface="Arial" panose="020B0604020202020204" pitchFamily="34" charset="0"/>
              </a:rPr>
              <a:t>: The convenience store SPAR eight-till-late shops are positioned on the usage occasion. Customers use the shops when they need to shop out of normal hours or near to their home. </a:t>
            </a:r>
          </a:p>
          <a:p>
            <a:pPr marL="285750" indent="-285750" eaLnBrk="1" hangingPunct="1">
              <a:spcBef>
                <a:spcPct val="0"/>
              </a:spcBef>
              <a:defRPr/>
            </a:pPr>
            <a:r>
              <a:rPr lang="en-US" altLang="cs-CZ" sz="2200" b="1" dirty="0">
                <a:latin typeface="Arial" panose="020B0604020202020204" pitchFamily="34" charset="0"/>
              </a:rPr>
              <a:t>Users</a:t>
            </a:r>
            <a:r>
              <a:rPr lang="en-US" altLang="cs-CZ" sz="2200" dirty="0">
                <a:latin typeface="Arial" panose="020B0604020202020204" pitchFamily="34" charset="0"/>
              </a:rPr>
              <a:t>:  </a:t>
            </a:r>
            <a:r>
              <a:rPr lang="en-US" altLang="cs-CZ" sz="2200" dirty="0" err="1">
                <a:latin typeface="Arial" panose="020B0604020202020204" pitchFamily="34" charset="0"/>
              </a:rPr>
              <a:t>Ecover</a:t>
            </a:r>
            <a:r>
              <a:rPr lang="en-US" altLang="cs-CZ" sz="2200" dirty="0">
                <a:latin typeface="Arial" panose="020B0604020202020204" pitchFamily="34" charset="0"/>
              </a:rPr>
              <a:t> cleaning products are positioned as environmentally friendly products for the green customer. </a:t>
            </a:r>
          </a:p>
          <a:p>
            <a:pPr marL="285750" indent="-285750" eaLnBrk="1" hangingPunct="1">
              <a:spcBef>
                <a:spcPct val="0"/>
              </a:spcBef>
              <a:defRPr/>
            </a:pPr>
            <a:r>
              <a:rPr lang="en-US" altLang="cs-CZ" sz="2200" b="1" dirty="0">
                <a:latin typeface="Arial" panose="020B0604020202020204" pitchFamily="34" charset="0"/>
              </a:rPr>
              <a:t>Activities</a:t>
            </a:r>
            <a:r>
              <a:rPr lang="en-US" altLang="cs-CZ" sz="2200" dirty="0">
                <a:latin typeface="Arial" panose="020B0604020202020204" pitchFamily="34" charset="0"/>
              </a:rPr>
              <a:t>: </a:t>
            </a:r>
            <a:r>
              <a:rPr lang="en-US" altLang="cs-CZ" sz="2200" dirty="0" err="1">
                <a:latin typeface="Arial" panose="020B0604020202020204" pitchFamily="34" charset="0"/>
              </a:rPr>
              <a:t>Lucozade</a:t>
            </a:r>
            <a:r>
              <a:rPr lang="en-US" altLang="cs-CZ" sz="2200" dirty="0">
                <a:latin typeface="Arial" panose="020B0604020202020204" pitchFamily="34" charset="0"/>
              </a:rPr>
              <a:t> is positioned as an isotonic drink for sporting activities. </a:t>
            </a:r>
          </a:p>
          <a:p>
            <a:pPr eaLnBrk="1" hangingPunct="1">
              <a:spcBef>
                <a:spcPct val="0"/>
              </a:spcBef>
              <a:buFont typeface="Arial" panose="020B0604020202020204" pitchFamily="34" charset="0"/>
              <a:buNone/>
              <a:defRPr/>
            </a:pPr>
            <a:endParaRPr lang="en-GB" altLang="cs-CZ" sz="2200" dirty="0">
              <a:latin typeface="Arial" panose="020B0604020202020204" pitchFamily="34" charset="0"/>
            </a:endParaRPr>
          </a:p>
        </p:txBody>
      </p:sp>
    </p:spTree>
    <p:extLst>
      <p:ext uri="{BB962C8B-B14F-4D97-AF65-F5344CB8AC3E}">
        <p14:creationId xmlns:p14="http://schemas.microsoft.com/office/powerpoint/2010/main" val="1687619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External</a:t>
            </a:r>
            <a:r>
              <a:rPr lang="cs-CZ" b="1" dirty="0">
                <a:latin typeface="Arial" pitchFamily="34" charset="0"/>
                <a:cs typeface="Arial" pitchFamily="34" charset="0"/>
              </a:rPr>
              <a:t> </a:t>
            </a:r>
            <a:r>
              <a:rPr lang="cs-CZ" b="1" dirty="0" err="1">
                <a:latin typeface="Arial" pitchFamily="34" charset="0"/>
                <a:cs typeface="Arial" pitchFamily="34" charset="0"/>
              </a:rPr>
              <a:t>Micro</a:t>
            </a:r>
            <a:r>
              <a:rPr lang="cs-CZ" b="1" dirty="0">
                <a:latin typeface="Arial" pitchFamily="34" charset="0"/>
                <a:cs typeface="Arial" pitchFamily="34" charset="0"/>
              </a:rPr>
              <a:t> </a:t>
            </a:r>
            <a:r>
              <a:rPr lang="cs-CZ" b="1" dirty="0" err="1">
                <a:latin typeface="Arial" pitchFamily="34" charset="0"/>
                <a:cs typeface="Arial" pitchFamily="34" charset="0"/>
              </a:rPr>
              <a:t>Analysis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POSITIONING EXAMPLES 2</a:t>
            </a:r>
          </a:p>
        </p:txBody>
      </p:sp>
      <p:sp>
        <p:nvSpPr>
          <p:cNvPr id="3079" name="TextovéPole 10"/>
          <p:cNvSpPr txBox="1">
            <a:spLocks noChangeArrowheads="1"/>
          </p:cNvSpPr>
          <p:nvPr/>
        </p:nvSpPr>
        <p:spPr bwMode="auto">
          <a:xfrm>
            <a:off x="503238" y="1512044"/>
            <a:ext cx="847725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b="1" dirty="0">
                <a:latin typeface="Arial" panose="020B0604020202020204" pitchFamily="34" charset="0"/>
              </a:rPr>
              <a:t>Personality</a:t>
            </a:r>
            <a:r>
              <a:rPr lang="en-US" altLang="cs-CZ" sz="2200" dirty="0">
                <a:latin typeface="Arial" panose="020B0604020202020204" pitchFamily="34" charset="0"/>
              </a:rPr>
              <a:t>: Harley Davidson motorbikes are positioned as a macho product with a free spirit.</a:t>
            </a:r>
          </a:p>
          <a:p>
            <a:pPr marL="285750" indent="-285750" eaLnBrk="1" hangingPunct="1">
              <a:spcBef>
                <a:spcPct val="0"/>
              </a:spcBef>
              <a:defRPr/>
            </a:pPr>
            <a:r>
              <a:rPr lang="en-US" altLang="cs-CZ" sz="2200" b="1" dirty="0">
                <a:latin typeface="Arial" panose="020B0604020202020204" pitchFamily="34" charset="0"/>
              </a:rPr>
              <a:t>Origin</a:t>
            </a:r>
            <a:r>
              <a:rPr lang="en-US" altLang="cs-CZ" sz="2200" dirty="0">
                <a:latin typeface="Arial" panose="020B0604020202020204" pitchFamily="34" charset="0"/>
              </a:rPr>
              <a:t>: Audi clearly illustrates its German origins in the UK market by the use of the “</a:t>
            </a:r>
            <a:r>
              <a:rPr lang="en-US" altLang="cs-CZ" sz="2200" dirty="0" err="1">
                <a:latin typeface="Arial" panose="020B0604020202020204" pitchFamily="34" charset="0"/>
              </a:rPr>
              <a:t>Vorsprung</a:t>
            </a:r>
            <a:r>
              <a:rPr lang="en-US" altLang="cs-CZ" sz="2200" dirty="0">
                <a:latin typeface="Arial" panose="020B0604020202020204" pitchFamily="34" charset="0"/>
              </a:rPr>
              <a:t> </a:t>
            </a:r>
            <a:r>
              <a:rPr lang="en-US" altLang="cs-CZ" sz="2200" dirty="0" err="1">
                <a:latin typeface="Arial" panose="020B0604020202020204" pitchFamily="34" charset="0"/>
              </a:rPr>
              <a:t>durch</a:t>
            </a:r>
            <a:r>
              <a:rPr lang="en-US" altLang="cs-CZ" sz="2200" dirty="0">
                <a:latin typeface="Arial" panose="020B0604020202020204" pitchFamily="34" charset="0"/>
              </a:rPr>
              <a:t> </a:t>
            </a:r>
            <a:r>
              <a:rPr lang="en-US" altLang="cs-CZ" sz="2200" dirty="0" err="1">
                <a:latin typeface="Arial" panose="020B0604020202020204" pitchFamily="34" charset="0"/>
              </a:rPr>
              <a:t>technik</a:t>
            </a:r>
            <a:r>
              <a:rPr lang="en-US" altLang="cs-CZ" sz="2200" dirty="0">
                <a:latin typeface="Arial" panose="020B0604020202020204" pitchFamily="34" charset="0"/>
              </a:rPr>
              <a:t>” slogan. The hope is the product will be linked to the German reputation for quality engineering. </a:t>
            </a:r>
          </a:p>
          <a:p>
            <a:pPr marL="285750" indent="-285750" eaLnBrk="1" hangingPunct="1">
              <a:spcBef>
                <a:spcPct val="0"/>
              </a:spcBef>
              <a:defRPr/>
            </a:pPr>
            <a:r>
              <a:rPr lang="en-US" altLang="cs-CZ" sz="2200" b="1" dirty="0">
                <a:latin typeface="Arial" panose="020B0604020202020204" pitchFamily="34" charset="0"/>
              </a:rPr>
              <a:t>Competitors</a:t>
            </a:r>
            <a:r>
              <a:rPr lang="en-US" altLang="cs-CZ" sz="2200" dirty="0">
                <a:latin typeface="Arial" panose="020B0604020202020204" pitchFamily="34" charset="0"/>
              </a:rPr>
              <a:t>: Pepsi-Cola positions itself as the choice of the next generation, reflecting the fact that in blind tasting tests younger people preferred Pepsi over competitors´ offerings. </a:t>
            </a:r>
          </a:p>
          <a:p>
            <a:pPr marL="285750" indent="-285750" eaLnBrk="1" hangingPunct="1">
              <a:spcBef>
                <a:spcPct val="0"/>
              </a:spcBef>
              <a:defRPr/>
            </a:pPr>
            <a:r>
              <a:rPr lang="en-US" altLang="cs-CZ" sz="2200" b="1" dirty="0">
                <a:latin typeface="Arial" panose="020B0604020202020204" pitchFamily="34" charset="0"/>
              </a:rPr>
              <a:t>Product class</a:t>
            </a:r>
            <a:r>
              <a:rPr lang="en-US" altLang="cs-CZ" sz="2200" dirty="0">
                <a:latin typeface="Arial" panose="020B0604020202020204" pitchFamily="34" charset="0"/>
              </a:rPr>
              <a:t>: Kellogg´s </a:t>
            </a:r>
            <a:r>
              <a:rPr lang="en-US" altLang="cs-CZ" sz="2200" dirty="0" err="1">
                <a:latin typeface="Arial" panose="020B0604020202020204" pitchFamily="34" charset="0"/>
              </a:rPr>
              <a:t>Nutrigrain</a:t>
            </a:r>
            <a:r>
              <a:rPr lang="en-US" altLang="cs-CZ" sz="2200" dirty="0">
                <a:latin typeface="Arial" panose="020B0604020202020204" pitchFamily="34" charset="0"/>
              </a:rPr>
              <a:t> bars are positioned as “morning bars”, a substitute for the traditional breakfast. </a:t>
            </a:r>
          </a:p>
          <a:p>
            <a:pPr marL="285750" indent="-285750" eaLnBrk="1" hangingPunct="1">
              <a:spcBef>
                <a:spcPct val="0"/>
              </a:spcBef>
              <a:defRPr/>
            </a:pPr>
            <a:r>
              <a:rPr lang="en-US" altLang="cs-CZ" sz="2200" b="1" dirty="0">
                <a:latin typeface="Arial" panose="020B0604020202020204" pitchFamily="34" charset="0"/>
              </a:rPr>
              <a:t>Symbol</a:t>
            </a:r>
            <a:r>
              <a:rPr lang="en-US" altLang="cs-CZ" sz="2200" dirty="0">
                <a:latin typeface="Arial" panose="020B0604020202020204" pitchFamily="34" charset="0"/>
              </a:rPr>
              <a:t>: Esso petrol has used the symbol of the tiger to position itself in the market.</a:t>
            </a:r>
          </a:p>
        </p:txBody>
      </p:sp>
    </p:spTree>
    <p:extLst>
      <p:ext uri="{BB962C8B-B14F-4D97-AF65-F5344CB8AC3E}">
        <p14:creationId xmlns:p14="http://schemas.microsoft.com/office/powerpoint/2010/main" val="3861652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External</a:t>
            </a:r>
            <a:r>
              <a:rPr lang="cs-CZ" b="1" dirty="0">
                <a:latin typeface="Arial" pitchFamily="34" charset="0"/>
                <a:cs typeface="Arial" pitchFamily="34" charset="0"/>
              </a:rPr>
              <a:t> </a:t>
            </a:r>
            <a:r>
              <a:rPr lang="cs-CZ" b="1" dirty="0" err="1">
                <a:latin typeface="Arial" pitchFamily="34" charset="0"/>
                <a:cs typeface="Arial" pitchFamily="34" charset="0"/>
              </a:rPr>
              <a:t>Micro</a:t>
            </a:r>
            <a:r>
              <a:rPr lang="cs-CZ" b="1" dirty="0">
                <a:latin typeface="Arial" pitchFamily="34" charset="0"/>
                <a:cs typeface="Arial" pitchFamily="34" charset="0"/>
              </a:rPr>
              <a:t> </a:t>
            </a:r>
            <a:r>
              <a:rPr lang="cs-CZ" b="1" dirty="0" err="1">
                <a:latin typeface="Arial" pitchFamily="34" charset="0"/>
                <a:cs typeface="Arial" pitchFamily="34" charset="0"/>
              </a:rPr>
              <a:t>Analysis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FACTORS FOR SUCCESFUL POSITIONING</a:t>
            </a:r>
          </a:p>
        </p:txBody>
      </p:sp>
      <p:sp>
        <p:nvSpPr>
          <p:cNvPr id="3079" name="TextovéPole 10"/>
          <p:cNvSpPr txBox="1">
            <a:spLocks noChangeArrowheads="1"/>
          </p:cNvSpPr>
          <p:nvPr/>
        </p:nvSpPr>
        <p:spPr bwMode="auto">
          <a:xfrm>
            <a:off x="503238" y="1512044"/>
            <a:ext cx="8477250" cy="401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r>
              <a:rPr lang="en-GB" altLang="cs-CZ" sz="2200" b="1" dirty="0">
                <a:latin typeface="Arial" panose="020B0604020202020204" pitchFamily="34" charset="0"/>
              </a:rPr>
              <a:t>Credence:</a:t>
            </a:r>
            <a:r>
              <a:rPr lang="en-GB" altLang="cs-CZ" sz="2200" dirty="0">
                <a:latin typeface="Arial" panose="020B0604020202020204" pitchFamily="34" charset="0"/>
              </a:rPr>
              <a:t> The attributes used to position the product have to be perceived to be credible by the target customers.</a:t>
            </a:r>
            <a:endParaRPr lang="cs-CZ" altLang="cs-CZ" sz="2200" dirty="0">
              <a:latin typeface="Arial" panose="020B0604020202020204" pitchFamily="34" charset="0"/>
            </a:endParaRPr>
          </a:p>
          <a:p>
            <a:r>
              <a:rPr lang="en-GB" altLang="cs-CZ" sz="2200" b="1" dirty="0">
                <a:latin typeface="Arial" panose="020B0604020202020204" pitchFamily="34" charset="0"/>
              </a:rPr>
              <a:t>Competiveness:</a:t>
            </a:r>
            <a:r>
              <a:rPr lang="en-GB" altLang="cs-CZ" sz="2200" dirty="0">
                <a:latin typeface="Arial" panose="020B0604020202020204" pitchFamily="34" charset="0"/>
              </a:rPr>
              <a:t> The product should offer the consumer benefits which competitors are not supplying. </a:t>
            </a:r>
            <a:endParaRPr lang="cs-CZ" altLang="cs-CZ" sz="2200" dirty="0">
              <a:latin typeface="Arial" panose="020B0604020202020204" pitchFamily="34" charset="0"/>
            </a:endParaRPr>
          </a:p>
          <a:p>
            <a:r>
              <a:rPr lang="en-GB" altLang="cs-CZ" sz="2200" b="1" dirty="0">
                <a:latin typeface="Arial" panose="020B0604020202020204" pitchFamily="34" charset="0"/>
              </a:rPr>
              <a:t>Consistency:</a:t>
            </a:r>
            <a:r>
              <a:rPr lang="en-GB" altLang="cs-CZ" sz="2200" dirty="0">
                <a:latin typeface="Arial" panose="020B0604020202020204" pitchFamily="34" charset="0"/>
              </a:rPr>
              <a:t> A consistent message over time is invaluable in helping to establish a position against all the other products and services fighting for a share of the consumer´s mind. </a:t>
            </a:r>
            <a:endParaRPr lang="cs-CZ" altLang="cs-CZ" sz="2200" dirty="0">
              <a:latin typeface="Arial" panose="020B0604020202020204" pitchFamily="34" charset="0"/>
            </a:endParaRPr>
          </a:p>
          <a:p>
            <a:r>
              <a:rPr lang="en-GB" altLang="cs-CZ" sz="2200" b="1" dirty="0">
                <a:latin typeface="Arial" panose="020B0604020202020204" pitchFamily="34" charset="0"/>
              </a:rPr>
              <a:t>Clarity:</a:t>
            </a:r>
            <a:r>
              <a:rPr lang="en-GB" altLang="cs-CZ" sz="2200" dirty="0">
                <a:latin typeface="Arial" panose="020B0604020202020204" pitchFamily="34" charset="0"/>
              </a:rPr>
              <a:t> The positioning statement an organization chooses has to create a clearly differentiated position for the product in the minds of the target market. Complicated positioning statements are unlikely to be remembered.</a:t>
            </a:r>
            <a:endParaRPr lang="cs-CZ" altLang="cs-CZ" sz="2200" dirty="0">
              <a:latin typeface="Arial" panose="020B0604020202020204" pitchFamily="34" charset="0"/>
            </a:endParaRPr>
          </a:p>
        </p:txBody>
      </p:sp>
    </p:spTree>
    <p:extLst>
      <p:ext uri="{BB962C8B-B14F-4D97-AF65-F5344CB8AC3E}">
        <p14:creationId xmlns:p14="http://schemas.microsoft.com/office/powerpoint/2010/main" val="1686802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External</a:t>
            </a:r>
            <a:r>
              <a:rPr lang="cs-CZ" b="1" dirty="0">
                <a:latin typeface="Arial" pitchFamily="34" charset="0"/>
                <a:cs typeface="Arial" pitchFamily="34" charset="0"/>
              </a:rPr>
              <a:t> </a:t>
            </a:r>
            <a:r>
              <a:rPr lang="cs-CZ" b="1" dirty="0" err="1">
                <a:latin typeface="Arial" pitchFamily="34" charset="0"/>
                <a:cs typeface="Arial" pitchFamily="34" charset="0"/>
              </a:rPr>
              <a:t>Micro</a:t>
            </a:r>
            <a:r>
              <a:rPr lang="cs-CZ" b="1" dirty="0">
                <a:latin typeface="Arial" pitchFamily="34" charset="0"/>
                <a:cs typeface="Arial" pitchFamily="34" charset="0"/>
              </a:rPr>
              <a:t> </a:t>
            </a:r>
            <a:r>
              <a:rPr lang="cs-CZ" b="1" dirty="0" err="1">
                <a:latin typeface="Arial" pitchFamily="34" charset="0"/>
                <a:cs typeface="Arial" pitchFamily="34" charset="0"/>
              </a:rPr>
              <a:t>Analysis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FAILED POSITIONING</a:t>
            </a:r>
            <a:r>
              <a:rPr lang="en-US" altLang="cs-CZ" sz="2400" b="1" dirty="0">
                <a:latin typeface="Arial" panose="020B0604020202020204" pitchFamily="34" charset="0"/>
              </a:rPr>
              <a:t> </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503238" y="1512044"/>
            <a:ext cx="847725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b="1" dirty="0" err="1">
                <a:latin typeface="Arial" panose="020B0604020202020204" pitchFamily="34" charset="0"/>
              </a:rPr>
              <a:t>Underpositioning</a:t>
            </a:r>
            <a:r>
              <a:rPr lang="en-US" altLang="cs-CZ" sz="2200" dirty="0">
                <a:latin typeface="Arial" panose="020B0604020202020204" pitchFamily="34" charset="0"/>
              </a:rPr>
              <a:t> – there is no sufficient difference among competitive products (Kia, Hyundai – very similar!)</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b="1" dirty="0" err="1">
                <a:latin typeface="Arial" panose="020B0604020202020204" pitchFamily="34" charset="0"/>
              </a:rPr>
              <a:t>Overpositioning</a:t>
            </a:r>
            <a:r>
              <a:rPr lang="en-US" altLang="cs-CZ" sz="2200" dirty="0">
                <a:latin typeface="Arial" panose="020B0604020202020204" pitchFamily="34" charset="0"/>
              </a:rPr>
              <a:t> - excessive pointing out to only one benefit of certain product (IKEA, Lidl – cheap, price!)</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b="1" dirty="0">
                <a:latin typeface="Arial" panose="020B0604020202020204" pitchFamily="34" charset="0"/>
              </a:rPr>
              <a:t>Confused</a:t>
            </a:r>
            <a:r>
              <a:rPr lang="cs-CZ" altLang="cs-CZ" sz="2200" b="1" dirty="0">
                <a:latin typeface="Arial" panose="020B0604020202020204" pitchFamily="34" charset="0"/>
              </a:rPr>
              <a:t> </a:t>
            </a:r>
            <a:r>
              <a:rPr lang="en-US" altLang="cs-CZ" sz="2200" dirty="0">
                <a:latin typeface="Arial" panose="020B0604020202020204" pitchFamily="34" charset="0"/>
              </a:rPr>
              <a:t>– result of the inadequate marketing communication or the choice of bad distribution channels (branded goods – supermarket, </a:t>
            </a:r>
            <a:r>
              <a:rPr lang="en-US" altLang="cs-CZ" sz="2200" dirty="0" err="1">
                <a:latin typeface="Arial" panose="020B0604020202020204" pitchFamily="34" charset="0"/>
              </a:rPr>
              <a:t>discont</a:t>
            </a:r>
            <a:r>
              <a:rPr lang="en-US" altLang="cs-CZ" sz="2200" dirty="0">
                <a:latin typeface="Arial" panose="020B0604020202020204" pitchFamily="34" charset="0"/>
              </a:rPr>
              <a:t> outlets!)</a:t>
            </a:r>
          </a:p>
        </p:txBody>
      </p:sp>
    </p:spTree>
    <p:extLst>
      <p:ext uri="{BB962C8B-B14F-4D97-AF65-F5344CB8AC3E}">
        <p14:creationId xmlns:p14="http://schemas.microsoft.com/office/powerpoint/2010/main" val="306745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External</a:t>
            </a:r>
            <a:r>
              <a:rPr lang="cs-CZ" b="1" dirty="0">
                <a:latin typeface="Arial" pitchFamily="34" charset="0"/>
                <a:cs typeface="Arial" pitchFamily="34" charset="0"/>
              </a:rPr>
              <a:t> </a:t>
            </a:r>
            <a:r>
              <a:rPr lang="cs-CZ" b="1" dirty="0" err="1">
                <a:latin typeface="Arial" pitchFamily="34" charset="0"/>
                <a:cs typeface="Arial" pitchFamily="34" charset="0"/>
              </a:rPr>
              <a:t>Micro</a:t>
            </a:r>
            <a:r>
              <a:rPr lang="cs-CZ" b="1" dirty="0">
                <a:latin typeface="Arial" pitchFamily="34" charset="0"/>
                <a:cs typeface="Arial" pitchFamily="34" charset="0"/>
              </a:rPr>
              <a:t> </a:t>
            </a:r>
            <a:r>
              <a:rPr lang="cs-CZ" b="1" dirty="0" err="1">
                <a:latin typeface="Arial" pitchFamily="34" charset="0"/>
                <a:cs typeface="Arial" pitchFamily="34" charset="0"/>
              </a:rPr>
              <a:t>Analysis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SOLUTION? REPOSITIONING!</a:t>
            </a:r>
          </a:p>
        </p:txBody>
      </p:sp>
      <p:sp>
        <p:nvSpPr>
          <p:cNvPr id="3079" name="TextovéPole 10"/>
          <p:cNvSpPr txBox="1">
            <a:spLocks noChangeArrowheads="1"/>
          </p:cNvSpPr>
          <p:nvPr/>
        </p:nvSpPr>
        <p:spPr bwMode="auto">
          <a:xfrm>
            <a:off x="503238" y="1512044"/>
            <a:ext cx="847725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It responds to the change of market demand or it´s aimed to reach more profitable segments.</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It uses the same tools as positioning,  i.e. marketing communication in order to establish new image or product. </a:t>
            </a:r>
            <a:endParaRPr lang="cs-CZ" altLang="cs-CZ" sz="2200" dirty="0">
              <a:latin typeface="Arial" panose="020B0604020202020204" pitchFamily="34" charset="0"/>
            </a:endParaRP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3493115"/>
            <a:ext cx="3625775" cy="3235776"/>
          </a:xfrm>
          <a:prstGeom prst="rect">
            <a:avLst/>
          </a:prstGeom>
        </p:spPr>
      </p:pic>
    </p:spTree>
    <p:extLst>
      <p:ext uri="{BB962C8B-B14F-4D97-AF65-F5344CB8AC3E}">
        <p14:creationId xmlns:p14="http://schemas.microsoft.com/office/powerpoint/2010/main" val="2071037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External</a:t>
            </a:r>
            <a:r>
              <a:rPr lang="cs-CZ" b="1" dirty="0">
                <a:latin typeface="Arial" pitchFamily="34" charset="0"/>
                <a:cs typeface="Arial" pitchFamily="34" charset="0"/>
              </a:rPr>
              <a:t> </a:t>
            </a:r>
            <a:r>
              <a:rPr lang="cs-CZ" b="1" dirty="0" err="1">
                <a:latin typeface="Arial" pitchFamily="34" charset="0"/>
                <a:cs typeface="Arial" pitchFamily="34" charset="0"/>
              </a:rPr>
              <a:t>Micro</a:t>
            </a:r>
            <a:r>
              <a:rPr lang="cs-CZ" b="1" dirty="0">
                <a:latin typeface="Arial" pitchFamily="34" charset="0"/>
                <a:cs typeface="Arial" pitchFamily="34" charset="0"/>
              </a:rPr>
              <a:t> </a:t>
            </a:r>
            <a:r>
              <a:rPr lang="cs-CZ" b="1" dirty="0" err="1">
                <a:latin typeface="Arial" pitchFamily="34" charset="0"/>
                <a:cs typeface="Arial" pitchFamily="34" charset="0"/>
              </a:rPr>
              <a:t>Analysis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2 EXTERNAL MICRO ANALYSIS</a:t>
            </a:r>
          </a:p>
        </p:txBody>
      </p:sp>
      <p:sp>
        <p:nvSpPr>
          <p:cNvPr id="3079" name="TextovéPole 10"/>
          <p:cNvSpPr txBox="1">
            <a:spLocks noChangeArrowheads="1"/>
          </p:cNvSpPr>
          <p:nvPr/>
        </p:nvSpPr>
        <p:spPr bwMode="auto">
          <a:xfrm>
            <a:off x="503238" y="1512044"/>
            <a:ext cx="847725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cs-CZ" altLang="cs-CZ" sz="2200" dirty="0" err="1">
                <a:latin typeface="Arial" panose="020B0604020202020204" pitchFamily="34" charset="0"/>
              </a:rPr>
              <a:t>There</a:t>
            </a:r>
            <a:r>
              <a:rPr lang="cs-CZ" altLang="cs-CZ" sz="2200" dirty="0">
                <a:latin typeface="Arial" panose="020B0604020202020204" pitchFamily="34" charset="0"/>
              </a:rPr>
              <a:t> are m</a:t>
            </a:r>
            <a:r>
              <a:rPr lang="en-US" altLang="cs-CZ" sz="2200" dirty="0">
                <a:latin typeface="Arial" panose="020B0604020202020204" pitchFamily="34" charset="0"/>
              </a:rPr>
              <a:t>any concepts</a:t>
            </a:r>
            <a:r>
              <a:rPr lang="cs-CZ" altLang="cs-CZ" sz="2200" dirty="0">
                <a:latin typeface="Arial" panose="020B0604020202020204" pitchFamily="34" charset="0"/>
              </a:rPr>
              <a:t> of </a:t>
            </a:r>
            <a:r>
              <a:rPr lang="cs-CZ" altLang="cs-CZ" sz="2200" dirty="0" err="1">
                <a:latin typeface="Arial" panose="020B0604020202020204" pitchFamily="34" charset="0"/>
              </a:rPr>
              <a:t>how</a:t>
            </a:r>
            <a:r>
              <a:rPr lang="cs-CZ" altLang="cs-CZ" sz="2200" dirty="0">
                <a:latin typeface="Arial" panose="020B0604020202020204" pitchFamily="34" charset="0"/>
              </a:rPr>
              <a:t> to </a:t>
            </a:r>
            <a:r>
              <a:rPr lang="cs-CZ" altLang="cs-CZ" sz="2200" dirty="0" err="1">
                <a:latin typeface="Arial" panose="020B0604020202020204" pitchFamily="34" charset="0"/>
              </a:rPr>
              <a:t>analyze</a:t>
            </a:r>
            <a:r>
              <a:rPr lang="en-US" altLang="cs-CZ" sz="2200" dirty="0">
                <a:latin typeface="Arial" panose="020B0604020202020204" pitchFamily="34" charset="0"/>
              </a:rPr>
              <a:t> microenvironment</a:t>
            </a:r>
            <a:r>
              <a:rPr lang="cs-CZ" altLang="cs-CZ" sz="2200" dirty="0">
                <a:latin typeface="Arial" panose="020B0604020202020204" pitchFamily="34" charset="0"/>
              </a:rPr>
              <a:t>!</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Marketing micro </a:t>
            </a:r>
            <a:r>
              <a:rPr lang="cs-CZ" altLang="cs-CZ" sz="2200" dirty="0" err="1">
                <a:latin typeface="Arial" panose="020B0604020202020204" pitchFamily="34" charset="0"/>
              </a:rPr>
              <a:t>environment</a:t>
            </a:r>
            <a:r>
              <a:rPr lang="cs-CZ" altLang="cs-CZ" sz="2200" dirty="0">
                <a:latin typeface="Arial" panose="020B0604020202020204" pitchFamily="34" charset="0"/>
              </a:rPr>
              <a:t> </a:t>
            </a:r>
            <a:r>
              <a:rPr lang="en-US" altLang="cs-CZ" sz="2200" dirty="0">
                <a:latin typeface="Arial" panose="020B0604020202020204" pitchFamily="34" charset="0"/>
              </a:rPr>
              <a:t>involves according to Kotler and Armstrong following factors:</a:t>
            </a:r>
          </a:p>
          <a:p>
            <a:pPr marL="1028700" lvl="1" eaLnBrk="1" hangingPunct="1">
              <a:spcBef>
                <a:spcPct val="0"/>
              </a:spcBef>
              <a:defRPr/>
            </a:pPr>
            <a:r>
              <a:rPr lang="en-US" altLang="cs-CZ" sz="1800" dirty="0">
                <a:latin typeface="Arial" panose="020B0604020202020204" pitchFamily="34" charset="0"/>
              </a:rPr>
              <a:t>Corporate environment.</a:t>
            </a:r>
          </a:p>
          <a:p>
            <a:pPr marL="1028700" lvl="1" eaLnBrk="1" hangingPunct="1">
              <a:spcBef>
                <a:spcPct val="0"/>
              </a:spcBef>
              <a:defRPr/>
            </a:pPr>
            <a:r>
              <a:rPr lang="en-US" altLang="cs-CZ" sz="1800" dirty="0">
                <a:latin typeface="Arial" panose="020B0604020202020204" pitchFamily="34" charset="0"/>
              </a:rPr>
              <a:t>Supplier-customer relationships.</a:t>
            </a:r>
          </a:p>
          <a:p>
            <a:pPr marL="1028700" lvl="1" eaLnBrk="1" hangingPunct="1">
              <a:spcBef>
                <a:spcPct val="0"/>
              </a:spcBef>
              <a:defRPr/>
            </a:pPr>
            <a:r>
              <a:rPr lang="en-US" altLang="cs-CZ" sz="1800" dirty="0">
                <a:latin typeface="Arial" panose="020B0604020202020204" pitchFamily="34" charset="0"/>
              </a:rPr>
              <a:t>Service provider</a:t>
            </a:r>
            <a:r>
              <a:rPr lang="cs-CZ" altLang="cs-CZ" sz="1800" dirty="0">
                <a:latin typeface="Arial" panose="020B0604020202020204" pitchFamily="34" charset="0"/>
              </a:rPr>
              <a:t>s</a:t>
            </a:r>
            <a:r>
              <a:rPr lang="en-US" altLang="cs-CZ" sz="1800" dirty="0">
                <a:latin typeface="Arial" panose="020B0604020202020204" pitchFamily="34" charset="0"/>
              </a:rPr>
              <a:t>.</a:t>
            </a:r>
          </a:p>
          <a:p>
            <a:pPr marL="1028700" lvl="1" eaLnBrk="1" hangingPunct="1">
              <a:spcBef>
                <a:spcPct val="0"/>
              </a:spcBef>
              <a:defRPr/>
            </a:pPr>
            <a:r>
              <a:rPr lang="en-US" altLang="cs-CZ" sz="1800" dirty="0">
                <a:latin typeface="Arial" panose="020B0604020202020204" pitchFamily="34" charset="0"/>
              </a:rPr>
              <a:t>Features of the target market.</a:t>
            </a:r>
          </a:p>
          <a:p>
            <a:pPr marL="1028700" lvl="1" eaLnBrk="1" hangingPunct="1">
              <a:spcBef>
                <a:spcPct val="0"/>
              </a:spcBef>
              <a:defRPr/>
            </a:pPr>
            <a:r>
              <a:rPr lang="en-US" altLang="cs-CZ" sz="1800" dirty="0">
                <a:latin typeface="Arial" panose="020B0604020202020204" pitchFamily="34" charset="0"/>
              </a:rPr>
              <a:t>Competition.</a:t>
            </a:r>
          </a:p>
          <a:p>
            <a:pPr marL="1028700" lvl="1" eaLnBrk="1" hangingPunct="1">
              <a:spcBef>
                <a:spcPct val="0"/>
              </a:spcBef>
              <a:defRPr/>
            </a:pPr>
            <a:r>
              <a:rPr lang="en-US" altLang="cs-CZ" sz="1800" dirty="0">
                <a:latin typeface="Arial" panose="020B0604020202020204" pitchFamily="34" charset="0"/>
              </a:rPr>
              <a:t>Public relations.</a:t>
            </a:r>
            <a:endParaRPr lang="cs-CZ" altLang="cs-CZ" sz="1800" dirty="0">
              <a:latin typeface="Arial" panose="020B0604020202020204" pitchFamily="34" charset="0"/>
            </a:endParaRPr>
          </a:p>
          <a:p>
            <a:pPr marL="1028700" lvl="1" eaLnBrk="1" hangingPunct="1">
              <a:spcBef>
                <a:spcPct val="0"/>
              </a:spcBef>
              <a:defRPr/>
            </a:pPr>
            <a:endParaRPr lang="en-US" altLang="cs-CZ" sz="1800" dirty="0">
              <a:latin typeface="Arial" panose="020B0604020202020204" pitchFamily="34" charset="0"/>
            </a:endParaRPr>
          </a:p>
          <a:p>
            <a:pPr marL="285750" indent="-285750" eaLnBrk="1" hangingPunct="1">
              <a:spcBef>
                <a:spcPct val="0"/>
              </a:spcBef>
              <a:defRPr/>
            </a:pPr>
            <a:r>
              <a:rPr lang="cs-CZ" altLang="cs-CZ" sz="2200" dirty="0" err="1">
                <a:latin typeface="Arial" panose="020B0604020202020204" pitchFamily="34" charset="0"/>
              </a:rPr>
              <a:t>We</a:t>
            </a:r>
            <a:r>
              <a:rPr lang="cs-CZ" altLang="cs-CZ" sz="2200" dirty="0">
                <a:latin typeface="Arial" panose="020B0604020202020204" pitchFamily="34" charset="0"/>
              </a:rPr>
              <a:t> </a:t>
            </a:r>
            <a:r>
              <a:rPr lang="cs-CZ" altLang="cs-CZ" sz="2200" dirty="0" err="1">
                <a:latin typeface="Arial" panose="020B0604020202020204" pitchFamily="34" charset="0"/>
              </a:rPr>
              <a:t>will</a:t>
            </a:r>
            <a:r>
              <a:rPr lang="cs-CZ" altLang="cs-CZ" sz="2200" dirty="0">
                <a:latin typeface="Arial" panose="020B0604020202020204" pitchFamily="34" charset="0"/>
              </a:rPr>
              <a:t> use </a:t>
            </a:r>
            <a:r>
              <a:rPr lang="cs-CZ" altLang="cs-CZ" sz="2200" dirty="0" err="1">
                <a:latin typeface="Arial" panose="020B0604020202020204" pitchFamily="34" charset="0"/>
              </a:rPr>
              <a:t>the</a:t>
            </a:r>
            <a:r>
              <a:rPr lang="cs-CZ" altLang="cs-CZ" sz="2200" dirty="0">
                <a:latin typeface="Arial" panose="020B0604020202020204" pitchFamily="34" charset="0"/>
              </a:rPr>
              <a:t> co-c</a:t>
            </a:r>
            <a:r>
              <a:rPr lang="en-US" altLang="cs-CZ" sz="2200" dirty="0" err="1">
                <a:latin typeface="Arial" panose="020B0604020202020204" pitchFamily="34" charset="0"/>
              </a:rPr>
              <a:t>alled</a:t>
            </a:r>
            <a:r>
              <a:rPr lang="en-US" altLang="cs-CZ" sz="2200" dirty="0">
                <a:latin typeface="Arial" panose="020B0604020202020204" pitchFamily="34" charset="0"/>
              </a:rPr>
              <a:t> 3C</a:t>
            </a:r>
            <a:r>
              <a:rPr lang="cs-CZ" altLang="cs-CZ" sz="2200" dirty="0">
                <a:latin typeface="Arial" panose="020B0604020202020204" pitchFamily="34" charset="0"/>
              </a:rPr>
              <a:t> </a:t>
            </a:r>
            <a:r>
              <a:rPr lang="cs-CZ" altLang="cs-CZ" sz="2200" dirty="0" err="1">
                <a:latin typeface="Arial" panose="020B0604020202020204" pitchFamily="34" charset="0"/>
              </a:rPr>
              <a:t>analyses</a:t>
            </a:r>
            <a:r>
              <a:rPr lang="cs-CZ" altLang="cs-CZ" sz="2200" dirty="0">
                <a:latin typeface="Arial" panose="020B0604020202020204" pitchFamily="34" charset="0"/>
              </a:rPr>
              <a:t> </a:t>
            </a:r>
            <a:r>
              <a:rPr lang="cs-CZ" altLang="cs-CZ" sz="2200" dirty="0" err="1">
                <a:latin typeface="Arial" panose="020B0604020202020204" pitchFamily="34" charset="0"/>
              </a:rPr>
              <a:t>that</a:t>
            </a:r>
            <a:r>
              <a:rPr lang="cs-CZ" altLang="cs-CZ" sz="2200" dirty="0">
                <a:latin typeface="Arial" panose="020B0604020202020204" pitchFamily="34" charset="0"/>
              </a:rPr>
              <a:t> </a:t>
            </a:r>
            <a:r>
              <a:rPr lang="cs-CZ" altLang="cs-CZ" sz="2200" dirty="0" err="1">
                <a:latin typeface="Arial" panose="020B0604020202020204" pitchFamily="34" charset="0"/>
              </a:rPr>
              <a:t>consits</a:t>
            </a:r>
            <a:r>
              <a:rPr lang="cs-CZ" altLang="cs-CZ" sz="2200" dirty="0">
                <a:latin typeface="Arial" panose="020B0604020202020204" pitchFamily="34" charset="0"/>
              </a:rPr>
              <a:t> of</a:t>
            </a:r>
            <a:r>
              <a:rPr lang="en-US" altLang="cs-CZ" sz="2200" dirty="0">
                <a:latin typeface="Arial" panose="020B0604020202020204" pitchFamily="34" charset="0"/>
              </a:rPr>
              <a:t>:</a:t>
            </a:r>
          </a:p>
          <a:p>
            <a:pPr marL="1028700" lvl="1" eaLnBrk="1" hangingPunct="1">
              <a:spcBef>
                <a:spcPct val="0"/>
              </a:spcBef>
              <a:defRPr/>
            </a:pPr>
            <a:r>
              <a:rPr lang="en-US" altLang="cs-CZ" sz="1800" dirty="0">
                <a:latin typeface="Arial" panose="020B0604020202020204" pitchFamily="34" charset="0"/>
              </a:rPr>
              <a:t>Consumers - Consumers (A).</a:t>
            </a:r>
          </a:p>
          <a:p>
            <a:pPr marL="1028700" lvl="1" eaLnBrk="1" hangingPunct="1">
              <a:spcBef>
                <a:spcPct val="0"/>
              </a:spcBef>
              <a:defRPr/>
            </a:pPr>
            <a:r>
              <a:rPr lang="en-US" altLang="cs-CZ" sz="1800" dirty="0">
                <a:latin typeface="Arial" panose="020B0604020202020204" pitchFamily="34" charset="0"/>
              </a:rPr>
              <a:t>Collaborators - Collaborators (B).</a:t>
            </a:r>
          </a:p>
          <a:p>
            <a:pPr marL="1028700" lvl="1" eaLnBrk="1" hangingPunct="1">
              <a:spcBef>
                <a:spcPct val="0"/>
              </a:spcBef>
              <a:defRPr/>
            </a:pPr>
            <a:r>
              <a:rPr lang="en-US" altLang="cs-CZ" sz="1800" dirty="0">
                <a:latin typeface="Arial" panose="020B0604020202020204" pitchFamily="34" charset="0"/>
              </a:rPr>
              <a:t>Competitors - Competitors (C).</a:t>
            </a:r>
            <a:endParaRPr lang="en-GB" altLang="cs-CZ" sz="1400" dirty="0">
              <a:latin typeface="Arial" panose="020B0604020202020204" pitchFamily="34" charset="0"/>
            </a:endParaRPr>
          </a:p>
        </p:txBody>
      </p:sp>
    </p:spTree>
    <p:extLst>
      <p:ext uri="{BB962C8B-B14F-4D97-AF65-F5344CB8AC3E}">
        <p14:creationId xmlns:p14="http://schemas.microsoft.com/office/powerpoint/2010/main" val="944849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External</a:t>
            </a:r>
            <a:r>
              <a:rPr lang="cs-CZ" b="1" dirty="0">
                <a:latin typeface="Arial" pitchFamily="34" charset="0"/>
                <a:cs typeface="Arial" pitchFamily="34" charset="0"/>
              </a:rPr>
              <a:t> </a:t>
            </a:r>
            <a:r>
              <a:rPr lang="cs-CZ" b="1" dirty="0" err="1">
                <a:latin typeface="Arial" pitchFamily="34" charset="0"/>
                <a:cs typeface="Arial" pitchFamily="34" charset="0"/>
              </a:rPr>
              <a:t>Micro</a:t>
            </a:r>
            <a:r>
              <a:rPr lang="cs-CZ" b="1" dirty="0">
                <a:latin typeface="Arial" pitchFamily="34" charset="0"/>
                <a:cs typeface="Arial" pitchFamily="34" charset="0"/>
              </a:rPr>
              <a:t> </a:t>
            </a:r>
            <a:r>
              <a:rPr lang="cs-CZ" b="1" dirty="0" err="1">
                <a:latin typeface="Arial" pitchFamily="34" charset="0"/>
                <a:cs typeface="Arial" pitchFamily="34" charset="0"/>
              </a:rPr>
              <a:t>Analysis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A. CONSUMERS</a:t>
            </a:r>
          </a:p>
        </p:txBody>
      </p:sp>
      <p:sp>
        <p:nvSpPr>
          <p:cNvPr id="3079" name="TextovéPole 10"/>
          <p:cNvSpPr txBox="1">
            <a:spLocks noChangeArrowheads="1"/>
          </p:cNvSpPr>
          <p:nvPr/>
        </p:nvSpPr>
        <p:spPr bwMode="auto">
          <a:xfrm>
            <a:off x="503238" y="1512044"/>
            <a:ext cx="8477250"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b="1" dirty="0">
                <a:latin typeface="Arial" panose="020B0604020202020204" pitchFamily="34" charset="0"/>
              </a:rPr>
              <a:t>Consumers</a:t>
            </a:r>
            <a:r>
              <a:rPr lang="en-US" altLang="cs-CZ" sz="2200" dirty="0">
                <a:latin typeface="Arial" panose="020B0604020202020204" pitchFamily="34" charset="0"/>
              </a:rPr>
              <a:t> are individuals or organizations who purchase products for their own use or for </a:t>
            </a:r>
            <a:r>
              <a:rPr lang="cs-CZ" altLang="cs-CZ" sz="2200" dirty="0" err="1">
                <a:latin typeface="Arial" panose="020B0604020202020204" pitchFamily="34" charset="0"/>
              </a:rPr>
              <a:t>its</a:t>
            </a:r>
            <a:r>
              <a:rPr lang="cs-CZ" altLang="cs-CZ" sz="2200" dirty="0">
                <a:latin typeface="Arial" panose="020B0604020202020204" pitchFamily="34" charset="0"/>
              </a:rPr>
              <a:t> </a:t>
            </a:r>
            <a:r>
              <a:rPr lang="en-US" altLang="cs-CZ" sz="2200" dirty="0">
                <a:latin typeface="Arial" panose="020B0604020202020204" pitchFamily="34" charset="0"/>
              </a:rPr>
              <a:t>further integration into another product. However, </a:t>
            </a:r>
            <a:r>
              <a:rPr lang="cs-CZ" altLang="cs-CZ" sz="2200" dirty="0" err="1">
                <a:latin typeface="Arial" panose="020B0604020202020204" pitchFamily="34" charset="0"/>
              </a:rPr>
              <a:t>it</a:t>
            </a:r>
            <a:r>
              <a:rPr lang="cs-CZ" altLang="cs-CZ" sz="2200" dirty="0">
                <a:latin typeface="Arial" panose="020B0604020202020204" pitchFamily="34" charset="0"/>
              </a:rPr>
              <a:t> </a:t>
            </a:r>
            <a:r>
              <a:rPr lang="cs-CZ" altLang="cs-CZ" sz="2200" dirty="0" err="1">
                <a:latin typeface="Arial" panose="020B0604020202020204" pitchFamily="34" charset="0"/>
              </a:rPr>
              <a:t>does</a:t>
            </a:r>
            <a:r>
              <a:rPr lang="cs-CZ" altLang="cs-CZ" sz="2200" dirty="0">
                <a:latin typeface="Arial" panose="020B0604020202020204" pitchFamily="34" charset="0"/>
              </a:rPr>
              <a:t> not </a:t>
            </a:r>
            <a:r>
              <a:rPr lang="cs-CZ" altLang="cs-CZ" sz="2200" dirty="0" err="1">
                <a:latin typeface="Arial" panose="020B0604020202020204" pitchFamily="34" charset="0"/>
              </a:rPr>
              <a:t>involve</a:t>
            </a:r>
            <a:r>
              <a:rPr lang="cs-CZ" altLang="cs-CZ" sz="2200" dirty="0">
                <a:latin typeface="Arial" panose="020B0604020202020204" pitchFamily="34" charset="0"/>
              </a:rPr>
              <a:t> </a:t>
            </a:r>
            <a:r>
              <a:rPr lang="cs-CZ" altLang="cs-CZ" sz="2200" dirty="0" err="1">
                <a:latin typeface="Arial" panose="020B0604020202020204" pitchFamily="34" charset="0"/>
              </a:rPr>
              <a:t>actions</a:t>
            </a:r>
            <a:r>
              <a:rPr lang="cs-CZ" altLang="cs-CZ" sz="2200" dirty="0">
                <a:latin typeface="Arial" panose="020B0604020202020204" pitchFamily="34" charset="0"/>
              </a:rPr>
              <a:t> of </a:t>
            </a:r>
            <a:r>
              <a:rPr lang="en-US" altLang="cs-CZ" sz="2200" dirty="0">
                <a:latin typeface="Arial" panose="020B0604020202020204" pitchFamily="34" charset="0"/>
              </a:rPr>
              <a:t>buying for resale.</a:t>
            </a:r>
          </a:p>
          <a:p>
            <a:pPr marL="285750" indent="-285750" eaLnBrk="1" hangingPunct="1">
              <a:spcBef>
                <a:spcPct val="0"/>
              </a:spcBef>
              <a:defRPr/>
            </a:pPr>
            <a:r>
              <a:rPr lang="en-US" altLang="cs-CZ" sz="2200" dirty="0">
                <a:latin typeface="Arial" panose="020B0604020202020204" pitchFamily="34" charset="0"/>
              </a:rPr>
              <a:t>We thought about </a:t>
            </a:r>
            <a:r>
              <a:rPr lang="cs-CZ" altLang="cs-CZ" sz="2200" dirty="0" err="1">
                <a:latin typeface="Arial" panose="020B0604020202020204" pitchFamily="34" charset="0"/>
              </a:rPr>
              <a:t>consumers</a:t>
            </a:r>
            <a:r>
              <a:rPr lang="cs-CZ" altLang="cs-CZ" sz="2200" dirty="0">
                <a:latin typeface="Arial" panose="020B0604020202020204" pitchFamily="34" charset="0"/>
              </a:rPr>
              <a:t> </a:t>
            </a:r>
            <a:r>
              <a:rPr lang="cs-CZ" altLang="cs-CZ" sz="2200" dirty="0" err="1">
                <a:latin typeface="Arial" panose="020B0604020202020204" pitchFamily="34" charset="0"/>
              </a:rPr>
              <a:t>during</a:t>
            </a:r>
            <a:r>
              <a:rPr lang="en-US" altLang="cs-CZ" sz="2200" dirty="0">
                <a:latin typeface="Arial" panose="020B0604020202020204" pitchFamily="34" charset="0"/>
              </a:rPr>
              <a:t> segmentation!</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b="1" dirty="0">
                <a:latin typeface="Arial" panose="020B0604020202020204" pitchFamily="34" charset="0"/>
              </a:rPr>
              <a:t>Customers</a:t>
            </a:r>
            <a:r>
              <a:rPr lang="en-US" altLang="cs-CZ" sz="2200" dirty="0">
                <a:latin typeface="Arial" panose="020B0604020202020204" pitchFamily="34" charset="0"/>
              </a:rPr>
              <a:t> - consumers, producers, traders, state, foreign customers. (</a:t>
            </a:r>
            <a:r>
              <a:rPr lang="cs-CZ" altLang="cs-CZ" sz="2200" dirty="0">
                <a:latin typeface="Arial" panose="020B0604020202020204" pitchFamily="34" charset="0"/>
              </a:rPr>
              <a:t>m</a:t>
            </a:r>
            <a:r>
              <a:rPr lang="en-US" altLang="cs-CZ" sz="2200" dirty="0" err="1">
                <a:latin typeface="Arial" panose="020B0604020202020204" pitchFamily="34" charset="0"/>
              </a:rPr>
              <a:t>otivation</a:t>
            </a:r>
            <a:r>
              <a:rPr lang="en-US" altLang="cs-CZ" sz="2200" dirty="0">
                <a:latin typeface="Arial" panose="020B0604020202020204" pitchFamily="34" charset="0"/>
              </a:rPr>
              <a:t> to buy, place, time)</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Furthermore, we are interested in:</a:t>
            </a:r>
          </a:p>
          <a:p>
            <a:pPr marL="1028700" lvl="1" eaLnBrk="1" hangingPunct="1">
              <a:spcBef>
                <a:spcPct val="0"/>
              </a:spcBef>
              <a:defRPr/>
            </a:pPr>
            <a:r>
              <a:rPr lang="en-US" altLang="cs-CZ" sz="1800" dirty="0">
                <a:latin typeface="Arial" panose="020B0604020202020204" pitchFamily="34" charset="0"/>
              </a:rPr>
              <a:t>selection </a:t>
            </a:r>
            <a:r>
              <a:rPr lang="en-US" altLang="cs-CZ" sz="1800" dirty="0" err="1">
                <a:latin typeface="Arial" panose="020B0604020202020204" pitchFamily="34" charset="0"/>
              </a:rPr>
              <a:t>proce</a:t>
            </a:r>
            <a:r>
              <a:rPr lang="cs-CZ" altLang="cs-CZ" sz="1800" dirty="0">
                <a:latin typeface="Arial" panose="020B0604020202020204" pitchFamily="34" charset="0"/>
              </a:rPr>
              <a:t>s</a:t>
            </a:r>
            <a:r>
              <a:rPr lang="en-US" altLang="cs-CZ" sz="1800" dirty="0">
                <a:latin typeface="Arial" panose="020B0604020202020204" pitchFamily="34" charset="0"/>
              </a:rPr>
              <a:t>s</a:t>
            </a:r>
            <a:r>
              <a:rPr lang="cs-CZ" altLang="cs-CZ" sz="1800" dirty="0">
                <a:latin typeface="Arial" panose="020B0604020202020204" pitchFamily="34" charset="0"/>
              </a:rPr>
              <a:t>,</a:t>
            </a:r>
            <a:endParaRPr lang="en-US" altLang="cs-CZ" sz="1800" dirty="0">
              <a:latin typeface="Arial" panose="020B0604020202020204" pitchFamily="34" charset="0"/>
            </a:endParaRPr>
          </a:p>
          <a:p>
            <a:pPr marL="1028700" lvl="1" eaLnBrk="1" hangingPunct="1">
              <a:spcBef>
                <a:spcPct val="0"/>
              </a:spcBef>
              <a:defRPr/>
            </a:pPr>
            <a:r>
              <a:rPr lang="en-US" altLang="cs-CZ" sz="1800" dirty="0">
                <a:latin typeface="Arial" panose="020B0604020202020204" pitchFamily="34" charset="0"/>
              </a:rPr>
              <a:t>shopping process,</a:t>
            </a:r>
          </a:p>
          <a:p>
            <a:pPr marL="1028700" lvl="1" eaLnBrk="1" hangingPunct="1">
              <a:spcBef>
                <a:spcPct val="0"/>
              </a:spcBef>
              <a:defRPr/>
            </a:pPr>
            <a:r>
              <a:rPr lang="en-US" altLang="cs-CZ" sz="1800" dirty="0">
                <a:latin typeface="Arial" panose="020B0604020202020204" pitchFamily="34" charset="0"/>
              </a:rPr>
              <a:t>use and consumption process.</a:t>
            </a:r>
            <a:endParaRPr lang="en-GB" altLang="cs-CZ" sz="1400" dirty="0">
              <a:latin typeface="Arial" panose="020B0604020202020204" pitchFamily="34" charset="0"/>
            </a:endParaRPr>
          </a:p>
        </p:txBody>
      </p:sp>
    </p:spTree>
    <p:extLst>
      <p:ext uri="{BB962C8B-B14F-4D97-AF65-F5344CB8AC3E}">
        <p14:creationId xmlns:p14="http://schemas.microsoft.com/office/powerpoint/2010/main" val="550880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External</a:t>
            </a:r>
            <a:r>
              <a:rPr lang="cs-CZ" b="1" dirty="0">
                <a:latin typeface="Arial" pitchFamily="34" charset="0"/>
                <a:cs typeface="Arial" pitchFamily="34" charset="0"/>
              </a:rPr>
              <a:t> </a:t>
            </a:r>
            <a:r>
              <a:rPr lang="cs-CZ" b="1" dirty="0" err="1">
                <a:latin typeface="Arial" pitchFamily="34" charset="0"/>
                <a:cs typeface="Arial" pitchFamily="34" charset="0"/>
              </a:rPr>
              <a:t>Micro</a:t>
            </a:r>
            <a:r>
              <a:rPr lang="cs-CZ" b="1" dirty="0">
                <a:latin typeface="Arial" pitchFamily="34" charset="0"/>
                <a:cs typeface="Arial" pitchFamily="34" charset="0"/>
              </a:rPr>
              <a:t> </a:t>
            </a:r>
            <a:r>
              <a:rPr lang="cs-CZ" b="1" dirty="0" err="1">
                <a:latin typeface="Arial" pitchFamily="34" charset="0"/>
                <a:cs typeface="Arial" pitchFamily="34" charset="0"/>
              </a:rPr>
              <a:t>Analysis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ISSUES RELATED TO CUSTOMERS 1</a:t>
            </a:r>
          </a:p>
        </p:txBody>
      </p:sp>
      <p:sp>
        <p:nvSpPr>
          <p:cNvPr id="3079" name="TextovéPole 10"/>
          <p:cNvSpPr txBox="1">
            <a:spLocks noChangeArrowheads="1"/>
          </p:cNvSpPr>
          <p:nvPr/>
        </p:nvSpPr>
        <p:spPr bwMode="auto">
          <a:xfrm>
            <a:off x="503238" y="1512044"/>
            <a:ext cx="847725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b="1" dirty="0">
                <a:latin typeface="Arial" panose="020B0604020202020204" pitchFamily="34" charset="0"/>
              </a:rPr>
              <a:t>Who</a:t>
            </a:r>
            <a:r>
              <a:rPr lang="en-US" altLang="cs-CZ" sz="2200" dirty="0">
                <a:latin typeface="Arial" panose="020B0604020202020204" pitchFamily="34" charset="0"/>
              </a:rPr>
              <a:t> is </a:t>
            </a:r>
            <a:r>
              <a:rPr lang="cs-CZ" altLang="cs-CZ" sz="2200" dirty="0" err="1">
                <a:latin typeface="Arial" panose="020B0604020202020204" pitchFamily="34" charset="0"/>
              </a:rPr>
              <a:t>the</a:t>
            </a:r>
            <a:r>
              <a:rPr lang="cs-CZ" altLang="cs-CZ" sz="2200" dirty="0">
                <a:latin typeface="Arial" panose="020B0604020202020204" pitchFamily="34" charset="0"/>
              </a:rPr>
              <a:t> </a:t>
            </a:r>
            <a:r>
              <a:rPr lang="en-US" altLang="cs-CZ" sz="2200" dirty="0">
                <a:latin typeface="Arial" panose="020B0604020202020204" pitchFamily="34" charset="0"/>
              </a:rPr>
              <a:t>decision</a:t>
            </a:r>
            <a:r>
              <a:rPr lang="cs-CZ" altLang="cs-CZ" sz="2200" dirty="0">
                <a:latin typeface="Arial" panose="020B0604020202020204" pitchFamily="34" charset="0"/>
              </a:rPr>
              <a:t>-</a:t>
            </a:r>
            <a:r>
              <a:rPr lang="cs-CZ" altLang="cs-CZ" sz="2200" dirty="0" err="1">
                <a:latin typeface="Arial" panose="020B0604020202020204" pitchFamily="34" charset="0"/>
              </a:rPr>
              <a:t>making</a:t>
            </a:r>
            <a:r>
              <a:rPr lang="en-US" altLang="cs-CZ" sz="2200" dirty="0">
                <a:latin typeface="Arial" panose="020B0604020202020204" pitchFamily="34" charset="0"/>
              </a:rPr>
              <a:t> unit? Who plays what role in deciding</a:t>
            </a:r>
            <a:r>
              <a:rPr lang="cs-CZ" altLang="cs-CZ" sz="2200" dirty="0">
                <a:latin typeface="Arial" panose="020B0604020202020204" pitchFamily="34" charset="0"/>
              </a:rPr>
              <a:t> and </a:t>
            </a:r>
            <a:r>
              <a:rPr lang="cs-CZ" altLang="cs-CZ" sz="2200" dirty="0" err="1">
                <a:latin typeface="Arial" panose="020B0604020202020204" pitchFamily="34" charset="0"/>
              </a:rPr>
              <a:t>also</a:t>
            </a:r>
            <a:r>
              <a:rPr lang="en-US" altLang="cs-CZ" sz="2200" dirty="0">
                <a:latin typeface="Arial" panose="020B0604020202020204" pitchFamily="34" charset="0"/>
              </a:rPr>
              <a:t> who plays what role in the purchase? Who actually use</a:t>
            </a:r>
            <a:r>
              <a:rPr lang="cs-CZ" altLang="cs-CZ" sz="2200" dirty="0">
                <a:latin typeface="Arial" panose="020B0604020202020204" pitchFamily="34" charset="0"/>
              </a:rPr>
              <a:t>s</a:t>
            </a:r>
            <a:r>
              <a:rPr lang="en-US" altLang="cs-CZ" sz="2200" dirty="0">
                <a:latin typeface="Arial" panose="020B0604020202020204" pitchFamily="34" charset="0"/>
              </a:rPr>
              <a:t> </a:t>
            </a:r>
            <a:r>
              <a:rPr lang="cs-CZ" altLang="cs-CZ" sz="2200" dirty="0" err="1">
                <a:latin typeface="Arial" panose="020B0604020202020204" pitchFamily="34" charset="0"/>
              </a:rPr>
              <a:t>the</a:t>
            </a:r>
            <a:r>
              <a:rPr lang="cs-CZ" altLang="cs-CZ" sz="2200" dirty="0">
                <a:latin typeface="Arial" panose="020B0604020202020204" pitchFamily="34" charset="0"/>
              </a:rPr>
              <a:t> </a:t>
            </a:r>
            <a:r>
              <a:rPr lang="en-US" altLang="cs-CZ" sz="2200" dirty="0">
                <a:latin typeface="Arial" panose="020B0604020202020204" pitchFamily="34" charset="0"/>
              </a:rPr>
              <a:t>product in the end? Indeed it may well be someone completely different than the one who purchase</a:t>
            </a:r>
            <a:r>
              <a:rPr lang="cs-CZ" altLang="cs-CZ" sz="2200" dirty="0">
                <a:latin typeface="Arial" panose="020B0604020202020204" pitchFamily="34" charset="0"/>
              </a:rPr>
              <a:t>d</a:t>
            </a:r>
            <a:r>
              <a:rPr lang="en-US" altLang="cs-CZ" sz="2200" dirty="0">
                <a:latin typeface="Arial" panose="020B0604020202020204" pitchFamily="34" charset="0"/>
              </a:rPr>
              <a:t> or </a:t>
            </a:r>
            <a:r>
              <a:rPr lang="cs-CZ" altLang="cs-CZ" sz="2200" dirty="0">
                <a:latin typeface="Arial" panose="020B0604020202020204" pitchFamily="34" charset="0"/>
              </a:rPr>
              <a:t>made </a:t>
            </a:r>
            <a:r>
              <a:rPr lang="cs-CZ" altLang="cs-CZ" sz="2200" dirty="0" err="1">
                <a:latin typeface="Arial" panose="020B0604020202020204" pitchFamily="34" charset="0"/>
              </a:rPr>
              <a:t>the</a:t>
            </a:r>
            <a:r>
              <a:rPr lang="cs-CZ" altLang="cs-CZ" sz="2200" dirty="0">
                <a:latin typeface="Arial" panose="020B0604020202020204" pitchFamily="34" charset="0"/>
              </a:rPr>
              <a:t> </a:t>
            </a:r>
            <a:r>
              <a:rPr lang="en-US" altLang="cs-CZ" sz="2200" dirty="0">
                <a:latin typeface="Arial" panose="020B0604020202020204" pitchFamily="34" charset="0"/>
              </a:rPr>
              <a:t>decisions!</a:t>
            </a:r>
            <a:r>
              <a:rPr lang="cs-CZ" altLang="cs-CZ" sz="2200" dirty="0">
                <a:latin typeface="Arial" panose="020B0604020202020204" pitchFamily="34" charset="0"/>
              </a:rPr>
              <a:t> </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b="1" dirty="0">
                <a:latin typeface="Arial" panose="020B0604020202020204" pitchFamily="34" charset="0"/>
              </a:rPr>
              <a:t>What</a:t>
            </a:r>
            <a:r>
              <a:rPr lang="en-US" altLang="cs-CZ" sz="2200" dirty="0">
                <a:latin typeface="Arial" panose="020B0604020202020204" pitchFamily="34" charset="0"/>
              </a:rPr>
              <a:t> is the product? What is the functional point of view, what emotions</a:t>
            </a:r>
            <a:r>
              <a:rPr lang="cs-CZ" altLang="cs-CZ" sz="2200" dirty="0">
                <a:latin typeface="Arial" panose="020B0604020202020204" pitchFamily="34" charset="0"/>
              </a:rPr>
              <a:t> </a:t>
            </a:r>
            <a:r>
              <a:rPr lang="cs-CZ" altLang="cs-CZ" sz="2200" dirty="0" err="1">
                <a:latin typeface="Arial" panose="020B0604020202020204" pitchFamily="34" charset="0"/>
              </a:rPr>
              <a:t>does</a:t>
            </a:r>
            <a:r>
              <a:rPr lang="cs-CZ" altLang="cs-CZ" sz="2200" dirty="0">
                <a:latin typeface="Arial" panose="020B0604020202020204" pitchFamily="34" charset="0"/>
              </a:rPr>
              <a:t> </a:t>
            </a:r>
            <a:r>
              <a:rPr lang="cs-CZ" altLang="cs-CZ" sz="2200" dirty="0" err="1">
                <a:latin typeface="Arial" panose="020B0604020202020204" pitchFamily="34" charset="0"/>
              </a:rPr>
              <a:t>it</a:t>
            </a:r>
            <a:r>
              <a:rPr lang="cs-CZ" altLang="cs-CZ" sz="2200" dirty="0">
                <a:latin typeface="Arial" panose="020B0604020202020204" pitchFamily="34" charset="0"/>
              </a:rPr>
              <a:t> </a:t>
            </a:r>
            <a:r>
              <a:rPr lang="cs-CZ" altLang="cs-CZ" sz="2200" dirty="0" err="1">
                <a:latin typeface="Arial" panose="020B0604020202020204" pitchFamily="34" charset="0"/>
              </a:rPr>
              <a:t>create</a:t>
            </a:r>
            <a:r>
              <a:rPr lang="en-US" altLang="cs-CZ" sz="2200" dirty="0">
                <a:latin typeface="Arial" panose="020B0604020202020204" pitchFamily="34" charset="0"/>
              </a:rPr>
              <a:t>? Where </a:t>
            </a:r>
            <a:r>
              <a:rPr lang="cs-CZ" altLang="cs-CZ" sz="2200" dirty="0" err="1">
                <a:latin typeface="Arial" panose="020B0604020202020204" pitchFamily="34" charset="0"/>
              </a:rPr>
              <a:t>does</a:t>
            </a:r>
            <a:r>
              <a:rPr lang="cs-CZ" altLang="cs-CZ" sz="2200" dirty="0">
                <a:latin typeface="Arial" panose="020B0604020202020204" pitchFamily="34" charset="0"/>
              </a:rPr>
              <a:t> </a:t>
            </a:r>
            <a:r>
              <a:rPr lang="en-US" altLang="cs-CZ" sz="2200" dirty="0">
                <a:latin typeface="Arial" panose="020B0604020202020204" pitchFamily="34" charset="0"/>
              </a:rPr>
              <a:t>its use </a:t>
            </a:r>
            <a:r>
              <a:rPr lang="en-US" altLang="cs-CZ" sz="2200" dirty="0" err="1">
                <a:latin typeface="Arial" panose="020B0604020202020204" pitchFamily="34" charset="0"/>
              </a:rPr>
              <a:t>classif</a:t>
            </a:r>
            <a:r>
              <a:rPr lang="cs-CZ" altLang="cs-CZ" sz="2200" dirty="0">
                <a:latin typeface="Arial" panose="020B0604020202020204" pitchFamily="34" charset="0"/>
              </a:rPr>
              <a:t>y </a:t>
            </a:r>
            <a:r>
              <a:rPr lang="cs-CZ" altLang="cs-CZ" sz="2200" dirty="0" err="1">
                <a:latin typeface="Arial" panose="020B0604020202020204" pitchFamily="34" charset="0"/>
              </a:rPr>
              <a:t>us</a:t>
            </a:r>
            <a:r>
              <a:rPr lang="en-US" altLang="cs-CZ" sz="2200" dirty="0">
                <a:latin typeface="Arial" panose="020B0604020202020204" pitchFamily="34" charset="0"/>
              </a:rPr>
              <a:t> within the </a:t>
            </a:r>
            <a:r>
              <a:rPr lang="cs-CZ" altLang="cs-CZ" sz="2200" dirty="0">
                <a:latin typeface="Arial" panose="020B0604020202020204" pitchFamily="34" charset="0"/>
              </a:rPr>
              <a:t>society</a:t>
            </a:r>
            <a:r>
              <a:rPr lang="en-US" altLang="cs-CZ" sz="2200" dirty="0">
                <a:latin typeface="Arial" panose="020B0604020202020204" pitchFamily="34" charset="0"/>
              </a:rPr>
              <a:t>? Is the product environmentally friendly?</a:t>
            </a:r>
            <a:endParaRPr lang="cs-CZ" altLang="cs-CZ" sz="2200" dirty="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cs-CZ" altLang="cs-CZ" sz="2200" b="1" dirty="0" err="1">
                <a:latin typeface="Arial" panose="020B0604020202020204" pitchFamily="34" charset="0"/>
              </a:rPr>
              <a:t>Why</a:t>
            </a:r>
            <a:r>
              <a:rPr lang="cs-CZ" altLang="cs-CZ" sz="2200" dirty="0">
                <a:latin typeface="Arial" panose="020B0604020202020204" pitchFamily="34" charset="0"/>
              </a:rPr>
              <a:t> are </a:t>
            </a:r>
            <a:r>
              <a:rPr lang="cs-CZ" altLang="cs-CZ" sz="2200" dirty="0" err="1">
                <a:latin typeface="Arial" panose="020B0604020202020204" pitchFamily="34" charset="0"/>
              </a:rPr>
              <a:t>customers</a:t>
            </a:r>
            <a:r>
              <a:rPr lang="cs-CZ" altLang="cs-CZ" sz="2200" dirty="0">
                <a:latin typeface="Arial" panose="020B0604020202020204" pitchFamily="34" charset="0"/>
              </a:rPr>
              <a:t> </a:t>
            </a:r>
            <a:r>
              <a:rPr lang="cs-CZ" altLang="cs-CZ" sz="2200" dirty="0" err="1">
                <a:latin typeface="Arial" panose="020B0604020202020204" pitchFamily="34" charset="0"/>
              </a:rPr>
              <a:t>buying</a:t>
            </a:r>
            <a:r>
              <a:rPr lang="en-US" altLang="cs-CZ" sz="2200" dirty="0">
                <a:latin typeface="Arial" panose="020B0604020202020204" pitchFamily="34" charset="0"/>
              </a:rPr>
              <a:t>? Why the product is used or consumed</a:t>
            </a:r>
            <a:r>
              <a:rPr lang="cs-CZ" altLang="cs-CZ" sz="2200" dirty="0">
                <a:latin typeface="Arial" panose="020B0604020202020204" pitchFamily="34" charset="0"/>
              </a:rPr>
              <a:t>?</a:t>
            </a:r>
            <a:r>
              <a:rPr lang="en-US" altLang="cs-CZ" sz="2200" dirty="0">
                <a:latin typeface="Arial" panose="020B0604020202020204" pitchFamily="34" charset="0"/>
              </a:rPr>
              <a:t> </a:t>
            </a:r>
            <a:r>
              <a:rPr lang="cs-CZ" altLang="cs-CZ" sz="2200" dirty="0">
                <a:latin typeface="Arial" panose="020B0604020202020204" pitchFamily="34" charset="0"/>
              </a:rPr>
              <a:t>I </a:t>
            </a:r>
            <a:r>
              <a:rPr lang="cs-CZ" altLang="cs-CZ" sz="2200" dirty="0" err="1">
                <a:latin typeface="Arial" panose="020B0604020202020204" pitchFamily="34" charset="0"/>
              </a:rPr>
              <a:t>it</a:t>
            </a:r>
            <a:r>
              <a:rPr lang="cs-CZ" altLang="cs-CZ" sz="2200" dirty="0">
                <a:latin typeface="Arial" panose="020B0604020202020204" pitchFamily="34" charset="0"/>
              </a:rPr>
              <a:t> a</a:t>
            </a:r>
            <a:r>
              <a:rPr lang="en-US" altLang="cs-CZ" sz="2200" dirty="0">
                <a:latin typeface="Arial" panose="020B0604020202020204" pitchFamily="34" charset="0"/>
              </a:rPr>
              <a:t> </a:t>
            </a:r>
            <a:r>
              <a:rPr lang="cs-CZ" altLang="cs-CZ" sz="2200" dirty="0" err="1">
                <a:latin typeface="Arial" panose="020B0604020202020204" pitchFamily="34" charset="0"/>
              </a:rPr>
              <a:t>generic</a:t>
            </a:r>
            <a:r>
              <a:rPr lang="cs-CZ" altLang="cs-CZ" sz="2200" dirty="0">
                <a:latin typeface="Arial" panose="020B0604020202020204" pitchFamily="34" charset="0"/>
              </a:rPr>
              <a:t> </a:t>
            </a:r>
            <a:r>
              <a:rPr lang="cs-CZ" altLang="cs-CZ" sz="2200" dirty="0" err="1">
                <a:latin typeface="Arial" panose="020B0604020202020204" pitchFamily="34" charset="0"/>
              </a:rPr>
              <a:t>product</a:t>
            </a:r>
            <a:r>
              <a:rPr lang="en-US" altLang="cs-CZ" sz="2200" dirty="0">
                <a:latin typeface="Arial" panose="020B0604020202020204" pitchFamily="34" charset="0"/>
              </a:rPr>
              <a:t>,</a:t>
            </a:r>
            <a:r>
              <a:rPr lang="cs-CZ" altLang="cs-CZ" sz="2200" dirty="0">
                <a:latin typeface="Arial" panose="020B0604020202020204" pitchFamily="34" charset="0"/>
              </a:rPr>
              <a:t> basic </a:t>
            </a:r>
            <a:r>
              <a:rPr lang="cs-CZ" altLang="cs-CZ" sz="2200" dirty="0" err="1">
                <a:latin typeface="Arial" panose="020B0604020202020204" pitchFamily="34" charset="0"/>
              </a:rPr>
              <a:t>goods</a:t>
            </a:r>
            <a:r>
              <a:rPr lang="cs-CZ" altLang="cs-CZ" sz="2200" dirty="0">
                <a:latin typeface="Arial" panose="020B0604020202020204" pitchFamily="34" charset="0"/>
              </a:rPr>
              <a:t>,</a:t>
            </a:r>
            <a:r>
              <a:rPr lang="en-US" altLang="cs-CZ" sz="2200" dirty="0">
                <a:latin typeface="Arial" panose="020B0604020202020204" pitchFamily="34" charset="0"/>
              </a:rPr>
              <a:t> FMCG or </a:t>
            </a:r>
            <a:r>
              <a:rPr lang="cs-CZ" altLang="cs-CZ" sz="2200" dirty="0">
                <a:latin typeface="Arial" panose="020B0604020202020204" pitchFamily="34" charset="0"/>
              </a:rPr>
              <a:t>a long-term</a:t>
            </a:r>
            <a:r>
              <a:rPr lang="en-US" altLang="cs-CZ" sz="2200" dirty="0">
                <a:latin typeface="Arial" panose="020B0604020202020204" pitchFamily="34" charset="0"/>
              </a:rPr>
              <a:t> sophisticated product?</a:t>
            </a:r>
          </a:p>
        </p:txBody>
      </p:sp>
    </p:spTree>
    <p:extLst>
      <p:ext uri="{BB962C8B-B14F-4D97-AF65-F5344CB8AC3E}">
        <p14:creationId xmlns:p14="http://schemas.microsoft.com/office/powerpoint/2010/main" val="1839211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External</a:t>
            </a:r>
            <a:r>
              <a:rPr lang="cs-CZ" b="1" dirty="0">
                <a:latin typeface="Arial" pitchFamily="34" charset="0"/>
                <a:cs typeface="Arial" pitchFamily="34" charset="0"/>
              </a:rPr>
              <a:t> </a:t>
            </a:r>
            <a:r>
              <a:rPr lang="cs-CZ" b="1" dirty="0" err="1">
                <a:latin typeface="Arial" pitchFamily="34" charset="0"/>
                <a:cs typeface="Arial" pitchFamily="34" charset="0"/>
              </a:rPr>
              <a:t>Micro</a:t>
            </a:r>
            <a:r>
              <a:rPr lang="cs-CZ" b="1" dirty="0">
                <a:latin typeface="Arial" pitchFamily="34" charset="0"/>
                <a:cs typeface="Arial" pitchFamily="34" charset="0"/>
              </a:rPr>
              <a:t> </a:t>
            </a:r>
            <a:r>
              <a:rPr lang="cs-CZ" b="1" dirty="0" err="1">
                <a:latin typeface="Arial" pitchFamily="34" charset="0"/>
                <a:cs typeface="Arial" pitchFamily="34" charset="0"/>
              </a:rPr>
              <a:t>Analysis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ISSUES RELATED TO CUSTOMERS 2</a:t>
            </a:r>
          </a:p>
        </p:txBody>
      </p:sp>
      <p:sp>
        <p:nvSpPr>
          <p:cNvPr id="3079" name="TextovéPole 10"/>
          <p:cNvSpPr txBox="1">
            <a:spLocks noChangeArrowheads="1"/>
          </p:cNvSpPr>
          <p:nvPr/>
        </p:nvSpPr>
        <p:spPr bwMode="auto">
          <a:xfrm>
            <a:off x="503238" y="1512044"/>
            <a:ext cx="847725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b="1" dirty="0">
                <a:latin typeface="Arial" panose="020B0604020202020204" pitchFamily="34" charset="0"/>
              </a:rPr>
              <a:t>H</a:t>
            </a:r>
            <a:r>
              <a:rPr lang="cs-CZ" altLang="cs-CZ" sz="2200" b="1" dirty="0" err="1">
                <a:latin typeface="Arial" panose="020B0604020202020204" pitchFamily="34" charset="0"/>
              </a:rPr>
              <a:t>ow</a:t>
            </a:r>
            <a:r>
              <a:rPr lang="en-US" altLang="cs-CZ" sz="2200" b="1" dirty="0">
                <a:latin typeface="Arial" panose="020B0604020202020204" pitchFamily="34" charset="0"/>
              </a:rPr>
              <a:t> </a:t>
            </a:r>
            <a:r>
              <a:rPr lang="cs-CZ" altLang="cs-CZ" sz="2200" dirty="0" err="1">
                <a:latin typeface="Arial" panose="020B0604020202020204" pitchFamily="34" charset="0"/>
              </a:rPr>
              <a:t>does</a:t>
            </a:r>
            <a:r>
              <a:rPr lang="cs-CZ" altLang="cs-CZ" sz="2200" dirty="0">
                <a:latin typeface="Arial" panose="020B0604020202020204" pitchFamily="34" charset="0"/>
              </a:rPr>
              <a:t> </a:t>
            </a:r>
            <a:r>
              <a:rPr lang="cs-CZ" altLang="cs-CZ" sz="2200" dirty="0" err="1">
                <a:latin typeface="Arial" panose="020B0604020202020204" pitchFamily="34" charset="0"/>
              </a:rPr>
              <a:t>the</a:t>
            </a:r>
            <a:r>
              <a:rPr lang="cs-CZ" altLang="cs-CZ" sz="2200" dirty="0">
                <a:latin typeface="Arial" panose="020B0604020202020204" pitchFamily="34" charset="0"/>
              </a:rPr>
              <a:t> proces of </a:t>
            </a:r>
            <a:r>
              <a:rPr lang="cs-CZ" altLang="cs-CZ" sz="2200" dirty="0" err="1">
                <a:latin typeface="Arial" panose="020B0604020202020204" pitchFamily="34" charset="0"/>
              </a:rPr>
              <a:t>decision</a:t>
            </a:r>
            <a:r>
              <a:rPr lang="cs-CZ" altLang="cs-CZ" sz="2200" dirty="0">
                <a:latin typeface="Arial" panose="020B0604020202020204" pitchFamily="34" charset="0"/>
              </a:rPr>
              <a:t> / </a:t>
            </a:r>
            <a:r>
              <a:rPr lang="cs-CZ" altLang="cs-CZ" sz="2200" dirty="0" err="1">
                <a:latin typeface="Arial" panose="020B0604020202020204" pitchFamily="34" charset="0"/>
              </a:rPr>
              <a:t>purchase</a:t>
            </a:r>
            <a:r>
              <a:rPr lang="cs-CZ" altLang="cs-CZ" sz="2200" dirty="0">
                <a:latin typeface="Arial" panose="020B0604020202020204" pitchFamily="34" charset="0"/>
              </a:rPr>
              <a:t> </a:t>
            </a:r>
            <a:r>
              <a:rPr lang="cs-CZ" altLang="cs-CZ" sz="2200" dirty="0" err="1">
                <a:latin typeface="Arial" panose="020B0604020202020204" pitchFamily="34" charset="0"/>
              </a:rPr>
              <a:t>work</a:t>
            </a:r>
            <a:r>
              <a:rPr lang="cs-CZ" altLang="cs-CZ" sz="2200" dirty="0">
                <a:latin typeface="Arial" panose="020B0604020202020204" pitchFamily="34" charset="0"/>
              </a:rPr>
              <a:t>? </a:t>
            </a:r>
            <a:r>
              <a:rPr lang="en-US" altLang="cs-CZ" sz="2200" dirty="0">
                <a:latin typeface="Arial" panose="020B0604020202020204" pitchFamily="34" charset="0"/>
              </a:rPr>
              <a:t>What process lead</a:t>
            </a:r>
            <a:r>
              <a:rPr lang="cs-CZ" altLang="cs-CZ" sz="2200" dirty="0">
                <a:latin typeface="Arial" panose="020B0604020202020204" pitchFamily="34" charset="0"/>
              </a:rPr>
              <a:t>s</a:t>
            </a:r>
            <a:r>
              <a:rPr lang="en-US" altLang="cs-CZ" sz="2200" dirty="0">
                <a:latin typeface="Arial" panose="020B0604020202020204" pitchFamily="34" charset="0"/>
              </a:rPr>
              <a:t> to the selection and purchase? What was the initial </a:t>
            </a:r>
            <a:r>
              <a:rPr lang="cs-CZ" altLang="cs-CZ" sz="2200" dirty="0">
                <a:latin typeface="Arial" panose="020B0604020202020204" pitchFamily="34" charset="0"/>
              </a:rPr>
              <a:t>impulse </a:t>
            </a:r>
            <a:r>
              <a:rPr lang="en-US" altLang="cs-CZ" sz="2200" dirty="0">
                <a:latin typeface="Arial" panose="020B0604020202020204" pitchFamily="34" charset="0"/>
              </a:rPr>
              <a:t>and where was its source? And what </a:t>
            </a:r>
            <a:r>
              <a:rPr lang="cs-CZ" altLang="cs-CZ" sz="2200" dirty="0" err="1">
                <a:latin typeface="Arial" panose="020B0604020202020204" pitchFamily="34" charset="0"/>
              </a:rPr>
              <a:t>happened</a:t>
            </a:r>
            <a:r>
              <a:rPr lang="cs-CZ" altLang="cs-CZ" sz="2200" dirty="0">
                <a:latin typeface="Arial" panose="020B0604020202020204" pitchFamily="34" charset="0"/>
              </a:rPr>
              <a:t> </a:t>
            </a:r>
            <a:r>
              <a:rPr lang="cs-CZ" altLang="cs-CZ" sz="2200" dirty="0" err="1">
                <a:latin typeface="Arial" panose="020B0604020202020204" pitchFamily="34" charset="0"/>
              </a:rPr>
              <a:t>during</a:t>
            </a:r>
            <a:r>
              <a:rPr lang="cs-CZ" altLang="cs-CZ" sz="2200" dirty="0">
                <a:latin typeface="Arial" panose="020B0604020202020204" pitchFamily="34" charset="0"/>
              </a:rPr>
              <a:t> </a:t>
            </a:r>
            <a:r>
              <a:rPr lang="en-US" altLang="cs-CZ" sz="2200" dirty="0">
                <a:latin typeface="Arial" panose="020B0604020202020204" pitchFamily="34" charset="0"/>
              </a:rPr>
              <a:t>decision-making process? And how the product was used, consumed and ultimately disposed of? </a:t>
            </a:r>
            <a:r>
              <a:rPr lang="cs-CZ" altLang="cs-CZ" sz="2200" dirty="0" err="1">
                <a:latin typeface="Arial" panose="020B0604020202020204" pitchFamily="34" charset="0"/>
              </a:rPr>
              <a:t>Was</a:t>
            </a:r>
            <a:r>
              <a:rPr lang="cs-CZ" altLang="cs-CZ" sz="2200" dirty="0">
                <a:latin typeface="Arial" panose="020B0604020202020204" pitchFamily="34" charset="0"/>
              </a:rPr>
              <a:t> </a:t>
            </a:r>
            <a:r>
              <a:rPr lang="cs-CZ" altLang="cs-CZ" sz="2200" dirty="0" err="1">
                <a:latin typeface="Arial" panose="020B0604020202020204" pitchFamily="34" charset="0"/>
              </a:rPr>
              <a:t>it</a:t>
            </a:r>
            <a:r>
              <a:rPr lang="cs-CZ" altLang="cs-CZ" sz="2200" dirty="0">
                <a:latin typeface="Arial" panose="020B0604020202020204" pitchFamily="34" charset="0"/>
              </a:rPr>
              <a:t> </a:t>
            </a:r>
            <a:r>
              <a:rPr lang="en-US" altLang="cs-CZ" sz="2200" dirty="0">
                <a:latin typeface="Arial" panose="020B0604020202020204" pitchFamily="34" charset="0"/>
              </a:rPr>
              <a:t>then replaced by a new one?</a:t>
            </a:r>
            <a:endParaRPr lang="cs-CZ" altLang="cs-CZ" sz="2200" dirty="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b="1" dirty="0">
                <a:latin typeface="Arial" panose="020B0604020202020204" pitchFamily="34" charset="0"/>
              </a:rPr>
              <a:t>When</a:t>
            </a:r>
            <a:r>
              <a:rPr lang="en-US" altLang="cs-CZ" sz="2200" dirty="0">
                <a:latin typeface="Arial" panose="020B0604020202020204" pitchFamily="34" charset="0"/>
              </a:rPr>
              <a:t> (at what time in life</a:t>
            </a:r>
            <a:r>
              <a:rPr lang="cs-CZ" altLang="cs-CZ" sz="2200" dirty="0">
                <a:latin typeface="Arial" panose="020B0604020202020204" pitchFamily="34" charset="0"/>
              </a:rPr>
              <a:t>,</a:t>
            </a:r>
            <a:r>
              <a:rPr lang="en-US" altLang="cs-CZ" sz="2200" dirty="0">
                <a:latin typeface="Arial" panose="020B0604020202020204" pitchFamily="34" charset="0"/>
              </a:rPr>
              <a:t> </a:t>
            </a:r>
            <a:r>
              <a:rPr lang="cs-CZ" altLang="cs-CZ" sz="2200" dirty="0" err="1">
                <a:latin typeface="Arial" panose="020B0604020202020204" pitchFamily="34" charset="0"/>
              </a:rPr>
              <a:t>during</a:t>
            </a:r>
            <a:r>
              <a:rPr lang="cs-CZ" altLang="cs-CZ" sz="2200" dirty="0">
                <a:latin typeface="Arial" panose="020B0604020202020204" pitchFamily="34" charset="0"/>
              </a:rPr>
              <a:t> </a:t>
            </a:r>
            <a:r>
              <a:rPr lang="en-US" altLang="cs-CZ" sz="2200" dirty="0">
                <a:latin typeface="Arial" panose="020B0604020202020204" pitchFamily="34" charset="0"/>
              </a:rPr>
              <a:t>the year, month, week, day), people make decisions or are they buying? When the product is used, consumed, disposed of?</a:t>
            </a:r>
            <a:endParaRPr lang="cs-CZ" altLang="cs-CZ" sz="2200" dirty="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b="1" dirty="0">
                <a:latin typeface="Arial" panose="020B0604020202020204" pitchFamily="34" charset="0"/>
              </a:rPr>
              <a:t>Where</a:t>
            </a:r>
            <a:r>
              <a:rPr lang="en-US" altLang="cs-CZ" sz="2200" dirty="0">
                <a:latin typeface="Arial" panose="020B0604020202020204" pitchFamily="34" charset="0"/>
              </a:rPr>
              <a:t> are decisions</a:t>
            </a:r>
            <a:r>
              <a:rPr lang="cs-CZ" altLang="cs-CZ" sz="2200" dirty="0">
                <a:latin typeface="Arial" panose="020B0604020202020204" pitchFamily="34" charset="0"/>
              </a:rPr>
              <a:t> </a:t>
            </a:r>
            <a:r>
              <a:rPr lang="cs-CZ" altLang="cs-CZ" sz="2200" dirty="0" err="1">
                <a:latin typeface="Arial" panose="020B0604020202020204" pitchFamily="34" charset="0"/>
              </a:rPr>
              <a:t>being</a:t>
            </a:r>
            <a:r>
              <a:rPr lang="cs-CZ" altLang="cs-CZ" sz="2200" dirty="0">
                <a:latin typeface="Arial" panose="020B0604020202020204" pitchFamily="34" charset="0"/>
              </a:rPr>
              <a:t> made</a:t>
            </a:r>
            <a:r>
              <a:rPr lang="en-US" altLang="cs-CZ" sz="2200" dirty="0">
                <a:latin typeface="Arial" panose="020B0604020202020204" pitchFamily="34" charset="0"/>
              </a:rPr>
              <a:t>? In what store (type of business) people buy? Where is the product use</a:t>
            </a:r>
            <a:r>
              <a:rPr lang="cs-CZ" altLang="cs-CZ" sz="2200" dirty="0">
                <a:latin typeface="Arial" panose="020B0604020202020204" pitchFamily="34" charset="0"/>
              </a:rPr>
              <a:t>d</a:t>
            </a:r>
            <a:r>
              <a:rPr lang="en-US" altLang="cs-CZ" sz="2200" dirty="0">
                <a:latin typeface="Arial" panose="020B0604020202020204" pitchFamily="34" charset="0"/>
              </a:rPr>
              <a:t>, consume</a:t>
            </a:r>
            <a:r>
              <a:rPr lang="cs-CZ" altLang="cs-CZ" sz="2200" dirty="0">
                <a:latin typeface="Arial" panose="020B0604020202020204" pitchFamily="34" charset="0"/>
              </a:rPr>
              <a:t>d</a:t>
            </a:r>
            <a:r>
              <a:rPr lang="en-US" altLang="cs-CZ" sz="2200" dirty="0">
                <a:latin typeface="Arial" panose="020B0604020202020204" pitchFamily="34" charset="0"/>
              </a:rPr>
              <a:t>, destroy</a:t>
            </a:r>
            <a:r>
              <a:rPr lang="cs-CZ" altLang="cs-CZ" sz="2200" dirty="0" err="1">
                <a:latin typeface="Arial" panose="020B0604020202020204" pitchFamily="34" charset="0"/>
              </a:rPr>
              <a:t>ed</a:t>
            </a:r>
            <a:r>
              <a:rPr lang="en-US" altLang="cs-CZ" sz="2200" dirty="0">
                <a:latin typeface="Arial" panose="020B0604020202020204" pitchFamily="34" charset="0"/>
              </a:rPr>
              <a:t>?</a:t>
            </a:r>
            <a:endParaRPr lang="en-GB" altLang="cs-CZ" sz="2200" dirty="0">
              <a:latin typeface="Arial" panose="020B0604020202020204" pitchFamily="34" charset="0"/>
            </a:endParaRPr>
          </a:p>
        </p:txBody>
      </p:sp>
    </p:spTree>
    <p:extLst>
      <p:ext uri="{BB962C8B-B14F-4D97-AF65-F5344CB8AC3E}">
        <p14:creationId xmlns:p14="http://schemas.microsoft.com/office/powerpoint/2010/main" val="2048522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External</a:t>
            </a:r>
            <a:r>
              <a:rPr lang="cs-CZ" b="1" dirty="0">
                <a:latin typeface="Arial" pitchFamily="34" charset="0"/>
                <a:cs typeface="Arial" pitchFamily="34" charset="0"/>
              </a:rPr>
              <a:t> </a:t>
            </a:r>
            <a:r>
              <a:rPr lang="cs-CZ" b="1" dirty="0" err="1">
                <a:latin typeface="Arial" pitchFamily="34" charset="0"/>
                <a:cs typeface="Arial" pitchFamily="34" charset="0"/>
              </a:rPr>
              <a:t>Micro</a:t>
            </a:r>
            <a:r>
              <a:rPr lang="cs-CZ" b="1" dirty="0">
                <a:latin typeface="Arial" pitchFamily="34" charset="0"/>
                <a:cs typeface="Arial" pitchFamily="34" charset="0"/>
              </a:rPr>
              <a:t> </a:t>
            </a:r>
            <a:r>
              <a:rPr lang="cs-CZ" b="1" dirty="0" err="1">
                <a:latin typeface="Arial" pitchFamily="34" charset="0"/>
                <a:cs typeface="Arial" pitchFamily="34" charset="0"/>
              </a:rPr>
              <a:t>Analysis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DECISION-MAKING PROCESS</a:t>
            </a:r>
          </a:p>
        </p:txBody>
      </p:sp>
      <p:sp>
        <p:nvSpPr>
          <p:cNvPr id="3079" name="TextovéPole 10"/>
          <p:cNvSpPr txBox="1">
            <a:spLocks noChangeArrowheads="1"/>
          </p:cNvSpPr>
          <p:nvPr/>
        </p:nvSpPr>
        <p:spPr bwMode="auto">
          <a:xfrm>
            <a:off x="503238" y="1512044"/>
            <a:ext cx="847725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1</a:t>
            </a:r>
            <a:r>
              <a:rPr lang="cs-CZ" altLang="cs-CZ" sz="2200" dirty="0">
                <a:latin typeface="Arial" panose="020B0604020202020204" pitchFamily="34" charset="0"/>
              </a:rPr>
              <a:t>.</a:t>
            </a:r>
            <a:r>
              <a:rPr lang="en-US" altLang="cs-CZ" sz="2200" dirty="0">
                <a:latin typeface="Arial" panose="020B0604020202020204" pitchFamily="34" charset="0"/>
              </a:rPr>
              <a:t> Phase</a:t>
            </a:r>
            <a:r>
              <a:rPr lang="cs-CZ" altLang="cs-CZ" sz="2200" dirty="0">
                <a:latin typeface="Arial" panose="020B0604020202020204" pitchFamily="34" charset="0"/>
              </a:rPr>
              <a:t> -</a:t>
            </a:r>
            <a:r>
              <a:rPr lang="en-US" altLang="cs-CZ" sz="2200" dirty="0">
                <a:latin typeface="Arial" panose="020B0604020202020204" pitchFamily="34" charset="0"/>
              </a:rPr>
              <a:t> discovering the problem.</a:t>
            </a:r>
          </a:p>
          <a:p>
            <a:pPr marL="285750" indent="-285750" eaLnBrk="1" hangingPunct="1">
              <a:spcBef>
                <a:spcPct val="0"/>
              </a:spcBef>
              <a:defRPr/>
            </a:pPr>
            <a:r>
              <a:rPr lang="en-US" altLang="cs-CZ" sz="2200" dirty="0">
                <a:latin typeface="Arial" panose="020B0604020202020204" pitchFamily="34" charset="0"/>
              </a:rPr>
              <a:t>2</a:t>
            </a:r>
            <a:r>
              <a:rPr lang="cs-CZ" altLang="cs-CZ" sz="2200" dirty="0">
                <a:latin typeface="Arial" panose="020B0604020202020204" pitchFamily="34" charset="0"/>
              </a:rPr>
              <a:t>. </a:t>
            </a:r>
            <a:r>
              <a:rPr lang="cs-CZ" altLang="cs-CZ" sz="2200" dirty="0" err="1">
                <a:latin typeface="Arial" panose="020B0604020202020204" pitchFamily="34" charset="0"/>
              </a:rPr>
              <a:t>Phase</a:t>
            </a:r>
            <a:r>
              <a:rPr lang="en-US" altLang="cs-CZ" sz="2200" dirty="0">
                <a:latin typeface="Arial" panose="020B0604020202020204" pitchFamily="34" charset="0"/>
              </a:rPr>
              <a:t> </a:t>
            </a:r>
            <a:r>
              <a:rPr lang="cs-CZ" altLang="cs-CZ" sz="2200" dirty="0">
                <a:latin typeface="Arial" panose="020B0604020202020204" pitchFamily="34" charset="0"/>
              </a:rPr>
              <a:t>- </a:t>
            </a:r>
            <a:r>
              <a:rPr lang="en-US" altLang="cs-CZ" sz="2200" dirty="0">
                <a:latin typeface="Arial" panose="020B0604020202020204" pitchFamily="34" charset="0"/>
              </a:rPr>
              <a:t>finding information.</a:t>
            </a:r>
          </a:p>
          <a:p>
            <a:pPr marL="285750" indent="-285750" eaLnBrk="1" hangingPunct="1">
              <a:spcBef>
                <a:spcPct val="0"/>
              </a:spcBef>
              <a:defRPr/>
            </a:pPr>
            <a:r>
              <a:rPr lang="en-US" altLang="cs-CZ" sz="2200" dirty="0">
                <a:latin typeface="Arial" panose="020B0604020202020204" pitchFamily="34" charset="0"/>
              </a:rPr>
              <a:t>3. Phase </a:t>
            </a:r>
            <a:r>
              <a:rPr lang="cs-CZ" altLang="cs-CZ" sz="2200" dirty="0">
                <a:latin typeface="Arial" panose="020B0604020202020204" pitchFamily="34" charset="0"/>
              </a:rPr>
              <a:t>- </a:t>
            </a:r>
            <a:r>
              <a:rPr lang="en-US" altLang="cs-CZ" sz="2200" dirty="0">
                <a:latin typeface="Arial" panose="020B0604020202020204" pitchFamily="34" charset="0"/>
              </a:rPr>
              <a:t>evaluation.</a:t>
            </a:r>
          </a:p>
          <a:p>
            <a:pPr marL="285750" indent="-285750" eaLnBrk="1" hangingPunct="1">
              <a:spcBef>
                <a:spcPct val="0"/>
              </a:spcBef>
              <a:defRPr/>
            </a:pPr>
            <a:r>
              <a:rPr lang="en-US" altLang="cs-CZ" sz="2200" dirty="0">
                <a:latin typeface="Arial" panose="020B0604020202020204" pitchFamily="34" charset="0"/>
              </a:rPr>
              <a:t>4. Phase </a:t>
            </a:r>
            <a:r>
              <a:rPr lang="cs-CZ" altLang="cs-CZ" sz="2200" dirty="0">
                <a:latin typeface="Arial" panose="020B0604020202020204" pitchFamily="34" charset="0"/>
              </a:rPr>
              <a:t>- </a:t>
            </a:r>
            <a:r>
              <a:rPr lang="en-US" altLang="cs-CZ" sz="2200" dirty="0">
                <a:latin typeface="Arial" panose="020B0604020202020204" pitchFamily="34" charset="0"/>
              </a:rPr>
              <a:t>decision to purchase.</a:t>
            </a:r>
          </a:p>
          <a:p>
            <a:pPr marL="285750" indent="-285750" eaLnBrk="1" hangingPunct="1">
              <a:spcBef>
                <a:spcPct val="0"/>
              </a:spcBef>
              <a:defRPr/>
            </a:pPr>
            <a:r>
              <a:rPr lang="cs-CZ" altLang="cs-CZ" sz="2200" dirty="0">
                <a:latin typeface="Arial" panose="020B0604020202020204" pitchFamily="34" charset="0"/>
              </a:rPr>
              <a:t>5. </a:t>
            </a:r>
            <a:r>
              <a:rPr lang="cs-CZ" altLang="cs-CZ" sz="2200" dirty="0" err="1">
                <a:latin typeface="Arial" panose="020B0604020202020204" pitchFamily="34" charset="0"/>
              </a:rPr>
              <a:t>Phase</a:t>
            </a:r>
            <a:r>
              <a:rPr lang="cs-CZ" altLang="cs-CZ" sz="2200" dirty="0">
                <a:latin typeface="Arial" panose="020B0604020202020204" pitchFamily="34" charset="0"/>
              </a:rPr>
              <a:t> - </a:t>
            </a:r>
            <a:r>
              <a:rPr lang="en-US" altLang="cs-CZ" sz="2200" dirty="0">
                <a:latin typeface="Arial" panose="020B0604020202020204" pitchFamily="34" charset="0"/>
              </a:rPr>
              <a:t>after purchase</a:t>
            </a:r>
            <a:r>
              <a:rPr lang="cs-CZ" altLang="cs-CZ" sz="2200" dirty="0">
                <a:latin typeface="Arial" panose="020B0604020202020204" pitchFamily="34" charset="0"/>
              </a:rPr>
              <a:t> e</a:t>
            </a:r>
            <a:r>
              <a:rPr lang="en-US" altLang="cs-CZ" sz="2200" dirty="0" err="1">
                <a:latin typeface="Arial" panose="020B0604020202020204" pitchFamily="34" charset="0"/>
              </a:rPr>
              <a:t>xperience</a:t>
            </a:r>
            <a:r>
              <a:rPr lang="en-US" altLang="cs-CZ" sz="2200" dirty="0">
                <a:latin typeface="Arial" panose="020B0604020202020204" pitchFamily="34" charset="0"/>
              </a:rPr>
              <a:t>.</a:t>
            </a:r>
          </a:p>
          <a:p>
            <a:pPr marL="285750" indent="-285750" eaLnBrk="1" hangingPunct="1">
              <a:spcBef>
                <a:spcPct val="0"/>
              </a:spcBef>
              <a:defRPr/>
            </a:pPr>
            <a:r>
              <a:rPr lang="en-US" altLang="cs-CZ" sz="2200" dirty="0">
                <a:latin typeface="Arial" panose="020B0604020202020204" pitchFamily="34" charset="0"/>
              </a:rPr>
              <a:t>6. Phase</a:t>
            </a:r>
            <a:r>
              <a:rPr lang="cs-CZ" altLang="cs-CZ" sz="2200" dirty="0">
                <a:latin typeface="Arial" panose="020B0604020202020204" pitchFamily="34" charset="0"/>
              </a:rPr>
              <a:t> -</a:t>
            </a:r>
            <a:r>
              <a:rPr lang="en-US" altLang="cs-CZ" sz="2200" dirty="0">
                <a:latin typeface="Arial" panose="020B0604020202020204" pitchFamily="34" charset="0"/>
              </a:rPr>
              <a:t> rejection.</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Whether the customer</a:t>
            </a:r>
            <a:r>
              <a:rPr lang="cs-CZ" altLang="cs-CZ" sz="2200" dirty="0">
                <a:latin typeface="Arial" panose="020B0604020202020204" pitchFamily="34" charset="0"/>
              </a:rPr>
              <a:t> </a:t>
            </a:r>
            <a:r>
              <a:rPr lang="cs-CZ" altLang="cs-CZ" sz="2200" dirty="0" err="1">
                <a:latin typeface="Arial" panose="020B0604020202020204" pitchFamily="34" charset="0"/>
              </a:rPr>
              <a:t>goes</a:t>
            </a:r>
            <a:r>
              <a:rPr lang="en-US" altLang="cs-CZ" sz="2200" dirty="0">
                <a:latin typeface="Arial" panose="020B0604020202020204" pitchFamily="34" charset="0"/>
              </a:rPr>
              <a:t> through all the phases of the buying process and how much time they spend at various stages, depend</a:t>
            </a:r>
            <a:r>
              <a:rPr lang="cs-CZ" altLang="cs-CZ" sz="2200" dirty="0">
                <a:latin typeface="Arial" panose="020B0604020202020204" pitchFamily="34" charset="0"/>
              </a:rPr>
              <a:t>s</a:t>
            </a:r>
            <a:r>
              <a:rPr lang="en-US" altLang="cs-CZ" sz="2200" dirty="0">
                <a:latin typeface="Arial" panose="020B0604020202020204" pitchFamily="34" charset="0"/>
              </a:rPr>
              <a:t> on the product type</a:t>
            </a:r>
            <a:r>
              <a:rPr lang="cs-CZ" altLang="cs-CZ" sz="2200" dirty="0">
                <a:latin typeface="Arial" panose="020B0604020202020204" pitchFamily="34" charset="0"/>
              </a:rPr>
              <a:t> / </a:t>
            </a:r>
            <a:r>
              <a:rPr lang="cs-CZ" altLang="cs-CZ" sz="2200" dirty="0" err="1">
                <a:latin typeface="Arial" panose="020B0604020202020204" pitchFamily="34" charset="0"/>
              </a:rPr>
              <a:t>situation</a:t>
            </a:r>
            <a:r>
              <a:rPr lang="en-US" altLang="cs-CZ" sz="2200" dirty="0">
                <a:latin typeface="Arial" panose="020B0604020202020204" pitchFamily="34" charset="0"/>
              </a:rPr>
              <a:t>.</a:t>
            </a:r>
          </a:p>
          <a:p>
            <a:pPr marL="285750" indent="-285750" eaLnBrk="1" hangingPunct="1">
              <a:spcBef>
                <a:spcPct val="0"/>
              </a:spcBef>
              <a:defRPr/>
            </a:pPr>
            <a:r>
              <a:rPr lang="en-US" altLang="cs-CZ" sz="2200" dirty="0">
                <a:latin typeface="Arial" panose="020B0604020202020204" pitchFamily="34" charset="0"/>
              </a:rPr>
              <a:t>Influencing factors: perceived risk, alternatives, mistakes, experience, frequency of purchase, emotions etc.</a:t>
            </a:r>
            <a:endParaRPr lang="en-GB" altLang="cs-CZ" sz="2200" dirty="0">
              <a:latin typeface="Arial" panose="020B0604020202020204" pitchFamily="34" charset="0"/>
            </a:endParaRPr>
          </a:p>
        </p:txBody>
      </p:sp>
    </p:spTree>
    <p:extLst>
      <p:ext uri="{BB962C8B-B14F-4D97-AF65-F5344CB8AC3E}">
        <p14:creationId xmlns:p14="http://schemas.microsoft.com/office/powerpoint/2010/main" val="1804972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External</a:t>
            </a:r>
            <a:r>
              <a:rPr lang="cs-CZ" b="1" dirty="0">
                <a:latin typeface="Arial" pitchFamily="34" charset="0"/>
                <a:cs typeface="Arial" pitchFamily="34" charset="0"/>
              </a:rPr>
              <a:t> </a:t>
            </a:r>
            <a:r>
              <a:rPr lang="cs-CZ" b="1" dirty="0" err="1">
                <a:latin typeface="Arial" pitchFamily="34" charset="0"/>
                <a:cs typeface="Arial" pitchFamily="34" charset="0"/>
              </a:rPr>
              <a:t>Micro</a:t>
            </a:r>
            <a:r>
              <a:rPr lang="cs-CZ" b="1" dirty="0">
                <a:latin typeface="Arial" pitchFamily="34" charset="0"/>
                <a:cs typeface="Arial" pitchFamily="34" charset="0"/>
              </a:rPr>
              <a:t> </a:t>
            </a:r>
            <a:r>
              <a:rPr lang="cs-CZ" b="1" dirty="0" err="1">
                <a:latin typeface="Arial" pitchFamily="34" charset="0"/>
                <a:cs typeface="Arial" pitchFamily="34" charset="0"/>
              </a:rPr>
              <a:t>Analysis</a:t>
            </a:r>
            <a:endParaRPr lang="en-GB" b="1" dirty="0">
              <a:latin typeface="Arial" pitchFamily="34" charset="0"/>
              <a:cs typeface="Arial" pitchFamily="34" charset="0"/>
            </a:endParaRPr>
          </a:p>
        </p:txBody>
      </p:sp>
      <p:sp>
        <p:nvSpPr>
          <p:cNvPr id="3077" name="TextovéPole 8"/>
          <p:cNvSpPr txBox="1">
            <a:spLocks noChangeArrowheads="1"/>
          </p:cNvSpPr>
          <p:nvPr/>
        </p:nvSpPr>
        <p:spPr bwMode="auto">
          <a:xfrm>
            <a:off x="338138" y="720725"/>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GB" altLang="cs-CZ" sz="2400" b="1" cap="all" dirty="0">
                <a:latin typeface="Arial" panose="020B0604020202020204" pitchFamily="34" charset="0"/>
              </a:rPr>
              <a:t>Outline of the lecture </a:t>
            </a:r>
          </a:p>
        </p:txBody>
      </p:sp>
      <p:sp>
        <p:nvSpPr>
          <p:cNvPr id="3078" name="TextovéPole 10"/>
          <p:cNvSpPr txBox="1">
            <a:spLocks noChangeArrowheads="1"/>
          </p:cNvSpPr>
          <p:nvPr/>
        </p:nvSpPr>
        <p:spPr bwMode="auto">
          <a:xfrm>
            <a:off x="320675" y="1551722"/>
            <a:ext cx="8477250"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mj-lt"/>
              <a:buAutoNum type="arabicPeriod"/>
              <a:defRPr/>
            </a:pPr>
            <a:r>
              <a:rPr lang="cs-CZ" altLang="cs-CZ" sz="2200" dirty="0" err="1">
                <a:latin typeface="Arial" panose="020B0604020202020204" pitchFamily="34" charset="0"/>
              </a:rPr>
              <a:t>The</a:t>
            </a:r>
            <a:r>
              <a:rPr lang="cs-CZ" altLang="cs-CZ" sz="2200" dirty="0">
                <a:latin typeface="Arial" panose="020B0604020202020204" pitchFamily="34" charset="0"/>
              </a:rPr>
              <a:t> STP </a:t>
            </a:r>
            <a:r>
              <a:rPr lang="cs-CZ" altLang="cs-CZ" sz="2200" dirty="0" err="1">
                <a:latin typeface="Arial" panose="020B0604020202020204" pitchFamily="34" charset="0"/>
              </a:rPr>
              <a:t>process</a:t>
            </a:r>
            <a:r>
              <a:rPr lang="en-US" altLang="cs-CZ" sz="2200" dirty="0">
                <a:latin typeface="Arial" panose="020B0604020202020204" pitchFamily="34" charset="0"/>
              </a:rPr>
              <a:t>.</a:t>
            </a:r>
          </a:p>
          <a:p>
            <a:pPr eaLnBrk="1" hangingPunct="1">
              <a:spcBef>
                <a:spcPct val="0"/>
              </a:spcBef>
              <a:buFont typeface="+mj-lt"/>
              <a:buAutoNum type="arabicPeriod"/>
              <a:defRPr/>
            </a:pPr>
            <a:endParaRPr lang="en-US" altLang="cs-CZ" sz="2200" dirty="0">
              <a:latin typeface="Arial" panose="020B0604020202020204" pitchFamily="34" charset="0"/>
            </a:endParaRPr>
          </a:p>
          <a:p>
            <a:pPr eaLnBrk="1" hangingPunct="1">
              <a:spcBef>
                <a:spcPct val="0"/>
              </a:spcBef>
              <a:buFont typeface="+mj-lt"/>
              <a:buAutoNum type="arabicPeriod"/>
              <a:defRPr/>
            </a:pPr>
            <a:r>
              <a:rPr lang="cs-CZ" altLang="cs-CZ" sz="2200" dirty="0" err="1">
                <a:latin typeface="Arial" panose="020B0604020202020204" pitchFamily="34" charset="0"/>
              </a:rPr>
              <a:t>External</a:t>
            </a:r>
            <a:r>
              <a:rPr lang="cs-CZ" altLang="cs-CZ" sz="2200" dirty="0">
                <a:latin typeface="Arial" panose="020B0604020202020204" pitchFamily="34" charset="0"/>
              </a:rPr>
              <a:t> </a:t>
            </a:r>
            <a:r>
              <a:rPr lang="cs-CZ" altLang="cs-CZ" sz="2200" dirty="0" err="1">
                <a:latin typeface="Arial" panose="020B0604020202020204" pitchFamily="34" charset="0"/>
              </a:rPr>
              <a:t>Micro</a:t>
            </a:r>
            <a:r>
              <a:rPr lang="cs-CZ" altLang="cs-CZ" sz="2200" dirty="0">
                <a:latin typeface="Arial" panose="020B0604020202020204" pitchFamily="34" charset="0"/>
              </a:rPr>
              <a:t> </a:t>
            </a:r>
            <a:r>
              <a:rPr lang="cs-CZ" altLang="cs-CZ" sz="2200" dirty="0" err="1">
                <a:latin typeface="Arial" panose="020B0604020202020204" pitchFamily="34" charset="0"/>
              </a:rPr>
              <a:t>Analyses</a:t>
            </a:r>
            <a:r>
              <a:rPr lang="en-US" altLang="cs-CZ" sz="2200" dirty="0">
                <a:latin typeface="Arial" panose="020B0604020202020204" pitchFamily="34" charset="0"/>
              </a:rPr>
              <a:t>.</a:t>
            </a:r>
          </a:p>
          <a:p>
            <a:pPr eaLnBrk="1" hangingPunct="1">
              <a:spcBef>
                <a:spcPct val="0"/>
              </a:spcBef>
              <a:buFont typeface="+mj-lt"/>
              <a:buAutoNum type="arabicPeriod"/>
              <a:defRPr/>
            </a:pPr>
            <a:endParaRPr lang="en-US" altLang="cs-CZ" sz="2200" dirty="0">
              <a:latin typeface="Arial" panose="020B0604020202020204" pitchFamily="34" charset="0"/>
            </a:endParaRPr>
          </a:p>
          <a:p>
            <a:pPr eaLnBrk="1" hangingPunct="1">
              <a:spcBef>
                <a:spcPct val="0"/>
              </a:spcBef>
              <a:buFont typeface="+mj-lt"/>
              <a:buAutoNum type="arabicPeriod"/>
              <a:defRPr/>
            </a:pPr>
            <a:r>
              <a:rPr lang="cs-CZ" altLang="cs-CZ" sz="2200" dirty="0" err="1">
                <a:latin typeface="Arial" panose="020B0604020202020204" pitchFamily="34" charset="0"/>
              </a:rPr>
              <a:t>Specific</a:t>
            </a:r>
            <a:r>
              <a:rPr lang="cs-CZ" altLang="cs-CZ" sz="2200" dirty="0">
                <a:latin typeface="Arial" panose="020B0604020202020204" pitchFamily="34" charset="0"/>
              </a:rPr>
              <a:t> </a:t>
            </a:r>
            <a:r>
              <a:rPr lang="cs-CZ" altLang="cs-CZ" sz="2200" dirty="0" err="1">
                <a:latin typeface="Arial" panose="020B0604020202020204" pitchFamily="34" charset="0"/>
              </a:rPr>
              <a:t>Analyses</a:t>
            </a:r>
            <a:r>
              <a:rPr lang="en-US" altLang="cs-CZ" sz="2200" dirty="0">
                <a:latin typeface="Arial" panose="020B0604020202020204" pitchFamily="34" charset="0"/>
              </a:rPr>
              <a:t>.</a:t>
            </a:r>
          </a:p>
          <a:p>
            <a:pPr eaLnBrk="1" hangingPunct="1">
              <a:spcBef>
                <a:spcPct val="0"/>
              </a:spcBef>
              <a:buFont typeface="+mj-lt"/>
              <a:buAutoNum type="arabicPeriod"/>
              <a:defRPr/>
            </a:pPr>
            <a:endParaRPr lang="en-GB" altLang="cs-CZ" sz="2200" dirty="0">
              <a:latin typeface="Arial" panose="020B0604020202020204" pitchFamily="34" charset="0"/>
            </a:endParaRPr>
          </a:p>
          <a:p>
            <a:pPr marL="0" indent="0" eaLnBrk="1" hangingPunct="1">
              <a:spcBef>
                <a:spcPct val="0"/>
              </a:spcBef>
              <a:buFont typeface="Arial" panose="020B0604020202020204" pitchFamily="34" charset="0"/>
              <a:buNone/>
              <a:defRPr/>
            </a:pPr>
            <a:r>
              <a:rPr lang="en-GB" altLang="cs-CZ" sz="2200" dirty="0">
                <a:latin typeface="Arial" panose="020B0604020202020204" pitchFamily="34" charset="0"/>
              </a:rPr>
              <a:t>   </a:t>
            </a:r>
          </a:p>
          <a:p>
            <a:pPr eaLnBrk="1" hangingPunct="1">
              <a:spcBef>
                <a:spcPct val="0"/>
              </a:spcBef>
              <a:buFont typeface="Calibri" panose="020F0502020204030204" pitchFamily="34" charset="0"/>
              <a:buAutoNum type="arabicPeriod"/>
              <a:defRPr/>
            </a:pPr>
            <a:endParaRPr lang="en-GB" altLang="cs-CZ" sz="1800" dirty="0">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External</a:t>
            </a:r>
            <a:r>
              <a:rPr lang="cs-CZ" b="1" dirty="0">
                <a:latin typeface="Arial" pitchFamily="34" charset="0"/>
                <a:cs typeface="Arial" pitchFamily="34" charset="0"/>
              </a:rPr>
              <a:t> </a:t>
            </a:r>
            <a:r>
              <a:rPr lang="cs-CZ" b="1" dirty="0" err="1">
                <a:latin typeface="Arial" pitchFamily="34" charset="0"/>
                <a:cs typeface="Arial" pitchFamily="34" charset="0"/>
              </a:rPr>
              <a:t>Micro</a:t>
            </a:r>
            <a:r>
              <a:rPr lang="cs-CZ" b="1" dirty="0">
                <a:latin typeface="Arial" pitchFamily="34" charset="0"/>
                <a:cs typeface="Arial" pitchFamily="34" charset="0"/>
              </a:rPr>
              <a:t> </a:t>
            </a:r>
            <a:r>
              <a:rPr lang="cs-CZ" b="1" dirty="0" err="1">
                <a:latin typeface="Arial" pitchFamily="34" charset="0"/>
                <a:cs typeface="Arial" pitchFamily="34" charset="0"/>
              </a:rPr>
              <a:t>Analysis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ANALYSIS OF CUSTOMER BEHAVIOR</a:t>
            </a:r>
          </a:p>
        </p:txBody>
      </p:sp>
      <p:sp>
        <p:nvSpPr>
          <p:cNvPr id="3079" name="TextovéPole 10"/>
          <p:cNvSpPr txBox="1">
            <a:spLocks noChangeArrowheads="1"/>
          </p:cNvSpPr>
          <p:nvPr/>
        </p:nvSpPr>
        <p:spPr bwMode="auto">
          <a:xfrm>
            <a:off x="503238" y="1512044"/>
            <a:ext cx="8477250"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Analysis of customer behavior is systematic analysis of behavior, thoughts and feelings of consumers in connection with the properties of the product.</a:t>
            </a:r>
            <a:endParaRPr lang="cs-CZ" altLang="cs-CZ" sz="2200" dirty="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Factors that may affect this behavior:</a:t>
            </a:r>
          </a:p>
          <a:p>
            <a:pPr marL="1028700" lvl="1" eaLnBrk="1" hangingPunct="1">
              <a:spcBef>
                <a:spcPct val="0"/>
              </a:spcBef>
              <a:defRPr/>
            </a:pPr>
            <a:r>
              <a:rPr lang="cs-CZ" altLang="cs-CZ" sz="1800" dirty="0">
                <a:latin typeface="Arial" panose="020B0604020202020204" pitchFamily="34" charset="0"/>
              </a:rPr>
              <a:t>c</a:t>
            </a:r>
            <a:r>
              <a:rPr lang="en-US" altLang="cs-CZ" sz="1800" dirty="0" err="1">
                <a:latin typeface="Arial" panose="020B0604020202020204" pitchFamily="34" charset="0"/>
              </a:rPr>
              <a:t>ultural</a:t>
            </a:r>
            <a:r>
              <a:rPr lang="en-US" altLang="cs-CZ" sz="1800" dirty="0">
                <a:latin typeface="Arial" panose="020B0604020202020204" pitchFamily="34" charset="0"/>
              </a:rPr>
              <a:t> factors (culture, subculture, social class)</a:t>
            </a:r>
            <a:r>
              <a:rPr lang="cs-CZ" altLang="cs-CZ" sz="1800" dirty="0">
                <a:latin typeface="Arial" panose="020B0604020202020204" pitchFamily="34" charset="0"/>
              </a:rPr>
              <a:t>,</a:t>
            </a:r>
            <a:endParaRPr lang="en-US" altLang="cs-CZ" sz="1800" dirty="0">
              <a:latin typeface="Arial" panose="020B0604020202020204" pitchFamily="34" charset="0"/>
            </a:endParaRPr>
          </a:p>
          <a:p>
            <a:pPr marL="1028700" lvl="1" eaLnBrk="1" hangingPunct="1">
              <a:spcBef>
                <a:spcPct val="0"/>
              </a:spcBef>
              <a:defRPr/>
            </a:pPr>
            <a:r>
              <a:rPr lang="en-US" altLang="cs-CZ" sz="1800" dirty="0">
                <a:latin typeface="Arial" panose="020B0604020202020204" pitchFamily="34" charset="0"/>
              </a:rPr>
              <a:t>social factors (family, family life cycle, reference group</a:t>
            </a:r>
            <a:r>
              <a:rPr lang="cs-CZ" altLang="cs-CZ" sz="1800" dirty="0">
                <a:latin typeface="Arial" panose="020B0604020202020204" pitchFamily="34" charset="0"/>
              </a:rPr>
              <a:t>s,</a:t>
            </a:r>
            <a:r>
              <a:rPr lang="en-US" altLang="cs-CZ" sz="1800" dirty="0">
                <a:latin typeface="Arial" panose="020B0604020202020204" pitchFamily="34" charset="0"/>
              </a:rPr>
              <a:t> influence</a:t>
            </a:r>
            <a:r>
              <a:rPr lang="cs-CZ" altLang="cs-CZ" sz="1800" dirty="0">
                <a:latin typeface="Arial" panose="020B0604020202020204" pitchFamily="34" charset="0"/>
              </a:rPr>
              <a:t>r</a:t>
            </a:r>
            <a:r>
              <a:rPr lang="en-US" altLang="cs-CZ" sz="1800" dirty="0">
                <a:latin typeface="Arial" panose="020B0604020202020204" pitchFamily="34" charset="0"/>
              </a:rPr>
              <a:t>s)</a:t>
            </a:r>
            <a:r>
              <a:rPr lang="cs-CZ" altLang="cs-CZ" sz="1800" dirty="0">
                <a:latin typeface="Arial" panose="020B0604020202020204" pitchFamily="34" charset="0"/>
              </a:rPr>
              <a:t>,</a:t>
            </a:r>
            <a:endParaRPr lang="en-US" altLang="cs-CZ" sz="1800" dirty="0">
              <a:latin typeface="Arial" panose="020B0604020202020204" pitchFamily="34" charset="0"/>
            </a:endParaRPr>
          </a:p>
          <a:p>
            <a:pPr marL="1028700" lvl="1" eaLnBrk="1" hangingPunct="1">
              <a:spcBef>
                <a:spcPct val="0"/>
              </a:spcBef>
              <a:defRPr/>
            </a:pPr>
            <a:r>
              <a:rPr lang="cs-CZ" altLang="cs-CZ" sz="1800" dirty="0">
                <a:latin typeface="Arial" panose="020B0604020202020204" pitchFamily="34" charset="0"/>
              </a:rPr>
              <a:t>i</a:t>
            </a:r>
            <a:r>
              <a:rPr lang="en-US" altLang="cs-CZ" sz="1800" dirty="0" err="1">
                <a:latin typeface="Arial" panose="020B0604020202020204" pitchFamily="34" charset="0"/>
              </a:rPr>
              <a:t>ndividual</a:t>
            </a:r>
            <a:r>
              <a:rPr lang="en-US" altLang="cs-CZ" sz="1800" dirty="0">
                <a:latin typeface="Arial" panose="020B0604020202020204" pitchFamily="34" charset="0"/>
              </a:rPr>
              <a:t> factors (employment, income, personality, values, lifestyles)</a:t>
            </a:r>
            <a:r>
              <a:rPr lang="cs-CZ" altLang="cs-CZ" sz="1800" dirty="0">
                <a:latin typeface="Arial" panose="020B0604020202020204" pitchFamily="34" charset="0"/>
              </a:rPr>
              <a:t>,</a:t>
            </a:r>
            <a:endParaRPr lang="en-US" altLang="cs-CZ" sz="1800" dirty="0">
              <a:latin typeface="Arial" panose="020B0604020202020204" pitchFamily="34" charset="0"/>
            </a:endParaRPr>
          </a:p>
          <a:p>
            <a:pPr marL="1028700" lvl="1" eaLnBrk="1" hangingPunct="1">
              <a:spcBef>
                <a:spcPct val="0"/>
              </a:spcBef>
              <a:defRPr/>
            </a:pPr>
            <a:r>
              <a:rPr lang="en-US" altLang="cs-CZ" sz="1800" dirty="0">
                <a:latin typeface="Arial" panose="020B0604020202020204" pitchFamily="34" charset="0"/>
              </a:rPr>
              <a:t>psychological factors (motivation, perception, learning, attitude).</a:t>
            </a:r>
            <a:endParaRPr lang="en-GB" altLang="cs-CZ" sz="1800" dirty="0">
              <a:latin typeface="Arial" panose="020B0604020202020204" pitchFamily="34" charset="0"/>
            </a:endParaRPr>
          </a:p>
        </p:txBody>
      </p:sp>
    </p:spTree>
    <p:extLst>
      <p:ext uri="{BB962C8B-B14F-4D97-AF65-F5344CB8AC3E}">
        <p14:creationId xmlns:p14="http://schemas.microsoft.com/office/powerpoint/2010/main" val="249342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External</a:t>
            </a:r>
            <a:r>
              <a:rPr lang="cs-CZ" b="1" dirty="0">
                <a:latin typeface="Arial" pitchFamily="34" charset="0"/>
                <a:cs typeface="Arial" pitchFamily="34" charset="0"/>
              </a:rPr>
              <a:t> </a:t>
            </a:r>
            <a:r>
              <a:rPr lang="cs-CZ" b="1" dirty="0" err="1">
                <a:latin typeface="Arial" pitchFamily="34" charset="0"/>
                <a:cs typeface="Arial" pitchFamily="34" charset="0"/>
              </a:rPr>
              <a:t>Micro</a:t>
            </a:r>
            <a:r>
              <a:rPr lang="cs-CZ" b="1" dirty="0">
                <a:latin typeface="Arial" pitchFamily="34" charset="0"/>
                <a:cs typeface="Arial" pitchFamily="34" charset="0"/>
              </a:rPr>
              <a:t> </a:t>
            </a:r>
            <a:r>
              <a:rPr lang="cs-CZ" b="1" dirty="0" err="1">
                <a:latin typeface="Arial" pitchFamily="34" charset="0"/>
                <a:cs typeface="Arial" pitchFamily="34" charset="0"/>
              </a:rPr>
              <a:t>Analysis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SOCIAL INFLUENCE - ROGERS ADOPTION CURVE</a:t>
            </a:r>
          </a:p>
        </p:txBody>
      </p:sp>
      <p:sp>
        <p:nvSpPr>
          <p:cNvPr id="3079" name="TextovéPole 10"/>
          <p:cNvSpPr txBox="1">
            <a:spLocks noChangeArrowheads="1"/>
          </p:cNvSpPr>
          <p:nvPr/>
        </p:nvSpPr>
        <p:spPr bwMode="auto">
          <a:xfrm>
            <a:off x="503238" y="1512044"/>
            <a:ext cx="847725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b="1" dirty="0">
                <a:latin typeface="Arial" panose="020B0604020202020204" pitchFamily="34" charset="0"/>
              </a:rPr>
              <a:t>Innovators</a:t>
            </a:r>
            <a:r>
              <a:rPr lang="en-US" altLang="cs-CZ" sz="2200" dirty="0">
                <a:latin typeface="Arial" panose="020B0604020202020204" pitchFamily="34" charset="0"/>
              </a:rPr>
              <a:t> - about 2.5% of customers are pioneers who must always have the latest products first. </a:t>
            </a:r>
          </a:p>
          <a:p>
            <a:pPr marL="285750" indent="-285750" eaLnBrk="1" hangingPunct="1">
              <a:spcBef>
                <a:spcPct val="0"/>
              </a:spcBef>
              <a:defRPr/>
            </a:pPr>
            <a:r>
              <a:rPr lang="en-US" altLang="cs-CZ" sz="2200" b="1" dirty="0">
                <a:latin typeface="Arial" panose="020B0604020202020204" pitchFamily="34" charset="0"/>
              </a:rPr>
              <a:t>Highly adaptable </a:t>
            </a:r>
            <a:r>
              <a:rPr lang="en-US" altLang="cs-CZ" sz="2200" dirty="0">
                <a:latin typeface="Arial" panose="020B0604020202020204" pitchFamily="34" charset="0"/>
              </a:rPr>
              <a:t>- about 13.5% of customers who are often influencers. </a:t>
            </a:r>
            <a:r>
              <a:rPr lang="cs-CZ" altLang="cs-CZ" sz="2200" dirty="0" err="1">
                <a:latin typeface="Arial" panose="020B0604020202020204" pitchFamily="34" charset="0"/>
              </a:rPr>
              <a:t>Adopt</a:t>
            </a:r>
            <a:r>
              <a:rPr lang="cs-CZ" altLang="cs-CZ" sz="2200" dirty="0">
                <a:latin typeface="Arial" panose="020B0604020202020204" pitchFamily="34" charset="0"/>
              </a:rPr>
              <a:t> </a:t>
            </a:r>
            <a:r>
              <a:rPr lang="en-US" altLang="cs-CZ" sz="2200" dirty="0">
                <a:latin typeface="Arial" panose="020B0604020202020204" pitchFamily="34" charset="0"/>
              </a:rPr>
              <a:t>product quickly, but </a:t>
            </a:r>
            <a:r>
              <a:rPr lang="cs-CZ" altLang="cs-CZ" sz="2200" dirty="0" err="1">
                <a:latin typeface="Arial" panose="020B0604020202020204" pitchFamily="34" charset="0"/>
              </a:rPr>
              <a:t>evaluate</a:t>
            </a:r>
            <a:r>
              <a:rPr lang="cs-CZ" altLang="cs-CZ" sz="2200" dirty="0">
                <a:latin typeface="Arial" panose="020B0604020202020204" pitchFamily="34" charset="0"/>
              </a:rPr>
              <a:t> </a:t>
            </a:r>
            <a:r>
              <a:rPr lang="en-US" altLang="cs-CZ" sz="2200" dirty="0">
                <a:latin typeface="Arial" panose="020B0604020202020204" pitchFamily="34" charset="0"/>
              </a:rPr>
              <a:t>it very well before purchase. Therefore, they can provide further relevant information. </a:t>
            </a:r>
          </a:p>
          <a:p>
            <a:pPr marL="285750" indent="-285750" eaLnBrk="1" hangingPunct="1">
              <a:spcBef>
                <a:spcPct val="0"/>
              </a:spcBef>
              <a:defRPr/>
            </a:pPr>
            <a:r>
              <a:rPr lang="en-US" altLang="cs-CZ" sz="2200" b="1" dirty="0">
                <a:latin typeface="Arial" panose="020B0604020202020204" pitchFamily="34" charset="0"/>
              </a:rPr>
              <a:t>Early most </a:t>
            </a:r>
            <a:r>
              <a:rPr lang="en-US" altLang="cs-CZ" sz="2200" dirty="0">
                <a:latin typeface="Arial" panose="020B0604020202020204" pitchFamily="34" charset="0"/>
              </a:rPr>
              <a:t>- about 34% of customers. They are cautious people who </a:t>
            </a:r>
            <a:r>
              <a:rPr lang="cs-CZ" altLang="cs-CZ" sz="2200" dirty="0">
                <a:latin typeface="Arial" panose="020B0604020202020204" pitchFamily="34" charset="0"/>
              </a:rPr>
              <a:t>are </a:t>
            </a:r>
            <a:r>
              <a:rPr lang="cs-CZ" altLang="cs-CZ" sz="2200" dirty="0" err="1">
                <a:latin typeface="Arial" panose="020B0604020202020204" pitchFamily="34" charset="0"/>
              </a:rPr>
              <a:t>often</a:t>
            </a:r>
            <a:r>
              <a:rPr lang="cs-CZ" altLang="cs-CZ" sz="2200" dirty="0">
                <a:latin typeface="Arial" panose="020B0604020202020204" pitchFamily="34" charset="0"/>
              </a:rPr>
              <a:t> </a:t>
            </a:r>
            <a:r>
              <a:rPr lang="en-US" altLang="cs-CZ" sz="2200" dirty="0">
                <a:latin typeface="Arial" panose="020B0604020202020204" pitchFamily="34" charset="0"/>
              </a:rPr>
              <a:t>influence</a:t>
            </a:r>
            <a:r>
              <a:rPr lang="cs-CZ" altLang="cs-CZ" sz="2200" dirty="0">
                <a:latin typeface="Arial" panose="020B0604020202020204" pitchFamily="34" charset="0"/>
              </a:rPr>
              <a:t>d by</a:t>
            </a:r>
            <a:r>
              <a:rPr lang="en-US" altLang="cs-CZ" sz="2200" dirty="0">
                <a:latin typeface="Arial" panose="020B0604020202020204" pitchFamily="34" charset="0"/>
              </a:rPr>
              <a:t> opinion leaders. In terms of marketing communication is a very important group. </a:t>
            </a:r>
            <a:endParaRPr lang="cs-CZ" altLang="cs-CZ" sz="2200" dirty="0">
              <a:latin typeface="Arial" panose="020B0604020202020204" pitchFamily="34" charset="0"/>
            </a:endParaRPr>
          </a:p>
          <a:p>
            <a:pPr marL="285750" indent="-285750" eaLnBrk="1" hangingPunct="1">
              <a:spcBef>
                <a:spcPct val="0"/>
              </a:spcBef>
              <a:defRPr/>
            </a:pPr>
            <a:r>
              <a:rPr lang="en-US" altLang="cs-CZ" sz="2200" b="1" dirty="0">
                <a:latin typeface="Arial" panose="020B0604020202020204" pitchFamily="34" charset="0"/>
              </a:rPr>
              <a:t>Late most </a:t>
            </a:r>
            <a:r>
              <a:rPr lang="en-US" altLang="cs-CZ" sz="2200" dirty="0">
                <a:latin typeface="Arial" panose="020B0604020202020204" pitchFamily="34" charset="0"/>
              </a:rPr>
              <a:t>- also about 34%, it is the skeptics who buy the new product only when it </a:t>
            </a:r>
            <a:r>
              <a:rPr lang="cs-CZ" altLang="cs-CZ" sz="2200" dirty="0" err="1">
                <a:latin typeface="Arial" panose="020B0604020202020204" pitchFamily="34" charset="0"/>
              </a:rPr>
              <a:t>was</a:t>
            </a:r>
            <a:r>
              <a:rPr lang="cs-CZ" altLang="cs-CZ" sz="2200" dirty="0">
                <a:latin typeface="Arial" panose="020B0604020202020204" pitchFamily="34" charset="0"/>
              </a:rPr>
              <a:t> </a:t>
            </a:r>
            <a:r>
              <a:rPr lang="cs-CZ" altLang="cs-CZ" sz="2200" dirty="0" err="1">
                <a:latin typeface="Arial" panose="020B0604020202020204" pitchFamily="34" charset="0"/>
              </a:rPr>
              <a:t>already</a:t>
            </a:r>
            <a:r>
              <a:rPr lang="cs-CZ" altLang="cs-CZ" sz="2200" dirty="0">
                <a:latin typeface="Arial" panose="020B0604020202020204" pitchFamily="34" charset="0"/>
              </a:rPr>
              <a:t> </a:t>
            </a:r>
            <a:r>
              <a:rPr lang="en-US" altLang="cs-CZ" sz="2200" dirty="0">
                <a:latin typeface="Arial" panose="020B0604020202020204" pitchFamily="34" charset="0"/>
              </a:rPr>
              <a:t>bought </a:t>
            </a:r>
            <a:r>
              <a:rPr lang="cs-CZ" altLang="cs-CZ" sz="2200" dirty="0">
                <a:latin typeface="Arial" panose="020B0604020202020204" pitchFamily="34" charset="0"/>
              </a:rPr>
              <a:t>by </a:t>
            </a:r>
            <a:r>
              <a:rPr lang="cs-CZ" altLang="cs-CZ" sz="2200" dirty="0" err="1">
                <a:latin typeface="Arial" panose="020B0604020202020204" pitchFamily="34" charset="0"/>
              </a:rPr>
              <a:t>the</a:t>
            </a:r>
            <a:r>
              <a:rPr lang="en-US" altLang="cs-CZ" sz="2200" dirty="0">
                <a:latin typeface="Arial" panose="020B0604020202020204" pitchFamily="34" charset="0"/>
              </a:rPr>
              <a:t> majority. Therefore it is important to obtain the two previous groups. </a:t>
            </a:r>
          </a:p>
          <a:p>
            <a:pPr marL="285750" indent="-285750" eaLnBrk="1" hangingPunct="1">
              <a:spcBef>
                <a:spcPct val="0"/>
              </a:spcBef>
              <a:defRPr/>
            </a:pPr>
            <a:r>
              <a:rPr lang="en-US" altLang="cs-CZ" sz="2200" b="1" dirty="0">
                <a:latin typeface="Arial" panose="020B0604020202020204" pitchFamily="34" charset="0"/>
              </a:rPr>
              <a:t>Latecomers</a:t>
            </a:r>
            <a:r>
              <a:rPr lang="en-US" altLang="cs-CZ" sz="2200" dirty="0">
                <a:latin typeface="Arial" panose="020B0604020202020204" pitchFamily="34" charset="0"/>
              </a:rPr>
              <a:t> - conservatives, people who have an aversion to change. Prefer those products that have become part of the tradition.</a:t>
            </a:r>
            <a:endParaRPr lang="en-GB" altLang="cs-CZ" sz="2200" i="1" dirty="0">
              <a:latin typeface="Arial" panose="020B0604020202020204" pitchFamily="34" charset="0"/>
            </a:endParaRPr>
          </a:p>
        </p:txBody>
      </p:sp>
    </p:spTree>
    <p:extLst>
      <p:ext uri="{BB962C8B-B14F-4D97-AF65-F5344CB8AC3E}">
        <p14:creationId xmlns:p14="http://schemas.microsoft.com/office/powerpoint/2010/main" val="3341365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External</a:t>
            </a:r>
            <a:r>
              <a:rPr lang="cs-CZ" b="1" dirty="0">
                <a:latin typeface="Arial" pitchFamily="34" charset="0"/>
                <a:cs typeface="Arial" pitchFamily="34" charset="0"/>
              </a:rPr>
              <a:t> </a:t>
            </a:r>
            <a:r>
              <a:rPr lang="cs-CZ" b="1" dirty="0" err="1">
                <a:latin typeface="Arial" pitchFamily="34" charset="0"/>
                <a:cs typeface="Arial" pitchFamily="34" charset="0"/>
              </a:rPr>
              <a:t>Micro</a:t>
            </a:r>
            <a:r>
              <a:rPr lang="cs-CZ" b="1" dirty="0">
                <a:latin typeface="Arial" pitchFamily="34" charset="0"/>
                <a:cs typeface="Arial" pitchFamily="34" charset="0"/>
              </a:rPr>
              <a:t> </a:t>
            </a:r>
            <a:r>
              <a:rPr lang="cs-CZ" b="1" dirty="0" err="1">
                <a:latin typeface="Arial" pitchFamily="34" charset="0"/>
                <a:cs typeface="Arial" pitchFamily="34" charset="0"/>
              </a:rPr>
              <a:t>Analysis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PERSONAS AND NARRATIVES</a:t>
            </a:r>
          </a:p>
        </p:txBody>
      </p:sp>
      <p:sp>
        <p:nvSpPr>
          <p:cNvPr id="3079" name="TextovéPole 10"/>
          <p:cNvSpPr txBox="1">
            <a:spLocks noChangeArrowheads="1"/>
          </p:cNvSpPr>
          <p:nvPr/>
        </p:nvSpPr>
        <p:spPr bwMode="auto">
          <a:xfrm>
            <a:off x="503238" y="1512044"/>
            <a:ext cx="847725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GB" altLang="cs-CZ" sz="2200" dirty="0">
                <a:latin typeface="Arial" panose="020B0604020202020204" pitchFamily="34" charset="0"/>
              </a:rPr>
              <a:t>But that's not all! It is no longer enough to process segmentation based on </a:t>
            </a:r>
            <a:r>
              <a:rPr lang="cs-CZ" altLang="cs-CZ" sz="2200" dirty="0">
                <a:latin typeface="Arial" panose="020B0604020202020204" pitchFamily="34" charset="0"/>
              </a:rPr>
              <a:t>basic </a:t>
            </a:r>
            <a:r>
              <a:rPr lang="en-GB" altLang="cs-CZ" sz="2200" dirty="0">
                <a:latin typeface="Arial" panose="020B0604020202020204" pitchFamily="34" charset="0"/>
              </a:rPr>
              <a:t>characteristics – </a:t>
            </a:r>
            <a:r>
              <a:rPr lang="cs-CZ" altLang="cs-CZ" sz="2200" dirty="0" err="1">
                <a:latin typeface="Arial" panose="020B0604020202020204" pitchFamily="34" charset="0"/>
              </a:rPr>
              <a:t>we</a:t>
            </a:r>
            <a:r>
              <a:rPr lang="cs-CZ" altLang="cs-CZ" sz="2200" dirty="0">
                <a:latin typeface="Arial" panose="020B0604020202020204" pitchFamily="34" charset="0"/>
              </a:rPr>
              <a:t> </a:t>
            </a:r>
            <a:r>
              <a:rPr lang="cs-CZ" altLang="cs-CZ" sz="2200" dirty="0" err="1">
                <a:latin typeface="Arial" panose="020B0604020202020204" pitchFamily="34" charset="0"/>
              </a:rPr>
              <a:t>would</a:t>
            </a:r>
            <a:r>
              <a:rPr lang="cs-CZ" altLang="cs-CZ" sz="2200" dirty="0">
                <a:latin typeface="Arial" panose="020B0604020202020204" pitchFamily="34" charset="0"/>
              </a:rPr>
              <a:t> </a:t>
            </a:r>
            <a:r>
              <a:rPr lang="cs-CZ" altLang="cs-CZ" sz="2200" dirty="0" err="1">
                <a:latin typeface="Arial" panose="020B0604020202020204" pitchFamily="34" charset="0"/>
              </a:rPr>
              <a:t>rather</a:t>
            </a:r>
            <a:r>
              <a:rPr lang="cs-CZ" altLang="cs-CZ" sz="2200" dirty="0">
                <a:latin typeface="Arial" panose="020B0604020202020204" pitchFamily="34" charset="0"/>
              </a:rPr>
              <a:t> </a:t>
            </a:r>
            <a:r>
              <a:rPr lang="cs-CZ" altLang="cs-CZ" sz="2200" dirty="0" err="1">
                <a:latin typeface="Arial" panose="020B0604020202020204" pitchFamily="34" charset="0"/>
              </a:rPr>
              <a:t>like</a:t>
            </a:r>
            <a:r>
              <a:rPr lang="cs-CZ" altLang="cs-CZ" sz="2200" dirty="0">
                <a:latin typeface="Arial" panose="020B0604020202020204" pitchFamily="34" charset="0"/>
              </a:rPr>
              <a:t> to </a:t>
            </a:r>
            <a:r>
              <a:rPr lang="cs-CZ" altLang="cs-CZ" sz="2200" dirty="0" err="1">
                <a:latin typeface="Arial" panose="020B0604020202020204" pitchFamily="34" charset="0"/>
              </a:rPr>
              <a:t>work</a:t>
            </a:r>
            <a:r>
              <a:rPr lang="cs-CZ" altLang="cs-CZ" sz="2200" dirty="0">
                <a:latin typeface="Arial" panose="020B0604020202020204" pitchFamily="34" charset="0"/>
              </a:rPr>
              <a:t> </a:t>
            </a:r>
            <a:r>
              <a:rPr lang="cs-CZ" altLang="cs-CZ" sz="2200" dirty="0" err="1">
                <a:latin typeface="Arial" panose="020B0604020202020204" pitchFamily="34" charset="0"/>
              </a:rPr>
              <a:t>with</a:t>
            </a:r>
            <a:r>
              <a:rPr lang="cs-CZ" altLang="cs-CZ" sz="2200" dirty="0">
                <a:latin typeface="Arial" panose="020B0604020202020204" pitchFamily="34" charset="0"/>
              </a:rPr>
              <a:t> so </a:t>
            </a:r>
            <a:r>
              <a:rPr lang="cs-CZ" altLang="cs-CZ" sz="2200" dirty="0" err="1">
                <a:latin typeface="Arial" panose="020B0604020202020204" pitchFamily="34" charset="0"/>
              </a:rPr>
              <a:t>called</a:t>
            </a:r>
            <a:r>
              <a:rPr lang="cs-CZ" altLang="cs-CZ" sz="2200" dirty="0">
                <a:latin typeface="Arial" panose="020B0604020202020204" pitchFamily="34" charset="0"/>
              </a:rPr>
              <a:t> </a:t>
            </a:r>
            <a:r>
              <a:rPr lang="en-GB" altLang="cs-CZ" sz="2200" dirty="0">
                <a:latin typeface="Arial" panose="020B0604020202020204" pitchFamily="34" charset="0"/>
              </a:rPr>
              <a:t>personas, i.e. one typical representative of a given segment (e.g. this is Klara,</a:t>
            </a:r>
            <a:r>
              <a:rPr lang="cs-CZ" altLang="cs-CZ" sz="2200" dirty="0">
                <a:latin typeface="Arial" panose="020B0604020202020204" pitchFamily="34" charset="0"/>
              </a:rPr>
              <a:t> 23, </a:t>
            </a:r>
            <a:r>
              <a:rPr lang="cs-CZ" altLang="cs-CZ" sz="2200" dirty="0" err="1">
                <a:latin typeface="Arial" panose="020B0604020202020204" pitchFamily="34" charset="0"/>
              </a:rPr>
              <a:t>studies</a:t>
            </a:r>
            <a:r>
              <a:rPr lang="cs-CZ" altLang="cs-CZ" sz="2200" dirty="0">
                <a:latin typeface="Arial" panose="020B0604020202020204" pitchFamily="34" charset="0"/>
              </a:rPr>
              <a:t> </a:t>
            </a:r>
            <a:r>
              <a:rPr lang="cs-CZ" altLang="cs-CZ" sz="2200" dirty="0" err="1">
                <a:latin typeface="Arial" panose="020B0604020202020204" pitchFamily="34" charset="0"/>
              </a:rPr>
              <a:t>universtiy</a:t>
            </a:r>
            <a:r>
              <a:rPr lang="cs-CZ" altLang="cs-CZ" sz="2200" dirty="0">
                <a:latin typeface="Arial" panose="020B0604020202020204" pitchFamily="34" charset="0"/>
              </a:rPr>
              <a:t>, </a:t>
            </a:r>
            <a:r>
              <a:rPr lang="cs-CZ" altLang="cs-CZ" sz="2200" dirty="0" err="1">
                <a:latin typeface="Arial" panose="020B0604020202020204" pitchFamily="34" charset="0"/>
              </a:rPr>
              <a:t>likes</a:t>
            </a:r>
            <a:r>
              <a:rPr lang="cs-CZ" altLang="cs-CZ" sz="2200" dirty="0">
                <a:latin typeface="Arial" panose="020B0604020202020204" pitchFamily="34" charset="0"/>
              </a:rPr>
              <a:t> </a:t>
            </a:r>
            <a:r>
              <a:rPr lang="cs-CZ" altLang="cs-CZ" sz="2200" dirty="0" err="1">
                <a:latin typeface="Arial" panose="020B0604020202020204" pitchFamily="34" charset="0"/>
              </a:rPr>
              <a:t>horses</a:t>
            </a:r>
            <a:r>
              <a:rPr lang="cs-CZ" altLang="cs-CZ" sz="2200" dirty="0">
                <a:latin typeface="Arial" panose="020B0604020202020204" pitchFamily="34" charset="0"/>
              </a:rPr>
              <a:t>, </a:t>
            </a:r>
            <a:r>
              <a:rPr lang="cs-CZ" altLang="cs-CZ" sz="2200" dirty="0" err="1">
                <a:latin typeface="Arial" panose="020B0604020202020204" pitchFamily="34" charset="0"/>
              </a:rPr>
              <a:t>spends</a:t>
            </a:r>
            <a:r>
              <a:rPr lang="cs-CZ" altLang="cs-CZ" sz="2200" dirty="0">
                <a:latin typeface="Arial" panose="020B0604020202020204" pitchFamily="34" charset="0"/>
              </a:rPr>
              <a:t> 300 on </a:t>
            </a:r>
            <a:r>
              <a:rPr lang="cs-CZ" altLang="cs-CZ" sz="2200" dirty="0" err="1">
                <a:latin typeface="Arial" panose="020B0604020202020204" pitchFamily="34" charset="0"/>
              </a:rPr>
              <a:t>cofee</a:t>
            </a:r>
            <a:r>
              <a:rPr lang="cs-CZ" altLang="cs-CZ" sz="2200" dirty="0">
                <a:latin typeface="Arial" panose="020B0604020202020204" pitchFamily="34" charset="0"/>
              </a:rPr>
              <a:t> </a:t>
            </a:r>
            <a:r>
              <a:rPr lang="cs-CZ" altLang="cs-CZ" sz="2200" dirty="0" err="1">
                <a:latin typeface="Arial" panose="020B0604020202020204" pitchFamily="34" charset="0"/>
              </a:rPr>
              <a:t>each</a:t>
            </a:r>
            <a:r>
              <a:rPr lang="cs-CZ" altLang="cs-CZ" sz="2200" dirty="0">
                <a:latin typeface="Arial" panose="020B0604020202020204" pitchFamily="34" charset="0"/>
              </a:rPr>
              <a:t> </a:t>
            </a:r>
            <a:r>
              <a:rPr lang="cs-CZ" altLang="cs-CZ" sz="2200" dirty="0" err="1">
                <a:latin typeface="Arial" panose="020B0604020202020204" pitchFamily="34" charset="0"/>
              </a:rPr>
              <a:t>week</a:t>
            </a:r>
            <a:r>
              <a:rPr lang="cs-CZ" altLang="cs-CZ" sz="2200" dirty="0">
                <a:latin typeface="Arial" panose="020B0604020202020204" pitchFamily="34" charset="0"/>
              </a:rPr>
              <a:t>, </a:t>
            </a:r>
            <a:r>
              <a:rPr lang="cs-CZ" altLang="cs-CZ" sz="2200" dirty="0" err="1">
                <a:latin typeface="Arial" panose="020B0604020202020204" pitchFamily="34" charset="0"/>
              </a:rPr>
              <a:t>likes</a:t>
            </a:r>
            <a:r>
              <a:rPr lang="cs-CZ" altLang="cs-CZ" sz="2200" dirty="0">
                <a:latin typeface="Arial" panose="020B0604020202020204" pitchFamily="34" charset="0"/>
              </a:rPr>
              <a:t> to </a:t>
            </a:r>
            <a:r>
              <a:rPr lang="cs-CZ" altLang="cs-CZ" sz="2200" dirty="0" err="1">
                <a:latin typeface="Arial" panose="020B0604020202020204" pitchFamily="34" charset="0"/>
              </a:rPr>
              <a:t>hang</a:t>
            </a:r>
            <a:r>
              <a:rPr lang="cs-CZ" altLang="cs-CZ" sz="2200" dirty="0">
                <a:latin typeface="Arial" panose="020B0604020202020204" pitchFamily="34" charset="0"/>
              </a:rPr>
              <a:t> </a:t>
            </a:r>
            <a:r>
              <a:rPr lang="cs-CZ" altLang="cs-CZ" sz="2200" dirty="0" err="1">
                <a:latin typeface="Arial" panose="020B0604020202020204" pitchFamily="34" charset="0"/>
              </a:rPr>
              <a:t>out</a:t>
            </a:r>
            <a:r>
              <a:rPr lang="cs-CZ" altLang="cs-CZ" sz="2200" dirty="0">
                <a:latin typeface="Arial" panose="020B0604020202020204" pitchFamily="34" charset="0"/>
              </a:rPr>
              <a:t> </a:t>
            </a:r>
            <a:r>
              <a:rPr lang="cs-CZ" altLang="cs-CZ" sz="2200" dirty="0" err="1">
                <a:latin typeface="Arial" panose="020B0604020202020204" pitchFamily="34" charset="0"/>
              </a:rPr>
              <a:t>with</a:t>
            </a:r>
            <a:r>
              <a:rPr lang="cs-CZ" altLang="cs-CZ" sz="2200" dirty="0">
                <a:latin typeface="Arial" panose="020B0604020202020204" pitchFamily="34" charset="0"/>
              </a:rPr>
              <a:t> girl </a:t>
            </a:r>
            <a:r>
              <a:rPr lang="cs-CZ" altLang="cs-CZ" sz="2200" dirty="0" err="1">
                <a:latin typeface="Arial" panose="020B0604020202020204" pitchFamily="34" charset="0"/>
              </a:rPr>
              <a:t>friends</a:t>
            </a:r>
            <a:r>
              <a:rPr lang="en-GB" altLang="cs-CZ" sz="2200" dirty="0">
                <a:latin typeface="Arial" panose="020B0604020202020204" pitchFamily="34" charset="0"/>
              </a:rPr>
              <a:t>).</a:t>
            </a:r>
            <a:endParaRPr lang="cs-CZ" altLang="cs-CZ" sz="2200" dirty="0">
              <a:latin typeface="Arial" panose="020B0604020202020204" pitchFamily="34" charset="0"/>
            </a:endParaRPr>
          </a:p>
          <a:p>
            <a:pPr marL="285750" indent="-285750" eaLnBrk="1" hangingPunct="1">
              <a:spcBef>
                <a:spcPct val="0"/>
              </a:spcBef>
              <a:defRPr/>
            </a:pPr>
            <a:r>
              <a:rPr lang="en-GB" altLang="cs-CZ" sz="2200" dirty="0">
                <a:latin typeface="Arial" panose="020B0604020202020204" pitchFamily="34" charset="0"/>
              </a:rPr>
              <a:t>Later on, whole stories (Narratives) were added to personas, which take a persona and assign it a whole specific life and put it in a specific context, so that it is clearly visible what tasks it solves in life, what problems arise there, and what value it is therefore looking for (see the value canvas from the </a:t>
            </a:r>
            <a:r>
              <a:rPr lang="cs-CZ" altLang="cs-CZ" sz="2200" dirty="0" err="1">
                <a:latin typeface="Arial" panose="020B0604020202020204" pitchFamily="34" charset="0"/>
              </a:rPr>
              <a:t>previous</a:t>
            </a:r>
            <a:r>
              <a:rPr lang="cs-CZ" altLang="cs-CZ" sz="2200" dirty="0">
                <a:latin typeface="Arial" panose="020B0604020202020204" pitchFamily="34" charset="0"/>
              </a:rPr>
              <a:t> </a:t>
            </a:r>
            <a:r>
              <a:rPr lang="cs-CZ" altLang="cs-CZ" sz="2200" dirty="0" err="1">
                <a:latin typeface="Arial" panose="020B0604020202020204" pitchFamily="34" charset="0"/>
              </a:rPr>
              <a:t>lectures</a:t>
            </a:r>
            <a:r>
              <a:rPr lang="en-GB" altLang="cs-CZ" sz="2200" dirty="0">
                <a:latin typeface="Arial" panose="020B0604020202020204" pitchFamily="34" charset="0"/>
              </a:rPr>
              <a:t>).</a:t>
            </a:r>
            <a:endParaRPr lang="cs-CZ" altLang="cs-CZ" sz="2200" dirty="0">
              <a:latin typeface="Arial" panose="020B0604020202020204" pitchFamily="34" charset="0"/>
            </a:endParaRPr>
          </a:p>
          <a:p>
            <a:pPr marL="285750" indent="-285750" eaLnBrk="1" hangingPunct="1">
              <a:spcBef>
                <a:spcPct val="0"/>
              </a:spcBef>
              <a:defRPr/>
            </a:pPr>
            <a:r>
              <a:rPr lang="cs-CZ" altLang="cs-CZ" sz="2200" dirty="0">
                <a:latin typeface="Arial" panose="020B0604020202020204" pitchFamily="34" charset="0"/>
                <a:hlinkClick r:id="rId2"/>
              </a:rPr>
              <a:t>Templates</a:t>
            </a:r>
            <a:r>
              <a:rPr lang="cs-CZ" altLang="cs-CZ" sz="2200" dirty="0">
                <a:latin typeface="Arial" panose="020B0604020202020204" pitchFamily="34" charset="0"/>
              </a:rPr>
              <a:t>! </a:t>
            </a:r>
            <a:endParaRPr lang="en-GB" altLang="cs-CZ" sz="1800" dirty="0">
              <a:latin typeface="Arial" panose="020B0604020202020204" pitchFamily="34" charset="0"/>
            </a:endParaRPr>
          </a:p>
        </p:txBody>
      </p:sp>
    </p:spTree>
    <p:extLst>
      <p:ext uri="{BB962C8B-B14F-4D97-AF65-F5344CB8AC3E}">
        <p14:creationId xmlns:p14="http://schemas.microsoft.com/office/powerpoint/2010/main" val="1898492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External</a:t>
            </a:r>
            <a:r>
              <a:rPr lang="cs-CZ" b="1" dirty="0">
                <a:latin typeface="Arial" pitchFamily="34" charset="0"/>
                <a:cs typeface="Arial" pitchFamily="34" charset="0"/>
              </a:rPr>
              <a:t> </a:t>
            </a:r>
            <a:r>
              <a:rPr lang="cs-CZ" b="1" dirty="0" err="1">
                <a:latin typeface="Arial" pitchFamily="34" charset="0"/>
                <a:cs typeface="Arial" pitchFamily="34" charset="0"/>
              </a:rPr>
              <a:t>Micro</a:t>
            </a:r>
            <a:r>
              <a:rPr lang="cs-CZ" b="1" dirty="0">
                <a:latin typeface="Arial" pitchFamily="34" charset="0"/>
                <a:cs typeface="Arial" pitchFamily="34" charset="0"/>
              </a:rPr>
              <a:t> </a:t>
            </a:r>
            <a:r>
              <a:rPr lang="cs-CZ" b="1" dirty="0" err="1">
                <a:latin typeface="Arial" pitchFamily="34" charset="0"/>
                <a:cs typeface="Arial" pitchFamily="34" charset="0"/>
              </a:rPr>
              <a:t>Analysis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PURCHASE ROLES</a:t>
            </a:r>
          </a:p>
        </p:txBody>
      </p:sp>
      <p:sp>
        <p:nvSpPr>
          <p:cNvPr id="3079" name="TextovéPole 10"/>
          <p:cNvSpPr txBox="1">
            <a:spLocks noChangeArrowheads="1"/>
          </p:cNvSpPr>
          <p:nvPr/>
        </p:nvSpPr>
        <p:spPr bwMode="auto">
          <a:xfrm>
            <a:off x="503238" y="1512044"/>
            <a:ext cx="847725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b="1" dirty="0">
                <a:latin typeface="Arial" panose="020B0604020202020204" pitchFamily="34" charset="0"/>
              </a:rPr>
              <a:t>Initiator</a:t>
            </a:r>
            <a:r>
              <a:rPr lang="en-US" altLang="cs-CZ" sz="2200" dirty="0">
                <a:latin typeface="Arial" panose="020B0604020202020204" pitchFamily="34" charset="0"/>
              </a:rPr>
              <a:t>: </a:t>
            </a:r>
            <a:r>
              <a:rPr lang="cs-CZ" altLang="cs-CZ" sz="2200" dirty="0">
                <a:latin typeface="Arial" panose="020B0604020202020204" pitchFamily="34" charset="0"/>
              </a:rPr>
              <a:t>a</a:t>
            </a:r>
            <a:r>
              <a:rPr lang="en-US" altLang="cs-CZ" sz="2200" dirty="0">
                <a:latin typeface="Arial" panose="020B0604020202020204" pitchFamily="34" charset="0"/>
              </a:rPr>
              <a:t> person who initiates the first purchase.</a:t>
            </a:r>
          </a:p>
          <a:p>
            <a:pPr marL="285750" indent="-285750" eaLnBrk="1" hangingPunct="1">
              <a:spcBef>
                <a:spcPct val="0"/>
              </a:spcBef>
              <a:defRPr/>
            </a:pPr>
            <a:r>
              <a:rPr lang="en-US" altLang="cs-CZ" sz="2200" b="1" dirty="0">
                <a:latin typeface="Arial" panose="020B0604020202020204" pitchFamily="34" charset="0"/>
              </a:rPr>
              <a:t>Influencer</a:t>
            </a:r>
            <a:r>
              <a:rPr lang="en-US" altLang="cs-CZ" sz="2200" dirty="0">
                <a:latin typeface="Arial" panose="020B0604020202020204" pitchFamily="34" charset="0"/>
              </a:rPr>
              <a:t>: consultant whose views have some weight in the selection</a:t>
            </a:r>
            <a:r>
              <a:rPr lang="cs-CZ" altLang="cs-CZ" sz="2200" dirty="0">
                <a:latin typeface="Arial" panose="020B0604020202020204" pitchFamily="34" charset="0"/>
              </a:rPr>
              <a:t> </a:t>
            </a:r>
            <a:r>
              <a:rPr lang="cs-CZ" altLang="cs-CZ" sz="2200" dirty="0" err="1">
                <a:latin typeface="Arial" panose="020B0604020202020204" pitchFamily="34" charset="0"/>
              </a:rPr>
              <a:t>process</a:t>
            </a:r>
            <a:r>
              <a:rPr lang="en-US" altLang="cs-CZ" sz="2200" dirty="0">
                <a:latin typeface="Arial" panose="020B0604020202020204" pitchFamily="34" charset="0"/>
              </a:rPr>
              <a:t>.</a:t>
            </a:r>
          </a:p>
          <a:p>
            <a:pPr marL="285750" indent="-285750" eaLnBrk="1" hangingPunct="1">
              <a:spcBef>
                <a:spcPct val="0"/>
              </a:spcBef>
              <a:defRPr/>
            </a:pPr>
            <a:r>
              <a:rPr lang="en-US" altLang="cs-CZ" sz="2200" b="1" dirty="0">
                <a:latin typeface="Arial" panose="020B0604020202020204" pitchFamily="34" charset="0"/>
              </a:rPr>
              <a:t>The decision maker</a:t>
            </a:r>
            <a:r>
              <a:rPr lang="en-US" altLang="cs-CZ" sz="2200" dirty="0">
                <a:latin typeface="Arial" panose="020B0604020202020204" pitchFamily="34" charset="0"/>
              </a:rPr>
              <a:t>: the person who makes the final decision and </a:t>
            </a:r>
            <a:r>
              <a:rPr lang="cs-CZ" altLang="cs-CZ" sz="2200" dirty="0" err="1">
                <a:latin typeface="Arial" panose="020B0604020202020204" pitchFamily="34" charset="0"/>
              </a:rPr>
              <a:t>who</a:t>
            </a:r>
            <a:r>
              <a:rPr lang="cs-CZ" altLang="cs-CZ" sz="2200" dirty="0">
                <a:latin typeface="Arial" panose="020B0604020202020204" pitchFamily="34" charset="0"/>
              </a:rPr>
              <a:t> </a:t>
            </a:r>
            <a:r>
              <a:rPr lang="en-US" altLang="cs-CZ" sz="2200" dirty="0">
                <a:latin typeface="Arial" panose="020B0604020202020204" pitchFamily="34" charset="0"/>
              </a:rPr>
              <a:t>decide</a:t>
            </a:r>
            <a:r>
              <a:rPr lang="cs-CZ" altLang="cs-CZ" sz="2200" dirty="0">
                <a:latin typeface="Arial" panose="020B0604020202020204" pitchFamily="34" charset="0"/>
              </a:rPr>
              <a:t>s</a:t>
            </a:r>
            <a:r>
              <a:rPr lang="en-US" altLang="cs-CZ" sz="2200" dirty="0">
                <a:latin typeface="Arial" panose="020B0604020202020204" pitchFamily="34" charset="0"/>
              </a:rPr>
              <a:t> whether to buy or not. If yes, then what, how and where.</a:t>
            </a:r>
          </a:p>
          <a:p>
            <a:pPr marL="285750" indent="-285750" eaLnBrk="1" hangingPunct="1">
              <a:spcBef>
                <a:spcPct val="0"/>
              </a:spcBef>
              <a:defRPr/>
            </a:pPr>
            <a:r>
              <a:rPr lang="en-US" altLang="cs-CZ" sz="2200" b="1" dirty="0">
                <a:latin typeface="Arial" panose="020B0604020202020204" pitchFamily="34" charset="0"/>
              </a:rPr>
              <a:t>Buyer</a:t>
            </a:r>
            <a:r>
              <a:rPr lang="en-US" altLang="cs-CZ" sz="2200" dirty="0">
                <a:latin typeface="Arial" panose="020B0604020202020204" pitchFamily="34" charset="0"/>
              </a:rPr>
              <a:t>: the person who performs the purchase of the product.</a:t>
            </a:r>
          </a:p>
          <a:p>
            <a:pPr marL="285750" indent="-285750" eaLnBrk="1" hangingPunct="1">
              <a:spcBef>
                <a:spcPct val="0"/>
              </a:spcBef>
              <a:defRPr/>
            </a:pPr>
            <a:r>
              <a:rPr lang="en-US" altLang="cs-CZ" sz="2200" b="1" dirty="0">
                <a:latin typeface="Arial" panose="020B0604020202020204" pitchFamily="34" charset="0"/>
              </a:rPr>
              <a:t>User</a:t>
            </a:r>
            <a:r>
              <a:rPr lang="en-US" altLang="cs-CZ" sz="2200" dirty="0">
                <a:latin typeface="Arial" panose="020B0604020202020204" pitchFamily="34" charset="0"/>
              </a:rPr>
              <a:t>: the person who ultimately uses, or consumes the product.</a:t>
            </a:r>
          </a:p>
          <a:p>
            <a:pPr marL="285750" indent="-285750" eaLnBrk="1" hangingPunct="1">
              <a:spcBef>
                <a:spcPct val="0"/>
              </a:spcBef>
              <a:defRPr/>
            </a:pPr>
            <a:r>
              <a:rPr lang="en-US" altLang="cs-CZ" sz="2200" b="1" dirty="0">
                <a:latin typeface="Arial" panose="020B0604020202020204" pitchFamily="34" charset="0"/>
              </a:rPr>
              <a:t>Preparer</a:t>
            </a:r>
            <a:r>
              <a:rPr lang="en-US" altLang="cs-CZ" sz="2200" dirty="0">
                <a:latin typeface="Arial" panose="020B0604020202020204" pitchFamily="34" charset="0"/>
              </a:rPr>
              <a:t>: the person who prepares the product for use or consumption.</a:t>
            </a:r>
            <a:endParaRPr lang="en-GB" altLang="cs-CZ" sz="1800" dirty="0">
              <a:latin typeface="Arial" panose="020B0604020202020204" pitchFamily="34" charset="0"/>
            </a:endParaRPr>
          </a:p>
        </p:txBody>
      </p:sp>
    </p:spTree>
    <p:extLst>
      <p:ext uri="{BB962C8B-B14F-4D97-AF65-F5344CB8AC3E}">
        <p14:creationId xmlns:p14="http://schemas.microsoft.com/office/powerpoint/2010/main" val="1994811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External</a:t>
            </a:r>
            <a:r>
              <a:rPr lang="cs-CZ" b="1" dirty="0">
                <a:latin typeface="Arial" pitchFamily="34" charset="0"/>
                <a:cs typeface="Arial" pitchFamily="34" charset="0"/>
              </a:rPr>
              <a:t> </a:t>
            </a:r>
            <a:r>
              <a:rPr lang="cs-CZ" b="1" dirty="0" err="1">
                <a:latin typeface="Arial" pitchFamily="34" charset="0"/>
                <a:cs typeface="Arial" pitchFamily="34" charset="0"/>
              </a:rPr>
              <a:t>Micro</a:t>
            </a:r>
            <a:r>
              <a:rPr lang="cs-CZ" b="1" dirty="0">
                <a:latin typeface="Arial" pitchFamily="34" charset="0"/>
                <a:cs typeface="Arial" pitchFamily="34" charset="0"/>
              </a:rPr>
              <a:t> </a:t>
            </a:r>
            <a:r>
              <a:rPr lang="cs-CZ" b="1" dirty="0" err="1">
                <a:latin typeface="Arial" pitchFamily="34" charset="0"/>
                <a:cs typeface="Arial" pitchFamily="34" charset="0"/>
              </a:rPr>
              <a:t>Analysis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B. COLLABORATORS</a:t>
            </a:r>
          </a:p>
        </p:txBody>
      </p:sp>
      <p:sp>
        <p:nvSpPr>
          <p:cNvPr id="3079" name="TextovéPole 10"/>
          <p:cNvSpPr txBox="1">
            <a:spLocks noChangeArrowheads="1"/>
          </p:cNvSpPr>
          <p:nvPr/>
        </p:nvSpPr>
        <p:spPr bwMode="auto">
          <a:xfrm>
            <a:off x="503238" y="1512044"/>
            <a:ext cx="847725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b="1" dirty="0">
                <a:latin typeface="Arial" panose="020B0604020202020204" pitchFamily="34" charset="0"/>
              </a:rPr>
              <a:t>Collaborators</a:t>
            </a:r>
            <a:r>
              <a:rPr lang="en-US" altLang="cs-CZ" sz="2200" dirty="0">
                <a:latin typeface="Arial" panose="020B0604020202020204" pitchFamily="34" charset="0"/>
              </a:rPr>
              <a:t>: all entities that assist us in ensuring the operation</a:t>
            </a:r>
            <a:r>
              <a:rPr lang="cs-CZ" altLang="cs-CZ" sz="2200" dirty="0">
                <a:latin typeface="Arial" panose="020B0604020202020204" pitchFamily="34" charset="0"/>
              </a:rPr>
              <a:t> of </a:t>
            </a:r>
            <a:r>
              <a:rPr lang="cs-CZ" altLang="cs-CZ" sz="2200" dirty="0" err="1">
                <a:latin typeface="Arial" panose="020B0604020202020204" pitchFamily="34" charset="0"/>
              </a:rPr>
              <a:t>our</a:t>
            </a:r>
            <a:r>
              <a:rPr lang="cs-CZ" altLang="cs-CZ" sz="2200" dirty="0">
                <a:latin typeface="Arial" panose="020B0604020202020204" pitchFamily="34" charset="0"/>
              </a:rPr>
              <a:t> </a:t>
            </a:r>
            <a:r>
              <a:rPr lang="cs-CZ" altLang="cs-CZ" sz="2200" dirty="0" err="1">
                <a:latin typeface="Arial" panose="020B0604020202020204" pitchFamily="34" charset="0"/>
              </a:rPr>
              <a:t>company</a:t>
            </a:r>
            <a:r>
              <a:rPr lang="en-US" altLang="cs-CZ" sz="2200" dirty="0">
                <a:latin typeface="Arial" panose="020B0604020202020204" pitchFamily="34" charset="0"/>
              </a:rPr>
              <a:t> and </a:t>
            </a:r>
            <a:r>
              <a:rPr lang="en-US" altLang="cs-CZ" sz="2200" dirty="0" err="1">
                <a:latin typeface="Arial" panose="020B0604020202020204" pitchFamily="34" charset="0"/>
              </a:rPr>
              <a:t>achiev</a:t>
            </a:r>
            <a:r>
              <a:rPr lang="cs-CZ" altLang="cs-CZ" sz="2200" dirty="0" err="1">
                <a:latin typeface="Arial" panose="020B0604020202020204" pitchFamily="34" charset="0"/>
              </a:rPr>
              <a:t>ing</a:t>
            </a:r>
            <a:r>
              <a:rPr lang="cs-CZ" altLang="cs-CZ" sz="2200" dirty="0">
                <a:latin typeface="Arial" panose="020B0604020202020204" pitchFamily="34" charset="0"/>
              </a:rPr>
              <a:t> </a:t>
            </a:r>
            <a:r>
              <a:rPr lang="cs-CZ" altLang="cs-CZ" sz="2200" dirty="0" err="1">
                <a:latin typeface="Arial" panose="020B0604020202020204" pitchFamily="34" charset="0"/>
              </a:rPr>
              <a:t>our</a:t>
            </a:r>
            <a:r>
              <a:rPr lang="en-US" altLang="cs-CZ" sz="2200" dirty="0">
                <a:latin typeface="Arial" panose="020B0604020202020204" pitchFamily="34" charset="0"/>
              </a:rPr>
              <a:t> goals.</a:t>
            </a:r>
            <a:endParaRPr lang="cs-CZ"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These include:</a:t>
            </a:r>
          </a:p>
          <a:p>
            <a:pPr marL="1028700" lvl="1" eaLnBrk="1" hangingPunct="1">
              <a:spcBef>
                <a:spcPct val="0"/>
              </a:spcBef>
              <a:defRPr/>
            </a:pPr>
            <a:r>
              <a:rPr lang="en-US" altLang="cs-CZ" sz="1800" b="1" dirty="0">
                <a:latin typeface="Arial" panose="020B0604020202020204" pitchFamily="34" charset="0"/>
              </a:rPr>
              <a:t>Intermediaries</a:t>
            </a:r>
            <a:r>
              <a:rPr lang="en-US" altLang="cs-CZ" sz="1800" dirty="0">
                <a:latin typeface="Arial" panose="020B0604020202020204" pitchFamily="34" charset="0"/>
              </a:rPr>
              <a:t> (brokers) - </a:t>
            </a:r>
            <a:r>
              <a:rPr lang="cs-CZ" altLang="cs-CZ" sz="1800" dirty="0">
                <a:latin typeface="Arial" panose="020B0604020202020204" pitchFamily="34" charset="0"/>
              </a:rPr>
              <a:t>d</a:t>
            </a:r>
            <a:r>
              <a:rPr lang="en-US" altLang="cs-CZ" sz="1800" dirty="0" err="1">
                <a:latin typeface="Arial" panose="020B0604020202020204" pitchFamily="34" charset="0"/>
              </a:rPr>
              <a:t>istributors</a:t>
            </a:r>
            <a:r>
              <a:rPr lang="en-US" altLang="cs-CZ" sz="1800" dirty="0">
                <a:latin typeface="Arial" panose="020B0604020202020204" pitchFamily="34" charset="0"/>
              </a:rPr>
              <a:t>, dealers, agents and commission.</a:t>
            </a:r>
          </a:p>
          <a:p>
            <a:pPr marL="1028700" lvl="1" eaLnBrk="1" hangingPunct="1">
              <a:spcBef>
                <a:spcPct val="0"/>
              </a:spcBef>
              <a:defRPr/>
            </a:pPr>
            <a:r>
              <a:rPr lang="en-US" altLang="cs-CZ" sz="1800" b="1" dirty="0">
                <a:latin typeface="Arial" panose="020B0604020202020204" pitchFamily="34" charset="0"/>
              </a:rPr>
              <a:t>Suppliers</a:t>
            </a:r>
            <a:r>
              <a:rPr lang="en-US" altLang="cs-CZ" sz="1800" dirty="0">
                <a:latin typeface="Arial" panose="020B0604020202020204" pitchFamily="34" charset="0"/>
              </a:rPr>
              <a:t> - related companies </a:t>
            </a:r>
            <a:r>
              <a:rPr lang="cs-CZ" altLang="cs-CZ" sz="1800" dirty="0" err="1">
                <a:latin typeface="Arial" panose="020B0604020202020204" pitchFamily="34" charset="0"/>
              </a:rPr>
              <a:t>that</a:t>
            </a:r>
            <a:r>
              <a:rPr lang="cs-CZ" altLang="cs-CZ" sz="1800" dirty="0">
                <a:latin typeface="Arial" panose="020B0604020202020204" pitchFamily="34" charset="0"/>
              </a:rPr>
              <a:t> </a:t>
            </a:r>
            <a:r>
              <a:rPr lang="en-US" altLang="cs-CZ" sz="1800" dirty="0">
                <a:latin typeface="Arial" panose="020B0604020202020204" pitchFamily="34" charset="0"/>
              </a:rPr>
              <a:t>may also be competitors. (</a:t>
            </a:r>
            <a:r>
              <a:rPr lang="cs-CZ" altLang="cs-CZ" sz="1800" dirty="0">
                <a:latin typeface="Arial" panose="020B0604020202020204" pitchFamily="34" charset="0"/>
              </a:rPr>
              <a:t>s</a:t>
            </a:r>
            <a:r>
              <a:rPr lang="en-US" altLang="cs-CZ" sz="1800" dirty="0">
                <a:latin typeface="Arial" panose="020B0604020202020204" pitchFamily="34" charset="0"/>
              </a:rPr>
              <a:t>peed, quality, reliability, etc.)</a:t>
            </a:r>
          </a:p>
          <a:p>
            <a:pPr marL="1028700" lvl="1" eaLnBrk="1" hangingPunct="1">
              <a:spcBef>
                <a:spcPct val="0"/>
              </a:spcBef>
              <a:defRPr/>
            </a:pPr>
            <a:r>
              <a:rPr lang="en-US" altLang="cs-CZ" sz="1800" b="1" dirty="0">
                <a:latin typeface="Arial" panose="020B0604020202020204" pitchFamily="34" charset="0"/>
              </a:rPr>
              <a:t>Marketing </a:t>
            </a:r>
            <a:r>
              <a:rPr lang="en-US" altLang="cs-CZ" sz="1800" b="1" dirty="0" err="1">
                <a:latin typeface="Arial" panose="020B0604020202020204" pitchFamily="34" charset="0"/>
              </a:rPr>
              <a:t>agenc</a:t>
            </a:r>
            <a:r>
              <a:rPr lang="cs-CZ" altLang="cs-CZ" sz="1800" b="1" dirty="0" err="1">
                <a:latin typeface="Arial" panose="020B0604020202020204" pitchFamily="34" charset="0"/>
              </a:rPr>
              <a:t>ies</a:t>
            </a:r>
            <a:r>
              <a:rPr lang="en-US" altLang="cs-CZ" sz="1800" b="1" dirty="0">
                <a:latin typeface="Arial" panose="020B0604020202020204" pitchFamily="34" charset="0"/>
              </a:rPr>
              <a:t> </a:t>
            </a:r>
            <a:r>
              <a:rPr lang="en-US" altLang="cs-CZ" sz="1800" dirty="0">
                <a:latin typeface="Arial" panose="020B0604020202020204" pitchFamily="34" charset="0"/>
              </a:rPr>
              <a:t>-</a:t>
            </a:r>
            <a:r>
              <a:rPr lang="en-US" altLang="cs-CZ" sz="1800" b="1" dirty="0">
                <a:latin typeface="Arial" panose="020B0604020202020204" pitchFamily="34" charset="0"/>
              </a:rPr>
              <a:t> </a:t>
            </a:r>
            <a:r>
              <a:rPr lang="cs-CZ" altLang="cs-CZ" sz="1800" dirty="0" err="1">
                <a:latin typeface="Arial" panose="020B0604020202020204" pitchFamily="34" charset="0"/>
              </a:rPr>
              <a:t>collaboration</a:t>
            </a:r>
            <a:r>
              <a:rPr lang="en-US" altLang="cs-CZ" sz="1800" dirty="0">
                <a:latin typeface="Arial" panose="020B0604020202020204" pitchFamily="34" charset="0"/>
              </a:rPr>
              <a:t> with various marketing agencies, which include advertising agencies, companies providing sales support, direct shipment</a:t>
            </a:r>
            <a:r>
              <a:rPr lang="cs-CZ" altLang="cs-CZ" sz="1800" dirty="0">
                <a:latin typeface="Arial" panose="020B0604020202020204" pitchFamily="34" charset="0"/>
              </a:rPr>
              <a:t>,</a:t>
            </a:r>
            <a:r>
              <a:rPr lang="en-US" altLang="cs-CZ" sz="1800" dirty="0">
                <a:latin typeface="Arial" panose="020B0604020202020204" pitchFamily="34" charset="0"/>
              </a:rPr>
              <a:t> public relations activities</a:t>
            </a:r>
            <a:r>
              <a:rPr lang="cs-CZ" altLang="cs-CZ" sz="1800" dirty="0">
                <a:latin typeface="Arial" panose="020B0604020202020204" pitchFamily="34" charset="0"/>
              </a:rPr>
              <a:t> </a:t>
            </a:r>
            <a:r>
              <a:rPr lang="cs-CZ" altLang="cs-CZ" sz="1800" dirty="0" err="1">
                <a:latin typeface="Arial" panose="020B0604020202020204" pitchFamily="34" charset="0"/>
              </a:rPr>
              <a:t>etc</a:t>
            </a:r>
            <a:r>
              <a:rPr lang="en-US" altLang="cs-CZ" sz="1800" dirty="0">
                <a:latin typeface="Arial" panose="020B0604020202020204" pitchFamily="34" charset="0"/>
              </a:rPr>
              <a:t>.</a:t>
            </a:r>
          </a:p>
          <a:p>
            <a:pPr marL="1028700" lvl="1" eaLnBrk="1" hangingPunct="1">
              <a:spcBef>
                <a:spcPct val="0"/>
              </a:spcBef>
              <a:defRPr/>
            </a:pPr>
            <a:r>
              <a:rPr lang="en-US" altLang="cs-CZ" sz="1800" b="1" dirty="0">
                <a:latin typeface="Arial" panose="020B0604020202020204" pitchFamily="34" charset="0"/>
              </a:rPr>
              <a:t>Logistics companies </a:t>
            </a:r>
            <a:r>
              <a:rPr lang="en-US" altLang="cs-CZ" sz="1800" dirty="0">
                <a:latin typeface="Arial" panose="020B0604020202020204" pitchFamily="34" charset="0"/>
              </a:rPr>
              <a:t>– </a:t>
            </a:r>
            <a:r>
              <a:rPr lang="cs-CZ" altLang="cs-CZ" sz="1800" dirty="0" err="1">
                <a:latin typeface="Arial" panose="020B0604020202020204" pitchFamily="34" charset="0"/>
              </a:rPr>
              <a:t>company</a:t>
            </a:r>
            <a:r>
              <a:rPr lang="cs-CZ" altLang="cs-CZ" sz="1800" dirty="0">
                <a:latin typeface="Arial" panose="020B0604020202020204" pitchFamily="34" charset="0"/>
              </a:rPr>
              <a:t> </a:t>
            </a:r>
            <a:r>
              <a:rPr lang="en-US" altLang="cs-CZ" sz="1800" dirty="0">
                <a:latin typeface="Arial" panose="020B0604020202020204" pitchFamily="34" charset="0"/>
              </a:rPr>
              <a:t>may rely on these specialized companies in the field of shipping, transportation and storage.</a:t>
            </a:r>
            <a:endParaRPr lang="cs-CZ" altLang="cs-CZ" sz="1800" dirty="0">
              <a:latin typeface="Arial" panose="020B0604020202020204" pitchFamily="34" charset="0"/>
            </a:endParaRPr>
          </a:p>
          <a:p>
            <a:pPr marL="285750" indent="-285750" eaLnBrk="1" hangingPunct="1">
              <a:spcBef>
                <a:spcPct val="0"/>
              </a:spcBef>
              <a:defRPr/>
            </a:pPr>
            <a:r>
              <a:rPr lang="cs-CZ" altLang="cs-CZ" sz="2200" dirty="0" err="1">
                <a:latin typeface="Arial" panose="020B0604020202020204" pitchFamily="34" charset="0"/>
              </a:rPr>
              <a:t>We</a:t>
            </a:r>
            <a:r>
              <a:rPr lang="cs-CZ" altLang="cs-CZ" sz="2200" dirty="0">
                <a:latin typeface="Arial" panose="020B0604020202020204" pitchFamily="34" charset="0"/>
              </a:rPr>
              <a:t> are </a:t>
            </a:r>
            <a:r>
              <a:rPr lang="cs-CZ" altLang="cs-CZ" sz="2200" dirty="0" err="1">
                <a:latin typeface="Arial" panose="020B0604020202020204" pitchFamily="34" charset="0"/>
              </a:rPr>
              <a:t>interested</a:t>
            </a:r>
            <a:r>
              <a:rPr lang="cs-CZ" altLang="cs-CZ" sz="2200" dirty="0">
                <a:latin typeface="Arial" panose="020B0604020202020204" pitchFamily="34" charset="0"/>
              </a:rPr>
              <a:t> in:</a:t>
            </a:r>
          </a:p>
          <a:p>
            <a:pPr marL="1028700" lvl="1" eaLnBrk="1" hangingPunct="1">
              <a:spcBef>
                <a:spcPct val="0"/>
              </a:spcBef>
              <a:defRPr/>
            </a:pPr>
            <a:r>
              <a:rPr lang="en-US" altLang="cs-CZ" sz="1800" dirty="0">
                <a:latin typeface="Arial" panose="020B0604020202020204" pitchFamily="34" charset="0"/>
              </a:rPr>
              <a:t>Suppliers - </a:t>
            </a:r>
            <a:r>
              <a:rPr lang="cs-CZ" altLang="cs-CZ" sz="1800" dirty="0">
                <a:latin typeface="Arial" panose="020B0604020202020204" pitchFamily="34" charset="0"/>
              </a:rPr>
              <a:t>r</a:t>
            </a:r>
            <a:r>
              <a:rPr lang="en-US" altLang="cs-CZ" sz="1800" dirty="0" err="1">
                <a:latin typeface="Arial" panose="020B0604020202020204" pitchFamily="34" charset="0"/>
              </a:rPr>
              <a:t>eferences</a:t>
            </a:r>
            <a:r>
              <a:rPr lang="en-US" altLang="cs-CZ" sz="1800" dirty="0">
                <a:latin typeface="Arial" panose="020B0604020202020204" pitchFamily="34" charset="0"/>
              </a:rPr>
              <a:t>, quality, certification, price, terms, contract terms, speed, availability, counseling, guarantee</a:t>
            </a:r>
            <a:r>
              <a:rPr lang="cs-CZ" altLang="cs-CZ" sz="1800" dirty="0">
                <a:latin typeface="Arial" panose="020B0604020202020204" pitchFamily="34" charset="0"/>
              </a:rPr>
              <a:t>s.</a:t>
            </a:r>
            <a:endParaRPr lang="en-US" altLang="cs-CZ" sz="1800" dirty="0">
              <a:latin typeface="Arial" panose="020B0604020202020204" pitchFamily="34" charset="0"/>
            </a:endParaRPr>
          </a:p>
          <a:p>
            <a:pPr marL="1028700" lvl="1" eaLnBrk="1" hangingPunct="1">
              <a:spcBef>
                <a:spcPct val="0"/>
              </a:spcBef>
              <a:defRPr/>
            </a:pPr>
            <a:r>
              <a:rPr lang="en-US" altLang="cs-CZ" sz="1800" dirty="0">
                <a:latin typeface="Arial" panose="020B0604020202020204" pitchFamily="34" charset="0"/>
              </a:rPr>
              <a:t>Distributors - </a:t>
            </a:r>
            <a:r>
              <a:rPr lang="cs-CZ" altLang="cs-CZ" sz="1800" dirty="0">
                <a:latin typeface="Arial" panose="020B0604020202020204" pitchFamily="34" charset="0"/>
              </a:rPr>
              <a:t>l</a:t>
            </a:r>
            <a:r>
              <a:rPr lang="en-US" altLang="cs-CZ" sz="1800" dirty="0" err="1">
                <a:latin typeface="Arial" panose="020B0604020202020204" pitchFamily="34" charset="0"/>
              </a:rPr>
              <a:t>ogistics</a:t>
            </a:r>
            <a:r>
              <a:rPr lang="en-US" altLang="cs-CZ" sz="1800" dirty="0">
                <a:latin typeface="Arial" panose="020B0604020202020204" pitchFamily="34" charset="0"/>
              </a:rPr>
              <a:t>, traders, the same things at suppliers</a:t>
            </a:r>
            <a:r>
              <a:rPr lang="cs-CZ" altLang="cs-CZ" sz="1800" dirty="0">
                <a:latin typeface="Arial" panose="020B0604020202020204" pitchFamily="34" charset="0"/>
              </a:rPr>
              <a:t>.</a:t>
            </a:r>
          </a:p>
        </p:txBody>
      </p:sp>
    </p:spTree>
    <p:extLst>
      <p:ext uri="{BB962C8B-B14F-4D97-AF65-F5344CB8AC3E}">
        <p14:creationId xmlns:p14="http://schemas.microsoft.com/office/powerpoint/2010/main" val="3076209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External</a:t>
            </a:r>
            <a:r>
              <a:rPr lang="cs-CZ" b="1" dirty="0">
                <a:latin typeface="Arial" pitchFamily="34" charset="0"/>
                <a:cs typeface="Arial" pitchFamily="34" charset="0"/>
              </a:rPr>
              <a:t> </a:t>
            </a:r>
            <a:r>
              <a:rPr lang="cs-CZ" b="1" dirty="0" err="1">
                <a:latin typeface="Arial" pitchFamily="34" charset="0"/>
                <a:cs typeface="Arial" pitchFamily="34" charset="0"/>
              </a:rPr>
              <a:t>Micro</a:t>
            </a:r>
            <a:r>
              <a:rPr lang="cs-CZ" b="1" dirty="0">
                <a:latin typeface="Arial" pitchFamily="34" charset="0"/>
                <a:cs typeface="Arial" pitchFamily="34" charset="0"/>
              </a:rPr>
              <a:t> </a:t>
            </a:r>
            <a:r>
              <a:rPr lang="cs-CZ" b="1" dirty="0" err="1">
                <a:latin typeface="Arial" pitchFamily="34" charset="0"/>
                <a:cs typeface="Arial" pitchFamily="34" charset="0"/>
              </a:rPr>
              <a:t>Analysis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ANALYSIS OF 5 FORCES - PORTER</a:t>
            </a:r>
          </a:p>
        </p:txBody>
      </p:sp>
      <p:sp>
        <p:nvSpPr>
          <p:cNvPr id="3079" name="TextovéPole 10"/>
          <p:cNvSpPr txBox="1">
            <a:spLocks noChangeArrowheads="1"/>
          </p:cNvSpPr>
          <p:nvPr/>
        </p:nvSpPr>
        <p:spPr bwMode="auto">
          <a:xfrm>
            <a:off x="503238" y="1512044"/>
            <a:ext cx="8477250"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Analysis 5F is the work of Michael E. Porter. It is a way to analyze the industry and its risks. The model works with five elements. The essence of the method is forecasting the competitive situation in the surveyed sector based on estimates of the possible behavior of these subjects and objects operating in a given market and the risks threatening the company from their side:</a:t>
            </a:r>
          </a:p>
          <a:p>
            <a:pPr marL="1028700" lvl="1" eaLnBrk="1" hangingPunct="1">
              <a:spcBef>
                <a:spcPct val="0"/>
              </a:spcBef>
              <a:defRPr/>
            </a:pPr>
            <a:r>
              <a:rPr lang="en-US" altLang="cs-CZ" sz="1800" b="1" dirty="0">
                <a:latin typeface="Arial" panose="020B0604020202020204" pitchFamily="34" charset="0"/>
              </a:rPr>
              <a:t>Existing competitors </a:t>
            </a:r>
            <a:r>
              <a:rPr lang="en-US" altLang="cs-CZ" sz="1800" dirty="0">
                <a:latin typeface="Arial" panose="020B0604020202020204" pitchFamily="34" charset="0"/>
              </a:rPr>
              <a:t>- their ability to influence the price offered and the quantity of the product / service</a:t>
            </a:r>
            <a:r>
              <a:rPr lang="cs-CZ" altLang="cs-CZ" sz="1800" dirty="0">
                <a:latin typeface="Arial" panose="020B0604020202020204" pitchFamily="34" charset="0"/>
              </a:rPr>
              <a:t>.</a:t>
            </a:r>
            <a:endParaRPr lang="en-US" altLang="cs-CZ" sz="1800" dirty="0">
              <a:latin typeface="Arial" panose="020B0604020202020204" pitchFamily="34" charset="0"/>
            </a:endParaRPr>
          </a:p>
          <a:p>
            <a:pPr marL="1028700" lvl="1" eaLnBrk="1" hangingPunct="1">
              <a:spcBef>
                <a:spcPct val="0"/>
              </a:spcBef>
              <a:defRPr/>
            </a:pPr>
            <a:r>
              <a:rPr lang="en-US" altLang="cs-CZ" sz="1800" b="1" dirty="0">
                <a:latin typeface="Arial" panose="020B0604020202020204" pitchFamily="34" charset="0"/>
              </a:rPr>
              <a:t>Potential competitors </a:t>
            </a:r>
            <a:r>
              <a:rPr lang="en-US" altLang="cs-CZ" sz="1800" dirty="0">
                <a:latin typeface="Arial" panose="020B0604020202020204" pitchFamily="34" charset="0"/>
              </a:rPr>
              <a:t>- the possibility </a:t>
            </a:r>
            <a:r>
              <a:rPr lang="cs-CZ" altLang="cs-CZ" sz="1800" dirty="0">
                <a:latin typeface="Arial" panose="020B0604020202020204" pitchFamily="34" charset="0"/>
              </a:rPr>
              <a:t>to </a:t>
            </a:r>
            <a:r>
              <a:rPr lang="en-US" altLang="cs-CZ" sz="1800" dirty="0">
                <a:latin typeface="Arial" panose="020B0604020202020204" pitchFamily="34" charset="0"/>
              </a:rPr>
              <a:t>enter the market and affect the price and offered quantity of the product / service</a:t>
            </a:r>
            <a:r>
              <a:rPr lang="cs-CZ" altLang="cs-CZ" sz="1800" dirty="0">
                <a:latin typeface="Arial" panose="020B0604020202020204" pitchFamily="34" charset="0"/>
              </a:rPr>
              <a:t>.</a:t>
            </a:r>
            <a:endParaRPr lang="en-US" altLang="cs-CZ" sz="1800" dirty="0">
              <a:latin typeface="Arial" panose="020B0604020202020204" pitchFamily="34" charset="0"/>
            </a:endParaRPr>
          </a:p>
          <a:p>
            <a:pPr marL="1028700" lvl="1" eaLnBrk="1" hangingPunct="1">
              <a:spcBef>
                <a:spcPct val="0"/>
              </a:spcBef>
              <a:defRPr/>
            </a:pPr>
            <a:r>
              <a:rPr lang="en-US" altLang="cs-CZ" sz="1800" b="1" dirty="0">
                <a:latin typeface="Arial" panose="020B0604020202020204" pitchFamily="34" charset="0"/>
              </a:rPr>
              <a:t>Suppliers</a:t>
            </a:r>
            <a:r>
              <a:rPr lang="en-US" altLang="cs-CZ" sz="1800" dirty="0">
                <a:latin typeface="Arial" panose="020B0604020202020204" pitchFamily="34" charset="0"/>
              </a:rPr>
              <a:t> - their ability to influence the price offered and the number of necessary inputs</a:t>
            </a:r>
            <a:r>
              <a:rPr lang="cs-CZ" altLang="cs-CZ" sz="1800" dirty="0">
                <a:latin typeface="Arial" panose="020B0604020202020204" pitchFamily="34" charset="0"/>
              </a:rPr>
              <a:t>.</a:t>
            </a:r>
            <a:endParaRPr lang="en-US" altLang="cs-CZ" sz="1800" dirty="0">
              <a:latin typeface="Arial" panose="020B0604020202020204" pitchFamily="34" charset="0"/>
            </a:endParaRPr>
          </a:p>
          <a:p>
            <a:pPr marL="1028700" lvl="1" eaLnBrk="1" hangingPunct="1">
              <a:spcBef>
                <a:spcPct val="0"/>
              </a:spcBef>
              <a:defRPr/>
            </a:pPr>
            <a:r>
              <a:rPr lang="en-US" altLang="cs-CZ" sz="1800" b="1" dirty="0">
                <a:latin typeface="Arial" panose="020B0604020202020204" pitchFamily="34" charset="0"/>
              </a:rPr>
              <a:t>Buyer</a:t>
            </a:r>
            <a:r>
              <a:rPr lang="cs-CZ" altLang="cs-CZ" sz="1800" b="1" dirty="0">
                <a:latin typeface="Arial" panose="020B0604020202020204" pitchFamily="34" charset="0"/>
              </a:rPr>
              <a:t>s</a:t>
            </a:r>
            <a:r>
              <a:rPr lang="en-US" altLang="cs-CZ" sz="1800" dirty="0">
                <a:latin typeface="Arial" panose="020B0604020202020204" pitchFamily="34" charset="0"/>
              </a:rPr>
              <a:t> - their ability to influence the price and quantity demanded of the product / service</a:t>
            </a:r>
            <a:r>
              <a:rPr lang="cs-CZ" altLang="cs-CZ" sz="1800" dirty="0">
                <a:latin typeface="Arial" panose="020B0604020202020204" pitchFamily="34" charset="0"/>
              </a:rPr>
              <a:t>.</a:t>
            </a:r>
            <a:endParaRPr lang="en-US" altLang="cs-CZ" sz="1800" dirty="0">
              <a:latin typeface="Arial" panose="020B0604020202020204" pitchFamily="34" charset="0"/>
            </a:endParaRPr>
          </a:p>
          <a:p>
            <a:pPr marL="1028700" lvl="1" eaLnBrk="1" hangingPunct="1">
              <a:spcBef>
                <a:spcPct val="0"/>
              </a:spcBef>
              <a:defRPr/>
            </a:pPr>
            <a:r>
              <a:rPr lang="en-US" altLang="cs-CZ" sz="1800" b="1" dirty="0">
                <a:latin typeface="Arial" panose="020B0604020202020204" pitchFamily="34" charset="0"/>
              </a:rPr>
              <a:t>Substitutes</a:t>
            </a:r>
            <a:r>
              <a:rPr lang="en-US" altLang="cs-CZ" sz="1800" dirty="0">
                <a:latin typeface="Arial" panose="020B0604020202020204" pitchFamily="34" charset="0"/>
              </a:rPr>
              <a:t> - the price and quantity </a:t>
            </a:r>
            <a:r>
              <a:rPr lang="cs-CZ" altLang="cs-CZ" sz="1800" dirty="0">
                <a:latin typeface="Arial" panose="020B0604020202020204" pitchFamily="34" charset="0"/>
              </a:rPr>
              <a:t>of </a:t>
            </a:r>
            <a:r>
              <a:rPr lang="en-US" altLang="cs-CZ" sz="1800" dirty="0">
                <a:latin typeface="Arial" panose="020B0604020202020204" pitchFamily="34" charset="0"/>
              </a:rPr>
              <a:t>offered products / services </a:t>
            </a:r>
            <a:r>
              <a:rPr lang="cs-CZ" altLang="cs-CZ" sz="1800" dirty="0" err="1">
                <a:latin typeface="Arial" panose="020B0604020202020204" pitchFamily="34" charset="0"/>
              </a:rPr>
              <a:t>or</a:t>
            </a:r>
            <a:r>
              <a:rPr lang="cs-CZ" altLang="cs-CZ" sz="1800" dirty="0">
                <a:latin typeface="Arial" panose="020B0604020202020204" pitchFamily="34" charset="0"/>
              </a:rPr>
              <a:t> </a:t>
            </a:r>
            <a:r>
              <a:rPr lang="en-US" altLang="cs-CZ" sz="1800" dirty="0">
                <a:latin typeface="Arial" panose="020B0604020202020204" pitchFamily="34" charset="0"/>
              </a:rPr>
              <a:t>at least partially able to replace the product / service</a:t>
            </a:r>
            <a:r>
              <a:rPr lang="cs-CZ" altLang="cs-CZ" sz="1800" dirty="0">
                <a:latin typeface="Arial" panose="020B0604020202020204" pitchFamily="34" charset="0"/>
              </a:rPr>
              <a:t>.</a:t>
            </a:r>
            <a:endParaRPr lang="en-GB" altLang="cs-CZ" sz="1400" dirty="0">
              <a:latin typeface="Arial" panose="020B0604020202020204" pitchFamily="34" charset="0"/>
            </a:endParaRPr>
          </a:p>
        </p:txBody>
      </p:sp>
    </p:spTree>
    <p:extLst>
      <p:ext uri="{BB962C8B-B14F-4D97-AF65-F5344CB8AC3E}">
        <p14:creationId xmlns:p14="http://schemas.microsoft.com/office/powerpoint/2010/main" val="1722649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External</a:t>
            </a:r>
            <a:r>
              <a:rPr lang="cs-CZ" b="1" dirty="0">
                <a:latin typeface="Arial" pitchFamily="34" charset="0"/>
                <a:cs typeface="Arial" pitchFamily="34" charset="0"/>
              </a:rPr>
              <a:t> </a:t>
            </a:r>
            <a:r>
              <a:rPr lang="cs-CZ" b="1" dirty="0" err="1">
                <a:latin typeface="Arial" pitchFamily="34" charset="0"/>
                <a:cs typeface="Arial" pitchFamily="34" charset="0"/>
              </a:rPr>
              <a:t>Micro</a:t>
            </a:r>
            <a:r>
              <a:rPr lang="cs-CZ" b="1" dirty="0">
                <a:latin typeface="Arial" pitchFamily="34" charset="0"/>
                <a:cs typeface="Arial" pitchFamily="34" charset="0"/>
              </a:rPr>
              <a:t> </a:t>
            </a:r>
            <a:r>
              <a:rPr lang="cs-CZ" b="1" dirty="0" err="1">
                <a:latin typeface="Arial" pitchFamily="34" charset="0"/>
                <a:cs typeface="Arial" pitchFamily="34" charset="0"/>
              </a:rPr>
              <a:t>Analysis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C. COMPETITION</a:t>
            </a:r>
          </a:p>
        </p:txBody>
      </p:sp>
      <p:sp>
        <p:nvSpPr>
          <p:cNvPr id="3079" name="TextovéPole 10"/>
          <p:cNvSpPr txBox="1">
            <a:spLocks noChangeArrowheads="1"/>
          </p:cNvSpPr>
          <p:nvPr/>
        </p:nvSpPr>
        <p:spPr bwMode="auto">
          <a:xfrm>
            <a:off x="503238" y="1512044"/>
            <a:ext cx="847725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b="1" dirty="0">
                <a:latin typeface="Arial" panose="020B0604020202020204" pitchFamily="34" charset="0"/>
              </a:rPr>
              <a:t>Competitors</a:t>
            </a:r>
            <a:r>
              <a:rPr lang="en-US" altLang="cs-CZ" sz="2200" dirty="0">
                <a:latin typeface="Arial" panose="020B0604020202020204" pitchFamily="34" charset="0"/>
              </a:rPr>
              <a:t> - offer products satisfying the same need. (</a:t>
            </a:r>
            <a:r>
              <a:rPr lang="cs-CZ" altLang="cs-CZ" sz="2200" dirty="0" err="1">
                <a:latin typeface="Arial" panose="020B0604020202020204" pitchFamily="34" charset="0"/>
              </a:rPr>
              <a:t>where</a:t>
            </a:r>
            <a:r>
              <a:rPr lang="cs-CZ" altLang="cs-CZ" sz="2200" dirty="0">
                <a:latin typeface="Arial" panose="020B0604020202020204" pitchFamily="34" charset="0"/>
              </a:rPr>
              <a:t> to </a:t>
            </a:r>
            <a:r>
              <a:rPr lang="cs-CZ" altLang="cs-CZ" sz="2200" dirty="0" err="1">
                <a:latin typeface="Arial" panose="020B0604020202020204" pitchFamily="34" charset="0"/>
              </a:rPr>
              <a:t>get</a:t>
            </a:r>
            <a:r>
              <a:rPr lang="cs-CZ" altLang="cs-CZ" sz="2200" dirty="0">
                <a:latin typeface="Arial" panose="020B0604020202020204" pitchFamily="34" charset="0"/>
              </a:rPr>
              <a:t> d</a:t>
            </a:r>
            <a:r>
              <a:rPr lang="en-US" altLang="cs-CZ" sz="2200" dirty="0" err="1">
                <a:latin typeface="Arial" panose="020B0604020202020204" pitchFamily="34" charset="0"/>
              </a:rPr>
              <a:t>ata</a:t>
            </a:r>
            <a:r>
              <a:rPr lang="en-US" altLang="cs-CZ" sz="2200" dirty="0">
                <a:latin typeface="Arial" panose="020B0604020202020204" pitchFamily="34" charset="0"/>
              </a:rPr>
              <a:t> sources</a:t>
            </a:r>
            <a:r>
              <a:rPr lang="cs-CZ" altLang="cs-CZ" sz="2200" dirty="0">
                <a:latin typeface="Arial" panose="020B0604020202020204" pitchFamily="34" charset="0"/>
              </a:rPr>
              <a:t>?</a:t>
            </a:r>
            <a:r>
              <a:rPr lang="en-US" altLang="cs-CZ" sz="2200" dirty="0">
                <a:latin typeface="Arial" panose="020B0604020202020204" pitchFamily="34" charset="0"/>
              </a:rPr>
              <a:t>, benchmarking, Porter's five forces analysis)</a:t>
            </a:r>
            <a:endParaRPr lang="cs-CZ" altLang="cs-CZ" sz="2200" dirty="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i="1" dirty="0">
                <a:latin typeface="Arial" panose="020B0604020202020204" pitchFamily="34" charset="0"/>
              </a:rPr>
              <a:t>"Competition is the engine </a:t>
            </a:r>
            <a:r>
              <a:rPr lang="cs-CZ" altLang="cs-CZ" sz="2200" i="1" dirty="0">
                <a:latin typeface="Arial" panose="020B0604020202020204" pitchFamily="34" charset="0"/>
              </a:rPr>
              <a:t>of </a:t>
            </a:r>
            <a:r>
              <a:rPr lang="en-US" altLang="cs-CZ" sz="2200" i="1" dirty="0">
                <a:latin typeface="Arial" panose="020B0604020202020204" pitchFamily="34" charset="0"/>
              </a:rPr>
              <a:t>developed markets.„</a:t>
            </a:r>
            <a:endParaRPr lang="cs-CZ" altLang="cs-CZ" sz="2200" i="1" dirty="0">
              <a:latin typeface="Arial" panose="020B0604020202020204" pitchFamily="34" charset="0"/>
            </a:endParaRPr>
          </a:p>
          <a:p>
            <a:pPr marL="285750" indent="-285750" eaLnBrk="1" hangingPunct="1">
              <a:spcBef>
                <a:spcPct val="0"/>
              </a:spcBef>
              <a:defRPr/>
            </a:pPr>
            <a:endParaRPr lang="en-US" altLang="cs-CZ" sz="2200" i="1" dirty="0">
              <a:latin typeface="Arial" panose="020B0604020202020204" pitchFamily="34" charset="0"/>
            </a:endParaRPr>
          </a:p>
          <a:p>
            <a:pPr marL="285750" indent="-285750" eaLnBrk="1" hangingPunct="1">
              <a:spcBef>
                <a:spcPct val="0"/>
              </a:spcBef>
              <a:defRPr/>
            </a:pPr>
            <a:r>
              <a:rPr lang="cs-CZ" altLang="cs-CZ" sz="2200" dirty="0" err="1">
                <a:latin typeface="Arial" panose="020B0604020202020204" pitchFamily="34" charset="0"/>
              </a:rPr>
              <a:t>Competitors</a:t>
            </a:r>
            <a:r>
              <a:rPr lang="cs-CZ" altLang="cs-CZ" sz="2200" dirty="0">
                <a:latin typeface="Arial" panose="020B0604020202020204" pitchFamily="34" charset="0"/>
              </a:rPr>
              <a:t> n</a:t>
            </a:r>
            <a:r>
              <a:rPr lang="en-US" altLang="cs-CZ" sz="2200" dirty="0" err="1">
                <a:latin typeface="Arial" panose="020B0604020202020204" pitchFamily="34" charset="0"/>
              </a:rPr>
              <a:t>eed</a:t>
            </a:r>
            <a:r>
              <a:rPr lang="en-US" altLang="cs-CZ" sz="2200" dirty="0">
                <a:latin typeface="Arial" panose="020B0604020202020204" pitchFamily="34" charset="0"/>
              </a:rPr>
              <a:t> to be monitored.</a:t>
            </a:r>
          </a:p>
          <a:p>
            <a:pPr marL="285750" indent="-285750" eaLnBrk="1" hangingPunct="1">
              <a:spcBef>
                <a:spcPct val="0"/>
              </a:spcBef>
              <a:defRPr/>
            </a:pPr>
            <a:r>
              <a:rPr lang="en-US" altLang="cs-CZ" sz="2200" dirty="0">
                <a:latin typeface="Arial" panose="020B0604020202020204" pitchFamily="34" charset="0"/>
              </a:rPr>
              <a:t>The principles of fair play.</a:t>
            </a:r>
          </a:p>
          <a:p>
            <a:pPr marL="285750" indent="-285750" eaLnBrk="1" hangingPunct="1">
              <a:spcBef>
                <a:spcPct val="0"/>
              </a:spcBef>
              <a:defRPr/>
            </a:pPr>
            <a:r>
              <a:rPr lang="en-US" altLang="cs-CZ" sz="2200" dirty="0">
                <a:latin typeface="Arial" panose="020B0604020202020204" pitchFamily="34" charset="0"/>
              </a:rPr>
              <a:t>The problem of ethics and the unavailability of information vs. the need for rapid response.</a:t>
            </a:r>
          </a:p>
          <a:p>
            <a:pPr marL="285750" indent="-285750" eaLnBrk="1" hangingPunct="1">
              <a:spcBef>
                <a:spcPct val="0"/>
              </a:spcBef>
              <a:defRPr/>
            </a:pPr>
            <a:r>
              <a:rPr lang="en-US" altLang="cs-CZ" sz="2200" dirty="0">
                <a:latin typeface="Arial" panose="020B0604020202020204" pitchFamily="34" charset="0"/>
              </a:rPr>
              <a:t>For many industries, competition is maintained </a:t>
            </a:r>
            <a:r>
              <a:rPr lang="cs-CZ" altLang="cs-CZ" sz="2200" dirty="0">
                <a:latin typeface="Arial" panose="020B0604020202020204" pitchFamily="34" charset="0"/>
              </a:rPr>
              <a:t>by </a:t>
            </a:r>
            <a:r>
              <a:rPr lang="en-US" altLang="cs-CZ" sz="2200" dirty="0">
                <a:latin typeface="Arial" panose="020B0604020202020204" pitchFamily="34" charset="0"/>
              </a:rPr>
              <a:t>apparatus </a:t>
            </a:r>
            <a:r>
              <a:rPr lang="cs-CZ" altLang="cs-CZ" sz="2200" dirty="0">
                <a:latin typeface="Arial" panose="020B0604020202020204" pitchFamily="34" charset="0"/>
              </a:rPr>
              <a:t>of </a:t>
            </a:r>
            <a:r>
              <a:rPr lang="en-US" altLang="cs-CZ" sz="2200" dirty="0">
                <a:latin typeface="Arial" panose="020B0604020202020204" pitchFamily="34" charset="0"/>
              </a:rPr>
              <a:t>supervisory bodies - monopolization is better for companies.</a:t>
            </a:r>
          </a:p>
        </p:txBody>
      </p:sp>
    </p:spTree>
    <p:extLst>
      <p:ext uri="{BB962C8B-B14F-4D97-AF65-F5344CB8AC3E}">
        <p14:creationId xmlns:p14="http://schemas.microsoft.com/office/powerpoint/2010/main" val="25200793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External</a:t>
            </a:r>
            <a:r>
              <a:rPr lang="cs-CZ" b="1" dirty="0">
                <a:latin typeface="Arial" pitchFamily="34" charset="0"/>
                <a:cs typeface="Arial" pitchFamily="34" charset="0"/>
              </a:rPr>
              <a:t> </a:t>
            </a:r>
            <a:r>
              <a:rPr lang="cs-CZ" b="1" dirty="0" err="1">
                <a:latin typeface="Arial" pitchFamily="34" charset="0"/>
                <a:cs typeface="Arial" pitchFamily="34" charset="0"/>
              </a:rPr>
              <a:t>Micro</a:t>
            </a:r>
            <a:r>
              <a:rPr lang="cs-CZ" b="1" dirty="0">
                <a:latin typeface="Arial" pitchFamily="34" charset="0"/>
                <a:cs typeface="Arial" pitchFamily="34" charset="0"/>
              </a:rPr>
              <a:t> </a:t>
            </a:r>
            <a:r>
              <a:rPr lang="cs-CZ" b="1" dirty="0" err="1">
                <a:latin typeface="Arial" pitchFamily="34" charset="0"/>
                <a:cs typeface="Arial" pitchFamily="34" charset="0"/>
              </a:rPr>
              <a:t>Analysis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ANALYSIS OF COMPETITION</a:t>
            </a:r>
          </a:p>
        </p:txBody>
      </p:sp>
      <p:sp>
        <p:nvSpPr>
          <p:cNvPr id="3079" name="TextovéPole 10"/>
          <p:cNvSpPr txBox="1">
            <a:spLocks noChangeArrowheads="1"/>
          </p:cNvSpPr>
          <p:nvPr/>
        </p:nvSpPr>
        <p:spPr bwMode="auto">
          <a:xfrm>
            <a:off x="503238" y="1512044"/>
            <a:ext cx="847725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cs-CZ" altLang="cs-CZ" sz="2200" b="1" dirty="0">
                <a:latin typeface="Arial" panose="020B0604020202020204" pitchFamily="34" charset="0"/>
              </a:rPr>
              <a:t>T</a:t>
            </a:r>
            <a:r>
              <a:rPr lang="en-US" altLang="cs-CZ" sz="2200" b="1" dirty="0">
                <a:latin typeface="Arial" panose="020B0604020202020204" pitchFamily="34" charset="0"/>
              </a:rPr>
              <a:t>he performance of competitors </a:t>
            </a:r>
            <a:r>
              <a:rPr lang="en-US" altLang="cs-CZ" sz="2200" dirty="0">
                <a:latin typeface="Arial" panose="020B0604020202020204" pitchFamily="34" charset="0"/>
              </a:rPr>
              <a:t>- what are their results in terms of market share, turnover, profit and share </a:t>
            </a:r>
            <a:r>
              <a:rPr lang="cs-CZ" altLang="cs-CZ" sz="2200" dirty="0">
                <a:latin typeface="Arial" panose="020B0604020202020204" pitchFamily="34" charset="0"/>
              </a:rPr>
              <a:t>of </a:t>
            </a:r>
            <a:r>
              <a:rPr lang="en-US" altLang="cs-CZ" sz="2200" dirty="0">
                <a:latin typeface="Arial" panose="020B0604020202020204" pitchFamily="34" charset="0"/>
              </a:rPr>
              <a:t>purchases.</a:t>
            </a:r>
          </a:p>
          <a:p>
            <a:pPr marL="285750" indent="-285750" eaLnBrk="1" hangingPunct="1">
              <a:spcBef>
                <a:spcPct val="0"/>
              </a:spcBef>
              <a:defRPr/>
            </a:pPr>
            <a:r>
              <a:rPr lang="cs-CZ" altLang="cs-CZ" sz="2200" b="1" dirty="0">
                <a:latin typeface="Arial" panose="020B0604020202020204" pitchFamily="34" charset="0"/>
              </a:rPr>
              <a:t>T</a:t>
            </a:r>
            <a:r>
              <a:rPr lang="en-US" altLang="cs-CZ" sz="2200" b="1" dirty="0" err="1">
                <a:latin typeface="Arial" panose="020B0604020202020204" pitchFamily="34" charset="0"/>
              </a:rPr>
              <a:t>arget</a:t>
            </a:r>
            <a:r>
              <a:rPr lang="en-US" altLang="cs-CZ" sz="2200" b="1" dirty="0">
                <a:latin typeface="Arial" panose="020B0604020202020204" pitchFamily="34" charset="0"/>
              </a:rPr>
              <a:t> group </a:t>
            </a:r>
            <a:r>
              <a:rPr lang="cs-CZ" altLang="cs-CZ" sz="2200" b="1" dirty="0">
                <a:latin typeface="Arial" panose="020B0604020202020204" pitchFamily="34" charset="0"/>
              </a:rPr>
              <a:t>of </a:t>
            </a:r>
            <a:r>
              <a:rPr lang="en-US" altLang="cs-CZ" sz="2200" b="1" dirty="0" err="1">
                <a:latin typeface="Arial" panose="020B0604020202020204" pitchFamily="34" charset="0"/>
              </a:rPr>
              <a:t>competito</a:t>
            </a:r>
            <a:r>
              <a:rPr lang="cs-CZ" altLang="cs-CZ" sz="2200" b="1" dirty="0" err="1">
                <a:latin typeface="Arial" panose="020B0604020202020204" pitchFamily="34" charset="0"/>
              </a:rPr>
              <a:t>rs</a:t>
            </a:r>
            <a:r>
              <a:rPr lang="en-US" altLang="cs-CZ" sz="2200" b="1" dirty="0">
                <a:latin typeface="Arial" panose="020B0604020202020204" pitchFamily="34" charset="0"/>
              </a:rPr>
              <a:t> </a:t>
            </a:r>
            <a:r>
              <a:rPr lang="en-US" altLang="cs-CZ" sz="2200" dirty="0">
                <a:latin typeface="Arial" panose="020B0604020202020204" pitchFamily="34" charset="0"/>
              </a:rPr>
              <a:t>– </a:t>
            </a:r>
            <a:r>
              <a:rPr lang="cs-CZ" altLang="cs-CZ" sz="2200" dirty="0" err="1">
                <a:latin typeface="Arial" panose="020B0604020202020204" pitchFamily="34" charset="0"/>
              </a:rPr>
              <a:t>what</a:t>
            </a:r>
            <a:r>
              <a:rPr lang="cs-CZ" altLang="cs-CZ" sz="2200" dirty="0">
                <a:latin typeface="Arial" panose="020B0604020202020204" pitchFamily="34" charset="0"/>
              </a:rPr>
              <a:t> segment do </a:t>
            </a:r>
            <a:r>
              <a:rPr lang="cs-CZ" altLang="cs-CZ" sz="2200" dirty="0" err="1">
                <a:latin typeface="Arial" panose="020B0604020202020204" pitchFamily="34" charset="0"/>
              </a:rPr>
              <a:t>they</a:t>
            </a:r>
            <a:r>
              <a:rPr lang="cs-CZ" altLang="cs-CZ" sz="2200" dirty="0">
                <a:latin typeface="Arial" panose="020B0604020202020204" pitchFamily="34" charset="0"/>
              </a:rPr>
              <a:t> </a:t>
            </a:r>
            <a:r>
              <a:rPr lang="cs-CZ" altLang="cs-CZ" sz="2200" dirty="0" err="1">
                <a:latin typeface="Arial" panose="020B0604020202020204" pitchFamily="34" charset="0"/>
              </a:rPr>
              <a:t>target</a:t>
            </a:r>
            <a:r>
              <a:rPr lang="en-US" altLang="cs-CZ" sz="2200" dirty="0">
                <a:latin typeface="Arial" panose="020B0604020202020204" pitchFamily="34" charset="0"/>
              </a:rPr>
              <a:t>? </a:t>
            </a:r>
            <a:r>
              <a:rPr lang="cs-CZ" altLang="cs-CZ" sz="2200" dirty="0">
                <a:latin typeface="Arial" panose="020B0604020202020204" pitchFamily="34" charset="0"/>
              </a:rPr>
              <a:t>Are </a:t>
            </a:r>
            <a:r>
              <a:rPr lang="cs-CZ" altLang="cs-CZ" sz="2200" dirty="0" err="1">
                <a:latin typeface="Arial" panose="020B0604020202020204" pitchFamily="34" charset="0"/>
              </a:rPr>
              <a:t>they</a:t>
            </a:r>
            <a:r>
              <a:rPr lang="cs-CZ" altLang="cs-CZ" sz="2200" dirty="0">
                <a:latin typeface="Arial" panose="020B0604020202020204" pitchFamily="34" charset="0"/>
              </a:rPr>
              <a:t> </a:t>
            </a:r>
            <a:r>
              <a:rPr lang="en-US" altLang="cs-CZ" sz="2200" dirty="0">
                <a:latin typeface="Arial" panose="020B0604020202020204" pitchFamily="34" charset="0"/>
              </a:rPr>
              <a:t>connected to the whole market, several attractive segments or only to one segment?</a:t>
            </a:r>
          </a:p>
          <a:p>
            <a:pPr marL="285750" indent="-285750" eaLnBrk="1" hangingPunct="1">
              <a:spcBef>
                <a:spcPct val="0"/>
              </a:spcBef>
              <a:defRPr/>
            </a:pPr>
            <a:r>
              <a:rPr lang="cs-CZ" altLang="cs-CZ" sz="2200" b="1" dirty="0">
                <a:latin typeface="Arial" panose="020B0604020202020204" pitchFamily="34" charset="0"/>
              </a:rPr>
              <a:t>M</a:t>
            </a:r>
            <a:r>
              <a:rPr lang="en-US" altLang="cs-CZ" sz="2200" b="1" dirty="0" err="1">
                <a:latin typeface="Arial" panose="020B0604020202020204" pitchFamily="34" charset="0"/>
              </a:rPr>
              <a:t>arketing</a:t>
            </a:r>
            <a:r>
              <a:rPr lang="en-US" altLang="cs-CZ" sz="2200" b="1" dirty="0">
                <a:latin typeface="Arial" panose="020B0604020202020204" pitchFamily="34" charset="0"/>
              </a:rPr>
              <a:t> mix strategies by competitors </a:t>
            </a:r>
            <a:r>
              <a:rPr lang="en-US" altLang="cs-CZ" sz="2200" dirty="0">
                <a:latin typeface="Arial" panose="020B0604020202020204" pitchFamily="34" charset="0"/>
              </a:rPr>
              <a:t>– </a:t>
            </a:r>
            <a:r>
              <a:rPr lang="cs-CZ" altLang="cs-CZ" sz="2200" dirty="0">
                <a:latin typeface="Arial" panose="020B0604020202020204" pitchFamily="34" charset="0"/>
              </a:rPr>
              <a:t>„</a:t>
            </a:r>
            <a:r>
              <a:rPr lang="cs-CZ" altLang="cs-CZ" sz="2200" dirty="0" err="1">
                <a:latin typeface="Arial" panose="020B0604020202020204" pitchFamily="34" charset="0"/>
              </a:rPr>
              <a:t>what</a:t>
            </a:r>
            <a:r>
              <a:rPr lang="cs-CZ" altLang="cs-CZ" sz="2200" dirty="0">
                <a:latin typeface="Arial" panose="020B0604020202020204" pitchFamily="34" charset="0"/>
              </a:rPr>
              <a:t> </a:t>
            </a:r>
            <a:r>
              <a:rPr lang="en-US" altLang="cs-CZ" sz="2200" dirty="0">
                <a:latin typeface="Arial" panose="020B0604020202020204" pitchFamily="34" charset="0"/>
              </a:rPr>
              <a:t>marketing efforts</a:t>
            </a:r>
            <a:r>
              <a:rPr lang="cs-CZ" altLang="cs-CZ" sz="2200" dirty="0">
                <a:latin typeface="Arial" panose="020B0604020202020204" pitchFamily="34" charset="0"/>
              </a:rPr>
              <a:t>“ do </a:t>
            </a:r>
            <a:r>
              <a:rPr lang="cs-CZ" altLang="cs-CZ" sz="2200" dirty="0" err="1">
                <a:latin typeface="Arial" panose="020B0604020202020204" pitchFamily="34" charset="0"/>
              </a:rPr>
              <a:t>they</a:t>
            </a:r>
            <a:r>
              <a:rPr lang="cs-CZ" altLang="cs-CZ" sz="2200" dirty="0">
                <a:latin typeface="Arial" panose="020B0604020202020204" pitchFamily="34" charset="0"/>
              </a:rPr>
              <a:t> </a:t>
            </a:r>
            <a:r>
              <a:rPr lang="cs-CZ" altLang="cs-CZ" sz="2200" dirty="0" err="1">
                <a:latin typeface="Arial" panose="020B0604020202020204" pitchFamily="34" charset="0"/>
              </a:rPr>
              <a:t>utilize</a:t>
            </a:r>
            <a:r>
              <a:rPr lang="en-US" altLang="cs-CZ" sz="2200" dirty="0">
                <a:latin typeface="Arial" panose="020B0604020202020204" pitchFamily="34" charset="0"/>
              </a:rPr>
              <a:t> to realize their performance in these target groups? What is their budget? How </a:t>
            </a:r>
            <a:r>
              <a:rPr lang="cs-CZ" altLang="cs-CZ" sz="2200" dirty="0">
                <a:latin typeface="Arial" panose="020B0604020202020204" pitchFamily="34" charset="0"/>
              </a:rPr>
              <a:t>do </a:t>
            </a:r>
            <a:r>
              <a:rPr lang="cs-CZ" altLang="cs-CZ" sz="2200" dirty="0" err="1">
                <a:latin typeface="Arial" panose="020B0604020202020204" pitchFamily="34" charset="0"/>
              </a:rPr>
              <a:t>they</a:t>
            </a:r>
            <a:r>
              <a:rPr lang="cs-CZ" altLang="cs-CZ" sz="2200" dirty="0">
                <a:latin typeface="Arial" panose="020B0604020202020204" pitchFamily="34" charset="0"/>
              </a:rPr>
              <a:t> </a:t>
            </a:r>
            <a:r>
              <a:rPr lang="en-US" altLang="cs-CZ" sz="2200" dirty="0">
                <a:latin typeface="Arial" panose="020B0604020202020204" pitchFamily="34" charset="0"/>
              </a:rPr>
              <a:t>use it? </a:t>
            </a:r>
            <a:r>
              <a:rPr lang="cs-CZ" altLang="cs-CZ" sz="2200" dirty="0">
                <a:latin typeface="Arial" panose="020B0604020202020204" pitchFamily="34" charset="0"/>
              </a:rPr>
              <a:t>Do t</a:t>
            </a:r>
            <a:r>
              <a:rPr lang="en-US" altLang="cs-CZ" sz="2200" dirty="0">
                <a:latin typeface="Arial" panose="020B0604020202020204" pitchFamily="34" charset="0"/>
              </a:rPr>
              <a:t>hey have a wide or narrow range of products, high or low quality, high or low price? </a:t>
            </a:r>
            <a:r>
              <a:rPr lang="cs-CZ" altLang="cs-CZ" sz="2200" dirty="0" err="1">
                <a:latin typeface="Arial" panose="020B0604020202020204" pitchFamily="34" charset="0"/>
              </a:rPr>
              <a:t>Is</a:t>
            </a:r>
            <a:r>
              <a:rPr lang="cs-CZ" altLang="cs-CZ" sz="2200" dirty="0">
                <a:latin typeface="Arial" panose="020B0604020202020204" pitchFamily="34" charset="0"/>
              </a:rPr>
              <a:t> t</a:t>
            </a:r>
            <a:r>
              <a:rPr lang="en-US" altLang="cs-CZ" sz="2200" dirty="0">
                <a:latin typeface="Arial" panose="020B0604020202020204" pitchFamily="34" charset="0"/>
              </a:rPr>
              <a:t>heir distribution carried out by many or few channels?</a:t>
            </a:r>
          </a:p>
          <a:p>
            <a:pPr marL="285750" indent="-285750" eaLnBrk="1" hangingPunct="1">
              <a:spcBef>
                <a:spcPct val="0"/>
              </a:spcBef>
              <a:defRPr/>
            </a:pPr>
            <a:r>
              <a:rPr lang="cs-CZ" altLang="cs-CZ" sz="2200" b="1" dirty="0">
                <a:latin typeface="Arial" panose="020B0604020202020204" pitchFamily="34" charset="0"/>
              </a:rPr>
              <a:t>C</a:t>
            </a:r>
            <a:r>
              <a:rPr lang="en-US" altLang="cs-CZ" sz="2200" b="1" dirty="0" err="1">
                <a:latin typeface="Arial" panose="020B0604020202020204" pitchFamily="34" charset="0"/>
              </a:rPr>
              <a:t>ommercial</a:t>
            </a:r>
            <a:r>
              <a:rPr lang="en-US" altLang="cs-CZ" sz="2200" b="1" dirty="0">
                <a:latin typeface="Arial" panose="020B0604020202020204" pitchFamily="34" charset="0"/>
              </a:rPr>
              <a:t> strength / weakness of competitors </a:t>
            </a:r>
            <a:r>
              <a:rPr lang="en-US" altLang="cs-CZ" sz="2200" dirty="0">
                <a:latin typeface="Arial" panose="020B0604020202020204" pitchFamily="34" charset="0"/>
              </a:rPr>
              <a:t>- what are the relative strengths and weaknesses of the competition? What are their advantages and disadvantages?</a:t>
            </a:r>
          </a:p>
        </p:txBody>
      </p:sp>
    </p:spTree>
    <p:extLst>
      <p:ext uri="{BB962C8B-B14F-4D97-AF65-F5344CB8AC3E}">
        <p14:creationId xmlns:p14="http://schemas.microsoft.com/office/powerpoint/2010/main" val="2355853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External</a:t>
            </a:r>
            <a:r>
              <a:rPr lang="cs-CZ" b="1" dirty="0">
                <a:latin typeface="Arial" pitchFamily="34" charset="0"/>
                <a:cs typeface="Arial" pitchFamily="34" charset="0"/>
              </a:rPr>
              <a:t> </a:t>
            </a:r>
            <a:r>
              <a:rPr lang="cs-CZ" b="1" dirty="0" err="1">
                <a:latin typeface="Arial" pitchFamily="34" charset="0"/>
                <a:cs typeface="Arial" pitchFamily="34" charset="0"/>
              </a:rPr>
              <a:t>Micro</a:t>
            </a:r>
            <a:r>
              <a:rPr lang="cs-CZ" b="1" dirty="0">
                <a:latin typeface="Arial" pitchFamily="34" charset="0"/>
                <a:cs typeface="Arial" pitchFamily="34" charset="0"/>
              </a:rPr>
              <a:t> </a:t>
            </a:r>
            <a:r>
              <a:rPr lang="cs-CZ" b="1" dirty="0" err="1">
                <a:latin typeface="Arial" pitchFamily="34" charset="0"/>
                <a:cs typeface="Arial" pitchFamily="34" charset="0"/>
              </a:rPr>
              <a:t>Analysis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BENCHMARKING</a:t>
            </a:r>
          </a:p>
        </p:txBody>
      </p:sp>
      <p:sp>
        <p:nvSpPr>
          <p:cNvPr id="3079" name="TextovéPole 10"/>
          <p:cNvSpPr txBox="1">
            <a:spLocks noChangeArrowheads="1"/>
          </p:cNvSpPr>
          <p:nvPr/>
        </p:nvSpPr>
        <p:spPr bwMode="auto">
          <a:xfrm>
            <a:off x="503238" y="1512044"/>
            <a:ext cx="847725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Benchmarking is a method based on systematic measurement and comparison of selected indicators.</a:t>
            </a:r>
          </a:p>
          <a:p>
            <a:pPr marL="285750" indent="-285750" eaLnBrk="1" hangingPunct="1">
              <a:spcBef>
                <a:spcPct val="0"/>
              </a:spcBef>
              <a:defRPr/>
            </a:pPr>
            <a:r>
              <a:rPr lang="en-US" altLang="cs-CZ" sz="2200" dirty="0">
                <a:latin typeface="Arial" panose="020B0604020202020204" pitchFamily="34" charset="0"/>
              </a:rPr>
              <a:t>Its use is not limited to strategic management</a:t>
            </a:r>
            <a:r>
              <a:rPr lang="cs-CZ" altLang="cs-CZ" sz="2200" dirty="0">
                <a:latin typeface="Arial" panose="020B0604020202020204" pitchFamily="34" charset="0"/>
              </a:rPr>
              <a:t> but i</a:t>
            </a:r>
            <a:r>
              <a:rPr lang="en-US" altLang="cs-CZ" sz="2200" dirty="0">
                <a:latin typeface="Arial" panose="020B0604020202020204" pitchFamily="34" charset="0"/>
              </a:rPr>
              <a:t>t can be used at any level of management and for almost any indicator (indicators).</a:t>
            </a:r>
          </a:p>
          <a:p>
            <a:pPr marL="285750" indent="-285750" eaLnBrk="1" hangingPunct="1">
              <a:spcBef>
                <a:spcPct val="0"/>
              </a:spcBef>
              <a:defRPr/>
            </a:pPr>
            <a:r>
              <a:rPr lang="en-US" altLang="cs-CZ" sz="2200" dirty="0">
                <a:latin typeface="Arial" panose="020B0604020202020204" pitchFamily="34" charset="0"/>
              </a:rPr>
              <a:t>The basis for the comparison of selected indicators to other reference values, which can be either historical, or can be compared against another reference entity (e</a:t>
            </a:r>
            <a:r>
              <a:rPr lang="cs-CZ" altLang="cs-CZ" sz="2200" dirty="0">
                <a:latin typeface="Arial" panose="020B0604020202020204" pitchFamily="34" charset="0"/>
              </a:rPr>
              <a:t>.</a:t>
            </a:r>
            <a:r>
              <a:rPr lang="en-US" altLang="cs-CZ" sz="2200" dirty="0">
                <a:latin typeface="Arial" panose="020B0604020202020204" pitchFamily="34" charset="0"/>
              </a:rPr>
              <a:t>g. </a:t>
            </a:r>
            <a:r>
              <a:rPr lang="cs-CZ" altLang="cs-CZ" sz="2200" dirty="0">
                <a:latin typeface="Arial" panose="020B0604020202020204" pitchFamily="34" charset="0"/>
              </a:rPr>
              <a:t>d</a:t>
            </a:r>
            <a:r>
              <a:rPr lang="en-US" altLang="cs-CZ" sz="2200" dirty="0" err="1">
                <a:latin typeface="Arial" panose="020B0604020202020204" pitchFamily="34" charset="0"/>
              </a:rPr>
              <a:t>ifferent</a:t>
            </a:r>
            <a:r>
              <a:rPr lang="en-US" altLang="cs-CZ" sz="2200" dirty="0">
                <a:latin typeface="Arial" panose="020B0604020202020204" pitchFamily="34" charset="0"/>
              </a:rPr>
              <a:t> departments or similar organization). Comparison is always relative, you can not say that higher or lower values of the indicators are good or bad.</a:t>
            </a:r>
          </a:p>
          <a:p>
            <a:pPr marL="285750" indent="-285750" eaLnBrk="1" hangingPunct="1">
              <a:spcBef>
                <a:spcPct val="0"/>
              </a:spcBef>
              <a:defRPr/>
            </a:pPr>
            <a:r>
              <a:rPr lang="en-US" altLang="cs-CZ" sz="2200" dirty="0">
                <a:latin typeface="Arial" panose="020B0604020202020204" pitchFamily="34" charset="0"/>
              </a:rPr>
              <a:t>The biggest benefit of benchmarking is that these different values </a:t>
            </a:r>
            <a:r>
              <a:rPr lang="cs-CZ" altLang="cs-CZ" sz="2200" dirty="0">
                <a:latin typeface="Arial" panose="020B0604020202020204" pitchFamily="34" charset="0"/>
              </a:rPr>
              <a:t>are </a:t>
            </a:r>
            <a:r>
              <a:rPr lang="en-US" altLang="cs-CZ" sz="2200" dirty="0">
                <a:latin typeface="Arial" panose="020B0604020202020204" pitchFamily="34" charset="0"/>
              </a:rPr>
              <a:t>provoking questions about what is causing </a:t>
            </a:r>
            <a:r>
              <a:rPr lang="cs-CZ" altLang="cs-CZ" sz="2200" dirty="0" err="1">
                <a:latin typeface="Arial" panose="020B0604020202020204" pitchFamily="34" charset="0"/>
              </a:rPr>
              <a:t>them</a:t>
            </a:r>
            <a:r>
              <a:rPr lang="en-US" altLang="cs-CZ" sz="2200" dirty="0">
                <a:latin typeface="Arial" panose="020B0604020202020204" pitchFamily="34" charset="0"/>
              </a:rPr>
              <a:t>, and this cause should undergo further investigation.</a:t>
            </a:r>
          </a:p>
        </p:txBody>
      </p:sp>
    </p:spTree>
    <p:extLst>
      <p:ext uri="{BB962C8B-B14F-4D97-AF65-F5344CB8AC3E}">
        <p14:creationId xmlns:p14="http://schemas.microsoft.com/office/powerpoint/2010/main" val="18796410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External</a:t>
            </a:r>
            <a:r>
              <a:rPr lang="cs-CZ" b="1" dirty="0">
                <a:latin typeface="Arial" pitchFamily="34" charset="0"/>
                <a:cs typeface="Arial" pitchFamily="34" charset="0"/>
              </a:rPr>
              <a:t> </a:t>
            </a:r>
            <a:r>
              <a:rPr lang="cs-CZ" b="1" dirty="0" err="1">
                <a:latin typeface="Arial" pitchFamily="34" charset="0"/>
                <a:cs typeface="Arial" pitchFamily="34" charset="0"/>
              </a:rPr>
              <a:t>Micro</a:t>
            </a:r>
            <a:r>
              <a:rPr lang="cs-CZ" b="1" dirty="0">
                <a:latin typeface="Arial" pitchFamily="34" charset="0"/>
                <a:cs typeface="Arial" pitchFamily="34" charset="0"/>
              </a:rPr>
              <a:t> </a:t>
            </a:r>
            <a:r>
              <a:rPr lang="cs-CZ" b="1" dirty="0" err="1">
                <a:latin typeface="Arial" pitchFamily="34" charset="0"/>
                <a:cs typeface="Arial" pitchFamily="34" charset="0"/>
              </a:rPr>
              <a:t>Analysis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TASK FOR NEXT TIME</a:t>
            </a:r>
          </a:p>
        </p:txBody>
      </p:sp>
      <p:sp>
        <p:nvSpPr>
          <p:cNvPr id="3079" name="TextovéPole 10"/>
          <p:cNvSpPr txBox="1">
            <a:spLocks noChangeArrowheads="1"/>
          </p:cNvSpPr>
          <p:nvPr/>
        </p:nvSpPr>
        <p:spPr bwMode="auto">
          <a:xfrm>
            <a:off x="503238" y="1512044"/>
            <a:ext cx="847725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cs-CZ" altLang="cs-CZ" sz="2200" dirty="0">
                <a:latin typeface="Arial" panose="020B0604020202020204" pitchFamily="34" charset="0"/>
              </a:rPr>
              <a:t>PEST – </a:t>
            </a:r>
            <a:r>
              <a:rPr lang="cs-CZ" altLang="cs-CZ" sz="2200" dirty="0" err="1">
                <a:latin typeface="Arial" panose="020B0604020202020204" pitchFamily="34" charset="0"/>
              </a:rPr>
              <a:t>choose</a:t>
            </a:r>
            <a:r>
              <a:rPr lang="cs-CZ" altLang="cs-CZ" sz="2200" dirty="0">
                <a:latin typeface="Arial" panose="020B0604020202020204" pitchFamily="34" charset="0"/>
              </a:rPr>
              <a:t> a </a:t>
            </a:r>
            <a:r>
              <a:rPr lang="cs-CZ" altLang="cs-CZ" sz="2200" dirty="0" err="1">
                <a:latin typeface="Arial" panose="020B0604020202020204" pitchFamily="34" charset="0"/>
              </a:rPr>
              <a:t>company</a:t>
            </a:r>
            <a:r>
              <a:rPr lang="cs-CZ" altLang="cs-CZ" sz="2200" dirty="0">
                <a:latin typeface="Arial" panose="020B0604020202020204" pitchFamily="34" charset="0"/>
              </a:rPr>
              <a:t> and a country, </a:t>
            </a:r>
            <a:r>
              <a:rPr lang="cs-CZ" altLang="cs-CZ" sz="2200" dirty="0" err="1">
                <a:latin typeface="Arial" panose="020B0604020202020204" pitchFamily="34" charset="0"/>
              </a:rPr>
              <a:t>try</a:t>
            </a:r>
            <a:r>
              <a:rPr lang="cs-CZ" altLang="cs-CZ" sz="2200" dirty="0">
                <a:latin typeface="Arial" panose="020B0604020202020204" pitchFamily="34" charset="0"/>
              </a:rPr>
              <a:t> </a:t>
            </a:r>
            <a:r>
              <a:rPr lang="cs-CZ" altLang="cs-CZ" sz="2200" dirty="0" err="1">
                <a:latin typeface="Arial" panose="020B0604020202020204" pitchFamily="34" charset="0"/>
              </a:rPr>
              <a:t>doing</a:t>
            </a:r>
            <a:r>
              <a:rPr lang="cs-CZ" altLang="cs-CZ" sz="2200" dirty="0">
                <a:latin typeface="Arial" panose="020B0604020202020204" pitchFamily="34" charset="0"/>
              </a:rPr>
              <a:t> PEST.</a:t>
            </a: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r>
              <a:rPr lang="cs-CZ" altLang="cs-CZ" sz="2200" dirty="0" err="1">
                <a:latin typeface="Arial" panose="020B0604020202020204" pitchFamily="34" charset="0"/>
              </a:rPr>
              <a:t>Customer</a:t>
            </a:r>
            <a:r>
              <a:rPr lang="cs-CZ" altLang="cs-CZ" sz="2200" dirty="0">
                <a:latin typeface="Arial" panose="020B0604020202020204" pitchFamily="34" charset="0"/>
              </a:rPr>
              <a:t> </a:t>
            </a:r>
            <a:r>
              <a:rPr lang="cs-CZ" altLang="cs-CZ" sz="2200" dirty="0" err="1">
                <a:latin typeface="Arial" panose="020B0604020202020204" pitchFamily="34" charset="0"/>
              </a:rPr>
              <a:t>analysis</a:t>
            </a:r>
            <a:r>
              <a:rPr lang="cs-CZ" altLang="cs-CZ" sz="2200" dirty="0">
                <a:latin typeface="Arial" panose="020B0604020202020204" pitchFamily="34" charset="0"/>
              </a:rPr>
              <a:t> - </a:t>
            </a:r>
            <a:r>
              <a:rPr lang="cs-CZ" altLang="cs-CZ" sz="2200" dirty="0" err="1">
                <a:latin typeface="Arial" panose="020B0604020202020204" pitchFamily="34" charset="0"/>
              </a:rPr>
              <a:t>choose</a:t>
            </a:r>
            <a:r>
              <a:rPr lang="cs-CZ" altLang="cs-CZ" sz="2200" dirty="0">
                <a:latin typeface="Arial" panose="020B0604020202020204" pitchFamily="34" charset="0"/>
              </a:rPr>
              <a:t> a </a:t>
            </a:r>
            <a:r>
              <a:rPr lang="cs-CZ" altLang="cs-CZ" sz="2200" dirty="0" err="1">
                <a:latin typeface="Arial" panose="020B0604020202020204" pitchFamily="34" charset="0"/>
              </a:rPr>
              <a:t>company</a:t>
            </a:r>
            <a:r>
              <a:rPr lang="cs-CZ" altLang="cs-CZ" sz="2200" dirty="0">
                <a:latin typeface="Arial" panose="020B0604020202020204" pitchFamily="34" charset="0"/>
              </a:rPr>
              <a:t> and </a:t>
            </a:r>
            <a:r>
              <a:rPr lang="cs-CZ" altLang="cs-CZ" sz="2200" dirty="0" err="1">
                <a:latin typeface="Arial" panose="020B0604020202020204" pitchFamily="34" charset="0"/>
              </a:rPr>
              <a:t>try</a:t>
            </a:r>
            <a:r>
              <a:rPr lang="cs-CZ" altLang="cs-CZ" sz="2200" dirty="0">
                <a:latin typeface="Arial" panose="020B0604020202020204" pitchFamily="34" charset="0"/>
              </a:rPr>
              <a:t> to do </a:t>
            </a:r>
            <a:r>
              <a:rPr lang="cs-CZ" altLang="cs-CZ" sz="2200" dirty="0" err="1">
                <a:latin typeface="Arial" panose="020B0604020202020204" pitchFamily="34" charset="0"/>
              </a:rPr>
              <a:t>customer</a:t>
            </a:r>
            <a:r>
              <a:rPr lang="cs-CZ" altLang="cs-CZ" sz="2200" dirty="0">
                <a:latin typeface="Arial" panose="020B0604020202020204" pitchFamily="34" charset="0"/>
              </a:rPr>
              <a:t> </a:t>
            </a:r>
            <a:r>
              <a:rPr lang="cs-CZ" altLang="cs-CZ" sz="2200" dirty="0" err="1">
                <a:latin typeface="Arial" panose="020B0604020202020204" pitchFamily="34" charset="0"/>
              </a:rPr>
              <a:t>analysis</a:t>
            </a:r>
            <a:r>
              <a:rPr lang="cs-CZ" altLang="cs-CZ" sz="2200" dirty="0">
                <a:latin typeface="Arial" panose="020B0604020202020204" pitchFamily="34" charset="0"/>
              </a:rPr>
              <a:t> </a:t>
            </a:r>
            <a:r>
              <a:rPr lang="cs-CZ" altLang="cs-CZ" sz="2200" dirty="0" err="1">
                <a:latin typeface="Arial" panose="020B0604020202020204" pitchFamily="34" charset="0"/>
              </a:rPr>
              <a:t>any</a:t>
            </a:r>
            <a:r>
              <a:rPr lang="cs-CZ" altLang="cs-CZ" sz="2200" dirty="0">
                <a:latin typeface="Arial" panose="020B0604020202020204" pitchFamily="34" charset="0"/>
              </a:rPr>
              <a:t> </a:t>
            </a:r>
            <a:r>
              <a:rPr lang="cs-CZ" altLang="cs-CZ" sz="2200" dirty="0" err="1">
                <a:latin typeface="Arial" panose="020B0604020202020204" pitchFamily="34" charset="0"/>
              </a:rPr>
              <a:t>way</a:t>
            </a:r>
            <a:r>
              <a:rPr lang="cs-CZ" altLang="cs-CZ" sz="2200" dirty="0">
                <a:latin typeface="Arial" panose="020B0604020202020204" pitchFamily="34" charset="0"/>
              </a:rPr>
              <a:t> </a:t>
            </a:r>
            <a:r>
              <a:rPr lang="cs-CZ" altLang="cs-CZ" sz="2200" dirty="0" err="1">
                <a:latin typeface="Arial" panose="020B0604020202020204" pitchFamily="34" charset="0"/>
              </a:rPr>
              <a:t>you</a:t>
            </a:r>
            <a:r>
              <a:rPr lang="cs-CZ" altLang="cs-CZ" sz="2200" dirty="0">
                <a:latin typeface="Arial" panose="020B0604020202020204" pitchFamily="34" charset="0"/>
              </a:rPr>
              <a:t> </a:t>
            </a:r>
            <a:r>
              <a:rPr lang="cs-CZ" altLang="cs-CZ" sz="2200" dirty="0" err="1">
                <a:latin typeface="Arial" panose="020B0604020202020204" pitchFamily="34" charset="0"/>
              </a:rPr>
              <a:t>want</a:t>
            </a:r>
            <a:r>
              <a:rPr lang="cs-CZ" altLang="cs-CZ" sz="2200" dirty="0">
                <a:latin typeface="Arial" panose="020B0604020202020204" pitchFamily="34" charset="0"/>
              </a:rPr>
              <a:t>.</a:t>
            </a: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r>
              <a:rPr lang="cs-CZ" altLang="cs-CZ" sz="2200" dirty="0" err="1">
                <a:latin typeface="Arial" panose="020B0604020202020204" pitchFamily="34" charset="0"/>
              </a:rPr>
              <a:t>Choose</a:t>
            </a:r>
            <a:r>
              <a:rPr lang="cs-CZ" altLang="cs-CZ" sz="2200" dirty="0">
                <a:latin typeface="Arial" panose="020B0604020202020204" pitchFamily="34" charset="0"/>
              </a:rPr>
              <a:t> a </a:t>
            </a:r>
            <a:r>
              <a:rPr lang="cs-CZ" altLang="cs-CZ" sz="2200" dirty="0" err="1">
                <a:latin typeface="Arial" panose="020B0604020202020204" pitchFamily="34" charset="0"/>
              </a:rPr>
              <a:t>company</a:t>
            </a:r>
            <a:r>
              <a:rPr lang="cs-CZ" altLang="cs-CZ" sz="2200" dirty="0">
                <a:latin typeface="Arial" panose="020B0604020202020204" pitchFamily="34" charset="0"/>
              </a:rPr>
              <a:t> and </a:t>
            </a:r>
            <a:r>
              <a:rPr lang="cs-CZ" altLang="cs-CZ" sz="2200" dirty="0" err="1">
                <a:latin typeface="Arial" panose="020B0604020202020204" pitchFamily="34" charset="0"/>
              </a:rPr>
              <a:t>create</a:t>
            </a:r>
            <a:r>
              <a:rPr lang="cs-CZ" altLang="cs-CZ" sz="2200" dirty="0">
                <a:latin typeface="Arial" panose="020B0604020202020204" pitchFamily="34" charset="0"/>
              </a:rPr>
              <a:t> </a:t>
            </a:r>
            <a:r>
              <a:rPr lang="cs-CZ" altLang="cs-CZ" sz="2200" dirty="0" err="1">
                <a:latin typeface="Arial" panose="020B0604020202020204" pitchFamily="34" charset="0"/>
              </a:rPr>
              <a:t>personas</a:t>
            </a:r>
            <a:r>
              <a:rPr lang="cs-CZ" altLang="cs-CZ" sz="2200" dirty="0">
                <a:latin typeface="Arial" panose="020B0604020202020204" pitchFamily="34" charset="0"/>
              </a:rPr>
              <a:t> </a:t>
            </a:r>
            <a:r>
              <a:rPr lang="cs-CZ" altLang="cs-CZ" sz="2200" dirty="0" err="1">
                <a:latin typeface="Arial" panose="020B0604020202020204" pitchFamily="34" charset="0"/>
              </a:rPr>
              <a:t>for</a:t>
            </a:r>
            <a:r>
              <a:rPr lang="cs-CZ" altLang="cs-CZ" sz="2200" dirty="0">
                <a:latin typeface="Arial" panose="020B0604020202020204" pitchFamily="34" charset="0"/>
              </a:rPr>
              <a:t> </a:t>
            </a:r>
            <a:r>
              <a:rPr lang="cs-CZ" altLang="cs-CZ" sz="2200" dirty="0" err="1">
                <a:latin typeface="Arial" panose="020B0604020202020204" pitchFamily="34" charset="0"/>
              </a:rPr>
              <a:t>them</a:t>
            </a:r>
            <a:r>
              <a:rPr lang="cs-CZ" altLang="cs-CZ" sz="2200" dirty="0">
                <a:latin typeface="Arial" panose="020B0604020202020204" pitchFamily="34" charset="0"/>
              </a:rPr>
              <a:t>.</a:t>
            </a:r>
          </a:p>
        </p:txBody>
      </p:sp>
    </p:spTree>
    <p:extLst>
      <p:ext uri="{BB962C8B-B14F-4D97-AF65-F5344CB8AC3E}">
        <p14:creationId xmlns:p14="http://schemas.microsoft.com/office/powerpoint/2010/main" val="727324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External</a:t>
            </a:r>
            <a:r>
              <a:rPr lang="cs-CZ" b="1" dirty="0">
                <a:latin typeface="Arial" pitchFamily="34" charset="0"/>
                <a:cs typeface="Arial" pitchFamily="34" charset="0"/>
              </a:rPr>
              <a:t> </a:t>
            </a:r>
            <a:r>
              <a:rPr lang="cs-CZ" b="1" dirty="0" err="1">
                <a:latin typeface="Arial" pitchFamily="34" charset="0"/>
                <a:cs typeface="Arial" pitchFamily="34" charset="0"/>
              </a:rPr>
              <a:t>Micro</a:t>
            </a:r>
            <a:r>
              <a:rPr lang="cs-CZ" b="1" dirty="0">
                <a:latin typeface="Arial" pitchFamily="34" charset="0"/>
                <a:cs typeface="Arial" pitchFamily="34" charset="0"/>
              </a:rPr>
              <a:t> </a:t>
            </a:r>
            <a:r>
              <a:rPr lang="cs-CZ" b="1" dirty="0" err="1">
                <a:latin typeface="Arial" pitchFamily="34" charset="0"/>
                <a:cs typeface="Arial" pitchFamily="34" charset="0"/>
              </a:rPr>
              <a:t>Analysis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MARKETING ENVIRONMENT</a:t>
            </a:r>
          </a:p>
        </p:txBody>
      </p:sp>
      <p:pic>
        <p:nvPicPr>
          <p:cNvPr id="5" name="Zástupný symbol pro obsah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38138" y="1179215"/>
            <a:ext cx="8208912" cy="534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94094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External</a:t>
            </a:r>
            <a:r>
              <a:rPr lang="cs-CZ" b="1" dirty="0">
                <a:latin typeface="Arial" pitchFamily="34" charset="0"/>
                <a:cs typeface="Arial" pitchFamily="34" charset="0"/>
              </a:rPr>
              <a:t> </a:t>
            </a:r>
            <a:r>
              <a:rPr lang="cs-CZ" b="1" dirty="0" err="1">
                <a:latin typeface="Arial" pitchFamily="34" charset="0"/>
                <a:cs typeface="Arial" pitchFamily="34" charset="0"/>
              </a:rPr>
              <a:t>Micro</a:t>
            </a:r>
            <a:r>
              <a:rPr lang="cs-CZ" b="1" dirty="0">
                <a:latin typeface="Arial" pitchFamily="34" charset="0"/>
                <a:cs typeface="Arial" pitchFamily="34" charset="0"/>
              </a:rPr>
              <a:t> </a:t>
            </a:r>
            <a:r>
              <a:rPr lang="cs-CZ" b="1" dirty="0" err="1">
                <a:latin typeface="Arial" pitchFamily="34" charset="0"/>
                <a:cs typeface="Arial" pitchFamily="34" charset="0"/>
              </a:rPr>
              <a:t>Analysis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MARKET ANALYSIS</a:t>
            </a:r>
          </a:p>
        </p:txBody>
      </p:sp>
      <p:sp>
        <p:nvSpPr>
          <p:cNvPr id="3079" name="TextovéPole 10"/>
          <p:cNvSpPr txBox="1">
            <a:spLocks noChangeArrowheads="1"/>
          </p:cNvSpPr>
          <p:nvPr/>
        </p:nvSpPr>
        <p:spPr bwMode="auto">
          <a:xfrm>
            <a:off x="503238" y="1512044"/>
            <a:ext cx="847725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b="1" dirty="0">
                <a:latin typeface="Arial" panose="020B0604020202020204" pitchFamily="34" charset="0"/>
              </a:rPr>
              <a:t>Market - </a:t>
            </a:r>
            <a:r>
              <a:rPr lang="en-US" altLang="cs-CZ" sz="2200" dirty="0">
                <a:latin typeface="Arial" panose="020B0604020202020204" pitchFamily="34" charset="0"/>
              </a:rPr>
              <a:t>a place where forces of demand and supply operate, and where buyers and sellers interact (directly or through intermediaries) to trade goods, services, or contracts or instruments, for money or barter</a:t>
            </a:r>
            <a:r>
              <a:rPr lang="cs-CZ" altLang="cs-CZ" sz="2200" dirty="0">
                <a:latin typeface="Arial" panose="020B0604020202020204" pitchFamily="34" charset="0"/>
              </a:rPr>
              <a:t>.</a:t>
            </a: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Market analysis in practice reflects an overall analysis of demand and competition, customer behavior and needs.</a:t>
            </a:r>
          </a:p>
          <a:p>
            <a:pPr marL="285750" indent="-285750" eaLnBrk="1" hangingPunct="1">
              <a:spcBef>
                <a:spcPct val="0"/>
              </a:spcBef>
              <a:defRPr/>
            </a:pPr>
            <a:r>
              <a:rPr lang="cs-CZ" altLang="cs-CZ" sz="2200" dirty="0">
                <a:latin typeface="Arial" panose="020B0604020202020204" pitchFamily="34" charset="0"/>
              </a:rPr>
              <a:t>I</a:t>
            </a:r>
            <a:r>
              <a:rPr lang="en-US" altLang="cs-CZ" sz="2200" dirty="0" err="1">
                <a:latin typeface="Arial" panose="020B0604020202020204" pitchFamily="34" charset="0"/>
              </a:rPr>
              <a:t>ndustry</a:t>
            </a:r>
            <a:r>
              <a:rPr lang="en-US" altLang="cs-CZ" sz="2200" dirty="0">
                <a:latin typeface="Arial" panose="020B0604020202020204" pitchFamily="34" charset="0"/>
              </a:rPr>
              <a:t> analysis </a:t>
            </a:r>
            <a:r>
              <a:rPr lang="cs-CZ" altLang="cs-CZ" sz="2200" dirty="0" err="1">
                <a:latin typeface="Arial" panose="020B0604020202020204" pitchFamily="34" charset="0"/>
              </a:rPr>
              <a:t>is</a:t>
            </a:r>
            <a:r>
              <a:rPr lang="cs-CZ" altLang="cs-CZ" sz="2200" dirty="0">
                <a:latin typeface="Arial" panose="020B0604020202020204" pitchFamily="34" charset="0"/>
              </a:rPr>
              <a:t> </a:t>
            </a:r>
            <a:r>
              <a:rPr lang="cs-CZ" altLang="cs-CZ" sz="2200" dirty="0" err="1">
                <a:latin typeface="Arial" panose="020B0604020202020204" pitchFamily="34" charset="0"/>
              </a:rPr>
              <a:t>often</a:t>
            </a:r>
            <a:r>
              <a:rPr lang="cs-CZ" altLang="cs-CZ" sz="2200" dirty="0">
                <a:latin typeface="Arial" panose="020B0604020202020204" pitchFamily="34" charset="0"/>
              </a:rPr>
              <a:t> </a:t>
            </a:r>
            <a:r>
              <a:rPr lang="cs-CZ" altLang="cs-CZ" sz="2200" dirty="0" err="1">
                <a:latin typeface="Arial" panose="020B0604020202020204" pitchFamily="34" charset="0"/>
              </a:rPr>
              <a:t>used</a:t>
            </a:r>
            <a:r>
              <a:rPr lang="cs-CZ" altLang="cs-CZ" sz="2200" dirty="0">
                <a:latin typeface="Arial" panose="020B0604020202020204" pitchFamily="34" charset="0"/>
              </a:rPr>
              <a:t> </a:t>
            </a:r>
            <a:r>
              <a:rPr lang="en-US" altLang="cs-CZ" sz="2200" dirty="0">
                <a:latin typeface="Arial" panose="020B0604020202020204" pitchFamily="34" charset="0"/>
              </a:rPr>
              <a:t>- industry structure, specifics and relationships, inputs / outputs of the sector, the business cycle, regulation of the industry, competitive, innovative performance etc.</a:t>
            </a:r>
          </a:p>
        </p:txBody>
      </p:sp>
    </p:spTree>
    <p:extLst>
      <p:ext uri="{BB962C8B-B14F-4D97-AF65-F5344CB8AC3E}">
        <p14:creationId xmlns:p14="http://schemas.microsoft.com/office/powerpoint/2010/main" val="26116658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External</a:t>
            </a:r>
            <a:r>
              <a:rPr lang="cs-CZ" b="1" dirty="0">
                <a:latin typeface="Arial" pitchFamily="34" charset="0"/>
                <a:cs typeface="Arial" pitchFamily="34" charset="0"/>
              </a:rPr>
              <a:t> </a:t>
            </a:r>
            <a:r>
              <a:rPr lang="cs-CZ" b="1" dirty="0" err="1">
                <a:latin typeface="Arial" pitchFamily="34" charset="0"/>
                <a:cs typeface="Arial" pitchFamily="34" charset="0"/>
              </a:rPr>
              <a:t>Micro</a:t>
            </a:r>
            <a:r>
              <a:rPr lang="cs-CZ" b="1" dirty="0">
                <a:latin typeface="Arial" pitchFamily="34" charset="0"/>
                <a:cs typeface="Arial" pitchFamily="34" charset="0"/>
              </a:rPr>
              <a:t> </a:t>
            </a:r>
            <a:r>
              <a:rPr lang="cs-CZ" b="1" dirty="0" err="1">
                <a:latin typeface="Arial" pitchFamily="34" charset="0"/>
                <a:cs typeface="Arial" pitchFamily="34" charset="0"/>
              </a:rPr>
              <a:t>Analysis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dirty="0">
                <a:latin typeface="Arial" panose="020B0604020202020204" pitchFamily="34" charset="0"/>
              </a:rPr>
              <a:t>DETERMINING AND CALCULATING THE SIZE OF THE MARKET</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503238" y="1512044"/>
            <a:ext cx="847725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cs-CZ" altLang="cs-CZ" sz="2200" b="1" dirty="0">
                <a:latin typeface="Arial" panose="020B0604020202020204" pitchFamily="34" charset="0"/>
              </a:rPr>
              <a:t>M</a:t>
            </a:r>
            <a:r>
              <a:rPr lang="en-US" altLang="cs-CZ" sz="2200" b="1" dirty="0" err="1">
                <a:latin typeface="Arial" panose="020B0604020202020204" pitchFamily="34" charset="0"/>
              </a:rPr>
              <a:t>arket</a:t>
            </a:r>
            <a:r>
              <a:rPr lang="en-US" altLang="cs-CZ" sz="2200" b="1" dirty="0">
                <a:latin typeface="Arial" panose="020B0604020202020204" pitchFamily="34" charset="0"/>
              </a:rPr>
              <a:t> potential </a:t>
            </a:r>
            <a:r>
              <a:rPr lang="en-US" altLang="cs-CZ" sz="2200" dirty="0">
                <a:latin typeface="Arial" panose="020B0604020202020204" pitchFamily="34" charset="0"/>
              </a:rPr>
              <a:t>= total absorption capacity of the market.</a:t>
            </a:r>
          </a:p>
          <a:p>
            <a:pPr marL="285750" indent="-285750" eaLnBrk="1" hangingPunct="1">
              <a:spcBef>
                <a:spcPct val="0"/>
              </a:spcBef>
              <a:defRPr/>
            </a:pPr>
            <a:r>
              <a:rPr lang="en-US" altLang="cs-CZ" sz="2200" b="1" dirty="0">
                <a:latin typeface="Arial" panose="020B0604020202020204" pitchFamily="34" charset="0"/>
              </a:rPr>
              <a:t>Market share </a:t>
            </a:r>
            <a:r>
              <a:rPr lang="en-US" altLang="cs-CZ" sz="2200" dirty="0">
                <a:latin typeface="Arial" panose="020B0604020202020204" pitchFamily="34" charset="0"/>
              </a:rPr>
              <a:t>= turnover of the company: the turnover of the total market.</a:t>
            </a:r>
          </a:p>
          <a:p>
            <a:pPr marL="285750" indent="-285750" eaLnBrk="1" hangingPunct="1">
              <a:spcBef>
                <a:spcPct val="0"/>
              </a:spcBef>
              <a:defRPr/>
            </a:pPr>
            <a:r>
              <a:rPr lang="en-US" altLang="cs-CZ" sz="2200" b="1" dirty="0">
                <a:latin typeface="Arial" panose="020B0604020202020204" pitchFamily="34" charset="0"/>
              </a:rPr>
              <a:t>Relative market share </a:t>
            </a:r>
            <a:r>
              <a:rPr lang="en-US" altLang="cs-CZ" sz="2200" dirty="0">
                <a:latin typeface="Arial" panose="020B0604020202020204" pitchFamily="34" charset="0"/>
              </a:rPr>
              <a:t>= turnover of the company</a:t>
            </a:r>
            <a:r>
              <a:rPr lang="cs-CZ" altLang="cs-CZ" sz="2200" dirty="0">
                <a:latin typeface="Arial" panose="020B0604020202020204" pitchFamily="34" charset="0"/>
              </a:rPr>
              <a:t>:</a:t>
            </a:r>
            <a:r>
              <a:rPr lang="en-US" altLang="cs-CZ" sz="2200" dirty="0">
                <a:latin typeface="Arial" panose="020B0604020202020204" pitchFamily="34" charset="0"/>
              </a:rPr>
              <a:t> </a:t>
            </a:r>
            <a:r>
              <a:rPr lang="cs-CZ" altLang="cs-CZ" sz="2200" dirty="0" err="1">
                <a:latin typeface="Arial" panose="020B0604020202020204" pitchFamily="34" charset="0"/>
              </a:rPr>
              <a:t>turnover</a:t>
            </a:r>
            <a:r>
              <a:rPr lang="cs-CZ" altLang="cs-CZ" sz="2200" dirty="0">
                <a:latin typeface="Arial" panose="020B0604020202020204" pitchFamily="34" charset="0"/>
              </a:rPr>
              <a:t> of </a:t>
            </a:r>
            <a:r>
              <a:rPr lang="en-US" altLang="cs-CZ" sz="2200" dirty="0">
                <a:latin typeface="Arial" panose="020B0604020202020204" pitchFamily="34" charset="0"/>
              </a:rPr>
              <a:t>its main competitor.</a:t>
            </a:r>
          </a:p>
          <a:p>
            <a:pPr marL="285750" indent="-285750" eaLnBrk="1" hangingPunct="1">
              <a:spcBef>
                <a:spcPct val="0"/>
              </a:spcBef>
              <a:defRPr/>
            </a:pPr>
            <a:r>
              <a:rPr lang="en-US" altLang="cs-CZ" sz="2200" b="1" dirty="0">
                <a:latin typeface="Arial" panose="020B0604020202020204" pitchFamily="34" charset="0"/>
              </a:rPr>
              <a:t>Market growth </a:t>
            </a:r>
            <a:r>
              <a:rPr lang="en-US" altLang="cs-CZ" sz="2200" dirty="0">
                <a:latin typeface="Arial" panose="020B0604020202020204" pitchFamily="34" charset="0"/>
              </a:rPr>
              <a:t>= market size in the current period: market size in the base period.</a:t>
            </a:r>
          </a:p>
          <a:p>
            <a:pPr marL="285750" indent="-285750" eaLnBrk="1" hangingPunct="1">
              <a:spcBef>
                <a:spcPct val="0"/>
              </a:spcBef>
              <a:defRPr/>
            </a:pPr>
            <a:r>
              <a:rPr lang="en-US" altLang="cs-CZ" sz="2200" b="1" dirty="0">
                <a:latin typeface="Arial" panose="020B0604020202020204" pitchFamily="34" charset="0"/>
              </a:rPr>
              <a:t>The attractiveness of the market </a:t>
            </a:r>
            <a:r>
              <a:rPr lang="en-US" altLang="cs-CZ" sz="2200" dirty="0">
                <a:latin typeface="Arial" panose="020B0604020202020204" pitchFamily="34" charset="0"/>
              </a:rPr>
              <a:t>= sum of critical success factors, respectively failure</a:t>
            </a:r>
            <a:r>
              <a:rPr lang="cs-CZ" altLang="cs-CZ" sz="2200" dirty="0">
                <a:latin typeface="Arial" panose="020B0604020202020204" pitchFamily="34" charset="0"/>
              </a:rPr>
              <a:t>s</a:t>
            </a:r>
            <a:r>
              <a:rPr lang="en-US" altLang="cs-CZ" sz="2200" dirty="0">
                <a:latin typeface="Arial" panose="020B0604020202020204" pitchFamily="34" charset="0"/>
              </a:rPr>
              <a:t>.</a:t>
            </a:r>
          </a:p>
          <a:p>
            <a:pPr marL="285750" indent="-285750" eaLnBrk="1" hangingPunct="1">
              <a:spcBef>
                <a:spcPct val="0"/>
              </a:spcBef>
              <a:defRPr/>
            </a:pPr>
            <a:r>
              <a:rPr lang="en-US" altLang="cs-CZ" sz="2200" b="1" dirty="0">
                <a:latin typeface="Arial" panose="020B0604020202020204" pitchFamily="34" charset="0"/>
              </a:rPr>
              <a:t>The penetration rate</a:t>
            </a:r>
            <a:r>
              <a:rPr lang="en-US" altLang="cs-CZ" sz="2200" dirty="0">
                <a:latin typeface="Arial" panose="020B0604020202020204" pitchFamily="34" charset="0"/>
              </a:rPr>
              <a:t> </a:t>
            </a:r>
            <a:r>
              <a:rPr lang="cs-CZ" altLang="cs-CZ" sz="2200" dirty="0">
                <a:latin typeface="Arial" panose="020B0604020202020204" pitchFamily="34" charset="0"/>
              </a:rPr>
              <a:t>= </a:t>
            </a:r>
            <a:r>
              <a:rPr lang="en-US" altLang="cs-CZ" sz="2200" dirty="0">
                <a:latin typeface="Arial" panose="020B0604020202020204" pitchFamily="34" charset="0"/>
              </a:rPr>
              <a:t>in% how many consumers own product.</a:t>
            </a:r>
          </a:p>
        </p:txBody>
      </p:sp>
    </p:spTree>
    <p:extLst>
      <p:ext uri="{BB962C8B-B14F-4D97-AF65-F5344CB8AC3E}">
        <p14:creationId xmlns:p14="http://schemas.microsoft.com/office/powerpoint/2010/main" val="40714167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External</a:t>
            </a:r>
            <a:r>
              <a:rPr lang="cs-CZ" b="1" dirty="0">
                <a:latin typeface="Arial" pitchFamily="34" charset="0"/>
                <a:cs typeface="Arial" pitchFamily="34" charset="0"/>
              </a:rPr>
              <a:t> </a:t>
            </a:r>
            <a:r>
              <a:rPr lang="cs-CZ" b="1" dirty="0" err="1">
                <a:latin typeface="Arial" pitchFamily="34" charset="0"/>
                <a:cs typeface="Arial" pitchFamily="34" charset="0"/>
              </a:rPr>
              <a:t>Micro</a:t>
            </a:r>
            <a:r>
              <a:rPr lang="cs-CZ" b="1" dirty="0">
                <a:latin typeface="Arial" pitchFamily="34" charset="0"/>
                <a:cs typeface="Arial" pitchFamily="34" charset="0"/>
              </a:rPr>
              <a:t> </a:t>
            </a:r>
            <a:r>
              <a:rPr lang="cs-CZ" b="1" dirty="0" err="1">
                <a:latin typeface="Arial" pitchFamily="34" charset="0"/>
                <a:cs typeface="Arial" pitchFamily="34" charset="0"/>
              </a:rPr>
              <a:t>Analysis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3.X SPECIFIC ANALYSES</a:t>
            </a:r>
          </a:p>
        </p:txBody>
      </p:sp>
      <p:sp>
        <p:nvSpPr>
          <p:cNvPr id="3079" name="TextovéPole 10"/>
          <p:cNvSpPr txBox="1">
            <a:spLocks noChangeArrowheads="1"/>
          </p:cNvSpPr>
          <p:nvPr/>
        </p:nvSpPr>
        <p:spPr bwMode="auto">
          <a:xfrm>
            <a:off x="503238" y="1512044"/>
            <a:ext cx="847725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cs-CZ" altLang="cs-CZ" sz="2200" dirty="0">
                <a:latin typeface="Arial" panose="020B0604020202020204" pitchFamily="34" charset="0"/>
              </a:rPr>
              <a:t>In t</a:t>
            </a:r>
            <a:r>
              <a:rPr lang="en-US" altLang="cs-CZ" sz="2200" dirty="0">
                <a:latin typeface="Arial" panose="020B0604020202020204" pitchFamily="34" charset="0"/>
              </a:rPr>
              <a:t>he following sections 3.x</a:t>
            </a:r>
            <a:r>
              <a:rPr lang="cs-CZ" altLang="cs-CZ" sz="2200" dirty="0">
                <a:latin typeface="Arial" panose="020B0604020202020204" pitchFamily="34" charset="0"/>
              </a:rPr>
              <a:t>, </a:t>
            </a:r>
            <a:r>
              <a:rPr lang="cs-CZ" altLang="cs-CZ" sz="2200" dirty="0" err="1">
                <a:latin typeface="Arial" panose="020B0604020202020204" pitchFamily="34" charset="0"/>
              </a:rPr>
              <a:t>you</a:t>
            </a:r>
            <a:r>
              <a:rPr lang="cs-CZ" altLang="cs-CZ" sz="2200" dirty="0">
                <a:latin typeface="Arial" panose="020B0604020202020204" pitchFamily="34" charset="0"/>
              </a:rPr>
              <a:t> </a:t>
            </a:r>
            <a:r>
              <a:rPr lang="cs-CZ" altLang="cs-CZ" sz="2200" dirty="0" err="1">
                <a:latin typeface="Arial" panose="020B0604020202020204" pitchFamily="34" charset="0"/>
              </a:rPr>
              <a:t>can</a:t>
            </a:r>
            <a:r>
              <a:rPr lang="cs-CZ" altLang="cs-CZ" sz="2200" dirty="0">
                <a:latin typeface="Arial" panose="020B0604020202020204" pitchFamily="34" charset="0"/>
              </a:rPr>
              <a:t> </a:t>
            </a:r>
            <a:r>
              <a:rPr lang="en-US" altLang="cs-CZ" sz="2200" dirty="0">
                <a:latin typeface="Arial" panose="020B0604020202020204" pitchFamily="34" charset="0"/>
              </a:rPr>
              <a:t>find specific </a:t>
            </a:r>
            <a:r>
              <a:rPr lang="en-US" altLang="cs-CZ" sz="2200" dirty="0" err="1">
                <a:latin typeface="Arial" panose="020B0604020202020204" pitchFamily="34" charset="0"/>
              </a:rPr>
              <a:t>analys</a:t>
            </a:r>
            <a:r>
              <a:rPr lang="cs-CZ" altLang="cs-CZ" sz="2200" dirty="0">
                <a:latin typeface="Arial" panose="020B0604020202020204" pitchFamily="34" charset="0"/>
              </a:rPr>
              <a:t>e</a:t>
            </a:r>
            <a:r>
              <a:rPr lang="en-US" altLang="cs-CZ" sz="2200" dirty="0">
                <a:latin typeface="Arial" panose="020B0604020202020204" pitchFamily="34" charset="0"/>
              </a:rPr>
              <a:t>s that the company is forced to make because it has specific information needs.</a:t>
            </a:r>
          </a:p>
          <a:p>
            <a:pPr marL="285750" indent="-285750" eaLnBrk="1" hangingPunct="1">
              <a:spcBef>
                <a:spcPct val="0"/>
              </a:spcBef>
              <a:defRPr/>
            </a:pPr>
            <a:r>
              <a:rPr lang="en-US" altLang="cs-CZ" sz="2200" dirty="0">
                <a:latin typeface="Arial" panose="020B0604020202020204" pitchFamily="34" charset="0"/>
              </a:rPr>
              <a:t>Within the macro and micro analysis, we found </a:t>
            </a:r>
            <a:r>
              <a:rPr lang="cs-CZ" altLang="cs-CZ" sz="2200" dirty="0" err="1">
                <a:latin typeface="Arial" panose="020B0604020202020204" pitchFamily="34" charset="0"/>
              </a:rPr>
              <a:t>some</a:t>
            </a:r>
            <a:r>
              <a:rPr lang="cs-CZ" altLang="cs-CZ" sz="2200" dirty="0">
                <a:latin typeface="Arial" panose="020B0604020202020204" pitchFamily="34" charset="0"/>
              </a:rPr>
              <a:t> </a:t>
            </a:r>
            <a:r>
              <a:rPr lang="en-US" altLang="cs-CZ" sz="2200" dirty="0">
                <a:latin typeface="Arial" panose="020B0604020202020204" pitchFamily="34" charset="0"/>
              </a:rPr>
              <a:t>information, but some areas we </a:t>
            </a:r>
            <a:r>
              <a:rPr lang="cs-CZ" altLang="cs-CZ" sz="2200" dirty="0" err="1">
                <a:latin typeface="Arial" panose="020B0604020202020204" pitchFamily="34" charset="0"/>
              </a:rPr>
              <a:t>surveyed</a:t>
            </a:r>
            <a:r>
              <a:rPr lang="cs-CZ" altLang="cs-CZ" sz="2200" dirty="0">
                <a:latin typeface="Arial" panose="020B0604020202020204" pitchFamily="34" charset="0"/>
              </a:rPr>
              <a:t> </a:t>
            </a:r>
            <a:r>
              <a:rPr lang="en-US" altLang="cs-CZ" sz="2200" dirty="0">
                <a:latin typeface="Arial" panose="020B0604020202020204" pitchFamily="34" charset="0"/>
              </a:rPr>
              <a:t>only superficially</a:t>
            </a:r>
            <a:r>
              <a:rPr lang="cs-CZ" altLang="cs-CZ" sz="2200" dirty="0">
                <a:latin typeface="Arial" panose="020B0604020202020204" pitchFamily="34" charset="0"/>
              </a:rPr>
              <a:t>.</a:t>
            </a:r>
            <a:r>
              <a:rPr lang="en-US" altLang="cs-CZ" sz="2200" dirty="0">
                <a:latin typeface="Arial" panose="020B0604020202020204" pitchFamily="34" charset="0"/>
              </a:rPr>
              <a:t> </a:t>
            </a:r>
            <a:r>
              <a:rPr lang="cs-CZ" altLang="cs-CZ" sz="2200" dirty="0">
                <a:latin typeface="Arial" panose="020B0604020202020204" pitchFamily="34" charset="0"/>
              </a:rPr>
              <a:t>I</a:t>
            </a:r>
            <a:r>
              <a:rPr lang="en-US" altLang="cs-CZ" sz="2200" dirty="0">
                <a:latin typeface="Arial" panose="020B0604020202020204" pitchFamily="34" charset="0"/>
              </a:rPr>
              <a:t>n the operation of our company we have </a:t>
            </a:r>
            <a:r>
              <a:rPr lang="cs-CZ" altLang="cs-CZ" sz="2200" dirty="0" err="1">
                <a:latin typeface="Arial" panose="020B0604020202020204" pitchFamily="34" charset="0"/>
              </a:rPr>
              <a:t>some</a:t>
            </a:r>
            <a:r>
              <a:rPr lang="en-US" altLang="cs-CZ" sz="2200" dirty="0">
                <a:latin typeface="Arial" panose="020B0604020202020204" pitchFamily="34" charset="0"/>
              </a:rPr>
              <a:t> very specific need</a:t>
            </a:r>
            <a:r>
              <a:rPr lang="cs-CZ" altLang="cs-CZ" sz="2200" dirty="0">
                <a:latin typeface="Arial" panose="020B0604020202020204" pitchFamily="34" charset="0"/>
              </a:rPr>
              <a:t>s</a:t>
            </a:r>
            <a:r>
              <a:rPr lang="en-US" altLang="cs-CZ" sz="2200" dirty="0">
                <a:latin typeface="Arial" panose="020B0604020202020204" pitchFamily="34" charset="0"/>
              </a:rPr>
              <a:t> – </a:t>
            </a:r>
            <a:r>
              <a:rPr lang="cs-CZ" altLang="cs-CZ" sz="2200" dirty="0" err="1">
                <a:latin typeface="Arial" panose="020B0604020202020204" pitchFamily="34" charset="0"/>
              </a:rPr>
              <a:t>that</a:t>
            </a:r>
            <a:r>
              <a:rPr lang="cs-CZ" altLang="cs-CZ" sz="2200" dirty="0">
                <a:latin typeface="Arial" panose="020B0604020202020204" pitchFamily="34" charset="0"/>
              </a:rPr>
              <a:t> </a:t>
            </a:r>
            <a:r>
              <a:rPr lang="cs-CZ" altLang="cs-CZ" sz="2200" dirty="0" err="1">
                <a:latin typeface="Arial" panose="020B0604020202020204" pitchFamily="34" charset="0"/>
              </a:rPr>
              <a:t>is</a:t>
            </a:r>
            <a:r>
              <a:rPr lang="cs-CZ" altLang="cs-CZ" sz="2200" dirty="0">
                <a:latin typeface="Arial" panose="020B0604020202020204" pitchFamily="34" charset="0"/>
              </a:rPr>
              <a:t> </a:t>
            </a:r>
            <a:r>
              <a:rPr lang="en-US" altLang="cs-CZ" sz="2200" dirty="0">
                <a:latin typeface="Arial" panose="020B0604020202020204" pitchFamily="34" charset="0"/>
              </a:rPr>
              <a:t>why </a:t>
            </a:r>
            <a:r>
              <a:rPr lang="cs-CZ" altLang="cs-CZ" sz="2200" dirty="0" err="1">
                <a:latin typeface="Arial" panose="020B0604020202020204" pitchFamily="34" charset="0"/>
              </a:rPr>
              <a:t>we</a:t>
            </a:r>
            <a:r>
              <a:rPr lang="cs-CZ" altLang="cs-CZ" sz="2200" dirty="0">
                <a:latin typeface="Arial" panose="020B0604020202020204" pitchFamily="34" charset="0"/>
              </a:rPr>
              <a:t> </a:t>
            </a:r>
            <a:r>
              <a:rPr lang="cs-CZ" altLang="cs-CZ" sz="2200" dirty="0" err="1">
                <a:latin typeface="Arial" panose="020B0604020202020204" pitchFamily="34" charset="0"/>
              </a:rPr>
              <a:t>need</a:t>
            </a:r>
            <a:r>
              <a:rPr lang="cs-CZ" altLang="cs-CZ" sz="2200" dirty="0">
                <a:latin typeface="Arial" panose="020B0604020202020204" pitchFamily="34" charset="0"/>
              </a:rPr>
              <a:t> to </a:t>
            </a:r>
            <a:r>
              <a:rPr lang="en-US" altLang="cs-CZ" sz="2200" dirty="0">
                <a:latin typeface="Arial" panose="020B0604020202020204" pitchFamily="34" charset="0"/>
              </a:rPr>
              <a:t>do some </a:t>
            </a:r>
            <a:r>
              <a:rPr lang="en-US" altLang="cs-CZ" sz="2200" dirty="0" err="1">
                <a:latin typeface="Arial" panose="020B0604020202020204" pitchFamily="34" charset="0"/>
              </a:rPr>
              <a:t>analys</a:t>
            </a:r>
            <a:r>
              <a:rPr lang="cs-CZ" altLang="cs-CZ" sz="2200" dirty="0">
                <a:latin typeface="Arial" panose="020B0604020202020204" pitchFamily="34" charset="0"/>
              </a:rPr>
              <a:t>e</a:t>
            </a:r>
            <a:r>
              <a:rPr lang="en-US" altLang="cs-CZ" sz="2200" dirty="0">
                <a:latin typeface="Arial" panose="020B0604020202020204" pitchFamily="34" charset="0"/>
              </a:rPr>
              <a:t>s aimed at a deeper understanding of context.</a:t>
            </a:r>
          </a:p>
          <a:p>
            <a:pPr marL="285750" indent="-285750" eaLnBrk="1" hangingPunct="1">
              <a:spcBef>
                <a:spcPct val="0"/>
              </a:spcBef>
              <a:defRPr/>
            </a:pPr>
            <a:r>
              <a:rPr lang="en-US" altLang="cs-CZ" sz="2200" dirty="0">
                <a:latin typeface="Arial" panose="020B0604020202020204" pitchFamily="34" charset="0"/>
              </a:rPr>
              <a:t>E.g. We have a company in the IT industry</a:t>
            </a:r>
            <a:r>
              <a:rPr lang="cs-CZ" altLang="cs-CZ" sz="2200" dirty="0">
                <a:latin typeface="Arial" panose="020B0604020202020204" pitchFamily="34" charset="0"/>
              </a:rPr>
              <a:t>.</a:t>
            </a:r>
            <a:r>
              <a:rPr lang="en-US" altLang="cs-CZ" sz="2200" dirty="0">
                <a:latin typeface="Arial" panose="020B0604020202020204" pitchFamily="34" charset="0"/>
              </a:rPr>
              <a:t> </a:t>
            </a:r>
            <a:r>
              <a:rPr lang="cs-CZ" altLang="cs-CZ" sz="2200" dirty="0">
                <a:latin typeface="Arial" panose="020B0604020202020204" pitchFamily="34" charset="0"/>
              </a:rPr>
              <a:t>I</a:t>
            </a:r>
            <a:r>
              <a:rPr lang="en-US" altLang="cs-CZ" sz="2200" dirty="0">
                <a:latin typeface="Arial" panose="020B0604020202020204" pitchFamily="34" charset="0"/>
              </a:rPr>
              <a:t>n the macro environment, we examined the technology, but only superficially, we need literally daily update of what's new, </a:t>
            </a:r>
            <a:r>
              <a:rPr lang="cs-CZ" altLang="cs-CZ" sz="2200" dirty="0">
                <a:latin typeface="Arial" panose="020B0604020202020204" pitchFamily="34" charset="0"/>
              </a:rPr>
              <a:t>so </a:t>
            </a:r>
            <a:r>
              <a:rPr lang="en-US" altLang="cs-CZ" sz="2200" dirty="0">
                <a:latin typeface="Arial" panose="020B0604020202020204" pitchFamily="34" charset="0"/>
              </a:rPr>
              <a:t>we </a:t>
            </a:r>
            <a:r>
              <a:rPr lang="cs-CZ" altLang="cs-CZ" sz="2200" dirty="0">
                <a:latin typeface="Arial" panose="020B0604020202020204" pitchFamily="34" charset="0"/>
              </a:rPr>
              <a:t>a</a:t>
            </a:r>
            <a:r>
              <a:rPr lang="en-US" altLang="cs-CZ" sz="2200" dirty="0">
                <a:latin typeface="Arial" panose="020B0604020202020204" pitchFamily="34" charset="0"/>
              </a:rPr>
              <a:t>re able to create revolutionary products for our customers.</a:t>
            </a:r>
          </a:p>
        </p:txBody>
      </p:sp>
    </p:spTree>
    <p:extLst>
      <p:ext uri="{BB962C8B-B14F-4D97-AF65-F5344CB8AC3E}">
        <p14:creationId xmlns:p14="http://schemas.microsoft.com/office/powerpoint/2010/main" val="32976344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External</a:t>
            </a:r>
            <a:r>
              <a:rPr lang="cs-CZ" b="1" dirty="0">
                <a:latin typeface="Arial" pitchFamily="34" charset="0"/>
                <a:cs typeface="Arial" pitchFamily="34" charset="0"/>
              </a:rPr>
              <a:t> </a:t>
            </a:r>
            <a:r>
              <a:rPr lang="cs-CZ" b="1" dirty="0" err="1">
                <a:latin typeface="Arial" pitchFamily="34" charset="0"/>
                <a:cs typeface="Arial" pitchFamily="34" charset="0"/>
              </a:rPr>
              <a:t>Micro</a:t>
            </a:r>
            <a:r>
              <a:rPr lang="cs-CZ" b="1" dirty="0">
                <a:latin typeface="Arial" pitchFamily="34" charset="0"/>
                <a:cs typeface="Arial" pitchFamily="34" charset="0"/>
              </a:rPr>
              <a:t> </a:t>
            </a:r>
            <a:r>
              <a:rPr lang="cs-CZ" b="1" dirty="0" err="1">
                <a:latin typeface="Arial" pitchFamily="34" charset="0"/>
                <a:cs typeface="Arial" pitchFamily="34" charset="0"/>
              </a:rPr>
              <a:t>Analysis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3.1 </a:t>
            </a:r>
            <a:r>
              <a:rPr lang="en-US" altLang="cs-CZ" sz="2400" b="1" dirty="0">
                <a:latin typeface="Arial" panose="020B0604020202020204" pitchFamily="34" charset="0"/>
              </a:rPr>
              <a:t>ANALYSIS OF SCIENTIFIC AND TECHNOLOGICAL DEVELOPMENT</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503238" y="1512044"/>
            <a:ext cx="847725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Identifying the direction of current developments.</a:t>
            </a:r>
          </a:p>
          <a:p>
            <a:pPr marL="285750" indent="-285750" eaLnBrk="1" hangingPunct="1">
              <a:spcBef>
                <a:spcPct val="0"/>
              </a:spcBef>
              <a:defRPr/>
            </a:pPr>
            <a:r>
              <a:rPr lang="en-US" altLang="cs-CZ" sz="2200" dirty="0">
                <a:latin typeface="Arial" panose="020B0604020202020204" pitchFamily="34" charset="0"/>
              </a:rPr>
              <a:t>What new insights are in our </a:t>
            </a:r>
            <a:r>
              <a:rPr lang="cs-CZ" altLang="cs-CZ" sz="2200" dirty="0" err="1">
                <a:latin typeface="Arial" panose="020B0604020202020204" pitchFamily="34" charset="0"/>
              </a:rPr>
              <a:t>field</a:t>
            </a:r>
            <a:r>
              <a:rPr lang="en-US" altLang="cs-CZ" sz="2200" dirty="0">
                <a:latin typeface="Arial" panose="020B0604020202020204" pitchFamily="34" charset="0"/>
              </a:rPr>
              <a:t>.</a:t>
            </a:r>
          </a:p>
          <a:p>
            <a:pPr marL="285750" indent="-285750" eaLnBrk="1" hangingPunct="1">
              <a:spcBef>
                <a:spcPct val="0"/>
              </a:spcBef>
              <a:defRPr/>
            </a:pPr>
            <a:r>
              <a:rPr lang="en-US" altLang="cs-CZ" sz="2200" dirty="0">
                <a:latin typeface="Arial" panose="020B0604020202020204" pitchFamily="34" charset="0"/>
              </a:rPr>
              <a:t>What is going </a:t>
            </a:r>
            <a:r>
              <a:rPr lang="cs-CZ" altLang="cs-CZ" sz="2200" dirty="0">
                <a:latin typeface="Arial" panose="020B0604020202020204" pitchFamily="34" charset="0"/>
              </a:rPr>
              <a:t>to </a:t>
            </a:r>
            <a:r>
              <a:rPr lang="cs-CZ" altLang="cs-CZ" sz="2200" dirty="0" err="1">
                <a:latin typeface="Arial" panose="020B0604020202020204" pitchFamily="34" charset="0"/>
              </a:rPr>
              <a:t>come</a:t>
            </a:r>
            <a:r>
              <a:rPr lang="cs-CZ" altLang="cs-CZ" sz="2200" dirty="0">
                <a:latin typeface="Arial" panose="020B0604020202020204" pitchFamily="34" charset="0"/>
              </a:rPr>
              <a:t> </a:t>
            </a:r>
            <a:r>
              <a:rPr lang="cs-CZ" altLang="cs-CZ" sz="2200" dirty="0" err="1">
                <a:latin typeface="Arial" panose="020B0604020202020204" pitchFamily="34" charset="0"/>
              </a:rPr>
              <a:t>out</a:t>
            </a:r>
            <a:r>
              <a:rPr lang="cs-CZ" altLang="cs-CZ" sz="2200" dirty="0">
                <a:latin typeface="Arial" panose="020B0604020202020204" pitchFamily="34" charset="0"/>
              </a:rPr>
              <a:t> </a:t>
            </a:r>
            <a:r>
              <a:rPr lang="en-US" altLang="cs-CZ" sz="2200" dirty="0">
                <a:latin typeface="Arial" panose="020B0604020202020204" pitchFamily="34" charset="0"/>
              </a:rPr>
              <a:t>in the future and will </a:t>
            </a:r>
            <a:r>
              <a:rPr lang="cs-CZ" altLang="cs-CZ" sz="2200" dirty="0" err="1">
                <a:latin typeface="Arial" panose="020B0604020202020204" pitchFamily="34" charset="0"/>
              </a:rPr>
              <a:t>it</a:t>
            </a:r>
            <a:r>
              <a:rPr lang="cs-CZ" altLang="cs-CZ" sz="2200" dirty="0">
                <a:latin typeface="Arial" panose="020B0604020202020204" pitchFamily="34" charset="0"/>
              </a:rPr>
              <a:t> </a:t>
            </a:r>
            <a:r>
              <a:rPr lang="en-US" altLang="cs-CZ" sz="2200" dirty="0">
                <a:latin typeface="Arial" panose="020B0604020202020204" pitchFamily="34" charset="0"/>
              </a:rPr>
              <a:t>somehow </a:t>
            </a:r>
            <a:r>
              <a:rPr lang="cs-CZ" altLang="cs-CZ" sz="2200" dirty="0" err="1">
                <a:latin typeface="Arial" panose="020B0604020202020204" pitchFamily="34" charset="0"/>
              </a:rPr>
              <a:t>be</a:t>
            </a:r>
            <a:r>
              <a:rPr lang="cs-CZ" altLang="cs-CZ" sz="2200" dirty="0">
                <a:latin typeface="Arial" panose="020B0604020202020204" pitchFamily="34" charset="0"/>
              </a:rPr>
              <a:t> </a:t>
            </a:r>
            <a:r>
              <a:rPr lang="en-US" altLang="cs-CZ" sz="2200" dirty="0">
                <a:latin typeface="Arial" panose="020B0604020202020204" pitchFamily="34" charset="0"/>
              </a:rPr>
              <a:t>useful</a:t>
            </a:r>
            <a:r>
              <a:rPr lang="cs-CZ" altLang="cs-CZ" sz="2200" dirty="0">
                <a:latin typeface="Arial" panose="020B0604020202020204" pitchFamily="34" charset="0"/>
              </a:rPr>
              <a:t> </a:t>
            </a:r>
            <a:r>
              <a:rPr lang="cs-CZ" altLang="cs-CZ" sz="2200" dirty="0" err="1">
                <a:latin typeface="Arial" panose="020B0604020202020204" pitchFamily="34" charset="0"/>
              </a:rPr>
              <a:t>for</a:t>
            </a:r>
            <a:r>
              <a:rPr lang="cs-CZ" altLang="cs-CZ" sz="2200" dirty="0">
                <a:latin typeface="Arial" panose="020B0604020202020204" pitchFamily="34" charset="0"/>
              </a:rPr>
              <a:t> </a:t>
            </a:r>
            <a:r>
              <a:rPr lang="cs-CZ" altLang="cs-CZ" sz="2200" dirty="0" err="1">
                <a:latin typeface="Arial" panose="020B0604020202020204" pitchFamily="34" charset="0"/>
              </a:rPr>
              <a:t>us</a:t>
            </a:r>
            <a:r>
              <a:rPr lang="en-US" altLang="cs-CZ" sz="2200" dirty="0">
                <a:latin typeface="Arial" panose="020B0604020202020204" pitchFamily="34" charset="0"/>
              </a:rPr>
              <a:t>?</a:t>
            </a:r>
          </a:p>
          <a:p>
            <a:pPr marL="285750" indent="-285750" eaLnBrk="1" hangingPunct="1">
              <a:spcBef>
                <a:spcPct val="0"/>
              </a:spcBef>
              <a:defRPr/>
            </a:pPr>
            <a:r>
              <a:rPr lang="en-US" altLang="cs-CZ" sz="2200" dirty="0">
                <a:latin typeface="Arial" panose="020B0604020202020204" pitchFamily="34" charset="0"/>
              </a:rPr>
              <a:t>Charting techniques that </a:t>
            </a:r>
            <a:r>
              <a:rPr lang="cs-CZ" altLang="cs-CZ" sz="2200" dirty="0">
                <a:latin typeface="Arial" panose="020B0604020202020204" pitchFamily="34" charset="0"/>
              </a:rPr>
              <a:t>are </a:t>
            </a:r>
            <a:r>
              <a:rPr lang="en-US" altLang="cs-CZ" sz="2200" dirty="0">
                <a:latin typeface="Arial" panose="020B0604020202020204" pitchFamily="34" charset="0"/>
              </a:rPr>
              <a:t>use</a:t>
            </a:r>
            <a:r>
              <a:rPr lang="cs-CZ" altLang="cs-CZ" sz="2200" dirty="0">
                <a:latin typeface="Arial" panose="020B0604020202020204" pitchFamily="34" charset="0"/>
              </a:rPr>
              <a:t>d by</a:t>
            </a:r>
            <a:r>
              <a:rPr lang="en-US" altLang="cs-CZ" sz="2200" dirty="0">
                <a:latin typeface="Arial" panose="020B0604020202020204" pitchFamily="34" charset="0"/>
              </a:rPr>
              <a:t> competing firms (competition analysis).</a:t>
            </a:r>
          </a:p>
          <a:p>
            <a:pPr marL="285750" indent="-285750" eaLnBrk="1" hangingPunct="1">
              <a:spcBef>
                <a:spcPct val="0"/>
              </a:spcBef>
              <a:defRPr/>
            </a:pPr>
            <a:r>
              <a:rPr lang="en-US" altLang="cs-CZ" sz="2200" dirty="0">
                <a:latin typeface="Arial" panose="020B0604020202020204" pitchFamily="34" charset="0"/>
              </a:rPr>
              <a:t>Considering own options.</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cs-CZ" altLang="cs-CZ" sz="2200" dirty="0" err="1">
                <a:latin typeface="Arial" panose="020B0604020202020204" pitchFamily="34" charset="0"/>
              </a:rPr>
              <a:t>How</a:t>
            </a:r>
            <a:r>
              <a:rPr lang="en-US" altLang="cs-CZ" sz="2200" dirty="0">
                <a:latin typeface="Arial" panose="020B0604020202020204" pitchFamily="34" charset="0"/>
              </a:rPr>
              <a:t>? Where? How much?</a:t>
            </a:r>
          </a:p>
        </p:txBody>
      </p:sp>
    </p:spTree>
    <p:extLst>
      <p:ext uri="{BB962C8B-B14F-4D97-AF65-F5344CB8AC3E}">
        <p14:creationId xmlns:p14="http://schemas.microsoft.com/office/powerpoint/2010/main" val="30691574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External</a:t>
            </a:r>
            <a:r>
              <a:rPr lang="cs-CZ" b="1" dirty="0">
                <a:latin typeface="Arial" pitchFamily="34" charset="0"/>
                <a:cs typeface="Arial" pitchFamily="34" charset="0"/>
              </a:rPr>
              <a:t> </a:t>
            </a:r>
            <a:r>
              <a:rPr lang="cs-CZ" b="1" dirty="0" err="1">
                <a:latin typeface="Arial" pitchFamily="34" charset="0"/>
                <a:cs typeface="Arial" pitchFamily="34" charset="0"/>
              </a:rPr>
              <a:t>Micro</a:t>
            </a:r>
            <a:r>
              <a:rPr lang="cs-CZ" b="1" dirty="0">
                <a:latin typeface="Arial" pitchFamily="34" charset="0"/>
                <a:cs typeface="Arial" pitchFamily="34" charset="0"/>
              </a:rPr>
              <a:t> </a:t>
            </a:r>
            <a:r>
              <a:rPr lang="cs-CZ" b="1" dirty="0" err="1">
                <a:latin typeface="Arial" pitchFamily="34" charset="0"/>
                <a:cs typeface="Arial" pitchFamily="34" charset="0"/>
              </a:rPr>
              <a:t>Analysis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3.2 ANALYSIS OF REGION</a:t>
            </a:r>
          </a:p>
        </p:txBody>
      </p:sp>
      <p:sp>
        <p:nvSpPr>
          <p:cNvPr id="3079" name="TextovéPole 10"/>
          <p:cNvSpPr txBox="1">
            <a:spLocks noChangeArrowheads="1"/>
          </p:cNvSpPr>
          <p:nvPr/>
        </p:nvSpPr>
        <p:spPr bwMode="auto">
          <a:xfrm>
            <a:off x="503238" y="1512044"/>
            <a:ext cx="847725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Demographic and geographic options.</a:t>
            </a:r>
          </a:p>
          <a:p>
            <a:pPr marL="285750" indent="-285750" eaLnBrk="1" hangingPunct="1">
              <a:spcBef>
                <a:spcPct val="0"/>
              </a:spcBef>
              <a:defRPr/>
            </a:pPr>
            <a:r>
              <a:rPr lang="en-US" altLang="cs-CZ" sz="2200" dirty="0">
                <a:latin typeface="Arial" panose="020B0604020202020204" pitchFamily="34" charset="0"/>
              </a:rPr>
              <a:t>Employment.</a:t>
            </a:r>
          </a:p>
          <a:p>
            <a:pPr marL="285750" indent="-285750" eaLnBrk="1" hangingPunct="1">
              <a:spcBef>
                <a:spcPct val="0"/>
              </a:spcBef>
              <a:defRPr/>
            </a:pPr>
            <a:r>
              <a:rPr lang="en-US" altLang="cs-CZ" sz="2200" dirty="0">
                <a:latin typeface="Arial" panose="020B0604020202020204" pitchFamily="34" charset="0"/>
              </a:rPr>
              <a:t>Natural sites - NP, PLA.</a:t>
            </a:r>
          </a:p>
          <a:p>
            <a:pPr marL="285750" indent="-285750" eaLnBrk="1" hangingPunct="1">
              <a:spcBef>
                <a:spcPct val="0"/>
              </a:spcBef>
              <a:defRPr/>
            </a:pPr>
            <a:r>
              <a:rPr lang="en-US" altLang="cs-CZ" sz="2200" dirty="0">
                <a:latin typeface="Arial" panose="020B0604020202020204" pitchFamily="34" charset="0"/>
              </a:rPr>
              <a:t>Collaboration with various environmental and governmental agencies.</a:t>
            </a:r>
          </a:p>
          <a:p>
            <a:pPr marL="285750" indent="-285750" eaLnBrk="1" hangingPunct="1">
              <a:spcBef>
                <a:spcPct val="0"/>
              </a:spcBef>
              <a:defRPr/>
            </a:pPr>
            <a:r>
              <a:rPr lang="en-US" altLang="cs-CZ" sz="2200" dirty="0">
                <a:latin typeface="Arial" panose="020B0604020202020204" pitchFamily="34" charset="0"/>
              </a:rPr>
              <a:t>Possibilities of energy and infrastructure networks.</a:t>
            </a:r>
          </a:p>
          <a:p>
            <a:pPr marL="285750" indent="-285750" eaLnBrk="1" hangingPunct="1">
              <a:spcBef>
                <a:spcPct val="0"/>
              </a:spcBef>
              <a:defRPr/>
            </a:pPr>
            <a:r>
              <a:rPr lang="en-US" altLang="cs-CZ" sz="2200" dirty="0">
                <a:latin typeface="Arial" panose="020B0604020202020204" pitchFamily="34" charset="0"/>
              </a:rPr>
              <a:t>Consideration of ecological approach-spending vs. environmental resources.</a:t>
            </a:r>
          </a:p>
        </p:txBody>
      </p:sp>
    </p:spTree>
    <p:extLst>
      <p:ext uri="{BB962C8B-B14F-4D97-AF65-F5344CB8AC3E}">
        <p14:creationId xmlns:p14="http://schemas.microsoft.com/office/powerpoint/2010/main" val="35921654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External</a:t>
            </a:r>
            <a:r>
              <a:rPr lang="cs-CZ" b="1" dirty="0">
                <a:latin typeface="Arial" pitchFamily="34" charset="0"/>
                <a:cs typeface="Arial" pitchFamily="34" charset="0"/>
              </a:rPr>
              <a:t> </a:t>
            </a:r>
            <a:r>
              <a:rPr lang="cs-CZ" b="1" dirty="0" err="1">
                <a:latin typeface="Arial" pitchFamily="34" charset="0"/>
                <a:cs typeface="Arial" pitchFamily="34" charset="0"/>
              </a:rPr>
              <a:t>Micro</a:t>
            </a:r>
            <a:r>
              <a:rPr lang="cs-CZ" b="1" dirty="0">
                <a:latin typeface="Arial" pitchFamily="34" charset="0"/>
                <a:cs typeface="Arial" pitchFamily="34" charset="0"/>
              </a:rPr>
              <a:t> </a:t>
            </a:r>
            <a:r>
              <a:rPr lang="cs-CZ" b="1" dirty="0" err="1">
                <a:latin typeface="Arial" pitchFamily="34" charset="0"/>
                <a:cs typeface="Arial" pitchFamily="34" charset="0"/>
              </a:rPr>
              <a:t>Analysis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3.3 SPECIFIC PRODUCT ANALYSES</a:t>
            </a:r>
          </a:p>
        </p:txBody>
      </p:sp>
      <p:sp>
        <p:nvSpPr>
          <p:cNvPr id="3079" name="TextovéPole 10"/>
          <p:cNvSpPr txBox="1">
            <a:spLocks noChangeArrowheads="1"/>
          </p:cNvSpPr>
          <p:nvPr/>
        </p:nvSpPr>
        <p:spPr bwMode="auto">
          <a:xfrm>
            <a:off x="503238" y="1512044"/>
            <a:ext cx="847725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cs-CZ" altLang="cs-CZ" sz="2200" dirty="0">
                <a:latin typeface="Arial" panose="020B0604020202020204" pitchFamily="34" charset="0"/>
              </a:rPr>
              <a:t>New </a:t>
            </a:r>
            <a:r>
              <a:rPr lang="cs-CZ" altLang="cs-CZ" sz="2200" dirty="0" err="1">
                <a:latin typeface="Arial" panose="020B0604020202020204" pitchFamily="34" charset="0"/>
              </a:rPr>
              <a:t>product</a:t>
            </a:r>
            <a:r>
              <a:rPr lang="cs-CZ" altLang="cs-CZ" sz="2200" dirty="0">
                <a:latin typeface="Arial" panose="020B0604020202020204" pitchFamily="34" charset="0"/>
              </a:rPr>
              <a:t> </a:t>
            </a:r>
            <a:r>
              <a:rPr lang="cs-CZ" altLang="cs-CZ" sz="2200" dirty="0" err="1">
                <a:latin typeface="Arial" panose="020B0604020202020204" pitchFamily="34" charset="0"/>
              </a:rPr>
              <a:t>ideas</a:t>
            </a:r>
            <a:r>
              <a:rPr lang="cs-CZ" altLang="cs-CZ" sz="2200" dirty="0">
                <a:latin typeface="Arial" panose="020B0604020202020204" pitchFamily="34" charset="0"/>
              </a:rPr>
              <a:t>, </a:t>
            </a:r>
            <a:r>
              <a:rPr lang="cs-CZ" altLang="cs-CZ" sz="2200" dirty="0" err="1">
                <a:latin typeface="Arial" panose="020B0604020202020204" pitchFamily="34" charset="0"/>
              </a:rPr>
              <a:t>prototypes</a:t>
            </a:r>
            <a:r>
              <a:rPr lang="cs-CZ" altLang="cs-CZ" sz="2200" dirty="0">
                <a:latin typeface="Arial" panose="020B0604020202020204" pitchFamily="34" charset="0"/>
              </a:rPr>
              <a:t>.</a:t>
            </a:r>
          </a:p>
          <a:p>
            <a:pPr marL="285750" indent="-285750" eaLnBrk="1" hangingPunct="1">
              <a:spcBef>
                <a:spcPct val="0"/>
              </a:spcBef>
              <a:defRPr/>
            </a:pPr>
            <a:r>
              <a:rPr lang="cs-CZ" altLang="cs-CZ" sz="2200" dirty="0" err="1">
                <a:latin typeface="Arial" panose="020B0604020202020204" pitchFamily="34" charset="0"/>
              </a:rPr>
              <a:t>Packaging</a:t>
            </a:r>
            <a:r>
              <a:rPr lang="cs-CZ" altLang="cs-CZ" sz="2200" dirty="0">
                <a:latin typeface="Arial" panose="020B0604020202020204" pitchFamily="34" charset="0"/>
              </a:rPr>
              <a:t> </a:t>
            </a:r>
            <a:r>
              <a:rPr lang="cs-CZ" altLang="cs-CZ" sz="2200" dirty="0" err="1">
                <a:latin typeface="Arial" panose="020B0604020202020204" pitchFamily="34" charset="0"/>
              </a:rPr>
              <a:t>testing</a:t>
            </a:r>
            <a:r>
              <a:rPr lang="cs-CZ" altLang="cs-CZ" sz="2200" dirty="0">
                <a:latin typeface="Arial" panose="020B0604020202020204" pitchFamily="34" charset="0"/>
              </a:rPr>
              <a:t>.</a:t>
            </a:r>
          </a:p>
          <a:p>
            <a:pPr marL="285750" indent="-285750" eaLnBrk="1" hangingPunct="1">
              <a:spcBef>
                <a:spcPct val="0"/>
              </a:spcBef>
              <a:defRPr/>
            </a:pPr>
            <a:r>
              <a:rPr lang="cs-CZ" altLang="cs-CZ" sz="2200" dirty="0">
                <a:latin typeface="Arial" panose="020B0604020202020204" pitchFamily="34" charset="0"/>
              </a:rPr>
              <a:t>Brand </a:t>
            </a:r>
            <a:r>
              <a:rPr lang="cs-CZ" altLang="cs-CZ" sz="2200" dirty="0" err="1">
                <a:latin typeface="Arial" panose="020B0604020202020204" pitchFamily="34" charset="0"/>
              </a:rPr>
              <a:t>analyses</a:t>
            </a:r>
            <a:r>
              <a:rPr lang="cs-CZ" altLang="cs-CZ" sz="2200" dirty="0">
                <a:latin typeface="Arial" panose="020B0604020202020204" pitchFamily="34" charset="0"/>
              </a:rPr>
              <a:t>.</a:t>
            </a:r>
          </a:p>
          <a:p>
            <a:pPr marL="285750" indent="-285750" eaLnBrk="1" hangingPunct="1">
              <a:spcBef>
                <a:spcPct val="0"/>
              </a:spcBef>
              <a:defRPr/>
            </a:pPr>
            <a:r>
              <a:rPr lang="cs-CZ" altLang="cs-CZ" sz="2200" dirty="0" err="1">
                <a:latin typeface="Arial" panose="020B0604020202020204" pitchFamily="34" charset="0"/>
              </a:rPr>
              <a:t>Senzorical</a:t>
            </a:r>
            <a:r>
              <a:rPr lang="cs-CZ" altLang="cs-CZ" sz="2200" dirty="0">
                <a:latin typeface="Arial" panose="020B0604020202020204" pitchFamily="34" charset="0"/>
              </a:rPr>
              <a:t> </a:t>
            </a:r>
            <a:r>
              <a:rPr lang="cs-CZ" altLang="cs-CZ" sz="2200" dirty="0" err="1">
                <a:latin typeface="Arial" panose="020B0604020202020204" pitchFamily="34" charset="0"/>
              </a:rPr>
              <a:t>analyses</a:t>
            </a:r>
            <a:r>
              <a:rPr lang="cs-CZ" altLang="cs-CZ" sz="2200" dirty="0">
                <a:latin typeface="Arial" panose="020B0604020202020204" pitchFamily="34" charset="0"/>
              </a:rPr>
              <a:t>.</a:t>
            </a:r>
          </a:p>
          <a:p>
            <a:pPr marL="285750" indent="-285750" eaLnBrk="1" hangingPunct="1">
              <a:spcBef>
                <a:spcPct val="0"/>
              </a:spcBef>
              <a:defRPr/>
            </a:pPr>
            <a:r>
              <a:rPr lang="cs-CZ" altLang="cs-CZ" sz="2200" dirty="0" err="1">
                <a:latin typeface="Arial" panose="020B0604020202020204" pitchFamily="34" charset="0"/>
              </a:rPr>
              <a:t>Benchmarking</a:t>
            </a:r>
            <a:r>
              <a:rPr lang="cs-CZ" altLang="cs-CZ" sz="2200" dirty="0">
                <a:latin typeface="Arial" panose="020B0604020202020204" pitchFamily="34" charset="0"/>
              </a:rPr>
              <a:t> </a:t>
            </a:r>
            <a:r>
              <a:rPr lang="cs-CZ" altLang="cs-CZ" sz="2200" dirty="0" err="1">
                <a:latin typeface="Arial" panose="020B0604020202020204" pitchFamily="34" charset="0"/>
              </a:rPr>
              <a:t>our</a:t>
            </a:r>
            <a:r>
              <a:rPr lang="cs-CZ" altLang="cs-CZ" sz="2200" dirty="0">
                <a:latin typeface="Arial" panose="020B0604020202020204" pitchFamily="34" charset="0"/>
              </a:rPr>
              <a:t> </a:t>
            </a:r>
            <a:r>
              <a:rPr lang="cs-CZ" altLang="cs-CZ" sz="2200" dirty="0" err="1">
                <a:latin typeface="Arial" panose="020B0604020202020204" pitchFamily="34" charset="0"/>
              </a:rPr>
              <a:t>products</a:t>
            </a:r>
            <a:r>
              <a:rPr lang="cs-CZ" altLang="cs-CZ" sz="2200" dirty="0">
                <a:latin typeface="Arial" panose="020B0604020202020204" pitchFamily="34" charset="0"/>
              </a:rPr>
              <a:t> to market/</a:t>
            </a:r>
            <a:r>
              <a:rPr lang="cs-CZ" altLang="cs-CZ" sz="2200" dirty="0" err="1">
                <a:latin typeface="Arial" panose="020B0604020202020204" pitchFamily="34" charset="0"/>
              </a:rPr>
              <a:t>competitors</a:t>
            </a:r>
            <a:r>
              <a:rPr lang="cs-CZ" altLang="cs-CZ" sz="2200" dirty="0">
                <a:latin typeface="Arial" panose="020B0604020202020204" pitchFamily="34" charset="0"/>
              </a:rPr>
              <a:t>.</a:t>
            </a:r>
          </a:p>
          <a:p>
            <a:pPr marL="285750" indent="-285750" eaLnBrk="1" hangingPunct="1">
              <a:spcBef>
                <a:spcPct val="0"/>
              </a:spcBef>
              <a:defRPr/>
            </a:pPr>
            <a:r>
              <a:rPr lang="cs-CZ" altLang="cs-CZ" sz="2200" dirty="0" err="1">
                <a:latin typeface="Arial" panose="020B0604020202020204" pitchFamily="34" charset="0"/>
              </a:rPr>
              <a:t>Perception</a:t>
            </a:r>
            <a:r>
              <a:rPr lang="cs-CZ" altLang="cs-CZ" sz="2200" dirty="0">
                <a:latin typeface="Arial" panose="020B0604020202020204" pitchFamily="34" charset="0"/>
              </a:rPr>
              <a:t> </a:t>
            </a:r>
            <a:r>
              <a:rPr lang="cs-CZ" altLang="cs-CZ" sz="2200" dirty="0" err="1">
                <a:latin typeface="Arial" panose="020B0604020202020204" pitchFamily="34" charset="0"/>
              </a:rPr>
              <a:t>analyses</a:t>
            </a:r>
            <a:r>
              <a:rPr lang="cs-CZ" altLang="cs-CZ" sz="2200" dirty="0">
                <a:latin typeface="Arial" panose="020B0604020202020204" pitchFamily="34" charset="0"/>
              </a:rPr>
              <a:t>.</a:t>
            </a:r>
          </a:p>
          <a:p>
            <a:pPr marL="285750" indent="-285750" eaLnBrk="1" hangingPunct="1">
              <a:spcBef>
                <a:spcPct val="0"/>
              </a:spcBef>
              <a:defRPr/>
            </a:pPr>
            <a:r>
              <a:rPr lang="cs-CZ" altLang="cs-CZ" sz="2200" dirty="0">
                <a:latin typeface="Arial" panose="020B0604020202020204" pitchFamily="34" charset="0"/>
              </a:rPr>
              <a:t>Market </a:t>
            </a:r>
            <a:r>
              <a:rPr lang="cs-CZ" altLang="cs-CZ" sz="2200" dirty="0" err="1">
                <a:latin typeface="Arial" panose="020B0604020202020204" pitchFamily="34" charset="0"/>
              </a:rPr>
              <a:t>analyses</a:t>
            </a:r>
            <a:r>
              <a:rPr lang="cs-CZ" altLang="cs-CZ" sz="2200" dirty="0">
                <a:latin typeface="Arial" panose="020B0604020202020204" pitchFamily="34" charset="0"/>
              </a:rPr>
              <a:t> – </a:t>
            </a:r>
            <a:r>
              <a:rPr lang="cs-CZ" altLang="cs-CZ" sz="2200" dirty="0" err="1">
                <a:latin typeface="Arial" panose="020B0604020202020204" pitchFamily="34" charset="0"/>
              </a:rPr>
              <a:t>size</a:t>
            </a:r>
            <a:r>
              <a:rPr lang="cs-CZ" altLang="cs-CZ" sz="2200" dirty="0">
                <a:latin typeface="Arial" panose="020B0604020202020204" pitchFamily="34" charset="0"/>
              </a:rPr>
              <a:t>, </a:t>
            </a:r>
            <a:r>
              <a:rPr lang="cs-CZ" altLang="cs-CZ" sz="2200" dirty="0" err="1">
                <a:latin typeface="Arial" panose="020B0604020202020204" pitchFamily="34" charset="0"/>
              </a:rPr>
              <a:t>shares</a:t>
            </a:r>
            <a:r>
              <a:rPr lang="cs-CZ" altLang="cs-CZ" sz="2200" dirty="0">
                <a:latin typeface="Arial" panose="020B0604020202020204" pitchFamily="34" charset="0"/>
              </a:rPr>
              <a:t> </a:t>
            </a:r>
            <a:r>
              <a:rPr lang="cs-CZ" altLang="cs-CZ" sz="2200" dirty="0" err="1">
                <a:latin typeface="Arial" panose="020B0604020202020204" pitchFamily="34" charset="0"/>
              </a:rPr>
              <a:t>etc</a:t>
            </a:r>
            <a:r>
              <a:rPr lang="cs-CZ" altLang="cs-CZ" sz="2200" dirty="0">
                <a:latin typeface="Arial" panose="020B0604020202020204" pitchFamily="34" charset="0"/>
              </a:rPr>
              <a:t>.</a:t>
            </a:r>
          </a:p>
          <a:p>
            <a:pPr marL="285750" indent="-285750" eaLnBrk="1" hangingPunct="1">
              <a:spcBef>
                <a:spcPct val="0"/>
              </a:spcBef>
              <a:defRPr/>
            </a:pPr>
            <a:endParaRPr lang="en-US" altLang="cs-CZ" sz="2200" dirty="0">
              <a:latin typeface="Arial" panose="020B0604020202020204" pitchFamily="34" charset="0"/>
            </a:endParaRPr>
          </a:p>
        </p:txBody>
      </p:sp>
      <p:pic>
        <p:nvPicPr>
          <p:cNvPr id="5" name="Zástupný symbol pro obsah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03238" y="4011982"/>
            <a:ext cx="3358663" cy="2521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Zástupný symbol pro obsah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967874" y="1217832"/>
            <a:ext cx="3012614" cy="1694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ráze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8016" y="4192226"/>
            <a:ext cx="4682472" cy="2161141"/>
          </a:xfrm>
          <a:prstGeom prst="rect">
            <a:avLst/>
          </a:prstGeom>
        </p:spPr>
      </p:pic>
    </p:spTree>
    <p:extLst>
      <p:ext uri="{BB962C8B-B14F-4D97-AF65-F5344CB8AC3E}">
        <p14:creationId xmlns:p14="http://schemas.microsoft.com/office/powerpoint/2010/main" val="23091794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External</a:t>
            </a:r>
            <a:r>
              <a:rPr lang="cs-CZ" b="1" dirty="0">
                <a:latin typeface="Arial" pitchFamily="34" charset="0"/>
                <a:cs typeface="Arial" pitchFamily="34" charset="0"/>
              </a:rPr>
              <a:t> </a:t>
            </a:r>
            <a:r>
              <a:rPr lang="cs-CZ" b="1" dirty="0" err="1">
                <a:latin typeface="Arial" pitchFamily="34" charset="0"/>
                <a:cs typeface="Arial" pitchFamily="34" charset="0"/>
              </a:rPr>
              <a:t>Micro</a:t>
            </a:r>
            <a:r>
              <a:rPr lang="cs-CZ" b="1" dirty="0">
                <a:latin typeface="Arial" pitchFamily="34" charset="0"/>
                <a:cs typeface="Arial" pitchFamily="34" charset="0"/>
              </a:rPr>
              <a:t> </a:t>
            </a:r>
            <a:r>
              <a:rPr lang="cs-CZ" b="1" dirty="0" err="1">
                <a:latin typeface="Arial" pitchFamily="34" charset="0"/>
                <a:cs typeface="Arial" pitchFamily="34" charset="0"/>
              </a:rPr>
              <a:t>Analysis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3.4 SPECIFIC PRICE ANALYSES</a:t>
            </a:r>
          </a:p>
        </p:txBody>
      </p:sp>
      <p:sp>
        <p:nvSpPr>
          <p:cNvPr id="3079" name="TextovéPole 10"/>
          <p:cNvSpPr txBox="1">
            <a:spLocks noChangeArrowheads="1"/>
          </p:cNvSpPr>
          <p:nvPr/>
        </p:nvSpPr>
        <p:spPr bwMode="auto">
          <a:xfrm>
            <a:off x="503238" y="1512044"/>
            <a:ext cx="847725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cs-CZ" altLang="cs-CZ" sz="2200" dirty="0" err="1">
                <a:latin typeface="Arial" panose="020B0604020202020204" pitchFamily="34" charset="0"/>
              </a:rPr>
              <a:t>Price</a:t>
            </a:r>
            <a:r>
              <a:rPr lang="cs-CZ" altLang="cs-CZ" sz="2200" dirty="0">
                <a:latin typeface="Arial" panose="020B0604020202020204" pitchFamily="34" charset="0"/>
              </a:rPr>
              <a:t> </a:t>
            </a:r>
            <a:r>
              <a:rPr lang="cs-CZ" altLang="cs-CZ" sz="2200" dirty="0" err="1">
                <a:latin typeface="Arial" panose="020B0604020202020204" pitchFamily="34" charset="0"/>
              </a:rPr>
              <a:t>perception</a:t>
            </a:r>
            <a:r>
              <a:rPr lang="cs-CZ" altLang="cs-CZ" sz="2200" dirty="0">
                <a:latin typeface="Arial" panose="020B0604020202020204" pitchFamily="34" charset="0"/>
              </a:rPr>
              <a:t> </a:t>
            </a:r>
            <a:r>
              <a:rPr lang="cs-CZ" altLang="cs-CZ" sz="2200" dirty="0" err="1">
                <a:latin typeface="Arial" panose="020B0604020202020204" pitchFamily="34" charset="0"/>
              </a:rPr>
              <a:t>analyses</a:t>
            </a:r>
            <a:r>
              <a:rPr lang="cs-CZ" altLang="cs-CZ" sz="2200" dirty="0">
                <a:latin typeface="Arial" panose="020B0604020202020204" pitchFamily="34" charset="0"/>
              </a:rPr>
              <a:t>.</a:t>
            </a:r>
          </a:p>
          <a:p>
            <a:pPr marL="285750" indent="-285750" eaLnBrk="1" hangingPunct="1">
              <a:spcBef>
                <a:spcPct val="0"/>
              </a:spcBef>
              <a:defRPr/>
            </a:pPr>
            <a:r>
              <a:rPr lang="cs-CZ" altLang="cs-CZ" sz="2200" dirty="0" err="1">
                <a:latin typeface="Arial" panose="020B0604020202020204" pitchFamily="34" charset="0"/>
              </a:rPr>
              <a:t>Price</a:t>
            </a:r>
            <a:r>
              <a:rPr lang="cs-CZ" altLang="cs-CZ" sz="2200" dirty="0">
                <a:latin typeface="Arial" panose="020B0604020202020204" pitchFamily="34" charset="0"/>
              </a:rPr>
              <a:t> elasticity </a:t>
            </a:r>
            <a:r>
              <a:rPr lang="cs-CZ" altLang="cs-CZ" sz="2200" dirty="0" err="1">
                <a:latin typeface="Arial" panose="020B0604020202020204" pitchFamily="34" charset="0"/>
              </a:rPr>
              <a:t>analyses</a:t>
            </a:r>
            <a:r>
              <a:rPr lang="cs-CZ" altLang="cs-CZ" sz="2200" dirty="0">
                <a:latin typeface="Arial" panose="020B0604020202020204" pitchFamily="34" charset="0"/>
              </a:rPr>
              <a:t>.</a:t>
            </a:r>
          </a:p>
          <a:p>
            <a:pPr marL="285750" indent="-285750" eaLnBrk="1" hangingPunct="1">
              <a:spcBef>
                <a:spcPct val="0"/>
              </a:spcBef>
              <a:defRPr/>
            </a:pPr>
            <a:r>
              <a:rPr lang="cs-CZ" altLang="cs-CZ" sz="2200" dirty="0" err="1">
                <a:latin typeface="Arial" panose="020B0604020202020204" pitchFamily="34" charset="0"/>
              </a:rPr>
              <a:t>Price</a:t>
            </a:r>
            <a:r>
              <a:rPr lang="cs-CZ" altLang="cs-CZ" sz="2200" dirty="0">
                <a:latin typeface="Arial" panose="020B0604020202020204" pitchFamily="34" charset="0"/>
              </a:rPr>
              <a:t> </a:t>
            </a:r>
            <a:r>
              <a:rPr lang="cs-CZ" altLang="cs-CZ" sz="2200" dirty="0" err="1">
                <a:latin typeface="Arial" panose="020B0604020202020204" pitchFamily="34" charset="0"/>
              </a:rPr>
              <a:t>bariers</a:t>
            </a:r>
            <a:r>
              <a:rPr lang="cs-CZ" altLang="cs-CZ" sz="2200" dirty="0">
                <a:latin typeface="Arial" panose="020B0604020202020204" pitchFamily="34" charset="0"/>
              </a:rPr>
              <a:t> </a:t>
            </a:r>
            <a:r>
              <a:rPr lang="cs-CZ" altLang="cs-CZ" sz="2200" dirty="0" err="1">
                <a:latin typeface="Arial" panose="020B0604020202020204" pitchFamily="34" charset="0"/>
              </a:rPr>
              <a:t>analyses</a:t>
            </a:r>
            <a:r>
              <a:rPr lang="cs-CZ" altLang="cs-CZ" sz="2200" dirty="0">
                <a:latin typeface="Arial" panose="020B0604020202020204" pitchFamily="34" charset="0"/>
              </a:rPr>
              <a:t>.</a:t>
            </a:r>
          </a:p>
          <a:p>
            <a:pPr marL="285750" indent="-285750" eaLnBrk="1" hangingPunct="1">
              <a:spcBef>
                <a:spcPct val="0"/>
              </a:spcBef>
              <a:defRPr/>
            </a:pPr>
            <a:r>
              <a:rPr lang="cs-CZ" altLang="cs-CZ" sz="2200" dirty="0" err="1">
                <a:latin typeface="Arial" panose="020B0604020202020204" pitchFamily="34" charset="0"/>
              </a:rPr>
              <a:t>Price</a:t>
            </a:r>
            <a:r>
              <a:rPr lang="cs-CZ" altLang="cs-CZ" sz="2200" dirty="0">
                <a:latin typeface="Arial" panose="020B0604020202020204" pitchFamily="34" charset="0"/>
              </a:rPr>
              <a:t> </a:t>
            </a:r>
            <a:r>
              <a:rPr lang="cs-CZ" altLang="cs-CZ" sz="2200" dirty="0" err="1">
                <a:latin typeface="Arial" panose="020B0604020202020204" pitchFamily="34" charset="0"/>
              </a:rPr>
              <a:t>positioning</a:t>
            </a:r>
            <a:r>
              <a:rPr lang="cs-CZ" altLang="cs-CZ" sz="2200" dirty="0">
                <a:latin typeface="Arial" panose="020B0604020202020204" pitchFamily="34" charset="0"/>
              </a:rPr>
              <a:t> </a:t>
            </a:r>
            <a:r>
              <a:rPr lang="cs-CZ" altLang="cs-CZ" sz="2200" dirty="0" err="1">
                <a:latin typeface="Arial" panose="020B0604020202020204" pitchFamily="34" charset="0"/>
              </a:rPr>
              <a:t>analyses</a:t>
            </a:r>
            <a:r>
              <a:rPr lang="cs-CZ" altLang="cs-CZ" sz="2200" dirty="0">
                <a:latin typeface="Arial" panose="020B0604020202020204" pitchFamily="34" charset="0"/>
              </a:rPr>
              <a:t>.</a:t>
            </a:r>
          </a:p>
          <a:p>
            <a:pPr marL="285750" indent="-285750" eaLnBrk="1" hangingPunct="1">
              <a:spcBef>
                <a:spcPct val="0"/>
              </a:spcBef>
              <a:defRPr/>
            </a:pPr>
            <a:r>
              <a:rPr lang="cs-CZ" altLang="cs-CZ" sz="2200" dirty="0" err="1">
                <a:latin typeface="Arial" panose="020B0604020202020204" pitchFamily="34" charset="0"/>
              </a:rPr>
              <a:t>Price</a:t>
            </a:r>
            <a:r>
              <a:rPr lang="cs-CZ" altLang="cs-CZ" sz="2200" dirty="0">
                <a:latin typeface="Arial" panose="020B0604020202020204" pitchFamily="34" charset="0"/>
              </a:rPr>
              <a:t> </a:t>
            </a:r>
            <a:r>
              <a:rPr lang="cs-CZ" altLang="cs-CZ" sz="2200" dirty="0" err="1">
                <a:latin typeface="Arial" panose="020B0604020202020204" pitchFamily="34" charset="0"/>
              </a:rPr>
              <a:t>acceptation</a:t>
            </a:r>
            <a:r>
              <a:rPr lang="cs-CZ" altLang="cs-CZ" sz="2200" dirty="0">
                <a:latin typeface="Arial" panose="020B0604020202020204" pitchFamily="34" charset="0"/>
              </a:rPr>
              <a:t> </a:t>
            </a:r>
            <a:r>
              <a:rPr lang="cs-CZ" altLang="cs-CZ" sz="2200" dirty="0" err="1">
                <a:latin typeface="Arial" panose="020B0604020202020204" pitchFamily="34" charset="0"/>
              </a:rPr>
              <a:t>analyses</a:t>
            </a:r>
            <a:r>
              <a:rPr lang="cs-CZ" altLang="cs-CZ" sz="2200" dirty="0">
                <a:latin typeface="Arial" panose="020B0604020202020204" pitchFamily="34" charset="0"/>
              </a:rPr>
              <a:t>.</a:t>
            </a:r>
          </a:p>
          <a:p>
            <a:pPr marL="285750" indent="-285750" eaLnBrk="1" hangingPunct="1">
              <a:spcBef>
                <a:spcPct val="0"/>
              </a:spcBef>
              <a:defRPr/>
            </a:pPr>
            <a:endParaRPr lang="en-US" altLang="cs-CZ" sz="2200" dirty="0">
              <a:latin typeface="Arial" panose="020B0604020202020204" pitchFamily="34" charset="0"/>
            </a:endParaRPr>
          </a:p>
        </p:txBody>
      </p:sp>
      <p:pic>
        <p:nvPicPr>
          <p:cNvPr id="5" name="Zástupný symbol pro obsah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589336" y="3635703"/>
            <a:ext cx="4335463" cy="289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20053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External</a:t>
            </a:r>
            <a:r>
              <a:rPr lang="cs-CZ" b="1" dirty="0">
                <a:latin typeface="Arial" pitchFamily="34" charset="0"/>
                <a:cs typeface="Arial" pitchFamily="34" charset="0"/>
              </a:rPr>
              <a:t> </a:t>
            </a:r>
            <a:r>
              <a:rPr lang="cs-CZ" b="1" dirty="0" err="1">
                <a:latin typeface="Arial" pitchFamily="34" charset="0"/>
                <a:cs typeface="Arial" pitchFamily="34" charset="0"/>
              </a:rPr>
              <a:t>Micro</a:t>
            </a:r>
            <a:r>
              <a:rPr lang="cs-CZ" b="1" dirty="0">
                <a:latin typeface="Arial" pitchFamily="34" charset="0"/>
                <a:cs typeface="Arial" pitchFamily="34" charset="0"/>
              </a:rPr>
              <a:t> </a:t>
            </a:r>
            <a:r>
              <a:rPr lang="cs-CZ" b="1" dirty="0" err="1">
                <a:latin typeface="Arial" pitchFamily="34" charset="0"/>
                <a:cs typeface="Arial" pitchFamily="34" charset="0"/>
              </a:rPr>
              <a:t>Analysis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3.5 SPECIFIC DISTRIBUTION ANALYSES</a:t>
            </a:r>
          </a:p>
        </p:txBody>
      </p:sp>
      <p:sp>
        <p:nvSpPr>
          <p:cNvPr id="3079" name="TextovéPole 10"/>
          <p:cNvSpPr txBox="1">
            <a:spLocks noChangeArrowheads="1"/>
          </p:cNvSpPr>
          <p:nvPr/>
        </p:nvSpPr>
        <p:spPr bwMode="auto">
          <a:xfrm>
            <a:off x="503238" y="1512044"/>
            <a:ext cx="847725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cs-CZ" altLang="cs-CZ" sz="2200" dirty="0" err="1">
                <a:latin typeface="Arial" panose="020B0604020202020204" pitchFamily="34" charset="0"/>
              </a:rPr>
              <a:t>Logistics</a:t>
            </a:r>
            <a:r>
              <a:rPr lang="cs-CZ" altLang="cs-CZ" sz="2200" dirty="0">
                <a:latin typeface="Arial" panose="020B0604020202020204" pitchFamily="34" charset="0"/>
              </a:rPr>
              <a:t> </a:t>
            </a:r>
            <a:r>
              <a:rPr lang="cs-CZ" altLang="cs-CZ" sz="2200" dirty="0" err="1">
                <a:latin typeface="Arial" panose="020B0604020202020204" pitchFamily="34" charset="0"/>
              </a:rPr>
              <a:t>analyses</a:t>
            </a:r>
            <a:r>
              <a:rPr lang="cs-CZ" altLang="cs-CZ" sz="2200" dirty="0">
                <a:latin typeface="Arial" panose="020B0604020202020204" pitchFamily="34" charset="0"/>
              </a:rPr>
              <a:t>, </a:t>
            </a:r>
            <a:r>
              <a:rPr lang="cs-CZ" altLang="cs-CZ" sz="2200" dirty="0" err="1">
                <a:latin typeface="Arial" panose="020B0604020202020204" pitchFamily="34" charset="0"/>
              </a:rPr>
              <a:t>aimed</a:t>
            </a:r>
            <a:r>
              <a:rPr lang="cs-CZ" altLang="cs-CZ" sz="2200" dirty="0">
                <a:latin typeface="Arial" panose="020B0604020202020204" pitchFamily="34" charset="0"/>
              </a:rPr>
              <a:t> </a:t>
            </a:r>
            <a:r>
              <a:rPr lang="cs-CZ" altLang="cs-CZ" sz="2200" dirty="0" err="1">
                <a:latin typeface="Arial" panose="020B0604020202020204" pitchFamily="34" charset="0"/>
              </a:rPr>
              <a:t>at</a:t>
            </a:r>
            <a:r>
              <a:rPr lang="cs-CZ" altLang="cs-CZ" sz="2200" dirty="0">
                <a:latin typeface="Arial" panose="020B0604020202020204" pitchFamily="34" charset="0"/>
              </a:rPr>
              <a:t> </a:t>
            </a:r>
            <a:r>
              <a:rPr lang="cs-CZ" altLang="cs-CZ" sz="2200" dirty="0" err="1">
                <a:latin typeface="Arial" panose="020B0604020202020204" pitchFamily="34" charset="0"/>
              </a:rPr>
              <a:t>warehouse</a:t>
            </a:r>
            <a:r>
              <a:rPr lang="cs-CZ" altLang="cs-CZ" sz="2200" dirty="0">
                <a:latin typeface="Arial" panose="020B0604020202020204" pitchFamily="34" charset="0"/>
              </a:rPr>
              <a:t> </a:t>
            </a:r>
            <a:r>
              <a:rPr lang="cs-CZ" altLang="cs-CZ" sz="2200" dirty="0" err="1">
                <a:latin typeface="Arial" panose="020B0604020202020204" pitchFamily="34" charset="0"/>
              </a:rPr>
              <a:t>locations</a:t>
            </a:r>
            <a:r>
              <a:rPr lang="cs-CZ" altLang="cs-CZ" sz="2200" dirty="0">
                <a:latin typeface="Arial" panose="020B0604020202020204" pitchFamily="34" charset="0"/>
              </a:rPr>
              <a:t>, </a:t>
            </a:r>
            <a:r>
              <a:rPr lang="cs-CZ" altLang="cs-CZ" sz="2200" dirty="0" err="1">
                <a:latin typeface="Arial" panose="020B0604020202020204" pitchFamily="34" charset="0"/>
              </a:rPr>
              <a:t>routes</a:t>
            </a:r>
            <a:r>
              <a:rPr lang="cs-CZ" altLang="cs-CZ" sz="2200" dirty="0">
                <a:latin typeface="Arial" panose="020B0604020202020204" pitchFamily="34" charset="0"/>
              </a:rPr>
              <a:t>, </a:t>
            </a:r>
            <a:r>
              <a:rPr lang="cs-CZ" altLang="cs-CZ" sz="2200" dirty="0" err="1">
                <a:latin typeface="Arial" panose="020B0604020202020204" pitchFamily="34" charset="0"/>
              </a:rPr>
              <a:t>packaging</a:t>
            </a:r>
            <a:r>
              <a:rPr lang="cs-CZ" altLang="cs-CZ" sz="2200" dirty="0">
                <a:latin typeface="Arial" panose="020B0604020202020204" pitchFamily="34" charset="0"/>
              </a:rPr>
              <a:t> </a:t>
            </a:r>
            <a:r>
              <a:rPr lang="cs-CZ" altLang="cs-CZ" sz="2200" dirty="0" err="1">
                <a:latin typeface="Arial" panose="020B0604020202020204" pitchFamily="34" charset="0"/>
              </a:rPr>
              <a:t>etc</a:t>
            </a:r>
            <a:r>
              <a:rPr lang="cs-CZ" altLang="cs-CZ" sz="2200" dirty="0">
                <a:latin typeface="Arial" panose="020B0604020202020204" pitchFamily="34" charset="0"/>
              </a:rPr>
              <a:t>.</a:t>
            </a:r>
          </a:p>
          <a:p>
            <a:pPr marL="285750" indent="-285750" eaLnBrk="1" hangingPunct="1">
              <a:spcBef>
                <a:spcPct val="0"/>
              </a:spcBef>
              <a:defRPr/>
            </a:pPr>
            <a:r>
              <a:rPr lang="cs-CZ" altLang="cs-CZ" sz="2200" dirty="0" err="1">
                <a:latin typeface="Arial" panose="020B0604020202020204" pitchFamily="34" charset="0"/>
              </a:rPr>
              <a:t>Stores</a:t>
            </a:r>
            <a:r>
              <a:rPr lang="cs-CZ" altLang="cs-CZ" sz="2200" dirty="0">
                <a:latin typeface="Arial" panose="020B0604020202020204" pitchFamily="34" charset="0"/>
              </a:rPr>
              <a:t> </a:t>
            </a:r>
            <a:r>
              <a:rPr lang="cs-CZ" altLang="cs-CZ" sz="2200" dirty="0" err="1">
                <a:latin typeface="Arial" panose="020B0604020202020204" pitchFamily="34" charset="0"/>
              </a:rPr>
              <a:t>locations</a:t>
            </a:r>
            <a:r>
              <a:rPr lang="cs-CZ" altLang="cs-CZ" sz="2200" dirty="0">
                <a:latin typeface="Arial" panose="020B0604020202020204" pitchFamily="34" charset="0"/>
              </a:rPr>
              <a:t> </a:t>
            </a:r>
            <a:r>
              <a:rPr lang="cs-CZ" altLang="cs-CZ" sz="2200" dirty="0" err="1">
                <a:latin typeface="Arial" panose="020B0604020202020204" pitchFamily="34" charset="0"/>
              </a:rPr>
              <a:t>analyses</a:t>
            </a:r>
            <a:r>
              <a:rPr lang="cs-CZ" altLang="cs-CZ" sz="2200" dirty="0">
                <a:latin typeface="Arial" panose="020B0604020202020204" pitchFamily="34" charset="0"/>
              </a:rPr>
              <a:t>.</a:t>
            </a:r>
          </a:p>
          <a:p>
            <a:pPr marL="285750" indent="-285750" eaLnBrk="1" hangingPunct="1">
              <a:spcBef>
                <a:spcPct val="0"/>
              </a:spcBef>
              <a:defRPr/>
            </a:pPr>
            <a:r>
              <a:rPr lang="cs-CZ" altLang="cs-CZ" sz="2200" dirty="0" err="1">
                <a:latin typeface="Arial" panose="020B0604020202020204" pitchFamily="34" charset="0"/>
              </a:rPr>
              <a:t>Analysis</a:t>
            </a:r>
            <a:r>
              <a:rPr lang="cs-CZ" altLang="cs-CZ" sz="2200" dirty="0">
                <a:latin typeface="Arial" panose="020B0604020202020204" pitchFamily="34" charset="0"/>
              </a:rPr>
              <a:t> </a:t>
            </a:r>
            <a:r>
              <a:rPr lang="cs-CZ" altLang="cs-CZ" sz="2200" dirty="0" err="1">
                <a:latin typeface="Arial" panose="020B0604020202020204" pitchFamily="34" charset="0"/>
              </a:rPr>
              <a:t>of</a:t>
            </a:r>
            <a:r>
              <a:rPr lang="cs-CZ" altLang="cs-CZ" sz="2200" dirty="0">
                <a:latin typeface="Arial" panose="020B0604020202020204" pitchFamily="34" charset="0"/>
              </a:rPr>
              <a:t> </a:t>
            </a:r>
            <a:r>
              <a:rPr lang="cs-CZ" altLang="cs-CZ" sz="2200" dirty="0" err="1">
                <a:latin typeface="Arial" panose="020B0604020202020204" pitchFamily="34" charset="0"/>
              </a:rPr>
              <a:t>products</a:t>
            </a:r>
            <a:r>
              <a:rPr lang="cs-CZ" altLang="cs-CZ" sz="2200" dirty="0">
                <a:latin typeface="Arial" panose="020B0604020202020204" pitchFamily="34" charset="0"/>
              </a:rPr>
              <a:t> </a:t>
            </a:r>
            <a:r>
              <a:rPr lang="cs-CZ" altLang="cs-CZ" sz="2200" dirty="0" err="1">
                <a:latin typeface="Arial" panose="020B0604020202020204" pitchFamily="34" charset="0"/>
              </a:rPr>
              <a:t>inside</a:t>
            </a:r>
            <a:r>
              <a:rPr lang="cs-CZ" altLang="cs-CZ" sz="2200" dirty="0">
                <a:latin typeface="Arial" panose="020B0604020202020204" pitchFamily="34" charset="0"/>
              </a:rPr>
              <a:t> </a:t>
            </a:r>
            <a:r>
              <a:rPr lang="cs-CZ" altLang="cs-CZ" sz="2200" dirty="0" err="1">
                <a:latin typeface="Arial" panose="020B0604020202020204" pitchFamily="34" charset="0"/>
              </a:rPr>
              <a:t>the</a:t>
            </a:r>
            <a:r>
              <a:rPr lang="cs-CZ" altLang="cs-CZ" sz="2200" dirty="0">
                <a:latin typeface="Arial" panose="020B0604020202020204" pitchFamily="34" charset="0"/>
              </a:rPr>
              <a:t> </a:t>
            </a:r>
            <a:r>
              <a:rPr lang="cs-CZ" altLang="cs-CZ" sz="2200" dirty="0" err="1">
                <a:latin typeface="Arial" panose="020B0604020202020204" pitchFamily="34" charset="0"/>
              </a:rPr>
              <a:t>stores</a:t>
            </a:r>
            <a:r>
              <a:rPr lang="cs-CZ" altLang="cs-CZ" sz="2200" dirty="0">
                <a:latin typeface="Arial" panose="020B0604020202020204" pitchFamily="34" charset="0"/>
              </a:rPr>
              <a:t>.</a:t>
            </a:r>
          </a:p>
          <a:p>
            <a:pPr marL="285750" indent="-285750" eaLnBrk="1" hangingPunct="1">
              <a:spcBef>
                <a:spcPct val="0"/>
              </a:spcBef>
              <a:defRPr/>
            </a:pPr>
            <a:r>
              <a:rPr lang="cs-CZ" altLang="cs-CZ" sz="2200" dirty="0" err="1">
                <a:latin typeface="Arial" panose="020B0604020202020204" pitchFamily="34" charset="0"/>
              </a:rPr>
              <a:t>Distribution</a:t>
            </a:r>
            <a:r>
              <a:rPr lang="cs-CZ" altLang="cs-CZ" sz="2200" dirty="0">
                <a:latin typeface="Arial" panose="020B0604020202020204" pitchFamily="34" charset="0"/>
              </a:rPr>
              <a:t> </a:t>
            </a:r>
            <a:r>
              <a:rPr lang="cs-CZ" altLang="cs-CZ" sz="2200" dirty="0" err="1">
                <a:latin typeface="Arial" panose="020B0604020202020204" pitchFamily="34" charset="0"/>
              </a:rPr>
              <a:t>channel</a:t>
            </a:r>
            <a:r>
              <a:rPr lang="cs-CZ" altLang="cs-CZ" sz="2200" dirty="0">
                <a:latin typeface="Arial" panose="020B0604020202020204" pitchFamily="34" charset="0"/>
              </a:rPr>
              <a:t> </a:t>
            </a:r>
            <a:r>
              <a:rPr lang="cs-CZ" altLang="cs-CZ" sz="2200" dirty="0" err="1">
                <a:latin typeface="Arial" panose="020B0604020202020204" pitchFamily="34" charset="0"/>
              </a:rPr>
              <a:t>analysis</a:t>
            </a:r>
            <a:r>
              <a:rPr lang="cs-CZ" altLang="cs-CZ" sz="2200" dirty="0">
                <a:latin typeface="Arial" panose="020B0604020202020204" pitchFamily="34" charset="0"/>
              </a:rPr>
              <a:t>.</a:t>
            </a:r>
          </a:p>
          <a:p>
            <a:pPr marL="285750" indent="-285750" eaLnBrk="1" hangingPunct="1">
              <a:spcBef>
                <a:spcPct val="0"/>
              </a:spcBef>
              <a:defRPr/>
            </a:pPr>
            <a:endParaRPr lang="en-US" altLang="cs-CZ" sz="2200" dirty="0">
              <a:latin typeface="Arial" panose="020B0604020202020204" pitchFamily="34" charset="0"/>
            </a:endParaRPr>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4232" y="3393234"/>
            <a:ext cx="4063693" cy="3004953"/>
          </a:xfrm>
          <a:prstGeom prst="rect">
            <a:avLst/>
          </a:prstGeom>
        </p:spPr>
      </p:pic>
    </p:spTree>
    <p:extLst>
      <p:ext uri="{BB962C8B-B14F-4D97-AF65-F5344CB8AC3E}">
        <p14:creationId xmlns:p14="http://schemas.microsoft.com/office/powerpoint/2010/main" val="24199633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External</a:t>
            </a:r>
            <a:r>
              <a:rPr lang="cs-CZ" b="1" dirty="0">
                <a:latin typeface="Arial" pitchFamily="34" charset="0"/>
                <a:cs typeface="Arial" pitchFamily="34" charset="0"/>
              </a:rPr>
              <a:t> </a:t>
            </a:r>
            <a:r>
              <a:rPr lang="cs-CZ" b="1" dirty="0" err="1">
                <a:latin typeface="Arial" pitchFamily="34" charset="0"/>
                <a:cs typeface="Arial" pitchFamily="34" charset="0"/>
              </a:rPr>
              <a:t>Micro</a:t>
            </a:r>
            <a:r>
              <a:rPr lang="cs-CZ" b="1" dirty="0">
                <a:latin typeface="Arial" pitchFamily="34" charset="0"/>
                <a:cs typeface="Arial" pitchFamily="34" charset="0"/>
              </a:rPr>
              <a:t> </a:t>
            </a:r>
            <a:r>
              <a:rPr lang="cs-CZ" b="1" dirty="0" err="1">
                <a:latin typeface="Arial" pitchFamily="34" charset="0"/>
                <a:cs typeface="Arial" pitchFamily="34" charset="0"/>
              </a:rPr>
              <a:t>Analysis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3.6 SPECIFIC COMMUNICATION ANALYSES</a:t>
            </a:r>
          </a:p>
        </p:txBody>
      </p:sp>
      <p:sp>
        <p:nvSpPr>
          <p:cNvPr id="3079" name="TextovéPole 10"/>
          <p:cNvSpPr txBox="1">
            <a:spLocks noChangeArrowheads="1"/>
          </p:cNvSpPr>
          <p:nvPr/>
        </p:nvSpPr>
        <p:spPr bwMode="auto">
          <a:xfrm>
            <a:off x="503238" y="1512044"/>
            <a:ext cx="847725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cs-CZ" altLang="cs-CZ" sz="2200" dirty="0" err="1">
                <a:latin typeface="Arial" panose="020B0604020202020204" pitchFamily="34" charset="0"/>
              </a:rPr>
              <a:t>Analysis</a:t>
            </a:r>
            <a:r>
              <a:rPr lang="cs-CZ" altLang="cs-CZ" sz="2200" dirty="0">
                <a:latin typeface="Arial" panose="020B0604020202020204" pitchFamily="34" charset="0"/>
              </a:rPr>
              <a:t> </a:t>
            </a:r>
            <a:r>
              <a:rPr lang="cs-CZ" altLang="cs-CZ" sz="2200" dirty="0" err="1">
                <a:latin typeface="Arial" panose="020B0604020202020204" pitchFamily="34" charset="0"/>
              </a:rPr>
              <a:t>of</a:t>
            </a:r>
            <a:r>
              <a:rPr lang="cs-CZ" altLang="cs-CZ" sz="2200" dirty="0">
                <a:latin typeface="Arial" panose="020B0604020202020204" pitchFamily="34" charset="0"/>
              </a:rPr>
              <a:t> media </a:t>
            </a:r>
            <a:r>
              <a:rPr lang="cs-CZ" altLang="cs-CZ" sz="2200" dirty="0" err="1">
                <a:latin typeface="Arial" panose="020B0604020202020204" pitchFamily="34" charset="0"/>
              </a:rPr>
              <a:t>channels</a:t>
            </a:r>
            <a:r>
              <a:rPr lang="cs-CZ" altLang="cs-CZ" sz="2200" dirty="0">
                <a:latin typeface="Arial" panose="020B0604020202020204" pitchFamily="34" charset="0"/>
              </a:rPr>
              <a:t>.</a:t>
            </a:r>
          </a:p>
          <a:p>
            <a:pPr marL="285750" indent="-285750" eaLnBrk="1" hangingPunct="1">
              <a:spcBef>
                <a:spcPct val="0"/>
              </a:spcBef>
              <a:defRPr/>
            </a:pPr>
            <a:r>
              <a:rPr lang="cs-CZ" altLang="cs-CZ" sz="2200" dirty="0" err="1">
                <a:latin typeface="Arial" panose="020B0604020202020204" pitchFamily="34" charset="0"/>
              </a:rPr>
              <a:t>Analysis</a:t>
            </a:r>
            <a:r>
              <a:rPr lang="cs-CZ" altLang="cs-CZ" sz="2200" dirty="0">
                <a:latin typeface="Arial" panose="020B0604020202020204" pitchFamily="34" charset="0"/>
              </a:rPr>
              <a:t> </a:t>
            </a:r>
            <a:r>
              <a:rPr lang="cs-CZ" altLang="cs-CZ" sz="2200" dirty="0" err="1">
                <a:latin typeface="Arial" panose="020B0604020202020204" pitchFamily="34" charset="0"/>
              </a:rPr>
              <a:t>of</a:t>
            </a:r>
            <a:r>
              <a:rPr lang="cs-CZ" altLang="cs-CZ" sz="2200" dirty="0">
                <a:latin typeface="Arial" panose="020B0604020202020204" pitchFamily="34" charset="0"/>
              </a:rPr>
              <a:t> </a:t>
            </a:r>
            <a:r>
              <a:rPr lang="cs-CZ" altLang="cs-CZ" sz="2200" dirty="0" err="1">
                <a:latin typeface="Arial" panose="020B0604020202020204" pitchFamily="34" charset="0"/>
              </a:rPr>
              <a:t>perception</a:t>
            </a:r>
            <a:r>
              <a:rPr lang="cs-CZ" altLang="cs-CZ" sz="2200" dirty="0">
                <a:latin typeface="Arial" panose="020B0604020202020204" pitchFamily="34" charset="0"/>
              </a:rPr>
              <a:t> </a:t>
            </a:r>
            <a:r>
              <a:rPr lang="cs-CZ" altLang="cs-CZ" sz="2200" dirty="0" err="1">
                <a:latin typeface="Arial" panose="020B0604020202020204" pitchFamily="34" charset="0"/>
              </a:rPr>
              <a:t>of</a:t>
            </a:r>
            <a:r>
              <a:rPr lang="cs-CZ" altLang="cs-CZ" sz="2200" dirty="0">
                <a:latin typeface="Arial" panose="020B0604020202020204" pitchFamily="34" charset="0"/>
              </a:rPr>
              <a:t> </a:t>
            </a:r>
            <a:r>
              <a:rPr lang="cs-CZ" altLang="cs-CZ" sz="2200" dirty="0" err="1">
                <a:latin typeface="Arial" panose="020B0604020202020204" pitchFamily="34" charset="0"/>
              </a:rPr>
              <a:t>communication</a:t>
            </a:r>
            <a:r>
              <a:rPr lang="cs-CZ" altLang="cs-CZ" sz="2200" dirty="0">
                <a:latin typeface="Arial" panose="020B0604020202020204" pitchFamily="34" charset="0"/>
              </a:rPr>
              <a:t> </a:t>
            </a:r>
            <a:r>
              <a:rPr lang="cs-CZ" altLang="cs-CZ" sz="2200" dirty="0" err="1">
                <a:latin typeface="Arial" panose="020B0604020202020204" pitchFamily="34" charset="0"/>
              </a:rPr>
              <a:t>tools</a:t>
            </a:r>
            <a:r>
              <a:rPr lang="cs-CZ" altLang="cs-CZ" sz="2200" dirty="0">
                <a:latin typeface="Arial" panose="020B0604020202020204" pitchFamily="34" charset="0"/>
              </a:rPr>
              <a:t>.</a:t>
            </a:r>
          </a:p>
          <a:p>
            <a:pPr marL="285750" indent="-285750" eaLnBrk="1" hangingPunct="1">
              <a:spcBef>
                <a:spcPct val="0"/>
              </a:spcBef>
              <a:defRPr/>
            </a:pPr>
            <a:r>
              <a:rPr lang="cs-CZ" altLang="cs-CZ" sz="2200" dirty="0" err="1">
                <a:latin typeface="Arial" panose="020B0604020202020204" pitchFamily="34" charset="0"/>
              </a:rPr>
              <a:t>Analysis</a:t>
            </a:r>
            <a:r>
              <a:rPr lang="cs-CZ" altLang="cs-CZ" sz="2200" dirty="0">
                <a:latin typeface="Arial" panose="020B0604020202020204" pitchFamily="34" charset="0"/>
              </a:rPr>
              <a:t> </a:t>
            </a:r>
            <a:r>
              <a:rPr lang="cs-CZ" altLang="cs-CZ" sz="2200" dirty="0" err="1">
                <a:latin typeface="Arial" panose="020B0604020202020204" pitchFamily="34" charset="0"/>
              </a:rPr>
              <a:t>of</a:t>
            </a:r>
            <a:r>
              <a:rPr lang="cs-CZ" altLang="cs-CZ" sz="2200" dirty="0">
                <a:latin typeface="Arial" panose="020B0604020202020204" pitchFamily="34" charset="0"/>
              </a:rPr>
              <a:t> </a:t>
            </a:r>
            <a:r>
              <a:rPr lang="cs-CZ" altLang="cs-CZ" sz="2200" dirty="0" err="1">
                <a:latin typeface="Arial" panose="020B0604020202020204" pitchFamily="34" charset="0"/>
              </a:rPr>
              <a:t>messages</a:t>
            </a:r>
            <a:r>
              <a:rPr lang="cs-CZ" altLang="cs-CZ" sz="2200" dirty="0">
                <a:latin typeface="Arial" panose="020B0604020202020204" pitchFamily="34" charset="0"/>
              </a:rPr>
              <a:t>, </a:t>
            </a:r>
            <a:r>
              <a:rPr lang="cs-CZ" altLang="cs-CZ" sz="2200" dirty="0" err="1">
                <a:latin typeface="Arial" panose="020B0604020202020204" pitchFamily="34" charset="0"/>
              </a:rPr>
              <a:t>message</a:t>
            </a:r>
            <a:r>
              <a:rPr lang="cs-CZ" altLang="cs-CZ" sz="2200" dirty="0">
                <a:latin typeface="Arial" panose="020B0604020202020204" pitchFamily="34" charset="0"/>
              </a:rPr>
              <a:t> </a:t>
            </a:r>
            <a:r>
              <a:rPr lang="cs-CZ" altLang="cs-CZ" sz="2200" dirty="0" err="1">
                <a:latin typeface="Arial" panose="020B0604020202020204" pitchFamily="34" charset="0"/>
              </a:rPr>
              <a:t>sources</a:t>
            </a:r>
            <a:r>
              <a:rPr lang="cs-CZ" altLang="cs-CZ" sz="2200" dirty="0">
                <a:latin typeface="Arial" panose="020B0604020202020204" pitchFamily="34" charset="0"/>
              </a:rPr>
              <a:t>, </a:t>
            </a:r>
            <a:r>
              <a:rPr lang="cs-CZ" altLang="cs-CZ" sz="2200" dirty="0" err="1">
                <a:latin typeface="Arial" panose="020B0604020202020204" pitchFamily="34" charset="0"/>
              </a:rPr>
              <a:t>graphical</a:t>
            </a:r>
            <a:r>
              <a:rPr lang="cs-CZ" altLang="cs-CZ" sz="2200" dirty="0">
                <a:latin typeface="Arial" panose="020B0604020202020204" pitchFamily="34" charset="0"/>
              </a:rPr>
              <a:t> </a:t>
            </a:r>
            <a:r>
              <a:rPr lang="cs-CZ" altLang="cs-CZ" sz="2200" dirty="0" err="1">
                <a:latin typeface="Arial" panose="020B0604020202020204" pitchFamily="34" charset="0"/>
              </a:rPr>
              <a:t>designs</a:t>
            </a:r>
            <a:r>
              <a:rPr lang="cs-CZ" altLang="cs-CZ" sz="2200" dirty="0">
                <a:latin typeface="Arial" panose="020B0604020202020204" pitchFamily="34" charset="0"/>
              </a:rPr>
              <a:t>, logos, </a:t>
            </a:r>
            <a:r>
              <a:rPr lang="cs-CZ" altLang="cs-CZ" sz="2200" dirty="0" err="1">
                <a:latin typeface="Arial" panose="020B0604020202020204" pitchFamily="34" charset="0"/>
              </a:rPr>
              <a:t>advertisements</a:t>
            </a:r>
            <a:r>
              <a:rPr lang="cs-CZ" altLang="cs-CZ" sz="2200" dirty="0">
                <a:latin typeface="Arial" panose="020B0604020202020204" pitchFamily="34" charset="0"/>
              </a:rPr>
              <a:t>, </a:t>
            </a:r>
            <a:r>
              <a:rPr lang="cs-CZ" altLang="cs-CZ" sz="2200" dirty="0" err="1">
                <a:latin typeface="Arial" panose="020B0604020202020204" pitchFamily="34" charset="0"/>
              </a:rPr>
              <a:t>radio</a:t>
            </a:r>
            <a:r>
              <a:rPr lang="cs-CZ" altLang="cs-CZ" sz="2200" dirty="0">
                <a:latin typeface="Arial" panose="020B0604020202020204" pitchFamily="34" charset="0"/>
              </a:rPr>
              <a:t> </a:t>
            </a:r>
            <a:r>
              <a:rPr lang="cs-CZ" altLang="cs-CZ" sz="2200" dirty="0" err="1">
                <a:latin typeface="Arial" panose="020B0604020202020204" pitchFamily="34" charset="0"/>
              </a:rPr>
              <a:t>spots</a:t>
            </a:r>
            <a:r>
              <a:rPr lang="cs-CZ" altLang="cs-CZ" sz="2200" dirty="0">
                <a:latin typeface="Arial" panose="020B0604020202020204" pitchFamily="34" charset="0"/>
              </a:rPr>
              <a:t> </a:t>
            </a:r>
            <a:r>
              <a:rPr lang="cs-CZ" altLang="cs-CZ" sz="2200" dirty="0" err="1">
                <a:latin typeface="Arial" panose="020B0604020202020204" pitchFamily="34" charset="0"/>
              </a:rPr>
              <a:t>etc</a:t>
            </a:r>
            <a:r>
              <a:rPr lang="cs-CZ" altLang="cs-CZ" sz="2200" dirty="0">
                <a:latin typeface="Arial" panose="020B0604020202020204" pitchFamily="34" charset="0"/>
              </a:rPr>
              <a:t>.</a:t>
            </a: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r>
              <a:rPr lang="cs-CZ" altLang="cs-CZ" sz="2200" dirty="0">
                <a:latin typeface="Arial" panose="020B0604020202020204" pitchFamily="34" charset="0"/>
              </a:rPr>
              <a:t>UX </a:t>
            </a:r>
            <a:r>
              <a:rPr lang="cs-CZ" altLang="cs-CZ" sz="2200" dirty="0" err="1">
                <a:latin typeface="Arial" panose="020B0604020202020204" pitchFamily="34" charset="0"/>
              </a:rPr>
              <a:t>testing</a:t>
            </a:r>
            <a:r>
              <a:rPr lang="cs-CZ" altLang="cs-CZ" sz="2200" dirty="0">
                <a:latin typeface="Arial" panose="020B0604020202020204" pitchFamily="34" charset="0"/>
              </a:rPr>
              <a:t>.</a:t>
            </a:r>
          </a:p>
          <a:p>
            <a:pPr marL="285750" indent="-285750" eaLnBrk="1" hangingPunct="1">
              <a:spcBef>
                <a:spcPct val="0"/>
              </a:spcBef>
              <a:defRPr/>
            </a:pPr>
            <a:endParaRPr lang="en-US" altLang="cs-CZ" sz="2200" dirty="0">
              <a:latin typeface="Arial" panose="020B0604020202020204" pitchFamily="34" charset="0"/>
            </a:endParaRPr>
          </a:p>
        </p:txBody>
      </p:sp>
      <p:pic>
        <p:nvPicPr>
          <p:cNvPr id="5" name="Zástupný symbol pro obsah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5537148" y="3297148"/>
            <a:ext cx="3037451" cy="3037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Zástupný symbol pro obsah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03238" y="3866302"/>
            <a:ext cx="3286929" cy="2468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85722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External</a:t>
            </a:r>
            <a:r>
              <a:rPr lang="cs-CZ" b="1" dirty="0">
                <a:latin typeface="Arial" pitchFamily="34" charset="0"/>
                <a:cs typeface="Arial" pitchFamily="34" charset="0"/>
              </a:rPr>
              <a:t> </a:t>
            </a:r>
            <a:r>
              <a:rPr lang="cs-CZ" b="1" dirty="0" err="1">
                <a:latin typeface="Arial" pitchFamily="34" charset="0"/>
                <a:cs typeface="Arial" pitchFamily="34" charset="0"/>
              </a:rPr>
              <a:t>Micro</a:t>
            </a:r>
            <a:r>
              <a:rPr lang="cs-CZ" b="1" dirty="0">
                <a:latin typeface="Arial" pitchFamily="34" charset="0"/>
                <a:cs typeface="Arial" pitchFamily="34" charset="0"/>
              </a:rPr>
              <a:t> </a:t>
            </a:r>
            <a:r>
              <a:rPr lang="cs-CZ" b="1" dirty="0" err="1">
                <a:latin typeface="Arial" pitchFamily="34" charset="0"/>
                <a:cs typeface="Arial" pitchFamily="34" charset="0"/>
              </a:rPr>
              <a:t>Analysis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3.7 BRAND ANALYSIS</a:t>
            </a:r>
          </a:p>
        </p:txBody>
      </p:sp>
      <p:sp>
        <p:nvSpPr>
          <p:cNvPr id="3079" name="TextovéPole 10"/>
          <p:cNvSpPr txBox="1">
            <a:spLocks noChangeArrowheads="1"/>
          </p:cNvSpPr>
          <p:nvPr/>
        </p:nvSpPr>
        <p:spPr bwMode="auto">
          <a:xfrm>
            <a:off x="503238" y="1512044"/>
            <a:ext cx="847725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Brand = "</a:t>
            </a:r>
            <a:r>
              <a:rPr lang="en-US" altLang="cs-CZ" sz="2200" i="1" dirty="0">
                <a:latin typeface="Arial" panose="020B0604020202020204" pitchFamily="34" charset="0"/>
              </a:rPr>
              <a:t>brand name, title, character, creative expression, or a combination of the preceding elements. Its purpose is to distinguish the goods or services of one seller or group of sellers of goods or services from competing vendors</a:t>
            </a:r>
            <a:r>
              <a:rPr lang="en-US" altLang="cs-CZ" sz="2200" dirty="0">
                <a:latin typeface="Arial" panose="020B0604020202020204" pitchFamily="34" charset="0"/>
              </a:rPr>
              <a:t>.„</a:t>
            </a:r>
            <a:r>
              <a:rPr lang="cs-CZ" altLang="cs-CZ" sz="2200" dirty="0">
                <a:latin typeface="Arial" panose="020B0604020202020204" pitchFamily="34" charset="0"/>
              </a:rPr>
              <a:t> </a:t>
            </a:r>
            <a:r>
              <a:rPr lang="en-US" altLang="cs-CZ" sz="2200" dirty="0">
                <a:latin typeface="Arial" panose="020B0604020202020204" pitchFamily="34" charset="0"/>
              </a:rPr>
              <a:t>(</a:t>
            </a:r>
            <a:r>
              <a:rPr lang="en-US" altLang="cs-CZ" sz="2200" dirty="0" err="1">
                <a:latin typeface="Arial" panose="020B0604020202020204" pitchFamily="34" charset="0"/>
              </a:rPr>
              <a:t>Vysekalová</a:t>
            </a:r>
            <a:r>
              <a:rPr lang="en-US" altLang="cs-CZ" sz="2200" dirty="0">
                <a:latin typeface="Arial" panose="020B0604020202020204" pitchFamily="34" charset="0"/>
              </a:rPr>
              <a:t>, 2011, p. 136) </a:t>
            </a:r>
            <a:r>
              <a:rPr lang="cs-CZ" altLang="cs-CZ" sz="2200" dirty="0">
                <a:latin typeface="Arial" panose="020B0604020202020204" pitchFamily="34" charset="0"/>
              </a:rPr>
              <a:t>Brand </a:t>
            </a:r>
            <a:r>
              <a:rPr lang="en-US" altLang="cs-CZ" sz="2200" dirty="0">
                <a:latin typeface="Arial" panose="020B0604020202020204" pitchFamily="34" charset="0"/>
              </a:rPr>
              <a:t>has emotional and rational part (brand name, logo, slogan, story, message).</a:t>
            </a:r>
          </a:p>
          <a:p>
            <a:pPr marL="285750" indent="-285750" eaLnBrk="1" hangingPunct="1">
              <a:spcBef>
                <a:spcPct val="0"/>
              </a:spcBef>
              <a:defRPr/>
            </a:pPr>
            <a:r>
              <a:rPr lang="en-US" altLang="cs-CZ" sz="2200" dirty="0">
                <a:latin typeface="Arial" panose="020B0604020202020204" pitchFamily="34" charset="0"/>
              </a:rPr>
              <a:t>Tracking studies - monitors the strength / brand health over time (life cycle), sometimes compares with the competition. The study should therefore include </a:t>
            </a:r>
            <a:r>
              <a:rPr lang="cs-CZ" altLang="cs-CZ" sz="2200" dirty="0" err="1">
                <a:latin typeface="Arial" panose="020B0604020202020204" pitchFamily="34" charset="0"/>
              </a:rPr>
              <a:t>steady</a:t>
            </a:r>
            <a:r>
              <a:rPr lang="cs-CZ" altLang="cs-CZ" sz="2200" dirty="0">
                <a:latin typeface="Arial" panose="020B0604020202020204" pitchFamily="34" charset="0"/>
              </a:rPr>
              <a:t> </a:t>
            </a:r>
            <a:r>
              <a:rPr lang="en-US" altLang="cs-CZ" sz="2200" dirty="0">
                <a:latin typeface="Arial" panose="020B0604020202020204" pitchFamily="34" charset="0"/>
              </a:rPr>
              <a:t>questions and be on a sample of current customers. Based on four indicators, see </a:t>
            </a:r>
            <a:r>
              <a:rPr lang="cs-CZ" altLang="cs-CZ" sz="2200" dirty="0" err="1">
                <a:latin typeface="Arial" panose="020B0604020202020204" pitchFamily="34" charset="0"/>
              </a:rPr>
              <a:t>further</a:t>
            </a:r>
            <a:r>
              <a:rPr lang="en-US" altLang="cs-CZ" sz="2200" dirty="0">
                <a:latin typeface="Arial" panose="020B0604020202020204" pitchFamily="34" charset="0"/>
              </a:rPr>
              <a:t>.</a:t>
            </a:r>
          </a:p>
          <a:p>
            <a:pPr marL="285750" indent="-285750" eaLnBrk="1" hangingPunct="1">
              <a:spcBef>
                <a:spcPct val="0"/>
              </a:spcBef>
              <a:defRPr/>
            </a:pPr>
            <a:r>
              <a:rPr lang="en-US" altLang="cs-CZ" sz="2200" dirty="0">
                <a:latin typeface="Arial" panose="020B0604020202020204" pitchFamily="34" charset="0"/>
              </a:rPr>
              <a:t>Brand audit - a comprehensive brand audit, covers all </a:t>
            </a:r>
            <a:r>
              <a:rPr lang="cs-CZ" altLang="cs-CZ" sz="2200" dirty="0" err="1">
                <a:latin typeface="Arial" panose="020B0604020202020204" pitchFamily="34" charset="0"/>
              </a:rPr>
              <a:t>parts</a:t>
            </a:r>
            <a:r>
              <a:rPr lang="cs-CZ" altLang="cs-CZ" sz="2200" dirty="0">
                <a:latin typeface="Arial" panose="020B0604020202020204" pitchFamily="34" charset="0"/>
              </a:rPr>
              <a:t> </a:t>
            </a:r>
            <a:r>
              <a:rPr lang="cs-CZ" altLang="cs-CZ" sz="2200" dirty="0" err="1">
                <a:latin typeface="Arial" panose="020B0604020202020204" pitchFamily="34" charset="0"/>
              </a:rPr>
              <a:t>of</a:t>
            </a:r>
            <a:r>
              <a:rPr lang="cs-CZ" altLang="cs-CZ" sz="2200" dirty="0">
                <a:latin typeface="Arial" panose="020B0604020202020204" pitchFamily="34" charset="0"/>
              </a:rPr>
              <a:t> </a:t>
            </a:r>
            <a:r>
              <a:rPr lang="en-US" altLang="cs-CZ" sz="2200" dirty="0">
                <a:latin typeface="Arial" panose="020B0604020202020204" pitchFamily="34" charset="0"/>
              </a:rPr>
              <a:t>brand. The audit is performed on end-use customers, employees, but also in the actual premises of the company (reveal internal / external view of the brand).</a:t>
            </a:r>
          </a:p>
        </p:txBody>
      </p:sp>
    </p:spTree>
    <p:extLst>
      <p:ext uri="{BB962C8B-B14F-4D97-AF65-F5344CB8AC3E}">
        <p14:creationId xmlns:p14="http://schemas.microsoft.com/office/powerpoint/2010/main" val="4005245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External</a:t>
            </a:r>
            <a:r>
              <a:rPr lang="cs-CZ" b="1" dirty="0">
                <a:latin typeface="Arial" pitchFamily="34" charset="0"/>
                <a:cs typeface="Arial" pitchFamily="34" charset="0"/>
              </a:rPr>
              <a:t> </a:t>
            </a:r>
            <a:r>
              <a:rPr lang="cs-CZ" b="1" dirty="0" err="1">
                <a:latin typeface="Arial" pitchFamily="34" charset="0"/>
                <a:cs typeface="Arial" pitchFamily="34" charset="0"/>
              </a:rPr>
              <a:t>Micro</a:t>
            </a:r>
            <a:r>
              <a:rPr lang="cs-CZ" b="1" dirty="0">
                <a:latin typeface="Arial" pitchFamily="34" charset="0"/>
                <a:cs typeface="Arial" pitchFamily="34" charset="0"/>
              </a:rPr>
              <a:t> </a:t>
            </a:r>
            <a:r>
              <a:rPr lang="cs-CZ" b="1" dirty="0" err="1">
                <a:latin typeface="Arial" pitchFamily="34" charset="0"/>
                <a:cs typeface="Arial" pitchFamily="34" charset="0"/>
              </a:rPr>
              <a:t>Analysis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1. STP PROCESS – A. SEGMENTATION</a:t>
            </a:r>
          </a:p>
        </p:txBody>
      </p:sp>
      <p:sp>
        <p:nvSpPr>
          <p:cNvPr id="3079" name="TextovéPole 10"/>
          <p:cNvSpPr txBox="1">
            <a:spLocks noChangeArrowheads="1"/>
          </p:cNvSpPr>
          <p:nvPr/>
        </p:nvSpPr>
        <p:spPr bwMode="auto">
          <a:xfrm>
            <a:off x="503238" y="1512044"/>
            <a:ext cx="8477250"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cs-CZ" altLang="cs-CZ" sz="2200" b="1" dirty="0">
                <a:latin typeface="Arial" panose="020B0604020202020204" pitchFamily="34" charset="0"/>
              </a:rPr>
              <a:t>STP </a:t>
            </a:r>
            <a:r>
              <a:rPr lang="cs-CZ" altLang="cs-CZ" sz="2200" b="1" dirty="0" err="1">
                <a:latin typeface="Arial" panose="020B0604020202020204" pitchFamily="34" charset="0"/>
              </a:rPr>
              <a:t>Process</a:t>
            </a:r>
            <a:r>
              <a:rPr lang="cs-CZ" altLang="cs-CZ" sz="2200" b="1" dirty="0">
                <a:latin typeface="Arial" panose="020B0604020202020204" pitchFamily="34" charset="0"/>
              </a:rPr>
              <a:t> </a:t>
            </a:r>
            <a:r>
              <a:rPr lang="cs-CZ" altLang="cs-CZ" sz="2200" dirty="0">
                <a:latin typeface="Arial" panose="020B0604020202020204" pitchFamily="34" charset="0"/>
              </a:rPr>
              <a:t>= </a:t>
            </a:r>
            <a:r>
              <a:rPr lang="cs-CZ" altLang="cs-CZ" sz="2200" dirty="0" err="1">
                <a:latin typeface="Arial" panose="020B0604020202020204" pitchFamily="34" charset="0"/>
              </a:rPr>
              <a:t>Segmentation</a:t>
            </a:r>
            <a:r>
              <a:rPr lang="cs-CZ" altLang="cs-CZ" sz="2200" dirty="0">
                <a:latin typeface="Arial" panose="020B0604020202020204" pitchFamily="34" charset="0"/>
              </a:rPr>
              <a:t> – </a:t>
            </a:r>
            <a:r>
              <a:rPr lang="cs-CZ" altLang="cs-CZ" sz="2200" dirty="0" err="1">
                <a:latin typeface="Arial" panose="020B0604020202020204" pitchFamily="34" charset="0"/>
              </a:rPr>
              <a:t>Targeting</a:t>
            </a:r>
            <a:r>
              <a:rPr lang="cs-CZ" altLang="cs-CZ" sz="2200" dirty="0">
                <a:latin typeface="Arial" panose="020B0604020202020204" pitchFamily="34" charset="0"/>
              </a:rPr>
              <a:t> – Positioning.</a:t>
            </a: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r>
              <a:rPr lang="en-US" altLang="cs-CZ" sz="2200" b="1" dirty="0">
                <a:latin typeface="Arial" panose="020B0604020202020204" pitchFamily="34" charset="0"/>
              </a:rPr>
              <a:t>S</a:t>
            </a:r>
            <a:r>
              <a:rPr lang="cs-CZ" altLang="cs-CZ" sz="2200" b="1" dirty="0" err="1">
                <a:latin typeface="Arial" panose="020B0604020202020204" pitchFamily="34" charset="0"/>
              </a:rPr>
              <a:t>egment</a:t>
            </a:r>
            <a:r>
              <a:rPr lang="en-US" altLang="cs-CZ" sz="2200" dirty="0">
                <a:latin typeface="Arial" panose="020B0604020202020204" pitchFamily="34" charset="0"/>
              </a:rPr>
              <a:t> </a:t>
            </a:r>
            <a:r>
              <a:rPr lang="cs-CZ" altLang="cs-CZ" sz="2200" dirty="0">
                <a:latin typeface="Arial" panose="020B0604020202020204" pitchFamily="34" charset="0"/>
              </a:rPr>
              <a:t>=</a:t>
            </a:r>
            <a:r>
              <a:rPr lang="en-US" altLang="cs-CZ" sz="2200" dirty="0">
                <a:latin typeface="Arial" panose="020B0604020202020204" pitchFamily="34" charset="0"/>
              </a:rPr>
              <a:t> part of market</a:t>
            </a:r>
            <a:r>
              <a:rPr lang="cs-CZ" altLang="cs-CZ" sz="2200" dirty="0">
                <a:latin typeface="Arial" panose="020B0604020202020204" pitchFamily="34" charset="0"/>
              </a:rPr>
              <a:t>.</a:t>
            </a:r>
            <a:r>
              <a:rPr lang="en-US" altLang="cs-CZ" sz="2200" dirty="0">
                <a:latin typeface="Arial" panose="020B0604020202020204" pitchFamily="34" charset="0"/>
              </a:rPr>
              <a:t> </a:t>
            </a:r>
          </a:p>
          <a:p>
            <a:pPr marL="285750" indent="-285750" eaLnBrk="1" hangingPunct="1">
              <a:spcBef>
                <a:spcPct val="0"/>
              </a:spcBef>
              <a:defRPr/>
            </a:pPr>
            <a:r>
              <a:rPr lang="en-US" altLang="cs-CZ" sz="2200" dirty="0">
                <a:latin typeface="Arial" panose="020B0604020202020204" pitchFamily="34" charset="0"/>
              </a:rPr>
              <a:t>Groups that have similar characteristics and behavior are called </a:t>
            </a:r>
            <a:r>
              <a:rPr lang="cs-CZ" altLang="cs-CZ" sz="2200" b="1" dirty="0">
                <a:latin typeface="Arial" panose="020B0604020202020204" pitchFamily="34" charset="0"/>
              </a:rPr>
              <a:t>market </a:t>
            </a:r>
            <a:r>
              <a:rPr lang="cs-CZ" altLang="cs-CZ" sz="2200" b="1" dirty="0" err="1">
                <a:latin typeface="Arial" panose="020B0604020202020204" pitchFamily="34" charset="0"/>
              </a:rPr>
              <a:t>segments</a:t>
            </a:r>
            <a:r>
              <a:rPr lang="cs-CZ" altLang="cs-CZ" sz="2200" dirty="0">
                <a:latin typeface="Arial" panose="020B0604020202020204" pitchFamily="34" charset="0"/>
              </a:rPr>
              <a:t>.</a:t>
            </a: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Development of technologies enables better adjusting of services offer according to the different segments requirements</a:t>
            </a:r>
            <a:r>
              <a:rPr lang="cs-CZ" altLang="cs-CZ" sz="2200" dirty="0">
                <a:latin typeface="Arial" panose="020B0604020202020204" pitchFamily="34" charset="0"/>
              </a:rPr>
              <a:t>.</a:t>
            </a:r>
          </a:p>
          <a:p>
            <a:pPr marL="285750" indent="-285750" eaLnBrk="1" hangingPunct="1">
              <a:spcBef>
                <a:spcPct val="0"/>
              </a:spcBef>
              <a:defRPr/>
            </a:pPr>
            <a:r>
              <a:rPr lang="cs-CZ" altLang="cs-CZ" sz="2200" dirty="0" err="1">
                <a:latin typeface="Arial" panose="020B0604020202020204" pitchFamily="34" charset="0"/>
              </a:rPr>
              <a:t>The</a:t>
            </a:r>
            <a:r>
              <a:rPr lang="cs-CZ" altLang="cs-CZ" sz="2200" dirty="0">
                <a:latin typeface="Arial" panose="020B0604020202020204" pitchFamily="34" charset="0"/>
              </a:rPr>
              <a:t> </a:t>
            </a:r>
            <a:r>
              <a:rPr lang="cs-CZ" altLang="cs-CZ" sz="2200" dirty="0" err="1">
                <a:latin typeface="Arial" panose="020B0604020202020204" pitchFamily="34" charset="0"/>
              </a:rPr>
              <a:t>segments</a:t>
            </a:r>
            <a:r>
              <a:rPr lang="cs-CZ" altLang="cs-CZ" sz="2200" dirty="0">
                <a:latin typeface="Arial" panose="020B0604020202020204" pitchFamily="34" charset="0"/>
              </a:rPr>
              <a:t> </a:t>
            </a:r>
            <a:r>
              <a:rPr lang="cs-CZ" altLang="cs-CZ" sz="2200" dirty="0" err="1">
                <a:latin typeface="Arial" panose="020B0604020202020204" pitchFamily="34" charset="0"/>
              </a:rPr>
              <a:t>should</a:t>
            </a:r>
            <a:r>
              <a:rPr lang="cs-CZ" altLang="cs-CZ" sz="2200" dirty="0">
                <a:latin typeface="Arial" panose="020B0604020202020204" pitchFamily="34" charset="0"/>
              </a:rPr>
              <a:t> </a:t>
            </a:r>
            <a:r>
              <a:rPr lang="cs-CZ" altLang="cs-CZ" sz="2200" dirty="0" err="1">
                <a:latin typeface="Arial" panose="020B0604020202020204" pitchFamily="34" charset="0"/>
              </a:rPr>
              <a:t>be</a:t>
            </a:r>
            <a:r>
              <a:rPr lang="cs-CZ" altLang="cs-CZ" sz="2200" dirty="0">
                <a:latin typeface="Arial" panose="020B0604020202020204" pitchFamily="34" charset="0"/>
              </a:rPr>
              <a:t>:</a:t>
            </a:r>
          </a:p>
          <a:p>
            <a:pPr lvl="1" eaLnBrk="1" hangingPunct="1"/>
            <a:r>
              <a:rPr lang="cs-CZ" altLang="cs-CZ" sz="2000" dirty="0" err="1">
                <a:latin typeface="Arial" panose="020B0604020202020204" pitchFamily="34" charset="0"/>
              </a:rPr>
              <a:t>enough</a:t>
            </a:r>
            <a:r>
              <a:rPr lang="cs-CZ" altLang="cs-CZ" sz="2000" dirty="0">
                <a:latin typeface="Arial" panose="020B0604020202020204" pitchFamily="34" charset="0"/>
              </a:rPr>
              <a:t> </a:t>
            </a:r>
            <a:r>
              <a:rPr lang="cs-CZ" altLang="cs-CZ" sz="2000" dirty="0" err="1">
                <a:latin typeface="Arial" panose="020B0604020202020204" pitchFamily="34" charset="0"/>
              </a:rPr>
              <a:t>large</a:t>
            </a:r>
            <a:r>
              <a:rPr lang="cs-CZ" altLang="cs-CZ" sz="2000" dirty="0">
                <a:latin typeface="Arial" panose="020B0604020202020204" pitchFamily="34" charset="0"/>
              </a:rPr>
              <a:t>,</a:t>
            </a:r>
          </a:p>
          <a:p>
            <a:pPr lvl="1" eaLnBrk="1" hangingPunct="1"/>
            <a:r>
              <a:rPr lang="cs-CZ" altLang="cs-CZ" sz="2000" dirty="0" err="1">
                <a:latin typeface="Arial" panose="020B0604020202020204" pitchFamily="34" charset="0"/>
              </a:rPr>
              <a:t>measurable</a:t>
            </a:r>
            <a:r>
              <a:rPr lang="cs-CZ" altLang="cs-CZ" sz="2000" dirty="0">
                <a:latin typeface="Arial" panose="020B0604020202020204" pitchFamily="34" charset="0"/>
              </a:rPr>
              <a:t>,</a:t>
            </a:r>
          </a:p>
          <a:p>
            <a:pPr lvl="1" eaLnBrk="1" hangingPunct="1"/>
            <a:r>
              <a:rPr lang="cs-CZ" altLang="cs-CZ" sz="2000" dirty="0" err="1">
                <a:latin typeface="Arial" panose="020B0604020202020204" pitchFamily="34" charset="0"/>
              </a:rPr>
              <a:t>stable</a:t>
            </a:r>
            <a:r>
              <a:rPr lang="cs-CZ" altLang="cs-CZ" sz="2000" dirty="0">
                <a:latin typeface="Arial" panose="020B0604020202020204" pitchFamily="34" charset="0"/>
              </a:rPr>
              <a:t>,</a:t>
            </a:r>
          </a:p>
          <a:p>
            <a:pPr lvl="1" eaLnBrk="1" hangingPunct="1"/>
            <a:r>
              <a:rPr lang="cs-CZ" altLang="cs-CZ" sz="2000" dirty="0" err="1">
                <a:latin typeface="Arial" panose="020B0604020202020204" pitchFamily="34" charset="0"/>
              </a:rPr>
              <a:t>similar</a:t>
            </a:r>
            <a:r>
              <a:rPr lang="cs-CZ" altLang="cs-CZ" sz="2000" b="1" dirty="0">
                <a:latin typeface="Arial" panose="020B0604020202020204" pitchFamily="34" charset="0"/>
              </a:rPr>
              <a:t> </a:t>
            </a:r>
            <a:r>
              <a:rPr lang="cs-CZ" altLang="cs-CZ" sz="2000" dirty="0">
                <a:latin typeface="Arial" panose="020B0604020202020204" pitchFamily="34" charset="0"/>
              </a:rPr>
              <a:t>(</a:t>
            </a:r>
            <a:r>
              <a:rPr lang="cs-CZ" altLang="cs-CZ" sz="2000" dirty="0" err="1">
                <a:latin typeface="Arial" panose="020B0604020202020204" pitchFamily="34" charset="0"/>
              </a:rPr>
              <a:t>homogeneous</a:t>
            </a:r>
            <a:r>
              <a:rPr lang="cs-CZ" altLang="cs-CZ" sz="2000" dirty="0">
                <a:latin typeface="Arial" panose="020B0604020202020204" pitchFamily="34" charset="0"/>
              </a:rPr>
              <a:t>) </a:t>
            </a:r>
            <a:r>
              <a:rPr lang="cs-CZ" altLang="cs-CZ" sz="2000" dirty="0" err="1">
                <a:latin typeface="Arial" panose="020B0604020202020204" pitchFamily="34" charset="0"/>
              </a:rPr>
              <a:t>within</a:t>
            </a:r>
            <a:r>
              <a:rPr lang="cs-CZ" altLang="cs-CZ" sz="2000" dirty="0">
                <a:latin typeface="Arial" panose="020B0604020202020204" pitchFamily="34" charset="0"/>
              </a:rPr>
              <a:t> </a:t>
            </a:r>
            <a:r>
              <a:rPr lang="cs-CZ" altLang="cs-CZ" sz="2000" dirty="0" err="1">
                <a:latin typeface="Arial" panose="020B0604020202020204" pitchFamily="34" charset="0"/>
              </a:rPr>
              <a:t>the</a:t>
            </a:r>
            <a:r>
              <a:rPr lang="cs-CZ" altLang="cs-CZ" sz="2000" dirty="0">
                <a:latin typeface="Arial" panose="020B0604020202020204" pitchFamily="34" charset="0"/>
              </a:rPr>
              <a:t> group,</a:t>
            </a:r>
          </a:p>
          <a:p>
            <a:pPr lvl="1" eaLnBrk="1" hangingPunct="1"/>
            <a:r>
              <a:rPr lang="cs-CZ" altLang="cs-CZ" sz="2000" dirty="0">
                <a:latin typeface="Arial" panose="020B0604020202020204" pitchFamily="34" charset="0"/>
              </a:rPr>
              <a:t>and </a:t>
            </a:r>
            <a:r>
              <a:rPr lang="cs-CZ" altLang="cs-CZ" sz="2000" dirty="0" err="1">
                <a:latin typeface="Arial" panose="020B0604020202020204" pitchFamily="34" charset="0"/>
              </a:rPr>
              <a:t>dissimilar</a:t>
            </a:r>
            <a:r>
              <a:rPr lang="cs-CZ" altLang="cs-CZ" sz="2000" dirty="0">
                <a:latin typeface="Arial" panose="020B0604020202020204" pitchFamily="34" charset="0"/>
              </a:rPr>
              <a:t> (</a:t>
            </a:r>
            <a:r>
              <a:rPr lang="cs-CZ" altLang="cs-CZ" sz="2000" dirty="0" err="1">
                <a:latin typeface="Arial" panose="020B0604020202020204" pitchFamily="34" charset="0"/>
              </a:rPr>
              <a:t>heterogeneous</a:t>
            </a:r>
            <a:r>
              <a:rPr lang="cs-CZ" altLang="cs-CZ" sz="2000" dirty="0">
                <a:latin typeface="Arial" panose="020B0604020202020204" pitchFamily="34" charset="0"/>
              </a:rPr>
              <a:t>) </a:t>
            </a:r>
            <a:r>
              <a:rPr lang="cs-CZ" altLang="cs-CZ" sz="2000" dirty="0" err="1">
                <a:latin typeface="Arial" panose="020B0604020202020204" pitchFamily="34" charset="0"/>
              </a:rPr>
              <a:t>across</a:t>
            </a:r>
            <a:r>
              <a:rPr lang="cs-CZ" altLang="cs-CZ" sz="2000" dirty="0">
                <a:latin typeface="Arial" panose="020B0604020202020204" pitchFamily="34" charset="0"/>
              </a:rPr>
              <a:t> </a:t>
            </a:r>
            <a:r>
              <a:rPr lang="cs-CZ" altLang="cs-CZ" sz="2000" dirty="0" err="1">
                <a:latin typeface="Arial" panose="020B0604020202020204" pitchFamily="34" charset="0"/>
              </a:rPr>
              <a:t>the</a:t>
            </a:r>
            <a:r>
              <a:rPr lang="cs-CZ" altLang="cs-CZ" sz="2000" dirty="0">
                <a:latin typeface="Arial" panose="020B0604020202020204" pitchFamily="34" charset="0"/>
              </a:rPr>
              <a:t> </a:t>
            </a:r>
            <a:r>
              <a:rPr lang="cs-CZ" altLang="cs-CZ" sz="2000" dirty="0" err="1">
                <a:latin typeface="Arial" panose="020B0604020202020204" pitchFamily="34" charset="0"/>
              </a:rPr>
              <a:t>different</a:t>
            </a:r>
            <a:r>
              <a:rPr lang="cs-CZ" altLang="cs-CZ" sz="2000" dirty="0">
                <a:latin typeface="Arial" panose="020B0604020202020204" pitchFamily="34" charset="0"/>
              </a:rPr>
              <a:t> group.</a:t>
            </a:r>
          </a:p>
          <a:p>
            <a:pPr eaLnBrk="1" hangingPunct="1">
              <a:spcBef>
                <a:spcPct val="0"/>
              </a:spcBef>
              <a:buFont typeface="Arial" panose="020B0604020202020204" pitchFamily="34" charset="0"/>
              <a:buNone/>
              <a:defRPr/>
            </a:pPr>
            <a:endParaRPr lang="en-GB" altLang="cs-CZ" sz="2200" dirty="0">
              <a:latin typeface="Arial" panose="020B0604020202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External</a:t>
            </a:r>
            <a:r>
              <a:rPr lang="cs-CZ" b="1" dirty="0">
                <a:latin typeface="Arial" pitchFamily="34" charset="0"/>
                <a:cs typeface="Arial" pitchFamily="34" charset="0"/>
              </a:rPr>
              <a:t> </a:t>
            </a:r>
            <a:r>
              <a:rPr lang="cs-CZ" b="1" dirty="0" err="1">
                <a:latin typeface="Arial" pitchFamily="34" charset="0"/>
                <a:cs typeface="Arial" pitchFamily="34" charset="0"/>
              </a:rPr>
              <a:t>Micro</a:t>
            </a:r>
            <a:r>
              <a:rPr lang="cs-CZ" b="1" dirty="0">
                <a:latin typeface="Arial" pitchFamily="34" charset="0"/>
                <a:cs typeface="Arial" pitchFamily="34" charset="0"/>
              </a:rPr>
              <a:t> </a:t>
            </a:r>
            <a:r>
              <a:rPr lang="cs-CZ" b="1" dirty="0" err="1">
                <a:latin typeface="Arial" pitchFamily="34" charset="0"/>
                <a:cs typeface="Arial" pitchFamily="34" charset="0"/>
              </a:rPr>
              <a:t>Analysis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BRAND AUDIT SHOULD FOCUS ON</a:t>
            </a:r>
          </a:p>
        </p:txBody>
      </p:sp>
      <p:sp>
        <p:nvSpPr>
          <p:cNvPr id="3079" name="TextovéPole 10"/>
          <p:cNvSpPr txBox="1">
            <a:spLocks noChangeArrowheads="1"/>
          </p:cNvSpPr>
          <p:nvPr/>
        </p:nvSpPr>
        <p:spPr bwMode="auto">
          <a:xfrm>
            <a:off x="503238" y="1512044"/>
            <a:ext cx="847725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Logo - </a:t>
            </a:r>
            <a:r>
              <a:rPr lang="cs-CZ" altLang="cs-CZ" sz="2200" dirty="0">
                <a:latin typeface="Arial" panose="020B0604020202020204" pitchFamily="34" charset="0"/>
              </a:rPr>
              <a:t>a</a:t>
            </a:r>
            <a:r>
              <a:rPr lang="en-US" altLang="cs-CZ" sz="2200" dirty="0" err="1">
                <a:latin typeface="Arial" panose="020B0604020202020204" pitchFamily="34" charset="0"/>
              </a:rPr>
              <a:t>ssociation</a:t>
            </a:r>
            <a:r>
              <a:rPr lang="en-US" altLang="cs-CZ" sz="2200" dirty="0">
                <a:latin typeface="Arial" panose="020B0604020202020204" pitchFamily="34" charset="0"/>
              </a:rPr>
              <a:t> </a:t>
            </a:r>
            <a:r>
              <a:rPr lang="cs-CZ" altLang="cs-CZ" sz="2200" dirty="0" err="1">
                <a:latin typeface="Arial" panose="020B0604020202020204" pitchFamily="34" charset="0"/>
              </a:rPr>
              <a:t>with</a:t>
            </a:r>
            <a:r>
              <a:rPr lang="en-US" altLang="cs-CZ" sz="2200" dirty="0">
                <a:latin typeface="Arial" panose="020B0604020202020204" pitchFamily="34" charset="0"/>
              </a:rPr>
              <a:t> images (Renault). Association test with all other conceivable alternatives, test characteristics of </a:t>
            </a:r>
            <a:r>
              <a:rPr lang="cs-CZ" altLang="cs-CZ" sz="2200" dirty="0" err="1">
                <a:latin typeface="Arial" panose="020B0604020202020204" pitchFamily="34" charset="0"/>
              </a:rPr>
              <a:t>likebility</a:t>
            </a:r>
            <a:r>
              <a:rPr lang="en-US" altLang="cs-CZ" sz="2200" dirty="0">
                <a:latin typeface="Arial" panose="020B0604020202020204" pitchFamily="34" charset="0"/>
              </a:rPr>
              <a:t>.</a:t>
            </a:r>
          </a:p>
          <a:p>
            <a:pPr marL="285750" indent="-285750" eaLnBrk="1" hangingPunct="1">
              <a:spcBef>
                <a:spcPct val="0"/>
              </a:spcBef>
              <a:defRPr/>
            </a:pPr>
            <a:r>
              <a:rPr lang="cs-CZ" altLang="cs-CZ" sz="2200" dirty="0">
                <a:latin typeface="Arial" panose="020B0604020202020204" pitchFamily="34" charset="0"/>
              </a:rPr>
              <a:t>Brand </a:t>
            </a:r>
            <a:r>
              <a:rPr lang="cs-CZ" altLang="cs-CZ" sz="2200" dirty="0" err="1">
                <a:latin typeface="Arial" panose="020B0604020202020204" pitchFamily="34" charset="0"/>
              </a:rPr>
              <a:t>name</a:t>
            </a:r>
            <a:r>
              <a:rPr lang="cs-CZ" altLang="cs-CZ" sz="2200" dirty="0">
                <a:latin typeface="Arial" panose="020B0604020202020204" pitchFamily="34" charset="0"/>
              </a:rPr>
              <a:t> </a:t>
            </a:r>
            <a:r>
              <a:rPr lang="en-US" altLang="cs-CZ" sz="2200" dirty="0">
                <a:latin typeface="Arial" panose="020B0604020202020204" pitchFamily="34" charset="0"/>
              </a:rPr>
              <a:t>- word association. Association test, comparing variations</a:t>
            </a:r>
            <a:r>
              <a:rPr lang="cs-CZ" altLang="cs-CZ" sz="2200" dirty="0">
                <a:latin typeface="Arial" panose="020B0604020202020204" pitchFamily="34" charset="0"/>
              </a:rPr>
              <a:t>,</a:t>
            </a:r>
            <a:r>
              <a:rPr lang="en-US" altLang="cs-CZ" sz="2200" dirty="0">
                <a:latin typeface="Arial" panose="020B0604020202020204" pitchFamily="34" charset="0"/>
              </a:rPr>
              <a:t> </a:t>
            </a:r>
            <a:r>
              <a:rPr lang="cs-CZ" altLang="cs-CZ" sz="2200" dirty="0" err="1">
                <a:latin typeface="Arial" panose="020B0604020202020204" pitchFamily="34" charset="0"/>
              </a:rPr>
              <a:t>hidden</a:t>
            </a:r>
            <a:r>
              <a:rPr lang="cs-CZ" altLang="cs-CZ" sz="2200" dirty="0">
                <a:latin typeface="Arial" panose="020B0604020202020204" pitchFamily="34" charset="0"/>
              </a:rPr>
              <a:t> </a:t>
            </a:r>
            <a:r>
              <a:rPr lang="cs-CZ" altLang="cs-CZ" sz="2200" dirty="0" err="1">
                <a:latin typeface="Arial" panose="020B0604020202020204" pitchFamily="34" charset="0"/>
              </a:rPr>
              <a:t>meanings</a:t>
            </a:r>
            <a:r>
              <a:rPr lang="en-US" altLang="cs-CZ" sz="2200" dirty="0">
                <a:latin typeface="Arial" panose="020B0604020202020204" pitchFamily="34" charset="0"/>
              </a:rPr>
              <a:t>.</a:t>
            </a:r>
          </a:p>
          <a:p>
            <a:pPr marL="285750" indent="-285750" eaLnBrk="1" hangingPunct="1">
              <a:spcBef>
                <a:spcPct val="0"/>
              </a:spcBef>
              <a:defRPr/>
            </a:pPr>
            <a:r>
              <a:rPr lang="en-US" altLang="cs-CZ" sz="2200" dirty="0">
                <a:latin typeface="Arial" panose="020B0604020202020204" pitchFamily="34" charset="0"/>
              </a:rPr>
              <a:t>Slogan - suitability, hidden meanings.</a:t>
            </a:r>
          </a:p>
          <a:p>
            <a:pPr marL="285750" indent="-285750" eaLnBrk="1" hangingPunct="1">
              <a:spcBef>
                <a:spcPct val="0"/>
              </a:spcBef>
              <a:defRPr/>
            </a:pPr>
            <a:r>
              <a:rPr lang="en-US" altLang="cs-CZ" sz="2200" dirty="0">
                <a:latin typeface="Arial" panose="020B0604020202020204" pitchFamily="34" charset="0"/>
              </a:rPr>
              <a:t>Story - created history and stories with which the brand operates.</a:t>
            </a:r>
          </a:p>
          <a:p>
            <a:pPr marL="285750" indent="-285750" eaLnBrk="1" hangingPunct="1">
              <a:spcBef>
                <a:spcPct val="0"/>
              </a:spcBef>
              <a:defRPr/>
            </a:pPr>
            <a:r>
              <a:rPr lang="en-US" altLang="cs-CZ" sz="2200" dirty="0">
                <a:latin typeface="Arial" panose="020B0604020202020204" pitchFamily="34" charset="0"/>
              </a:rPr>
              <a:t>Message - basic communication</a:t>
            </a:r>
            <a:r>
              <a:rPr lang="cs-CZ" altLang="cs-CZ" sz="2200" dirty="0">
                <a:latin typeface="Arial" panose="020B0604020202020204" pitchFamily="34" charset="0"/>
              </a:rPr>
              <a:t> </a:t>
            </a:r>
            <a:r>
              <a:rPr lang="cs-CZ" altLang="cs-CZ" sz="2200" dirty="0" err="1">
                <a:latin typeface="Arial" panose="020B0604020202020204" pitchFamily="34" charset="0"/>
              </a:rPr>
              <a:t>message</a:t>
            </a:r>
            <a:r>
              <a:rPr lang="cs-CZ" altLang="cs-CZ" sz="2200" dirty="0">
                <a:latin typeface="Arial" panose="020B0604020202020204" pitchFamily="34" charset="0"/>
              </a:rPr>
              <a:t>, </a:t>
            </a:r>
            <a:r>
              <a:rPr lang="en-US" altLang="cs-CZ" sz="2200" dirty="0">
                <a:latin typeface="Arial" panose="020B0604020202020204" pitchFamily="34" charset="0"/>
              </a:rPr>
              <a:t>which the brand </a:t>
            </a:r>
            <a:r>
              <a:rPr lang="cs-CZ" altLang="cs-CZ" sz="2200" dirty="0" err="1">
                <a:latin typeface="Arial" panose="020B0604020202020204" pitchFamily="34" charset="0"/>
              </a:rPr>
              <a:t>uses</a:t>
            </a:r>
            <a:r>
              <a:rPr lang="cs-CZ" altLang="cs-CZ" sz="2200" dirty="0">
                <a:latin typeface="Arial" panose="020B0604020202020204" pitchFamily="34" charset="0"/>
              </a:rPr>
              <a:t> </a:t>
            </a:r>
            <a:r>
              <a:rPr lang="en-US" altLang="cs-CZ" sz="2200" dirty="0">
                <a:latin typeface="Arial" panose="020B0604020202020204" pitchFamily="34" charset="0"/>
              </a:rPr>
              <a:t>(both </a:t>
            </a:r>
            <a:r>
              <a:rPr lang="cs-CZ" altLang="cs-CZ" sz="2200" dirty="0">
                <a:latin typeface="Arial" panose="020B0604020202020204" pitchFamily="34" charset="0"/>
              </a:rPr>
              <a:t>to </a:t>
            </a:r>
            <a:r>
              <a:rPr lang="cs-CZ" altLang="cs-CZ" sz="2200" dirty="0" err="1">
                <a:latin typeface="Arial" panose="020B0604020202020204" pitchFamily="34" charset="0"/>
              </a:rPr>
              <a:t>the</a:t>
            </a:r>
            <a:r>
              <a:rPr lang="cs-CZ" altLang="cs-CZ" sz="2200" dirty="0">
                <a:latin typeface="Arial" panose="020B0604020202020204" pitchFamily="34" charset="0"/>
              </a:rPr>
              <a:t> </a:t>
            </a:r>
            <a:r>
              <a:rPr lang="en-US" altLang="cs-CZ" sz="2200" dirty="0">
                <a:latin typeface="Arial" panose="020B0604020202020204" pitchFamily="34" charset="0"/>
              </a:rPr>
              <a:t>user and</a:t>
            </a:r>
            <a:r>
              <a:rPr lang="cs-CZ" altLang="cs-CZ" sz="2200" dirty="0">
                <a:latin typeface="Arial" panose="020B0604020202020204" pitchFamily="34" charset="0"/>
              </a:rPr>
              <a:t> </a:t>
            </a:r>
            <a:r>
              <a:rPr lang="cs-CZ" altLang="cs-CZ" sz="2200" dirty="0" err="1">
                <a:latin typeface="Arial" panose="020B0604020202020204" pitchFamily="34" charset="0"/>
              </a:rPr>
              <a:t>about</a:t>
            </a:r>
            <a:r>
              <a:rPr lang="en-US" altLang="cs-CZ" sz="2200" dirty="0">
                <a:latin typeface="Arial" panose="020B0604020202020204" pitchFamily="34" charset="0"/>
              </a:rPr>
              <a:t> the user).</a:t>
            </a:r>
          </a:p>
        </p:txBody>
      </p:sp>
    </p:spTree>
    <p:extLst>
      <p:ext uri="{BB962C8B-B14F-4D97-AF65-F5344CB8AC3E}">
        <p14:creationId xmlns:p14="http://schemas.microsoft.com/office/powerpoint/2010/main" val="42336243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External</a:t>
            </a:r>
            <a:r>
              <a:rPr lang="cs-CZ" b="1" dirty="0">
                <a:latin typeface="Arial" pitchFamily="34" charset="0"/>
                <a:cs typeface="Arial" pitchFamily="34" charset="0"/>
              </a:rPr>
              <a:t> </a:t>
            </a:r>
            <a:r>
              <a:rPr lang="cs-CZ" b="1" dirty="0" err="1">
                <a:latin typeface="Arial" pitchFamily="34" charset="0"/>
                <a:cs typeface="Arial" pitchFamily="34" charset="0"/>
              </a:rPr>
              <a:t>Micro</a:t>
            </a:r>
            <a:r>
              <a:rPr lang="cs-CZ" b="1" dirty="0">
                <a:latin typeface="Arial" pitchFamily="34" charset="0"/>
                <a:cs typeface="Arial" pitchFamily="34" charset="0"/>
              </a:rPr>
              <a:t> </a:t>
            </a:r>
            <a:r>
              <a:rPr lang="cs-CZ" b="1" dirty="0" err="1">
                <a:latin typeface="Arial" pitchFamily="34" charset="0"/>
                <a:cs typeface="Arial" pitchFamily="34" charset="0"/>
              </a:rPr>
              <a:t>Analysis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WHAT DO I WANT TO MEASURE</a:t>
            </a:r>
          </a:p>
        </p:txBody>
      </p:sp>
      <p:sp>
        <p:nvSpPr>
          <p:cNvPr id="3079" name="TextovéPole 10"/>
          <p:cNvSpPr txBox="1">
            <a:spLocks noChangeArrowheads="1"/>
          </p:cNvSpPr>
          <p:nvPr/>
        </p:nvSpPr>
        <p:spPr bwMode="auto">
          <a:xfrm>
            <a:off x="503238" y="1512044"/>
            <a:ext cx="8477250" cy="338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Ideally, </a:t>
            </a:r>
            <a:r>
              <a:rPr lang="cs-CZ" altLang="cs-CZ" sz="2200" dirty="0" err="1">
                <a:latin typeface="Arial" panose="020B0604020202020204" pitchFamily="34" charset="0"/>
              </a:rPr>
              <a:t>everything</a:t>
            </a:r>
            <a:r>
              <a:rPr lang="en-US" altLang="cs-CZ" sz="2200" dirty="0">
                <a:latin typeface="Arial" panose="020B0604020202020204" pitchFamily="34" charset="0"/>
              </a:rPr>
              <a:t>, but it's not realistic, so I measure at least the important parts (</a:t>
            </a:r>
            <a:r>
              <a:rPr lang="en-US" altLang="cs-CZ" sz="2200" dirty="0" err="1">
                <a:latin typeface="Arial" panose="020B0604020202020204" pitchFamily="34" charset="0"/>
              </a:rPr>
              <a:t>Kozel</a:t>
            </a:r>
            <a:r>
              <a:rPr lang="en-US" altLang="cs-CZ" sz="2200" dirty="0">
                <a:latin typeface="Arial" panose="020B0604020202020204" pitchFamily="34" charset="0"/>
              </a:rPr>
              <a:t>, 2011, p. 254):</a:t>
            </a:r>
          </a:p>
          <a:p>
            <a:pPr marL="1028700" lvl="1" eaLnBrk="1" hangingPunct="1">
              <a:spcBef>
                <a:spcPct val="0"/>
              </a:spcBef>
              <a:defRPr/>
            </a:pPr>
            <a:r>
              <a:rPr lang="en-US" altLang="cs-CZ" sz="1800" dirty="0">
                <a:latin typeface="Arial" panose="020B0604020202020204" pitchFamily="34" charset="0"/>
              </a:rPr>
              <a:t>Brand awareness - knowledge (spontaneous / aided), TOM, popularity, knowledge </a:t>
            </a:r>
            <a:r>
              <a:rPr lang="cs-CZ" altLang="cs-CZ" sz="1800" dirty="0" err="1">
                <a:latin typeface="Arial" panose="020B0604020202020204" pitchFamily="34" charset="0"/>
              </a:rPr>
              <a:t>of</a:t>
            </a:r>
            <a:r>
              <a:rPr lang="cs-CZ" altLang="cs-CZ" sz="1800" dirty="0">
                <a:latin typeface="Arial" panose="020B0604020202020204" pitchFamily="34" charset="0"/>
              </a:rPr>
              <a:t> </a:t>
            </a:r>
            <a:r>
              <a:rPr lang="en-US" altLang="cs-CZ" sz="1800" dirty="0">
                <a:latin typeface="Arial" panose="020B0604020202020204" pitchFamily="34" charset="0"/>
              </a:rPr>
              <a:t>communication / campaigns.</a:t>
            </a:r>
          </a:p>
          <a:p>
            <a:pPr marL="1028700" lvl="1" eaLnBrk="1" hangingPunct="1">
              <a:spcBef>
                <a:spcPct val="0"/>
              </a:spcBef>
              <a:defRPr/>
            </a:pPr>
            <a:r>
              <a:rPr lang="en-US" altLang="cs-CZ" sz="1800" dirty="0">
                <a:latin typeface="Arial" panose="020B0604020202020204" pitchFamily="34" charset="0"/>
              </a:rPr>
              <a:t>Emotional evaluation of the brand - credibility, likeability, respect, innovation.</a:t>
            </a:r>
          </a:p>
          <a:p>
            <a:pPr marL="1028700" lvl="1" eaLnBrk="1" hangingPunct="1">
              <a:spcBef>
                <a:spcPct val="0"/>
              </a:spcBef>
              <a:defRPr/>
            </a:pPr>
            <a:r>
              <a:rPr lang="en-US" altLang="cs-CZ" sz="1800" dirty="0">
                <a:latin typeface="Arial" panose="020B0604020202020204" pitchFamily="34" charset="0"/>
              </a:rPr>
              <a:t>Rational assessment of brands - reliability, satisfaction, relevance, differentiation from competitors.</a:t>
            </a:r>
          </a:p>
          <a:p>
            <a:pPr marL="1028700" lvl="1" eaLnBrk="1" hangingPunct="1">
              <a:spcBef>
                <a:spcPct val="0"/>
              </a:spcBef>
              <a:defRPr/>
            </a:pPr>
            <a:r>
              <a:rPr lang="en-US" altLang="cs-CZ" sz="1800" dirty="0">
                <a:latin typeface="Arial" panose="020B0604020202020204" pitchFamily="34" charset="0"/>
              </a:rPr>
              <a:t>Preference</a:t>
            </a:r>
            <a:r>
              <a:rPr lang="cs-CZ" altLang="cs-CZ" sz="1800" dirty="0">
                <a:latin typeface="Arial" panose="020B0604020202020204" pitchFamily="34" charset="0"/>
              </a:rPr>
              <a:t> </a:t>
            </a:r>
            <a:r>
              <a:rPr lang="cs-CZ" altLang="cs-CZ" sz="1800" dirty="0" err="1">
                <a:latin typeface="Arial" panose="020B0604020202020204" pitchFamily="34" charset="0"/>
              </a:rPr>
              <a:t>of</a:t>
            </a:r>
            <a:r>
              <a:rPr lang="cs-CZ" altLang="cs-CZ" sz="1800" dirty="0">
                <a:latin typeface="Arial" panose="020B0604020202020204" pitchFamily="34" charset="0"/>
              </a:rPr>
              <a:t> </a:t>
            </a:r>
            <a:r>
              <a:rPr lang="en-US" altLang="cs-CZ" sz="1800" dirty="0">
                <a:latin typeface="Arial" panose="020B0604020202020204" pitchFamily="34" charset="0"/>
              </a:rPr>
              <a:t>brands - brands that consumers prefer and why.</a:t>
            </a:r>
          </a:p>
          <a:p>
            <a:pPr marL="285750" indent="-285750" eaLnBrk="1" hangingPunct="1">
              <a:spcBef>
                <a:spcPct val="0"/>
              </a:spcBef>
              <a:defRPr/>
            </a:pPr>
            <a:r>
              <a:rPr lang="en-US" altLang="cs-CZ" sz="2200" dirty="0">
                <a:latin typeface="Arial" panose="020B0604020202020204" pitchFamily="34" charset="0"/>
              </a:rPr>
              <a:t>The result is a perceptual map (map</a:t>
            </a:r>
            <a:r>
              <a:rPr lang="cs-CZ" altLang="cs-CZ" sz="2200" dirty="0">
                <a:latin typeface="Arial" panose="020B0604020202020204" pitchFamily="34" charset="0"/>
              </a:rPr>
              <a:t> </a:t>
            </a:r>
            <a:r>
              <a:rPr lang="cs-CZ" altLang="cs-CZ" sz="2200" dirty="0" err="1">
                <a:latin typeface="Arial" panose="020B0604020202020204" pitchFamily="34" charset="0"/>
              </a:rPr>
              <a:t>of</a:t>
            </a:r>
            <a:r>
              <a:rPr lang="en-US" altLang="cs-CZ" sz="2200" dirty="0">
                <a:latin typeface="Arial" panose="020B0604020202020204" pitchFamily="34" charset="0"/>
              </a:rPr>
              <a:t> positioning), or </a:t>
            </a:r>
            <a:r>
              <a:rPr lang="cs-CZ" altLang="cs-CZ" sz="2200" dirty="0" err="1">
                <a:latin typeface="Arial" panose="020B0604020202020204" pitchFamily="34" charset="0"/>
              </a:rPr>
              <a:t>brand</a:t>
            </a:r>
            <a:r>
              <a:rPr lang="cs-CZ" altLang="cs-CZ" sz="2200" dirty="0">
                <a:latin typeface="Arial" panose="020B0604020202020204" pitchFamily="34" charset="0"/>
              </a:rPr>
              <a:t> </a:t>
            </a:r>
            <a:r>
              <a:rPr lang="en-US" altLang="cs-CZ" sz="2200" dirty="0">
                <a:latin typeface="Arial" panose="020B0604020202020204" pitchFamily="34" charset="0"/>
              </a:rPr>
              <a:t>pyramid.</a:t>
            </a:r>
          </a:p>
        </p:txBody>
      </p:sp>
    </p:spTree>
    <p:extLst>
      <p:ext uri="{BB962C8B-B14F-4D97-AF65-F5344CB8AC3E}">
        <p14:creationId xmlns:p14="http://schemas.microsoft.com/office/powerpoint/2010/main" val="21610078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External</a:t>
            </a:r>
            <a:r>
              <a:rPr lang="cs-CZ" b="1" dirty="0">
                <a:latin typeface="Arial" pitchFamily="34" charset="0"/>
                <a:cs typeface="Arial" pitchFamily="34" charset="0"/>
              </a:rPr>
              <a:t> </a:t>
            </a:r>
            <a:r>
              <a:rPr lang="cs-CZ" b="1" dirty="0" err="1">
                <a:latin typeface="Arial" pitchFamily="34" charset="0"/>
                <a:cs typeface="Arial" pitchFamily="34" charset="0"/>
              </a:rPr>
              <a:t>Micro</a:t>
            </a:r>
            <a:r>
              <a:rPr lang="cs-CZ" b="1" dirty="0">
                <a:latin typeface="Arial" pitchFamily="34" charset="0"/>
                <a:cs typeface="Arial" pitchFamily="34" charset="0"/>
              </a:rPr>
              <a:t> </a:t>
            </a:r>
            <a:r>
              <a:rPr lang="cs-CZ" b="1" dirty="0" err="1">
                <a:latin typeface="Arial" pitchFamily="34" charset="0"/>
                <a:cs typeface="Arial" pitchFamily="34" charset="0"/>
              </a:rPr>
              <a:t>Analysis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TRACKING STUDY INDICATORS</a:t>
            </a:r>
          </a:p>
        </p:txBody>
      </p:sp>
      <p:sp>
        <p:nvSpPr>
          <p:cNvPr id="3079" name="TextovéPole 10"/>
          <p:cNvSpPr txBox="1">
            <a:spLocks noChangeArrowheads="1"/>
          </p:cNvSpPr>
          <p:nvPr/>
        </p:nvSpPr>
        <p:spPr bwMode="auto">
          <a:xfrm>
            <a:off x="503238" y="1512044"/>
            <a:ext cx="847725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cs-CZ" altLang="cs-CZ" sz="2200" dirty="0" err="1">
                <a:latin typeface="Arial" panose="020B0604020202020204" pitchFamily="34" charset="0"/>
              </a:rPr>
              <a:t>Awareness</a:t>
            </a:r>
            <a:r>
              <a:rPr lang="cs-CZ" altLang="cs-CZ" sz="2200" dirty="0">
                <a:latin typeface="Arial" panose="020B0604020202020204" pitchFamily="34" charset="0"/>
              </a:rPr>
              <a:t> – TOM, </a:t>
            </a:r>
            <a:r>
              <a:rPr lang="cs-CZ" altLang="cs-CZ" sz="2200" dirty="0" err="1">
                <a:latin typeface="Arial" panose="020B0604020202020204" pitchFamily="34" charset="0"/>
              </a:rPr>
              <a:t>spontaneous</a:t>
            </a:r>
            <a:r>
              <a:rPr lang="cs-CZ" altLang="cs-CZ" sz="2200" dirty="0">
                <a:latin typeface="Arial" panose="020B0604020202020204" pitchFamily="34" charset="0"/>
              </a:rPr>
              <a:t>/</a:t>
            </a:r>
            <a:r>
              <a:rPr lang="cs-CZ" altLang="cs-CZ" sz="2200" dirty="0" err="1">
                <a:latin typeface="Arial" panose="020B0604020202020204" pitchFamily="34" charset="0"/>
              </a:rPr>
              <a:t>aided</a:t>
            </a:r>
            <a:r>
              <a:rPr lang="cs-CZ" altLang="cs-CZ" sz="2200" dirty="0">
                <a:latin typeface="Arial" panose="020B0604020202020204" pitchFamily="34" charset="0"/>
              </a:rPr>
              <a:t> </a:t>
            </a:r>
            <a:r>
              <a:rPr lang="cs-CZ" altLang="cs-CZ" sz="2200" dirty="0" err="1">
                <a:latin typeface="Arial" panose="020B0604020202020204" pitchFamily="34" charset="0"/>
              </a:rPr>
              <a:t>knowledge</a:t>
            </a:r>
            <a:r>
              <a:rPr lang="cs-CZ" altLang="cs-CZ" sz="2200" dirty="0">
                <a:latin typeface="Arial" panose="020B0604020202020204" pitchFamily="34" charset="0"/>
              </a:rPr>
              <a:t>. </a:t>
            </a:r>
          </a:p>
          <a:p>
            <a:pPr marL="285750" indent="-285750" eaLnBrk="1" hangingPunct="1">
              <a:spcBef>
                <a:spcPct val="0"/>
              </a:spcBef>
              <a:defRPr/>
            </a:pPr>
            <a:r>
              <a:rPr lang="cs-CZ" altLang="cs-CZ" sz="2200" dirty="0" err="1">
                <a:latin typeface="Arial" panose="020B0604020202020204" pitchFamily="34" charset="0"/>
              </a:rPr>
              <a:t>Usage</a:t>
            </a:r>
            <a:r>
              <a:rPr lang="cs-CZ" altLang="cs-CZ" sz="2200" dirty="0">
                <a:latin typeface="Arial" panose="020B0604020202020204" pitchFamily="34" charset="0"/>
              </a:rPr>
              <a:t> – </a:t>
            </a:r>
            <a:r>
              <a:rPr lang="cs-CZ" altLang="cs-CZ" sz="2200" dirty="0" err="1">
                <a:latin typeface="Arial" panose="020B0604020202020204" pitchFamily="34" charset="0"/>
              </a:rPr>
              <a:t>usage</a:t>
            </a:r>
            <a:r>
              <a:rPr lang="cs-CZ" altLang="cs-CZ" sz="2200" dirty="0">
                <a:latin typeface="Arial" panose="020B0604020202020204" pitchFamily="34" charset="0"/>
              </a:rPr>
              <a:t> </a:t>
            </a:r>
            <a:r>
              <a:rPr lang="cs-CZ" altLang="cs-CZ" sz="2200" dirty="0" err="1">
                <a:latin typeface="Arial" panose="020B0604020202020204" pitchFamily="34" charset="0"/>
              </a:rPr>
              <a:t>how</a:t>
            </a:r>
            <a:r>
              <a:rPr lang="cs-CZ" altLang="cs-CZ" sz="2200" dirty="0">
                <a:latin typeface="Arial" panose="020B0604020202020204" pitchFamily="34" charset="0"/>
              </a:rPr>
              <a:t>, </a:t>
            </a:r>
            <a:r>
              <a:rPr lang="cs-CZ" altLang="cs-CZ" sz="2200" dirty="0" err="1">
                <a:latin typeface="Arial" panose="020B0604020202020204" pitchFamily="34" charset="0"/>
              </a:rPr>
              <a:t>where</a:t>
            </a:r>
            <a:r>
              <a:rPr lang="cs-CZ" altLang="cs-CZ" sz="2200" dirty="0">
                <a:latin typeface="Arial" panose="020B0604020202020204" pitchFamily="34" charset="0"/>
              </a:rPr>
              <a:t>, </a:t>
            </a:r>
            <a:r>
              <a:rPr lang="cs-CZ" altLang="cs-CZ" sz="2200" dirty="0" err="1">
                <a:latin typeface="Arial" panose="020B0604020202020204" pitchFamily="34" charset="0"/>
              </a:rPr>
              <a:t>why</a:t>
            </a:r>
            <a:r>
              <a:rPr lang="cs-CZ" altLang="cs-CZ" sz="2200" dirty="0">
                <a:latin typeface="Arial" panose="020B0604020202020204" pitchFamily="34" charset="0"/>
              </a:rPr>
              <a:t>, </a:t>
            </a:r>
            <a:r>
              <a:rPr lang="cs-CZ" altLang="cs-CZ" sz="2200" dirty="0" err="1">
                <a:latin typeface="Arial" panose="020B0604020202020204" pitchFamily="34" charset="0"/>
              </a:rPr>
              <a:t>frequency</a:t>
            </a:r>
            <a:r>
              <a:rPr lang="cs-CZ" altLang="cs-CZ" sz="2200" dirty="0">
                <a:latin typeface="Arial" panose="020B0604020202020204" pitchFamily="34" charset="0"/>
              </a:rPr>
              <a:t> </a:t>
            </a:r>
            <a:r>
              <a:rPr lang="cs-CZ" altLang="cs-CZ" sz="2200" dirty="0" err="1">
                <a:latin typeface="Arial" panose="020B0604020202020204" pitchFamily="34" charset="0"/>
              </a:rPr>
              <a:t>etc</a:t>
            </a:r>
            <a:r>
              <a:rPr lang="cs-CZ" altLang="cs-CZ" sz="2200" dirty="0">
                <a:latin typeface="Arial" panose="020B0604020202020204" pitchFamily="34" charset="0"/>
              </a:rPr>
              <a:t>.</a:t>
            </a:r>
          </a:p>
          <a:p>
            <a:pPr marL="285750" indent="-285750" eaLnBrk="1" hangingPunct="1">
              <a:spcBef>
                <a:spcPct val="0"/>
              </a:spcBef>
              <a:defRPr/>
            </a:pPr>
            <a:r>
              <a:rPr lang="cs-CZ" altLang="cs-CZ" sz="2200" dirty="0">
                <a:latin typeface="Arial" panose="020B0604020202020204" pitchFamily="34" charset="0"/>
              </a:rPr>
              <a:t>Brand </a:t>
            </a:r>
            <a:r>
              <a:rPr lang="cs-CZ" altLang="cs-CZ" sz="2200" dirty="0" err="1">
                <a:latin typeface="Arial" panose="020B0604020202020204" pitchFamily="34" charset="0"/>
              </a:rPr>
              <a:t>Attitudes</a:t>
            </a:r>
            <a:r>
              <a:rPr lang="cs-CZ" altLang="cs-CZ" sz="2200" dirty="0">
                <a:latin typeface="Arial" panose="020B0604020202020204" pitchFamily="34" charset="0"/>
              </a:rPr>
              <a:t> and </a:t>
            </a:r>
            <a:r>
              <a:rPr lang="cs-CZ" altLang="cs-CZ" sz="2200" dirty="0" err="1">
                <a:latin typeface="Arial" panose="020B0604020202020204" pitchFamily="34" charset="0"/>
              </a:rPr>
              <a:t>Perceptions</a:t>
            </a:r>
            <a:r>
              <a:rPr lang="cs-CZ" altLang="cs-CZ" sz="2200" dirty="0">
                <a:latin typeface="Arial" panose="020B0604020202020204" pitchFamily="34" charset="0"/>
              </a:rPr>
              <a:t> – </a:t>
            </a:r>
            <a:r>
              <a:rPr lang="cs-CZ" altLang="cs-CZ" sz="2200" dirty="0" err="1">
                <a:latin typeface="Arial" panose="020B0604020202020204" pitchFamily="34" charset="0"/>
              </a:rPr>
              <a:t>brand</a:t>
            </a:r>
            <a:r>
              <a:rPr lang="cs-CZ" altLang="cs-CZ" sz="2200" dirty="0">
                <a:latin typeface="Arial" panose="020B0604020202020204" pitchFamily="34" charset="0"/>
              </a:rPr>
              <a:t> image, </a:t>
            </a:r>
            <a:r>
              <a:rPr lang="cs-CZ" altLang="cs-CZ" sz="2200" dirty="0" err="1">
                <a:latin typeface="Arial" panose="020B0604020202020204" pitchFamily="34" charset="0"/>
              </a:rPr>
              <a:t>satisfaction</a:t>
            </a:r>
            <a:r>
              <a:rPr lang="cs-CZ" altLang="cs-CZ" sz="2200" dirty="0">
                <a:latin typeface="Arial" panose="020B0604020202020204" pitchFamily="34" charset="0"/>
              </a:rPr>
              <a:t>, </a:t>
            </a:r>
            <a:r>
              <a:rPr lang="cs-CZ" altLang="cs-CZ" sz="2200" dirty="0" err="1">
                <a:latin typeface="Arial" panose="020B0604020202020204" pitchFamily="34" charset="0"/>
              </a:rPr>
              <a:t>loyalty</a:t>
            </a:r>
            <a:r>
              <a:rPr lang="cs-CZ" altLang="cs-CZ" sz="2200" dirty="0">
                <a:latin typeface="Arial" panose="020B0604020202020204" pitchFamily="34" charset="0"/>
              </a:rPr>
              <a:t>, </a:t>
            </a:r>
            <a:r>
              <a:rPr lang="cs-CZ" altLang="cs-CZ" sz="2200" dirty="0" err="1">
                <a:latin typeface="Arial" panose="020B0604020202020204" pitchFamily="34" charset="0"/>
              </a:rPr>
              <a:t>perception</a:t>
            </a:r>
            <a:r>
              <a:rPr lang="cs-CZ" altLang="cs-CZ" sz="2200" dirty="0">
                <a:latin typeface="Arial" panose="020B0604020202020204" pitchFamily="34" charset="0"/>
              </a:rPr>
              <a:t> </a:t>
            </a:r>
            <a:r>
              <a:rPr lang="cs-CZ" altLang="cs-CZ" sz="2200" dirty="0" err="1">
                <a:latin typeface="Arial" panose="020B0604020202020204" pitchFamily="34" charset="0"/>
              </a:rPr>
              <a:t>etc</a:t>
            </a:r>
            <a:r>
              <a:rPr lang="cs-CZ" altLang="cs-CZ" sz="2200" dirty="0">
                <a:latin typeface="Arial" panose="020B0604020202020204" pitchFamily="34" charset="0"/>
              </a:rPr>
              <a:t>. </a:t>
            </a:r>
          </a:p>
          <a:p>
            <a:pPr marL="285750" indent="-285750" eaLnBrk="1" hangingPunct="1">
              <a:spcBef>
                <a:spcPct val="0"/>
              </a:spcBef>
              <a:defRPr/>
            </a:pPr>
            <a:r>
              <a:rPr lang="cs-CZ" altLang="cs-CZ" sz="2200" dirty="0" err="1">
                <a:latin typeface="Arial" panose="020B0604020202020204" pitchFamily="34" charset="0"/>
              </a:rPr>
              <a:t>Purchase</a:t>
            </a:r>
            <a:r>
              <a:rPr lang="cs-CZ" altLang="cs-CZ" sz="2200" dirty="0">
                <a:latin typeface="Arial" panose="020B0604020202020204" pitchFamily="34" charset="0"/>
              </a:rPr>
              <a:t> </a:t>
            </a:r>
            <a:r>
              <a:rPr lang="cs-CZ" altLang="cs-CZ" sz="2200" dirty="0" err="1">
                <a:latin typeface="Arial" panose="020B0604020202020204" pitchFamily="34" charset="0"/>
              </a:rPr>
              <a:t>intent</a:t>
            </a:r>
            <a:r>
              <a:rPr lang="cs-CZ" altLang="cs-CZ" sz="2200" dirty="0">
                <a:latin typeface="Arial" panose="020B0604020202020204" pitchFamily="34" charset="0"/>
              </a:rPr>
              <a:t> – </a:t>
            </a:r>
            <a:r>
              <a:rPr lang="cs-CZ" altLang="cs-CZ" sz="2200" dirty="0" err="1">
                <a:latin typeface="Arial" panose="020B0604020202020204" pitchFamily="34" charset="0"/>
              </a:rPr>
              <a:t>the</a:t>
            </a:r>
            <a:r>
              <a:rPr lang="cs-CZ" altLang="cs-CZ" sz="2200" dirty="0">
                <a:latin typeface="Arial" panose="020B0604020202020204" pitchFamily="34" charset="0"/>
              </a:rPr>
              <a:t> </a:t>
            </a:r>
            <a:r>
              <a:rPr lang="cs-CZ" altLang="cs-CZ" sz="2200" dirty="0" err="1">
                <a:latin typeface="Arial" panose="020B0604020202020204" pitchFamily="34" charset="0"/>
              </a:rPr>
              <a:t>intent</a:t>
            </a:r>
            <a:r>
              <a:rPr lang="cs-CZ" altLang="cs-CZ" sz="2200" dirty="0">
                <a:latin typeface="Arial" panose="020B0604020202020204" pitchFamily="34" charset="0"/>
              </a:rPr>
              <a:t> to </a:t>
            </a:r>
            <a:r>
              <a:rPr lang="cs-CZ" altLang="cs-CZ" sz="2200" dirty="0" err="1">
                <a:latin typeface="Arial" panose="020B0604020202020204" pitchFamily="34" charset="0"/>
              </a:rPr>
              <a:t>purchase</a:t>
            </a:r>
            <a:r>
              <a:rPr lang="cs-CZ" altLang="cs-CZ" sz="2200" dirty="0">
                <a:latin typeface="Arial" panose="020B0604020202020204" pitchFamily="34" charset="0"/>
              </a:rPr>
              <a:t> </a:t>
            </a:r>
            <a:r>
              <a:rPr lang="cs-CZ" altLang="cs-CZ" sz="2200" dirty="0" err="1">
                <a:latin typeface="Arial" panose="020B0604020202020204" pitchFamily="34" charset="0"/>
              </a:rPr>
              <a:t>brand</a:t>
            </a:r>
            <a:r>
              <a:rPr lang="cs-CZ" altLang="cs-CZ" sz="2200" dirty="0">
                <a:latin typeface="Arial" panose="020B0604020202020204" pitchFamily="34" charset="0"/>
              </a:rPr>
              <a:t> </a:t>
            </a:r>
            <a:r>
              <a:rPr lang="cs-CZ" altLang="cs-CZ" sz="2200" dirty="0" err="1">
                <a:latin typeface="Arial" panose="020B0604020202020204" pitchFamily="34" charset="0"/>
              </a:rPr>
              <a:t>now</a:t>
            </a:r>
            <a:r>
              <a:rPr lang="cs-CZ" altLang="cs-CZ" sz="2200" dirty="0">
                <a:latin typeface="Arial" panose="020B0604020202020204" pitchFamily="34" charset="0"/>
              </a:rPr>
              <a:t>, in </a:t>
            </a:r>
            <a:r>
              <a:rPr lang="cs-CZ" altLang="cs-CZ" sz="2200" dirty="0" err="1">
                <a:latin typeface="Arial" panose="020B0604020202020204" pitchFamily="34" charset="0"/>
              </a:rPr>
              <a:t>the</a:t>
            </a:r>
            <a:r>
              <a:rPr lang="cs-CZ" altLang="cs-CZ" sz="2200" dirty="0">
                <a:latin typeface="Arial" panose="020B0604020202020204" pitchFamily="34" charset="0"/>
              </a:rPr>
              <a:t> </a:t>
            </a:r>
            <a:r>
              <a:rPr lang="cs-CZ" altLang="cs-CZ" sz="2200" dirty="0" err="1">
                <a:latin typeface="Arial" panose="020B0604020202020204" pitchFamily="34" charset="0"/>
              </a:rPr>
              <a:t>future</a:t>
            </a:r>
            <a:r>
              <a:rPr lang="cs-CZ" altLang="cs-CZ" sz="2200" dirty="0">
                <a:latin typeface="Arial" panose="020B0604020202020204" pitchFamily="34" charset="0"/>
              </a:rPr>
              <a:t>, </a:t>
            </a:r>
            <a:r>
              <a:rPr lang="cs-CZ" altLang="cs-CZ" sz="2200" dirty="0" err="1">
                <a:latin typeface="Arial" panose="020B0604020202020204" pitchFamily="34" charset="0"/>
              </a:rPr>
              <a:t>after</a:t>
            </a:r>
            <a:r>
              <a:rPr lang="cs-CZ" altLang="cs-CZ" sz="2200" dirty="0">
                <a:latin typeface="Arial" panose="020B0604020202020204" pitchFamily="34" charset="0"/>
              </a:rPr>
              <a:t> </a:t>
            </a:r>
            <a:r>
              <a:rPr lang="cs-CZ" altLang="cs-CZ" sz="2200" dirty="0" err="1">
                <a:latin typeface="Arial" panose="020B0604020202020204" pitchFamily="34" charset="0"/>
              </a:rPr>
              <a:t>seeing</a:t>
            </a:r>
            <a:r>
              <a:rPr lang="cs-CZ" altLang="cs-CZ" sz="2200" dirty="0">
                <a:latin typeface="Arial" panose="020B0604020202020204" pitchFamily="34" charset="0"/>
              </a:rPr>
              <a:t> </a:t>
            </a:r>
            <a:r>
              <a:rPr lang="cs-CZ" altLang="cs-CZ" sz="2200" dirty="0" err="1">
                <a:latin typeface="Arial" panose="020B0604020202020204" pitchFamily="34" charset="0"/>
              </a:rPr>
              <a:t>our</a:t>
            </a:r>
            <a:r>
              <a:rPr lang="cs-CZ" altLang="cs-CZ" sz="2200" dirty="0">
                <a:latin typeface="Arial" panose="020B0604020202020204" pitchFamily="34" charset="0"/>
              </a:rPr>
              <a:t> </a:t>
            </a:r>
            <a:r>
              <a:rPr lang="cs-CZ" altLang="cs-CZ" sz="2200" dirty="0" err="1">
                <a:latin typeface="Arial" panose="020B0604020202020204" pitchFamily="34" charset="0"/>
              </a:rPr>
              <a:t>communication</a:t>
            </a:r>
            <a:r>
              <a:rPr lang="cs-CZ" altLang="cs-CZ" sz="2200" dirty="0">
                <a:latin typeface="Arial" panose="020B0604020202020204" pitchFamily="34" charset="0"/>
              </a:rPr>
              <a:t>, </a:t>
            </a:r>
            <a:r>
              <a:rPr lang="cs-CZ" altLang="cs-CZ" sz="2200" dirty="0" err="1">
                <a:latin typeface="Arial" panose="020B0604020202020204" pitchFamily="34" charset="0"/>
              </a:rPr>
              <a:t>willingness</a:t>
            </a:r>
            <a:r>
              <a:rPr lang="cs-CZ" altLang="cs-CZ" sz="2200" dirty="0">
                <a:latin typeface="Arial" panose="020B0604020202020204" pitchFamily="34" charset="0"/>
              </a:rPr>
              <a:t> to </a:t>
            </a:r>
            <a:r>
              <a:rPr lang="cs-CZ" altLang="cs-CZ" sz="2200" dirty="0" err="1">
                <a:latin typeface="Arial" panose="020B0604020202020204" pitchFamily="34" charset="0"/>
              </a:rPr>
              <a:t>refer</a:t>
            </a:r>
            <a:r>
              <a:rPr lang="cs-CZ" altLang="cs-CZ" sz="2200" dirty="0">
                <a:latin typeface="Arial" panose="020B0604020202020204" pitchFamily="34" charset="0"/>
              </a:rPr>
              <a:t> to a </a:t>
            </a:r>
            <a:r>
              <a:rPr lang="cs-CZ" altLang="cs-CZ" sz="2200" dirty="0" err="1">
                <a:latin typeface="Arial" panose="020B0604020202020204" pitchFamily="34" charset="0"/>
              </a:rPr>
              <a:t>friend</a:t>
            </a:r>
            <a:r>
              <a:rPr lang="cs-CZ" altLang="cs-CZ" sz="2200" dirty="0">
                <a:latin typeface="Arial" panose="020B0604020202020204" pitchFamily="34" charset="0"/>
              </a:rPr>
              <a:t>.</a:t>
            </a:r>
            <a:endParaRPr lang="en-US" altLang="cs-CZ" sz="2200" dirty="0">
              <a:latin typeface="Arial" panose="020B0604020202020204" pitchFamily="34" charset="0"/>
            </a:endParaRPr>
          </a:p>
        </p:txBody>
      </p:sp>
    </p:spTree>
    <p:extLst>
      <p:ext uri="{BB962C8B-B14F-4D97-AF65-F5344CB8AC3E}">
        <p14:creationId xmlns:p14="http://schemas.microsoft.com/office/powerpoint/2010/main" val="36108381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External</a:t>
            </a:r>
            <a:r>
              <a:rPr lang="cs-CZ" b="1" dirty="0">
                <a:latin typeface="Arial" pitchFamily="34" charset="0"/>
                <a:cs typeface="Arial" pitchFamily="34" charset="0"/>
              </a:rPr>
              <a:t> </a:t>
            </a:r>
            <a:r>
              <a:rPr lang="cs-CZ" b="1" dirty="0" err="1">
                <a:latin typeface="Arial" pitchFamily="34" charset="0"/>
                <a:cs typeface="Arial" pitchFamily="34" charset="0"/>
              </a:rPr>
              <a:t>Micro</a:t>
            </a:r>
            <a:r>
              <a:rPr lang="cs-CZ" b="1" dirty="0">
                <a:latin typeface="Arial" pitchFamily="34" charset="0"/>
                <a:cs typeface="Arial" pitchFamily="34" charset="0"/>
              </a:rPr>
              <a:t> </a:t>
            </a:r>
            <a:r>
              <a:rPr lang="cs-CZ" b="1" dirty="0" err="1">
                <a:latin typeface="Arial" pitchFamily="34" charset="0"/>
                <a:cs typeface="Arial" pitchFamily="34" charset="0"/>
              </a:rPr>
              <a:t>Analysis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3.8 MARKET ANALYSIS (DEMAND)</a:t>
            </a:r>
          </a:p>
        </p:txBody>
      </p:sp>
      <p:sp>
        <p:nvSpPr>
          <p:cNvPr id="3079" name="TextovéPole 10"/>
          <p:cNvSpPr txBox="1">
            <a:spLocks noChangeArrowheads="1"/>
          </p:cNvSpPr>
          <p:nvPr/>
        </p:nvSpPr>
        <p:spPr bwMode="auto">
          <a:xfrm>
            <a:off x="503238" y="1512044"/>
            <a:ext cx="847725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cs-CZ" altLang="cs-CZ" sz="2200" dirty="0">
                <a:latin typeface="Arial" panose="020B0604020202020204" pitchFamily="34" charset="0"/>
              </a:rPr>
              <a:t>Market – </a:t>
            </a:r>
            <a:r>
              <a:rPr lang="cs-CZ" altLang="cs-CZ" sz="2200" dirty="0" err="1">
                <a:latin typeface="Arial" panose="020B0604020202020204" pitchFamily="34" charset="0"/>
              </a:rPr>
              <a:t>the</a:t>
            </a:r>
            <a:r>
              <a:rPr lang="cs-CZ" altLang="cs-CZ" sz="2200" dirty="0">
                <a:latin typeface="Arial" panose="020B0604020202020204" pitchFamily="34" charset="0"/>
              </a:rPr>
              <a:t> place, </a:t>
            </a:r>
            <a:r>
              <a:rPr lang="cs-CZ" altLang="cs-CZ" sz="2200" dirty="0" err="1">
                <a:latin typeface="Arial" panose="020B0604020202020204" pitchFamily="34" charset="0"/>
              </a:rPr>
              <a:t>where</a:t>
            </a:r>
            <a:r>
              <a:rPr lang="cs-CZ" altLang="cs-CZ" sz="2200" dirty="0">
                <a:latin typeface="Arial" panose="020B0604020202020204" pitchFamily="34" charset="0"/>
              </a:rPr>
              <a:t> </a:t>
            </a:r>
            <a:r>
              <a:rPr lang="cs-CZ" altLang="cs-CZ" sz="2200" dirty="0" err="1">
                <a:latin typeface="Arial" panose="020B0604020202020204" pitchFamily="34" charset="0"/>
              </a:rPr>
              <a:t>we</a:t>
            </a:r>
            <a:r>
              <a:rPr lang="cs-CZ" altLang="cs-CZ" sz="2200" dirty="0">
                <a:latin typeface="Arial" panose="020B0604020202020204" pitchFamily="34" charset="0"/>
              </a:rPr>
              <a:t> </a:t>
            </a:r>
            <a:r>
              <a:rPr lang="cs-CZ" altLang="cs-CZ" sz="2200" dirty="0" err="1">
                <a:latin typeface="Arial" panose="020B0604020202020204" pitchFamily="34" charset="0"/>
              </a:rPr>
              <a:t>realize</a:t>
            </a:r>
            <a:r>
              <a:rPr lang="cs-CZ" altLang="cs-CZ" sz="2200" dirty="0">
                <a:latin typeface="Arial" panose="020B0604020202020204" pitchFamily="34" charset="0"/>
              </a:rPr>
              <a:t> </a:t>
            </a:r>
            <a:r>
              <a:rPr lang="cs-CZ" altLang="cs-CZ" sz="2200" dirty="0" err="1">
                <a:latin typeface="Arial" panose="020B0604020202020204" pitchFamily="34" charset="0"/>
              </a:rPr>
              <a:t>the</a:t>
            </a:r>
            <a:r>
              <a:rPr lang="cs-CZ" altLang="cs-CZ" sz="2200" dirty="0">
                <a:latin typeface="Arial" panose="020B0604020202020204" pitchFamily="34" charset="0"/>
              </a:rPr>
              <a:t> </a:t>
            </a:r>
            <a:r>
              <a:rPr lang="cs-CZ" altLang="cs-CZ" sz="2200" dirty="0" err="1">
                <a:latin typeface="Arial" panose="020B0604020202020204" pitchFamily="34" charset="0"/>
              </a:rPr>
              <a:t>exchange</a:t>
            </a:r>
            <a:r>
              <a:rPr lang="cs-CZ" altLang="cs-CZ" sz="2200" dirty="0">
                <a:latin typeface="Arial" panose="020B0604020202020204" pitchFamily="34" charset="0"/>
              </a:rPr>
              <a:t> </a:t>
            </a:r>
            <a:r>
              <a:rPr lang="cs-CZ" altLang="cs-CZ" sz="2200" dirty="0" err="1">
                <a:latin typeface="Arial" panose="020B0604020202020204" pitchFamily="34" charset="0"/>
              </a:rPr>
              <a:t>of</a:t>
            </a:r>
            <a:r>
              <a:rPr lang="cs-CZ" altLang="cs-CZ" sz="2200" dirty="0">
                <a:latin typeface="Arial" panose="020B0604020202020204" pitchFamily="34" charset="0"/>
              </a:rPr>
              <a:t> </a:t>
            </a:r>
            <a:r>
              <a:rPr lang="cs-CZ" altLang="cs-CZ" sz="2200" dirty="0" err="1">
                <a:latin typeface="Arial" panose="020B0604020202020204" pitchFamily="34" charset="0"/>
              </a:rPr>
              <a:t>goods</a:t>
            </a:r>
            <a:r>
              <a:rPr lang="cs-CZ" altLang="cs-CZ" sz="2200" dirty="0">
                <a:latin typeface="Arial" panose="020B0604020202020204" pitchFamily="34" charset="0"/>
              </a:rPr>
              <a:t> and </a:t>
            </a:r>
            <a:r>
              <a:rPr lang="cs-CZ" altLang="cs-CZ" sz="2200" dirty="0" err="1">
                <a:latin typeface="Arial" panose="020B0604020202020204" pitchFamily="34" charset="0"/>
              </a:rPr>
              <a:t>services</a:t>
            </a:r>
            <a:r>
              <a:rPr lang="cs-CZ" altLang="cs-CZ" sz="2200" dirty="0">
                <a:latin typeface="Arial" panose="020B0604020202020204" pitchFamily="34" charset="0"/>
              </a:rPr>
              <a:t>. Supply </a:t>
            </a:r>
            <a:r>
              <a:rPr lang="cs-CZ" altLang="cs-CZ" sz="2200" dirty="0" err="1">
                <a:latin typeface="Arial" panose="020B0604020202020204" pitchFamily="34" charset="0"/>
              </a:rPr>
              <a:t>meats</a:t>
            </a:r>
            <a:r>
              <a:rPr lang="cs-CZ" altLang="cs-CZ" sz="2200" dirty="0">
                <a:latin typeface="Arial" panose="020B0604020202020204" pitchFamily="34" charset="0"/>
              </a:rPr>
              <a:t> </a:t>
            </a:r>
            <a:r>
              <a:rPr lang="cs-CZ" altLang="cs-CZ" sz="2200" dirty="0" err="1">
                <a:latin typeface="Arial" panose="020B0604020202020204" pitchFamily="34" charset="0"/>
              </a:rPr>
              <a:t>demand</a:t>
            </a:r>
            <a:r>
              <a:rPr lang="cs-CZ" altLang="cs-CZ" sz="2200" dirty="0">
                <a:latin typeface="Arial" panose="020B0604020202020204" pitchFamily="34" charset="0"/>
              </a:rPr>
              <a:t>. </a:t>
            </a:r>
          </a:p>
          <a:p>
            <a:pPr marL="285750" indent="-285750" eaLnBrk="1" hangingPunct="1">
              <a:spcBef>
                <a:spcPct val="0"/>
              </a:spcBef>
              <a:defRPr/>
            </a:pPr>
            <a:r>
              <a:rPr lang="cs-CZ" altLang="cs-CZ" sz="2200" dirty="0">
                <a:latin typeface="Arial" panose="020B0604020202020204" pitchFamily="34" charset="0"/>
              </a:rPr>
              <a:t>In </a:t>
            </a:r>
            <a:r>
              <a:rPr lang="cs-CZ" altLang="cs-CZ" sz="2200" dirty="0" err="1">
                <a:latin typeface="Arial" panose="020B0604020202020204" pitchFamily="34" charset="0"/>
              </a:rPr>
              <a:t>practice</a:t>
            </a:r>
            <a:r>
              <a:rPr lang="cs-CZ" altLang="cs-CZ" sz="2200" dirty="0">
                <a:latin typeface="Arial" panose="020B0604020202020204" pitchFamily="34" charset="0"/>
              </a:rPr>
              <a:t> – market </a:t>
            </a:r>
            <a:r>
              <a:rPr lang="cs-CZ" altLang="cs-CZ" sz="2200" dirty="0" err="1">
                <a:latin typeface="Arial" panose="020B0604020202020204" pitchFamily="34" charset="0"/>
              </a:rPr>
              <a:t>analysis</a:t>
            </a:r>
            <a:r>
              <a:rPr lang="cs-CZ" altLang="cs-CZ" sz="2200" dirty="0">
                <a:latin typeface="Arial" panose="020B0604020202020204" pitchFamily="34" charset="0"/>
              </a:rPr>
              <a:t> </a:t>
            </a:r>
            <a:r>
              <a:rPr lang="cs-CZ" altLang="cs-CZ" sz="2200" dirty="0" err="1">
                <a:latin typeface="Arial" panose="020B0604020202020204" pitchFamily="34" charset="0"/>
              </a:rPr>
              <a:t>is</a:t>
            </a:r>
            <a:r>
              <a:rPr lang="cs-CZ" altLang="cs-CZ" sz="2200" dirty="0">
                <a:latin typeface="Arial" panose="020B0604020202020204" pitchFamily="34" charset="0"/>
              </a:rPr>
              <a:t> </a:t>
            </a:r>
            <a:r>
              <a:rPr lang="cs-CZ" altLang="cs-CZ" sz="2200" dirty="0" err="1">
                <a:latin typeface="Arial" panose="020B0604020202020204" pitchFamily="34" charset="0"/>
              </a:rPr>
              <a:t>about</a:t>
            </a:r>
            <a:r>
              <a:rPr lang="cs-CZ" altLang="cs-CZ" sz="2200" dirty="0">
                <a:latin typeface="Arial" panose="020B0604020202020204" pitchFamily="34" charset="0"/>
              </a:rPr>
              <a:t> </a:t>
            </a:r>
            <a:r>
              <a:rPr lang="cs-CZ" altLang="cs-CZ" sz="2200" dirty="0" err="1">
                <a:latin typeface="Arial" panose="020B0604020202020204" pitchFamily="34" charset="0"/>
              </a:rPr>
              <a:t>the</a:t>
            </a:r>
            <a:r>
              <a:rPr lang="cs-CZ" altLang="cs-CZ" sz="2200" dirty="0">
                <a:latin typeface="Arial" panose="020B0604020202020204" pitchFamily="34" charset="0"/>
              </a:rPr>
              <a:t> </a:t>
            </a:r>
            <a:r>
              <a:rPr lang="cs-CZ" altLang="cs-CZ" sz="2200" dirty="0" err="1">
                <a:latin typeface="Arial" panose="020B0604020202020204" pitchFamily="34" charset="0"/>
              </a:rPr>
              <a:t>demand</a:t>
            </a:r>
            <a:r>
              <a:rPr lang="cs-CZ" altLang="cs-CZ" sz="2200" dirty="0">
                <a:latin typeface="Arial" panose="020B0604020202020204" pitchFamily="34" charset="0"/>
              </a:rPr>
              <a:t>, </a:t>
            </a:r>
            <a:r>
              <a:rPr lang="cs-CZ" altLang="cs-CZ" sz="2200" dirty="0" err="1">
                <a:latin typeface="Arial" panose="020B0604020202020204" pitchFamily="34" charset="0"/>
              </a:rPr>
              <a:t>competition</a:t>
            </a:r>
            <a:r>
              <a:rPr lang="cs-CZ" altLang="cs-CZ" sz="2200" dirty="0">
                <a:latin typeface="Arial" panose="020B0604020202020204" pitchFamily="34" charset="0"/>
              </a:rPr>
              <a:t>, </a:t>
            </a:r>
            <a:r>
              <a:rPr lang="cs-CZ" altLang="cs-CZ" sz="2200" dirty="0" err="1">
                <a:latin typeface="Arial" panose="020B0604020202020204" pitchFamily="34" charset="0"/>
              </a:rPr>
              <a:t>consumer</a:t>
            </a:r>
            <a:r>
              <a:rPr lang="cs-CZ" altLang="cs-CZ" sz="2200" dirty="0">
                <a:latin typeface="Arial" panose="020B0604020202020204" pitchFamily="34" charset="0"/>
              </a:rPr>
              <a:t> </a:t>
            </a:r>
            <a:r>
              <a:rPr lang="cs-CZ" altLang="cs-CZ" sz="2200" dirty="0" err="1">
                <a:latin typeface="Arial" panose="020B0604020202020204" pitchFamily="34" charset="0"/>
              </a:rPr>
              <a:t>behaviour</a:t>
            </a:r>
            <a:r>
              <a:rPr lang="cs-CZ" altLang="cs-CZ" sz="2200" dirty="0">
                <a:latin typeface="Arial" panose="020B0604020202020204" pitchFamily="34" charset="0"/>
              </a:rPr>
              <a:t>. </a:t>
            </a:r>
          </a:p>
          <a:p>
            <a:pPr marL="285750" indent="-285750" eaLnBrk="1" hangingPunct="1">
              <a:spcBef>
                <a:spcPct val="0"/>
              </a:spcBef>
              <a:defRPr/>
            </a:pPr>
            <a:r>
              <a:rPr lang="cs-CZ" altLang="cs-CZ" sz="2200" dirty="0" err="1">
                <a:latin typeface="Arial" panose="020B0604020202020204" pitchFamily="34" charset="0"/>
              </a:rPr>
              <a:t>Often</a:t>
            </a:r>
            <a:r>
              <a:rPr lang="cs-CZ" altLang="cs-CZ" sz="2200" dirty="0">
                <a:latin typeface="Arial" panose="020B0604020202020204" pitchFamily="34" charset="0"/>
              </a:rPr>
              <a:t> </a:t>
            </a:r>
            <a:r>
              <a:rPr lang="cs-CZ" altLang="cs-CZ" sz="2200" dirty="0" err="1">
                <a:latin typeface="Arial" panose="020B0604020202020204" pitchFamily="34" charset="0"/>
              </a:rPr>
              <a:t>we</a:t>
            </a:r>
            <a:r>
              <a:rPr lang="cs-CZ" altLang="cs-CZ" sz="2200" dirty="0">
                <a:latin typeface="Arial" panose="020B0604020202020204" pitchFamily="34" charset="0"/>
              </a:rPr>
              <a:t> use </a:t>
            </a:r>
            <a:r>
              <a:rPr lang="cs-CZ" altLang="cs-CZ" sz="2200" dirty="0" err="1">
                <a:latin typeface="Arial" panose="020B0604020202020204" pitchFamily="34" charset="0"/>
              </a:rPr>
              <a:t>indsutry</a:t>
            </a:r>
            <a:r>
              <a:rPr lang="cs-CZ" altLang="cs-CZ" sz="2200" dirty="0">
                <a:latin typeface="Arial" panose="020B0604020202020204" pitchFamily="34" charset="0"/>
              </a:rPr>
              <a:t> </a:t>
            </a:r>
            <a:r>
              <a:rPr lang="cs-CZ" altLang="cs-CZ" sz="2200" dirty="0" err="1">
                <a:latin typeface="Arial" panose="020B0604020202020204" pitchFamily="34" charset="0"/>
              </a:rPr>
              <a:t>analysis</a:t>
            </a:r>
            <a:r>
              <a:rPr lang="cs-CZ" altLang="cs-CZ" sz="2200" dirty="0">
                <a:latin typeface="Arial" panose="020B0604020202020204" pitchFamily="34" charset="0"/>
              </a:rPr>
              <a:t> as </a:t>
            </a:r>
            <a:r>
              <a:rPr lang="cs-CZ" altLang="cs-CZ" sz="2200" dirty="0" err="1">
                <a:latin typeface="Arial" panose="020B0604020202020204" pitchFamily="34" charset="0"/>
              </a:rPr>
              <a:t>our</a:t>
            </a:r>
            <a:r>
              <a:rPr lang="cs-CZ" altLang="cs-CZ" sz="2200" dirty="0">
                <a:latin typeface="Arial" panose="020B0604020202020204" pitchFamily="34" charset="0"/>
              </a:rPr>
              <a:t> </a:t>
            </a:r>
            <a:r>
              <a:rPr lang="cs-CZ" altLang="cs-CZ" sz="2200" dirty="0" err="1">
                <a:latin typeface="Arial" panose="020B0604020202020204" pitchFamily="34" charset="0"/>
              </a:rPr>
              <a:t>basis</a:t>
            </a:r>
            <a:r>
              <a:rPr lang="cs-CZ" altLang="cs-CZ" sz="2200" dirty="0">
                <a:latin typeface="Arial" panose="020B0604020202020204" pitchFamily="34" charset="0"/>
              </a:rPr>
              <a:t>, </a:t>
            </a:r>
            <a:r>
              <a:rPr lang="cs-CZ" altLang="cs-CZ" sz="2200" dirty="0" err="1">
                <a:latin typeface="Arial" panose="020B0604020202020204" pitchFamily="34" charset="0"/>
              </a:rPr>
              <a:t>where</a:t>
            </a:r>
            <a:r>
              <a:rPr lang="cs-CZ" altLang="cs-CZ" sz="2200" dirty="0">
                <a:latin typeface="Arial" panose="020B0604020202020204" pitchFamily="34" charset="0"/>
              </a:rPr>
              <a:t> </a:t>
            </a:r>
            <a:r>
              <a:rPr lang="cs-CZ" altLang="cs-CZ" sz="2200" dirty="0" err="1">
                <a:latin typeface="Arial" panose="020B0604020202020204" pitchFamily="34" charset="0"/>
              </a:rPr>
              <a:t>we</a:t>
            </a:r>
            <a:r>
              <a:rPr lang="cs-CZ" altLang="cs-CZ" sz="2200" dirty="0">
                <a:latin typeface="Arial" panose="020B0604020202020204" pitchFamily="34" charset="0"/>
              </a:rPr>
              <a:t> </a:t>
            </a:r>
            <a:r>
              <a:rPr lang="cs-CZ" altLang="cs-CZ" sz="2200" dirty="0" err="1">
                <a:latin typeface="Arial" panose="020B0604020202020204" pitchFamily="34" charset="0"/>
              </a:rPr>
              <a:t>measure</a:t>
            </a:r>
            <a:r>
              <a:rPr lang="cs-CZ" altLang="cs-CZ" sz="2200" dirty="0">
                <a:latin typeface="Arial" panose="020B0604020202020204" pitchFamily="34" charset="0"/>
              </a:rPr>
              <a:t> </a:t>
            </a:r>
            <a:r>
              <a:rPr lang="cs-CZ" altLang="cs-CZ" sz="2200" dirty="0" err="1">
                <a:latin typeface="Arial" panose="020B0604020202020204" pitchFamily="34" charset="0"/>
              </a:rPr>
              <a:t>the</a:t>
            </a:r>
            <a:r>
              <a:rPr lang="cs-CZ" altLang="cs-CZ" sz="2200" dirty="0">
                <a:latin typeface="Arial" panose="020B0604020202020204" pitchFamily="34" charset="0"/>
              </a:rPr>
              <a:t> </a:t>
            </a:r>
            <a:r>
              <a:rPr lang="cs-CZ" altLang="cs-CZ" sz="2200" dirty="0" err="1">
                <a:latin typeface="Arial" panose="020B0604020202020204" pitchFamily="34" charset="0"/>
              </a:rPr>
              <a:t>industry</a:t>
            </a:r>
            <a:r>
              <a:rPr lang="cs-CZ" altLang="cs-CZ" sz="2200" dirty="0">
                <a:latin typeface="Arial" panose="020B0604020202020204" pitchFamily="34" charset="0"/>
              </a:rPr>
              <a:t> </a:t>
            </a:r>
            <a:r>
              <a:rPr lang="cs-CZ" altLang="cs-CZ" sz="2200" dirty="0" err="1">
                <a:latin typeface="Arial" panose="020B0604020202020204" pitchFamily="34" charset="0"/>
              </a:rPr>
              <a:t>structure</a:t>
            </a:r>
            <a:r>
              <a:rPr lang="cs-CZ" altLang="cs-CZ" sz="2200" dirty="0">
                <a:latin typeface="Arial" panose="020B0604020202020204" pitchFamily="34" charset="0"/>
              </a:rPr>
              <a:t>, </a:t>
            </a:r>
            <a:r>
              <a:rPr lang="cs-CZ" altLang="cs-CZ" sz="2200" dirty="0" err="1">
                <a:latin typeface="Arial" panose="020B0604020202020204" pitchFamily="34" charset="0"/>
              </a:rPr>
              <a:t>relationships</a:t>
            </a:r>
            <a:r>
              <a:rPr lang="cs-CZ" altLang="cs-CZ" sz="2200" dirty="0">
                <a:latin typeface="Arial" panose="020B0604020202020204" pitchFamily="34" charset="0"/>
              </a:rPr>
              <a:t>, </a:t>
            </a:r>
            <a:r>
              <a:rPr lang="cs-CZ" altLang="cs-CZ" sz="2200" dirty="0" err="1">
                <a:latin typeface="Arial" panose="020B0604020202020204" pitchFamily="34" charset="0"/>
              </a:rPr>
              <a:t>inputs</a:t>
            </a:r>
            <a:r>
              <a:rPr lang="cs-CZ" altLang="cs-CZ" sz="2200" dirty="0">
                <a:latin typeface="Arial" panose="020B0604020202020204" pitchFamily="34" charset="0"/>
              </a:rPr>
              <a:t> and </a:t>
            </a:r>
            <a:r>
              <a:rPr lang="cs-CZ" altLang="cs-CZ" sz="2200" dirty="0" err="1">
                <a:latin typeface="Arial" panose="020B0604020202020204" pitchFamily="34" charset="0"/>
              </a:rPr>
              <a:t>outputs</a:t>
            </a:r>
            <a:r>
              <a:rPr lang="cs-CZ" altLang="cs-CZ" sz="2200" dirty="0">
                <a:latin typeface="Arial" panose="020B0604020202020204" pitchFamily="34" charset="0"/>
              </a:rPr>
              <a:t>, </a:t>
            </a:r>
            <a:r>
              <a:rPr lang="cs-CZ" altLang="cs-CZ" sz="2200" dirty="0" err="1">
                <a:latin typeface="Arial" panose="020B0604020202020204" pitchFamily="34" charset="0"/>
              </a:rPr>
              <a:t>economic</a:t>
            </a:r>
            <a:r>
              <a:rPr lang="cs-CZ" altLang="cs-CZ" sz="2200" dirty="0">
                <a:latin typeface="Arial" panose="020B0604020202020204" pitchFamily="34" charset="0"/>
              </a:rPr>
              <a:t> </a:t>
            </a:r>
            <a:r>
              <a:rPr lang="cs-CZ" altLang="cs-CZ" sz="2200" dirty="0" err="1">
                <a:latin typeface="Arial" panose="020B0604020202020204" pitchFamily="34" charset="0"/>
              </a:rPr>
              <a:t>cycle</a:t>
            </a:r>
            <a:r>
              <a:rPr lang="cs-CZ" altLang="cs-CZ" sz="2200" dirty="0">
                <a:latin typeface="Arial" panose="020B0604020202020204" pitchFamily="34" charset="0"/>
              </a:rPr>
              <a:t>, </a:t>
            </a:r>
            <a:r>
              <a:rPr lang="cs-CZ" altLang="cs-CZ" sz="2200" dirty="0" err="1">
                <a:latin typeface="Arial" panose="020B0604020202020204" pitchFamily="34" charset="0"/>
              </a:rPr>
              <a:t>regulation</a:t>
            </a:r>
            <a:r>
              <a:rPr lang="cs-CZ" altLang="cs-CZ" sz="2200" dirty="0">
                <a:latin typeface="Arial" panose="020B0604020202020204" pitchFamily="34" charset="0"/>
              </a:rPr>
              <a:t>, </a:t>
            </a:r>
            <a:r>
              <a:rPr lang="cs-CZ" altLang="cs-CZ" sz="2200" dirty="0" err="1">
                <a:latin typeface="Arial" panose="020B0604020202020204" pitchFamily="34" charset="0"/>
              </a:rPr>
              <a:t>competitiveness</a:t>
            </a:r>
            <a:r>
              <a:rPr lang="cs-CZ" altLang="cs-CZ" sz="2200" dirty="0">
                <a:latin typeface="Arial" panose="020B0604020202020204" pitchFamily="34" charset="0"/>
              </a:rPr>
              <a:t>, </a:t>
            </a:r>
            <a:r>
              <a:rPr lang="cs-CZ" altLang="cs-CZ" sz="2200" dirty="0" err="1">
                <a:latin typeface="Arial" panose="020B0604020202020204" pitchFamily="34" charset="0"/>
              </a:rPr>
              <a:t>inovation</a:t>
            </a:r>
            <a:r>
              <a:rPr lang="cs-CZ" altLang="cs-CZ" sz="2200" dirty="0">
                <a:latin typeface="Arial" panose="020B0604020202020204" pitchFamily="34" charset="0"/>
              </a:rPr>
              <a:t> </a:t>
            </a:r>
            <a:r>
              <a:rPr lang="cs-CZ" altLang="cs-CZ" sz="2200" dirty="0" err="1">
                <a:latin typeface="Arial" panose="020B0604020202020204" pitchFamily="34" charset="0"/>
              </a:rPr>
              <a:t>potential</a:t>
            </a:r>
            <a:r>
              <a:rPr lang="cs-CZ" altLang="cs-CZ" sz="2200" dirty="0">
                <a:latin typeface="Arial" panose="020B0604020202020204" pitchFamily="34" charset="0"/>
              </a:rPr>
              <a:t> </a:t>
            </a:r>
            <a:r>
              <a:rPr lang="cs-CZ" altLang="cs-CZ" sz="2200" dirty="0" err="1">
                <a:latin typeface="Arial" panose="020B0604020202020204" pitchFamily="34" charset="0"/>
              </a:rPr>
              <a:t>etc</a:t>
            </a:r>
            <a:r>
              <a:rPr lang="cs-CZ" altLang="cs-CZ" sz="2200" dirty="0">
                <a:latin typeface="Arial" panose="020B0604020202020204" pitchFamily="34" charset="0"/>
              </a:rPr>
              <a:t>.</a:t>
            </a:r>
          </a:p>
          <a:p>
            <a:pPr marL="285750" indent="-285750" eaLnBrk="1" hangingPunct="1">
              <a:spcBef>
                <a:spcPct val="0"/>
              </a:spcBef>
              <a:defRPr/>
            </a:pPr>
            <a:r>
              <a:rPr lang="cs-CZ" altLang="cs-CZ" sz="2200" dirty="0" err="1">
                <a:latin typeface="Arial" panose="020B0604020202020204" pitchFamily="34" charset="0"/>
              </a:rPr>
              <a:t>We</a:t>
            </a:r>
            <a:r>
              <a:rPr lang="cs-CZ" altLang="cs-CZ" sz="2200" dirty="0">
                <a:latin typeface="Arial" panose="020B0604020202020204" pitchFamily="34" charset="0"/>
              </a:rPr>
              <a:t> </a:t>
            </a:r>
            <a:r>
              <a:rPr lang="cs-CZ" altLang="cs-CZ" sz="2200" dirty="0" err="1">
                <a:latin typeface="Arial" panose="020B0604020202020204" pitchFamily="34" charset="0"/>
              </a:rPr>
              <a:t>can</a:t>
            </a:r>
            <a:r>
              <a:rPr lang="cs-CZ" altLang="cs-CZ" sz="2200" dirty="0">
                <a:latin typeface="Arial" panose="020B0604020202020204" pitchFamily="34" charset="0"/>
              </a:rPr>
              <a:t> </a:t>
            </a:r>
            <a:r>
              <a:rPr lang="cs-CZ" altLang="cs-CZ" sz="2200" dirty="0" err="1">
                <a:latin typeface="Arial" panose="020B0604020202020204" pitchFamily="34" charset="0"/>
              </a:rPr>
              <a:t>measure</a:t>
            </a:r>
            <a:r>
              <a:rPr lang="cs-CZ" altLang="cs-CZ" sz="2200" dirty="0">
                <a:latin typeface="Arial" panose="020B0604020202020204" pitchFamily="34" charset="0"/>
              </a:rPr>
              <a:t> market </a:t>
            </a:r>
            <a:r>
              <a:rPr lang="cs-CZ" altLang="cs-CZ" sz="2200" dirty="0" err="1">
                <a:latin typeface="Arial" panose="020B0604020202020204" pitchFamily="34" charset="0"/>
              </a:rPr>
              <a:t>from</a:t>
            </a:r>
            <a:r>
              <a:rPr lang="cs-CZ" altLang="cs-CZ" sz="2200" dirty="0">
                <a:latin typeface="Arial" panose="020B0604020202020204" pitchFamily="34" charset="0"/>
              </a:rPr>
              <a:t> </a:t>
            </a:r>
            <a:r>
              <a:rPr lang="cs-CZ" altLang="cs-CZ" sz="2200" dirty="0" err="1">
                <a:latin typeface="Arial" panose="020B0604020202020204" pitchFamily="34" charset="0"/>
              </a:rPr>
              <a:t>three</a:t>
            </a:r>
            <a:r>
              <a:rPr lang="cs-CZ" altLang="cs-CZ" sz="2200" dirty="0">
                <a:latin typeface="Arial" panose="020B0604020202020204" pitchFamily="34" charset="0"/>
              </a:rPr>
              <a:t> </a:t>
            </a:r>
            <a:r>
              <a:rPr lang="cs-CZ" altLang="cs-CZ" sz="2200" dirty="0" err="1">
                <a:latin typeface="Arial" panose="020B0604020202020204" pitchFamily="34" charset="0"/>
              </a:rPr>
              <a:t>perspectives</a:t>
            </a:r>
            <a:r>
              <a:rPr lang="cs-CZ" altLang="cs-CZ" sz="2200" dirty="0">
                <a:latin typeface="Arial" panose="020B0604020202020204" pitchFamily="34" charset="0"/>
              </a:rPr>
              <a:t>:</a:t>
            </a:r>
          </a:p>
          <a:p>
            <a:pPr marL="1028700" lvl="1" eaLnBrk="1" hangingPunct="1">
              <a:spcBef>
                <a:spcPct val="0"/>
              </a:spcBef>
              <a:defRPr/>
            </a:pPr>
            <a:r>
              <a:rPr lang="cs-CZ" altLang="cs-CZ" sz="1800" dirty="0" err="1">
                <a:latin typeface="Arial" panose="020B0604020202020204" pitchFamily="34" charset="0"/>
              </a:rPr>
              <a:t>Producer</a:t>
            </a:r>
            <a:r>
              <a:rPr lang="cs-CZ" altLang="cs-CZ" sz="1800" dirty="0">
                <a:latin typeface="Arial" panose="020B0604020202020204" pitchFamily="34" charset="0"/>
              </a:rPr>
              <a:t> – </a:t>
            </a:r>
            <a:r>
              <a:rPr lang="cs-CZ" altLang="cs-CZ" sz="1800" dirty="0" err="1">
                <a:latin typeface="Arial" panose="020B0604020202020204" pitchFamily="34" charset="0"/>
              </a:rPr>
              <a:t>production</a:t>
            </a:r>
            <a:r>
              <a:rPr lang="cs-CZ" altLang="cs-CZ" sz="1800" dirty="0">
                <a:latin typeface="Arial" panose="020B0604020202020204" pitchFamily="34" charset="0"/>
              </a:rPr>
              <a:t> + import – export.</a:t>
            </a:r>
          </a:p>
          <a:p>
            <a:pPr marL="1028700" lvl="1" eaLnBrk="1" hangingPunct="1">
              <a:spcBef>
                <a:spcPct val="0"/>
              </a:spcBef>
              <a:defRPr/>
            </a:pPr>
            <a:r>
              <a:rPr lang="cs-CZ" altLang="cs-CZ" sz="1800" dirty="0" err="1">
                <a:latin typeface="Arial" panose="020B0604020202020204" pitchFamily="34" charset="0"/>
              </a:rPr>
              <a:t>Trade</a:t>
            </a:r>
            <a:r>
              <a:rPr lang="cs-CZ" altLang="cs-CZ" sz="1800" dirty="0">
                <a:latin typeface="Arial" panose="020B0604020202020204" pitchFamily="34" charset="0"/>
              </a:rPr>
              <a:t> – </a:t>
            </a:r>
            <a:r>
              <a:rPr lang="cs-CZ" altLang="cs-CZ" sz="1800" dirty="0" err="1">
                <a:latin typeface="Arial" panose="020B0604020202020204" pitchFamily="34" charset="0"/>
              </a:rPr>
              <a:t>amount</a:t>
            </a:r>
            <a:r>
              <a:rPr lang="cs-CZ" altLang="cs-CZ" sz="1800" dirty="0">
                <a:latin typeface="Arial" panose="020B0604020202020204" pitchFamily="34" charset="0"/>
              </a:rPr>
              <a:t> </a:t>
            </a:r>
            <a:r>
              <a:rPr lang="cs-CZ" altLang="cs-CZ" sz="1800" dirty="0" err="1">
                <a:latin typeface="Arial" panose="020B0604020202020204" pitchFamily="34" charset="0"/>
              </a:rPr>
              <a:t>of</a:t>
            </a:r>
            <a:r>
              <a:rPr lang="cs-CZ" altLang="cs-CZ" sz="1800" dirty="0">
                <a:latin typeface="Arial" panose="020B0604020202020204" pitchFamily="34" charset="0"/>
              </a:rPr>
              <a:t> </a:t>
            </a:r>
            <a:r>
              <a:rPr lang="cs-CZ" altLang="cs-CZ" sz="1800" dirty="0" err="1">
                <a:latin typeface="Arial" panose="020B0604020202020204" pitchFamily="34" charset="0"/>
              </a:rPr>
              <a:t>stores</a:t>
            </a:r>
            <a:r>
              <a:rPr lang="cs-CZ" altLang="cs-CZ" sz="1800" dirty="0">
                <a:latin typeface="Arial" panose="020B0604020202020204" pitchFamily="34" charset="0"/>
              </a:rPr>
              <a:t> x </a:t>
            </a:r>
            <a:r>
              <a:rPr lang="cs-CZ" altLang="cs-CZ" sz="1800" dirty="0" err="1">
                <a:latin typeface="Arial" panose="020B0604020202020204" pitchFamily="34" charset="0"/>
              </a:rPr>
              <a:t>average</a:t>
            </a:r>
            <a:r>
              <a:rPr lang="cs-CZ" altLang="cs-CZ" sz="1800" dirty="0">
                <a:latin typeface="Arial" panose="020B0604020202020204" pitchFamily="34" charset="0"/>
              </a:rPr>
              <a:t> </a:t>
            </a:r>
            <a:r>
              <a:rPr lang="cs-CZ" altLang="cs-CZ" sz="1800" dirty="0" err="1">
                <a:latin typeface="Arial" panose="020B0604020202020204" pitchFamily="34" charset="0"/>
              </a:rPr>
              <a:t>turnover</a:t>
            </a:r>
            <a:r>
              <a:rPr lang="cs-CZ" altLang="cs-CZ" sz="1800" dirty="0">
                <a:latin typeface="Arial" panose="020B0604020202020204" pitchFamily="34" charset="0"/>
              </a:rPr>
              <a:t> x </a:t>
            </a:r>
            <a:r>
              <a:rPr lang="cs-CZ" altLang="cs-CZ" sz="1800" dirty="0" err="1">
                <a:latin typeface="Arial" panose="020B0604020202020204" pitchFamily="34" charset="0"/>
              </a:rPr>
              <a:t>share</a:t>
            </a:r>
            <a:r>
              <a:rPr lang="cs-CZ" altLang="cs-CZ" sz="1800" dirty="0">
                <a:latin typeface="Arial" panose="020B0604020202020204" pitchFamily="34" charset="0"/>
              </a:rPr>
              <a:t> </a:t>
            </a:r>
            <a:r>
              <a:rPr lang="cs-CZ" altLang="cs-CZ" sz="1800" dirty="0" err="1">
                <a:latin typeface="Arial" panose="020B0604020202020204" pitchFamily="34" charset="0"/>
              </a:rPr>
              <a:t>of</a:t>
            </a:r>
            <a:r>
              <a:rPr lang="cs-CZ" altLang="cs-CZ" sz="1800" dirty="0">
                <a:latin typeface="Arial" panose="020B0604020202020204" pitchFamily="34" charset="0"/>
              </a:rPr>
              <a:t> </a:t>
            </a:r>
            <a:r>
              <a:rPr lang="cs-CZ" altLang="cs-CZ" sz="1800" dirty="0" err="1">
                <a:latin typeface="Arial" panose="020B0604020202020204" pitchFamily="34" charset="0"/>
              </a:rPr>
              <a:t>turnover</a:t>
            </a:r>
            <a:r>
              <a:rPr lang="cs-CZ" altLang="cs-CZ" sz="1800" dirty="0">
                <a:latin typeface="Arial" panose="020B0604020202020204" pitchFamily="34" charset="0"/>
              </a:rPr>
              <a:t> </a:t>
            </a:r>
            <a:r>
              <a:rPr lang="cs-CZ" altLang="cs-CZ" sz="1800" dirty="0" err="1">
                <a:latin typeface="Arial" panose="020B0604020202020204" pitchFamily="34" charset="0"/>
              </a:rPr>
              <a:t>of</a:t>
            </a:r>
            <a:r>
              <a:rPr lang="cs-CZ" altLang="cs-CZ" sz="1800" dirty="0">
                <a:latin typeface="Arial" panose="020B0604020202020204" pitchFamily="34" charset="0"/>
              </a:rPr>
              <a:t> </a:t>
            </a:r>
            <a:r>
              <a:rPr lang="cs-CZ" altLang="cs-CZ" sz="1800" dirty="0" err="1">
                <a:latin typeface="Arial" panose="020B0604020202020204" pitchFamily="34" charset="0"/>
              </a:rPr>
              <a:t>store</a:t>
            </a:r>
            <a:r>
              <a:rPr lang="cs-CZ" altLang="cs-CZ" sz="1800" dirty="0">
                <a:latin typeface="Arial" panose="020B0604020202020204" pitchFamily="34" charset="0"/>
              </a:rPr>
              <a:t> in %.</a:t>
            </a:r>
          </a:p>
          <a:p>
            <a:pPr marL="1028700" lvl="1" eaLnBrk="1" hangingPunct="1">
              <a:spcBef>
                <a:spcPct val="0"/>
              </a:spcBef>
              <a:defRPr/>
            </a:pPr>
            <a:r>
              <a:rPr lang="cs-CZ" altLang="cs-CZ" sz="1800" dirty="0" err="1">
                <a:latin typeface="Arial" panose="020B0604020202020204" pitchFamily="34" charset="0"/>
              </a:rPr>
              <a:t>Consumer</a:t>
            </a:r>
            <a:r>
              <a:rPr lang="cs-CZ" altLang="cs-CZ" sz="1800" dirty="0">
                <a:latin typeface="Arial" panose="020B0604020202020204" pitchFamily="34" charset="0"/>
              </a:rPr>
              <a:t> – </a:t>
            </a:r>
            <a:r>
              <a:rPr lang="cs-CZ" altLang="cs-CZ" sz="1800" dirty="0" err="1">
                <a:latin typeface="Arial" panose="020B0604020202020204" pitchFamily="34" charset="0"/>
              </a:rPr>
              <a:t>number</a:t>
            </a:r>
            <a:r>
              <a:rPr lang="cs-CZ" altLang="cs-CZ" sz="1800" dirty="0">
                <a:latin typeface="Arial" panose="020B0604020202020204" pitchFamily="34" charset="0"/>
              </a:rPr>
              <a:t> </a:t>
            </a:r>
            <a:r>
              <a:rPr lang="cs-CZ" altLang="cs-CZ" sz="1800" dirty="0" err="1">
                <a:latin typeface="Arial" panose="020B0604020202020204" pitchFamily="34" charset="0"/>
              </a:rPr>
              <a:t>of</a:t>
            </a:r>
            <a:r>
              <a:rPr lang="cs-CZ" altLang="cs-CZ" sz="1800" dirty="0">
                <a:latin typeface="Arial" panose="020B0604020202020204" pitchFamily="34" charset="0"/>
              </a:rPr>
              <a:t> </a:t>
            </a:r>
            <a:r>
              <a:rPr lang="cs-CZ" altLang="cs-CZ" sz="1800" dirty="0" err="1">
                <a:latin typeface="Arial" panose="020B0604020202020204" pitchFamily="34" charset="0"/>
              </a:rPr>
              <a:t>consumers</a:t>
            </a:r>
            <a:r>
              <a:rPr lang="cs-CZ" altLang="cs-CZ" sz="1800" dirty="0">
                <a:latin typeface="Arial" panose="020B0604020202020204" pitchFamily="34" charset="0"/>
              </a:rPr>
              <a:t> x </a:t>
            </a:r>
            <a:r>
              <a:rPr lang="cs-CZ" altLang="cs-CZ" sz="1800" dirty="0" err="1">
                <a:latin typeface="Arial" panose="020B0604020202020204" pitchFamily="34" charset="0"/>
              </a:rPr>
              <a:t>average</a:t>
            </a:r>
            <a:r>
              <a:rPr lang="cs-CZ" altLang="cs-CZ" sz="1800" dirty="0">
                <a:latin typeface="Arial" panose="020B0604020202020204" pitchFamily="34" charset="0"/>
              </a:rPr>
              <a:t> </a:t>
            </a:r>
            <a:r>
              <a:rPr lang="cs-CZ" altLang="cs-CZ" sz="1800" dirty="0" err="1">
                <a:latin typeface="Arial" panose="020B0604020202020204" pitchFamily="34" charset="0"/>
              </a:rPr>
              <a:t>consumption</a:t>
            </a:r>
            <a:r>
              <a:rPr lang="cs-CZ" altLang="cs-CZ" sz="1800" dirty="0">
                <a:latin typeface="Arial" panose="020B0604020202020204" pitchFamily="34" charset="0"/>
              </a:rPr>
              <a:t>.</a:t>
            </a:r>
            <a:endParaRPr lang="en-US" altLang="cs-CZ" sz="1800" dirty="0">
              <a:latin typeface="Arial" panose="020B0604020202020204" pitchFamily="34" charset="0"/>
            </a:endParaRPr>
          </a:p>
        </p:txBody>
      </p:sp>
    </p:spTree>
    <p:extLst>
      <p:ext uri="{BB962C8B-B14F-4D97-AF65-F5344CB8AC3E}">
        <p14:creationId xmlns:p14="http://schemas.microsoft.com/office/powerpoint/2010/main" val="27392023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External</a:t>
            </a:r>
            <a:r>
              <a:rPr lang="cs-CZ" b="1" dirty="0">
                <a:latin typeface="Arial" pitchFamily="34" charset="0"/>
                <a:cs typeface="Arial" pitchFamily="34" charset="0"/>
              </a:rPr>
              <a:t> </a:t>
            </a:r>
            <a:r>
              <a:rPr lang="cs-CZ" b="1" dirty="0" err="1">
                <a:latin typeface="Arial" pitchFamily="34" charset="0"/>
                <a:cs typeface="Arial" pitchFamily="34" charset="0"/>
              </a:rPr>
              <a:t>Micro</a:t>
            </a:r>
            <a:r>
              <a:rPr lang="cs-CZ" b="1" dirty="0">
                <a:latin typeface="Arial" pitchFamily="34" charset="0"/>
                <a:cs typeface="Arial" pitchFamily="34" charset="0"/>
              </a:rPr>
              <a:t> </a:t>
            </a:r>
            <a:r>
              <a:rPr lang="cs-CZ" b="1" dirty="0" err="1">
                <a:latin typeface="Arial" pitchFamily="34" charset="0"/>
                <a:cs typeface="Arial" pitchFamily="34" charset="0"/>
              </a:rPr>
              <a:t>Analysis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MARKET INDICATORS</a:t>
            </a:r>
          </a:p>
        </p:txBody>
      </p:sp>
      <p:sp>
        <p:nvSpPr>
          <p:cNvPr id="3079" name="TextovéPole 10"/>
          <p:cNvSpPr txBox="1">
            <a:spLocks noChangeArrowheads="1"/>
          </p:cNvSpPr>
          <p:nvPr/>
        </p:nvSpPr>
        <p:spPr bwMode="auto">
          <a:xfrm>
            <a:off x="503238" y="1512044"/>
            <a:ext cx="847725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cs-CZ" altLang="cs-CZ" sz="2200" dirty="0">
                <a:latin typeface="Arial" panose="020B0604020202020204" pitchFamily="34" charset="0"/>
              </a:rPr>
              <a:t>M</a:t>
            </a:r>
            <a:r>
              <a:rPr lang="en-US" altLang="cs-CZ" sz="2200" dirty="0" err="1">
                <a:latin typeface="Arial" panose="020B0604020202020204" pitchFamily="34" charset="0"/>
              </a:rPr>
              <a:t>arket</a:t>
            </a:r>
            <a:r>
              <a:rPr lang="en-US" altLang="cs-CZ" sz="2200" dirty="0">
                <a:latin typeface="Arial" panose="020B0604020202020204" pitchFamily="34" charset="0"/>
              </a:rPr>
              <a:t> potential = total absorption capacity of the market. (But available market = have the money for it) (overall potential / </a:t>
            </a:r>
            <a:r>
              <a:rPr lang="cs-CZ" altLang="cs-CZ" sz="2200" dirty="0">
                <a:latin typeface="Arial" panose="020B0604020202020204" pitchFamily="34" charset="0"/>
              </a:rPr>
              <a:t>r</a:t>
            </a:r>
            <a:r>
              <a:rPr lang="en-US" altLang="cs-CZ" sz="2200" dirty="0" err="1">
                <a:latin typeface="Arial" panose="020B0604020202020204" pitchFamily="34" charset="0"/>
              </a:rPr>
              <a:t>egional</a:t>
            </a:r>
            <a:r>
              <a:rPr lang="en-US" altLang="cs-CZ" sz="2200" dirty="0">
                <a:latin typeface="Arial" panose="020B0604020202020204" pitchFamily="34" charset="0"/>
              </a:rPr>
              <a:t>)</a:t>
            </a:r>
          </a:p>
          <a:p>
            <a:pPr marL="285750" indent="-285750" eaLnBrk="1" hangingPunct="1">
              <a:spcBef>
                <a:spcPct val="0"/>
              </a:spcBef>
              <a:defRPr/>
            </a:pPr>
            <a:r>
              <a:rPr lang="en-US" altLang="cs-CZ" sz="2200" dirty="0">
                <a:latin typeface="Arial" panose="020B0604020202020204" pitchFamily="34" charset="0"/>
              </a:rPr>
              <a:t>Market share = turnover of the company: the turnover of the total market.</a:t>
            </a:r>
          </a:p>
          <a:p>
            <a:pPr marL="285750" indent="-285750" eaLnBrk="1" hangingPunct="1">
              <a:spcBef>
                <a:spcPct val="0"/>
              </a:spcBef>
              <a:defRPr/>
            </a:pPr>
            <a:r>
              <a:rPr lang="en-US" altLang="cs-CZ" sz="2200" dirty="0">
                <a:latin typeface="Arial" panose="020B0604020202020204" pitchFamily="34" charset="0"/>
              </a:rPr>
              <a:t>Relative market share = turnover of the company sales</a:t>
            </a:r>
            <a:r>
              <a:rPr lang="cs-CZ" altLang="cs-CZ" sz="2200" dirty="0">
                <a:latin typeface="Arial" panose="020B0604020202020204" pitchFamily="34" charset="0"/>
              </a:rPr>
              <a:t>:</a:t>
            </a:r>
            <a:r>
              <a:rPr lang="en-US" altLang="cs-CZ" sz="2200" dirty="0">
                <a:latin typeface="Arial" panose="020B0604020202020204" pitchFamily="34" charset="0"/>
              </a:rPr>
              <a:t> its main competitor.</a:t>
            </a:r>
          </a:p>
          <a:p>
            <a:pPr marL="285750" indent="-285750" eaLnBrk="1" hangingPunct="1">
              <a:spcBef>
                <a:spcPct val="0"/>
              </a:spcBef>
              <a:defRPr/>
            </a:pPr>
            <a:r>
              <a:rPr lang="en-US" altLang="cs-CZ" sz="2200" dirty="0">
                <a:latin typeface="Arial" panose="020B0604020202020204" pitchFamily="34" charset="0"/>
              </a:rPr>
              <a:t>Market growth = market size in the current period: market size in the base period.</a:t>
            </a:r>
          </a:p>
          <a:p>
            <a:pPr marL="285750" indent="-285750" eaLnBrk="1" hangingPunct="1">
              <a:spcBef>
                <a:spcPct val="0"/>
              </a:spcBef>
              <a:defRPr/>
            </a:pPr>
            <a:r>
              <a:rPr lang="cs-CZ" altLang="cs-CZ" sz="2200" dirty="0">
                <a:latin typeface="Arial" panose="020B0604020202020204" pitchFamily="34" charset="0"/>
              </a:rPr>
              <a:t>A</a:t>
            </a:r>
            <a:r>
              <a:rPr lang="en-US" altLang="cs-CZ" sz="2200" dirty="0" err="1">
                <a:latin typeface="Arial" panose="020B0604020202020204" pitchFamily="34" charset="0"/>
              </a:rPr>
              <a:t>ttractiveness</a:t>
            </a:r>
            <a:r>
              <a:rPr lang="en-US" altLang="cs-CZ" sz="2200" dirty="0">
                <a:latin typeface="Arial" panose="020B0604020202020204" pitchFamily="34" charset="0"/>
              </a:rPr>
              <a:t> of the market = sum of critical success factors, respectively. failure</a:t>
            </a:r>
            <a:r>
              <a:rPr lang="cs-CZ" altLang="cs-CZ" sz="2200" dirty="0">
                <a:latin typeface="Arial" panose="020B0604020202020204" pitchFamily="34" charset="0"/>
              </a:rPr>
              <a:t>s</a:t>
            </a:r>
            <a:r>
              <a:rPr lang="en-US" altLang="cs-CZ" sz="2200" dirty="0">
                <a:latin typeface="Arial" panose="020B0604020202020204" pitchFamily="34" charset="0"/>
              </a:rPr>
              <a:t>.</a:t>
            </a:r>
          </a:p>
          <a:p>
            <a:pPr marL="285750" indent="-285750" eaLnBrk="1" hangingPunct="1">
              <a:spcBef>
                <a:spcPct val="0"/>
              </a:spcBef>
              <a:defRPr/>
            </a:pPr>
            <a:r>
              <a:rPr lang="en-US" altLang="cs-CZ" sz="2200" dirty="0">
                <a:latin typeface="Arial" panose="020B0604020202020204" pitchFamily="34" charset="0"/>
              </a:rPr>
              <a:t>The penetration rate in</a:t>
            </a:r>
            <a:r>
              <a:rPr lang="cs-CZ" altLang="cs-CZ" sz="2200" dirty="0">
                <a:latin typeface="Arial" panose="020B0604020202020204" pitchFamily="34" charset="0"/>
              </a:rPr>
              <a:t> </a:t>
            </a:r>
            <a:r>
              <a:rPr lang="en-US" altLang="cs-CZ" sz="2200" dirty="0">
                <a:latin typeface="Arial" panose="020B0604020202020204" pitchFamily="34" charset="0"/>
              </a:rPr>
              <a:t>% = how many consumers own </a:t>
            </a:r>
            <a:r>
              <a:rPr lang="cs-CZ" altLang="cs-CZ" sz="2200" dirty="0" err="1">
                <a:latin typeface="Arial" panose="020B0604020202020204" pitchFamily="34" charset="0"/>
              </a:rPr>
              <a:t>the</a:t>
            </a:r>
            <a:r>
              <a:rPr lang="cs-CZ" altLang="cs-CZ" sz="2200" dirty="0">
                <a:latin typeface="Arial" panose="020B0604020202020204" pitchFamily="34" charset="0"/>
              </a:rPr>
              <a:t> </a:t>
            </a:r>
            <a:r>
              <a:rPr lang="en-US" altLang="cs-CZ" sz="2200" dirty="0">
                <a:latin typeface="Arial" panose="020B0604020202020204" pitchFamily="34" charset="0"/>
              </a:rPr>
              <a:t>product.</a:t>
            </a:r>
          </a:p>
        </p:txBody>
      </p:sp>
    </p:spTree>
    <p:extLst>
      <p:ext uri="{BB962C8B-B14F-4D97-AF65-F5344CB8AC3E}">
        <p14:creationId xmlns:p14="http://schemas.microsoft.com/office/powerpoint/2010/main" val="13088344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External</a:t>
            </a:r>
            <a:r>
              <a:rPr lang="cs-CZ" b="1" dirty="0">
                <a:latin typeface="Arial" pitchFamily="34" charset="0"/>
                <a:cs typeface="Arial" pitchFamily="34" charset="0"/>
              </a:rPr>
              <a:t> </a:t>
            </a:r>
            <a:r>
              <a:rPr lang="cs-CZ" b="1" dirty="0" err="1">
                <a:latin typeface="Arial" pitchFamily="34" charset="0"/>
                <a:cs typeface="Arial" pitchFamily="34" charset="0"/>
              </a:rPr>
              <a:t>Micro</a:t>
            </a:r>
            <a:r>
              <a:rPr lang="cs-CZ" b="1" dirty="0">
                <a:latin typeface="Arial" pitchFamily="34" charset="0"/>
                <a:cs typeface="Arial" pitchFamily="34" charset="0"/>
              </a:rPr>
              <a:t> </a:t>
            </a:r>
            <a:r>
              <a:rPr lang="cs-CZ" b="1" dirty="0" err="1">
                <a:latin typeface="Arial" pitchFamily="34" charset="0"/>
                <a:cs typeface="Arial" pitchFamily="34" charset="0"/>
              </a:rPr>
              <a:t>Analysis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HOW DO WE DO THAT?</a:t>
            </a:r>
          </a:p>
        </p:txBody>
      </p:sp>
      <p:sp>
        <p:nvSpPr>
          <p:cNvPr id="3079" name="TextovéPole 10"/>
          <p:cNvSpPr txBox="1">
            <a:spLocks noChangeArrowheads="1"/>
          </p:cNvSpPr>
          <p:nvPr/>
        </p:nvSpPr>
        <p:spPr bwMode="auto">
          <a:xfrm>
            <a:off x="503238" y="1512044"/>
            <a:ext cx="847725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Estimating </a:t>
            </a:r>
            <a:r>
              <a:rPr lang="cs-CZ" altLang="cs-CZ" sz="2200" dirty="0">
                <a:latin typeface="Arial" panose="020B0604020202020204" pitchFamily="34" charset="0"/>
              </a:rPr>
              <a:t>d</a:t>
            </a:r>
            <a:r>
              <a:rPr lang="en-US" altLang="cs-CZ" sz="2200" dirty="0" err="1">
                <a:latin typeface="Arial" panose="020B0604020202020204" pitchFamily="34" charset="0"/>
              </a:rPr>
              <a:t>emand</a:t>
            </a:r>
            <a:r>
              <a:rPr lang="en-US" altLang="cs-CZ" sz="2200" dirty="0">
                <a:latin typeface="Arial" panose="020B0604020202020204" pitchFamily="34" charset="0"/>
              </a:rPr>
              <a:t> can </a:t>
            </a:r>
            <a:r>
              <a:rPr lang="cs-CZ" altLang="cs-CZ" sz="2200" dirty="0" err="1">
                <a:latin typeface="Arial" panose="020B0604020202020204" pitchFamily="34" charset="0"/>
              </a:rPr>
              <a:t>be</a:t>
            </a:r>
            <a:r>
              <a:rPr lang="cs-CZ" altLang="cs-CZ" sz="2200" dirty="0">
                <a:latin typeface="Arial" panose="020B0604020202020204" pitchFamily="34" charset="0"/>
              </a:rPr>
              <a:t> done in-house (</a:t>
            </a:r>
            <a:r>
              <a:rPr lang="cs-CZ" altLang="cs-CZ" sz="2200" dirty="0" err="1">
                <a:latin typeface="Arial" panose="020B0604020202020204" pitchFamily="34" charset="0"/>
              </a:rPr>
              <a:t>we</a:t>
            </a:r>
            <a:r>
              <a:rPr lang="cs-CZ" altLang="cs-CZ" sz="2200" dirty="0">
                <a:latin typeface="Arial" panose="020B0604020202020204" pitchFamily="34" charset="0"/>
              </a:rPr>
              <a:t> do </a:t>
            </a:r>
            <a:r>
              <a:rPr lang="cs-CZ" altLang="cs-CZ" sz="2200" dirty="0" err="1">
                <a:latin typeface="Arial" panose="020B0604020202020204" pitchFamily="34" charset="0"/>
              </a:rPr>
              <a:t>it</a:t>
            </a:r>
            <a:r>
              <a:rPr lang="cs-CZ" altLang="cs-CZ" sz="2200" dirty="0">
                <a:latin typeface="Arial" panose="020B0604020202020204" pitchFamily="34" charset="0"/>
              </a:rPr>
              <a:t> </a:t>
            </a:r>
            <a:r>
              <a:rPr lang="cs-CZ" altLang="cs-CZ" sz="2200" dirty="0" err="1">
                <a:latin typeface="Arial" panose="020B0604020202020204" pitchFamily="34" charset="0"/>
              </a:rPr>
              <a:t>ourselves</a:t>
            </a:r>
            <a:r>
              <a:rPr lang="cs-CZ" altLang="cs-CZ" sz="2200" dirty="0">
                <a:latin typeface="Arial" panose="020B0604020202020204" pitchFamily="34" charset="0"/>
              </a:rPr>
              <a:t>) </a:t>
            </a:r>
            <a:r>
              <a:rPr lang="en-US" altLang="cs-CZ" sz="2200" dirty="0">
                <a:latin typeface="Arial" panose="020B0604020202020204" pitchFamily="34" charset="0"/>
              </a:rPr>
              <a:t>or </a:t>
            </a:r>
            <a:r>
              <a:rPr lang="cs-CZ" altLang="cs-CZ" sz="2200" dirty="0" err="1">
                <a:latin typeface="Arial" panose="020B0604020202020204" pitchFamily="34" charset="0"/>
              </a:rPr>
              <a:t>bought</a:t>
            </a:r>
            <a:r>
              <a:rPr lang="cs-CZ" altLang="cs-CZ" sz="2200" dirty="0">
                <a:latin typeface="Arial" panose="020B0604020202020204" pitchFamily="34" charset="0"/>
              </a:rPr>
              <a:t> </a:t>
            </a:r>
            <a:r>
              <a:rPr lang="en-US" altLang="cs-CZ" sz="2200" dirty="0">
                <a:latin typeface="Arial" panose="020B0604020202020204" pitchFamily="34" charset="0"/>
              </a:rPr>
              <a:t>from </a:t>
            </a:r>
            <a:r>
              <a:rPr lang="cs-CZ" altLang="cs-CZ" sz="2200" dirty="0" err="1">
                <a:latin typeface="Arial" panose="020B0604020202020204" pitchFamily="34" charset="0"/>
              </a:rPr>
              <a:t>an</a:t>
            </a:r>
            <a:r>
              <a:rPr lang="cs-CZ" altLang="cs-CZ" sz="2200" dirty="0">
                <a:latin typeface="Arial" panose="020B0604020202020204" pitchFamily="34" charset="0"/>
              </a:rPr>
              <a:t> </a:t>
            </a:r>
            <a:r>
              <a:rPr lang="en-US" altLang="cs-CZ" sz="2200" dirty="0">
                <a:latin typeface="Arial" panose="020B0604020202020204" pitchFamily="34" charset="0"/>
              </a:rPr>
              <a:t>agency</a:t>
            </a:r>
            <a:r>
              <a:rPr lang="cs-CZ" altLang="cs-CZ" sz="2200" dirty="0">
                <a:latin typeface="Arial" panose="020B0604020202020204" pitchFamily="34" charset="0"/>
              </a:rPr>
              <a:t> – </a:t>
            </a:r>
            <a:r>
              <a:rPr lang="cs-CZ" altLang="cs-CZ" sz="2200" dirty="0">
                <a:latin typeface="Arial" panose="020B0604020202020204" pitchFamily="34" charset="0"/>
                <a:hlinkClick r:id="rId2"/>
              </a:rPr>
              <a:t>GlobalData</a:t>
            </a:r>
            <a:r>
              <a:rPr lang="cs-CZ" altLang="cs-CZ" sz="2200" dirty="0">
                <a:latin typeface="Arial" panose="020B0604020202020204" pitchFamily="34" charset="0"/>
              </a:rPr>
              <a:t>, </a:t>
            </a:r>
            <a:r>
              <a:rPr lang="cs-CZ" altLang="cs-CZ" sz="2200" dirty="0">
                <a:latin typeface="Arial" panose="020B0604020202020204" pitchFamily="34" charset="0"/>
                <a:hlinkClick r:id="rId3"/>
              </a:rPr>
              <a:t>Euromonitor</a:t>
            </a:r>
            <a:r>
              <a:rPr lang="cs-CZ" altLang="cs-CZ" sz="2200" dirty="0">
                <a:latin typeface="Arial" panose="020B0604020202020204" pitchFamily="34" charset="0"/>
              </a:rPr>
              <a:t>, </a:t>
            </a:r>
            <a:r>
              <a:rPr lang="cs-CZ" altLang="cs-CZ" sz="2200" dirty="0">
                <a:latin typeface="Arial" panose="020B0604020202020204" pitchFamily="34" charset="0"/>
                <a:hlinkClick r:id="rId4"/>
              </a:rPr>
              <a:t>AC </a:t>
            </a:r>
            <a:r>
              <a:rPr lang="cs-CZ" altLang="cs-CZ" sz="2200" dirty="0" err="1">
                <a:latin typeface="Arial" panose="020B0604020202020204" pitchFamily="34" charset="0"/>
                <a:hlinkClick r:id="rId4"/>
              </a:rPr>
              <a:t>Nielsen</a:t>
            </a:r>
            <a:r>
              <a:rPr lang="en-US" altLang="cs-CZ" sz="2200" dirty="0">
                <a:latin typeface="Arial" panose="020B0604020202020204" pitchFamily="34" charset="0"/>
              </a:rPr>
              <a:t>.</a:t>
            </a:r>
          </a:p>
          <a:p>
            <a:pPr marL="285750" indent="-285750" eaLnBrk="1" hangingPunct="1">
              <a:spcBef>
                <a:spcPct val="0"/>
              </a:spcBef>
              <a:defRPr/>
            </a:pPr>
            <a:r>
              <a:rPr lang="en-US" altLang="cs-CZ" sz="2200" dirty="0">
                <a:latin typeface="Arial" panose="020B0604020202020204" pitchFamily="34" charset="0"/>
              </a:rPr>
              <a:t>We do macro forecast, then the development of the industry, sales of the company.</a:t>
            </a:r>
          </a:p>
          <a:p>
            <a:pPr marL="285750" indent="-285750" eaLnBrk="1" hangingPunct="1">
              <a:spcBef>
                <a:spcPct val="0"/>
              </a:spcBef>
              <a:defRPr/>
            </a:pPr>
            <a:r>
              <a:rPr lang="en-US" altLang="cs-CZ" sz="2200" dirty="0">
                <a:latin typeface="Arial" panose="020B0604020202020204" pitchFamily="34" charset="0"/>
              </a:rPr>
              <a:t>We </a:t>
            </a:r>
            <a:r>
              <a:rPr lang="cs-CZ" altLang="cs-CZ" sz="2200" dirty="0" err="1">
                <a:latin typeface="Arial" panose="020B0604020202020204" pitchFamily="34" charset="0"/>
              </a:rPr>
              <a:t>survey</a:t>
            </a:r>
            <a:r>
              <a:rPr lang="cs-CZ" altLang="cs-CZ" sz="2200" dirty="0">
                <a:latin typeface="Arial" panose="020B0604020202020204" pitchFamily="34" charset="0"/>
              </a:rPr>
              <a:t> </a:t>
            </a:r>
            <a:r>
              <a:rPr lang="en-US" altLang="cs-CZ" sz="2200" dirty="0">
                <a:latin typeface="Arial" panose="020B0604020202020204" pitchFamily="34" charset="0"/>
              </a:rPr>
              <a:t>consumers - research </a:t>
            </a:r>
            <a:r>
              <a:rPr lang="cs-CZ" altLang="cs-CZ" sz="2200" dirty="0">
                <a:latin typeface="Arial" panose="020B0604020202020204" pitchFamily="34" charset="0"/>
              </a:rPr>
              <a:t>on </a:t>
            </a:r>
            <a:r>
              <a:rPr lang="cs-CZ" altLang="cs-CZ" sz="2200" dirty="0" err="1">
                <a:latin typeface="Arial" panose="020B0604020202020204" pitchFamily="34" charset="0"/>
              </a:rPr>
              <a:t>purchasing</a:t>
            </a:r>
            <a:r>
              <a:rPr lang="cs-CZ" altLang="cs-CZ" sz="2200" dirty="0">
                <a:latin typeface="Arial" panose="020B0604020202020204" pitchFamily="34" charset="0"/>
              </a:rPr>
              <a:t> </a:t>
            </a:r>
            <a:r>
              <a:rPr lang="cs-CZ" altLang="cs-CZ" sz="2200" dirty="0" err="1">
                <a:latin typeface="Arial" panose="020B0604020202020204" pitchFamily="34" charset="0"/>
              </a:rPr>
              <a:t>intents</a:t>
            </a:r>
            <a:r>
              <a:rPr lang="en-US" altLang="cs-CZ" sz="2200" dirty="0">
                <a:latin typeface="Arial" panose="020B0604020202020204" pitchFamily="34" charset="0"/>
              </a:rPr>
              <a:t>.</a:t>
            </a:r>
          </a:p>
          <a:p>
            <a:pPr marL="285750" indent="-285750" eaLnBrk="1" hangingPunct="1">
              <a:spcBef>
                <a:spcPct val="0"/>
              </a:spcBef>
              <a:defRPr/>
            </a:pPr>
            <a:r>
              <a:rPr lang="en-US" altLang="cs-CZ" sz="2200" dirty="0">
                <a:latin typeface="Arial" panose="020B0604020202020204" pitchFamily="34" charset="0"/>
              </a:rPr>
              <a:t>Expert estimates </a:t>
            </a:r>
            <a:r>
              <a:rPr lang="cs-CZ" altLang="cs-CZ" sz="2200" dirty="0" err="1">
                <a:latin typeface="Arial" panose="020B0604020202020204" pitchFamily="34" charset="0"/>
              </a:rPr>
              <a:t>of</a:t>
            </a:r>
            <a:r>
              <a:rPr lang="cs-CZ" altLang="cs-CZ" sz="2200" dirty="0">
                <a:latin typeface="Arial" panose="020B0604020202020204" pitchFamily="34" charset="0"/>
              </a:rPr>
              <a:t> </a:t>
            </a:r>
            <a:r>
              <a:rPr lang="cs-CZ" altLang="cs-CZ" sz="2200" dirty="0" err="1">
                <a:latin typeface="Arial" panose="020B0604020202020204" pitchFamily="34" charset="0"/>
              </a:rPr>
              <a:t>sellers</a:t>
            </a:r>
            <a:r>
              <a:rPr lang="cs-CZ" altLang="cs-CZ" sz="2200" dirty="0">
                <a:latin typeface="Arial" panose="020B0604020202020204" pitchFamily="34" charset="0"/>
              </a:rPr>
              <a:t> </a:t>
            </a:r>
            <a:r>
              <a:rPr lang="en-US" altLang="cs-CZ" sz="2200" dirty="0">
                <a:latin typeface="Arial" panose="020B0604020202020204" pitchFamily="34" charset="0"/>
              </a:rPr>
              <a:t>- personal selling advantage is the contact with the customer.</a:t>
            </a:r>
          </a:p>
          <a:p>
            <a:pPr marL="285750" indent="-285750" eaLnBrk="1" hangingPunct="1">
              <a:spcBef>
                <a:spcPct val="0"/>
              </a:spcBef>
              <a:defRPr/>
            </a:pPr>
            <a:r>
              <a:rPr lang="en-US" altLang="cs-CZ" sz="2200" dirty="0">
                <a:latin typeface="Arial" panose="020B0604020202020204" pitchFamily="34" charset="0"/>
              </a:rPr>
              <a:t>Opinions of experts - experts, dealers, consultants, suppliers, industry associations.</a:t>
            </a:r>
          </a:p>
          <a:p>
            <a:pPr marL="285750" indent="-285750" eaLnBrk="1" hangingPunct="1">
              <a:spcBef>
                <a:spcPct val="0"/>
              </a:spcBef>
              <a:defRPr/>
            </a:pPr>
            <a:r>
              <a:rPr lang="en-US" altLang="cs-CZ" sz="2200" dirty="0">
                <a:latin typeface="Arial" panose="020B0604020202020204" pitchFamily="34" charset="0"/>
              </a:rPr>
              <a:t>Analysis of historical sales - time series analysis + prognosis for the future.</a:t>
            </a:r>
          </a:p>
          <a:p>
            <a:pPr marL="285750" indent="-285750" eaLnBrk="1" hangingPunct="1">
              <a:spcBef>
                <a:spcPct val="0"/>
              </a:spcBef>
              <a:defRPr/>
            </a:pPr>
            <a:r>
              <a:rPr lang="en-US" altLang="cs-CZ" sz="2200" dirty="0">
                <a:latin typeface="Arial" panose="020B0604020202020204" pitchFamily="34" charset="0"/>
              </a:rPr>
              <a:t>The market test - experiment!</a:t>
            </a:r>
          </a:p>
        </p:txBody>
      </p:sp>
    </p:spTree>
    <p:extLst>
      <p:ext uri="{BB962C8B-B14F-4D97-AF65-F5344CB8AC3E}">
        <p14:creationId xmlns:p14="http://schemas.microsoft.com/office/powerpoint/2010/main" val="41054754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External</a:t>
            </a:r>
            <a:r>
              <a:rPr lang="cs-CZ" b="1" dirty="0">
                <a:latin typeface="Arial" pitchFamily="34" charset="0"/>
                <a:cs typeface="Arial" pitchFamily="34" charset="0"/>
              </a:rPr>
              <a:t> </a:t>
            </a:r>
            <a:r>
              <a:rPr lang="cs-CZ" b="1" dirty="0" err="1">
                <a:latin typeface="Arial" pitchFamily="34" charset="0"/>
                <a:cs typeface="Arial" pitchFamily="34" charset="0"/>
              </a:rPr>
              <a:t>Micro</a:t>
            </a:r>
            <a:r>
              <a:rPr lang="cs-CZ" b="1" dirty="0">
                <a:latin typeface="Arial" pitchFamily="34" charset="0"/>
                <a:cs typeface="Arial" pitchFamily="34" charset="0"/>
              </a:rPr>
              <a:t> </a:t>
            </a:r>
            <a:r>
              <a:rPr lang="cs-CZ" b="1" dirty="0" err="1">
                <a:latin typeface="Arial" pitchFamily="34" charset="0"/>
                <a:cs typeface="Arial" pitchFamily="34" charset="0"/>
              </a:rPr>
              <a:t>Analysis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THE END</a:t>
            </a:r>
          </a:p>
        </p:txBody>
      </p:sp>
      <p:sp>
        <p:nvSpPr>
          <p:cNvPr id="3079" name="TextovéPole 10"/>
          <p:cNvSpPr txBox="1">
            <a:spLocks noChangeArrowheads="1"/>
          </p:cNvSpPr>
          <p:nvPr/>
        </p:nvSpPr>
        <p:spPr bwMode="auto">
          <a:xfrm>
            <a:off x="503238" y="1512044"/>
            <a:ext cx="847725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defRPr/>
            </a:pPr>
            <a:endParaRPr lang="cs-CZ" altLang="cs-CZ" sz="2200" dirty="0">
              <a:latin typeface="Arial" panose="020B0604020202020204" pitchFamily="34" charset="0"/>
            </a:endParaRPr>
          </a:p>
          <a:p>
            <a:pPr algn="ctr" eaLnBrk="1" hangingPunct="1">
              <a:spcBef>
                <a:spcPct val="0"/>
              </a:spcBef>
              <a:buNone/>
              <a:defRPr/>
            </a:pPr>
            <a:endParaRPr lang="cs-CZ" altLang="cs-CZ" sz="2200" dirty="0">
              <a:latin typeface="Arial" panose="020B0604020202020204" pitchFamily="34" charset="0"/>
            </a:endParaRPr>
          </a:p>
          <a:p>
            <a:pPr algn="ctr" eaLnBrk="1" hangingPunct="1">
              <a:spcBef>
                <a:spcPct val="0"/>
              </a:spcBef>
              <a:buNone/>
              <a:defRPr/>
            </a:pPr>
            <a:endParaRPr lang="cs-CZ" altLang="cs-CZ" sz="2200" dirty="0">
              <a:latin typeface="Arial" panose="020B0604020202020204" pitchFamily="34" charset="0"/>
            </a:endParaRPr>
          </a:p>
          <a:p>
            <a:pPr algn="ctr" eaLnBrk="1" hangingPunct="1">
              <a:spcBef>
                <a:spcPct val="0"/>
              </a:spcBef>
              <a:buNone/>
              <a:defRPr/>
            </a:pPr>
            <a:r>
              <a:rPr lang="cs-CZ" altLang="cs-CZ" sz="2200" dirty="0" err="1">
                <a:latin typeface="Arial" panose="020B0604020202020204" pitchFamily="34" charset="0"/>
              </a:rPr>
              <a:t>Thank</a:t>
            </a:r>
            <a:r>
              <a:rPr lang="cs-CZ" altLang="cs-CZ" sz="2200" dirty="0">
                <a:latin typeface="Arial" panose="020B0604020202020204" pitchFamily="34" charset="0"/>
              </a:rPr>
              <a:t> </a:t>
            </a:r>
            <a:r>
              <a:rPr lang="cs-CZ" altLang="cs-CZ" sz="2200" dirty="0" err="1">
                <a:latin typeface="Arial" panose="020B0604020202020204" pitchFamily="34" charset="0"/>
              </a:rPr>
              <a:t>you</a:t>
            </a:r>
            <a:r>
              <a:rPr lang="cs-CZ" altLang="cs-CZ" sz="2200" dirty="0">
                <a:latin typeface="Arial" panose="020B0604020202020204" pitchFamily="34" charset="0"/>
              </a:rPr>
              <a:t> </a:t>
            </a:r>
            <a:r>
              <a:rPr lang="cs-CZ" altLang="cs-CZ" sz="2200" dirty="0" err="1">
                <a:latin typeface="Arial" panose="020B0604020202020204" pitchFamily="34" charset="0"/>
              </a:rPr>
              <a:t>for</a:t>
            </a:r>
            <a:r>
              <a:rPr lang="cs-CZ" altLang="cs-CZ" sz="2200" dirty="0">
                <a:latin typeface="Arial" panose="020B0604020202020204" pitchFamily="34" charset="0"/>
              </a:rPr>
              <a:t> </a:t>
            </a:r>
            <a:r>
              <a:rPr lang="cs-CZ" altLang="cs-CZ" sz="2200" dirty="0" err="1">
                <a:latin typeface="Arial" panose="020B0604020202020204" pitchFamily="34" charset="0"/>
              </a:rPr>
              <a:t>your</a:t>
            </a:r>
            <a:r>
              <a:rPr lang="cs-CZ" altLang="cs-CZ" sz="2200" dirty="0">
                <a:latin typeface="Arial" panose="020B0604020202020204" pitchFamily="34" charset="0"/>
              </a:rPr>
              <a:t> </a:t>
            </a:r>
            <a:r>
              <a:rPr lang="cs-CZ" altLang="cs-CZ" sz="2200" dirty="0" err="1">
                <a:latin typeface="Arial" panose="020B0604020202020204" pitchFamily="34" charset="0"/>
              </a:rPr>
              <a:t>attention</a:t>
            </a:r>
            <a:r>
              <a:rPr lang="cs-CZ" altLang="cs-CZ" sz="2200" dirty="0">
                <a:latin typeface="Arial" panose="020B0604020202020204" pitchFamily="34" charset="0"/>
              </a:rPr>
              <a:t>.</a:t>
            </a:r>
          </a:p>
          <a:p>
            <a:pPr algn="ctr" eaLnBrk="1" hangingPunct="1">
              <a:spcBef>
                <a:spcPct val="0"/>
              </a:spcBef>
              <a:buNone/>
              <a:defRPr/>
            </a:pPr>
            <a:r>
              <a:rPr lang="cs-CZ" altLang="cs-CZ" sz="2200" dirty="0">
                <a:latin typeface="Arial" panose="020B0604020202020204" pitchFamily="34" charset="0"/>
                <a:sym typeface="Wingdings" panose="05000000000000000000" pitchFamily="2" charset="2"/>
              </a:rPr>
              <a:t> </a:t>
            </a:r>
            <a:endParaRPr lang="cs-CZ" altLang="cs-CZ" sz="2200" dirty="0">
              <a:latin typeface="Arial" panose="020B0604020202020204" pitchFamily="34" charset="0"/>
            </a:endParaRPr>
          </a:p>
          <a:p>
            <a:pPr eaLnBrk="1" hangingPunct="1">
              <a:spcBef>
                <a:spcPct val="0"/>
              </a:spcBef>
              <a:buNone/>
              <a:defRPr/>
            </a:pPr>
            <a:endParaRPr lang="en-GB" altLang="cs-CZ" sz="2200" dirty="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a:latin typeface="Arial" panose="020B0604020202020204" pitchFamily="34" charset="0"/>
            </a:endParaRPr>
          </a:p>
        </p:txBody>
      </p:sp>
    </p:spTree>
    <p:extLst>
      <p:ext uri="{BB962C8B-B14F-4D97-AF65-F5344CB8AC3E}">
        <p14:creationId xmlns:p14="http://schemas.microsoft.com/office/powerpoint/2010/main" val="2305732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External</a:t>
            </a:r>
            <a:r>
              <a:rPr lang="cs-CZ" b="1" dirty="0">
                <a:latin typeface="Arial" pitchFamily="34" charset="0"/>
                <a:cs typeface="Arial" pitchFamily="34" charset="0"/>
              </a:rPr>
              <a:t> </a:t>
            </a:r>
            <a:r>
              <a:rPr lang="cs-CZ" b="1" dirty="0" err="1">
                <a:latin typeface="Arial" pitchFamily="34" charset="0"/>
                <a:cs typeface="Arial" pitchFamily="34" charset="0"/>
              </a:rPr>
              <a:t>Micro</a:t>
            </a:r>
            <a:r>
              <a:rPr lang="cs-CZ" b="1" dirty="0">
                <a:latin typeface="Arial" pitchFamily="34" charset="0"/>
                <a:cs typeface="Arial" pitchFamily="34" charset="0"/>
              </a:rPr>
              <a:t> </a:t>
            </a:r>
            <a:r>
              <a:rPr lang="cs-CZ" b="1" dirty="0" err="1">
                <a:latin typeface="Arial" pitchFamily="34" charset="0"/>
                <a:cs typeface="Arial" pitchFamily="34" charset="0"/>
              </a:rPr>
              <a:t>Analysis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SEGMENTATION CRITERIA</a:t>
            </a:r>
          </a:p>
        </p:txBody>
      </p:sp>
      <p:sp>
        <p:nvSpPr>
          <p:cNvPr id="3079" name="TextovéPole 10"/>
          <p:cNvSpPr txBox="1">
            <a:spLocks noChangeArrowheads="1"/>
          </p:cNvSpPr>
          <p:nvPr/>
        </p:nvSpPr>
        <p:spPr bwMode="auto">
          <a:xfrm>
            <a:off x="503238" y="1512044"/>
            <a:ext cx="847725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sz="2200" b="1" dirty="0">
                <a:latin typeface="Arial" panose="020B0604020202020204" pitchFamily="34" charset="0"/>
              </a:rPr>
              <a:t>Demographic</a:t>
            </a:r>
            <a:r>
              <a:rPr lang="en-US" sz="2200" dirty="0">
                <a:latin typeface="Arial" panose="020B0604020202020204" pitchFamily="34" charset="0"/>
              </a:rPr>
              <a:t> – organization provides products and services only to segments chosen on the bases of age, </a:t>
            </a:r>
            <a:r>
              <a:rPr lang="cs-CZ" sz="2200" dirty="0">
                <a:latin typeface="Arial" panose="020B0604020202020204" pitchFamily="34" charset="0"/>
              </a:rPr>
              <a:t>gender</a:t>
            </a:r>
            <a:r>
              <a:rPr lang="en-US" sz="2200" dirty="0">
                <a:latin typeface="Arial" panose="020B0604020202020204" pitchFamily="34" charset="0"/>
              </a:rPr>
              <a:t>, marital status, education, disposable income, occupation, religion etc.</a:t>
            </a:r>
          </a:p>
          <a:p>
            <a:pPr marL="285750" indent="-285750" eaLnBrk="1" hangingPunct="1">
              <a:spcBef>
                <a:spcPct val="0"/>
              </a:spcBef>
              <a:defRPr/>
            </a:pPr>
            <a:r>
              <a:rPr lang="en-US" sz="2200" b="1" dirty="0">
                <a:latin typeface="Arial" panose="020B0604020202020204" pitchFamily="34" charset="0"/>
              </a:rPr>
              <a:t>Geographic</a:t>
            </a:r>
            <a:r>
              <a:rPr lang="en-US" sz="2200" dirty="0">
                <a:latin typeface="Arial" panose="020B0604020202020204" pitchFamily="34" charset="0"/>
              </a:rPr>
              <a:t> – organization decides to provide the products only in limited area (cities x villages, seaside area x inland etc.).</a:t>
            </a:r>
          </a:p>
          <a:p>
            <a:pPr marL="285750" indent="-285750" eaLnBrk="1" hangingPunct="1">
              <a:spcBef>
                <a:spcPct val="0"/>
              </a:spcBef>
              <a:defRPr/>
            </a:pPr>
            <a:r>
              <a:rPr lang="en-US" sz="2200" b="1" dirty="0">
                <a:latin typeface="Arial" panose="020B0604020202020204" pitchFamily="34" charset="0"/>
              </a:rPr>
              <a:t>Psychographic</a:t>
            </a:r>
            <a:r>
              <a:rPr lang="en-US" sz="2200" dirty="0">
                <a:latin typeface="Arial" panose="020B0604020202020204" pitchFamily="34" charset="0"/>
              </a:rPr>
              <a:t> - social class, lifestyle, personality.</a:t>
            </a:r>
          </a:p>
          <a:p>
            <a:pPr marL="285750" indent="-285750" eaLnBrk="1" hangingPunct="1">
              <a:spcBef>
                <a:spcPct val="0"/>
              </a:spcBef>
              <a:defRPr/>
            </a:pPr>
            <a:r>
              <a:rPr lang="en-US" sz="2200" b="1" dirty="0" err="1">
                <a:latin typeface="Arial" panose="020B0604020202020204" pitchFamily="34" charset="0"/>
              </a:rPr>
              <a:t>Behavioural</a:t>
            </a:r>
            <a:r>
              <a:rPr lang="en-US" sz="2200" dirty="0">
                <a:latin typeface="Arial" panose="020B0604020202020204" pitchFamily="34" charset="0"/>
              </a:rPr>
              <a:t> – buying opportunity (regular purchases, special occasion), expected utility (quality, service, savings), user status (non-users, ex-users, potential users, inexperienced users, regular users), frequency of use (rare, medium often, frequently), loyalty (none, medium, strong, absolute), readiness to buy (ignorant of the product, realizing the existence of product, informed, concerned with option to purchase, wishing to buy, decided to buy), attitude to the product (enthusiastic, positive, indifferent, negative, hostile).</a:t>
            </a:r>
          </a:p>
          <a:p>
            <a:pPr eaLnBrk="1" hangingPunct="1">
              <a:spcBef>
                <a:spcPct val="0"/>
              </a:spcBef>
              <a:buFont typeface="Arial" panose="020B0604020202020204" pitchFamily="34" charset="0"/>
              <a:buNone/>
              <a:defRPr/>
            </a:pPr>
            <a:endParaRPr lang="en-GB" altLang="cs-CZ" sz="2200" dirty="0">
              <a:latin typeface="Arial" panose="020B0604020202020204" pitchFamily="34" charset="0"/>
            </a:endParaRPr>
          </a:p>
        </p:txBody>
      </p:sp>
    </p:spTree>
    <p:extLst>
      <p:ext uri="{BB962C8B-B14F-4D97-AF65-F5344CB8AC3E}">
        <p14:creationId xmlns:p14="http://schemas.microsoft.com/office/powerpoint/2010/main" val="837960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External</a:t>
            </a:r>
            <a:r>
              <a:rPr lang="cs-CZ" b="1" dirty="0">
                <a:latin typeface="Arial" pitchFamily="34" charset="0"/>
                <a:cs typeface="Arial" pitchFamily="34" charset="0"/>
              </a:rPr>
              <a:t> </a:t>
            </a:r>
            <a:r>
              <a:rPr lang="cs-CZ" b="1" dirty="0" err="1">
                <a:latin typeface="Arial" pitchFamily="34" charset="0"/>
                <a:cs typeface="Arial" pitchFamily="34" charset="0"/>
              </a:rPr>
              <a:t>Micro</a:t>
            </a:r>
            <a:r>
              <a:rPr lang="cs-CZ" b="1" dirty="0">
                <a:latin typeface="Arial" pitchFamily="34" charset="0"/>
                <a:cs typeface="Arial" pitchFamily="34" charset="0"/>
              </a:rPr>
              <a:t> </a:t>
            </a:r>
            <a:r>
              <a:rPr lang="cs-CZ" b="1" dirty="0" err="1">
                <a:latin typeface="Arial" pitchFamily="34" charset="0"/>
                <a:cs typeface="Arial" pitchFamily="34" charset="0"/>
              </a:rPr>
              <a:t>Analysis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B. TARGETING</a:t>
            </a:r>
          </a:p>
        </p:txBody>
      </p:sp>
      <p:sp>
        <p:nvSpPr>
          <p:cNvPr id="3079" name="TextovéPole 10"/>
          <p:cNvSpPr txBox="1">
            <a:spLocks noChangeArrowheads="1"/>
          </p:cNvSpPr>
          <p:nvPr/>
        </p:nvSpPr>
        <p:spPr bwMode="auto">
          <a:xfrm>
            <a:off x="503238" y="1512044"/>
            <a:ext cx="847725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b="1" dirty="0">
                <a:latin typeface="Arial" panose="020B0604020202020204" pitchFamily="34" charset="0"/>
              </a:rPr>
              <a:t>Target segment </a:t>
            </a:r>
            <a:r>
              <a:rPr lang="en-US" altLang="cs-CZ" sz="2200" dirty="0">
                <a:latin typeface="Arial" panose="020B0604020202020204" pitchFamily="34" charset="0"/>
              </a:rPr>
              <a:t>– part of market which is selected by the company.</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Target marketing, in other words, is where the organization identifies market segments, selects one or more of them, and develops products and marketing mixes tailored to each.</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In evaluating different market segments, an organization should examine two broad issues: market attractiveness and the company´s capability to compete in the segment.</a:t>
            </a:r>
          </a:p>
          <a:p>
            <a:pPr eaLnBrk="1" hangingPunct="1">
              <a:spcBef>
                <a:spcPct val="0"/>
              </a:spcBef>
              <a:buFont typeface="Arial" panose="020B0604020202020204" pitchFamily="34" charset="0"/>
              <a:buNone/>
              <a:defRPr/>
            </a:pPr>
            <a:endParaRPr lang="en-GB" altLang="cs-CZ" sz="2200" dirty="0">
              <a:latin typeface="Arial" panose="020B0604020202020204" pitchFamily="34" charset="0"/>
            </a:endParaRPr>
          </a:p>
        </p:txBody>
      </p:sp>
    </p:spTree>
    <p:extLst>
      <p:ext uri="{BB962C8B-B14F-4D97-AF65-F5344CB8AC3E}">
        <p14:creationId xmlns:p14="http://schemas.microsoft.com/office/powerpoint/2010/main" val="2975165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External</a:t>
            </a:r>
            <a:r>
              <a:rPr lang="cs-CZ" b="1" dirty="0">
                <a:latin typeface="Arial" pitchFamily="34" charset="0"/>
                <a:cs typeface="Arial" pitchFamily="34" charset="0"/>
              </a:rPr>
              <a:t> </a:t>
            </a:r>
            <a:r>
              <a:rPr lang="cs-CZ" b="1" dirty="0" err="1">
                <a:latin typeface="Arial" pitchFamily="34" charset="0"/>
                <a:cs typeface="Arial" pitchFamily="34" charset="0"/>
              </a:rPr>
              <a:t>Micro</a:t>
            </a:r>
            <a:r>
              <a:rPr lang="cs-CZ" b="1" dirty="0">
                <a:latin typeface="Arial" pitchFamily="34" charset="0"/>
                <a:cs typeface="Arial" pitchFamily="34" charset="0"/>
              </a:rPr>
              <a:t> </a:t>
            </a:r>
            <a:r>
              <a:rPr lang="cs-CZ" b="1" dirty="0" err="1">
                <a:latin typeface="Arial" pitchFamily="34" charset="0"/>
                <a:cs typeface="Arial" pitchFamily="34" charset="0"/>
              </a:rPr>
              <a:t>Analysis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TARGETING – MARKET ATTRACTIVENESS</a:t>
            </a:r>
          </a:p>
        </p:txBody>
      </p:sp>
      <p:sp>
        <p:nvSpPr>
          <p:cNvPr id="3079" name="TextovéPole 10"/>
          <p:cNvSpPr txBox="1">
            <a:spLocks noChangeArrowheads="1"/>
          </p:cNvSpPr>
          <p:nvPr/>
        </p:nvSpPr>
        <p:spPr bwMode="auto">
          <a:xfrm>
            <a:off x="503238" y="1512044"/>
            <a:ext cx="8477250"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b="1" dirty="0">
                <a:latin typeface="Arial" panose="020B0604020202020204" pitchFamily="34" charset="0"/>
              </a:rPr>
              <a:t>Competitive factors </a:t>
            </a:r>
            <a:r>
              <a:rPr lang="en-US" altLang="cs-CZ" sz="2200" dirty="0">
                <a:latin typeface="Arial" panose="020B0604020202020204" pitchFamily="34" charset="0"/>
              </a:rPr>
              <a:t>(nature of competition, new entrants, competitive differentiation).</a:t>
            </a:r>
            <a:endParaRPr lang="cs-CZ" altLang="cs-CZ" sz="2200" dirty="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b="1" dirty="0">
                <a:latin typeface="Arial" panose="020B0604020202020204" pitchFamily="34" charset="0"/>
              </a:rPr>
              <a:t>Political, social and environmental factors </a:t>
            </a:r>
            <a:r>
              <a:rPr lang="en-US" altLang="cs-CZ" sz="2200" dirty="0">
                <a:latin typeface="Arial" panose="020B0604020202020204" pitchFamily="34" charset="0"/>
              </a:rPr>
              <a:t>(trends). </a:t>
            </a:r>
            <a:endParaRPr lang="cs-CZ" altLang="cs-CZ" sz="2200" dirty="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b="1" dirty="0">
                <a:latin typeface="Arial" panose="020B0604020202020204" pitchFamily="34" charset="0"/>
              </a:rPr>
              <a:t>Market factors</a:t>
            </a:r>
            <a:r>
              <a:rPr lang="en-US" altLang="cs-CZ" sz="2200" dirty="0">
                <a:latin typeface="Arial" panose="020B0604020202020204" pitchFamily="34" charset="0"/>
              </a:rPr>
              <a:t>: </a:t>
            </a:r>
          </a:p>
          <a:p>
            <a:pPr marL="1028700" lvl="1" eaLnBrk="1" hangingPunct="1">
              <a:spcBef>
                <a:spcPct val="0"/>
              </a:spcBef>
              <a:defRPr/>
            </a:pPr>
            <a:r>
              <a:rPr lang="en-US" altLang="cs-CZ" sz="2000" dirty="0">
                <a:latin typeface="Arial" panose="020B0604020202020204" pitchFamily="34" charset="0"/>
              </a:rPr>
              <a:t>Segment size</a:t>
            </a:r>
          </a:p>
          <a:p>
            <a:pPr marL="1028700" lvl="1" eaLnBrk="1" hangingPunct="1">
              <a:spcBef>
                <a:spcPct val="0"/>
              </a:spcBef>
              <a:defRPr/>
            </a:pPr>
            <a:r>
              <a:rPr lang="en-US" altLang="cs-CZ" sz="2000" dirty="0">
                <a:latin typeface="Arial" panose="020B0604020202020204" pitchFamily="34" charset="0"/>
              </a:rPr>
              <a:t>Segment´s rate of growth</a:t>
            </a:r>
          </a:p>
          <a:p>
            <a:pPr marL="1028700" lvl="1" eaLnBrk="1" hangingPunct="1">
              <a:spcBef>
                <a:spcPct val="0"/>
              </a:spcBef>
              <a:defRPr/>
            </a:pPr>
            <a:r>
              <a:rPr lang="en-US" altLang="cs-CZ" sz="2000" dirty="0">
                <a:latin typeface="Arial" panose="020B0604020202020204" pitchFamily="34" charset="0"/>
              </a:rPr>
              <a:t>Segment´s profitability</a:t>
            </a:r>
          </a:p>
          <a:p>
            <a:pPr marL="1028700" lvl="1" eaLnBrk="1" hangingPunct="1">
              <a:spcBef>
                <a:spcPct val="0"/>
              </a:spcBef>
              <a:defRPr/>
            </a:pPr>
            <a:r>
              <a:rPr lang="en-US" altLang="cs-CZ" sz="2000" dirty="0">
                <a:latin typeface="Arial" panose="020B0604020202020204" pitchFamily="34" charset="0"/>
              </a:rPr>
              <a:t>Customers´ price sensitivity</a:t>
            </a:r>
          </a:p>
          <a:p>
            <a:pPr marL="1028700" lvl="1" eaLnBrk="1" hangingPunct="1">
              <a:spcBef>
                <a:spcPct val="0"/>
              </a:spcBef>
              <a:defRPr/>
            </a:pPr>
            <a:r>
              <a:rPr lang="en-US" altLang="cs-CZ" sz="2000" dirty="0">
                <a:latin typeface="Arial" panose="020B0604020202020204" pitchFamily="34" charset="0"/>
              </a:rPr>
              <a:t>Stage of industry life cycle</a:t>
            </a:r>
          </a:p>
          <a:p>
            <a:pPr marL="1028700" lvl="1" eaLnBrk="1" hangingPunct="1">
              <a:spcBef>
                <a:spcPct val="0"/>
              </a:spcBef>
              <a:defRPr/>
            </a:pPr>
            <a:r>
              <a:rPr lang="en-US" altLang="cs-CZ" sz="2000" dirty="0">
                <a:latin typeface="Arial" panose="020B0604020202020204" pitchFamily="34" charset="0"/>
              </a:rPr>
              <a:t>Predictability</a:t>
            </a:r>
          </a:p>
          <a:p>
            <a:pPr marL="1028700" lvl="1" eaLnBrk="1" hangingPunct="1">
              <a:spcBef>
                <a:spcPct val="0"/>
              </a:spcBef>
              <a:defRPr/>
            </a:pPr>
            <a:r>
              <a:rPr lang="en-US" altLang="cs-CZ" sz="2000" dirty="0">
                <a:latin typeface="Arial" panose="020B0604020202020204" pitchFamily="34" charset="0"/>
              </a:rPr>
              <a:t>Pattern of demand</a:t>
            </a:r>
          </a:p>
          <a:p>
            <a:pPr marL="1028700" lvl="1" eaLnBrk="1" hangingPunct="1">
              <a:spcBef>
                <a:spcPct val="0"/>
              </a:spcBef>
              <a:defRPr/>
            </a:pPr>
            <a:r>
              <a:rPr lang="en-US" altLang="cs-CZ" sz="2000" dirty="0">
                <a:latin typeface="Arial" panose="020B0604020202020204" pitchFamily="34" charset="0"/>
              </a:rPr>
              <a:t>Potential of substitution</a:t>
            </a:r>
          </a:p>
        </p:txBody>
      </p:sp>
    </p:spTree>
    <p:extLst>
      <p:ext uri="{BB962C8B-B14F-4D97-AF65-F5344CB8AC3E}">
        <p14:creationId xmlns:p14="http://schemas.microsoft.com/office/powerpoint/2010/main" val="2468323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External</a:t>
            </a:r>
            <a:r>
              <a:rPr lang="cs-CZ" b="1" dirty="0">
                <a:latin typeface="Arial" pitchFamily="34" charset="0"/>
                <a:cs typeface="Arial" pitchFamily="34" charset="0"/>
              </a:rPr>
              <a:t> </a:t>
            </a:r>
            <a:r>
              <a:rPr lang="cs-CZ" b="1" dirty="0" err="1">
                <a:latin typeface="Arial" pitchFamily="34" charset="0"/>
                <a:cs typeface="Arial" pitchFamily="34" charset="0"/>
              </a:rPr>
              <a:t>Micro</a:t>
            </a:r>
            <a:r>
              <a:rPr lang="cs-CZ" b="1" dirty="0">
                <a:latin typeface="Arial" pitchFamily="34" charset="0"/>
                <a:cs typeface="Arial" pitchFamily="34" charset="0"/>
              </a:rPr>
              <a:t> </a:t>
            </a:r>
            <a:r>
              <a:rPr lang="cs-CZ" b="1" dirty="0" err="1">
                <a:latin typeface="Arial" pitchFamily="34" charset="0"/>
                <a:cs typeface="Arial" pitchFamily="34" charset="0"/>
              </a:rPr>
              <a:t>Analysis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TARGETING STRATEGIES</a:t>
            </a:r>
          </a:p>
        </p:txBody>
      </p:sp>
      <p:sp>
        <p:nvSpPr>
          <p:cNvPr id="3079" name="TextovéPole 10"/>
          <p:cNvSpPr txBox="1">
            <a:spLocks noChangeArrowheads="1"/>
          </p:cNvSpPr>
          <p:nvPr/>
        </p:nvSpPr>
        <p:spPr bwMode="auto">
          <a:xfrm>
            <a:off x="503238" y="1512044"/>
            <a:ext cx="847725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b="1" dirty="0">
                <a:latin typeface="Arial" panose="020B0604020202020204" pitchFamily="34" charset="0"/>
              </a:rPr>
              <a:t>Undifferentiated targeting</a:t>
            </a:r>
            <a:r>
              <a:rPr lang="en-US" altLang="cs-CZ" sz="2200" dirty="0">
                <a:latin typeface="Arial" panose="020B0604020202020204" pitchFamily="34" charset="0"/>
              </a:rPr>
              <a:t>, through which the firm directs the same marketing mix (same product, price, distribution, marketing communication) at all potential customers.</a:t>
            </a:r>
          </a:p>
          <a:p>
            <a:pPr marL="285750" indent="-285750" eaLnBrk="1" hangingPunct="1">
              <a:spcBef>
                <a:spcPct val="0"/>
              </a:spcBef>
              <a:defRPr/>
            </a:pPr>
            <a:r>
              <a:rPr lang="en-US" altLang="cs-CZ" sz="2200" b="1" dirty="0">
                <a:latin typeface="Arial" panose="020B0604020202020204" pitchFamily="34" charset="0"/>
              </a:rPr>
              <a:t>Differentiated targeting</a:t>
            </a:r>
            <a:r>
              <a:rPr lang="en-US" altLang="cs-CZ" sz="2200" dirty="0">
                <a:latin typeface="Arial" panose="020B0604020202020204" pitchFamily="34" charset="0"/>
              </a:rPr>
              <a:t>, through which the firm offers a unique marketing mix to each distinct segment, a mix tailored to the needs and wants of consumers in those segments.</a:t>
            </a:r>
            <a:endParaRPr lang="cs-CZ" altLang="cs-CZ" sz="2200" dirty="0">
              <a:latin typeface="Arial" panose="020B0604020202020204" pitchFamily="34" charset="0"/>
            </a:endParaRPr>
          </a:p>
          <a:p>
            <a:pPr marL="285750" indent="-285750" eaLnBrk="1" hangingPunct="1">
              <a:spcBef>
                <a:spcPct val="0"/>
              </a:spcBef>
              <a:defRPr/>
            </a:pPr>
            <a:r>
              <a:rPr lang="en-US" altLang="cs-CZ" sz="2200" b="1" dirty="0">
                <a:latin typeface="Arial" panose="020B0604020202020204" pitchFamily="34" charset="0"/>
              </a:rPr>
              <a:t>Concentrated (Niche) targeting</a:t>
            </a:r>
            <a:r>
              <a:rPr lang="en-US" altLang="cs-CZ" sz="2200" dirty="0">
                <a:latin typeface="Arial" panose="020B0604020202020204" pitchFamily="34" charset="0"/>
              </a:rPr>
              <a:t>, through which the firm picks out a single segment or very limited number of similar segments on which to concentrate its efforts.  </a:t>
            </a:r>
          </a:p>
          <a:p>
            <a:pPr marL="285750" indent="-285750" eaLnBrk="1" hangingPunct="1">
              <a:spcBef>
                <a:spcPct val="0"/>
              </a:spcBef>
              <a:defRPr/>
            </a:pPr>
            <a:r>
              <a:rPr lang="en-US" altLang="cs-CZ" sz="2200" b="1" dirty="0">
                <a:latin typeface="Arial" panose="020B0604020202020204" pitchFamily="34" charset="0"/>
              </a:rPr>
              <a:t>Customized targeting</a:t>
            </a:r>
            <a:r>
              <a:rPr lang="en-US" altLang="cs-CZ" sz="2200" dirty="0">
                <a:latin typeface="Arial" panose="020B0604020202020204" pitchFamily="34" charset="0"/>
              </a:rPr>
              <a:t>, a more recent strategy through which the firm crafts specific offers for each individual consumer. (</a:t>
            </a:r>
            <a:r>
              <a:rPr lang="en-US" altLang="cs-CZ" sz="2200" dirty="0" err="1">
                <a:latin typeface="Arial" panose="020B0604020202020204" pitchFamily="34" charset="0"/>
              </a:rPr>
              <a:t>Automarketing</a:t>
            </a:r>
            <a:r>
              <a:rPr lang="en-US" altLang="cs-CZ" sz="2200" dirty="0">
                <a:latin typeface="Arial" panose="020B0604020202020204" pitchFamily="34" charset="0"/>
              </a:rPr>
              <a:t> – customers search info themselves)</a:t>
            </a:r>
            <a:br>
              <a:rPr lang="en-US" altLang="cs-CZ" sz="2200" dirty="0">
                <a:latin typeface="Arial" panose="020B0604020202020204" pitchFamily="34" charset="0"/>
              </a:rPr>
            </a:br>
            <a:endParaRPr lang="en-GB" altLang="cs-CZ" sz="2200" dirty="0">
              <a:latin typeface="Arial" panose="020B0604020202020204" pitchFamily="34" charset="0"/>
            </a:endParaRPr>
          </a:p>
        </p:txBody>
      </p:sp>
    </p:spTree>
    <p:extLst>
      <p:ext uri="{BB962C8B-B14F-4D97-AF65-F5344CB8AC3E}">
        <p14:creationId xmlns:p14="http://schemas.microsoft.com/office/powerpoint/2010/main" val="1504487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External</a:t>
            </a:r>
            <a:r>
              <a:rPr lang="cs-CZ" b="1" dirty="0">
                <a:latin typeface="Arial" pitchFamily="34" charset="0"/>
                <a:cs typeface="Arial" pitchFamily="34" charset="0"/>
              </a:rPr>
              <a:t> </a:t>
            </a:r>
            <a:r>
              <a:rPr lang="cs-CZ" b="1" dirty="0" err="1">
                <a:latin typeface="Arial" pitchFamily="34" charset="0"/>
                <a:cs typeface="Arial" pitchFamily="34" charset="0"/>
              </a:rPr>
              <a:t>Micro</a:t>
            </a:r>
            <a:r>
              <a:rPr lang="cs-CZ" b="1" dirty="0">
                <a:latin typeface="Arial" pitchFamily="34" charset="0"/>
                <a:cs typeface="Arial" pitchFamily="34" charset="0"/>
              </a:rPr>
              <a:t> </a:t>
            </a:r>
            <a:r>
              <a:rPr lang="cs-CZ" b="1" dirty="0" err="1">
                <a:latin typeface="Arial" pitchFamily="34" charset="0"/>
                <a:cs typeface="Arial" pitchFamily="34" charset="0"/>
              </a:rPr>
              <a:t>Analysis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C. POSITIONING</a:t>
            </a:r>
          </a:p>
        </p:txBody>
      </p:sp>
      <p:sp>
        <p:nvSpPr>
          <p:cNvPr id="3079" name="TextovéPole 10"/>
          <p:cNvSpPr txBox="1">
            <a:spLocks noChangeArrowheads="1"/>
          </p:cNvSpPr>
          <p:nvPr/>
        </p:nvSpPr>
        <p:spPr bwMode="auto">
          <a:xfrm>
            <a:off x="503238" y="1512044"/>
            <a:ext cx="847725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It is the placing of a product (brand) in the mind of a customer, in relation to other products (brands) in the market.</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Marketing positioning is arranging for a brand or product to occupy a clear, distinctive and desirable place in the minds of targeted customers relative to competing products or brands.</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Positional map (perceptual map) – graphic presentation how consumer feels the similarity or </a:t>
            </a:r>
            <a:r>
              <a:rPr lang="en-US" altLang="cs-CZ" sz="2200" dirty="0" err="1">
                <a:latin typeface="Arial" panose="020B0604020202020204" pitchFamily="34" charset="0"/>
              </a:rPr>
              <a:t>disimilarity</a:t>
            </a:r>
            <a:r>
              <a:rPr lang="en-US" altLang="cs-CZ" sz="2200" dirty="0">
                <a:latin typeface="Arial" panose="020B0604020202020204" pitchFamily="34" charset="0"/>
              </a:rPr>
              <a:t> of brand of specific product in comparison with competitive products in the marketplace. </a:t>
            </a:r>
          </a:p>
        </p:txBody>
      </p:sp>
    </p:spTree>
    <p:extLst>
      <p:ext uri="{BB962C8B-B14F-4D97-AF65-F5344CB8AC3E}">
        <p14:creationId xmlns:p14="http://schemas.microsoft.com/office/powerpoint/2010/main" val="2718203602"/>
      </p:ext>
    </p:extLst>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zentace_OPF_návrh [režim kompatibility]" id="{F70FC462-D9F3-4EB2-B923-5E5330675293}" vid="{CCD9E1B5-EE89-42D1-936D-BB4AE5A7B3F6}"/>
    </a:ext>
  </a:extLst>
</a:theme>
</file>

<file path=ppt/theme/theme2.xml><?xml version="1.0" encoding="utf-8"?>
<a:theme xmlns:a="http://schemas.openxmlformats.org/drawingml/2006/main" name="Vlastní návrh">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šablona</Template>
  <TotalTime>1151</TotalTime>
  <Words>4323</Words>
  <Application>Microsoft Office PowerPoint</Application>
  <PresentationFormat>On-screen Show (4:3)</PresentationFormat>
  <Paragraphs>355</Paragraphs>
  <Slides>46</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46</vt:i4>
      </vt:variant>
    </vt:vector>
  </HeadingPairs>
  <TitlesOfParts>
    <vt:vector size="52" baseType="lpstr">
      <vt:lpstr>Arial</vt:lpstr>
      <vt:lpstr>Calibri</vt:lpstr>
      <vt:lpstr>Calibri Light</vt:lpstr>
      <vt:lpstr>Wingdings</vt:lpstr>
      <vt:lpstr>Motiv sady Office</vt:lpstr>
      <vt:lpstr>Vlastní návrh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Roman Šperka</dc:creator>
  <cp:lastModifiedBy>Michal Stoklasa</cp:lastModifiedBy>
  <cp:revision>96</cp:revision>
  <dcterms:created xsi:type="dcterms:W3CDTF">2016-03-17T12:08:01Z</dcterms:created>
  <dcterms:modified xsi:type="dcterms:W3CDTF">2021-10-14T06:21:27Z</dcterms:modified>
</cp:coreProperties>
</file>