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9"/>
  </p:notesMasterIdLst>
  <p:sldIdLst>
    <p:sldId id="256" r:id="rId3"/>
    <p:sldId id="257" r:id="rId4"/>
    <p:sldId id="258" r:id="rId5"/>
    <p:sldId id="306" r:id="rId6"/>
    <p:sldId id="304" r:id="rId7"/>
    <p:sldId id="330" r:id="rId8"/>
    <p:sldId id="331" r:id="rId9"/>
    <p:sldId id="333" r:id="rId10"/>
    <p:sldId id="332" r:id="rId11"/>
    <p:sldId id="261" r:id="rId12"/>
    <p:sldId id="262" r:id="rId13"/>
    <p:sldId id="263" r:id="rId14"/>
    <p:sldId id="334" r:id="rId15"/>
    <p:sldId id="335" r:id="rId16"/>
    <p:sldId id="336" r:id="rId17"/>
    <p:sldId id="337" r:id="rId18"/>
    <p:sldId id="264" r:id="rId19"/>
    <p:sldId id="265" r:id="rId20"/>
    <p:sldId id="281" r:id="rId21"/>
    <p:sldId id="307" r:id="rId22"/>
    <p:sldId id="282" r:id="rId23"/>
    <p:sldId id="283" r:id="rId24"/>
    <p:sldId id="284" r:id="rId25"/>
    <p:sldId id="271" r:id="rId26"/>
    <p:sldId id="297" r:id="rId27"/>
    <p:sldId id="272" r:id="rId28"/>
    <p:sldId id="273" r:id="rId29"/>
    <p:sldId id="274" r:id="rId30"/>
    <p:sldId id="308" r:id="rId31"/>
    <p:sldId id="310" r:id="rId32"/>
    <p:sldId id="338" r:id="rId33"/>
    <p:sldId id="340" r:id="rId34"/>
    <p:sldId id="341" r:id="rId35"/>
    <p:sldId id="342" r:id="rId36"/>
    <p:sldId id="343" r:id="rId37"/>
    <p:sldId id="311" r:id="rId38"/>
    <p:sldId id="312" r:id="rId39"/>
    <p:sldId id="313" r:id="rId40"/>
    <p:sldId id="315" r:id="rId41"/>
    <p:sldId id="316" r:id="rId42"/>
    <p:sldId id="318" r:id="rId43"/>
    <p:sldId id="319" r:id="rId44"/>
    <p:sldId id="320" r:id="rId45"/>
    <p:sldId id="339" r:id="rId46"/>
    <p:sldId id="344" r:id="rId47"/>
    <p:sldId id="280" r:id="rId48"/>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7153" autoAdjust="0"/>
  </p:normalViewPr>
  <p:slideViewPr>
    <p:cSldViewPr snapToGrid="0">
      <p:cViewPr varScale="1">
        <p:scale>
          <a:sx n="61" d="100"/>
          <a:sy n="61" d="100"/>
        </p:scale>
        <p:origin x="1272" y="52"/>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0C7478-1870-437A-897B-13AFD07D40AC}" type="datetimeFigureOut">
              <a:rPr lang="en-US" smtClean="0"/>
              <a:t>11/19/2020</a:t>
            </a:fld>
            <a:endParaRPr lang="en-US"/>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A9FC6-BE84-401B-A91B-AA630C45B660}" type="slidenum">
              <a:rPr lang="en-US" smtClean="0"/>
              <a:t>‹#›</a:t>
            </a:fld>
            <a:endParaRPr lang="en-US"/>
          </a:p>
        </p:txBody>
      </p:sp>
    </p:spTree>
    <p:extLst>
      <p:ext uri="{BB962C8B-B14F-4D97-AF65-F5344CB8AC3E}">
        <p14:creationId xmlns:p14="http://schemas.microsoft.com/office/powerpoint/2010/main" val="2835937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11</a:t>
            </a:fld>
            <a:endParaRPr lang="en-US"/>
          </a:p>
        </p:txBody>
      </p:sp>
    </p:spTree>
    <p:extLst>
      <p:ext uri="{BB962C8B-B14F-4D97-AF65-F5344CB8AC3E}">
        <p14:creationId xmlns:p14="http://schemas.microsoft.com/office/powerpoint/2010/main" val="1761590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13</a:t>
            </a:fld>
            <a:endParaRPr lang="en-US"/>
          </a:p>
        </p:txBody>
      </p:sp>
    </p:spTree>
    <p:extLst>
      <p:ext uri="{BB962C8B-B14F-4D97-AF65-F5344CB8AC3E}">
        <p14:creationId xmlns:p14="http://schemas.microsoft.com/office/powerpoint/2010/main" val="3337661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14</a:t>
            </a:fld>
            <a:endParaRPr lang="en-US"/>
          </a:p>
        </p:txBody>
      </p:sp>
    </p:spTree>
    <p:extLst>
      <p:ext uri="{BB962C8B-B14F-4D97-AF65-F5344CB8AC3E}">
        <p14:creationId xmlns:p14="http://schemas.microsoft.com/office/powerpoint/2010/main" val="428855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15</a:t>
            </a:fld>
            <a:endParaRPr lang="en-US"/>
          </a:p>
        </p:txBody>
      </p:sp>
    </p:spTree>
    <p:extLst>
      <p:ext uri="{BB962C8B-B14F-4D97-AF65-F5344CB8AC3E}">
        <p14:creationId xmlns:p14="http://schemas.microsoft.com/office/powerpoint/2010/main" val="1393324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16</a:t>
            </a:fld>
            <a:endParaRPr lang="en-US"/>
          </a:p>
        </p:txBody>
      </p:sp>
    </p:spTree>
    <p:extLst>
      <p:ext uri="{BB962C8B-B14F-4D97-AF65-F5344CB8AC3E}">
        <p14:creationId xmlns:p14="http://schemas.microsoft.com/office/powerpoint/2010/main" val="1759122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19.11.2020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19.11.2020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19.11.2020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19.11.2020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AAB6CF5-6D0E-4832-A128-5D76418DBB90}" type="datetimeFigureOut">
              <a:rPr lang="cs-CZ" smtClean="0"/>
              <a:t>19.11.2020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BAAB6CF5-6D0E-4832-A128-5D76418DBB90}" type="datetimeFigureOut">
              <a:rPr lang="cs-CZ" smtClean="0"/>
              <a:t>19.11.2020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19.11.2020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19.11.2020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19.11.2020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19.11.2020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19.11.2020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19.11.2020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19.11.2020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19.11.2020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19.11.2020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19.11.2020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19.11.2020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19.11.2020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19.11.2020</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hyperlink" Target="http://www.slideshare.net/EnterpriseCoCreation/local-motors-co-creation-case-epmd-13-july2011-v4" TargetMode="Externa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err="1">
                <a:latin typeface="Arial" pitchFamily="34" charset="0"/>
                <a:cs typeface="Arial" pitchFamily="34" charset="0"/>
              </a:rPr>
              <a:t>Product</a:t>
            </a:r>
            <a:r>
              <a:rPr lang="cs-CZ" sz="3600" b="1" dirty="0">
                <a:latin typeface="Arial" pitchFamily="34" charset="0"/>
                <a:cs typeface="Arial" pitchFamily="34" charset="0"/>
              </a:rPr>
              <a:t> </a:t>
            </a:r>
            <a:r>
              <a:rPr lang="cs-CZ" sz="3600" b="1" dirty="0" err="1">
                <a:latin typeface="Arial" pitchFamily="34" charset="0"/>
                <a:cs typeface="Arial" pitchFamily="34" charset="0"/>
              </a:rPr>
              <a:t>Policy</a:t>
            </a:r>
            <a:endParaRPr lang="en-GB"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a:latin typeface="Arial" panose="020B0604020202020204" pitchFamily="34" charset="0"/>
              </a:rPr>
              <a:t>Michal Stoklasa</a:t>
            </a:r>
            <a:r>
              <a:rPr lang="en-GB" altLang="cs-CZ" sz="1800" dirty="0">
                <a:latin typeface="Arial" panose="020B0604020202020204" pitchFamily="34" charset="0"/>
              </a:rPr>
              <a:t>, Ph.D.</a:t>
            </a:r>
          </a:p>
          <a:p>
            <a:pPr algn="ctr" eaLnBrk="1" hangingPunct="1">
              <a:spcBef>
                <a:spcPct val="0"/>
              </a:spcBef>
              <a:buFontTx/>
              <a:buNone/>
            </a:pPr>
            <a:r>
              <a:rPr lang="cs-CZ" altLang="cs-CZ" sz="1800" dirty="0" err="1">
                <a:latin typeface="Arial" panose="020B0604020202020204" pitchFamily="34" charset="0"/>
              </a:rPr>
              <a:t>Strategic</a:t>
            </a:r>
            <a:r>
              <a:rPr lang="cs-CZ" altLang="cs-CZ" sz="1800" dirty="0">
                <a:latin typeface="Arial" panose="020B0604020202020204" pitchFamily="34" charset="0"/>
              </a:rPr>
              <a:t> Marketing</a:t>
            </a:r>
            <a:r>
              <a:rPr lang="en-GB" altLang="cs-CZ" sz="1800" dirty="0">
                <a:latin typeface="Arial" panose="020B0604020202020204" pitchFamily="34" charset="0"/>
              </a:rPr>
              <a:t>/subject 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CLASSIFICATION</a:t>
            </a:r>
          </a:p>
        </p:txBody>
      </p:sp>
      <p:sp>
        <p:nvSpPr>
          <p:cNvPr id="3079" name="TextovéPole 10"/>
          <p:cNvSpPr txBox="1">
            <a:spLocks noChangeArrowheads="1"/>
          </p:cNvSpPr>
          <p:nvPr/>
        </p:nvSpPr>
        <p:spPr bwMode="auto">
          <a:xfrm>
            <a:off x="503238" y="1512044"/>
            <a:ext cx="847725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Products</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divided</a:t>
            </a:r>
            <a:r>
              <a:rPr lang="cs-CZ" altLang="cs-CZ" sz="2200" dirty="0">
                <a:latin typeface="Arial" panose="020B0604020202020204" pitchFamily="34" charset="0"/>
              </a:rPr>
              <a:t> </a:t>
            </a:r>
            <a:r>
              <a:rPr lang="cs-CZ" altLang="cs-CZ" sz="2200" dirty="0" err="1">
                <a:latin typeface="Arial" panose="020B0604020202020204" pitchFamily="34" charset="0"/>
              </a:rPr>
              <a:t>into</a:t>
            </a:r>
            <a:r>
              <a:rPr lang="cs-CZ" altLang="cs-CZ" sz="2200" dirty="0">
                <a:latin typeface="Arial" panose="020B0604020202020204" pitchFamily="34" charset="0"/>
              </a:rPr>
              <a:t> many </a:t>
            </a:r>
            <a:r>
              <a:rPr lang="cs-CZ" altLang="cs-CZ" sz="2200" dirty="0" err="1">
                <a:latin typeface="Arial" panose="020B0604020202020204" pitchFamily="34" charset="0"/>
              </a:rPr>
              <a:t>categories</a:t>
            </a:r>
            <a:r>
              <a:rPr lang="cs-CZ" altLang="cs-CZ" sz="2200" dirty="0">
                <a:latin typeface="Arial" panose="020B0604020202020204" pitchFamily="34" charset="0"/>
              </a:rPr>
              <a:t>, </a:t>
            </a:r>
            <a:r>
              <a:rPr lang="cs-CZ" altLang="cs-CZ" sz="2200" dirty="0" err="1">
                <a:latin typeface="Arial" panose="020B0604020202020204" pitchFamily="34" charset="0"/>
              </a:rPr>
              <a:t>based</a:t>
            </a:r>
            <a:r>
              <a:rPr lang="cs-CZ" altLang="cs-CZ" sz="2200" dirty="0">
                <a:latin typeface="Arial" panose="020B0604020202020204" pitchFamily="34" charset="0"/>
              </a:rPr>
              <a:t> on </a:t>
            </a:r>
            <a:r>
              <a:rPr lang="cs-CZ" altLang="cs-CZ" sz="2200" dirty="0" err="1">
                <a:latin typeface="Arial" panose="020B0604020202020204" pitchFamily="34" charset="0"/>
              </a:rPr>
              <a:t>their</a:t>
            </a:r>
            <a:r>
              <a:rPr lang="cs-CZ" altLang="cs-CZ" sz="2200" dirty="0">
                <a:latin typeface="Arial" panose="020B0604020202020204" pitchFamily="34" charset="0"/>
              </a:rPr>
              <a:t> </a:t>
            </a:r>
            <a:r>
              <a:rPr lang="cs-CZ" altLang="cs-CZ" sz="2200" dirty="0" err="1">
                <a:latin typeface="Arial" panose="020B0604020202020204" pitchFamily="34" charset="0"/>
              </a:rPr>
              <a:t>function</a:t>
            </a:r>
            <a:r>
              <a:rPr lang="cs-CZ" altLang="cs-CZ" sz="2200" dirty="0">
                <a:latin typeface="Arial" panose="020B0604020202020204" pitchFamily="34" charset="0"/>
              </a:rPr>
              <a:t>, </a:t>
            </a:r>
            <a:r>
              <a:rPr lang="cs-CZ" altLang="cs-CZ" sz="2200" dirty="0" err="1">
                <a:latin typeface="Arial" panose="020B0604020202020204" pitchFamily="34" charset="0"/>
              </a:rPr>
              <a:t>purpose</a:t>
            </a:r>
            <a:r>
              <a:rPr lang="cs-CZ" altLang="cs-CZ" sz="2200" dirty="0">
                <a:latin typeface="Arial" panose="020B0604020202020204" pitchFamily="34" charset="0"/>
              </a:rPr>
              <a:t>, part of </a:t>
            </a:r>
            <a:r>
              <a:rPr lang="cs-CZ" altLang="cs-CZ" sz="2200" dirty="0" err="1">
                <a:latin typeface="Arial" panose="020B0604020202020204" pitchFamily="34" charset="0"/>
              </a:rPr>
              <a:t>company</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p:txBody>
      </p:sp>
      <p:grpSp>
        <p:nvGrpSpPr>
          <p:cNvPr id="25" name="Organization Chart 4"/>
          <p:cNvGrpSpPr>
            <a:grpSpLocks noChangeAspect="1"/>
          </p:cNvGrpSpPr>
          <p:nvPr/>
        </p:nvGrpSpPr>
        <p:grpSpPr bwMode="auto">
          <a:xfrm>
            <a:off x="853281" y="2958594"/>
            <a:ext cx="7429500" cy="2314575"/>
            <a:chOff x="2122" y="1288"/>
            <a:chExt cx="16961" cy="2171"/>
          </a:xfrm>
        </p:grpSpPr>
        <p:cxnSp>
          <p:nvCxnSpPr>
            <p:cNvPr id="26" name="_s1028"/>
            <p:cNvCxnSpPr>
              <a:cxnSpLocks noChangeShapeType="1"/>
              <a:stCxn id="44" idx="0"/>
              <a:endCxn id="37" idx="2"/>
            </p:cNvCxnSpPr>
            <p:nvPr/>
          </p:nvCxnSpPr>
          <p:spPr bwMode="auto">
            <a:xfrm rot="16200000" flipV="1">
              <a:off x="15987" y="844"/>
              <a:ext cx="251" cy="3647"/>
            </a:xfrm>
            <a:prstGeom prst="bentConnector3">
              <a:avLst>
                <a:gd name="adj1" fmla="val 50000"/>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27" name="_s1029"/>
            <p:cNvCxnSpPr>
              <a:cxnSpLocks noChangeShapeType="1"/>
              <a:stCxn id="43" idx="0"/>
              <a:endCxn id="37" idx="2"/>
            </p:cNvCxnSpPr>
            <p:nvPr/>
          </p:nvCxnSpPr>
          <p:spPr bwMode="auto">
            <a:xfrm rot="5400000" flipH="1">
              <a:off x="14757" y="2075"/>
              <a:ext cx="252" cy="1186"/>
            </a:xfrm>
            <a:prstGeom prst="bentConnector3">
              <a:avLst>
                <a:gd name="adj1" fmla="val 36736"/>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28" name="_s1030"/>
            <p:cNvCxnSpPr>
              <a:cxnSpLocks noChangeShapeType="1"/>
              <a:stCxn id="42" idx="0"/>
              <a:endCxn id="37" idx="2"/>
            </p:cNvCxnSpPr>
            <p:nvPr/>
          </p:nvCxnSpPr>
          <p:spPr bwMode="auto">
            <a:xfrm rot="-5400000">
              <a:off x="13569" y="2073"/>
              <a:ext cx="252" cy="1190"/>
            </a:xfrm>
            <a:prstGeom prst="bentConnector3">
              <a:avLst>
                <a:gd name="adj1" fmla="val 36736"/>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29" name="_s1031"/>
            <p:cNvCxnSpPr>
              <a:cxnSpLocks noChangeShapeType="1"/>
              <a:stCxn id="41" idx="0"/>
              <a:endCxn id="37" idx="2"/>
            </p:cNvCxnSpPr>
            <p:nvPr/>
          </p:nvCxnSpPr>
          <p:spPr bwMode="auto">
            <a:xfrm rot="5400000" flipH="1" flipV="1">
              <a:off x="12331" y="836"/>
              <a:ext cx="251" cy="3664"/>
            </a:xfrm>
            <a:prstGeom prst="bentConnector3">
              <a:avLst>
                <a:gd name="adj1" fmla="val 50000"/>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30" name="_s1032"/>
            <p:cNvCxnSpPr>
              <a:cxnSpLocks noChangeShapeType="1"/>
              <a:stCxn id="40" idx="0"/>
              <a:endCxn id="36" idx="2"/>
            </p:cNvCxnSpPr>
            <p:nvPr/>
          </p:nvCxnSpPr>
          <p:spPr bwMode="auto">
            <a:xfrm rot="16200000" flipV="1">
              <a:off x="6823" y="1447"/>
              <a:ext cx="251" cy="2441"/>
            </a:xfrm>
            <a:prstGeom prst="bentConnector3">
              <a:avLst>
                <a:gd name="adj1" fmla="val 50000"/>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31" name="_s1033"/>
            <p:cNvCxnSpPr>
              <a:cxnSpLocks noChangeShapeType="1"/>
              <a:stCxn id="39" idx="0"/>
              <a:endCxn id="36" idx="2"/>
            </p:cNvCxnSpPr>
            <p:nvPr/>
          </p:nvCxnSpPr>
          <p:spPr bwMode="auto">
            <a:xfrm rot="16200000" flipV="1">
              <a:off x="5618" y="2652"/>
              <a:ext cx="251" cy="31"/>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2" name="_s1034"/>
            <p:cNvCxnSpPr>
              <a:cxnSpLocks noChangeShapeType="1"/>
              <a:stCxn id="38" idx="0"/>
              <a:endCxn id="36" idx="2"/>
            </p:cNvCxnSpPr>
            <p:nvPr/>
          </p:nvCxnSpPr>
          <p:spPr bwMode="auto">
            <a:xfrm rot="5400000" flipH="1" flipV="1">
              <a:off x="4373" y="1438"/>
              <a:ext cx="251" cy="2460"/>
            </a:xfrm>
            <a:prstGeom prst="bentConnector3">
              <a:avLst>
                <a:gd name="adj1" fmla="val 50000"/>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33" name="_s1035"/>
            <p:cNvCxnSpPr>
              <a:cxnSpLocks noChangeShapeType="1"/>
              <a:stCxn id="37" idx="1"/>
              <a:endCxn id="35" idx="2"/>
            </p:cNvCxnSpPr>
            <p:nvPr/>
          </p:nvCxnSpPr>
          <p:spPr bwMode="auto">
            <a:xfrm rot="10800000">
              <a:off x="10603" y="1790"/>
              <a:ext cx="2606" cy="502"/>
            </a:xfrm>
            <a:prstGeom prst="bentConnector2">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34" name="_s1036"/>
            <p:cNvCxnSpPr>
              <a:cxnSpLocks noChangeShapeType="1"/>
              <a:stCxn id="36" idx="3"/>
              <a:endCxn id="35" idx="2"/>
            </p:cNvCxnSpPr>
            <p:nvPr/>
          </p:nvCxnSpPr>
          <p:spPr bwMode="auto">
            <a:xfrm flipV="1">
              <a:off x="6807" y="1790"/>
              <a:ext cx="3796" cy="502"/>
            </a:xfrm>
            <a:prstGeom prst="bentConnector2">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sp>
          <p:nvSpPr>
            <p:cNvPr id="35" name="_s1037"/>
            <p:cNvSpPr>
              <a:spLocks noChangeArrowheads="1"/>
            </p:cNvSpPr>
            <p:nvPr/>
          </p:nvSpPr>
          <p:spPr bwMode="auto">
            <a:xfrm>
              <a:off x="9525" y="1288"/>
              <a:ext cx="2155" cy="502"/>
            </a:xfrm>
            <a:prstGeom prst="roundRect">
              <a:avLst>
                <a:gd name="adj" fmla="val 16667"/>
              </a:avLst>
            </a:prstGeom>
            <a:solidFill>
              <a:srgbClr val="CCFFFF"/>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Products</a:t>
              </a:r>
              <a:endParaRPr lang="cs-CZ" altLang="cs-CZ" sz="1300">
                <a:latin typeface="Arial" panose="020B0604020202020204" pitchFamily="34" charset="0"/>
              </a:endParaRPr>
            </a:p>
            <a:p>
              <a:pPr algn="ctr" eaLnBrk="1" hangingPunct="1"/>
              <a:endParaRPr lang="cs-CZ" altLang="cs-CZ" sz="1600">
                <a:latin typeface="Arial" panose="020B0604020202020204" pitchFamily="34" charset="0"/>
              </a:endParaRPr>
            </a:p>
          </p:txBody>
        </p:sp>
        <p:sp>
          <p:nvSpPr>
            <p:cNvPr id="36" name="_s1038"/>
            <p:cNvSpPr>
              <a:spLocks noChangeArrowheads="1"/>
            </p:cNvSpPr>
            <p:nvPr/>
          </p:nvSpPr>
          <p:spPr bwMode="auto">
            <a:xfrm>
              <a:off x="4649" y="2041"/>
              <a:ext cx="2159" cy="501"/>
            </a:xfrm>
            <a:prstGeom prst="roundRect">
              <a:avLst>
                <a:gd name="adj" fmla="val 16667"/>
              </a:avLst>
            </a:prstGeom>
            <a:solidFill>
              <a:schemeClr val="accent2"/>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400" b="1">
                  <a:latin typeface="Arial" panose="020B0604020202020204" pitchFamily="34" charset="0"/>
                </a:rPr>
                <a:t>Consumer</a:t>
              </a:r>
            </a:p>
            <a:p>
              <a:pPr algn="ctr" eaLnBrk="1" hangingPunct="1"/>
              <a:r>
                <a:rPr lang="cs-CZ" altLang="cs-CZ" sz="1400" b="1">
                  <a:latin typeface="Arial" panose="020B0604020202020204" pitchFamily="34" charset="0"/>
                </a:rPr>
                <a:t>products</a:t>
              </a:r>
            </a:p>
          </p:txBody>
        </p:sp>
        <p:sp>
          <p:nvSpPr>
            <p:cNvPr id="37" name="_s1039"/>
            <p:cNvSpPr>
              <a:spLocks noChangeArrowheads="1"/>
            </p:cNvSpPr>
            <p:nvPr/>
          </p:nvSpPr>
          <p:spPr bwMode="auto">
            <a:xfrm>
              <a:off x="13209" y="2041"/>
              <a:ext cx="2159" cy="501"/>
            </a:xfrm>
            <a:prstGeom prst="roundRect">
              <a:avLst>
                <a:gd name="adj" fmla="val 16667"/>
              </a:avLst>
            </a:prstGeom>
            <a:solidFill>
              <a:schemeClr val="accent2"/>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Capital </a:t>
              </a:r>
            </a:p>
            <a:p>
              <a:pPr algn="ctr" eaLnBrk="1" hangingPunct="1"/>
              <a:r>
                <a:rPr lang="cs-CZ" altLang="cs-CZ" sz="1600" b="1">
                  <a:latin typeface="Arial" panose="020B0604020202020204" pitchFamily="34" charset="0"/>
                </a:rPr>
                <a:t>product</a:t>
              </a:r>
            </a:p>
          </p:txBody>
        </p:sp>
        <p:sp>
          <p:nvSpPr>
            <p:cNvPr id="38" name="_s1040"/>
            <p:cNvSpPr>
              <a:spLocks noChangeArrowheads="1"/>
            </p:cNvSpPr>
            <p:nvPr/>
          </p:nvSpPr>
          <p:spPr bwMode="auto">
            <a:xfrm>
              <a:off x="2122" y="2793"/>
              <a:ext cx="2294" cy="666"/>
            </a:xfrm>
            <a:prstGeom prst="roundRect">
              <a:avLst>
                <a:gd name="adj" fmla="val 16667"/>
              </a:avLst>
            </a:prstGeom>
            <a:solidFill>
              <a:srgbClr val="FFFFCC"/>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Standard </a:t>
              </a:r>
            </a:p>
            <a:p>
              <a:pPr algn="ctr" eaLnBrk="1" hangingPunct="1"/>
              <a:r>
                <a:rPr lang="cs-CZ" altLang="cs-CZ" sz="1600" b="1">
                  <a:latin typeface="Arial" panose="020B0604020202020204" pitchFamily="34" charset="0"/>
                </a:rPr>
                <a:t>products</a:t>
              </a:r>
            </a:p>
            <a:p>
              <a:pPr algn="ctr" eaLnBrk="1" hangingPunct="1"/>
              <a:endParaRPr lang="cs-CZ" altLang="cs-CZ" sz="1600" b="1">
                <a:latin typeface="Arial" panose="020B0604020202020204" pitchFamily="34" charset="0"/>
              </a:endParaRPr>
            </a:p>
          </p:txBody>
        </p:sp>
        <p:sp>
          <p:nvSpPr>
            <p:cNvPr id="39" name="_s1041"/>
            <p:cNvSpPr>
              <a:spLocks noChangeArrowheads="1"/>
            </p:cNvSpPr>
            <p:nvPr/>
          </p:nvSpPr>
          <p:spPr bwMode="auto">
            <a:xfrm>
              <a:off x="4667" y="2793"/>
              <a:ext cx="2184" cy="666"/>
            </a:xfrm>
            <a:prstGeom prst="roundRect">
              <a:avLst>
                <a:gd name="adj" fmla="val 16667"/>
              </a:avLst>
            </a:prstGeom>
            <a:solidFill>
              <a:srgbClr val="FFFFCC"/>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Special </a:t>
              </a:r>
            </a:p>
            <a:p>
              <a:pPr algn="ctr" eaLnBrk="1" hangingPunct="1"/>
              <a:r>
                <a:rPr lang="cs-CZ" altLang="cs-CZ" sz="1600" b="1">
                  <a:latin typeface="Arial" panose="020B0604020202020204" pitchFamily="34" charset="0"/>
                </a:rPr>
                <a:t>products</a:t>
              </a:r>
            </a:p>
          </p:txBody>
        </p:sp>
        <p:sp>
          <p:nvSpPr>
            <p:cNvPr id="40" name="_s1042"/>
            <p:cNvSpPr>
              <a:spLocks noChangeArrowheads="1"/>
            </p:cNvSpPr>
            <p:nvPr/>
          </p:nvSpPr>
          <p:spPr bwMode="auto">
            <a:xfrm>
              <a:off x="7041" y="2793"/>
              <a:ext cx="2257" cy="666"/>
            </a:xfrm>
            <a:prstGeom prst="roundRect">
              <a:avLst>
                <a:gd name="adj" fmla="val 16667"/>
              </a:avLst>
            </a:prstGeom>
            <a:solidFill>
              <a:srgbClr val="FFFFCC"/>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dirty="0" err="1">
                  <a:latin typeface="Arial" panose="020B0604020202020204" pitchFamily="34" charset="0"/>
                </a:rPr>
                <a:t>Luxury</a:t>
              </a:r>
              <a:r>
                <a:rPr lang="cs-CZ" altLang="cs-CZ" sz="1600" b="1" dirty="0">
                  <a:latin typeface="Arial" panose="020B0604020202020204" pitchFamily="34" charset="0"/>
                </a:rPr>
                <a:t> </a:t>
              </a:r>
            </a:p>
            <a:p>
              <a:pPr algn="ctr" eaLnBrk="1" hangingPunct="1"/>
              <a:r>
                <a:rPr lang="cs-CZ" altLang="cs-CZ" sz="1600" b="1" dirty="0" err="1">
                  <a:latin typeface="Arial" panose="020B0604020202020204" pitchFamily="34" charset="0"/>
                </a:rPr>
                <a:t>products</a:t>
              </a:r>
              <a:endParaRPr lang="cs-CZ" altLang="cs-CZ" sz="1600" b="1" dirty="0">
                <a:latin typeface="Arial" panose="020B0604020202020204" pitchFamily="34" charset="0"/>
              </a:endParaRPr>
            </a:p>
          </p:txBody>
        </p:sp>
        <p:sp>
          <p:nvSpPr>
            <p:cNvPr id="41" name="_s1043"/>
            <p:cNvSpPr>
              <a:spLocks noChangeArrowheads="1"/>
            </p:cNvSpPr>
            <p:nvPr/>
          </p:nvSpPr>
          <p:spPr bwMode="auto">
            <a:xfrm>
              <a:off x="9461" y="2793"/>
              <a:ext cx="2328" cy="666"/>
            </a:xfrm>
            <a:prstGeom prst="roundRect">
              <a:avLst>
                <a:gd name="adj" fmla="val 16667"/>
              </a:avLst>
            </a:prstGeom>
            <a:solidFill>
              <a:srgbClr val="FFFFCC"/>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endParaRPr lang="cs-CZ" altLang="cs-CZ" sz="1300" dirty="0">
                <a:latin typeface="Arial" panose="020B0604020202020204" pitchFamily="34" charset="0"/>
              </a:endParaRPr>
            </a:p>
            <a:p>
              <a:pPr algn="ctr" eaLnBrk="1" hangingPunct="1"/>
              <a:r>
                <a:rPr lang="cs-CZ" altLang="cs-CZ" b="1" dirty="0" err="1">
                  <a:latin typeface="Arial" panose="020B0604020202020204" pitchFamily="34" charset="0"/>
                </a:rPr>
                <a:t>Material</a:t>
              </a:r>
              <a:r>
                <a:rPr lang="cs-CZ" altLang="cs-CZ" sz="1300" dirty="0">
                  <a:latin typeface="Arial" panose="020B0604020202020204" pitchFamily="34" charset="0"/>
                </a:rPr>
                <a:t>		</a:t>
              </a:r>
              <a:endParaRPr lang="cs-CZ" altLang="cs-CZ" sz="2500" dirty="0">
                <a:latin typeface="Arial" panose="020B0604020202020204" pitchFamily="34" charset="0"/>
              </a:endParaRPr>
            </a:p>
          </p:txBody>
        </p:sp>
        <p:sp>
          <p:nvSpPr>
            <p:cNvPr id="42" name="_s1044"/>
            <p:cNvSpPr>
              <a:spLocks noChangeArrowheads="1"/>
            </p:cNvSpPr>
            <p:nvPr/>
          </p:nvSpPr>
          <p:spPr bwMode="auto">
            <a:xfrm>
              <a:off x="12040" y="2793"/>
              <a:ext cx="2123" cy="666"/>
            </a:xfrm>
            <a:prstGeom prst="roundRect">
              <a:avLst>
                <a:gd name="adj" fmla="val 16667"/>
              </a:avLst>
            </a:prstGeom>
            <a:solidFill>
              <a:srgbClr val="FFFFCC"/>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endParaRPr lang="cs-CZ" altLang="cs-CZ" sz="1300">
                <a:latin typeface="Arial" panose="020B0604020202020204" pitchFamily="34" charset="0"/>
              </a:endParaRPr>
            </a:p>
            <a:p>
              <a:pPr algn="ctr" eaLnBrk="1" hangingPunct="1"/>
              <a:r>
                <a:rPr lang="cs-CZ" altLang="cs-CZ" b="1">
                  <a:latin typeface="Arial" panose="020B0604020202020204" pitchFamily="34" charset="0"/>
                </a:rPr>
                <a:t>Parts</a:t>
              </a:r>
            </a:p>
          </p:txBody>
        </p:sp>
        <p:sp>
          <p:nvSpPr>
            <p:cNvPr id="43" name="_s1045"/>
            <p:cNvSpPr>
              <a:spLocks noChangeArrowheads="1"/>
            </p:cNvSpPr>
            <p:nvPr/>
          </p:nvSpPr>
          <p:spPr bwMode="auto">
            <a:xfrm>
              <a:off x="14414" y="2793"/>
              <a:ext cx="2123" cy="666"/>
            </a:xfrm>
            <a:prstGeom prst="roundRect">
              <a:avLst>
                <a:gd name="adj" fmla="val 16667"/>
              </a:avLst>
            </a:prstGeom>
            <a:solidFill>
              <a:srgbClr val="FFFFCC"/>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b="1">
                  <a:latin typeface="Arial" panose="020B0604020202020204" pitchFamily="34" charset="0"/>
                </a:rPr>
                <a:t>Fixed capital</a:t>
              </a:r>
            </a:p>
          </p:txBody>
        </p:sp>
        <p:sp>
          <p:nvSpPr>
            <p:cNvPr id="44" name="_s1046"/>
            <p:cNvSpPr>
              <a:spLocks noChangeArrowheads="1"/>
            </p:cNvSpPr>
            <p:nvPr/>
          </p:nvSpPr>
          <p:spPr bwMode="auto">
            <a:xfrm>
              <a:off x="16788" y="2793"/>
              <a:ext cx="2295" cy="666"/>
            </a:xfrm>
            <a:prstGeom prst="roundRect">
              <a:avLst>
                <a:gd name="adj" fmla="val 16667"/>
              </a:avLst>
            </a:prstGeom>
            <a:solidFill>
              <a:srgbClr val="FFFFCC"/>
            </a:solidFill>
            <a:ln w="9525">
              <a:solidFill>
                <a:srgbClr val="000000"/>
              </a:solidFill>
              <a:round/>
              <a:headEnd/>
              <a:tailEnd/>
            </a:ln>
          </p:spPr>
          <p:txBody>
            <a:bodyPr lIns="0" tIns="0" rIns="0" bIns="0" anchor="ct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400" b="1">
                  <a:latin typeface="Arial" panose="020B0604020202020204" pitchFamily="34" charset="0"/>
                </a:rPr>
                <a:t>Subsidiary material</a:t>
              </a:r>
              <a:r>
                <a:rPr lang="cs-CZ" altLang="cs-CZ" b="1">
                  <a:latin typeface="Arial" panose="020B0604020202020204" pitchFamily="34" charset="0"/>
                </a:rPr>
                <a:t> </a:t>
              </a:r>
            </a:p>
          </p:txBody>
        </p:sp>
      </p:grpSp>
    </p:spTree>
    <p:extLst>
      <p:ext uri="{BB962C8B-B14F-4D97-AF65-F5344CB8AC3E}">
        <p14:creationId xmlns:p14="http://schemas.microsoft.com/office/powerpoint/2010/main" val="2468323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LIFE CYCLE</a:t>
            </a:r>
          </a:p>
        </p:txBody>
      </p:sp>
      <p:sp>
        <p:nvSpPr>
          <p:cNvPr id="3079" name="TextovéPole 10"/>
          <p:cNvSpPr txBox="1">
            <a:spLocks noChangeArrowheads="1"/>
          </p:cNvSpPr>
          <p:nvPr/>
        </p:nvSpPr>
        <p:spPr bwMode="auto">
          <a:xfrm>
            <a:off x="503238" y="1512044"/>
            <a:ext cx="8477250" cy="4555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life</a:t>
            </a:r>
            <a:r>
              <a:rPr lang="cs-CZ" altLang="cs-CZ" sz="2200" dirty="0">
                <a:latin typeface="Arial" panose="020B0604020202020204" pitchFamily="34" charset="0"/>
              </a:rPr>
              <a:t> </a:t>
            </a:r>
            <a:r>
              <a:rPr lang="cs-CZ" altLang="cs-CZ" sz="2200" dirty="0" err="1">
                <a:latin typeface="Arial" panose="020B0604020202020204" pitchFamily="34" charset="0"/>
              </a:rPr>
              <a:t>cycle</a:t>
            </a:r>
            <a:r>
              <a:rPr lang="cs-CZ" altLang="cs-CZ" sz="2200" dirty="0">
                <a:latin typeface="Arial" panose="020B0604020202020204" pitchFamily="34" charset="0"/>
              </a:rPr>
              <a:t> (PLC) - </a:t>
            </a:r>
            <a:r>
              <a:rPr lang="en-US" altLang="cs-CZ" sz="2200" dirty="0">
                <a:latin typeface="Arial" panose="020B0604020202020204" pitchFamily="34" charset="0"/>
              </a:rPr>
              <a:t>time when the product is on the market</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en-US" altLang="cs-CZ" sz="2200" dirty="0">
                <a:latin typeface="Arial" panose="020B0604020202020204" pitchFamily="34" charset="0"/>
              </a:rPr>
              <a:t>too long</a:t>
            </a:r>
            <a:r>
              <a:rPr lang="cs-CZ" altLang="cs-CZ" sz="2200" dirty="0">
                <a:latin typeface="Arial" panose="020B0604020202020204" pitchFamily="34" charset="0"/>
              </a:rPr>
              <a:t>,</a:t>
            </a:r>
            <a:r>
              <a:rPr lang="en-US" altLang="cs-CZ" sz="2200" dirty="0">
                <a:latin typeface="Arial" panose="020B0604020202020204" pitchFamily="34" charset="0"/>
              </a:rPr>
              <a:t> too short</a:t>
            </a:r>
            <a:r>
              <a:rPr lang="cs-CZ" altLang="cs-CZ" sz="2200" dirty="0">
                <a:latin typeface="Arial" panose="020B0604020202020204" pitchFamily="34" charset="0"/>
              </a:rPr>
              <a:t>. And of </a:t>
            </a:r>
            <a:r>
              <a:rPr lang="cs-CZ" altLang="cs-CZ" sz="2200" dirty="0" err="1">
                <a:latin typeface="Arial" panose="020B0604020202020204" pitchFamily="34" charset="0"/>
              </a:rPr>
              <a:t>course</a:t>
            </a:r>
            <a:r>
              <a:rPr lang="cs-CZ" altLang="cs-CZ" sz="2200" dirty="0">
                <a:latin typeface="Arial" panose="020B0604020202020204" pitchFamily="34" charset="0"/>
              </a:rPr>
              <a:t> </a:t>
            </a:r>
            <a:r>
              <a:rPr lang="cs-CZ" altLang="cs-CZ" sz="2200" dirty="0" err="1">
                <a:latin typeface="Arial" panose="020B0604020202020204" pitchFamily="34" charset="0"/>
              </a:rPr>
              <a:t>optimal</a:t>
            </a:r>
            <a:r>
              <a:rPr lang="cs-CZ" altLang="cs-CZ" sz="2200" dirty="0">
                <a:latin typeface="Arial" panose="020B0604020202020204" pitchFamily="34" charset="0"/>
              </a:rPr>
              <a:t>.</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phase</a:t>
            </a:r>
            <a:r>
              <a:rPr lang="cs-CZ" altLang="cs-CZ" sz="2200" dirty="0">
                <a:latin typeface="Arial" panose="020B0604020202020204" pitchFamily="34" charset="0"/>
              </a:rPr>
              <a:t> of </a:t>
            </a: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development</a:t>
            </a:r>
            <a:r>
              <a:rPr lang="cs-CZ" altLang="cs-CZ" sz="2200" dirty="0">
                <a:latin typeface="Arial" panose="020B0604020202020204" pitchFamily="34" charset="0"/>
              </a:rPr>
              <a:t>: </a:t>
            </a:r>
          </a:p>
          <a:p>
            <a:pPr marL="1028700" lvl="1" eaLnBrk="1" hangingPunct="1">
              <a:spcBef>
                <a:spcPct val="0"/>
              </a:spcBef>
              <a:defRPr/>
            </a:pPr>
            <a:r>
              <a:rPr lang="cs-CZ" altLang="cs-CZ" sz="2000" dirty="0" err="1">
                <a:latin typeface="Arial" panose="020B0604020202020204" pitchFamily="34" charset="0"/>
              </a:rPr>
              <a:t>Thoughts</a:t>
            </a:r>
            <a:r>
              <a:rPr lang="en-US" altLang="cs-CZ" sz="2000" dirty="0">
                <a:latin typeface="Arial" panose="020B0604020202020204" pitchFamily="34" charset="0"/>
              </a:rPr>
              <a:t>, ideas, impulses</a:t>
            </a:r>
            <a:r>
              <a:rPr lang="cs-CZ" altLang="cs-CZ" sz="2000" dirty="0">
                <a:latin typeface="Arial" panose="020B0604020202020204" pitchFamily="34" charset="0"/>
              </a:rPr>
              <a:t> - w</a:t>
            </a:r>
            <a:r>
              <a:rPr lang="en-US" altLang="cs-CZ" sz="2000" dirty="0">
                <a:latin typeface="Arial" panose="020B0604020202020204" pitchFamily="34" charset="0"/>
              </a:rPr>
              <a:t>hat is missing in the market, what can be done better</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cs-CZ" altLang="cs-CZ" sz="2000" dirty="0">
                <a:latin typeface="Arial" panose="020B0604020202020204" pitchFamily="34" charset="0"/>
              </a:rPr>
              <a:t>P</a:t>
            </a:r>
            <a:r>
              <a:rPr lang="en-US" altLang="cs-CZ" sz="2000" dirty="0" err="1">
                <a:latin typeface="Arial" panose="020B0604020202020204" pitchFamily="34" charset="0"/>
              </a:rPr>
              <a:t>roduct</a:t>
            </a:r>
            <a:r>
              <a:rPr lang="en-US" altLang="cs-CZ" sz="2000" dirty="0">
                <a:latin typeface="Arial" panose="020B0604020202020204" pitchFamily="34" charset="0"/>
              </a:rPr>
              <a:t> development</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High costs of modifications</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Testing</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cs-CZ" altLang="cs-CZ" sz="2000" dirty="0">
                <a:latin typeface="Arial" panose="020B0604020202020204" pitchFamily="34" charset="0"/>
              </a:rPr>
              <a:t>Z</a:t>
            </a:r>
            <a:r>
              <a:rPr lang="en-US" altLang="cs-CZ" sz="2000" dirty="0" err="1">
                <a:latin typeface="Arial" panose="020B0604020202020204" pitchFamily="34" charset="0"/>
              </a:rPr>
              <a:t>ero</a:t>
            </a:r>
            <a:r>
              <a:rPr lang="en-US" altLang="cs-CZ" sz="2000" dirty="0">
                <a:latin typeface="Arial" panose="020B0604020202020204" pitchFamily="34" charset="0"/>
              </a:rPr>
              <a:t> sales</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The most common causes of failure</a:t>
            </a:r>
            <a:r>
              <a:rPr lang="cs-CZ" altLang="cs-CZ" sz="2000" dirty="0">
                <a:latin typeface="Arial" panose="020B0604020202020204" pitchFamily="34" charset="0"/>
              </a:rPr>
              <a:t> - e</a:t>
            </a:r>
            <a:r>
              <a:rPr lang="en-US" altLang="cs-CZ" sz="2000" dirty="0" err="1">
                <a:latin typeface="Arial" panose="020B0604020202020204" pitchFamily="34" charset="0"/>
              </a:rPr>
              <a:t>xhaustion</a:t>
            </a:r>
            <a:r>
              <a:rPr lang="cs-CZ" altLang="cs-CZ" sz="2000" dirty="0">
                <a:latin typeface="Arial" panose="020B0604020202020204" pitchFamily="34" charset="0"/>
              </a:rPr>
              <a:t> of </a:t>
            </a:r>
            <a:r>
              <a:rPr lang="cs-CZ" altLang="cs-CZ" sz="2000" dirty="0" err="1">
                <a:latin typeface="Arial" panose="020B0604020202020204" pitchFamily="34" charset="0"/>
              </a:rPr>
              <a:t>our</a:t>
            </a:r>
            <a:r>
              <a:rPr lang="cs-CZ" altLang="cs-CZ" sz="2000" dirty="0">
                <a:latin typeface="Arial" panose="020B0604020202020204" pitchFamily="34" charset="0"/>
              </a:rPr>
              <a:t> </a:t>
            </a:r>
            <a:r>
              <a:rPr lang="en-US" altLang="cs-CZ" sz="2000" dirty="0">
                <a:latin typeface="Arial" panose="020B0604020202020204" pitchFamily="34" charset="0"/>
              </a:rPr>
              <a:t>budget</a:t>
            </a:r>
            <a:r>
              <a:rPr lang="cs-CZ" altLang="cs-CZ" sz="2000" dirty="0">
                <a:latin typeface="Arial" panose="020B0604020202020204" pitchFamily="34" charset="0"/>
              </a:rPr>
              <a:t>, c</a:t>
            </a:r>
            <a:r>
              <a:rPr lang="en-US" altLang="cs-CZ" sz="2000" dirty="0">
                <a:latin typeface="Arial" panose="020B0604020202020204" pitchFamily="34" charset="0"/>
              </a:rPr>
              <a:t>hanging </a:t>
            </a:r>
            <a:r>
              <a:rPr lang="cs-CZ" altLang="cs-CZ" sz="2000" dirty="0">
                <a:latin typeface="Arial" panose="020B0604020202020204" pitchFamily="34" charset="0"/>
              </a:rPr>
              <a:t>m</a:t>
            </a:r>
            <a:r>
              <a:rPr lang="en-US" altLang="cs-CZ" sz="2000" dirty="0" err="1">
                <a:latin typeface="Arial" panose="020B0604020202020204" pitchFamily="34" charset="0"/>
              </a:rPr>
              <a:t>arket</a:t>
            </a:r>
            <a:r>
              <a:rPr lang="cs-CZ" altLang="cs-CZ" sz="2000" dirty="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Creating market space</a:t>
            </a:r>
            <a:r>
              <a:rPr lang="cs-CZ" altLang="cs-CZ" sz="2000" dirty="0">
                <a:latin typeface="Arial" panose="020B0604020202020204" pitchFamily="34" charset="0"/>
              </a:rPr>
              <a: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15044877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LIFE CYCLE</a:t>
            </a:r>
          </a:p>
        </p:txBody>
      </p:sp>
      <p:grpSp>
        <p:nvGrpSpPr>
          <p:cNvPr id="5" name="Group 4"/>
          <p:cNvGrpSpPr>
            <a:grpSpLocks noGrp="1" noChangeAspect="1"/>
          </p:cNvGrpSpPr>
          <p:nvPr/>
        </p:nvGrpSpPr>
        <p:grpSpPr bwMode="auto">
          <a:xfrm>
            <a:off x="139700" y="1285875"/>
            <a:ext cx="8229600" cy="5411788"/>
            <a:chOff x="2196" y="11442"/>
            <a:chExt cx="7224" cy="4320"/>
          </a:xfrm>
        </p:grpSpPr>
        <p:sp>
          <p:nvSpPr>
            <p:cNvPr id="6" name="AutoShape 5"/>
            <p:cNvSpPr>
              <a:spLocks noChangeAspect="1" noChangeArrowheads="1"/>
            </p:cNvSpPr>
            <p:nvPr/>
          </p:nvSpPr>
          <p:spPr bwMode="auto">
            <a:xfrm>
              <a:off x="2196" y="11442"/>
              <a:ext cx="7224"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endParaRPr lang="cs-CZ" altLang="cs-CZ"/>
            </a:p>
          </p:txBody>
        </p:sp>
        <p:sp>
          <p:nvSpPr>
            <p:cNvPr id="7" name="Line 6"/>
            <p:cNvSpPr>
              <a:spLocks noChangeShapeType="1"/>
            </p:cNvSpPr>
            <p:nvPr/>
          </p:nvSpPr>
          <p:spPr bwMode="auto">
            <a:xfrm>
              <a:off x="2916" y="15330"/>
              <a:ext cx="6480" cy="1"/>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 name="Line 7"/>
            <p:cNvSpPr>
              <a:spLocks noChangeShapeType="1"/>
            </p:cNvSpPr>
            <p:nvPr/>
          </p:nvSpPr>
          <p:spPr bwMode="auto">
            <a:xfrm flipV="1">
              <a:off x="2916" y="11442"/>
              <a:ext cx="1" cy="3888"/>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 name="Freeform 8"/>
            <p:cNvSpPr>
              <a:spLocks/>
            </p:cNvSpPr>
            <p:nvPr/>
          </p:nvSpPr>
          <p:spPr bwMode="auto">
            <a:xfrm>
              <a:off x="2923" y="12012"/>
              <a:ext cx="6480" cy="3288"/>
            </a:xfrm>
            <a:custGeom>
              <a:avLst/>
              <a:gdLst>
                <a:gd name="T0" fmla="*/ 0 w 8100"/>
                <a:gd name="T1" fmla="*/ 2104 h 4110"/>
                <a:gd name="T2" fmla="*/ 1935 w 8100"/>
                <a:gd name="T3" fmla="*/ 77 h 4110"/>
                <a:gd name="T4" fmla="*/ 4147 w 8100"/>
                <a:gd name="T5" fmla="*/ 1643 h 4110"/>
                <a:gd name="T6" fmla="*/ 0 60000 65536"/>
                <a:gd name="T7" fmla="*/ 0 60000 65536"/>
                <a:gd name="T8" fmla="*/ 0 60000 65536"/>
                <a:gd name="T9" fmla="*/ 0 w 8100"/>
                <a:gd name="T10" fmla="*/ 0 h 4110"/>
                <a:gd name="T11" fmla="*/ 8100 w 8100"/>
                <a:gd name="T12" fmla="*/ 4110 h 4110"/>
              </a:gdLst>
              <a:ahLst/>
              <a:cxnLst>
                <a:cxn ang="T6">
                  <a:pos x="T0" y="T1"/>
                </a:cxn>
                <a:cxn ang="T7">
                  <a:pos x="T2" y="T3"/>
                </a:cxn>
                <a:cxn ang="T8">
                  <a:pos x="T4" y="T5"/>
                </a:cxn>
              </a:cxnLst>
              <a:rect l="T9" t="T10" r="T11" b="T12"/>
              <a:pathLst>
                <a:path w="8100" h="4110">
                  <a:moveTo>
                    <a:pt x="0" y="4110"/>
                  </a:moveTo>
                  <a:cubicBezTo>
                    <a:pt x="1215" y="2205"/>
                    <a:pt x="2430" y="300"/>
                    <a:pt x="3780" y="150"/>
                  </a:cubicBezTo>
                  <a:cubicBezTo>
                    <a:pt x="5130" y="0"/>
                    <a:pt x="7380" y="2700"/>
                    <a:pt x="8100" y="3210"/>
                  </a:cubicBezTo>
                </a:path>
              </a:pathLst>
            </a:custGeom>
            <a:noFill/>
            <a:ln w="28575">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9"/>
            <p:cNvSpPr>
              <a:spLocks/>
            </p:cNvSpPr>
            <p:nvPr/>
          </p:nvSpPr>
          <p:spPr bwMode="auto">
            <a:xfrm>
              <a:off x="3780" y="13314"/>
              <a:ext cx="5184" cy="2280"/>
            </a:xfrm>
            <a:custGeom>
              <a:avLst/>
              <a:gdLst>
                <a:gd name="T0" fmla="*/ 0 w 6480"/>
                <a:gd name="T1" fmla="*/ 1459 h 2850"/>
                <a:gd name="T2" fmla="*/ 1290 w 6480"/>
                <a:gd name="T3" fmla="*/ 77 h 2850"/>
                <a:gd name="T4" fmla="*/ 3318 w 6480"/>
                <a:gd name="T5" fmla="*/ 998 h 2850"/>
                <a:gd name="T6" fmla="*/ 0 60000 65536"/>
                <a:gd name="T7" fmla="*/ 0 60000 65536"/>
                <a:gd name="T8" fmla="*/ 0 60000 65536"/>
                <a:gd name="T9" fmla="*/ 0 w 6480"/>
                <a:gd name="T10" fmla="*/ 0 h 2850"/>
                <a:gd name="T11" fmla="*/ 6480 w 6480"/>
                <a:gd name="T12" fmla="*/ 2850 h 2850"/>
              </a:gdLst>
              <a:ahLst/>
              <a:cxnLst>
                <a:cxn ang="T6">
                  <a:pos x="T0" y="T1"/>
                </a:cxn>
                <a:cxn ang="T7">
                  <a:pos x="T2" y="T3"/>
                </a:cxn>
                <a:cxn ang="T8">
                  <a:pos x="T4" y="T5"/>
                </a:cxn>
              </a:cxnLst>
              <a:rect l="T9" t="T10" r="T11" b="T12"/>
              <a:pathLst>
                <a:path w="6480" h="2850">
                  <a:moveTo>
                    <a:pt x="0" y="2850"/>
                  </a:moveTo>
                  <a:cubicBezTo>
                    <a:pt x="720" y="1575"/>
                    <a:pt x="1440" y="300"/>
                    <a:pt x="2520" y="150"/>
                  </a:cubicBezTo>
                  <a:cubicBezTo>
                    <a:pt x="3600" y="0"/>
                    <a:pt x="5820" y="1650"/>
                    <a:pt x="6480" y="1950"/>
                  </a:cubicBezTo>
                </a:path>
              </a:pathLst>
            </a:custGeom>
            <a:noFill/>
            <a:ln w="28575">
              <a:solidFill>
                <a:srgbClr val="FF66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 name="Text Box 10" descr="Pergamen"/>
            <p:cNvSpPr txBox="1">
              <a:spLocks noChangeArrowheads="1"/>
            </p:cNvSpPr>
            <p:nvPr/>
          </p:nvSpPr>
          <p:spPr bwMode="auto">
            <a:xfrm>
              <a:off x="2923" y="12925"/>
              <a:ext cx="1282" cy="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1" tIns="31545" rIns="63091" bIns="31545"/>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solidFill>
                    <a:srgbClr val="000000"/>
                  </a:solidFill>
                  <a:latin typeface="Arial" panose="020B0604020202020204" pitchFamily="34" charset="0"/>
                </a:rPr>
                <a:t>Introduction </a:t>
              </a:r>
              <a:endParaRPr lang="cs-CZ" altLang="cs-CZ" sz="1600" b="1">
                <a:latin typeface="Arial" panose="020B0604020202020204" pitchFamily="34" charset="0"/>
              </a:endParaRPr>
            </a:p>
          </p:txBody>
        </p:sp>
        <p:sp>
          <p:nvSpPr>
            <p:cNvPr id="12" name="Text Box 11" descr="Pergamen"/>
            <p:cNvSpPr txBox="1">
              <a:spLocks noChangeArrowheads="1"/>
            </p:cNvSpPr>
            <p:nvPr/>
          </p:nvSpPr>
          <p:spPr bwMode="auto">
            <a:xfrm>
              <a:off x="3864" y="12240"/>
              <a:ext cx="855"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63091" tIns="31545" rIns="63091" bIns="31545"/>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b="1">
                  <a:solidFill>
                    <a:srgbClr val="000000"/>
                  </a:solidFill>
                  <a:latin typeface="Arial" panose="020B0604020202020204" pitchFamily="34" charset="0"/>
                </a:rPr>
                <a:t>Growth</a:t>
              </a:r>
              <a:endParaRPr lang="cs-CZ" altLang="cs-CZ" b="1">
                <a:latin typeface="Arial" panose="020B0604020202020204" pitchFamily="34" charset="0"/>
              </a:endParaRPr>
            </a:p>
          </p:txBody>
        </p:sp>
        <p:sp>
          <p:nvSpPr>
            <p:cNvPr id="13" name="Text Box 12" descr="Pergamen"/>
            <p:cNvSpPr txBox="1">
              <a:spLocks noChangeArrowheads="1"/>
            </p:cNvSpPr>
            <p:nvPr/>
          </p:nvSpPr>
          <p:spPr bwMode="auto">
            <a:xfrm>
              <a:off x="4867" y="11716"/>
              <a:ext cx="1069" cy="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63091" tIns="31545" rIns="63091" bIns="31545"/>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b="1">
                  <a:solidFill>
                    <a:srgbClr val="000000"/>
                  </a:solidFill>
                  <a:latin typeface="Arial" panose="020B0604020202020204" pitchFamily="34" charset="0"/>
                </a:rPr>
                <a:t>Maturnity</a:t>
              </a:r>
              <a:endParaRPr lang="cs-CZ" altLang="cs-CZ" b="1">
                <a:latin typeface="Arial" panose="020B0604020202020204" pitchFamily="34" charset="0"/>
              </a:endParaRPr>
            </a:p>
          </p:txBody>
        </p:sp>
        <p:sp>
          <p:nvSpPr>
            <p:cNvPr id="14" name="Text Box 13" descr="Pergamen"/>
            <p:cNvSpPr txBox="1">
              <a:spLocks noChangeArrowheads="1"/>
            </p:cNvSpPr>
            <p:nvPr/>
          </p:nvSpPr>
          <p:spPr bwMode="auto">
            <a:xfrm>
              <a:off x="6228" y="11730"/>
              <a:ext cx="12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63091" tIns="31545" rIns="63091" bIns="31545"/>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b="1">
                  <a:solidFill>
                    <a:srgbClr val="000000"/>
                  </a:solidFill>
                  <a:latin typeface="Arial" panose="020B0604020202020204" pitchFamily="34" charset="0"/>
                </a:rPr>
                <a:t>Saturation</a:t>
              </a:r>
              <a:endParaRPr lang="cs-CZ" altLang="cs-CZ">
                <a:latin typeface="Arial" panose="020B0604020202020204" pitchFamily="34" charset="0"/>
              </a:endParaRPr>
            </a:p>
          </p:txBody>
        </p:sp>
        <p:sp>
          <p:nvSpPr>
            <p:cNvPr id="15" name="Text Box 14" descr="Pergamen"/>
            <p:cNvSpPr txBox="1">
              <a:spLocks noChangeArrowheads="1"/>
            </p:cNvSpPr>
            <p:nvPr/>
          </p:nvSpPr>
          <p:spPr bwMode="auto">
            <a:xfrm>
              <a:off x="7668" y="12450"/>
              <a:ext cx="115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63091" tIns="31545" rIns="63091" bIns="31545"/>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b="1">
                  <a:solidFill>
                    <a:srgbClr val="000000"/>
                  </a:solidFill>
                  <a:latin typeface="Arial" panose="020B0604020202020204" pitchFamily="34" charset="0"/>
                </a:rPr>
                <a:t>Decline</a:t>
              </a:r>
              <a:endParaRPr lang="cs-CZ" altLang="cs-CZ">
                <a:latin typeface="Arial" panose="020B0604020202020204" pitchFamily="34" charset="0"/>
              </a:endParaRPr>
            </a:p>
          </p:txBody>
        </p:sp>
        <p:sp>
          <p:nvSpPr>
            <p:cNvPr id="16" name="Text Box 15" descr="Pergamen"/>
            <p:cNvSpPr txBox="1">
              <a:spLocks noChangeArrowheads="1"/>
            </p:cNvSpPr>
            <p:nvPr/>
          </p:nvSpPr>
          <p:spPr bwMode="auto">
            <a:xfrm>
              <a:off x="6748" y="13198"/>
              <a:ext cx="86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63091" tIns="31545" rIns="63091" bIns="31545"/>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b="1">
                  <a:solidFill>
                    <a:srgbClr val="000000"/>
                  </a:solidFill>
                  <a:latin typeface="Arial" panose="020B0604020202020204" pitchFamily="34" charset="0"/>
                </a:rPr>
                <a:t>Sales</a:t>
              </a:r>
              <a:endParaRPr lang="cs-CZ" altLang="cs-CZ">
                <a:latin typeface="Arial" panose="020B0604020202020204" pitchFamily="34" charset="0"/>
              </a:endParaRPr>
            </a:p>
          </p:txBody>
        </p:sp>
        <p:sp>
          <p:nvSpPr>
            <p:cNvPr id="17" name="Text Box 16" descr="Pergamen"/>
            <p:cNvSpPr txBox="1">
              <a:spLocks noChangeArrowheads="1"/>
            </p:cNvSpPr>
            <p:nvPr/>
          </p:nvSpPr>
          <p:spPr bwMode="auto">
            <a:xfrm>
              <a:off x="6256" y="14093"/>
              <a:ext cx="99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63091" tIns="31545" rIns="63091" bIns="31545"/>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b="1">
                  <a:solidFill>
                    <a:srgbClr val="000000"/>
                  </a:solidFill>
                  <a:latin typeface="Arial" panose="020B0604020202020204" pitchFamily="34" charset="0"/>
                </a:rPr>
                <a:t>Profit</a:t>
              </a:r>
              <a:endParaRPr lang="cs-CZ" altLang="cs-CZ">
                <a:latin typeface="Arial" panose="020B0604020202020204" pitchFamily="34" charset="0"/>
              </a:endParaRPr>
            </a:p>
          </p:txBody>
        </p:sp>
        <p:sp>
          <p:nvSpPr>
            <p:cNvPr id="18" name="Line 17"/>
            <p:cNvSpPr>
              <a:spLocks noChangeShapeType="1"/>
            </p:cNvSpPr>
            <p:nvPr/>
          </p:nvSpPr>
          <p:spPr bwMode="auto">
            <a:xfrm flipV="1">
              <a:off x="6684" y="13728"/>
              <a:ext cx="107" cy="27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Line 18"/>
            <p:cNvSpPr>
              <a:spLocks noChangeShapeType="1"/>
            </p:cNvSpPr>
            <p:nvPr/>
          </p:nvSpPr>
          <p:spPr bwMode="auto">
            <a:xfrm flipV="1">
              <a:off x="7068" y="12832"/>
              <a:ext cx="146" cy="3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27182036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PHASE OF MARKET INTRODUCTION</a:t>
            </a: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Launch </a:t>
            </a:r>
            <a:r>
              <a:rPr lang="cs-CZ" altLang="cs-CZ" sz="2200" dirty="0">
                <a:latin typeface="Arial" panose="020B0604020202020204" pitchFamily="34" charset="0"/>
              </a:rPr>
              <a:t>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product</a:t>
            </a:r>
            <a:r>
              <a:rPr lang="cs-CZ" altLang="cs-CZ" sz="2200" dirty="0">
                <a:latin typeface="Arial" panose="020B0604020202020204" pitchFamily="34" charset="0"/>
              </a:rPr>
              <a:t> – </a:t>
            </a:r>
            <a:r>
              <a:rPr lang="cs-CZ" altLang="cs-CZ" sz="2200" dirty="0" err="1">
                <a:latin typeface="Arial" panose="020B0604020202020204" pitchFamily="34" charset="0"/>
              </a:rPr>
              <a:t>beginning</a:t>
            </a:r>
            <a:r>
              <a:rPr lang="cs-CZ" altLang="cs-CZ" sz="2200" dirty="0">
                <a:latin typeface="Arial" panose="020B0604020202020204" pitchFamily="34" charset="0"/>
              </a:rPr>
              <a:t> of</a:t>
            </a:r>
            <a:r>
              <a:rPr lang="en-US" altLang="cs-CZ" sz="2200" dirty="0">
                <a:latin typeface="Arial" panose="020B0604020202020204" pitchFamily="34" charset="0"/>
              </a:rPr>
              <a:t> sales.</a:t>
            </a:r>
          </a:p>
          <a:p>
            <a:pPr marL="285750" indent="-285750" eaLnBrk="1" hangingPunct="1">
              <a:spcBef>
                <a:spcPct val="0"/>
              </a:spcBef>
              <a:defRPr/>
            </a:pPr>
            <a:r>
              <a:rPr lang="en-US" altLang="cs-CZ" sz="2200" dirty="0">
                <a:latin typeface="Arial" panose="020B0604020202020204" pitchFamily="34" charset="0"/>
              </a:rPr>
              <a:t>Revenue inflows.</a:t>
            </a:r>
          </a:p>
          <a:p>
            <a:pPr marL="285750" indent="-285750" eaLnBrk="1" hangingPunct="1">
              <a:spcBef>
                <a:spcPct val="0"/>
              </a:spcBef>
              <a:defRPr/>
            </a:pPr>
            <a:r>
              <a:rPr lang="en-US" altLang="cs-CZ" sz="2200" dirty="0">
                <a:latin typeface="Arial" panose="020B0604020202020204" pitchFamily="34" charset="0"/>
              </a:rPr>
              <a:t>Emphasis is placed on marketing communication</a:t>
            </a:r>
            <a:r>
              <a:rPr lang="cs-CZ" altLang="cs-CZ" sz="2200" dirty="0">
                <a:latin typeface="Arial" panose="020B0604020202020204" pitchFamily="34" charset="0"/>
              </a:rPr>
              <a:t> - </a:t>
            </a:r>
            <a:r>
              <a:rPr lang="en-US" altLang="cs-CZ" sz="2200" dirty="0">
                <a:latin typeface="Arial" panose="020B0604020202020204" pitchFamily="34" charset="0"/>
              </a:rPr>
              <a:t>massive promotion / WOM</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introduction of distribution channels.</a:t>
            </a:r>
          </a:p>
          <a:p>
            <a:pPr marL="285750" indent="-285750" eaLnBrk="1" hangingPunct="1">
              <a:spcBef>
                <a:spcPct val="0"/>
              </a:spcBef>
              <a:defRPr/>
            </a:pPr>
            <a:r>
              <a:rPr lang="en-US" altLang="cs-CZ" sz="2200" dirty="0">
                <a:latin typeface="Arial" panose="020B0604020202020204" pitchFamily="34" charset="0"/>
              </a:rPr>
              <a:t>The key is pricing:</a:t>
            </a:r>
            <a:r>
              <a:rPr lang="cs-CZ" altLang="cs-CZ" sz="2200" dirty="0">
                <a:latin typeface="Arial" panose="020B0604020202020204" pitchFamily="34" charset="0"/>
              </a:rPr>
              <a:t> </a:t>
            </a:r>
            <a:r>
              <a:rPr lang="en-US" altLang="cs-CZ" sz="2200" dirty="0">
                <a:latin typeface="Arial" panose="020B0604020202020204" pitchFamily="34" charset="0"/>
              </a:rPr>
              <a:t>innovators, highly adaptive, early majority, late majority, laggards</a:t>
            </a:r>
            <a:r>
              <a:rPr lang="cs-CZ" altLang="cs-CZ" sz="2200" dirty="0">
                <a:latin typeface="Arial" panose="020B0604020202020204" pitchFamily="34" charset="0"/>
              </a:rPr>
              <a:t>. </a:t>
            </a:r>
            <a:r>
              <a:rPr lang="en-US" altLang="cs-CZ" sz="2200" dirty="0">
                <a:latin typeface="Arial" panose="020B0604020202020204" pitchFamily="34" charset="0"/>
              </a:rPr>
              <a:t>Exclusive / penetration price</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Potential service costs.</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244526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PHASE OF GROWTH</a:t>
            </a: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Significant sales growth:</a:t>
            </a:r>
            <a:r>
              <a:rPr lang="cs-CZ" altLang="cs-CZ" sz="2200" dirty="0">
                <a:latin typeface="Arial" panose="020B0604020202020204" pitchFamily="34" charset="0"/>
              </a:rPr>
              <a:t> </a:t>
            </a:r>
            <a:r>
              <a:rPr lang="cs-CZ" altLang="cs-CZ" sz="2200" dirty="0" err="1">
                <a:latin typeface="Arial" panose="020B0604020202020204" pitchFamily="34" charset="0"/>
              </a:rPr>
              <a:t>often</a:t>
            </a:r>
            <a:r>
              <a:rPr lang="cs-CZ" altLang="cs-CZ" sz="2200" dirty="0">
                <a:latin typeface="Arial" panose="020B0604020202020204" pitchFamily="34" charset="0"/>
              </a:rPr>
              <a:t> </a:t>
            </a:r>
            <a:r>
              <a:rPr lang="cs-CZ" altLang="cs-CZ" sz="2200" dirty="0" err="1">
                <a:latin typeface="Arial" panose="020B0604020202020204" pitchFamily="34" charset="0"/>
              </a:rPr>
              <a:t>times</a:t>
            </a:r>
            <a:r>
              <a:rPr lang="cs-CZ" altLang="cs-CZ" sz="2200" dirty="0">
                <a:latin typeface="Arial" panose="020B0604020202020204" pitchFamily="34" charset="0"/>
              </a:rPr>
              <a:t> </a:t>
            </a:r>
            <a:r>
              <a:rPr lang="cs-CZ" altLang="cs-CZ" sz="2200" dirty="0" err="1">
                <a:latin typeface="Arial" panose="020B0604020202020204" pitchFamily="34" charset="0"/>
              </a:rPr>
              <a:t>companies</a:t>
            </a:r>
            <a:r>
              <a:rPr lang="cs-CZ" altLang="cs-CZ" sz="2200" dirty="0">
                <a:latin typeface="Arial" panose="020B0604020202020204" pitchFamily="34" charset="0"/>
              </a:rPr>
              <a:t> </a:t>
            </a:r>
            <a:r>
              <a:rPr lang="cs-CZ" altLang="cs-CZ" sz="2200" dirty="0" err="1">
                <a:latin typeface="Arial" panose="020B0604020202020204" pitchFamily="34" charset="0"/>
              </a:rPr>
              <a:t>overstate</a:t>
            </a:r>
            <a:r>
              <a:rPr lang="cs-CZ" altLang="cs-CZ" sz="2200" dirty="0">
                <a:latin typeface="Arial" panose="020B0604020202020204" pitchFamily="34" charset="0"/>
              </a:rPr>
              <a:t> / </a:t>
            </a:r>
            <a:r>
              <a:rPr lang="cs-CZ" altLang="cs-CZ" sz="2200" dirty="0" err="1">
                <a:latin typeface="Arial" panose="020B0604020202020204" pitchFamily="34" charset="0"/>
              </a:rPr>
              <a:t>undervalue</a:t>
            </a:r>
            <a:r>
              <a:rPr lang="cs-CZ" altLang="cs-CZ" sz="2200" dirty="0">
                <a:latin typeface="Arial" panose="020B0604020202020204" pitchFamily="34" charset="0"/>
              </a:rPr>
              <a:t> </a:t>
            </a:r>
            <a:r>
              <a:rPr lang="cs-CZ" altLang="cs-CZ" sz="2200" dirty="0" err="1">
                <a:latin typeface="Arial" panose="020B0604020202020204" pitchFamily="34" charset="0"/>
              </a:rPr>
              <a:t>how</a:t>
            </a:r>
            <a:r>
              <a:rPr lang="cs-CZ" altLang="cs-CZ" sz="2200" dirty="0">
                <a:latin typeface="Arial" panose="020B0604020202020204" pitchFamily="34" charset="0"/>
              </a:rPr>
              <a:t> </a:t>
            </a:r>
            <a:r>
              <a:rPr lang="cs-CZ" altLang="cs-CZ" sz="2200" dirty="0" err="1">
                <a:latin typeface="Arial" panose="020B0604020202020204" pitchFamily="34" charset="0"/>
              </a:rPr>
              <a:t>good</a:t>
            </a:r>
            <a:r>
              <a:rPr lang="cs-CZ" altLang="cs-CZ" sz="2200" dirty="0">
                <a:latin typeface="Arial" panose="020B0604020202020204" pitchFamily="34" charset="0"/>
              </a:rPr>
              <a:t> / </a:t>
            </a:r>
            <a:r>
              <a:rPr lang="cs-CZ" altLang="cs-CZ" sz="2200" dirty="0" err="1">
                <a:latin typeface="Arial" panose="020B0604020202020204" pitchFamily="34" charset="0"/>
              </a:rPr>
              <a:t>bad</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growth</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Costs can be amortized but strategic development of the company may </a:t>
            </a:r>
            <a:r>
              <a:rPr lang="cs-CZ" altLang="cs-CZ" sz="2200" dirty="0">
                <a:latin typeface="Arial" panose="020B0604020202020204" pitchFamily="34" charset="0"/>
              </a:rPr>
              <a:t>not </a:t>
            </a:r>
            <a:r>
              <a:rPr lang="en-US" altLang="cs-CZ" sz="2200" dirty="0">
                <a:latin typeface="Arial" panose="020B0604020202020204" pitchFamily="34" charset="0"/>
              </a:rPr>
              <a:t>be secured!</a:t>
            </a:r>
          </a:p>
          <a:p>
            <a:pPr marL="285750" indent="-285750" eaLnBrk="1" hangingPunct="1">
              <a:spcBef>
                <a:spcPct val="0"/>
              </a:spcBef>
              <a:defRPr/>
            </a:pPr>
            <a:r>
              <a:rPr lang="cs-CZ" altLang="cs-CZ" sz="2200" dirty="0">
                <a:latin typeface="Arial" panose="020B0604020202020204" pitchFamily="34" charset="0"/>
              </a:rPr>
              <a:t>C</a:t>
            </a:r>
            <a:r>
              <a:rPr lang="en-US" altLang="cs-CZ" sz="2200" dirty="0" err="1">
                <a:latin typeface="Arial" panose="020B0604020202020204" pitchFamily="34" charset="0"/>
              </a:rPr>
              <a:t>ompetitors</a:t>
            </a:r>
            <a:r>
              <a:rPr lang="cs-CZ" altLang="cs-CZ" sz="2200" dirty="0">
                <a:latin typeface="Arial" panose="020B0604020202020204" pitchFamily="34" charset="0"/>
              </a:rPr>
              <a:t> are </a:t>
            </a:r>
            <a:r>
              <a:rPr lang="cs-CZ" altLang="cs-CZ" sz="2200" dirty="0" err="1">
                <a:latin typeface="Arial" panose="020B0604020202020204" pitchFamily="34" charset="0"/>
              </a:rPr>
              <a:t>entering</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market</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Expenditure</a:t>
            </a:r>
            <a:r>
              <a:rPr lang="cs-CZ" altLang="cs-CZ" sz="2200" dirty="0">
                <a:latin typeface="Arial" panose="020B0604020202020204" pitchFamily="34" charset="0"/>
              </a:rPr>
              <a:t>s</a:t>
            </a:r>
            <a:r>
              <a:rPr lang="en-US" altLang="cs-CZ" sz="2200" dirty="0">
                <a:latin typeface="Arial" panose="020B0604020202020204" pitchFamily="34" charset="0"/>
              </a:rPr>
              <a:t> on marketing communication </a:t>
            </a:r>
            <a:r>
              <a:rPr lang="cs-CZ" altLang="cs-CZ" sz="2200" dirty="0">
                <a:latin typeface="Arial" panose="020B0604020202020204" pitchFamily="34" charset="0"/>
              </a:rPr>
              <a:t>are </a:t>
            </a:r>
            <a:r>
              <a:rPr lang="en-US" altLang="cs-CZ" sz="2200" dirty="0">
                <a:latin typeface="Arial" panose="020B0604020202020204" pitchFamily="34" charset="0"/>
              </a:rPr>
              <a:t>not increased.</a:t>
            </a:r>
          </a:p>
          <a:p>
            <a:pPr marL="285750" indent="-285750" eaLnBrk="1" hangingPunct="1">
              <a:spcBef>
                <a:spcPct val="0"/>
              </a:spcBef>
              <a:defRPr/>
            </a:pPr>
            <a:r>
              <a:rPr lang="en-US" altLang="cs-CZ" sz="2200" dirty="0">
                <a:latin typeface="Arial" panose="020B0604020202020204" pitchFamily="34" charset="0"/>
              </a:rPr>
              <a:t>Less investment in raising awareness about the product.</a:t>
            </a:r>
          </a:p>
          <a:p>
            <a:pPr marL="285750" indent="-285750" eaLnBrk="1" hangingPunct="1">
              <a:spcBef>
                <a:spcPct val="0"/>
              </a:spcBef>
              <a:defRPr/>
            </a:pPr>
            <a:r>
              <a:rPr lang="en-US" altLang="cs-CZ" sz="2200" dirty="0">
                <a:latin typeface="Arial" panose="020B0604020202020204" pitchFamily="34" charset="0"/>
              </a:rPr>
              <a:t>It is possible to expand assortment </a:t>
            </a:r>
            <a:r>
              <a:rPr lang="cs-CZ" altLang="cs-CZ" sz="2200" dirty="0">
                <a:latin typeface="Arial" panose="020B0604020202020204" pitchFamily="34" charset="0"/>
              </a:rPr>
              <a:t>(</a:t>
            </a:r>
            <a:r>
              <a:rPr lang="cs-CZ" altLang="cs-CZ" sz="2200" dirty="0" err="1">
                <a:latin typeface="Arial" panose="020B0604020202020204" pitchFamily="34" charset="0"/>
              </a:rPr>
              <a:t>new</a:t>
            </a:r>
            <a:r>
              <a:rPr lang="cs-CZ" altLang="cs-CZ" sz="2200" dirty="0">
                <a:latin typeface="Arial" panose="020B0604020202020204" pitchFamily="34" charset="0"/>
              </a:rPr>
              <a:t> lines in portfolio) </a:t>
            </a:r>
            <a:r>
              <a:rPr lang="en-US" altLang="cs-CZ" sz="2200" dirty="0">
                <a:latin typeface="Arial" panose="020B0604020202020204" pitchFamily="34" charset="0"/>
              </a:rPr>
              <a:t>and product modifications.</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24636777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PHASE OF MATURITY</a:t>
            </a:r>
          </a:p>
        </p:txBody>
      </p:sp>
      <p:sp>
        <p:nvSpPr>
          <p:cNvPr id="3079" name="TextovéPole 10"/>
          <p:cNvSpPr txBox="1">
            <a:spLocks noChangeArrowheads="1"/>
          </p:cNvSpPr>
          <p:nvPr/>
        </p:nvSpPr>
        <p:spPr bwMode="auto">
          <a:xfrm>
            <a:off x="503238" y="1512044"/>
            <a:ext cx="8477250" cy="3385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If the company in the previous phase has invested in the development of successor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en-US" altLang="cs-CZ" sz="2200" dirty="0">
                <a:latin typeface="Arial" panose="020B0604020202020204" pitchFamily="34" charset="0"/>
              </a:rPr>
              <a:t>actually </a:t>
            </a:r>
            <a:r>
              <a:rPr lang="cs-CZ" altLang="cs-CZ" sz="2200" dirty="0" err="1">
                <a:latin typeface="Arial" panose="020B0604020202020204" pitchFamily="34" charset="0"/>
              </a:rPr>
              <a:t>only</a:t>
            </a:r>
            <a:r>
              <a:rPr lang="cs-CZ" altLang="cs-CZ" sz="2200" dirty="0">
                <a:latin typeface="Arial" panose="020B0604020202020204" pitchFamily="34" charset="0"/>
              </a:rPr>
              <a:t> </a:t>
            </a:r>
            <a:r>
              <a:rPr lang="cs-CZ" altLang="cs-CZ" sz="2200" dirty="0" err="1">
                <a:latin typeface="Arial" panose="020B0604020202020204" pitchFamily="34" charset="0"/>
              </a:rPr>
              <a:t>starts</a:t>
            </a:r>
            <a:r>
              <a:rPr lang="cs-CZ" altLang="cs-CZ" sz="2200" dirty="0">
                <a:latin typeface="Arial" panose="020B0604020202020204" pitchFamily="34" charset="0"/>
              </a:rPr>
              <a:t> </a:t>
            </a:r>
            <a:r>
              <a:rPr lang="en-US" altLang="cs-CZ" sz="2200" dirty="0">
                <a:latin typeface="Arial" panose="020B0604020202020204" pitchFamily="34" charset="0"/>
              </a:rPr>
              <a:t>earning</a:t>
            </a:r>
            <a:r>
              <a:rPr lang="cs-CZ" altLang="cs-CZ" sz="2200" dirty="0">
                <a:latin typeface="Arial" panose="020B0604020202020204" pitchFamily="34" charset="0"/>
              </a:rPr>
              <a:t> in </a:t>
            </a:r>
            <a:r>
              <a:rPr lang="cs-CZ" altLang="cs-CZ" sz="2200" dirty="0" err="1">
                <a:latin typeface="Arial" panose="020B0604020202020204" pitchFamily="34" charset="0"/>
              </a:rPr>
              <a:t>this</a:t>
            </a:r>
            <a:r>
              <a:rPr lang="cs-CZ" altLang="cs-CZ" sz="2200" dirty="0">
                <a:latin typeface="Arial" panose="020B0604020202020204" pitchFamily="34" charset="0"/>
              </a:rPr>
              <a:t> </a:t>
            </a:r>
            <a:r>
              <a:rPr lang="cs-CZ" altLang="cs-CZ" sz="2200" dirty="0" err="1">
                <a:latin typeface="Arial" panose="020B0604020202020204" pitchFamily="34" charset="0"/>
              </a:rPr>
              <a:t>stage</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Extending the life cycle</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done </a:t>
            </a:r>
            <a:r>
              <a:rPr lang="cs-CZ" altLang="cs-CZ" sz="2200" dirty="0" err="1">
                <a:latin typeface="Arial" panose="020B0604020202020204" pitchFamily="34" charset="0"/>
              </a:rPr>
              <a:t>through</a:t>
            </a:r>
            <a:r>
              <a:rPr lang="en-US" altLang="cs-CZ" sz="2200" dirty="0">
                <a:latin typeface="Arial" panose="020B0604020202020204" pitchFamily="34" charset="0"/>
              </a:rPr>
              <a:t>:</a:t>
            </a:r>
          </a:p>
          <a:p>
            <a:pPr marL="1028700" lvl="1" eaLnBrk="1" hangingPunct="1">
              <a:spcBef>
                <a:spcPct val="0"/>
              </a:spcBef>
              <a:defRPr/>
            </a:pPr>
            <a:r>
              <a:rPr lang="en-US" altLang="cs-CZ" sz="2000" dirty="0">
                <a:latin typeface="Arial" panose="020B0604020202020204" pitchFamily="34" charset="0"/>
              </a:rPr>
              <a:t>Product variants (updates, facelift, changing design</a:t>
            </a:r>
            <a:r>
              <a:rPr lang="cs-CZ" altLang="cs-CZ" sz="2000" dirty="0">
                <a:latin typeface="Arial" panose="020B0604020202020204" pitchFamily="34" charset="0"/>
              </a:rPr>
              <a:t>, </a:t>
            </a:r>
            <a:r>
              <a:rPr lang="cs-CZ" altLang="cs-CZ" sz="2000" dirty="0" err="1">
                <a:latin typeface="Arial" panose="020B0604020202020204" pitchFamily="34" charset="0"/>
              </a:rPr>
              <a:t>extending</a:t>
            </a:r>
            <a:r>
              <a:rPr lang="cs-CZ" altLang="cs-CZ" sz="2000" dirty="0">
                <a:latin typeface="Arial" panose="020B0604020202020204" pitchFamily="34" charset="0"/>
              </a:rPr>
              <a:t> </a:t>
            </a:r>
            <a:r>
              <a:rPr lang="cs-CZ" altLang="cs-CZ" sz="2000" dirty="0" err="1">
                <a:latin typeface="Arial" panose="020B0604020202020204" pitchFamily="34" charset="0"/>
              </a:rPr>
              <a:t>the</a:t>
            </a:r>
            <a:r>
              <a:rPr lang="cs-CZ" altLang="cs-CZ" sz="2000" dirty="0">
                <a:latin typeface="Arial" panose="020B0604020202020204" pitchFamily="34" charset="0"/>
              </a:rPr>
              <a:t> line</a:t>
            </a:r>
            <a:r>
              <a:rPr lang="en-US" altLang="cs-CZ" sz="2000" dirty="0">
                <a:latin typeface="Arial" panose="020B0604020202020204" pitchFamily="34" charset="0"/>
              </a:rPr>
              <a:t>, modifications).</a:t>
            </a:r>
          </a:p>
          <a:p>
            <a:pPr marL="1028700" lvl="1" eaLnBrk="1" hangingPunct="1">
              <a:spcBef>
                <a:spcPct val="0"/>
              </a:spcBef>
              <a:defRPr/>
            </a:pPr>
            <a:r>
              <a:rPr lang="cs-CZ" altLang="cs-CZ" sz="2000" dirty="0" err="1">
                <a:latin typeface="Arial" panose="020B0604020202020204" pitchFamily="34" charset="0"/>
              </a:rPr>
              <a:t>Entering</a:t>
            </a:r>
            <a:r>
              <a:rPr lang="cs-CZ" altLang="cs-CZ" sz="2000" dirty="0">
                <a:latin typeface="Arial" panose="020B0604020202020204" pitchFamily="34" charset="0"/>
              </a:rPr>
              <a:t> </a:t>
            </a:r>
            <a:r>
              <a:rPr lang="en-US" altLang="cs-CZ" sz="2000" dirty="0">
                <a:latin typeface="Arial" panose="020B0604020202020204" pitchFamily="34" charset="0"/>
              </a:rPr>
              <a:t>new markets.</a:t>
            </a:r>
          </a:p>
          <a:p>
            <a:pPr marL="285750" indent="-285750" eaLnBrk="1" hangingPunct="1">
              <a:spcBef>
                <a:spcPct val="0"/>
              </a:spcBef>
              <a:defRPr/>
            </a:pPr>
            <a:r>
              <a:rPr lang="en-US" altLang="cs-CZ" sz="2200" dirty="0">
                <a:latin typeface="Arial" panose="020B0604020202020204" pitchFamily="34" charset="0"/>
              </a:rPr>
              <a:t>Market growth comes to a halt</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Competitors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en-US" altLang="cs-CZ" sz="2200" dirty="0">
                <a:latin typeface="Arial" panose="020B0604020202020204" pitchFamily="34" charset="0"/>
              </a:rPr>
              <a:t>weaker position</a:t>
            </a:r>
            <a:r>
              <a:rPr lang="cs-CZ" altLang="cs-CZ" sz="2200" dirty="0">
                <a:latin typeface="Arial" panose="020B0604020202020204" pitchFamily="34" charset="0"/>
              </a:rPr>
              <a:t> are </a:t>
            </a:r>
            <a:r>
              <a:rPr lang="cs-CZ" altLang="cs-CZ" sz="2200" dirty="0" err="1">
                <a:latin typeface="Arial" panose="020B0604020202020204" pitchFamily="34" charset="0"/>
              </a:rPr>
              <a:t>often</a:t>
            </a:r>
            <a:r>
              <a:rPr lang="cs-CZ" altLang="cs-CZ" sz="2200" dirty="0">
                <a:latin typeface="Arial" panose="020B0604020202020204" pitchFamily="34" charset="0"/>
              </a:rPr>
              <a:t> </a:t>
            </a:r>
            <a:r>
              <a:rPr lang="cs-CZ" altLang="cs-CZ" sz="2200" dirty="0" err="1">
                <a:latin typeface="Arial" panose="020B0604020202020204" pitchFamily="34" charset="0"/>
              </a:rPr>
              <a:t>times</a:t>
            </a:r>
            <a:r>
              <a:rPr lang="cs-CZ" altLang="cs-CZ" sz="2200" dirty="0">
                <a:latin typeface="Arial" panose="020B0604020202020204" pitchFamily="34" charset="0"/>
              </a:rPr>
              <a:t> </a:t>
            </a:r>
            <a:r>
              <a:rPr lang="en-US" altLang="cs-CZ" sz="2200" dirty="0">
                <a:latin typeface="Arial" panose="020B0604020202020204" pitchFamily="34" charset="0"/>
              </a:rPr>
              <a:t>leaving the market</a:t>
            </a:r>
            <a:r>
              <a:rPr lang="cs-CZ" altLang="cs-CZ" sz="2200" dirty="0">
                <a:latin typeface="Arial" panose="020B0604020202020204" pitchFamily="34" charset="0"/>
              </a:rPr>
              <a: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18940133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PHASE OF DECLINE</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a:latin typeface="Arial" panose="020B0604020202020204" pitchFamily="34" charset="0"/>
              </a:rPr>
              <a:t>No </a:t>
            </a:r>
            <a:r>
              <a:rPr lang="cs-CZ" altLang="cs-CZ" sz="2200" dirty="0" err="1">
                <a:latin typeface="Arial" panose="020B0604020202020204" pitchFamily="34" charset="0"/>
              </a:rPr>
              <a:t>life</a:t>
            </a:r>
            <a:r>
              <a:rPr lang="cs-CZ" altLang="cs-CZ" sz="2200" dirty="0">
                <a:latin typeface="Arial" panose="020B0604020202020204" pitchFamily="34" charset="0"/>
              </a:rPr>
              <a:t> </a:t>
            </a:r>
            <a:r>
              <a:rPr lang="cs-CZ" altLang="cs-CZ" sz="2200" dirty="0" err="1">
                <a:latin typeface="Arial" panose="020B0604020202020204" pitchFamily="34" charset="0"/>
              </a:rPr>
              <a:t>cycle</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extended</a:t>
            </a:r>
            <a:r>
              <a:rPr lang="cs-CZ" altLang="cs-CZ" sz="2200" dirty="0">
                <a:latin typeface="Arial" panose="020B0604020202020204" pitchFamily="34" charset="0"/>
              </a:rPr>
              <a:t> </a:t>
            </a:r>
            <a:r>
              <a:rPr lang="cs-CZ" altLang="cs-CZ" sz="2200" dirty="0" err="1">
                <a:latin typeface="Arial" panose="020B0604020202020204" pitchFamily="34" charset="0"/>
              </a:rPr>
              <a:t>forever</a:t>
            </a:r>
            <a:r>
              <a:rPr lang="cs-CZ" altLang="cs-CZ" sz="2200" dirty="0">
                <a:latin typeface="Arial" panose="020B0604020202020204" pitchFamily="34" charset="0"/>
              </a:rPr>
              <a:t>. </a:t>
            </a:r>
            <a:r>
              <a:rPr lang="en-US" altLang="cs-CZ" sz="2200" dirty="0">
                <a:latin typeface="Arial" panose="020B0604020202020204" pitchFamily="34" charset="0"/>
              </a:rPr>
              <a:t>The key question is when and how to end the sale of the product.</a:t>
            </a:r>
          </a:p>
          <a:p>
            <a:pPr marL="285750" indent="-285750" eaLnBrk="1" hangingPunct="1">
              <a:spcBef>
                <a:spcPct val="0"/>
              </a:spcBef>
              <a:defRPr/>
            </a:pPr>
            <a:r>
              <a:rPr lang="cs-CZ" altLang="cs-CZ" sz="2200" dirty="0" err="1">
                <a:latin typeface="Arial" panose="020B0604020202020204" pitchFamily="34" charset="0"/>
              </a:rPr>
              <a:t>Easiest</a:t>
            </a:r>
            <a:r>
              <a:rPr lang="cs-CZ" altLang="cs-CZ" sz="2200" dirty="0">
                <a:latin typeface="Arial" panose="020B0604020202020204" pitchFamily="34" charset="0"/>
              </a:rPr>
              <a:t> (but not most </a:t>
            </a:r>
            <a:r>
              <a:rPr lang="cs-CZ" altLang="cs-CZ" sz="2200" dirty="0" err="1">
                <a:latin typeface="Arial" panose="020B0604020202020204" pitchFamily="34" charset="0"/>
              </a:rPr>
              <a:t>efficient</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q</a:t>
            </a:r>
            <a:r>
              <a:rPr lang="en-US" altLang="cs-CZ" sz="2200" dirty="0" err="1">
                <a:latin typeface="Arial" panose="020B0604020202020204" pitchFamily="34" charset="0"/>
              </a:rPr>
              <a:t>uick</a:t>
            </a:r>
            <a:r>
              <a:rPr lang="en-US" altLang="cs-CZ" sz="2200" dirty="0">
                <a:latin typeface="Arial" panose="020B0604020202020204" pitchFamily="34" charset="0"/>
              </a:rPr>
              <a:t> exit from the market.</a:t>
            </a:r>
          </a:p>
          <a:p>
            <a:pPr marL="285750" indent="-285750" eaLnBrk="1" hangingPunct="1">
              <a:spcBef>
                <a:spcPct val="0"/>
              </a:spcBef>
              <a:defRPr/>
            </a:pPr>
            <a:r>
              <a:rPr lang="cs-CZ" altLang="cs-CZ" sz="2200" dirty="0" err="1">
                <a:latin typeface="Arial" panose="020B0604020202020204" pitchFamily="34" charset="0"/>
              </a:rPr>
              <a:t>Or</a:t>
            </a:r>
            <a:r>
              <a:rPr lang="cs-CZ" altLang="cs-CZ" sz="2200" dirty="0">
                <a:latin typeface="Arial" panose="020B0604020202020204" pitchFamily="34" charset="0"/>
              </a:rPr>
              <a:t>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stay</a:t>
            </a:r>
            <a:r>
              <a:rPr lang="cs-CZ" altLang="cs-CZ" sz="2200" dirty="0">
                <a:latin typeface="Arial" panose="020B0604020202020204" pitchFamily="34" charset="0"/>
              </a:rPr>
              <a:t> a</a:t>
            </a:r>
            <a:r>
              <a:rPr lang="en-US" altLang="cs-CZ" sz="2200" dirty="0">
                <a:latin typeface="Arial" panose="020B0604020202020204" pitchFamily="34" charset="0"/>
              </a:rPr>
              <a:t>s long as variable costs are covered.</a:t>
            </a:r>
          </a:p>
          <a:p>
            <a:pPr marL="285750" indent="-285750" eaLnBrk="1" hangingPunct="1">
              <a:spcBef>
                <a:spcPct val="0"/>
              </a:spcBef>
              <a:defRPr/>
            </a:pPr>
            <a:r>
              <a:rPr lang="en-US" altLang="cs-CZ" sz="2200" dirty="0">
                <a:latin typeface="Arial" panose="020B0604020202020204" pitchFamily="34" charset="0"/>
              </a:rPr>
              <a:t>Reduce the price – sale</a:t>
            </a:r>
            <a:r>
              <a:rPr lang="cs-CZ" altLang="cs-CZ" sz="2200" dirty="0">
                <a:latin typeface="Arial" panose="020B0604020202020204" pitchFamily="34" charset="0"/>
              </a:rPr>
              <a:t> </a:t>
            </a:r>
            <a:r>
              <a:rPr lang="cs-CZ" altLang="cs-CZ" sz="2200" dirty="0" err="1">
                <a:latin typeface="Arial" panose="020B0604020202020204" pitchFamily="34" charset="0"/>
              </a:rPr>
              <a:t>out</a:t>
            </a:r>
            <a:r>
              <a:rPr lang="cs-CZ" altLang="cs-CZ" sz="2200" dirty="0">
                <a:latin typeface="Arial" panose="020B0604020202020204" pitchFamily="34" charset="0"/>
              </a:rPr>
              <a:t>, </a:t>
            </a:r>
            <a:r>
              <a:rPr lang="cs-CZ" altLang="cs-CZ" sz="2200" dirty="0" err="1">
                <a:latin typeface="Arial" panose="020B0604020202020204" pitchFamily="34" charset="0"/>
              </a:rPr>
              <a:t>quit</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Caution in price formation - spoiling the image of premium products</a:t>
            </a:r>
            <a:r>
              <a:rPr lang="cs-CZ" altLang="cs-CZ" sz="2200" dirty="0">
                <a:latin typeface="Arial" panose="020B0604020202020204" pitchFamily="34" charset="0"/>
              </a:rPr>
              <a:t> (in </a:t>
            </a:r>
            <a:r>
              <a:rPr lang="cs-CZ" altLang="cs-CZ" sz="2200" dirty="0" err="1">
                <a:latin typeface="Arial" panose="020B0604020202020204" pitchFamily="34" charset="0"/>
              </a:rPr>
              <a:t>our</a:t>
            </a:r>
            <a:r>
              <a:rPr lang="cs-CZ" altLang="cs-CZ" sz="2200" dirty="0">
                <a:latin typeface="Arial" panose="020B0604020202020204" pitchFamily="34" charset="0"/>
              </a:rPr>
              <a:t> </a:t>
            </a:r>
            <a:r>
              <a:rPr lang="cs-CZ" altLang="cs-CZ" sz="2200" dirty="0" err="1">
                <a:latin typeface="Arial" panose="020B0604020202020204" pitchFamily="34" charset="0"/>
              </a:rPr>
              <a:t>other</a:t>
            </a:r>
            <a:r>
              <a:rPr lang="cs-CZ" altLang="cs-CZ" sz="2200" dirty="0">
                <a:latin typeface="Arial" panose="020B0604020202020204" pitchFamily="34" charset="0"/>
              </a:rPr>
              <a:t> lines)</a:t>
            </a:r>
            <a:r>
              <a:rPr lang="en-US" altLang="cs-CZ" sz="2200" dirty="0">
                <a:latin typeface="Arial" panose="020B0604020202020204" pitchFamily="34" charset="0"/>
              </a:rPr>
              <a: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37019374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SPECIAL FORMS OF PLC</a:t>
            </a:r>
          </a:p>
        </p:txBody>
      </p:sp>
      <p:grpSp>
        <p:nvGrpSpPr>
          <p:cNvPr id="5" name="Group 20"/>
          <p:cNvGrpSpPr>
            <a:grpSpLocks noGrp="1"/>
          </p:cNvGrpSpPr>
          <p:nvPr/>
        </p:nvGrpSpPr>
        <p:grpSpPr bwMode="auto">
          <a:xfrm>
            <a:off x="457200" y="1600200"/>
            <a:ext cx="8229600" cy="4525963"/>
            <a:chOff x="385" y="754"/>
            <a:chExt cx="4173" cy="3039"/>
          </a:xfrm>
        </p:grpSpPr>
        <p:sp>
          <p:nvSpPr>
            <p:cNvPr id="6" name="Line 3"/>
            <p:cNvSpPr>
              <a:spLocks noChangeShapeType="1"/>
            </p:cNvSpPr>
            <p:nvPr/>
          </p:nvSpPr>
          <p:spPr bwMode="auto">
            <a:xfrm>
              <a:off x="385" y="890"/>
              <a:ext cx="0" cy="1134"/>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7" name="Line 4"/>
            <p:cNvSpPr>
              <a:spLocks noChangeShapeType="1"/>
            </p:cNvSpPr>
            <p:nvPr/>
          </p:nvSpPr>
          <p:spPr bwMode="auto">
            <a:xfrm>
              <a:off x="385" y="2024"/>
              <a:ext cx="149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 name="Freeform 5"/>
            <p:cNvSpPr>
              <a:spLocks/>
            </p:cNvSpPr>
            <p:nvPr/>
          </p:nvSpPr>
          <p:spPr bwMode="auto">
            <a:xfrm>
              <a:off x="385" y="1154"/>
              <a:ext cx="1769" cy="825"/>
            </a:xfrm>
            <a:custGeom>
              <a:avLst/>
              <a:gdLst>
                <a:gd name="T0" fmla="*/ 0 w 1769"/>
                <a:gd name="T1" fmla="*/ 825 h 825"/>
                <a:gd name="T2" fmla="*/ 363 w 1769"/>
                <a:gd name="T3" fmla="*/ 53 h 825"/>
                <a:gd name="T4" fmla="*/ 1044 w 1769"/>
                <a:gd name="T5" fmla="*/ 507 h 825"/>
                <a:gd name="T6" fmla="*/ 1361 w 1769"/>
                <a:gd name="T7" fmla="*/ 144 h 825"/>
                <a:gd name="T8" fmla="*/ 1542 w 1769"/>
                <a:gd name="T9" fmla="*/ 53 h 825"/>
                <a:gd name="T10" fmla="*/ 1769 w 1769"/>
                <a:gd name="T11" fmla="*/ 326 h 825"/>
                <a:gd name="T12" fmla="*/ 0 60000 65536"/>
                <a:gd name="T13" fmla="*/ 0 60000 65536"/>
                <a:gd name="T14" fmla="*/ 0 60000 65536"/>
                <a:gd name="T15" fmla="*/ 0 60000 65536"/>
                <a:gd name="T16" fmla="*/ 0 60000 65536"/>
                <a:gd name="T17" fmla="*/ 0 60000 65536"/>
                <a:gd name="T18" fmla="*/ 0 w 1769"/>
                <a:gd name="T19" fmla="*/ 0 h 825"/>
                <a:gd name="T20" fmla="*/ 1769 w 1769"/>
                <a:gd name="T21" fmla="*/ 825 h 825"/>
              </a:gdLst>
              <a:ahLst/>
              <a:cxnLst>
                <a:cxn ang="T12">
                  <a:pos x="T0" y="T1"/>
                </a:cxn>
                <a:cxn ang="T13">
                  <a:pos x="T2" y="T3"/>
                </a:cxn>
                <a:cxn ang="T14">
                  <a:pos x="T4" y="T5"/>
                </a:cxn>
                <a:cxn ang="T15">
                  <a:pos x="T6" y="T7"/>
                </a:cxn>
                <a:cxn ang="T16">
                  <a:pos x="T8" y="T9"/>
                </a:cxn>
                <a:cxn ang="T17">
                  <a:pos x="T10" y="T11"/>
                </a:cxn>
              </a:cxnLst>
              <a:rect l="T18" t="T19" r="T20" b="T21"/>
              <a:pathLst>
                <a:path w="1769" h="825">
                  <a:moveTo>
                    <a:pt x="0" y="825"/>
                  </a:moveTo>
                  <a:cubicBezTo>
                    <a:pt x="94" y="465"/>
                    <a:pt x="189" y="106"/>
                    <a:pt x="363" y="53"/>
                  </a:cubicBezTo>
                  <a:cubicBezTo>
                    <a:pt x="537" y="0"/>
                    <a:pt x="878" y="492"/>
                    <a:pt x="1044" y="507"/>
                  </a:cubicBezTo>
                  <a:cubicBezTo>
                    <a:pt x="1210" y="522"/>
                    <a:pt x="1278" y="220"/>
                    <a:pt x="1361" y="144"/>
                  </a:cubicBezTo>
                  <a:cubicBezTo>
                    <a:pt x="1444" y="68"/>
                    <a:pt x="1474" y="23"/>
                    <a:pt x="1542" y="53"/>
                  </a:cubicBezTo>
                  <a:cubicBezTo>
                    <a:pt x="1610" y="83"/>
                    <a:pt x="1731" y="280"/>
                    <a:pt x="1769" y="326"/>
                  </a:cubicBezTo>
                </a:path>
              </a:pathLst>
            </a:custGeom>
            <a:noFill/>
            <a:ln w="38100">
              <a:solidFill>
                <a:srgbClr val="00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Line 6"/>
            <p:cNvSpPr>
              <a:spLocks noChangeShapeType="1"/>
            </p:cNvSpPr>
            <p:nvPr/>
          </p:nvSpPr>
          <p:spPr bwMode="auto">
            <a:xfrm>
              <a:off x="385" y="2341"/>
              <a:ext cx="0" cy="145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0" name="Line 7"/>
            <p:cNvSpPr>
              <a:spLocks noChangeShapeType="1"/>
            </p:cNvSpPr>
            <p:nvPr/>
          </p:nvSpPr>
          <p:spPr bwMode="auto">
            <a:xfrm>
              <a:off x="385" y="3793"/>
              <a:ext cx="154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 name="Freeform 8"/>
            <p:cNvSpPr>
              <a:spLocks/>
            </p:cNvSpPr>
            <p:nvPr/>
          </p:nvSpPr>
          <p:spPr bwMode="auto">
            <a:xfrm>
              <a:off x="431" y="2908"/>
              <a:ext cx="952" cy="794"/>
            </a:xfrm>
            <a:custGeom>
              <a:avLst/>
              <a:gdLst>
                <a:gd name="T0" fmla="*/ 0 w 952"/>
                <a:gd name="T1" fmla="*/ 794 h 794"/>
                <a:gd name="T2" fmla="*/ 362 w 952"/>
                <a:gd name="T3" fmla="*/ 23 h 794"/>
                <a:gd name="T4" fmla="*/ 952 w 952"/>
                <a:gd name="T5" fmla="*/ 658 h 794"/>
                <a:gd name="T6" fmla="*/ 0 60000 65536"/>
                <a:gd name="T7" fmla="*/ 0 60000 65536"/>
                <a:gd name="T8" fmla="*/ 0 60000 65536"/>
                <a:gd name="T9" fmla="*/ 0 w 952"/>
                <a:gd name="T10" fmla="*/ 0 h 794"/>
                <a:gd name="T11" fmla="*/ 952 w 952"/>
                <a:gd name="T12" fmla="*/ 794 h 794"/>
              </a:gdLst>
              <a:ahLst/>
              <a:cxnLst>
                <a:cxn ang="T6">
                  <a:pos x="T0" y="T1"/>
                </a:cxn>
                <a:cxn ang="T7">
                  <a:pos x="T2" y="T3"/>
                </a:cxn>
                <a:cxn ang="T8">
                  <a:pos x="T4" y="T5"/>
                </a:cxn>
              </a:cxnLst>
              <a:rect l="T9" t="T10" r="T11" b="T12"/>
              <a:pathLst>
                <a:path w="952" h="794">
                  <a:moveTo>
                    <a:pt x="0" y="794"/>
                  </a:moveTo>
                  <a:cubicBezTo>
                    <a:pt x="101" y="420"/>
                    <a:pt x="203" y="46"/>
                    <a:pt x="362" y="23"/>
                  </a:cubicBezTo>
                  <a:cubicBezTo>
                    <a:pt x="521" y="0"/>
                    <a:pt x="854" y="552"/>
                    <a:pt x="952" y="658"/>
                  </a:cubicBezTo>
                </a:path>
              </a:pathLst>
            </a:custGeom>
            <a:noFill/>
            <a:ln w="38100">
              <a:solidFill>
                <a:srgbClr val="00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Line 9"/>
            <p:cNvSpPr>
              <a:spLocks noChangeShapeType="1"/>
            </p:cNvSpPr>
            <p:nvPr/>
          </p:nvSpPr>
          <p:spPr bwMode="auto">
            <a:xfrm>
              <a:off x="2608" y="845"/>
              <a:ext cx="0" cy="118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3" name="Line 10"/>
            <p:cNvSpPr>
              <a:spLocks noChangeShapeType="1"/>
            </p:cNvSpPr>
            <p:nvPr/>
          </p:nvSpPr>
          <p:spPr bwMode="auto">
            <a:xfrm>
              <a:off x="2608" y="2024"/>
              <a:ext cx="154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Freeform 11"/>
            <p:cNvSpPr>
              <a:spLocks/>
            </p:cNvSpPr>
            <p:nvPr/>
          </p:nvSpPr>
          <p:spPr bwMode="auto">
            <a:xfrm>
              <a:off x="2608" y="958"/>
              <a:ext cx="1497" cy="1021"/>
            </a:xfrm>
            <a:custGeom>
              <a:avLst/>
              <a:gdLst>
                <a:gd name="T0" fmla="*/ 0 w 1497"/>
                <a:gd name="T1" fmla="*/ 1021 h 1021"/>
                <a:gd name="T2" fmla="*/ 181 w 1497"/>
                <a:gd name="T3" fmla="*/ 476 h 1021"/>
                <a:gd name="T4" fmla="*/ 453 w 1497"/>
                <a:gd name="T5" fmla="*/ 703 h 1021"/>
                <a:gd name="T6" fmla="*/ 590 w 1497"/>
                <a:gd name="T7" fmla="*/ 340 h 1021"/>
                <a:gd name="T8" fmla="*/ 816 w 1497"/>
                <a:gd name="T9" fmla="*/ 522 h 1021"/>
                <a:gd name="T10" fmla="*/ 907 w 1497"/>
                <a:gd name="T11" fmla="*/ 113 h 1021"/>
                <a:gd name="T12" fmla="*/ 1179 w 1497"/>
                <a:gd name="T13" fmla="*/ 386 h 1021"/>
                <a:gd name="T14" fmla="*/ 1270 w 1497"/>
                <a:gd name="T15" fmla="*/ 23 h 1021"/>
                <a:gd name="T16" fmla="*/ 1497 w 1497"/>
                <a:gd name="T17" fmla="*/ 249 h 10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97"/>
                <a:gd name="T28" fmla="*/ 0 h 1021"/>
                <a:gd name="T29" fmla="*/ 1497 w 1497"/>
                <a:gd name="T30" fmla="*/ 1021 h 10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97" h="1021">
                  <a:moveTo>
                    <a:pt x="0" y="1021"/>
                  </a:moveTo>
                  <a:cubicBezTo>
                    <a:pt x="53" y="775"/>
                    <a:pt x="106" y="529"/>
                    <a:pt x="181" y="476"/>
                  </a:cubicBezTo>
                  <a:cubicBezTo>
                    <a:pt x="256" y="423"/>
                    <a:pt x="385" y="726"/>
                    <a:pt x="453" y="703"/>
                  </a:cubicBezTo>
                  <a:cubicBezTo>
                    <a:pt x="521" y="680"/>
                    <a:pt x="530" y="370"/>
                    <a:pt x="590" y="340"/>
                  </a:cubicBezTo>
                  <a:cubicBezTo>
                    <a:pt x="650" y="310"/>
                    <a:pt x="763" y="560"/>
                    <a:pt x="816" y="522"/>
                  </a:cubicBezTo>
                  <a:cubicBezTo>
                    <a:pt x="869" y="484"/>
                    <a:pt x="846" y="136"/>
                    <a:pt x="907" y="113"/>
                  </a:cubicBezTo>
                  <a:cubicBezTo>
                    <a:pt x="968" y="90"/>
                    <a:pt x="1119" y="401"/>
                    <a:pt x="1179" y="386"/>
                  </a:cubicBezTo>
                  <a:cubicBezTo>
                    <a:pt x="1239" y="371"/>
                    <a:pt x="1217" y="46"/>
                    <a:pt x="1270" y="23"/>
                  </a:cubicBezTo>
                  <a:cubicBezTo>
                    <a:pt x="1323" y="0"/>
                    <a:pt x="1459" y="211"/>
                    <a:pt x="1497" y="249"/>
                  </a:cubicBezTo>
                </a:path>
              </a:pathLst>
            </a:custGeom>
            <a:noFill/>
            <a:ln w="38100">
              <a:solidFill>
                <a:srgbClr val="00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Line 12"/>
            <p:cNvSpPr>
              <a:spLocks noChangeShapeType="1"/>
            </p:cNvSpPr>
            <p:nvPr/>
          </p:nvSpPr>
          <p:spPr bwMode="auto">
            <a:xfrm>
              <a:off x="2608" y="2341"/>
              <a:ext cx="0" cy="1452"/>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6" name="Line 13"/>
            <p:cNvSpPr>
              <a:spLocks noChangeShapeType="1"/>
            </p:cNvSpPr>
            <p:nvPr/>
          </p:nvSpPr>
          <p:spPr bwMode="auto">
            <a:xfrm>
              <a:off x="2608" y="3793"/>
              <a:ext cx="15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Line 14"/>
            <p:cNvSpPr>
              <a:spLocks noChangeShapeType="1"/>
            </p:cNvSpPr>
            <p:nvPr/>
          </p:nvSpPr>
          <p:spPr bwMode="auto">
            <a:xfrm flipV="1">
              <a:off x="2653" y="2704"/>
              <a:ext cx="635" cy="1044"/>
            </a:xfrm>
            <a:prstGeom prst="line">
              <a:avLst/>
            </a:prstGeom>
            <a:noFill/>
            <a:ln w="38100">
              <a:solidFill>
                <a:srgbClr val="0000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Line 15"/>
            <p:cNvSpPr>
              <a:spLocks noChangeShapeType="1"/>
            </p:cNvSpPr>
            <p:nvPr/>
          </p:nvSpPr>
          <p:spPr bwMode="auto">
            <a:xfrm>
              <a:off x="3288" y="2704"/>
              <a:ext cx="363" cy="953"/>
            </a:xfrm>
            <a:prstGeom prst="line">
              <a:avLst/>
            </a:prstGeom>
            <a:noFill/>
            <a:ln w="38100">
              <a:solidFill>
                <a:srgbClr val="0000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 name="Text Box 16"/>
            <p:cNvSpPr txBox="1">
              <a:spLocks noChangeArrowheads="1"/>
            </p:cNvSpPr>
            <p:nvPr/>
          </p:nvSpPr>
          <p:spPr bwMode="auto">
            <a:xfrm>
              <a:off x="703" y="845"/>
              <a:ext cx="1116"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spcBef>
                  <a:spcPct val="50000"/>
                </a:spcBef>
              </a:pPr>
              <a:r>
                <a:rPr lang="cs-CZ" altLang="cs-CZ" b="1">
                  <a:solidFill>
                    <a:srgbClr val="FF3300"/>
                  </a:solidFill>
                  <a:latin typeface="Arial" panose="020B0604020202020204" pitchFamily="34" charset="0"/>
                </a:rPr>
                <a:t>RECYCLE</a:t>
              </a:r>
              <a:r>
                <a:rPr lang="en-US" altLang="cs-CZ" b="1">
                  <a:solidFill>
                    <a:srgbClr val="FF3300"/>
                  </a:solidFill>
                  <a:latin typeface="Arial" panose="020B0604020202020204" pitchFamily="34" charset="0"/>
                </a:rPr>
                <a:t>/STYLE</a:t>
              </a:r>
              <a:endParaRPr lang="cs-CZ" altLang="cs-CZ" b="1">
                <a:solidFill>
                  <a:srgbClr val="FF3300"/>
                </a:solidFill>
                <a:latin typeface="Arial" panose="020B0604020202020204" pitchFamily="34" charset="0"/>
              </a:endParaRPr>
            </a:p>
          </p:txBody>
        </p:sp>
        <p:sp>
          <p:nvSpPr>
            <p:cNvPr id="20" name="Text Box 17"/>
            <p:cNvSpPr txBox="1">
              <a:spLocks noChangeArrowheads="1"/>
            </p:cNvSpPr>
            <p:nvPr/>
          </p:nvSpPr>
          <p:spPr bwMode="auto">
            <a:xfrm>
              <a:off x="431" y="2387"/>
              <a:ext cx="113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spcBef>
                  <a:spcPct val="50000"/>
                </a:spcBef>
              </a:pPr>
              <a:r>
                <a:rPr lang="cs-CZ" altLang="cs-CZ" b="1">
                  <a:solidFill>
                    <a:srgbClr val="FF3300"/>
                  </a:solidFill>
                  <a:latin typeface="Arial" panose="020B0604020202020204" pitchFamily="34" charset="0"/>
                </a:rPr>
                <a:t>FASHION</a:t>
              </a:r>
            </a:p>
          </p:txBody>
        </p:sp>
        <p:sp>
          <p:nvSpPr>
            <p:cNvPr id="21" name="Text Box 18"/>
            <p:cNvSpPr txBox="1">
              <a:spLocks noChangeArrowheads="1"/>
            </p:cNvSpPr>
            <p:nvPr/>
          </p:nvSpPr>
          <p:spPr bwMode="auto">
            <a:xfrm>
              <a:off x="2653" y="754"/>
              <a:ext cx="19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spcBef>
                  <a:spcPct val="50000"/>
                </a:spcBef>
              </a:pPr>
              <a:r>
                <a:rPr lang="cs-CZ" altLang="cs-CZ" b="1">
                  <a:solidFill>
                    <a:srgbClr val="FF3300"/>
                  </a:solidFill>
                  <a:latin typeface="Arial" panose="020B0604020202020204" pitchFamily="34" charset="0"/>
                </a:rPr>
                <a:t>WAVY CYCLE</a:t>
              </a:r>
            </a:p>
          </p:txBody>
        </p:sp>
        <p:sp>
          <p:nvSpPr>
            <p:cNvPr id="22" name="Text Box 19"/>
            <p:cNvSpPr txBox="1">
              <a:spLocks noChangeArrowheads="1"/>
            </p:cNvSpPr>
            <p:nvPr/>
          </p:nvSpPr>
          <p:spPr bwMode="auto">
            <a:xfrm>
              <a:off x="2699" y="2251"/>
              <a:ext cx="140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spcBef>
                  <a:spcPct val="50000"/>
                </a:spcBef>
              </a:pPr>
              <a:r>
                <a:rPr lang="cs-CZ" altLang="cs-CZ" b="1">
                  <a:solidFill>
                    <a:srgbClr val="FF3300"/>
                  </a:solidFill>
                  <a:latin typeface="Arial" panose="020B0604020202020204" pitchFamily="34" charset="0"/>
                </a:rPr>
                <a:t>FASHION HIT</a:t>
              </a:r>
            </a:p>
          </p:txBody>
        </p:sp>
      </p:grpSp>
    </p:spTree>
    <p:extLst>
      <p:ext uri="{BB962C8B-B14F-4D97-AF65-F5344CB8AC3E}">
        <p14:creationId xmlns:p14="http://schemas.microsoft.com/office/powerpoint/2010/main" val="1687619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SUBSTITUTES AND COMPLEMENTS</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Perfect substitutes</a:t>
            </a:r>
            <a:r>
              <a:rPr lang="en-US" altLang="cs-CZ" sz="2200" dirty="0">
                <a:latin typeface="Arial" panose="020B0604020202020204" pitchFamily="34" charset="0"/>
              </a:rPr>
              <a:t>:  product is essentially the same as another product.</a:t>
            </a:r>
          </a:p>
          <a:p>
            <a:pPr marL="285750" indent="-285750" eaLnBrk="1" hangingPunct="1">
              <a:spcBef>
                <a:spcPct val="0"/>
              </a:spcBef>
              <a:defRPr/>
            </a:pPr>
            <a:r>
              <a:rPr lang="en-US" altLang="cs-CZ" sz="2200" b="1" dirty="0">
                <a:latin typeface="Arial" panose="020B0604020202020204" pitchFamily="34" charset="0"/>
              </a:rPr>
              <a:t>General substitutes</a:t>
            </a:r>
            <a:r>
              <a:rPr lang="en-US" altLang="cs-CZ" sz="2200" dirty="0">
                <a:latin typeface="Arial" panose="020B0604020202020204" pitchFamily="34" charset="0"/>
              </a:rPr>
              <a:t>: product is different from another product but it serves the same general purpose.</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Perfect complements</a:t>
            </a:r>
            <a:r>
              <a:rPr lang="en-US" altLang="cs-CZ" sz="2200" dirty="0">
                <a:latin typeface="Arial" panose="020B0604020202020204" pitchFamily="34" charset="0"/>
              </a:rPr>
              <a:t>: products that consumers must purchase because their originally purchased product does not function without it.</a:t>
            </a:r>
          </a:p>
          <a:p>
            <a:pPr marL="285750" indent="-285750" eaLnBrk="1" hangingPunct="1">
              <a:spcBef>
                <a:spcPct val="0"/>
              </a:spcBef>
              <a:defRPr/>
            </a:pPr>
            <a:r>
              <a:rPr lang="en-US" altLang="cs-CZ" sz="2200" b="1" dirty="0">
                <a:latin typeface="Arial" panose="020B0604020202020204" pitchFamily="34" charset="0"/>
              </a:rPr>
              <a:t>General complements</a:t>
            </a:r>
            <a:r>
              <a:rPr lang="en-US" altLang="cs-CZ" sz="2200" dirty="0">
                <a:latin typeface="Arial" panose="020B0604020202020204" pitchFamily="34" charset="0"/>
              </a:rPr>
              <a:t>:  are products sold in conjunction with other products because they supplement the original purchase in some way.</a:t>
            </a:r>
          </a:p>
        </p:txBody>
      </p:sp>
    </p:spTree>
    <p:extLst>
      <p:ext uri="{BB962C8B-B14F-4D97-AF65-F5344CB8AC3E}">
        <p14:creationId xmlns:p14="http://schemas.microsoft.com/office/powerpoint/2010/main" val="38616527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BRANDING</a:t>
            </a:r>
          </a:p>
        </p:txBody>
      </p:sp>
      <p:sp>
        <p:nvSpPr>
          <p:cNvPr id="3079" name="TextovéPole 10"/>
          <p:cNvSpPr txBox="1">
            <a:spLocks noChangeArrowheads="1"/>
          </p:cNvSpPr>
          <p:nvPr/>
        </p:nvSpPr>
        <p:spPr bwMode="auto">
          <a:xfrm>
            <a:off x="503238" y="1512044"/>
            <a:ext cx="8477250" cy="4468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cs-CZ" sz="2200" dirty="0">
                <a:latin typeface="Arial" panose="020B0604020202020204" pitchFamily="34" charset="0"/>
              </a:rPr>
              <a:t>It is a process of adding value to the product by use of its packaging, brand name, promotion, and position in the minds of the consumers.</a:t>
            </a:r>
          </a:p>
          <a:p>
            <a:pPr lvl="1"/>
            <a:r>
              <a:rPr lang="en-US" altLang="cs-CZ" sz="1800" dirty="0">
                <a:latin typeface="Arial" panose="020B0604020202020204" pitchFamily="34" charset="0"/>
              </a:rPr>
              <a:t>NO-NAME PRODUCT: (unadvertised, low cost)</a:t>
            </a:r>
          </a:p>
          <a:p>
            <a:pPr lvl="1"/>
            <a:r>
              <a:rPr lang="cs-CZ" altLang="cs-CZ" sz="1800" dirty="0" smtClean="0">
                <a:latin typeface="Arial" panose="020B0604020202020204" pitchFamily="34" charset="0"/>
              </a:rPr>
              <a:t>COMPANY </a:t>
            </a:r>
            <a:r>
              <a:rPr lang="en-US" altLang="cs-CZ" sz="1800" dirty="0" smtClean="0">
                <a:latin typeface="Arial" panose="020B0604020202020204" pitchFamily="34" charset="0"/>
              </a:rPr>
              <a:t>BRAND</a:t>
            </a:r>
            <a:r>
              <a:rPr lang="en-US" altLang="cs-CZ" sz="1800" dirty="0">
                <a:latin typeface="Arial" panose="020B0604020202020204" pitchFamily="34" charset="0"/>
              </a:rPr>
              <a:t>: (product lines that are produced, owned, controlled and distributed by manufactures – e.g. IBM)</a:t>
            </a:r>
          </a:p>
          <a:p>
            <a:pPr lvl="1"/>
            <a:r>
              <a:rPr lang="en-US" altLang="cs-CZ" sz="1800" dirty="0">
                <a:latin typeface="Arial" panose="020B0604020202020204" pitchFamily="34" charset="0"/>
              </a:rPr>
              <a:t>PRIVATE (STORE) BRAND: (product lines that are owned, controlled, merchandised and sold through the retailer´s own outlets)</a:t>
            </a:r>
            <a:endParaRPr lang="cs-CZ" altLang="cs-CZ" sz="1800" dirty="0">
              <a:latin typeface="Arial" panose="020B0604020202020204" pitchFamily="34" charset="0"/>
            </a:endParaRPr>
          </a:p>
          <a:p>
            <a:r>
              <a:rPr lang="cs-CZ" altLang="cs-CZ" sz="2200" dirty="0" err="1">
                <a:latin typeface="Arial" panose="020B0604020202020204" pitchFamily="34" charset="0"/>
              </a:rPr>
              <a:t>Differentiating</a:t>
            </a:r>
            <a:r>
              <a:rPr lang="cs-CZ" altLang="cs-CZ" sz="2200" dirty="0">
                <a:latin typeface="Arial" panose="020B0604020202020204" pitchFamily="34" charset="0"/>
              </a:rPr>
              <a:t> </a:t>
            </a:r>
            <a:r>
              <a:rPr lang="cs-CZ" altLang="cs-CZ" sz="2200" dirty="0" err="1">
                <a:latin typeface="Arial" panose="020B0604020202020204" pitchFamily="34" charset="0"/>
              </a:rPr>
              <a:t>factors</a:t>
            </a:r>
            <a:r>
              <a:rPr lang="cs-CZ" altLang="cs-CZ" sz="2200" dirty="0">
                <a:latin typeface="Arial" panose="020B0604020202020204" pitchFamily="34" charset="0"/>
              </a:rPr>
              <a:t>:</a:t>
            </a:r>
          </a:p>
          <a:p>
            <a:pPr lvl="1"/>
            <a:r>
              <a:rPr lang="en-US" altLang="cs-CZ" sz="1800" dirty="0">
                <a:latin typeface="Arial" panose="020B0604020202020204" pitchFamily="34" charset="0"/>
              </a:rPr>
              <a:t>Brand name – part of brand which can be pronounced </a:t>
            </a:r>
          </a:p>
          <a:p>
            <a:pPr lvl="1"/>
            <a:r>
              <a:rPr lang="en-US" altLang="cs-CZ" sz="1800" dirty="0">
                <a:latin typeface="Arial" panose="020B0604020202020204" pitchFamily="34" charset="0"/>
              </a:rPr>
              <a:t>Logo, symbol – visual part of brand</a:t>
            </a:r>
          </a:p>
          <a:p>
            <a:pPr lvl="1"/>
            <a:r>
              <a:rPr lang="en-US" altLang="cs-CZ" sz="1800" dirty="0" err="1">
                <a:latin typeface="Arial" panose="020B0604020202020204" pitchFamily="34" charset="0"/>
              </a:rPr>
              <a:t>Colour</a:t>
            </a:r>
            <a:endParaRPr lang="en-US" altLang="cs-CZ" sz="1800" dirty="0">
              <a:latin typeface="Arial" panose="020B0604020202020204" pitchFamily="34" charset="0"/>
            </a:endParaRPr>
          </a:p>
          <a:p>
            <a:pPr lvl="1"/>
            <a:r>
              <a:rPr lang="en-US" altLang="cs-CZ" sz="1800" dirty="0">
                <a:latin typeface="Arial" panose="020B0604020202020204" pitchFamily="34" charset="0"/>
              </a:rPr>
              <a:t>Style of sign </a:t>
            </a:r>
          </a:p>
        </p:txBody>
      </p:sp>
    </p:spTree>
    <p:extLst>
      <p:ext uri="{BB962C8B-B14F-4D97-AF65-F5344CB8AC3E}">
        <p14:creationId xmlns:p14="http://schemas.microsoft.com/office/powerpoint/2010/main" val="1686802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cs-CZ" altLang="cs-CZ" sz="2200" dirty="0" err="1">
                <a:latin typeface="Arial" panose="020B0604020202020204" pitchFamily="34" charset="0"/>
              </a:rPr>
              <a:t>Product</a:t>
            </a:r>
            <a:r>
              <a:rPr lang="cs-CZ" altLang="cs-CZ" sz="2200" dirty="0">
                <a:latin typeface="Arial" panose="020B0604020202020204" pitchFamily="34" charset="0"/>
              </a:rPr>
              <a:t> - </a:t>
            </a:r>
            <a:r>
              <a:rPr lang="cs-CZ" altLang="cs-CZ" sz="2200" dirty="0" err="1">
                <a:latin typeface="Arial" panose="020B0604020202020204" pitchFamily="34" charset="0"/>
              </a:rPr>
              <a:t>definition</a:t>
            </a:r>
            <a:r>
              <a:rPr lang="cs-CZ" altLang="cs-CZ" sz="2200" dirty="0">
                <a:latin typeface="Arial" panose="020B0604020202020204" pitchFamily="34" charset="0"/>
              </a:rPr>
              <a:t>, </a:t>
            </a:r>
            <a:r>
              <a:rPr lang="cs-CZ" altLang="cs-CZ" sz="2200" dirty="0" err="1">
                <a:latin typeface="Arial" panose="020B0604020202020204" pitchFamily="34" charset="0"/>
              </a:rPr>
              <a:t>total</a:t>
            </a:r>
            <a:r>
              <a:rPr lang="cs-CZ" altLang="cs-CZ" sz="2200" dirty="0">
                <a:latin typeface="Arial" panose="020B0604020202020204" pitchFamily="34" charset="0"/>
              </a:rPr>
              <a:t> </a:t>
            </a: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value</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customers</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life</a:t>
            </a:r>
            <a:r>
              <a:rPr lang="cs-CZ" altLang="cs-CZ" sz="2200" dirty="0">
                <a:latin typeface="Arial" panose="020B0604020202020204" pitchFamily="34" charset="0"/>
              </a:rPr>
              <a:t> </a:t>
            </a:r>
            <a:r>
              <a:rPr lang="cs-CZ" altLang="cs-CZ" sz="2200" dirty="0" err="1">
                <a:latin typeface="Arial" panose="020B0604020202020204" pitchFamily="34" charset="0"/>
              </a:rPr>
              <a:t>cycle</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a:latin typeface="Arial" panose="020B0604020202020204" pitchFamily="34" charset="0"/>
              </a:rPr>
              <a:t>Strategies</a:t>
            </a:r>
            <a:r>
              <a:rPr lang="cs-CZ" altLang="cs-CZ" sz="2200" dirty="0">
                <a:latin typeface="Arial" panose="020B0604020202020204" pitchFamily="34" charset="0"/>
              </a:rPr>
              <a:t> in </a:t>
            </a:r>
            <a:r>
              <a:rPr lang="cs-CZ" altLang="cs-CZ" sz="2200" dirty="0" err="1">
                <a:latin typeface="Arial" panose="020B0604020202020204" pitchFamily="34" charset="0"/>
              </a:rPr>
              <a:t>product</a:t>
            </a:r>
            <a:r>
              <a:rPr lang="cs-CZ" altLang="cs-CZ" sz="2200" dirty="0">
                <a:latin typeface="Arial" panose="020B0604020202020204" pitchFamily="34" charset="0"/>
              </a:rPr>
              <a:t> - portfolio, lines, </a:t>
            </a:r>
            <a:r>
              <a:rPr lang="cs-CZ" altLang="cs-CZ" sz="2200" dirty="0" err="1">
                <a:latin typeface="Arial" panose="020B0604020202020204" pitchFamily="34" charset="0"/>
              </a:rPr>
              <a:t>specific</a:t>
            </a:r>
            <a:r>
              <a:rPr lang="cs-CZ" altLang="cs-CZ" sz="2200" dirty="0">
                <a:latin typeface="Arial" panose="020B0604020202020204" pitchFamily="34" charset="0"/>
              </a:rPr>
              <a:t> </a:t>
            </a:r>
            <a:r>
              <a:rPr lang="cs-CZ" altLang="cs-CZ" sz="2200" dirty="0" err="1">
                <a:latin typeface="Arial" panose="020B0604020202020204" pitchFamily="34" charset="0"/>
              </a:rPr>
              <a:t>strategies</a:t>
            </a:r>
            <a:r>
              <a:rPr lang="cs-CZ" altLang="cs-CZ" sz="2200" dirty="0">
                <a:latin typeface="Arial" panose="020B0604020202020204" pitchFamily="34" charset="0"/>
              </a:rPr>
              <a:t>, blue </a:t>
            </a:r>
            <a:r>
              <a:rPr lang="cs-CZ" altLang="cs-CZ" sz="2200" dirty="0" err="1">
                <a:latin typeface="Arial" panose="020B0604020202020204" pitchFamily="34" charset="0"/>
              </a:rPr>
              <a:t>oceans</a:t>
            </a:r>
            <a:r>
              <a:rPr lang="cs-CZ" altLang="cs-CZ" sz="2200" dirty="0">
                <a:latin typeface="Arial" panose="020B0604020202020204" pitchFamily="34" charset="0"/>
              </a:rPr>
              <a:t>, </a:t>
            </a:r>
            <a:r>
              <a:rPr lang="cs-CZ" altLang="cs-CZ" sz="2200" dirty="0" err="1">
                <a:latin typeface="Arial" panose="020B0604020202020204" pitchFamily="34" charset="0"/>
              </a:rPr>
              <a:t>crowdsourcing</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a:latin typeface="Arial" panose="020B0604020202020204" pitchFamily="34" charset="0"/>
              </a:rPr>
              <a:t>Ansoff</a:t>
            </a:r>
            <a:r>
              <a:rPr lang="cs-CZ" altLang="cs-CZ" sz="2200" dirty="0">
                <a:latin typeface="Arial" panose="020B0604020202020204" pitchFamily="34" charset="0"/>
              </a:rPr>
              <a:t> matrix, </a:t>
            </a:r>
            <a:r>
              <a:rPr lang="cs-CZ" altLang="cs-CZ" sz="2200" dirty="0" err="1">
                <a:latin typeface="Arial" panose="020B0604020202020204" pitchFamily="34" charset="0"/>
              </a:rPr>
              <a:t>innovation</a:t>
            </a:r>
            <a:r>
              <a:rPr lang="cs-CZ" altLang="cs-CZ" sz="2200" dirty="0">
                <a:latin typeface="Arial" panose="020B0604020202020204" pitchFamily="34" charset="0"/>
              </a:rPr>
              <a:t>.</a:t>
            </a:r>
            <a:endParaRPr lang="en-GB" altLang="cs-CZ" sz="1800" dirty="0">
              <a:latin typeface="Arial" panose="020B0604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BRAND NAME</a:t>
            </a:r>
          </a:p>
        </p:txBody>
      </p:sp>
      <p:sp>
        <p:nvSpPr>
          <p:cNvPr id="3079" name="TextovéPole 10"/>
          <p:cNvSpPr txBox="1">
            <a:spLocks noChangeArrowheads="1"/>
          </p:cNvSpPr>
          <p:nvPr/>
        </p:nvSpPr>
        <p:spPr bwMode="auto">
          <a:xfrm>
            <a:off x="503238" y="1512044"/>
            <a:ext cx="8477250" cy="2868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cs-CZ" sz="2200" dirty="0">
                <a:latin typeface="Arial" panose="020B0604020202020204" pitchFamily="34" charset="0"/>
              </a:rPr>
              <a:t>It should catch customer´s attention.</a:t>
            </a:r>
          </a:p>
          <a:p>
            <a:r>
              <a:rPr lang="en-US" altLang="cs-CZ" sz="2200" dirty="0">
                <a:latin typeface="Arial" panose="020B0604020202020204" pitchFamily="34" charset="0"/>
              </a:rPr>
              <a:t>It should be memorable. </a:t>
            </a:r>
          </a:p>
          <a:p>
            <a:r>
              <a:rPr lang="en-US" altLang="cs-CZ" sz="2200" dirty="0">
                <a:latin typeface="Arial" panose="020B0604020202020204" pitchFamily="34" charset="0"/>
              </a:rPr>
              <a:t>It should create good association.</a:t>
            </a:r>
          </a:p>
          <a:p>
            <a:r>
              <a:rPr lang="en-US" altLang="cs-CZ" sz="2200" dirty="0">
                <a:latin typeface="Arial" panose="020B0604020202020204" pitchFamily="34" charset="0"/>
              </a:rPr>
              <a:t>It should communicate something about the product.</a:t>
            </a:r>
          </a:p>
          <a:p>
            <a:r>
              <a:rPr lang="en-US" altLang="cs-CZ" sz="2200" dirty="0">
                <a:latin typeface="Arial" panose="020B0604020202020204" pitchFamily="34" charset="0"/>
              </a:rPr>
              <a:t>It should have good graphics processing. </a:t>
            </a:r>
          </a:p>
          <a:p>
            <a:r>
              <a:rPr lang="en-US" altLang="cs-CZ" sz="2200" dirty="0">
                <a:latin typeface="Arial" panose="020B0604020202020204" pitchFamily="34" charset="0"/>
              </a:rPr>
              <a:t>It should be pronounced easily in many foreign languages.</a:t>
            </a:r>
          </a:p>
          <a:p>
            <a:r>
              <a:rPr lang="en-US" altLang="cs-CZ" sz="2200" dirty="0">
                <a:latin typeface="Arial" panose="020B0604020202020204" pitchFamily="34" charset="0"/>
              </a:rPr>
              <a:t>It should be dateless.</a:t>
            </a:r>
          </a:p>
        </p:txBody>
      </p:sp>
    </p:spTree>
    <p:extLst>
      <p:ext uri="{BB962C8B-B14F-4D97-AF65-F5344CB8AC3E}">
        <p14:creationId xmlns:p14="http://schemas.microsoft.com/office/powerpoint/2010/main" val="31947292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STANDARDIZATION VS. ADAPTATION</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Standardization</a:t>
            </a:r>
            <a:r>
              <a:rPr lang="en-US" altLang="cs-CZ" sz="2200" dirty="0">
                <a:latin typeface="Arial" panose="020B0604020202020204" pitchFamily="34" charset="0"/>
              </a:rPr>
              <a:t>: „world product“ which is suitable for all markets and takes into account local needs (Colgate, Coca-Cola, Levi´s, McDonald).</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Adaptation</a:t>
            </a:r>
            <a:r>
              <a:rPr lang="en-US" altLang="cs-CZ" sz="2200" dirty="0">
                <a:latin typeface="Arial" panose="020B0604020202020204" pitchFamily="34" charset="0"/>
              </a:rPr>
              <a:t>: the products are adapted to needs of various countries or production of completely new products for particular countries.</a:t>
            </a:r>
          </a:p>
        </p:txBody>
      </p:sp>
    </p:spTree>
    <p:extLst>
      <p:ext uri="{BB962C8B-B14F-4D97-AF65-F5344CB8AC3E}">
        <p14:creationId xmlns:p14="http://schemas.microsoft.com/office/powerpoint/2010/main" val="3067454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MARKETING STRATEGIES FOR PRODUCTS</a:t>
            </a: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We must have a strategy for:</a:t>
            </a:r>
          </a:p>
          <a:p>
            <a:pPr marL="285750" indent="-285750" eaLnBrk="1" hangingPunct="1">
              <a:spcBef>
                <a:spcPct val="0"/>
              </a:spcBef>
              <a:defRPr/>
            </a:pPr>
            <a:r>
              <a:rPr lang="en-US" altLang="cs-CZ" sz="2200" b="1" dirty="0">
                <a:latin typeface="Arial" panose="020B0604020202020204" pitchFamily="34" charset="0"/>
              </a:rPr>
              <a:t>Individual product </a:t>
            </a:r>
            <a:r>
              <a:rPr lang="cs-CZ" altLang="cs-CZ" sz="2200" b="1" dirty="0">
                <a:latin typeface="Arial" panose="020B0604020202020204" pitchFamily="34" charset="0"/>
              </a:rPr>
              <a:t>- </a:t>
            </a:r>
            <a:r>
              <a:rPr lang="en-US" altLang="cs-CZ" sz="2200" dirty="0">
                <a:latin typeface="Arial" panose="020B0604020202020204" pitchFamily="34" charset="0"/>
              </a:rPr>
              <a:t>coupled with the necessary product lifecycle categories which characterize the various stages of the movement of market presence.</a:t>
            </a:r>
          </a:p>
          <a:p>
            <a:pPr marL="285750" indent="-285750" eaLnBrk="1" hangingPunct="1">
              <a:spcBef>
                <a:spcPct val="0"/>
              </a:spcBef>
              <a:defRPr/>
            </a:pPr>
            <a:r>
              <a:rPr lang="en-US" altLang="cs-CZ" sz="2200" b="1" dirty="0">
                <a:latin typeface="Arial" panose="020B0604020202020204" pitchFamily="34" charset="0"/>
              </a:rPr>
              <a:t>Product Line </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 line to </a:t>
            </a:r>
            <a:r>
              <a:rPr lang="cs-CZ" altLang="cs-CZ" sz="2200" dirty="0" err="1">
                <a:latin typeface="Arial" panose="020B0604020202020204" pitchFamily="34" charset="0"/>
              </a:rPr>
              <a:t>work</a:t>
            </a:r>
            <a:r>
              <a:rPr lang="cs-CZ" altLang="cs-CZ" sz="2200" dirty="0">
                <a:latin typeface="Arial" panose="020B0604020202020204" pitchFamily="34" charset="0"/>
              </a:rPr>
              <a:t> </a:t>
            </a:r>
            <a:r>
              <a:rPr lang="cs-CZ" altLang="cs-CZ" sz="2200" dirty="0" err="1">
                <a:latin typeface="Arial" panose="020B0604020202020204" pitchFamily="34" charset="0"/>
              </a:rPr>
              <a:t>properly</a:t>
            </a:r>
            <a:r>
              <a:rPr lang="cs-CZ" altLang="cs-CZ" sz="2200" dirty="0">
                <a:latin typeface="Arial" panose="020B0604020202020204" pitchFamily="34" charset="0"/>
              </a:rPr>
              <a:t> </a:t>
            </a:r>
            <a:r>
              <a:rPr lang="cs-CZ" altLang="cs-CZ" sz="2200" dirty="0" err="1">
                <a:latin typeface="Arial" panose="020B0604020202020204" pitchFamily="34" charset="0"/>
              </a:rPr>
              <a:t>there</a:t>
            </a:r>
            <a:r>
              <a:rPr lang="cs-CZ" altLang="cs-CZ" sz="2200" dirty="0">
                <a:latin typeface="Arial" panose="020B0604020202020204" pitchFamily="34" charset="0"/>
              </a:rPr>
              <a:t> has to </a:t>
            </a:r>
            <a:r>
              <a:rPr lang="cs-CZ" altLang="cs-CZ" sz="2200" dirty="0" err="1">
                <a:latin typeface="Arial" panose="020B0604020202020204" pitchFamily="34" charset="0"/>
              </a:rPr>
              <a:t>be</a:t>
            </a:r>
            <a:r>
              <a:rPr lang="cs-CZ" altLang="cs-CZ" sz="2200" dirty="0">
                <a:latin typeface="Arial" panose="020B0604020202020204" pitchFamily="34" charset="0"/>
              </a:rPr>
              <a:t> a balance </a:t>
            </a:r>
            <a:r>
              <a:rPr lang="cs-CZ" altLang="cs-CZ" sz="2200" dirty="0" err="1">
                <a:latin typeface="Arial" panose="020B0604020202020204" pitchFamily="34" charset="0"/>
              </a:rPr>
              <a:t>among</a:t>
            </a:r>
            <a:r>
              <a:rPr lang="cs-CZ" altLang="cs-CZ" sz="2200" dirty="0">
                <a:latin typeface="Arial" panose="020B0604020202020204" pitchFamily="34" charset="0"/>
              </a:rPr>
              <a:t> </a:t>
            </a:r>
            <a:r>
              <a:rPr lang="cs-CZ" altLang="cs-CZ" sz="2200" dirty="0" err="1">
                <a:latin typeface="Arial" panose="020B0604020202020204" pitchFamily="34" charset="0"/>
              </a:rPr>
              <a:t>strategies</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each</a:t>
            </a:r>
            <a:r>
              <a:rPr lang="cs-CZ" altLang="cs-CZ" sz="2200" dirty="0">
                <a:latin typeface="Arial" panose="020B0604020202020204" pitchFamily="34" charset="0"/>
              </a:rPr>
              <a:t> </a:t>
            </a:r>
            <a:r>
              <a:rPr lang="cs-CZ" altLang="cs-CZ" sz="2200" dirty="0" err="1">
                <a:latin typeface="Arial" panose="020B0604020202020204" pitchFamily="34" charset="0"/>
              </a:rPr>
              <a:t>individual</a:t>
            </a:r>
            <a:r>
              <a:rPr lang="cs-CZ" altLang="cs-CZ" sz="2200" dirty="0">
                <a:latin typeface="Arial" panose="020B0604020202020204" pitchFamily="34" charset="0"/>
              </a:rPr>
              <a:t> </a:t>
            </a:r>
            <a:r>
              <a:rPr lang="cs-CZ" altLang="cs-CZ" sz="2200" dirty="0" err="1">
                <a:latin typeface="Arial" panose="020B0604020202020204" pitchFamily="34" charset="0"/>
              </a:rPr>
              <a:t>product</a:t>
            </a:r>
            <a:r>
              <a:rPr lang="en-US" altLang="cs-CZ" sz="2200" dirty="0">
                <a:latin typeface="Arial" panose="020B0604020202020204" pitchFamily="34" charset="0"/>
              </a:rPr>
              <a:t>. There are two possible alternatives, and those are either shortening or extending product lines in order to achieve its optimum length for the strategic period.</a:t>
            </a:r>
          </a:p>
          <a:p>
            <a:pPr marL="285750" indent="-285750" eaLnBrk="1" hangingPunct="1">
              <a:spcBef>
                <a:spcPct val="0"/>
              </a:spcBef>
              <a:defRPr/>
            </a:pPr>
            <a:r>
              <a:rPr lang="en-US" altLang="cs-CZ" sz="2200" b="1" dirty="0">
                <a:latin typeface="Arial" panose="020B0604020202020204" pitchFamily="34" charset="0"/>
              </a:rPr>
              <a:t>Product mix</a:t>
            </a:r>
            <a:r>
              <a:rPr lang="en-US" altLang="cs-CZ" sz="2200" dirty="0">
                <a:latin typeface="Arial" panose="020B0604020202020204" pitchFamily="34" charset="0"/>
              </a:rPr>
              <a:t> </a:t>
            </a:r>
            <a:r>
              <a:rPr lang="cs-CZ" altLang="cs-CZ" sz="2200" dirty="0">
                <a:latin typeface="Arial" panose="020B0604020202020204" pitchFamily="34" charset="0"/>
              </a:rPr>
              <a:t>– </a:t>
            </a:r>
            <a:r>
              <a:rPr lang="cs-CZ" altLang="cs-CZ" sz="2200" dirty="0" err="1">
                <a:latin typeface="Arial" panose="020B0604020202020204" pitchFamily="34" charset="0"/>
              </a:rPr>
              <a:t>product</a:t>
            </a:r>
            <a:r>
              <a:rPr lang="cs-CZ" altLang="cs-CZ" sz="2200" dirty="0">
                <a:latin typeface="Arial" panose="020B0604020202020204" pitchFamily="34" charset="0"/>
              </a:rPr>
              <a:t> c</a:t>
            </a:r>
            <a:r>
              <a:rPr lang="en-US" altLang="cs-CZ" sz="2200" dirty="0">
                <a:latin typeface="Arial" panose="020B0604020202020204" pitchFamily="34" charset="0"/>
              </a:rPr>
              <a:t>lass / family of products</a:t>
            </a:r>
            <a:r>
              <a:rPr lang="cs-CZ" altLang="cs-CZ" sz="2200" dirty="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0710376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STRATEGY (POLICY)</a:t>
            </a:r>
          </a:p>
        </p:txBody>
      </p:sp>
      <p:sp>
        <p:nvSpPr>
          <p:cNvPr id="3079" name="TextovéPole 10"/>
          <p:cNvSpPr txBox="1">
            <a:spLocks noChangeArrowheads="1"/>
          </p:cNvSpPr>
          <p:nvPr/>
        </p:nvSpPr>
        <p:spPr bwMode="auto">
          <a:xfrm>
            <a:off x="490538" y="1692275"/>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a:t>
            </a:r>
            <a:r>
              <a:rPr lang="cs-CZ" altLang="cs-CZ" sz="2200" dirty="0" err="1">
                <a:latin typeface="Arial" panose="020B0604020202020204" pitchFamily="34" charset="0"/>
              </a:rPr>
              <a:t>roduct</a:t>
            </a:r>
            <a:r>
              <a:rPr lang="cs-CZ" altLang="cs-CZ" sz="2200" dirty="0">
                <a:latin typeface="Arial" panose="020B0604020202020204" pitchFamily="34" charset="0"/>
              </a:rPr>
              <a:t> p</a:t>
            </a:r>
            <a:r>
              <a:rPr lang="en-US" altLang="cs-CZ" sz="2200" dirty="0" err="1">
                <a:latin typeface="Arial" panose="020B0604020202020204" pitchFamily="34" charset="0"/>
              </a:rPr>
              <a:t>olicy</a:t>
            </a:r>
            <a:r>
              <a:rPr lang="en-US" altLang="cs-CZ" sz="2200" dirty="0">
                <a:latin typeface="Arial" panose="020B0604020202020204" pitchFamily="34" charset="0"/>
              </a:rPr>
              <a:t> (strategy) includes all decisions related to the type of product, its market</a:t>
            </a:r>
            <a:r>
              <a:rPr lang="cs-CZ" altLang="cs-CZ" sz="2200" dirty="0">
                <a:latin typeface="Arial" panose="020B0604020202020204" pitchFamily="34" charset="0"/>
              </a:rPr>
              <a:t>, </a:t>
            </a:r>
            <a:r>
              <a:rPr lang="cs-CZ" altLang="cs-CZ" sz="2200" dirty="0" err="1">
                <a:latin typeface="Arial" panose="020B0604020202020204" pitchFamily="34" charset="0"/>
              </a:rPr>
              <a:t>its</a:t>
            </a:r>
            <a:r>
              <a:rPr lang="en-US" altLang="cs-CZ" sz="2200" dirty="0">
                <a:latin typeface="Arial" panose="020B0604020202020204" pitchFamily="34" charset="0"/>
              </a:rPr>
              <a:t> characteristics, etc.</a:t>
            </a:r>
          </a:p>
          <a:p>
            <a:pPr marL="285750" indent="-285750" eaLnBrk="1" hangingPunct="1">
              <a:spcBef>
                <a:spcPct val="0"/>
              </a:spcBef>
              <a:defRPr/>
            </a:pPr>
            <a:r>
              <a:rPr lang="en-US" altLang="cs-CZ" sz="2200" b="1" dirty="0">
                <a:latin typeface="Arial" panose="020B0604020202020204" pitchFamily="34" charset="0"/>
              </a:rPr>
              <a:t>Product </a:t>
            </a:r>
            <a:r>
              <a:rPr lang="en-US" altLang="cs-CZ" sz="2200" b="1" dirty="0" err="1">
                <a:latin typeface="Arial" panose="020B0604020202020204" pitchFamily="34" charset="0"/>
              </a:rPr>
              <a:t>strateg</a:t>
            </a:r>
            <a:r>
              <a:rPr lang="cs-CZ" altLang="cs-CZ" sz="2200" b="1" dirty="0" err="1">
                <a:latin typeface="Arial" panose="020B0604020202020204" pitchFamily="34" charset="0"/>
              </a:rPr>
              <a:t>ies</a:t>
            </a:r>
            <a:r>
              <a:rPr lang="cs-CZ" altLang="cs-CZ" sz="2200" b="1" dirty="0">
                <a:latin typeface="Arial" panose="020B0604020202020204" pitchFamily="34" charset="0"/>
              </a:rPr>
              <a:t> are </a:t>
            </a:r>
            <a:r>
              <a:rPr lang="en-US" altLang="cs-CZ" sz="2200" b="1" dirty="0">
                <a:latin typeface="Arial" panose="020B0604020202020204" pitchFamily="34" charset="0"/>
              </a:rPr>
              <a:t>based on the goals for the product.</a:t>
            </a:r>
          </a:p>
          <a:p>
            <a:pPr marL="285750" indent="-285750" eaLnBrk="1" hangingPunct="1">
              <a:spcBef>
                <a:spcPct val="0"/>
              </a:spcBef>
              <a:defRPr/>
            </a:pPr>
            <a:r>
              <a:rPr lang="cs-CZ" altLang="cs-CZ" sz="2200" dirty="0" err="1">
                <a:latin typeface="Arial" panose="020B0604020202020204" pitchFamily="34" charset="0"/>
              </a:rPr>
              <a:t>Assortement</a:t>
            </a:r>
            <a:r>
              <a:rPr lang="cs-CZ" altLang="cs-CZ" sz="2200" dirty="0">
                <a:latin typeface="Arial" panose="020B0604020202020204" pitchFamily="34" charset="0"/>
              </a:rPr>
              <a:t> </a:t>
            </a:r>
            <a:r>
              <a:rPr lang="cs-CZ" altLang="cs-CZ" sz="2200" dirty="0" err="1">
                <a:latin typeface="Arial" panose="020B0604020202020204" pitchFamily="34" charset="0"/>
              </a:rPr>
              <a:t>policy</a:t>
            </a:r>
            <a:r>
              <a:rPr lang="cs-CZ" altLang="cs-CZ" sz="2200" dirty="0">
                <a:latin typeface="Arial" panose="020B0604020202020204" pitchFamily="34" charset="0"/>
              </a:rPr>
              <a:t> </a:t>
            </a:r>
            <a:r>
              <a:rPr lang="en-US" altLang="cs-CZ" sz="2200" dirty="0">
                <a:latin typeface="Arial" panose="020B0604020202020204" pitchFamily="34" charset="0"/>
              </a:rPr>
              <a:t>(A) - what range</a:t>
            </a:r>
            <a:r>
              <a:rPr lang="cs-CZ" altLang="cs-CZ" sz="2200" dirty="0">
                <a:latin typeface="Arial" panose="020B0604020202020204" pitchFamily="34" charset="0"/>
              </a:rPr>
              <a:t> (portfolio) of </a:t>
            </a:r>
            <a:r>
              <a:rPr lang="cs-CZ" altLang="cs-CZ" sz="2200" dirty="0" err="1">
                <a:latin typeface="Arial" panose="020B0604020202020204" pitchFamily="34" charset="0"/>
              </a:rPr>
              <a:t>products</a:t>
            </a:r>
            <a:r>
              <a:rPr lang="en-US" altLang="cs-CZ" sz="2200" dirty="0">
                <a:latin typeface="Arial" panose="020B0604020202020204" pitchFamily="34" charset="0"/>
              </a:rPr>
              <a:t> we produce. (Vertical / horizontal trading-up / down, up-selling / cross-selling).</a:t>
            </a:r>
          </a:p>
          <a:p>
            <a:pPr marL="285750" indent="-285750" eaLnBrk="1" hangingPunct="1">
              <a:spcBef>
                <a:spcPct val="0"/>
              </a:spcBef>
              <a:defRPr/>
            </a:pPr>
            <a:r>
              <a:rPr lang="cs-CZ" altLang="cs-CZ" sz="2200" dirty="0" err="1">
                <a:latin typeface="Arial" panose="020B0604020202020204" pitchFamily="34" charset="0"/>
              </a:rPr>
              <a:t>Policy</a:t>
            </a:r>
            <a:r>
              <a:rPr lang="cs-CZ" altLang="cs-CZ" sz="2200" dirty="0">
                <a:latin typeface="Arial" panose="020B0604020202020204" pitchFamily="34" charset="0"/>
              </a:rPr>
              <a:t> of p</a:t>
            </a:r>
            <a:r>
              <a:rPr lang="en-US" altLang="cs-CZ" sz="2200" dirty="0" err="1">
                <a:latin typeface="Arial" panose="020B0604020202020204" pitchFamily="34" charset="0"/>
              </a:rPr>
              <a:t>roduct</a:t>
            </a:r>
            <a:r>
              <a:rPr lang="en-US" altLang="cs-CZ" sz="2200" dirty="0">
                <a:latin typeface="Arial" panose="020B0604020202020204" pitchFamily="34" charset="0"/>
              </a:rPr>
              <a:t> </a:t>
            </a:r>
            <a:r>
              <a:rPr lang="cs-CZ" altLang="cs-CZ" sz="2200" dirty="0">
                <a:latin typeface="Arial" panose="020B0604020202020204" pitchFamily="34" charset="0"/>
              </a:rPr>
              <a:t>g</a:t>
            </a:r>
            <a:r>
              <a:rPr lang="en-US" altLang="cs-CZ" sz="2200" dirty="0" err="1">
                <a:latin typeface="Arial" panose="020B0604020202020204" pitchFamily="34" charset="0"/>
              </a:rPr>
              <a:t>roup</a:t>
            </a:r>
            <a:r>
              <a:rPr lang="cs-CZ" altLang="cs-CZ" sz="2200" dirty="0">
                <a:latin typeface="Arial" panose="020B0604020202020204" pitchFamily="34" charset="0"/>
              </a:rPr>
              <a:t>s</a:t>
            </a:r>
            <a:r>
              <a:rPr lang="en-US" altLang="cs-CZ" sz="2200" dirty="0">
                <a:latin typeface="Arial" panose="020B0604020202020204" pitchFamily="34" charset="0"/>
              </a:rPr>
              <a:t> (B) - addition, modification, </a:t>
            </a:r>
            <a:r>
              <a:rPr lang="cs-CZ" altLang="cs-CZ" sz="2200" dirty="0" err="1">
                <a:latin typeface="Arial" panose="020B0604020202020204" pitchFamily="34" charset="0"/>
              </a:rPr>
              <a:t>termination</a:t>
            </a:r>
            <a:r>
              <a:rPr lang="cs-CZ" altLang="cs-CZ" sz="2200" dirty="0">
                <a:latin typeface="Arial" panose="020B0604020202020204" pitchFamily="34" charset="0"/>
              </a:rPr>
              <a:t> of </a:t>
            </a:r>
            <a:r>
              <a:rPr lang="en-US" altLang="cs-CZ" sz="2200" dirty="0">
                <a:latin typeface="Arial" panose="020B0604020202020204" pitchFamily="34" charset="0"/>
              </a:rPr>
              <a:t>product group</a:t>
            </a:r>
            <a:r>
              <a:rPr lang="cs-CZ" altLang="cs-CZ" sz="2200" dirty="0">
                <a:latin typeface="Arial" panose="020B0604020202020204" pitchFamily="34" charset="0"/>
              </a:rPr>
              <a:t>s</a:t>
            </a:r>
            <a:r>
              <a:rPr lang="en-US" altLang="cs-CZ" sz="2200" dirty="0">
                <a:latin typeface="Arial" panose="020B0604020202020204" pitchFamily="34" charset="0"/>
              </a:rPr>
              <a:t>.</a:t>
            </a:r>
          </a:p>
          <a:p>
            <a:pPr marL="285750" indent="-285750" eaLnBrk="1" hangingPunct="1">
              <a:spcBef>
                <a:spcPct val="0"/>
              </a:spcBef>
              <a:defRPr/>
            </a:pPr>
            <a:r>
              <a:rPr lang="en-US" altLang="cs-CZ" sz="2200" dirty="0" err="1">
                <a:latin typeface="Arial" panose="020B0604020202020204" pitchFamily="34" charset="0"/>
              </a:rPr>
              <a:t>Polic</a:t>
            </a:r>
            <a:r>
              <a:rPr lang="cs-CZ" altLang="cs-CZ" sz="2200" dirty="0">
                <a:latin typeface="Arial" panose="020B0604020202020204" pitchFamily="34" charset="0"/>
              </a:rPr>
              <a:t>y</a:t>
            </a:r>
            <a:r>
              <a:rPr lang="en-US" altLang="cs-CZ" sz="2200" dirty="0">
                <a:latin typeface="Arial" panose="020B0604020202020204" pitchFamily="34" charset="0"/>
              </a:rPr>
              <a:t> </a:t>
            </a:r>
            <a:r>
              <a:rPr lang="cs-CZ" altLang="cs-CZ" sz="2200" dirty="0">
                <a:latin typeface="Arial" panose="020B0604020202020204" pitchFamily="34" charset="0"/>
              </a:rPr>
              <a:t>of p</a:t>
            </a:r>
            <a:r>
              <a:rPr lang="en-US" altLang="cs-CZ" sz="2200" dirty="0" err="1">
                <a:latin typeface="Arial" panose="020B0604020202020204" pitchFamily="34" charset="0"/>
              </a:rPr>
              <a:t>roduct</a:t>
            </a:r>
            <a:r>
              <a:rPr lang="en-US" altLang="cs-CZ" sz="2200" dirty="0">
                <a:latin typeface="Arial" panose="020B0604020202020204" pitchFamily="34" charset="0"/>
              </a:rPr>
              <a:t> attribute</a:t>
            </a:r>
            <a:r>
              <a:rPr lang="cs-CZ" altLang="cs-CZ" sz="2200" dirty="0">
                <a:latin typeface="Arial" panose="020B0604020202020204" pitchFamily="34" charset="0"/>
              </a:rPr>
              <a:t>s</a:t>
            </a:r>
            <a:r>
              <a:rPr lang="en-US" altLang="cs-CZ" sz="2200" dirty="0">
                <a:latin typeface="Arial" panose="020B0604020202020204" pitchFamily="34" charset="0"/>
              </a:rPr>
              <a:t> (C) - </a:t>
            </a:r>
            <a:r>
              <a:rPr lang="cs-CZ" altLang="cs-CZ" sz="2200" dirty="0" err="1">
                <a:latin typeface="Arial" panose="020B0604020202020204" pitchFamily="34" charset="0"/>
              </a:rPr>
              <a:t>brand</a:t>
            </a:r>
            <a:r>
              <a:rPr lang="en-US" altLang="cs-CZ" sz="2200" dirty="0">
                <a:latin typeface="Arial" panose="020B0604020202020204" pitchFamily="34" charset="0"/>
              </a:rPr>
              <a:t>, packaging, warranty and quality </a:t>
            </a:r>
            <a:r>
              <a:rPr lang="cs-CZ" altLang="cs-CZ" sz="2200" dirty="0" err="1">
                <a:latin typeface="Arial" panose="020B0604020202020204" pitchFamily="34" charset="0"/>
              </a:rPr>
              <a:t>etc</a:t>
            </a:r>
            <a:r>
              <a:rPr lang="en-US" altLang="cs-CZ" sz="2200" dirty="0">
                <a:latin typeface="Arial" panose="020B0604020202020204" pitchFamily="34" charset="0"/>
              </a:rPr>
              <a:t>.</a:t>
            </a:r>
          </a:p>
        </p:txBody>
      </p:sp>
    </p:spTree>
    <p:extLst>
      <p:ext uri="{BB962C8B-B14F-4D97-AF65-F5344CB8AC3E}">
        <p14:creationId xmlns:p14="http://schemas.microsoft.com/office/powerpoint/2010/main" val="9448497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A. ASSORTEMENT POLICY </a:t>
            </a:r>
          </a:p>
        </p:txBody>
      </p:sp>
      <p:sp>
        <p:nvSpPr>
          <p:cNvPr id="3079" name="TextovéPole 10"/>
          <p:cNvSpPr txBox="1">
            <a:spLocks noChangeArrowheads="1"/>
          </p:cNvSpPr>
          <p:nvPr/>
        </p:nvSpPr>
        <p:spPr bwMode="auto">
          <a:xfrm>
            <a:off x="503238" y="1512044"/>
            <a:ext cx="8477250"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 need to know the classification of products (consumer / industrial, short / medium / long-term, way of </a:t>
            </a:r>
            <a:r>
              <a:rPr lang="cs-CZ" altLang="cs-CZ" sz="2200" dirty="0" err="1">
                <a:latin typeface="Arial" panose="020B0604020202020204" pitchFamily="34" charset="0"/>
              </a:rPr>
              <a:t>purchase</a:t>
            </a:r>
            <a:r>
              <a:rPr lang="cs-CZ" altLang="cs-CZ" sz="2200" dirty="0">
                <a:latin typeface="Arial" panose="020B0604020202020204" pitchFamily="34" charset="0"/>
              </a:rPr>
              <a:t>, </a:t>
            </a:r>
            <a:r>
              <a:rPr lang="en-US" altLang="cs-CZ" sz="2200" dirty="0">
                <a:latin typeface="Arial" panose="020B0604020202020204" pitchFamily="34" charset="0"/>
              </a:rPr>
              <a:t>opportunities, etc.).</a:t>
            </a:r>
          </a:p>
          <a:p>
            <a:pPr marL="285750" indent="-285750" eaLnBrk="1" hangingPunct="1">
              <a:spcBef>
                <a:spcPct val="0"/>
              </a:spcBef>
              <a:defRPr/>
            </a:pPr>
            <a:r>
              <a:rPr lang="en-US" altLang="cs-CZ" sz="2200" dirty="0">
                <a:latin typeface="Arial" panose="020B0604020202020204" pitchFamily="34" charset="0"/>
              </a:rPr>
              <a:t>Evaluate existing range of products, forecast, formulate policies, </a:t>
            </a:r>
            <a:r>
              <a:rPr lang="cs-CZ" altLang="cs-CZ" sz="2200" dirty="0" err="1">
                <a:latin typeface="Arial" panose="020B0604020202020204" pitchFamily="34" charset="0"/>
              </a:rPr>
              <a:t>terminate</a:t>
            </a:r>
            <a:r>
              <a:rPr lang="cs-CZ" altLang="cs-CZ" sz="2200" dirty="0">
                <a:latin typeface="Arial" panose="020B0604020202020204" pitchFamily="34" charset="0"/>
              </a:rPr>
              <a:t> </a:t>
            </a:r>
            <a:r>
              <a:rPr lang="en-US" altLang="cs-CZ" sz="2200" dirty="0">
                <a:latin typeface="Arial" panose="020B0604020202020204" pitchFamily="34" charset="0"/>
              </a:rPr>
              <a:t>unsuitable products.</a:t>
            </a:r>
          </a:p>
          <a:p>
            <a:pPr marL="1028700" lvl="1" eaLnBrk="1" hangingPunct="1">
              <a:spcBef>
                <a:spcPct val="0"/>
              </a:spcBef>
              <a:defRPr/>
            </a:pPr>
            <a:r>
              <a:rPr lang="en-US" altLang="cs-CZ" sz="1800" dirty="0">
                <a:latin typeface="Arial" panose="020B0604020202020204" pitchFamily="34" charset="0"/>
              </a:rPr>
              <a:t>The length of the product mix - the total number of items in product mix.</a:t>
            </a:r>
          </a:p>
          <a:p>
            <a:pPr marL="1028700" lvl="1" eaLnBrk="1" hangingPunct="1">
              <a:spcBef>
                <a:spcPct val="0"/>
              </a:spcBef>
              <a:defRPr/>
            </a:pPr>
            <a:r>
              <a:rPr lang="en-US" altLang="cs-CZ" sz="1800" dirty="0">
                <a:latin typeface="Arial" panose="020B0604020202020204" pitchFamily="34" charset="0"/>
              </a:rPr>
              <a:t>The width of product mix - the number of product lines.</a:t>
            </a:r>
          </a:p>
          <a:p>
            <a:pPr marL="1028700" lvl="1" eaLnBrk="1" hangingPunct="1">
              <a:spcBef>
                <a:spcPct val="0"/>
              </a:spcBef>
              <a:defRPr/>
            </a:pPr>
            <a:r>
              <a:rPr lang="en-US" altLang="cs-CZ" sz="1800" dirty="0">
                <a:latin typeface="Arial" panose="020B0604020202020204" pitchFamily="34" charset="0"/>
              </a:rPr>
              <a:t>The depth of product mix - the number of product variants in the product line.</a:t>
            </a:r>
          </a:p>
          <a:p>
            <a:pPr marL="285750" indent="-285750" eaLnBrk="1" hangingPunct="1">
              <a:spcBef>
                <a:spcPct val="0"/>
              </a:spcBef>
              <a:defRPr/>
            </a:pPr>
            <a:r>
              <a:rPr lang="en-US" altLang="cs-CZ" sz="2200" dirty="0">
                <a:latin typeface="Arial" panose="020B0604020202020204" pitchFamily="34" charset="0"/>
              </a:rPr>
              <a:t>Expansion of product lines (Product Line Stretching) - Down, Up, in both directions.</a:t>
            </a:r>
          </a:p>
          <a:p>
            <a:pPr marL="285750" indent="-285750" eaLnBrk="1" hangingPunct="1">
              <a:spcBef>
                <a:spcPct val="0"/>
              </a:spcBef>
              <a:defRPr/>
            </a:pPr>
            <a:r>
              <a:rPr lang="en-US" altLang="cs-CZ" sz="2200" dirty="0">
                <a:latin typeface="Arial" panose="020B0604020202020204" pitchFamily="34" charset="0"/>
              </a:rPr>
              <a:t>Completing the product line (Product Line Filling).</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18392118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 POLICY OF PRODUCT GROUPS</a:t>
            </a: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Internal and external evaluation of the existing product groups.</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"Internal" means determining the extent to which each type of product contributes to the turnover and profit, and the expected growth of this product. </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"External" evaluation means that marketing expert must put all </a:t>
            </a:r>
            <a:r>
              <a:rPr lang="cs-CZ" altLang="cs-CZ" sz="2200" dirty="0" err="1">
                <a:latin typeface="Arial" panose="020B0604020202020204" pitchFamily="34" charset="0"/>
              </a:rPr>
              <a:t>our</a:t>
            </a:r>
            <a:r>
              <a:rPr lang="en-US" altLang="cs-CZ" sz="2200" dirty="0">
                <a:latin typeface="Arial" panose="020B0604020202020204" pitchFamily="34" charset="0"/>
              </a:rPr>
              <a:t> products in </a:t>
            </a:r>
            <a:r>
              <a:rPr lang="cs-CZ" altLang="cs-CZ" sz="2200" dirty="0" err="1">
                <a:latin typeface="Arial" panose="020B0604020202020204" pitchFamily="34" charset="0"/>
              </a:rPr>
              <a:t>comparison</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en-US" altLang="cs-CZ" sz="2200" dirty="0">
                <a:latin typeface="Arial" panose="020B0604020202020204" pitchFamily="34" charset="0"/>
              </a:rPr>
              <a:t> competing types, and then analyze, if product mix some </a:t>
            </a:r>
            <a:r>
              <a:rPr lang="cs-CZ" altLang="cs-CZ" sz="2200" dirty="0">
                <a:latin typeface="Arial" panose="020B0604020202020204" pitchFamily="34" charset="0"/>
              </a:rPr>
              <a:t>has </a:t>
            </a:r>
            <a:r>
              <a:rPr lang="cs-CZ" altLang="cs-CZ" sz="2200" dirty="0" err="1">
                <a:latin typeface="Arial" panose="020B0604020202020204" pitchFamily="34" charset="0"/>
              </a:rPr>
              <a:t>some</a:t>
            </a:r>
            <a:r>
              <a:rPr lang="cs-CZ" altLang="cs-CZ" sz="2200" dirty="0">
                <a:latin typeface="Arial" panose="020B0604020202020204" pitchFamily="34" charset="0"/>
              </a:rPr>
              <a:t> </a:t>
            </a:r>
            <a:r>
              <a:rPr lang="en-US" altLang="cs-CZ" sz="2200" dirty="0">
                <a:latin typeface="Arial" panose="020B0604020202020204" pitchFamily="34" charset="0"/>
              </a:rPr>
              <a:t>"gaps".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After</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process</a:t>
            </a:r>
            <a:r>
              <a:rPr lang="en-US" altLang="cs-CZ" sz="2200" dirty="0">
                <a:latin typeface="Arial" panose="020B0604020202020204" pitchFamily="34" charset="0"/>
              </a:rPr>
              <a:t>: expansion (up / down), innovation, modernization, re-pricing, re-cycle, and the like.</a:t>
            </a:r>
          </a:p>
        </p:txBody>
      </p:sp>
    </p:spTree>
    <p:extLst>
      <p:ext uri="{BB962C8B-B14F-4D97-AF65-F5344CB8AC3E}">
        <p14:creationId xmlns:p14="http://schemas.microsoft.com/office/powerpoint/2010/main" val="20485226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 POLICY OF PRODUCT ATTRIBUTES </a:t>
            </a:r>
          </a:p>
        </p:txBody>
      </p:sp>
      <p:sp>
        <p:nvSpPr>
          <p:cNvPr id="3079" name="TextovéPole 10"/>
          <p:cNvSpPr txBox="1">
            <a:spLocks noChangeArrowheads="1"/>
          </p:cNvSpPr>
          <p:nvPr/>
        </p:nvSpPr>
        <p:spPr bwMode="auto">
          <a:xfrm>
            <a:off x="503238" y="1512044"/>
            <a:ext cx="8477250"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Common objectives: brand, quality, packaging, service and warranty, price, </a:t>
            </a:r>
            <a:r>
              <a:rPr lang="en-US" altLang="cs-CZ" sz="2400" dirty="0">
                <a:latin typeface="Arial" panose="020B0604020202020204" pitchFamily="34" charset="0"/>
              </a:rPr>
              <a:t>price</a:t>
            </a:r>
            <a:r>
              <a:rPr lang="en-US" altLang="cs-CZ" sz="2200" dirty="0">
                <a:latin typeface="Arial" panose="020B0604020202020204" pitchFamily="34" charset="0"/>
              </a:rPr>
              <a:t>, </a:t>
            </a:r>
            <a:r>
              <a:rPr lang="en-US" altLang="cs-CZ" sz="2800" dirty="0">
                <a:latin typeface="Arial" panose="020B0604020202020204" pitchFamily="34" charset="0"/>
              </a:rPr>
              <a:t>price </a:t>
            </a:r>
            <a:r>
              <a:rPr lang="en-US" altLang="cs-CZ" sz="2200" dirty="0">
                <a:latin typeface="Arial" panose="020B0604020202020204" pitchFamily="34" charset="0"/>
              </a:rPr>
              <a:t>...</a:t>
            </a:r>
          </a:p>
          <a:p>
            <a:pPr marL="285750" indent="-285750" eaLnBrk="1" hangingPunct="1">
              <a:spcBef>
                <a:spcPct val="0"/>
              </a:spcBef>
              <a:defRPr/>
            </a:pPr>
            <a:r>
              <a:rPr lang="cs-CZ" altLang="cs-CZ" sz="2200" dirty="0">
                <a:latin typeface="Arial" panose="020B0604020202020204" pitchFamily="34" charset="0"/>
              </a:rPr>
              <a:t>Brand </a:t>
            </a:r>
            <a:r>
              <a:rPr lang="en-US" altLang="cs-CZ" sz="2200" dirty="0">
                <a:latin typeface="Arial" panose="020B0604020202020204" pitchFamily="34" charset="0"/>
              </a:rPr>
              <a:t>- what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en-US" altLang="cs-CZ" sz="2200" dirty="0">
                <a:latin typeface="Arial" panose="020B0604020202020204" pitchFamily="34" charset="0"/>
              </a:rPr>
              <a:t>brings </a:t>
            </a:r>
            <a:r>
              <a:rPr lang="cs-CZ" altLang="cs-CZ" sz="2200" dirty="0">
                <a:latin typeface="Arial" panose="020B0604020202020204" pitchFamily="34" charset="0"/>
              </a:rPr>
              <a:t>to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customers.</a:t>
            </a:r>
          </a:p>
          <a:p>
            <a:pPr marL="285750" indent="-285750" eaLnBrk="1" hangingPunct="1">
              <a:spcBef>
                <a:spcPct val="0"/>
              </a:spcBef>
              <a:defRPr/>
            </a:pPr>
            <a:r>
              <a:rPr lang="en-US" altLang="cs-CZ" sz="2200" dirty="0">
                <a:latin typeface="Arial" panose="020B0604020202020204" pitchFamily="34" charset="0"/>
              </a:rPr>
              <a:t>Quality - objective and subjective.</a:t>
            </a:r>
          </a:p>
          <a:p>
            <a:pPr marL="285750" indent="-285750" eaLnBrk="1" hangingPunct="1">
              <a:spcBef>
                <a:spcPct val="0"/>
              </a:spcBef>
              <a:defRPr/>
            </a:pPr>
            <a:r>
              <a:rPr lang="en-US" altLang="cs-CZ" sz="2200" dirty="0">
                <a:latin typeface="Arial" panose="020B0604020202020204" pitchFamily="34" charset="0"/>
              </a:rPr>
              <a:t>Packaging –</a:t>
            </a:r>
            <a:r>
              <a:rPr lang="cs-CZ" altLang="cs-CZ" sz="2200" dirty="0">
                <a:latin typeface="Arial" panose="020B0604020202020204" pitchFamily="34" charset="0"/>
              </a:rPr>
              <a:t> </a:t>
            </a:r>
            <a:r>
              <a:rPr lang="cs-CZ" altLang="cs-CZ" sz="2200" dirty="0" err="1">
                <a:latin typeface="Arial" panose="020B0604020202020204" pitchFamily="34" charset="0"/>
              </a:rPr>
              <a:t>function</a:t>
            </a:r>
            <a:r>
              <a:rPr lang="cs-CZ" altLang="cs-CZ" sz="2200" dirty="0">
                <a:latin typeface="Arial" panose="020B0604020202020204" pitchFamily="34" charset="0"/>
              </a:rPr>
              <a:t> of</a:t>
            </a:r>
            <a:r>
              <a:rPr lang="en-US" altLang="cs-CZ" sz="2200" dirty="0">
                <a:latin typeface="Arial" panose="020B0604020202020204" pitchFamily="34" charset="0"/>
              </a:rPr>
              <a:t> packaging: attention, </a:t>
            </a:r>
            <a:r>
              <a:rPr lang="en-US" altLang="cs-CZ" sz="2200" dirty="0" err="1">
                <a:latin typeface="Arial" panose="020B0604020202020204" pitchFamily="34" charset="0"/>
              </a:rPr>
              <a:t>recognizability</a:t>
            </a:r>
            <a:r>
              <a:rPr lang="en-US" altLang="cs-CZ" sz="2200" dirty="0">
                <a:latin typeface="Arial" panose="020B0604020202020204" pitchFamily="34" charset="0"/>
              </a:rPr>
              <a:t>, information, emotion, protection, ecology, added value.</a:t>
            </a:r>
          </a:p>
          <a:p>
            <a:pPr marL="285750" indent="-285750" eaLnBrk="1" hangingPunct="1">
              <a:spcBef>
                <a:spcPct val="0"/>
              </a:spcBef>
              <a:defRPr/>
            </a:pPr>
            <a:r>
              <a:rPr lang="en-US" altLang="cs-CZ" sz="2200" dirty="0">
                <a:latin typeface="Arial" panose="020B0604020202020204" pitchFamily="34" charset="0"/>
              </a:rPr>
              <a:t>Service and warranty - services prior to purchase, during the purchase</a:t>
            </a:r>
            <a:r>
              <a:rPr lang="cs-CZ" altLang="cs-CZ" sz="2200" dirty="0">
                <a:latin typeface="Arial" panose="020B0604020202020204" pitchFamily="34" charset="0"/>
              </a:rPr>
              <a:t>, and</a:t>
            </a:r>
            <a:r>
              <a:rPr lang="en-US" altLang="cs-CZ" sz="2200" dirty="0">
                <a:latin typeface="Arial" panose="020B0604020202020204" pitchFamily="34" charset="0"/>
              </a:rPr>
              <a:t> after purchase.</a:t>
            </a:r>
          </a:p>
        </p:txBody>
      </p:sp>
    </p:spTree>
    <p:extLst>
      <p:ext uri="{BB962C8B-B14F-4D97-AF65-F5344CB8AC3E}">
        <p14:creationId xmlns:p14="http://schemas.microsoft.com/office/powerpoint/2010/main" val="18049725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SPECIFIC PRODUCT STRATEGIES</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Strategies for reducing the cost of the product - based on cost benchmarking we produce more cheaply.</a:t>
            </a:r>
          </a:p>
          <a:p>
            <a:pPr marL="285750" indent="-285750" eaLnBrk="1" hangingPunct="1">
              <a:spcBef>
                <a:spcPct val="0"/>
              </a:spcBef>
              <a:defRPr/>
            </a:pPr>
            <a:r>
              <a:rPr lang="en-US" altLang="cs-CZ" sz="2200" dirty="0">
                <a:latin typeface="Arial" panose="020B0604020202020204" pitchFamily="34" charset="0"/>
              </a:rPr>
              <a:t>Strategy of increasing sales - P * Q - working with P</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en-US" altLang="cs-CZ" sz="2200" dirty="0">
                <a:latin typeface="Arial" panose="020B0604020202020204" pitchFamily="34" charset="0"/>
              </a:rPr>
              <a:t> Q to grow.</a:t>
            </a:r>
          </a:p>
          <a:p>
            <a:pPr marL="285750" indent="-285750" eaLnBrk="1" hangingPunct="1">
              <a:spcBef>
                <a:spcPct val="0"/>
              </a:spcBef>
              <a:defRPr/>
            </a:pPr>
            <a:r>
              <a:rPr lang="en-US" altLang="cs-CZ" sz="2200" dirty="0">
                <a:latin typeface="Arial" panose="020B0604020202020204" pitchFamily="34" charset="0"/>
              </a:rPr>
              <a:t>Strategies to increase profit from sales - work with P, reducing costs.</a:t>
            </a:r>
          </a:p>
          <a:p>
            <a:pPr marL="285750" indent="-285750" eaLnBrk="1" hangingPunct="1">
              <a:spcBef>
                <a:spcPct val="0"/>
              </a:spcBef>
              <a:defRPr/>
            </a:pPr>
            <a:r>
              <a:rPr lang="en-US" altLang="cs-CZ" sz="2200" dirty="0">
                <a:latin typeface="Arial" panose="020B0604020202020204" pitchFamily="34" charset="0"/>
              </a:rPr>
              <a:t>Strategy of improving product lines - innovation, </a:t>
            </a:r>
            <a:r>
              <a:rPr lang="cs-CZ" altLang="cs-CZ" sz="2200" dirty="0" err="1">
                <a:latin typeface="Arial" panose="020B0604020202020204" pitchFamily="34" charset="0"/>
              </a:rPr>
              <a:t>complex</a:t>
            </a:r>
            <a:r>
              <a:rPr lang="cs-CZ" altLang="cs-CZ" sz="2200" dirty="0">
                <a:latin typeface="Arial" panose="020B0604020202020204" pitchFamily="34" charset="0"/>
              </a:rPr>
              <a:t> line </a:t>
            </a:r>
            <a:r>
              <a:rPr lang="cs-CZ" altLang="cs-CZ" sz="2200" dirty="0" err="1">
                <a:latin typeface="Arial" panose="020B0604020202020204" pitchFamily="34" charset="0"/>
              </a:rPr>
              <a:t>offer</a:t>
            </a:r>
            <a:r>
              <a:rPr lang="en-US" altLang="cs-CZ" sz="2200" dirty="0">
                <a:latin typeface="Arial" panose="020B0604020202020204" pitchFamily="34" charset="0"/>
              </a:rPr>
              <a:t>, modification, individualized offer.</a:t>
            </a:r>
          </a:p>
          <a:p>
            <a:pPr marL="285750" indent="-285750" eaLnBrk="1" hangingPunct="1">
              <a:spcBef>
                <a:spcPct val="0"/>
              </a:spcBef>
              <a:defRPr/>
            </a:pPr>
            <a:r>
              <a:rPr lang="en-US" altLang="cs-CZ" sz="2200" dirty="0">
                <a:latin typeface="Arial" panose="020B0604020202020204" pitchFamily="34" charset="0"/>
              </a:rPr>
              <a:t>Classic "low / mid / high budget / cost" product strategy.</a:t>
            </a:r>
          </a:p>
          <a:p>
            <a:pPr marL="285750" indent="-285750" eaLnBrk="1" hangingPunct="1">
              <a:spcBef>
                <a:spcPct val="0"/>
              </a:spcBef>
              <a:defRPr/>
            </a:pPr>
            <a:r>
              <a:rPr lang="en-US" altLang="cs-CZ" sz="2200" dirty="0">
                <a:latin typeface="Arial" panose="020B0604020202020204" pitchFamily="34" charset="0"/>
              </a:rPr>
              <a:t>Strategy </a:t>
            </a:r>
            <a:r>
              <a:rPr lang="cs-CZ" altLang="cs-CZ" sz="2200" dirty="0" err="1">
                <a:latin typeface="Arial" panose="020B0604020202020204" pitchFamily="34" charset="0"/>
              </a:rPr>
              <a:t>focused</a:t>
            </a:r>
            <a:r>
              <a:rPr lang="cs-CZ" altLang="cs-CZ" sz="2200" dirty="0">
                <a:latin typeface="Arial" panose="020B0604020202020204" pitchFamily="34" charset="0"/>
              </a:rPr>
              <a:t> on </a:t>
            </a:r>
            <a:r>
              <a:rPr lang="en-US" altLang="cs-CZ" sz="2200" dirty="0" err="1">
                <a:latin typeface="Arial" panose="020B0604020202020204" pitchFamily="34" charset="0"/>
              </a:rPr>
              <a:t>generat</a:t>
            </a:r>
            <a:r>
              <a:rPr lang="cs-CZ" altLang="cs-CZ" sz="2200" dirty="0" err="1">
                <a:latin typeface="Arial" panose="020B0604020202020204" pitchFamily="34" charset="0"/>
              </a:rPr>
              <a:t>ing</a:t>
            </a:r>
            <a:r>
              <a:rPr lang="en-US" altLang="cs-CZ" sz="2200" dirty="0">
                <a:latin typeface="Arial" panose="020B0604020202020204" pitchFamily="34" charset="0"/>
              </a:rPr>
              <a:t> the same turnover / profit - for a stable company not focused </a:t>
            </a:r>
            <a:r>
              <a:rPr lang="cs-CZ" altLang="cs-CZ" sz="2200" dirty="0">
                <a:latin typeface="Arial" panose="020B0604020202020204" pitchFamily="34" charset="0"/>
              </a:rPr>
              <a:t>on </a:t>
            </a:r>
            <a:r>
              <a:rPr lang="en-US" altLang="cs-CZ" sz="2200" dirty="0">
                <a:latin typeface="Arial" panose="020B0604020202020204" pitchFamily="34" charset="0"/>
              </a:rPr>
              <a:t>expansion.</a:t>
            </a:r>
            <a:endParaRPr lang="cs-CZ" altLang="cs-CZ" sz="2200" dirty="0">
              <a:latin typeface="Arial" panose="020B0604020202020204" pitchFamily="34" charset="0"/>
            </a:endParaRPr>
          </a:p>
        </p:txBody>
      </p:sp>
    </p:spTree>
    <p:extLst>
      <p:ext uri="{BB962C8B-B14F-4D97-AF65-F5344CB8AC3E}">
        <p14:creationId xmlns:p14="http://schemas.microsoft.com/office/powerpoint/2010/main" val="2493424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BLUE OCEANS. AND RED</a:t>
            </a: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book by W. Chan Kim and Renée Mauborgne </a:t>
            </a:r>
            <a:r>
              <a:rPr lang="cs-CZ" altLang="cs-CZ" sz="2200" dirty="0">
                <a:latin typeface="Arial" panose="020B0604020202020204" pitchFamily="34" charset="0"/>
              </a:rPr>
              <a:t>„</a:t>
            </a:r>
            <a:r>
              <a:rPr lang="en-US" altLang="cs-CZ" sz="2200" dirty="0">
                <a:latin typeface="Arial" panose="020B0604020202020204" pitchFamily="34" charset="0"/>
              </a:rPr>
              <a:t>Blue Ocean Strategy</a:t>
            </a:r>
            <a:r>
              <a:rPr lang="cs-CZ" altLang="cs-CZ" sz="2200" dirty="0">
                <a:latin typeface="Arial" panose="020B0604020202020204" pitchFamily="34" charset="0"/>
              </a:rPr>
              <a:t>“</a:t>
            </a:r>
            <a:r>
              <a:rPr lang="en-US" altLang="cs-CZ" sz="2200" dirty="0">
                <a:latin typeface="Arial" panose="020B0604020202020204" pitchFamily="34" charset="0"/>
              </a:rPr>
              <a:t>.</a:t>
            </a:r>
            <a:r>
              <a:rPr lang="cs-CZ" altLang="cs-CZ" sz="2200" dirty="0">
                <a:latin typeface="Arial" panose="020B0604020202020204" pitchFamily="34" charset="0"/>
              </a:rPr>
              <a:t> BOS </a:t>
            </a:r>
            <a:r>
              <a:rPr lang="en-US" altLang="cs-CZ" sz="2200" dirty="0">
                <a:latin typeface="Arial" panose="020B0604020202020204" pitchFamily="34" charset="0"/>
              </a:rPr>
              <a:t>characterizes both the strategic logic that is for creating a new market space and a practical framework for the systematic development and use of blue oceans</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Red oceans </a:t>
            </a:r>
            <a:r>
              <a:rPr lang="en-US" altLang="cs-CZ" sz="2200" dirty="0">
                <a:latin typeface="Arial" panose="020B0604020202020204" pitchFamily="34" charset="0"/>
              </a:rPr>
              <a:t>- these are all existing branches operating in the familiar market space. In red oceans</a:t>
            </a:r>
            <a:r>
              <a:rPr lang="cs-CZ" altLang="cs-CZ" sz="2200" dirty="0">
                <a:latin typeface="Arial" panose="020B0604020202020204" pitchFamily="34" charset="0"/>
              </a:rPr>
              <a:t>, </a:t>
            </a:r>
            <a:r>
              <a:rPr lang="cs-CZ" altLang="cs-CZ" sz="2200" dirty="0" err="1">
                <a:latin typeface="Arial" panose="020B0604020202020204" pitchFamily="34" charset="0"/>
              </a:rPr>
              <a:t>limits</a:t>
            </a:r>
            <a:r>
              <a:rPr lang="en-US" altLang="cs-CZ" sz="2200" dirty="0">
                <a:latin typeface="Arial" panose="020B0604020202020204" pitchFamily="34" charset="0"/>
              </a:rPr>
              <a:t> are defined and accepted across industries and rules of the competitive game are known. As the market space </a:t>
            </a:r>
            <a:r>
              <a:rPr lang="cs-CZ" altLang="cs-CZ" sz="2200" dirty="0" err="1">
                <a:latin typeface="Arial" panose="020B0604020202020204" pitchFamily="34" charset="0"/>
              </a:rPr>
              <a:t>gets</a:t>
            </a:r>
            <a:r>
              <a:rPr lang="cs-CZ" altLang="cs-CZ" sz="2200" dirty="0">
                <a:latin typeface="Arial" panose="020B0604020202020204" pitchFamily="34" charset="0"/>
              </a:rPr>
              <a:t> </a:t>
            </a:r>
            <a:r>
              <a:rPr lang="en-US" altLang="cs-CZ" sz="2200" dirty="0">
                <a:latin typeface="Arial" panose="020B0604020202020204" pitchFamily="34" charset="0"/>
              </a:rPr>
              <a:t>increasingly packed with competitors, prospects for profits and growth are increasingly limited. Tough, fierce competition leads to the fact that businesses are bleeding - hence the term red ocean.</a:t>
            </a:r>
          </a:p>
          <a:p>
            <a:pPr marL="285750" indent="-285750" eaLnBrk="1" hangingPunct="1">
              <a:spcBef>
                <a:spcPct val="0"/>
              </a:spcBef>
              <a:defRPr/>
            </a:pPr>
            <a:r>
              <a:rPr lang="en-US" altLang="cs-CZ" sz="2200" b="1" dirty="0">
                <a:latin typeface="Arial" panose="020B0604020202020204" pitchFamily="34" charset="0"/>
              </a:rPr>
              <a:t>Blue oceans </a:t>
            </a:r>
            <a:r>
              <a:rPr lang="en-US" altLang="cs-CZ" sz="2200" dirty="0">
                <a:latin typeface="Arial" panose="020B0604020202020204" pitchFamily="34" charset="0"/>
              </a:rPr>
              <a:t>- these are the sectors that do not yet exist, it is the unknown market space </a:t>
            </a:r>
            <a:r>
              <a:rPr lang="cs-CZ" altLang="cs-CZ" sz="2200" dirty="0" err="1">
                <a:latin typeface="Arial" panose="020B0604020202020204" pitchFamily="34" charset="0"/>
              </a:rPr>
              <a:t>without</a:t>
            </a:r>
            <a:r>
              <a:rPr lang="cs-CZ" altLang="cs-CZ" sz="2200" dirty="0">
                <a:latin typeface="Arial" panose="020B0604020202020204" pitchFamily="34" charset="0"/>
              </a:rPr>
              <a:t> </a:t>
            </a:r>
            <a:r>
              <a:rPr lang="en-US" altLang="cs-CZ" sz="2200" dirty="0">
                <a:latin typeface="Arial" panose="020B0604020202020204" pitchFamily="34" charset="0"/>
              </a:rPr>
              <a:t>competition. In blue oceans, demand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en-US" altLang="cs-CZ" sz="2200" dirty="0">
                <a:latin typeface="Arial" panose="020B0604020202020204" pitchFamily="34" charset="0"/>
              </a:rPr>
              <a:t>create</a:t>
            </a:r>
            <a:r>
              <a:rPr lang="cs-CZ" altLang="cs-CZ" sz="2200" dirty="0">
                <a:latin typeface="Arial" panose="020B0604020202020204" pitchFamily="34" charset="0"/>
              </a:rPr>
              <a:t>d</a:t>
            </a:r>
            <a:r>
              <a:rPr lang="en-US" altLang="cs-CZ" sz="2200" dirty="0">
                <a:latin typeface="Arial" panose="020B0604020202020204" pitchFamily="34" charset="0"/>
              </a:rPr>
              <a:t> instead </a:t>
            </a:r>
            <a:r>
              <a:rPr lang="cs-CZ" altLang="cs-CZ" sz="2200" dirty="0">
                <a:latin typeface="Arial" panose="020B0604020202020204" pitchFamily="34" charset="0"/>
              </a:rPr>
              <a:t>of </a:t>
            </a:r>
            <a:r>
              <a:rPr lang="cs-CZ" altLang="cs-CZ" sz="2200" dirty="0" err="1">
                <a:latin typeface="Arial" panose="020B0604020202020204" pitchFamily="34" charset="0"/>
              </a:rPr>
              <a:t>received</a:t>
            </a:r>
            <a:r>
              <a:rPr lang="en-US" altLang="cs-CZ" sz="2200" dirty="0">
                <a:latin typeface="Arial" panose="020B0604020202020204" pitchFamily="34" charset="0"/>
              </a:rPr>
              <a:t>. And there is plenty of opportunity for growth.</a:t>
            </a:r>
          </a:p>
        </p:txBody>
      </p:sp>
    </p:spTree>
    <p:extLst>
      <p:ext uri="{BB962C8B-B14F-4D97-AF65-F5344CB8AC3E}">
        <p14:creationId xmlns:p14="http://schemas.microsoft.com/office/powerpoint/2010/main" val="33413657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SWIMMING IN THE OCEANS</a:t>
            </a:r>
          </a:p>
        </p:txBody>
      </p:sp>
      <p:sp>
        <p:nvSpPr>
          <p:cNvPr id="3079" name="TextovéPole 10"/>
          <p:cNvSpPr txBox="1">
            <a:spLocks noChangeArrowheads="1"/>
          </p:cNvSpPr>
          <p:nvPr/>
        </p:nvSpPr>
        <p:spPr bwMode="auto">
          <a:xfrm>
            <a:off x="503238" y="1438275"/>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main idea – </a:t>
            </a:r>
            <a:r>
              <a:rPr lang="cs-CZ" altLang="cs-CZ" sz="2200" dirty="0">
                <a:latin typeface="Arial" panose="020B0604020202020204" pitchFamily="34" charset="0"/>
              </a:rPr>
              <a:t>I </a:t>
            </a:r>
            <a:r>
              <a:rPr lang="cs-CZ" altLang="cs-CZ" sz="2200" dirty="0" err="1">
                <a:latin typeface="Arial" panose="020B0604020202020204" pitchFamily="34" charset="0"/>
              </a:rPr>
              <a:t>am</a:t>
            </a:r>
            <a:r>
              <a:rPr lang="cs-CZ" altLang="cs-CZ" sz="2200" dirty="0">
                <a:latin typeface="Arial" panose="020B0604020202020204" pitchFamily="34" charset="0"/>
              </a:rPr>
              <a:t> not </a:t>
            </a:r>
            <a:r>
              <a:rPr lang="en-US" altLang="cs-CZ" sz="2200" dirty="0" err="1">
                <a:latin typeface="Arial" panose="020B0604020202020204" pitchFamily="34" charset="0"/>
              </a:rPr>
              <a:t>competin</a:t>
            </a:r>
            <a:r>
              <a:rPr lang="cs-CZ" altLang="cs-CZ" sz="2200" dirty="0">
                <a:latin typeface="Arial" panose="020B0604020202020204" pitchFamily="34" charset="0"/>
              </a:rPr>
              <a:t>g</a:t>
            </a:r>
            <a:r>
              <a:rPr lang="en-US" altLang="cs-CZ" sz="2200" dirty="0">
                <a:latin typeface="Arial" panose="020B0604020202020204" pitchFamily="34" charset="0"/>
              </a:rPr>
              <a:t> but </a:t>
            </a:r>
            <a:r>
              <a:rPr lang="en-US" altLang="cs-CZ" sz="2200" b="1" dirty="0">
                <a:latin typeface="Arial" panose="020B0604020202020204" pitchFamily="34" charset="0"/>
              </a:rPr>
              <a:t>creating </a:t>
            </a:r>
            <a:r>
              <a:rPr lang="cs-CZ" altLang="cs-CZ" sz="2200" b="1" dirty="0">
                <a:latin typeface="Arial" panose="020B0604020202020204" pitchFamily="34" charset="0"/>
              </a:rPr>
              <a:t>my </a:t>
            </a:r>
            <a:r>
              <a:rPr lang="cs-CZ" altLang="cs-CZ" sz="2200" b="1" dirty="0" err="1">
                <a:latin typeface="Arial" panose="020B0604020202020204" pitchFamily="34" charset="0"/>
              </a:rPr>
              <a:t>own</a:t>
            </a:r>
            <a:r>
              <a:rPr lang="cs-CZ" altLang="cs-CZ" sz="2200" b="1" dirty="0">
                <a:latin typeface="Arial" panose="020B0604020202020204" pitchFamily="34" charset="0"/>
              </a:rPr>
              <a:t> </a:t>
            </a:r>
            <a:r>
              <a:rPr lang="en-US" altLang="cs-CZ" sz="2200" b="1" dirty="0">
                <a:latin typeface="Arial" panose="020B0604020202020204" pitchFamily="34" charset="0"/>
              </a:rPr>
              <a:t>new market space</a:t>
            </a:r>
            <a:r>
              <a:rPr lang="en-US" altLang="cs-CZ" sz="2200" dirty="0">
                <a:latin typeface="Arial" panose="020B0604020202020204" pitchFamily="34" charset="0"/>
              </a:rPr>
              <a:t> - the blue ocean - I am ahead, I am a leader and </a:t>
            </a:r>
            <a:r>
              <a:rPr lang="cs-CZ" altLang="cs-CZ" sz="2200" dirty="0">
                <a:latin typeface="Arial" panose="020B0604020202020204" pitchFamily="34" charset="0"/>
              </a:rPr>
              <a:t>I </a:t>
            </a:r>
            <a:r>
              <a:rPr lang="en-US" altLang="cs-CZ" sz="2200" dirty="0">
                <a:latin typeface="Arial" panose="020B0604020202020204" pitchFamily="34" charset="0"/>
              </a:rPr>
              <a:t>set the rules.</a:t>
            </a:r>
          </a:p>
          <a:p>
            <a:pPr marL="285750" indent="-285750" eaLnBrk="1" hangingPunct="1">
              <a:spcBef>
                <a:spcPct val="0"/>
              </a:spcBef>
              <a:defRPr/>
            </a:pPr>
            <a:r>
              <a:rPr lang="en-US" altLang="cs-CZ" sz="2200" dirty="0">
                <a:latin typeface="Arial" panose="020B0604020202020204" pitchFamily="34" charset="0"/>
              </a:rPr>
              <a:t>In the red ocean</a:t>
            </a:r>
            <a:r>
              <a:rPr lang="cs-CZ" altLang="cs-CZ" sz="2200" dirty="0">
                <a:latin typeface="Arial" panose="020B0604020202020204" pitchFamily="34" charset="0"/>
              </a:rPr>
              <a:t>, </a:t>
            </a:r>
            <a:r>
              <a:rPr lang="cs-CZ" altLang="cs-CZ" sz="2200" dirty="0" err="1">
                <a:latin typeface="Arial" panose="020B0604020202020204" pitchFamily="34" charset="0"/>
              </a:rPr>
              <a:t>there</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 c</a:t>
            </a:r>
            <a:r>
              <a:rPr lang="en-US" altLang="cs-CZ" sz="2200" dirty="0" err="1">
                <a:latin typeface="Arial" panose="020B0604020202020204" pitchFamily="34" charset="0"/>
              </a:rPr>
              <a:t>onstant</a:t>
            </a:r>
            <a:r>
              <a:rPr lang="en-US" altLang="cs-CZ" sz="2200" dirty="0">
                <a:latin typeface="Arial" panose="020B0604020202020204" pitchFamily="34" charset="0"/>
              </a:rPr>
              <a:t> fight</a:t>
            </a:r>
            <a:r>
              <a:rPr lang="cs-CZ" altLang="cs-CZ" sz="2200" dirty="0">
                <a:latin typeface="Arial" panose="020B0604020202020204" pitchFamily="34" charset="0"/>
              </a:rPr>
              <a:t> of</a:t>
            </a:r>
            <a:r>
              <a:rPr lang="en-US" altLang="cs-CZ" sz="2200" dirty="0">
                <a:latin typeface="Arial" panose="020B0604020202020204" pitchFamily="34" charset="0"/>
              </a:rPr>
              <a:t> my old </a:t>
            </a:r>
            <a:r>
              <a:rPr lang="cs-CZ" altLang="cs-CZ" sz="2200" dirty="0">
                <a:latin typeface="Arial" panose="020B0604020202020204" pitchFamily="34" charset="0"/>
              </a:rPr>
              <a:t>s</a:t>
            </a:r>
            <a:r>
              <a:rPr lang="en-US" altLang="cs-CZ" sz="2200" dirty="0">
                <a:latin typeface="Arial" panose="020B0604020202020204" pitchFamily="34" charset="0"/>
              </a:rPr>
              <a:t>harks - classic battle of efficiency (cost / income).</a:t>
            </a:r>
          </a:p>
          <a:p>
            <a:pPr marL="285750" indent="-285750" eaLnBrk="1" hangingPunct="1">
              <a:spcBef>
                <a:spcPct val="0"/>
              </a:spcBef>
              <a:defRPr/>
            </a:pPr>
            <a:r>
              <a:rPr lang="en-US" altLang="cs-CZ" sz="2200" dirty="0">
                <a:latin typeface="Arial" panose="020B0604020202020204" pitchFamily="34" charset="0"/>
              </a:rPr>
              <a:t>What's the trick? - I bring "</a:t>
            </a:r>
            <a:r>
              <a:rPr lang="en-US" altLang="cs-CZ" sz="2200" b="1" dirty="0">
                <a:latin typeface="Arial" panose="020B0604020202020204" pitchFamily="34" charset="0"/>
              </a:rPr>
              <a:t>value innovation</a:t>
            </a:r>
            <a:r>
              <a:rPr lang="en-US" altLang="cs-CZ" sz="2200" dirty="0">
                <a:latin typeface="Arial" panose="020B0604020202020204" pitchFamily="34" charset="0"/>
              </a:rPr>
              <a:t>" - a step </a:t>
            </a:r>
            <a:r>
              <a:rPr lang="cs-CZ" altLang="cs-CZ" sz="2200" dirty="0">
                <a:latin typeface="Arial" panose="020B0604020202020204" pitchFamily="34" charset="0"/>
              </a:rPr>
              <a:t>(</a:t>
            </a:r>
            <a:r>
              <a:rPr lang="cs-CZ" altLang="cs-CZ" sz="2200" dirty="0" err="1">
                <a:latin typeface="Arial" panose="020B0604020202020204" pitchFamily="34" charset="0"/>
              </a:rPr>
              <a:t>jump</a:t>
            </a:r>
            <a:r>
              <a:rPr lang="cs-CZ" altLang="cs-CZ" sz="2200" dirty="0">
                <a:latin typeface="Arial" panose="020B0604020202020204" pitchFamily="34" charset="0"/>
              </a:rPr>
              <a:t>) </a:t>
            </a:r>
            <a:r>
              <a:rPr lang="en-US" altLang="cs-CZ" sz="2200" dirty="0">
                <a:latin typeface="Arial" panose="020B0604020202020204" pitchFamily="34" charset="0"/>
              </a:rPr>
              <a:t>increase </a:t>
            </a:r>
            <a:r>
              <a:rPr lang="cs-CZ" altLang="cs-CZ" sz="2200" dirty="0">
                <a:latin typeface="Arial" panose="020B0604020202020204" pitchFamily="34" charset="0"/>
              </a:rPr>
              <a:t>to </a:t>
            </a:r>
            <a:r>
              <a:rPr lang="en-US" altLang="cs-CZ" sz="2200" dirty="0">
                <a:latin typeface="Arial" panose="020B0604020202020204" pitchFamily="34" charset="0"/>
              </a:rPr>
              <a:t>customer value.</a:t>
            </a:r>
          </a:p>
          <a:p>
            <a:pPr marL="285750" indent="-285750" eaLnBrk="1" hangingPunct="1">
              <a:spcBef>
                <a:spcPct val="0"/>
              </a:spcBef>
              <a:defRPr/>
            </a:pPr>
            <a:r>
              <a:rPr lang="en-US" altLang="cs-CZ" sz="2200" dirty="0">
                <a:latin typeface="Arial" panose="020B0604020202020204" pitchFamily="34" charset="0"/>
              </a:rPr>
              <a:t>Using the value curve</a:t>
            </a:r>
            <a:r>
              <a:rPr lang="cs-CZ" altLang="cs-CZ" sz="2200" dirty="0">
                <a:latin typeface="Arial" panose="020B0604020202020204" pitchFamily="34" charset="0"/>
              </a:rPr>
              <a:t>, I</a:t>
            </a:r>
            <a:r>
              <a:rPr lang="en-US" altLang="cs-CZ" sz="2200" dirty="0">
                <a:latin typeface="Arial" panose="020B0604020202020204" pitchFamily="34" charset="0"/>
              </a:rPr>
              <a:t> analyze the value of the entire industry - seeking opportunities to excel - eliminating unnecessary features and add</a:t>
            </a:r>
            <a:r>
              <a:rPr lang="cs-CZ" altLang="cs-CZ" sz="2200" dirty="0" err="1">
                <a:latin typeface="Arial" panose="020B0604020202020204" pitchFamily="34" charset="0"/>
              </a:rPr>
              <a:t>ing</a:t>
            </a:r>
            <a:r>
              <a:rPr lang="en-US" altLang="cs-CZ" sz="2200" dirty="0">
                <a:latin typeface="Arial" panose="020B0604020202020204" pitchFamily="34" charset="0"/>
              </a:rPr>
              <a:t> new ones. </a:t>
            </a: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Examples</a:t>
            </a:r>
            <a:r>
              <a:rPr lang="cs-CZ" altLang="cs-CZ" sz="2200" dirty="0">
                <a:latin typeface="Arial" panose="020B0604020202020204" pitchFamily="34" charset="0"/>
              </a:rPr>
              <a:t>: iPhone, iPad, Tesla car, Google </a:t>
            </a:r>
            <a:r>
              <a:rPr lang="cs-CZ" altLang="cs-CZ" sz="2200" dirty="0" err="1">
                <a:latin typeface="Arial" panose="020B0604020202020204" pitchFamily="34" charset="0"/>
              </a:rPr>
              <a:t>Glass</a:t>
            </a:r>
            <a:r>
              <a:rPr lang="cs-CZ" altLang="cs-CZ" sz="2200" dirty="0">
                <a:latin typeface="Arial" panose="020B0604020202020204" pitchFamily="34" charset="0"/>
              </a:rPr>
              <a:t>, </a:t>
            </a:r>
            <a:r>
              <a:rPr lang="cs-CZ" altLang="cs-CZ" sz="2200" dirty="0" err="1">
                <a:latin typeface="Arial" panose="020B0604020202020204" pitchFamily="34" charset="0"/>
              </a:rPr>
              <a:t>Cirque</a:t>
            </a:r>
            <a:r>
              <a:rPr lang="cs-CZ" altLang="cs-CZ" sz="2200" dirty="0">
                <a:latin typeface="Arial" panose="020B0604020202020204" pitchFamily="34" charset="0"/>
              </a:rPr>
              <a:t> de </a:t>
            </a:r>
            <a:r>
              <a:rPr lang="cs-CZ" altLang="cs-CZ" sz="2200" dirty="0" err="1">
                <a:latin typeface="Arial" panose="020B0604020202020204" pitchFamily="34" charset="0"/>
              </a:rPr>
              <a:t>Soleil</a:t>
            </a:r>
            <a:r>
              <a:rPr lang="cs-CZ" altLang="cs-CZ" sz="2200" dirty="0">
                <a:latin typeface="Arial" panose="020B0604020202020204" pitchFamily="34" charset="0"/>
              </a:rPr>
              <a:t>, 3D </a:t>
            </a:r>
            <a:r>
              <a:rPr lang="cs-CZ" altLang="cs-CZ" sz="2200" dirty="0" err="1">
                <a:latin typeface="Arial" panose="020B0604020202020204" pitchFamily="34" charset="0"/>
              </a:rPr>
              <a:t>print</a:t>
            </a:r>
            <a:r>
              <a:rPr lang="cs-CZ" altLang="cs-CZ" sz="2200" dirty="0">
                <a:latin typeface="Arial" panose="020B0604020202020204" pitchFamily="34" charset="0"/>
              </a:rPr>
              <a:t>, </a:t>
            </a:r>
            <a:r>
              <a:rPr lang="cs-CZ" altLang="cs-CZ" sz="2200" dirty="0" err="1">
                <a:latin typeface="Arial" panose="020B0604020202020204" pitchFamily="34" charset="0"/>
              </a:rPr>
              <a:t>experience</a:t>
            </a:r>
            <a:r>
              <a:rPr lang="cs-CZ" altLang="cs-CZ" sz="2200" dirty="0">
                <a:latin typeface="Arial" panose="020B0604020202020204" pitchFamily="34" charset="0"/>
              </a:rPr>
              <a:t> </a:t>
            </a:r>
            <a:r>
              <a:rPr lang="cs-CZ" altLang="cs-CZ" sz="2200" dirty="0" err="1">
                <a:latin typeface="Arial" panose="020B0604020202020204" pitchFamily="34" charset="0"/>
              </a:rPr>
              <a:t>adventures</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161707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1. PRODUCT DEFINITION</a:t>
            </a:r>
          </a:p>
        </p:txBody>
      </p:sp>
      <p:sp>
        <p:nvSpPr>
          <p:cNvPr id="3079" name="TextovéPole 10"/>
          <p:cNvSpPr txBox="1">
            <a:spLocks noChangeArrowheads="1"/>
          </p:cNvSpPr>
          <p:nvPr/>
        </p:nvSpPr>
        <p:spPr bwMode="auto">
          <a:xfrm>
            <a:off x="503238" y="1512044"/>
            <a:ext cx="847725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i="1" dirty="0">
                <a:latin typeface="Arial" panose="020B0604020202020204" pitchFamily="34" charset="0"/>
              </a:rPr>
              <a:t>"Anything that can be offered on the market to attract attention, </a:t>
            </a:r>
            <a:r>
              <a:rPr lang="cs-CZ" altLang="cs-CZ" sz="2200" i="1" dirty="0" err="1">
                <a:latin typeface="Arial" panose="020B0604020202020204" pitchFamily="34" charset="0"/>
              </a:rPr>
              <a:t>for</a:t>
            </a:r>
            <a:r>
              <a:rPr lang="cs-CZ" altLang="cs-CZ" sz="2200" i="1" dirty="0">
                <a:latin typeface="Arial" panose="020B0604020202020204" pitchFamily="34" charset="0"/>
              </a:rPr>
              <a:t> </a:t>
            </a:r>
            <a:r>
              <a:rPr lang="en-US" altLang="cs-CZ" sz="2200" i="1" dirty="0">
                <a:latin typeface="Arial" panose="020B0604020202020204" pitchFamily="34" charset="0"/>
              </a:rPr>
              <a:t>purchase or consumption that can satisfy the desires, wishes or needs; They include physical objects, services, people, places, organizations and ideas.„</a:t>
            </a:r>
            <a:r>
              <a:rPr lang="cs-CZ" altLang="cs-CZ" sz="2200" i="1" dirty="0">
                <a:latin typeface="Arial" panose="020B0604020202020204" pitchFamily="34" charset="0"/>
              </a:rPr>
              <a:t> (</a:t>
            </a:r>
            <a:r>
              <a:rPr lang="cs-CZ" altLang="cs-CZ" sz="2200" i="1" dirty="0" err="1">
                <a:latin typeface="Arial" panose="020B0604020202020204" pitchFamily="34" charset="0"/>
              </a:rPr>
              <a:t>Kotler</a:t>
            </a:r>
            <a:r>
              <a:rPr lang="cs-CZ" altLang="cs-CZ" sz="2200" i="1" dirty="0">
                <a:latin typeface="Arial" panose="020B0604020202020204" pitchFamily="34" charset="0"/>
              </a:rPr>
              <a:t>, 2007)</a:t>
            </a:r>
          </a:p>
          <a:p>
            <a:pPr marL="285750" indent="-285750" eaLnBrk="1" hangingPunct="1">
              <a:spcBef>
                <a:spcPct val="0"/>
              </a:spcBef>
              <a:defRPr/>
            </a:pPr>
            <a:r>
              <a:rPr lang="en-US" altLang="cs-CZ" sz="2200" dirty="0">
                <a:latin typeface="Arial" panose="020B0604020202020204" pitchFamily="34" charset="0"/>
              </a:rPr>
              <a:t>Tangible product, service or idea which is subject of exchange in the market.</a:t>
            </a:r>
          </a:p>
          <a:p>
            <a:pPr marL="285750" indent="-285750" eaLnBrk="1" hangingPunct="1">
              <a:spcBef>
                <a:spcPct val="0"/>
              </a:spcBef>
              <a:defRPr/>
            </a:pPr>
            <a:r>
              <a:rPr lang="en-US" altLang="cs-CZ" sz="2200" dirty="0">
                <a:latin typeface="Arial" panose="020B0604020202020204" pitchFamily="34" charset="0"/>
              </a:rPr>
              <a:t>That means whatever supply to satisfy customer´s demands and needs.</a:t>
            </a: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There</a:t>
            </a:r>
            <a:r>
              <a:rPr lang="cs-CZ" altLang="cs-CZ" sz="2200" dirty="0">
                <a:latin typeface="Arial" panose="020B0604020202020204" pitchFamily="34" charset="0"/>
              </a:rPr>
              <a:t> are 2 </a:t>
            </a:r>
            <a:r>
              <a:rPr lang="cs-CZ" altLang="cs-CZ" sz="2200" dirty="0" err="1">
                <a:latin typeface="Arial" panose="020B0604020202020204" pitchFamily="34" charset="0"/>
              </a:rPr>
              <a:t>distinctive</a:t>
            </a:r>
            <a:r>
              <a:rPr lang="cs-CZ" altLang="cs-CZ" sz="2200" dirty="0">
                <a:latin typeface="Arial" panose="020B0604020202020204" pitchFamily="34" charset="0"/>
              </a:rPr>
              <a:t> </a:t>
            </a:r>
            <a:r>
              <a:rPr lang="cs-CZ" altLang="cs-CZ" sz="2200" dirty="0" err="1">
                <a:latin typeface="Arial" panose="020B0604020202020204" pitchFamily="34" charset="0"/>
              </a:rPr>
              <a:t>types</a:t>
            </a:r>
            <a:r>
              <a:rPr lang="cs-CZ" altLang="cs-CZ" sz="2200" dirty="0">
                <a:latin typeface="Arial" panose="020B0604020202020204" pitchFamily="34" charset="0"/>
              </a:rPr>
              <a:t> of </a:t>
            </a:r>
            <a:r>
              <a:rPr lang="cs-CZ" altLang="cs-CZ" sz="2200" dirty="0" err="1">
                <a:latin typeface="Arial" panose="020B0604020202020204" pitchFamily="34" charset="0"/>
              </a:rPr>
              <a:t>products</a:t>
            </a:r>
            <a:r>
              <a:rPr lang="cs-CZ" altLang="cs-CZ" sz="2200" dirty="0">
                <a:latin typeface="Arial" panose="020B0604020202020204" pitchFamily="34" charset="0"/>
              </a:rPr>
              <a:t> – </a:t>
            </a:r>
            <a:r>
              <a:rPr lang="cs-CZ" altLang="cs-CZ" sz="2200" dirty="0" err="1">
                <a:latin typeface="Arial" panose="020B0604020202020204" pitchFamily="34" charset="0"/>
              </a:rPr>
              <a:t>goods</a:t>
            </a:r>
            <a:r>
              <a:rPr lang="cs-CZ" altLang="cs-CZ" sz="2200" dirty="0">
                <a:latin typeface="Arial" panose="020B0604020202020204" pitchFamily="34" charset="0"/>
              </a:rPr>
              <a:t> (</a:t>
            </a:r>
            <a:r>
              <a:rPr lang="cs-CZ" altLang="cs-CZ" sz="2200" dirty="0" err="1">
                <a:latin typeface="Arial" panose="020B0604020202020204" pitchFamily="34" charset="0"/>
              </a:rPr>
              <a:t>tangible</a:t>
            </a:r>
            <a:r>
              <a:rPr lang="cs-CZ" altLang="cs-CZ" sz="2200" dirty="0">
                <a:latin typeface="Arial" panose="020B0604020202020204" pitchFamily="34" charset="0"/>
              </a:rPr>
              <a:t>) and </a:t>
            </a:r>
            <a:r>
              <a:rPr lang="cs-CZ" altLang="cs-CZ" sz="2200" dirty="0" err="1">
                <a:latin typeface="Arial" panose="020B0604020202020204" pitchFamily="34" charset="0"/>
              </a:rPr>
              <a:t>services</a:t>
            </a:r>
            <a:r>
              <a:rPr lang="cs-CZ" altLang="cs-CZ" sz="2200" dirty="0">
                <a:latin typeface="Arial" panose="020B0604020202020204" pitchFamily="34" charset="0"/>
              </a:rPr>
              <a:t> (</a:t>
            </a:r>
            <a:r>
              <a:rPr lang="cs-CZ" altLang="cs-CZ" sz="2200" dirty="0" err="1">
                <a:latin typeface="Arial" panose="020B0604020202020204" pitchFamily="34" charset="0"/>
              </a:rPr>
              <a:t>intangible</a:t>
            </a:r>
            <a:r>
              <a:rPr lang="cs-CZ" altLang="cs-CZ" sz="2200" dirty="0">
                <a:latin typeface="Arial" panose="020B0604020202020204" pitchFamily="34" charset="0"/>
              </a:rPr>
              <a:t>).</a:t>
            </a:r>
          </a:p>
          <a:p>
            <a:pPr marL="285750" indent="-285750" eaLnBrk="1" hangingPunct="1">
              <a:spcBef>
                <a:spcPct val="0"/>
              </a:spcBef>
              <a:defRPr/>
            </a:pPr>
            <a:r>
              <a:rPr lang="cs-CZ" altLang="cs-CZ" sz="2200" dirty="0" err="1">
                <a:latin typeface="Arial" panose="020B0604020202020204" pitchFamily="34" charset="0"/>
              </a:rPr>
              <a:t>Characteristics</a:t>
            </a:r>
            <a:r>
              <a:rPr lang="cs-CZ" altLang="cs-CZ" sz="2200" dirty="0">
                <a:latin typeface="Arial" panose="020B0604020202020204" pitchFamily="34" charset="0"/>
              </a:rPr>
              <a:t> 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product</a:t>
            </a:r>
            <a:r>
              <a:rPr lang="cs-CZ" altLang="cs-CZ" sz="2200" dirty="0">
                <a:latin typeface="Arial" panose="020B0604020202020204" pitchFamily="34" charset="0"/>
              </a:rPr>
              <a:t> - </a:t>
            </a:r>
            <a:r>
              <a:rPr lang="cs-CZ" altLang="cs-CZ" sz="2200" dirty="0" err="1">
                <a:latin typeface="Arial" panose="020B0604020202020204" pitchFamily="34" charset="0"/>
              </a:rPr>
              <a:t>two</a:t>
            </a:r>
            <a:r>
              <a:rPr lang="cs-CZ" altLang="cs-CZ" sz="2200" dirty="0">
                <a:latin typeface="Arial" panose="020B0604020202020204" pitchFamily="34" charset="0"/>
              </a:rPr>
              <a:t> </a:t>
            </a:r>
            <a:r>
              <a:rPr lang="cs-CZ" altLang="cs-CZ" sz="2200" dirty="0" err="1">
                <a:latin typeface="Arial" panose="020B0604020202020204" pitchFamily="34" charset="0"/>
              </a:rPr>
              <a:t>parts</a:t>
            </a:r>
            <a:r>
              <a:rPr lang="cs-CZ" altLang="cs-CZ" sz="2200" dirty="0">
                <a:latin typeface="Arial" panose="020B0604020202020204" pitchFamily="34" charset="0"/>
              </a:rPr>
              <a:t>:</a:t>
            </a:r>
          </a:p>
          <a:p>
            <a:pPr marL="1028700" lvl="1" eaLnBrk="1" hangingPunct="1">
              <a:spcBef>
                <a:spcPct val="0"/>
              </a:spcBef>
              <a:defRPr/>
            </a:pPr>
            <a:r>
              <a:rPr lang="en-US" altLang="cs-CZ" sz="1800" dirty="0">
                <a:latin typeface="Arial" panose="020B0604020202020204" pitchFamily="34" charset="0"/>
              </a:rPr>
              <a:t>Functional: tangible (performance, consumption of energy, speed, …) or services (complement the product – home delivery, or make the product – traveling agency)</a:t>
            </a:r>
          </a:p>
          <a:p>
            <a:pPr marL="1028700" lvl="1" eaLnBrk="1" hangingPunct="1">
              <a:spcBef>
                <a:spcPct val="0"/>
              </a:spcBef>
              <a:defRPr/>
            </a:pPr>
            <a:r>
              <a:rPr lang="en-US" altLang="cs-CZ" sz="1800" dirty="0">
                <a:latin typeface="Arial" panose="020B0604020202020204" pitchFamily="34" charset="0"/>
              </a:rPr>
              <a:t>Image: brand, design</a:t>
            </a:r>
            <a:r>
              <a:rPr lang="cs-CZ" altLang="cs-CZ" sz="1800" dirty="0">
                <a:latin typeface="Arial" panose="020B0604020202020204" pitchFamily="34" charset="0"/>
              </a:rPr>
              <a:t> </a:t>
            </a:r>
            <a:r>
              <a:rPr lang="cs-CZ" altLang="cs-CZ" sz="1800" dirty="0" err="1">
                <a:latin typeface="Arial" panose="020B0604020202020204" pitchFamily="34" charset="0"/>
              </a:rPr>
              <a:t>etc</a:t>
            </a:r>
            <a:r>
              <a:rPr lang="cs-CZ" altLang="cs-CZ" sz="1800" dirty="0">
                <a:latin typeface="Arial" panose="020B0604020202020204" pitchFamily="34" charset="0"/>
              </a:rPr>
              <a:t>.</a:t>
            </a:r>
          </a:p>
          <a:p>
            <a:pPr marL="285750" indent="-285750" eaLnBrk="1" hangingPunct="1">
              <a:spcBef>
                <a:spcPct val="0"/>
              </a:spcBef>
              <a:defRPr/>
            </a:pPr>
            <a:endParaRPr lang="en-US" altLang="cs-CZ" sz="2200" dirty="0" err="1">
              <a:latin typeface="Arial" panose="020B0604020202020204"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BOS PROCESS STEP BY STEP 1</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Define the existing market area</a:t>
            </a:r>
            <a:r>
              <a:rPr lang="en-US" altLang="cs-CZ" sz="2200" dirty="0">
                <a:latin typeface="Arial" panose="020B0604020202020204" pitchFamily="34" charset="0"/>
              </a:rPr>
              <a:t>. What products do you offer? In what market segment are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active</a:t>
            </a:r>
            <a:r>
              <a:rPr lang="en-US" altLang="cs-CZ" sz="2200" dirty="0">
                <a:latin typeface="Arial" panose="020B0604020202020204" pitchFamily="34" charset="0"/>
              </a:rPr>
              <a:t>? What are your core competencies?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Find the key factors within the </a:t>
            </a:r>
            <a:r>
              <a:rPr lang="cs-CZ" altLang="cs-CZ" sz="2200" b="1" dirty="0" err="1">
                <a:latin typeface="Arial" panose="020B0604020202020204" pitchFamily="34" charset="0"/>
              </a:rPr>
              <a:t>industry</a:t>
            </a:r>
            <a:r>
              <a:rPr lang="en-US" altLang="cs-CZ" sz="2200" dirty="0">
                <a:latin typeface="Arial" panose="020B0604020202020204" pitchFamily="34" charset="0"/>
              </a:rPr>
              <a:t>. According to what the customer decides when choosing a product? What qualities of the product are expected? What needs </a:t>
            </a:r>
            <a:r>
              <a:rPr lang="cs-CZ" altLang="cs-CZ" sz="2200" dirty="0">
                <a:latin typeface="Arial" panose="020B0604020202020204" pitchFamily="34" charset="0"/>
              </a:rPr>
              <a:t>do </a:t>
            </a:r>
            <a:r>
              <a:rPr lang="cs-CZ" altLang="cs-CZ" sz="2200" dirty="0" err="1">
                <a:latin typeface="Arial" panose="020B0604020202020204" pitchFamily="34" charset="0"/>
              </a:rPr>
              <a:t>they</a:t>
            </a:r>
            <a:r>
              <a:rPr lang="cs-CZ" altLang="cs-CZ" sz="2200" dirty="0">
                <a:latin typeface="Arial" panose="020B0604020202020204" pitchFamily="34" charset="0"/>
              </a:rPr>
              <a:t> </a:t>
            </a:r>
            <a:r>
              <a:rPr lang="en-US" altLang="cs-CZ" sz="2200" dirty="0">
                <a:latin typeface="Arial" panose="020B0604020202020204" pitchFamily="34" charset="0"/>
              </a:rPr>
              <a:t>want</a:t>
            </a:r>
            <a:r>
              <a:rPr lang="cs-CZ" altLang="cs-CZ" sz="2200" dirty="0">
                <a:latin typeface="Arial" panose="020B0604020202020204" pitchFamily="34" charset="0"/>
              </a:rPr>
              <a:t> to </a:t>
            </a:r>
            <a:r>
              <a:rPr lang="cs-CZ" altLang="cs-CZ" sz="2200" dirty="0" err="1">
                <a:latin typeface="Arial" panose="020B0604020202020204" pitchFamily="34" charset="0"/>
              </a:rPr>
              <a:t>satisfy</a:t>
            </a:r>
            <a:r>
              <a:rPr lang="en-US" altLang="cs-CZ" sz="2200" dirty="0">
                <a:latin typeface="Arial" panose="020B0604020202020204" pitchFamily="34" charset="0"/>
              </a:rPr>
              <a:t> through </a:t>
            </a:r>
            <a:r>
              <a:rPr lang="cs-CZ" altLang="cs-CZ" sz="2200" dirty="0" err="1">
                <a:latin typeface="Arial" panose="020B0604020202020204" pitchFamily="34" charset="0"/>
              </a:rPr>
              <a:t>our</a:t>
            </a:r>
            <a:r>
              <a:rPr lang="cs-CZ" altLang="cs-CZ" sz="2200" dirty="0">
                <a:latin typeface="Arial" panose="020B0604020202020204" pitchFamily="34" charset="0"/>
              </a:rPr>
              <a:t> </a:t>
            </a:r>
            <a:r>
              <a:rPr lang="en-US" altLang="cs-CZ" sz="2200" dirty="0">
                <a:latin typeface="Arial" panose="020B0604020202020204" pitchFamily="34" charset="0"/>
              </a:rPr>
              <a:t>product or service?</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b="1" dirty="0" err="1">
                <a:latin typeface="Arial" panose="020B0604020202020204" pitchFamily="34" charset="0"/>
              </a:rPr>
              <a:t>Create</a:t>
            </a:r>
            <a:r>
              <a:rPr lang="cs-CZ" altLang="cs-CZ" sz="2200" b="1" dirty="0">
                <a:latin typeface="Arial" panose="020B0604020202020204" pitchFamily="34" charset="0"/>
              </a:rPr>
              <a:t> </a:t>
            </a:r>
            <a:r>
              <a:rPr lang="en-US" altLang="cs-CZ" sz="2200" b="1" dirty="0">
                <a:latin typeface="Arial" panose="020B0604020202020204" pitchFamily="34" charset="0"/>
              </a:rPr>
              <a:t>value curve</a:t>
            </a:r>
            <a:r>
              <a:rPr lang="en-US" altLang="cs-CZ" sz="2200" dirty="0">
                <a:latin typeface="Arial" panose="020B0604020202020204" pitchFamily="34" charset="0"/>
              </a:rPr>
              <a:t>. How well do competing products stand</a:t>
            </a:r>
            <a:r>
              <a:rPr lang="cs-CZ" altLang="cs-CZ" sz="2200" dirty="0">
                <a:latin typeface="Arial" panose="020B0604020202020204" pitchFamily="34" charset="0"/>
              </a:rPr>
              <a:t> </a:t>
            </a:r>
            <a:r>
              <a:rPr lang="cs-CZ" altLang="cs-CZ" sz="2200" dirty="0" err="1">
                <a:latin typeface="Arial" panose="020B0604020202020204" pitchFamily="34" charset="0"/>
              </a:rPr>
              <a:t>against</a:t>
            </a:r>
            <a:r>
              <a:rPr lang="cs-CZ" altLang="cs-CZ" sz="2200" dirty="0">
                <a:latin typeface="Arial" panose="020B0604020202020204" pitchFamily="34" charset="0"/>
              </a:rPr>
              <a:t> </a:t>
            </a:r>
            <a:r>
              <a:rPr lang="cs-CZ" altLang="cs-CZ" sz="2200" dirty="0" err="1">
                <a:latin typeface="Arial" panose="020B0604020202020204" pitchFamily="34" charset="0"/>
              </a:rPr>
              <a:t>each</a:t>
            </a:r>
            <a:r>
              <a:rPr lang="cs-CZ" altLang="cs-CZ" sz="2200" dirty="0">
                <a:latin typeface="Arial" panose="020B0604020202020204" pitchFamily="34" charset="0"/>
              </a:rPr>
              <a:t> </a:t>
            </a:r>
            <a:r>
              <a:rPr lang="cs-CZ" altLang="cs-CZ" sz="2200" dirty="0" err="1">
                <a:latin typeface="Arial" panose="020B0604020202020204" pitchFamily="34" charset="0"/>
              </a:rPr>
              <a:t>other</a:t>
            </a:r>
            <a:r>
              <a:rPr lang="en-US" altLang="cs-CZ" sz="2200" dirty="0">
                <a:latin typeface="Arial" panose="020B0604020202020204" pitchFamily="34" charset="0"/>
              </a:rPr>
              <a:t> in a variety of factors? In what areas are competing products </a:t>
            </a:r>
            <a:r>
              <a:rPr lang="cs-CZ" altLang="cs-CZ" sz="2200" dirty="0" err="1">
                <a:latin typeface="Arial" panose="020B0604020202020204" pitchFamily="34" charset="0"/>
              </a:rPr>
              <a:t>strong</a:t>
            </a:r>
            <a:r>
              <a:rPr lang="cs-CZ" altLang="cs-CZ" sz="2200" dirty="0">
                <a:latin typeface="Arial" panose="020B0604020202020204" pitchFamily="34" charset="0"/>
              </a:rPr>
              <a:t> and </a:t>
            </a:r>
            <a:r>
              <a:rPr lang="cs-CZ" altLang="cs-CZ" sz="2200" dirty="0" err="1">
                <a:latin typeface="Arial" panose="020B0604020202020204" pitchFamily="34" charset="0"/>
              </a:rPr>
              <a:t>weak</a:t>
            </a:r>
            <a:r>
              <a:rPr lang="en-US" altLang="cs-CZ" sz="2200" dirty="0">
                <a:latin typeface="Arial" panose="020B0604020202020204" pitchFamily="34" charset="0"/>
              </a:rPr>
              <a:t>? How much value </a:t>
            </a:r>
            <a:r>
              <a:rPr lang="cs-CZ" altLang="cs-CZ" sz="2200" dirty="0" err="1">
                <a:latin typeface="Arial" panose="020B0604020202020204" pitchFamily="34" charset="0"/>
              </a:rPr>
              <a:t>each</a:t>
            </a:r>
            <a:r>
              <a:rPr lang="cs-CZ" altLang="cs-CZ" sz="2200" dirty="0">
                <a:latin typeface="Arial" panose="020B0604020202020204" pitchFamily="34" charset="0"/>
              </a:rPr>
              <a:t> </a:t>
            </a:r>
            <a:r>
              <a:rPr lang="cs-CZ" altLang="cs-CZ" sz="2200" dirty="0" err="1">
                <a:latin typeface="Arial" panose="020B0604020202020204" pitchFamily="34" charset="0"/>
              </a:rPr>
              <a:t>factor</a:t>
            </a:r>
            <a:r>
              <a:rPr lang="cs-CZ" altLang="cs-CZ" sz="2200" dirty="0">
                <a:latin typeface="Arial" panose="020B0604020202020204" pitchFamily="34" charset="0"/>
              </a:rPr>
              <a:t> </a:t>
            </a:r>
            <a:r>
              <a:rPr lang="en-US" altLang="cs-CZ" sz="2200" dirty="0">
                <a:latin typeface="Arial" panose="020B0604020202020204" pitchFamily="34" charset="0"/>
              </a:rPr>
              <a:t>brings </a:t>
            </a:r>
            <a:r>
              <a:rPr lang="cs-CZ" altLang="cs-CZ" sz="2200" dirty="0">
                <a:latin typeface="Arial" panose="020B0604020202020204" pitchFamily="34" charset="0"/>
              </a:rPr>
              <a:t>to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customer</a:t>
            </a:r>
            <a:r>
              <a:rPr lang="en-US" altLang="cs-CZ" sz="2200" dirty="0">
                <a:latin typeface="Arial" panose="020B0604020202020204" pitchFamily="34" charset="0"/>
              </a:rPr>
              <a:t>?</a:t>
            </a:r>
          </a:p>
        </p:txBody>
      </p:sp>
    </p:spTree>
    <p:extLst>
      <p:ext uri="{BB962C8B-B14F-4D97-AF65-F5344CB8AC3E}">
        <p14:creationId xmlns:p14="http://schemas.microsoft.com/office/powerpoint/2010/main" val="6165094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BOS PROCESS STEP BY STEP 2</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Select the factors increasing value</a:t>
            </a:r>
            <a:r>
              <a:rPr lang="en-US" altLang="cs-CZ" sz="2200" dirty="0">
                <a:latin typeface="Arial" panose="020B0604020202020204" pitchFamily="34" charset="0"/>
              </a:rPr>
              <a:t>. Which of the weak competitors factors can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en-US" altLang="cs-CZ" sz="2200" dirty="0">
                <a:latin typeface="Arial" panose="020B0604020202020204" pitchFamily="34" charset="0"/>
              </a:rPr>
              <a:t>improve</a:t>
            </a:r>
            <a:r>
              <a:rPr lang="cs-CZ" altLang="cs-CZ" sz="2200" dirty="0">
                <a:latin typeface="Arial" panose="020B0604020202020204" pitchFamily="34" charset="0"/>
              </a:rPr>
              <a:t>d</a:t>
            </a:r>
            <a:r>
              <a:rPr lang="en-US" altLang="cs-CZ" sz="2200" dirty="0">
                <a:latin typeface="Arial" panose="020B0604020202020204" pitchFamily="34" charset="0"/>
              </a:rPr>
              <a:t>? Which of them increase the value for the customer?</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Select the factors reducing costs</a:t>
            </a:r>
            <a:r>
              <a:rPr lang="en-US" altLang="cs-CZ" sz="2200" dirty="0">
                <a:latin typeface="Arial" panose="020B0604020202020204" pitchFamily="34" charset="0"/>
              </a:rPr>
              <a:t>. Which factors will enable to significantly reduce costs? How valuable </a:t>
            </a:r>
            <a:r>
              <a:rPr lang="cs-CZ" altLang="cs-CZ" sz="2200" dirty="0">
                <a:latin typeface="Arial" panose="020B0604020202020204" pitchFamily="34" charset="0"/>
              </a:rPr>
              <a:t>are </a:t>
            </a:r>
            <a:r>
              <a:rPr lang="cs-CZ" altLang="cs-CZ" sz="2200" dirty="0" err="1">
                <a:latin typeface="Arial" panose="020B0604020202020204" pitchFamily="34" charset="0"/>
              </a:rPr>
              <a:t>those</a:t>
            </a:r>
            <a:r>
              <a:rPr lang="cs-CZ" altLang="cs-CZ" sz="2200" dirty="0">
                <a:latin typeface="Arial" panose="020B0604020202020204" pitchFamily="34" charset="0"/>
              </a:rPr>
              <a:t> </a:t>
            </a:r>
            <a:r>
              <a:rPr lang="en-US" altLang="cs-CZ" sz="2200" dirty="0">
                <a:latin typeface="Arial" panose="020B0604020202020204" pitchFamily="34" charset="0"/>
              </a:rPr>
              <a:t>for the customer?</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Add new factors increasing customer value</a:t>
            </a:r>
            <a:r>
              <a:rPr lang="en-US" altLang="cs-CZ" sz="2200" dirty="0">
                <a:latin typeface="Arial" panose="020B0604020202020204" pitchFamily="34" charset="0"/>
              </a:rPr>
              <a:t>. What other neglected factors greatly increase the value for the customer?</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Define a new product</a:t>
            </a:r>
            <a:r>
              <a:rPr lang="en-US" altLang="cs-CZ" sz="2200" dirty="0">
                <a:latin typeface="Arial" panose="020B0604020202020204" pitchFamily="34" charset="0"/>
              </a:rPr>
              <a:t>. Based on the limitations and enhancing existing and new factors describe the </a:t>
            </a:r>
            <a:r>
              <a:rPr lang="cs-CZ" altLang="cs-CZ" sz="2200" dirty="0" err="1">
                <a:latin typeface="Arial" panose="020B0604020202020204" pitchFamily="34" charset="0"/>
              </a:rPr>
              <a:t>new</a:t>
            </a:r>
            <a:r>
              <a:rPr lang="cs-CZ" altLang="cs-CZ" sz="2200" dirty="0">
                <a:latin typeface="Arial" panose="020B0604020202020204" pitchFamily="34" charset="0"/>
              </a:rPr>
              <a:t> </a:t>
            </a:r>
            <a:r>
              <a:rPr lang="en-US" altLang="cs-CZ" sz="2200" dirty="0">
                <a:latin typeface="Arial" panose="020B0604020202020204" pitchFamily="34" charset="0"/>
              </a:rPr>
              <a:t>product.</a:t>
            </a:r>
            <a:endParaRPr lang="en-US" altLang="cs-CZ" sz="1800" dirty="0">
              <a:latin typeface="Arial" panose="020B0604020202020204" pitchFamily="34" charset="0"/>
            </a:endParaRPr>
          </a:p>
        </p:txBody>
      </p:sp>
    </p:spTree>
    <p:extLst>
      <p:ext uri="{BB962C8B-B14F-4D97-AF65-F5344CB8AC3E}">
        <p14:creationId xmlns:p14="http://schemas.microsoft.com/office/powerpoint/2010/main" val="1069334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ECOSYSTEMS</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Businesses that offer customers not only lone products, but whole product ecosystems</a:t>
            </a:r>
            <a:r>
              <a:rPr lang="cs-CZ" altLang="cs-CZ" sz="2200" dirty="0">
                <a:latin typeface="Arial" panose="020B0604020202020204" pitchFamily="34" charset="0"/>
              </a:rPr>
              <a:t>,</a:t>
            </a:r>
            <a:r>
              <a:rPr lang="en-US" altLang="cs-CZ" sz="2200" dirty="0">
                <a:latin typeface="Arial" panose="020B0604020202020204" pitchFamily="34" charset="0"/>
              </a:rPr>
              <a:t> are much more successful. The very word “ecosystem” has an amazing content in relation to the product, it is an extension of the original product lines, product families. We can imagine this in practice as a physical product that fits within a family / product family, but mainly fits into a large ecosystem of downstream services, digital content and support. All this fits into the brand philosophy and its positioning.</a:t>
            </a:r>
          </a:p>
          <a:p>
            <a:pPr marL="285750" indent="-285750" eaLnBrk="1" hangingPunct="1">
              <a:spcBef>
                <a:spcPct val="0"/>
              </a:spcBef>
              <a:defRPr/>
            </a:pPr>
            <a:r>
              <a:rPr lang="en-US" altLang="cs-CZ" sz="2200" dirty="0">
                <a:latin typeface="Arial" panose="020B0604020202020204" pitchFamily="34" charset="0"/>
              </a:rPr>
              <a:t>A typical example </a:t>
            </a:r>
            <a:r>
              <a:rPr lang="cs-CZ" altLang="cs-CZ" sz="2200" dirty="0">
                <a:latin typeface="Arial" panose="020B0604020202020204" pitchFamily="34" charset="0"/>
              </a:rPr>
              <a:t>are</a:t>
            </a:r>
            <a:r>
              <a:rPr lang="en-US" altLang="cs-CZ" sz="2200" dirty="0">
                <a:latin typeface="Arial" panose="020B0604020202020204" pitchFamily="34" charset="0"/>
              </a:rPr>
              <a:t> Apple's products - I have an iPhone, turn on iTunes, buy music, a book, a movie, then I want more </a:t>
            </a:r>
            <a:r>
              <a:rPr lang="en-US" altLang="cs-CZ" sz="2200" dirty="0" err="1">
                <a:latin typeface="Arial" panose="020B0604020202020204" pitchFamily="34" charset="0"/>
              </a:rPr>
              <a:t>iFeatures</a:t>
            </a:r>
            <a:r>
              <a:rPr lang="en-US" altLang="cs-CZ" sz="2200" dirty="0">
                <a:latin typeface="Arial" panose="020B0604020202020204" pitchFamily="34" charset="0"/>
              </a:rPr>
              <a:t> and I can never go to the competition again.</a:t>
            </a:r>
            <a:endParaRPr lang="en-US" altLang="cs-CZ" sz="1800" dirty="0">
              <a:latin typeface="Arial" panose="020B0604020202020204" pitchFamily="34" charset="0"/>
            </a:endParaRPr>
          </a:p>
        </p:txBody>
      </p:sp>
    </p:spTree>
    <p:extLst>
      <p:ext uri="{BB962C8B-B14F-4D97-AF65-F5344CB8AC3E}">
        <p14:creationId xmlns:p14="http://schemas.microsoft.com/office/powerpoint/2010/main" val="10014680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ECOSYSTEMS BENEFITS</a:t>
            </a:r>
          </a:p>
        </p:txBody>
      </p:sp>
      <p:sp>
        <p:nvSpPr>
          <p:cNvPr id="3079" name="TextovéPole 10"/>
          <p:cNvSpPr txBox="1">
            <a:spLocks noChangeArrowheads="1"/>
          </p:cNvSpPr>
          <p:nvPr/>
        </p:nvSpPr>
        <p:spPr bwMode="auto">
          <a:xfrm>
            <a:off x="503238" y="1512044"/>
            <a:ext cx="847725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Not only the added value of the product, why I buy it…</a:t>
            </a:r>
          </a:p>
          <a:p>
            <a:pPr eaLnBrk="1" hangingPunct="1">
              <a:spcBef>
                <a:spcPct val="0"/>
              </a:spcBef>
              <a:buNone/>
              <a:defRPr/>
            </a:pPr>
            <a:r>
              <a:rPr lang="cs-CZ" altLang="cs-CZ" sz="2200" dirty="0">
                <a:latin typeface="Arial" panose="020B0604020202020204" pitchFamily="34" charset="0"/>
              </a:rPr>
              <a:t>	</a:t>
            </a:r>
            <a:r>
              <a:rPr lang="en-US" altLang="cs-CZ" sz="2200" dirty="0">
                <a:latin typeface="Arial" panose="020B0604020202020204" pitchFamily="34" charset="0"/>
              </a:rPr>
              <a:t>… </a:t>
            </a:r>
            <a:r>
              <a:rPr lang="cs-CZ" altLang="cs-CZ" sz="2200" dirty="0">
                <a:latin typeface="Arial" panose="020B0604020202020204" pitchFamily="34" charset="0"/>
              </a:rPr>
              <a:t>b</a:t>
            </a:r>
            <a:r>
              <a:rPr lang="en-US" altLang="cs-CZ" sz="2200" dirty="0" err="1">
                <a:latin typeface="Arial" panose="020B0604020202020204" pitchFamily="34" charset="0"/>
              </a:rPr>
              <a:t>ut</a:t>
            </a:r>
            <a:r>
              <a:rPr lang="en-US" altLang="cs-CZ" sz="2200" dirty="0">
                <a:latin typeface="Arial" panose="020B0604020202020204" pitchFamily="34" charset="0"/>
              </a:rPr>
              <a:t> also creating customer loyalty.</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Visible in the evolution of the battle Apple vs. Samsung. Customers do not </a:t>
            </a:r>
            <a:r>
              <a:rPr lang="cs-CZ" altLang="cs-CZ" sz="2200" dirty="0">
                <a:latin typeface="Arial" panose="020B0604020202020204" pitchFamily="34" charset="0"/>
              </a:rPr>
              <a:t>care</a:t>
            </a:r>
            <a:r>
              <a:rPr lang="en-US" altLang="cs-CZ" sz="2200" dirty="0">
                <a:latin typeface="Arial" panose="020B0604020202020204" pitchFamily="34" charset="0"/>
              </a:rPr>
              <a:t> so much about the technical specifications, but want additional services and ease of use.</a:t>
            </a:r>
            <a:endParaRPr lang="en-US" altLang="cs-CZ" sz="1800" dirty="0">
              <a:latin typeface="Arial" panose="020B0604020202020204" pitchFamily="34" charset="0"/>
            </a:endParaRPr>
          </a:p>
        </p:txBody>
      </p:sp>
    </p:spTree>
    <p:extLst>
      <p:ext uri="{BB962C8B-B14F-4D97-AF65-F5344CB8AC3E}">
        <p14:creationId xmlns:p14="http://schemas.microsoft.com/office/powerpoint/2010/main" val="5052570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Ecosystem development example - SONOS 1</a:t>
            </a:r>
            <a:endParaRPr lang="cs-CZ" altLang="cs-CZ" sz="2400" b="1" dirty="0">
              <a:latin typeface="Arial" panose="020B0604020202020204" pitchFamily="34" charset="0"/>
            </a:endParaRPr>
          </a:p>
        </p:txBody>
      </p:sp>
      <p:pic>
        <p:nvPicPr>
          <p:cNvPr id="5" name="Picture 2" descr="https://media.licdn.com/mpr/mpr/shrinknp_800_800/AAEAAQAAAAAAAAavAAAAJDRiMjZkYmFlLWQ4NmEtNDlmZC05OGMyLTRjOTZlYmFjZTc5Zg.png">
            <a:extLst>
              <a:ext uri="{FF2B5EF4-FFF2-40B4-BE49-F238E27FC236}">
                <a16:creationId xmlns:a16="http://schemas.microsoft.com/office/drawing/2014/main" xmlns="" id="{9CE122AF-5656-47BD-ACA0-F1A16A497B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639" y="1882016"/>
            <a:ext cx="7882721" cy="309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19597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Ecosystem development example - SONOS </a:t>
            </a:r>
            <a:r>
              <a:rPr lang="cs-CZ" altLang="cs-CZ" sz="2400" b="1" dirty="0">
                <a:latin typeface="Arial" panose="020B0604020202020204" pitchFamily="34" charset="0"/>
              </a:rPr>
              <a:t>2</a:t>
            </a:r>
          </a:p>
        </p:txBody>
      </p:sp>
      <p:pic>
        <p:nvPicPr>
          <p:cNvPr id="5" name="Picture 2" descr="https://media.licdn.com/mpr/mpr/shrinknp_800_800/AAEAAQAAAAAAAAUGAAAAJDY3OGRmOGZiLWY1ZmItNDJmOS1iYzY3LTk3YTA2YTA5YTQ4NQ.png">
            <a:extLst>
              <a:ext uri="{FF2B5EF4-FFF2-40B4-BE49-F238E27FC236}">
                <a16:creationId xmlns:a16="http://schemas.microsoft.com/office/drawing/2014/main" xmlns="" id="{0FFD3BB2-B898-418E-A1FD-487C6630CA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073" y="1367897"/>
            <a:ext cx="7870790" cy="4496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687782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CROWDSOURCING</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We'll put our heads together and come up with something </a:t>
            </a:r>
            <a:r>
              <a:rPr lang="cs-CZ" altLang="cs-CZ" sz="2200" dirty="0">
                <a:latin typeface="Arial" panose="020B0604020202020204" pitchFamily="34" charset="0"/>
                <a:sym typeface="Wingdings" panose="05000000000000000000" pitchFamily="2" charset="2"/>
              </a:rPr>
              <a:t></a:t>
            </a:r>
          </a:p>
          <a:p>
            <a:pPr marL="285750" indent="-285750" eaLnBrk="1" hangingPunct="1">
              <a:spcBef>
                <a:spcPct val="0"/>
              </a:spcBef>
              <a:defRPr/>
            </a:pPr>
            <a:r>
              <a:rPr lang="en-US" altLang="cs-CZ" sz="2200" dirty="0">
                <a:latin typeface="Arial" panose="020B0604020202020204" pitchFamily="34" charset="0"/>
              </a:rPr>
              <a:t>Utilization of previously undefined group of people to work</a:t>
            </a:r>
            <a:r>
              <a:rPr lang="cs-CZ" altLang="cs-CZ" sz="2200" dirty="0">
                <a:latin typeface="Arial" panose="020B0604020202020204" pitchFamily="34" charset="0"/>
              </a:rPr>
              <a:t> (</a:t>
            </a:r>
            <a:r>
              <a:rPr lang="cs-CZ" altLang="cs-CZ" sz="2200" dirty="0" err="1">
                <a:latin typeface="Arial" panose="020B0604020202020204" pitchFamily="34" charset="0"/>
              </a:rPr>
              <a:t>create</a:t>
            </a:r>
            <a:r>
              <a:rPr lang="cs-CZ" altLang="cs-CZ" sz="2200" dirty="0">
                <a:latin typeface="Arial" panose="020B0604020202020204" pitchFamily="34" charset="0"/>
              </a:rPr>
              <a:t>)</a:t>
            </a:r>
            <a:r>
              <a:rPr lang="en-US" altLang="cs-CZ" sz="2200" dirty="0">
                <a:latin typeface="Arial" panose="020B0604020202020204" pitchFamily="34" charset="0"/>
              </a:rPr>
              <a:t>.</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"It is simply common efforts, join forces and ideas of individuals, which allows to achieve the desired goals more effectively. It is said that more heads are better than one, and crowdsourcing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based</a:t>
            </a:r>
            <a:r>
              <a:rPr lang="cs-CZ" altLang="cs-CZ" sz="2200" dirty="0">
                <a:latin typeface="Arial" panose="020B0604020202020204" pitchFamily="34" charset="0"/>
              </a:rPr>
              <a:t> on </a:t>
            </a:r>
            <a:r>
              <a:rPr lang="cs-CZ" altLang="cs-CZ" sz="2200" dirty="0" err="1">
                <a:latin typeface="Arial" panose="020B0604020202020204" pitchFamily="34" charset="0"/>
              </a:rPr>
              <a:t>this</a:t>
            </a:r>
            <a:r>
              <a:rPr lang="en-US" altLang="cs-CZ" sz="2200" dirty="0">
                <a:latin typeface="Arial" panose="020B0604020202020204" pitchFamily="34" charset="0"/>
              </a:rPr>
              <a:t>. </a:t>
            </a:r>
            <a:r>
              <a:rPr lang="cs-CZ" altLang="cs-CZ" sz="2200" dirty="0">
                <a:latin typeface="Arial" panose="020B0604020202020204" pitchFamily="34" charset="0"/>
              </a:rPr>
              <a:t>I</a:t>
            </a:r>
            <a:r>
              <a:rPr lang="en-US" altLang="cs-CZ" sz="2200" dirty="0">
                <a:latin typeface="Arial" panose="020B0604020202020204" pitchFamily="34" charset="0"/>
              </a:rPr>
              <a:t>t is often used in scientific and technological communities. „</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perfect case study </a:t>
            </a:r>
            <a:r>
              <a:rPr lang="en-US" altLang="cs-CZ" sz="2200" dirty="0">
                <a:latin typeface="Arial" panose="020B0604020202020204" pitchFamily="34" charset="0"/>
                <a:hlinkClick r:id="rId2"/>
              </a:rPr>
              <a:t>here</a:t>
            </a:r>
            <a:r>
              <a:rPr lang="en-US" altLang="cs-CZ" sz="2200" dirty="0">
                <a:latin typeface="Arial" panose="020B0604020202020204" pitchFamily="34" charset="0"/>
              </a:rPr>
              <a:t>.</a:t>
            </a:r>
          </a:p>
        </p:txBody>
      </p:sp>
    </p:spTree>
    <p:extLst>
      <p:ext uri="{BB962C8B-B14F-4D97-AF65-F5344CB8AC3E}">
        <p14:creationId xmlns:p14="http://schemas.microsoft.com/office/powerpoint/2010/main" val="15496814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ANSOFF MATRIX</a:t>
            </a:r>
          </a:p>
        </p:txBody>
      </p:sp>
      <p:sp>
        <p:nvSpPr>
          <p:cNvPr id="3079" name="TextovéPole 10"/>
          <p:cNvSpPr txBox="1">
            <a:spLocks noChangeArrowheads="1"/>
          </p:cNvSpPr>
          <p:nvPr/>
        </p:nvSpPr>
        <p:spPr bwMode="auto">
          <a:xfrm>
            <a:off x="439738" y="1348800"/>
            <a:ext cx="8477250" cy="135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000" dirty="0">
                <a:latin typeface="Arial" panose="020B0604020202020204" pitchFamily="34" charset="0"/>
              </a:rPr>
              <a:t>The </a:t>
            </a:r>
            <a:r>
              <a:rPr lang="en-US" sz="2000" b="1" dirty="0" err="1">
                <a:latin typeface="Arial" panose="020B0604020202020204" pitchFamily="34" charset="0"/>
              </a:rPr>
              <a:t>Ansoff</a:t>
            </a:r>
            <a:r>
              <a:rPr lang="en-US" sz="2000" b="1" dirty="0">
                <a:latin typeface="Arial" panose="020B0604020202020204" pitchFamily="34" charset="0"/>
              </a:rPr>
              <a:t> Matrix</a:t>
            </a:r>
            <a:r>
              <a:rPr lang="en-US" sz="2000" dirty="0">
                <a:latin typeface="Arial" panose="020B0604020202020204" pitchFamily="34" charset="0"/>
              </a:rPr>
              <a:t> is a strategic planning tool that provides a framework to help executives, senior managers, and marketers devise strategies for future growth.</a:t>
            </a:r>
            <a:endParaRPr lang="cs-CZ" sz="2000" dirty="0">
              <a:latin typeface="Arial" panose="020B0604020202020204" pitchFamily="34" charset="0"/>
            </a:endParaRPr>
          </a:p>
          <a:p>
            <a:pPr marL="285750" indent="-285750" eaLnBrk="1" hangingPunct="1">
              <a:spcBef>
                <a:spcPct val="0"/>
              </a:spcBef>
              <a:defRPr/>
            </a:pPr>
            <a:endParaRPr lang="en-US" altLang="cs-CZ" sz="2000" dirty="0">
              <a:latin typeface="Arial" panose="020B0604020202020204" pitchFamily="34" charset="0"/>
            </a:endParaRPr>
          </a:p>
        </p:txBody>
      </p:sp>
      <p:pic>
        <p:nvPicPr>
          <p:cNvPr id="3" name="Obrázek 2"/>
          <p:cNvPicPr>
            <a:picLocks noChangeAspect="1"/>
          </p:cNvPicPr>
          <p:nvPr/>
        </p:nvPicPr>
        <p:blipFill>
          <a:blip r:embed="rId2"/>
          <a:stretch>
            <a:fillRect/>
          </a:stretch>
        </p:blipFill>
        <p:spPr>
          <a:xfrm>
            <a:off x="1079500" y="2570619"/>
            <a:ext cx="7148522" cy="3745216"/>
          </a:xfrm>
          <a:prstGeom prst="rect">
            <a:avLst/>
          </a:prstGeom>
        </p:spPr>
      </p:pic>
    </p:spTree>
    <p:extLst>
      <p:ext uri="{BB962C8B-B14F-4D97-AF65-F5344CB8AC3E}">
        <p14:creationId xmlns:p14="http://schemas.microsoft.com/office/powerpoint/2010/main" val="17301358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MARKET PENETRATION</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company</a:t>
            </a:r>
            <a:r>
              <a:rPr lang="cs-CZ" altLang="cs-CZ" sz="2200" dirty="0">
                <a:latin typeface="Arial" panose="020B0604020202020204" pitchFamily="34" charset="0"/>
              </a:rPr>
              <a:t> </a:t>
            </a:r>
            <a:r>
              <a:rPr lang="cs-CZ" altLang="cs-CZ" sz="2200" dirty="0" err="1">
                <a:latin typeface="Arial" panose="020B0604020202020204" pitchFamily="34" charset="0"/>
              </a:rPr>
              <a:t>tries</a:t>
            </a:r>
            <a:r>
              <a:rPr lang="cs-CZ" altLang="cs-CZ" sz="2200" dirty="0">
                <a:latin typeface="Arial" panose="020B0604020202020204" pitchFamily="34" charset="0"/>
              </a:rPr>
              <a:t> to </a:t>
            </a:r>
            <a:r>
              <a:rPr lang="cs-CZ" altLang="cs-CZ" sz="2200" dirty="0" err="1">
                <a:latin typeface="Arial" panose="020B0604020202020204" pitchFamily="34" charset="0"/>
              </a:rPr>
              <a:t>grow</a:t>
            </a:r>
            <a:r>
              <a:rPr lang="cs-CZ" altLang="cs-CZ" sz="2200" dirty="0">
                <a:latin typeface="Arial" panose="020B0604020202020204" pitchFamily="34" charset="0"/>
              </a:rPr>
              <a:t> in </a:t>
            </a:r>
            <a:r>
              <a:rPr lang="cs-CZ" altLang="cs-CZ" sz="2200" dirty="0" err="1">
                <a:latin typeface="Arial" panose="020B0604020202020204" pitchFamily="34" charset="0"/>
              </a:rPr>
              <a:t>existing</a:t>
            </a:r>
            <a:r>
              <a:rPr lang="cs-CZ" altLang="cs-CZ" sz="2200" dirty="0">
                <a:latin typeface="Arial" panose="020B0604020202020204" pitchFamily="34" charset="0"/>
              </a:rPr>
              <a:t> </a:t>
            </a:r>
            <a:r>
              <a:rPr lang="cs-CZ" altLang="cs-CZ" sz="2200" dirty="0" err="1">
                <a:latin typeface="Arial" panose="020B0604020202020204" pitchFamily="34" charset="0"/>
              </a:rPr>
              <a:t>markets</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cs-CZ" altLang="cs-CZ" sz="2200" dirty="0" err="1">
                <a:latin typeface="Arial" panose="020B0604020202020204" pitchFamily="34" charset="0"/>
              </a:rPr>
              <a:t>existing</a:t>
            </a:r>
            <a:r>
              <a:rPr lang="cs-CZ" altLang="cs-CZ" sz="2200" dirty="0">
                <a:latin typeface="Arial" panose="020B0604020202020204" pitchFamily="34" charset="0"/>
              </a:rPr>
              <a:t> </a:t>
            </a:r>
            <a:r>
              <a:rPr lang="cs-CZ" altLang="cs-CZ" sz="2200" dirty="0" err="1">
                <a:latin typeface="Arial" panose="020B0604020202020204" pitchFamily="34" charset="0"/>
              </a:rPr>
              <a:t>products</a:t>
            </a:r>
            <a:r>
              <a:rPr lang="cs-CZ" altLang="cs-CZ" sz="2200" dirty="0">
                <a:latin typeface="Arial" panose="020B0604020202020204" pitchFamily="34" charset="0"/>
              </a:rPr>
              <a:t> and </a:t>
            </a:r>
            <a:r>
              <a:rPr lang="cs-CZ" altLang="cs-CZ" sz="2200" dirty="0" err="1">
                <a:latin typeface="Arial" panose="020B0604020202020204" pitchFamily="34" charset="0"/>
              </a:rPr>
              <a:t>services</a:t>
            </a:r>
            <a:r>
              <a:rPr lang="cs-CZ" altLang="cs-CZ" sz="2200" dirty="0">
                <a:latin typeface="Arial" panose="020B0604020202020204" pitchFamily="34" charset="0"/>
              </a:rPr>
              <a:t>, </a:t>
            </a:r>
            <a:r>
              <a:rPr lang="cs-CZ" altLang="cs-CZ" sz="2200" dirty="0" err="1">
                <a:latin typeface="Arial" panose="020B0604020202020204" pitchFamily="34" charset="0"/>
              </a:rPr>
              <a:t>i.e</a:t>
            </a:r>
            <a:r>
              <a:rPr lang="cs-CZ" altLang="cs-CZ" sz="2200" dirty="0">
                <a:latin typeface="Arial" panose="020B0604020202020204" pitchFamily="34" charset="0"/>
              </a:rPr>
              <a:t>. </a:t>
            </a:r>
            <a:r>
              <a:rPr lang="cs-CZ" altLang="cs-CZ" sz="2200" dirty="0" err="1">
                <a:latin typeface="Arial" panose="020B0604020202020204" pitchFamily="34" charset="0"/>
              </a:rPr>
              <a:t>trying</a:t>
            </a:r>
            <a:r>
              <a:rPr lang="cs-CZ" altLang="cs-CZ" sz="2200" dirty="0">
                <a:latin typeface="Arial" panose="020B0604020202020204" pitchFamily="34" charset="0"/>
              </a:rPr>
              <a:t> to </a:t>
            </a:r>
            <a:r>
              <a:rPr lang="cs-CZ" altLang="cs-CZ" sz="2200" dirty="0" err="1">
                <a:latin typeface="Arial" panose="020B0604020202020204" pitchFamily="34" charset="0"/>
              </a:rPr>
              <a:t>increase</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market </a:t>
            </a:r>
            <a:r>
              <a:rPr lang="cs-CZ" altLang="cs-CZ" sz="2200" dirty="0" err="1">
                <a:latin typeface="Arial" panose="020B0604020202020204" pitchFamily="34" charset="0"/>
              </a:rPr>
              <a:t>share</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cs-CZ" altLang="cs-CZ" sz="2200" dirty="0" err="1">
                <a:latin typeface="Arial" panose="020B0604020202020204" pitchFamily="34" charset="0"/>
              </a:rPr>
              <a:t>current</a:t>
            </a:r>
            <a:r>
              <a:rPr lang="cs-CZ" altLang="cs-CZ" sz="2200" dirty="0">
                <a:latin typeface="Arial" panose="020B0604020202020204" pitchFamily="34" charset="0"/>
              </a:rPr>
              <a:t> </a:t>
            </a:r>
            <a:r>
              <a:rPr lang="cs-CZ" altLang="cs-CZ" sz="2200" dirty="0" err="1">
                <a:latin typeface="Arial" panose="020B0604020202020204" pitchFamily="34" charset="0"/>
              </a:rPr>
              <a:t>sources</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goal</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to </a:t>
            </a:r>
            <a:r>
              <a:rPr lang="cs-CZ" altLang="cs-CZ" sz="2200" dirty="0" err="1">
                <a:latin typeface="Arial" panose="020B0604020202020204" pitchFamily="34" charset="0"/>
              </a:rPr>
              <a:t>sell</a:t>
            </a:r>
            <a:r>
              <a:rPr lang="cs-CZ" altLang="cs-CZ" sz="2200" dirty="0">
                <a:latin typeface="Arial" panose="020B0604020202020204" pitchFamily="34" charset="0"/>
              </a:rPr>
              <a:t> more </a:t>
            </a:r>
            <a:r>
              <a:rPr lang="cs-CZ" altLang="cs-CZ" sz="2200" dirty="0" err="1">
                <a:latin typeface="Arial" panose="020B0604020202020204" pitchFamily="34" charset="0"/>
              </a:rPr>
              <a:t>or</a:t>
            </a:r>
            <a:r>
              <a:rPr lang="cs-CZ" altLang="cs-CZ" sz="2200" dirty="0">
                <a:latin typeface="Arial" panose="020B0604020202020204" pitchFamily="34" charset="0"/>
              </a:rPr>
              <a:t> </a:t>
            </a:r>
            <a:r>
              <a:rPr lang="cs-CZ" altLang="cs-CZ" sz="2200" dirty="0" err="1">
                <a:latin typeface="Arial" panose="020B0604020202020204" pitchFamily="34" charset="0"/>
              </a:rPr>
              <a:t>find</a:t>
            </a:r>
            <a:r>
              <a:rPr lang="cs-CZ" altLang="cs-CZ" sz="2200" dirty="0">
                <a:latin typeface="Arial" panose="020B0604020202020204" pitchFamily="34" charset="0"/>
              </a:rPr>
              <a:t> </a:t>
            </a:r>
            <a:r>
              <a:rPr lang="cs-CZ" altLang="cs-CZ" sz="2200" dirty="0" err="1">
                <a:latin typeface="Arial" panose="020B0604020202020204" pitchFamily="34" charset="0"/>
              </a:rPr>
              <a:t>new</a:t>
            </a:r>
            <a:r>
              <a:rPr lang="cs-CZ" altLang="cs-CZ" sz="2200" dirty="0">
                <a:latin typeface="Arial" panose="020B0604020202020204" pitchFamily="34" charset="0"/>
              </a:rPr>
              <a:t> </a:t>
            </a:r>
            <a:r>
              <a:rPr lang="cs-CZ" altLang="cs-CZ" sz="2200" dirty="0" err="1">
                <a:latin typeface="Arial" panose="020B0604020202020204" pitchFamily="34" charset="0"/>
              </a:rPr>
              <a:t>segments</a:t>
            </a:r>
            <a:r>
              <a:rPr lang="cs-CZ"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Penetration pricing and other methods of sales promotion.</a:t>
            </a:r>
            <a:r>
              <a:rPr lang="cs-CZ" altLang="cs-CZ" sz="2200" dirty="0">
                <a:latin typeface="Arial" panose="020B0604020202020204" pitchFamily="34" charset="0"/>
              </a:rPr>
              <a:t> </a:t>
            </a:r>
            <a:r>
              <a:rPr lang="cs-CZ" altLang="cs-CZ" sz="2200" dirty="0" err="1">
                <a:latin typeface="Arial" panose="020B0604020202020204" pitchFamily="34" charset="0"/>
              </a:rPr>
              <a:t>Investments</a:t>
            </a:r>
            <a:r>
              <a:rPr lang="cs-CZ" altLang="cs-CZ" sz="2200" dirty="0">
                <a:latin typeface="Arial" panose="020B0604020202020204" pitchFamily="34" charset="0"/>
              </a:rPr>
              <a:t> </a:t>
            </a:r>
            <a:r>
              <a:rPr lang="cs-CZ" altLang="cs-CZ" sz="2200" dirty="0" err="1">
                <a:latin typeface="Arial" panose="020B0604020202020204" pitchFamily="34" charset="0"/>
              </a:rPr>
              <a:t>intoaggressive</a:t>
            </a:r>
            <a:r>
              <a:rPr lang="cs-CZ" altLang="cs-CZ" sz="2200" dirty="0">
                <a:latin typeface="Arial" panose="020B0604020202020204" pitchFamily="34" charset="0"/>
              </a:rPr>
              <a:t>  </a:t>
            </a:r>
            <a:r>
              <a:rPr lang="cs-CZ" altLang="cs-CZ" sz="2200" dirty="0" err="1">
                <a:latin typeface="Arial" panose="020B0604020202020204" pitchFamily="34" charset="0"/>
              </a:rPr>
              <a:t>promotion</a:t>
            </a:r>
            <a:r>
              <a:rPr lang="cs-CZ" altLang="cs-CZ" sz="2200" dirty="0">
                <a:latin typeface="Arial" panose="020B0604020202020204" pitchFamily="34" charset="0"/>
              </a:rPr>
              <a:t> and </a:t>
            </a:r>
            <a:r>
              <a:rPr lang="cs-CZ" altLang="cs-CZ" sz="2200" dirty="0" err="1">
                <a:latin typeface="Arial" panose="020B0604020202020204" pitchFamily="34" charset="0"/>
              </a:rPr>
              <a:t>distribution</a:t>
            </a:r>
            <a:r>
              <a:rPr lang="cs-CZ" altLang="cs-CZ" sz="2200" dirty="0">
                <a:latin typeface="Arial" panose="020B0604020202020204" pitchFamily="34" charset="0"/>
              </a:rPr>
              <a:t>. </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strategy of the current market penetration is typical for saturation stage in life cycle of the product.</a:t>
            </a:r>
          </a:p>
          <a:p>
            <a:pPr marL="285750" indent="-285750" eaLnBrk="1" hangingPunct="1">
              <a:spcBef>
                <a:spcPct val="0"/>
              </a:spcBef>
              <a:defRPr/>
            </a:pPr>
            <a:r>
              <a:rPr lang="cs-CZ" altLang="cs-CZ" sz="2200" dirty="0" err="1">
                <a:latin typeface="Arial" panose="020B0604020202020204" pitchFamily="34" charset="0"/>
              </a:rPr>
              <a:t>Its</a:t>
            </a:r>
            <a:r>
              <a:rPr lang="cs-CZ" altLang="cs-CZ" sz="2200" dirty="0">
                <a:latin typeface="Arial" panose="020B0604020202020204" pitchFamily="34" charset="0"/>
              </a:rPr>
              <a:t> </a:t>
            </a:r>
            <a:r>
              <a:rPr lang="cs-CZ" altLang="cs-CZ" sz="2200" dirty="0" err="1">
                <a:latin typeface="Arial" panose="020B0604020202020204" pitchFamily="34" charset="0"/>
              </a:rPr>
              <a:t>good</a:t>
            </a:r>
            <a:r>
              <a:rPr lang="cs-CZ" altLang="cs-CZ" sz="2200" dirty="0">
                <a:latin typeface="Arial" panose="020B0604020202020204" pitchFamily="34" charset="0"/>
              </a:rPr>
              <a:t> on </a:t>
            </a:r>
            <a:r>
              <a:rPr lang="en-US" altLang="cs-CZ" sz="2200" dirty="0">
                <a:latin typeface="Arial" panose="020B0604020202020204" pitchFamily="34" charset="0"/>
              </a:rPr>
              <a:t>the markets that are expanding. In stagnating markets or markets with decreasing size</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penetration </a:t>
            </a:r>
            <a:r>
              <a:rPr lang="en-US" altLang="cs-CZ" sz="2200" dirty="0" err="1">
                <a:latin typeface="Arial" panose="020B0604020202020204" pitchFamily="34" charset="0"/>
              </a:rPr>
              <a:t>strat</a:t>
            </a:r>
            <a:r>
              <a:rPr lang="cs-CZ" altLang="cs-CZ" sz="2200" dirty="0">
                <a:latin typeface="Arial" panose="020B0604020202020204" pitchFamily="34" charset="0"/>
              </a:rPr>
              <a:t>e</a:t>
            </a:r>
            <a:r>
              <a:rPr lang="en-US" altLang="cs-CZ" sz="2200" dirty="0" err="1">
                <a:latin typeface="Arial" panose="020B0604020202020204" pitchFamily="34" charset="0"/>
              </a:rPr>
              <a:t>gy</a:t>
            </a:r>
            <a:r>
              <a:rPr lang="cs-CZ" altLang="cs-CZ" sz="2200" dirty="0">
                <a:latin typeface="Arial" panose="020B0604020202020204" pitchFamily="34" charset="0"/>
              </a:rPr>
              <a:t> </a:t>
            </a:r>
            <a:r>
              <a:rPr lang="en-US" altLang="cs-CZ" sz="2200" dirty="0">
                <a:latin typeface="Arial" panose="020B0604020202020204" pitchFamily="34" charset="0"/>
              </a:rPr>
              <a:t>is </a:t>
            </a:r>
            <a:r>
              <a:rPr lang="cs-CZ" altLang="cs-CZ" sz="2200" dirty="0">
                <a:latin typeface="Arial" panose="020B0604020202020204" pitchFamily="34" charset="0"/>
              </a:rPr>
              <a:t>not</a:t>
            </a:r>
            <a:r>
              <a:rPr lang="en-US" altLang="cs-CZ" sz="2200" dirty="0">
                <a:latin typeface="Arial" panose="020B0604020202020204" pitchFamily="34" charset="0"/>
              </a:rPr>
              <a:t> effective</a:t>
            </a:r>
            <a:r>
              <a:rPr lang="cs-CZ" altLang="cs-CZ" sz="2200" dirty="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9874547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DEVELOPMENT</a:t>
            </a:r>
          </a:p>
        </p:txBody>
      </p:sp>
      <p:sp>
        <p:nvSpPr>
          <p:cNvPr id="3079" name="TextovéPole 10"/>
          <p:cNvSpPr txBox="1">
            <a:spLocks noChangeArrowheads="1"/>
          </p:cNvSpPr>
          <p:nvPr/>
        </p:nvSpPr>
        <p:spPr bwMode="auto">
          <a:xfrm>
            <a:off x="503238" y="1512044"/>
            <a:ext cx="8477250"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a:latin typeface="Arial" panose="020B0604020202020204" pitchFamily="34" charset="0"/>
              </a:rPr>
              <a:t>New </a:t>
            </a: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at</a:t>
            </a:r>
            <a:r>
              <a:rPr lang="cs-CZ" altLang="cs-CZ" sz="2200" dirty="0">
                <a:latin typeface="Arial" panose="020B0604020202020204" pitchFamily="34" charset="0"/>
              </a:rPr>
              <a:t> </a:t>
            </a:r>
            <a:r>
              <a:rPr lang="cs-CZ" altLang="cs-CZ" sz="2200" dirty="0" err="1">
                <a:latin typeface="Arial" panose="020B0604020202020204" pitchFamily="34" charset="0"/>
              </a:rPr>
              <a:t>existing</a:t>
            </a:r>
            <a:r>
              <a:rPr lang="cs-CZ" altLang="cs-CZ" sz="2200" dirty="0">
                <a:latin typeface="Arial" panose="020B0604020202020204" pitchFamily="34" charset="0"/>
              </a:rPr>
              <a:t> market.</a:t>
            </a:r>
          </a:p>
          <a:p>
            <a:pPr marL="285750" indent="-285750" eaLnBrk="1" hangingPunct="1">
              <a:spcBef>
                <a:spcPct val="0"/>
              </a:spcBef>
              <a:defRPr/>
            </a:pPr>
            <a:r>
              <a:rPr lang="en-US" altLang="cs-CZ" sz="2200" dirty="0">
                <a:latin typeface="Arial" panose="020B0604020202020204" pitchFamily="34" charset="0"/>
              </a:rPr>
              <a:t>Two options:</a:t>
            </a:r>
          </a:p>
          <a:p>
            <a:pPr marL="1028700" lvl="1" eaLnBrk="1" hangingPunct="1">
              <a:spcBef>
                <a:spcPct val="0"/>
              </a:spcBef>
              <a:defRPr/>
            </a:pPr>
            <a:r>
              <a:rPr lang="en-US" altLang="cs-CZ" sz="1800" dirty="0">
                <a:latin typeface="Arial" panose="020B0604020202020204" pitchFamily="34" charset="0"/>
              </a:rPr>
              <a:t>Innovation in terms of </a:t>
            </a:r>
            <a:r>
              <a:rPr lang="cs-CZ" altLang="cs-CZ" sz="1800" dirty="0" err="1">
                <a:latin typeface="Arial" panose="020B0604020202020204" pitchFamily="34" charset="0"/>
              </a:rPr>
              <a:t>actualy</a:t>
            </a:r>
            <a:r>
              <a:rPr lang="cs-CZ" altLang="cs-CZ" sz="1800" dirty="0">
                <a:latin typeface="Arial" panose="020B0604020202020204" pitchFamily="34" charset="0"/>
              </a:rPr>
              <a:t> a </a:t>
            </a:r>
            <a:r>
              <a:rPr lang="cs-CZ" altLang="cs-CZ" sz="1800" dirty="0" err="1">
                <a:latin typeface="Arial" panose="020B0604020202020204" pitchFamily="34" charset="0"/>
              </a:rPr>
              <a:t>new</a:t>
            </a:r>
            <a:r>
              <a:rPr lang="cs-CZ" altLang="cs-CZ" sz="1800" dirty="0">
                <a:latin typeface="Arial" panose="020B0604020202020204" pitchFamily="34" charset="0"/>
              </a:rPr>
              <a:t> </a:t>
            </a:r>
            <a:r>
              <a:rPr lang="cs-CZ" altLang="cs-CZ" sz="1800" dirty="0" err="1">
                <a:latin typeface="Arial" panose="020B0604020202020204" pitchFamily="34" charset="0"/>
              </a:rPr>
              <a:t>product</a:t>
            </a:r>
            <a:r>
              <a:rPr lang="cs-CZ" altLang="cs-CZ" sz="1800" dirty="0">
                <a:latin typeface="Arial" panose="020B0604020202020204" pitchFamily="34" charset="0"/>
              </a:rPr>
              <a:t> </a:t>
            </a:r>
            <a:r>
              <a:rPr lang="cs-CZ" altLang="cs-CZ" sz="1800" dirty="0" err="1">
                <a:latin typeface="Arial" panose="020B0604020202020204" pitchFamily="34" charset="0"/>
              </a:rPr>
              <a:t>solution</a:t>
            </a:r>
            <a:r>
              <a:rPr lang="en-US" altLang="cs-CZ" sz="1800" dirty="0">
                <a:latin typeface="Arial" panose="020B0604020202020204" pitchFamily="34" charset="0"/>
              </a:rPr>
              <a:t>.</a:t>
            </a:r>
          </a:p>
          <a:p>
            <a:pPr marL="1028700" lvl="1" eaLnBrk="1" hangingPunct="1">
              <a:spcBef>
                <a:spcPct val="0"/>
              </a:spcBef>
              <a:defRPr/>
            </a:pPr>
            <a:r>
              <a:rPr lang="en-US" altLang="cs-CZ" sz="1800" dirty="0">
                <a:latin typeface="Arial" panose="020B0604020202020204" pitchFamily="34" charset="0"/>
              </a:rPr>
              <a:t>Development of </a:t>
            </a:r>
            <a:r>
              <a:rPr lang="cs-CZ" altLang="cs-CZ" sz="1800" dirty="0" err="1">
                <a:latin typeface="Arial" panose="020B0604020202020204" pitchFamily="34" charset="0"/>
              </a:rPr>
              <a:t>additional</a:t>
            </a:r>
            <a:r>
              <a:rPr lang="cs-CZ" altLang="cs-CZ" sz="1800" dirty="0">
                <a:latin typeface="Arial" panose="020B0604020202020204" pitchFamily="34" charset="0"/>
              </a:rPr>
              <a:t> </a:t>
            </a:r>
            <a:r>
              <a:rPr lang="en-US" altLang="cs-CZ" sz="1800" dirty="0">
                <a:latin typeface="Arial" panose="020B0604020202020204" pitchFamily="34" charset="0"/>
              </a:rPr>
              <a:t>versions of the product.</a:t>
            </a:r>
          </a:p>
          <a:p>
            <a:pPr marL="285750" indent="-285750" eaLnBrk="1" hangingPunct="1">
              <a:spcBef>
                <a:spcPct val="0"/>
              </a:spcBef>
              <a:defRPr/>
            </a:pPr>
            <a:r>
              <a:rPr lang="en-US" altLang="cs-CZ" sz="2200" dirty="0">
                <a:latin typeface="Arial" panose="020B0604020202020204" pitchFamily="34" charset="0"/>
              </a:rPr>
              <a:t>Usually it is a new product that is a substitute to the current product.</a:t>
            </a:r>
          </a:p>
          <a:p>
            <a:pPr marL="285750" indent="-285750" eaLnBrk="1" hangingPunct="1">
              <a:spcBef>
                <a:spcPct val="0"/>
              </a:spcBef>
              <a:defRPr/>
            </a:pPr>
            <a:r>
              <a:rPr lang="en-US" altLang="cs-CZ" sz="2200" dirty="0">
                <a:latin typeface="Arial" panose="020B0604020202020204" pitchFamily="34" charset="0"/>
              </a:rPr>
              <a:t>This strategy is effective, de facto necessary if the existing product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en-US" altLang="cs-CZ" sz="2200" dirty="0">
                <a:latin typeface="Arial" panose="020B0604020202020204" pitchFamily="34" charset="0"/>
              </a:rPr>
              <a:t>in the stage of saturation (maturity).</a:t>
            </a: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have</a:t>
            </a:r>
            <a:r>
              <a:rPr lang="cs-CZ" altLang="cs-CZ" sz="2200" dirty="0">
                <a:latin typeface="Arial" panose="020B0604020202020204" pitchFamily="34" charset="0"/>
              </a:rPr>
              <a:t> to </a:t>
            </a:r>
            <a:r>
              <a:rPr lang="cs-CZ" altLang="cs-CZ" sz="2200" dirty="0" err="1">
                <a:latin typeface="Arial" panose="020B0604020202020204" pitchFamily="34" charset="0"/>
              </a:rPr>
              <a:t>invest</a:t>
            </a:r>
            <a:r>
              <a:rPr lang="cs-CZ" altLang="cs-CZ" sz="2200" dirty="0">
                <a:latin typeface="Arial" panose="020B0604020202020204" pitchFamily="34" charset="0"/>
              </a:rPr>
              <a:t> </a:t>
            </a:r>
            <a:r>
              <a:rPr lang="cs-CZ" altLang="cs-CZ" sz="2200" dirty="0" err="1">
                <a:latin typeface="Arial" panose="020B0604020202020204" pitchFamily="34" charset="0"/>
              </a:rPr>
              <a:t>into</a:t>
            </a:r>
            <a:r>
              <a:rPr lang="cs-CZ" altLang="cs-CZ" sz="2200" dirty="0">
                <a:latin typeface="Arial" panose="020B0604020202020204" pitchFamily="34" charset="0"/>
              </a:rPr>
              <a:t> </a:t>
            </a:r>
            <a:r>
              <a:rPr lang="cs-CZ" altLang="cs-CZ" sz="2200" dirty="0" err="1">
                <a:latin typeface="Arial" panose="020B0604020202020204" pitchFamily="34" charset="0"/>
              </a:rPr>
              <a:t>research</a:t>
            </a:r>
            <a:r>
              <a:rPr lang="cs-CZ" altLang="cs-CZ" sz="2200" dirty="0">
                <a:latin typeface="Arial" panose="020B0604020202020204" pitchFamily="34" charset="0"/>
              </a:rPr>
              <a:t> and </a:t>
            </a:r>
            <a:r>
              <a:rPr lang="cs-CZ" altLang="cs-CZ" sz="2200" dirty="0" err="1">
                <a:latin typeface="Arial" panose="020B0604020202020204" pitchFamily="34" charset="0"/>
              </a:rPr>
              <a:t>development</a:t>
            </a:r>
            <a:r>
              <a:rPr lang="cs-CZ" altLang="cs-CZ" sz="2200" dirty="0">
                <a:latin typeface="Arial" panose="020B0604020202020204" pitchFamily="34" charset="0"/>
              </a:rPr>
              <a:t>, </a:t>
            </a:r>
            <a:r>
              <a:rPr lang="cs-CZ" altLang="cs-CZ" sz="2200" dirty="0" err="1">
                <a:latin typeface="Arial" panose="020B0604020202020204" pitchFamily="34" charset="0"/>
              </a:rPr>
              <a:t>or</a:t>
            </a:r>
            <a:r>
              <a:rPr lang="cs-CZ" altLang="cs-CZ" sz="2200" dirty="0">
                <a:latin typeface="Arial" panose="020B0604020202020204" pitchFamily="34" charset="0"/>
              </a:rPr>
              <a:t> </a:t>
            </a:r>
            <a:r>
              <a:rPr lang="cs-CZ" altLang="cs-CZ" sz="2200" dirty="0" err="1">
                <a:latin typeface="Arial" panose="020B0604020202020204" pitchFamily="34" charset="0"/>
              </a:rPr>
              <a:t>licensing</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Crucial to the success of a new product in an existing market is therefore a communication mix.</a:t>
            </a:r>
          </a:p>
        </p:txBody>
      </p:sp>
    </p:spTree>
    <p:extLst>
      <p:ext uri="{BB962C8B-B14F-4D97-AF65-F5344CB8AC3E}">
        <p14:creationId xmlns:p14="http://schemas.microsoft.com/office/powerpoint/2010/main" val="2236260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WHOLE PRODUCT MODEL</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Core component (principal function) - Why do we buy it? What do we need it for?</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Packaging component – How should the product look like? </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Support services component – What accompanying services are connected with product?</a:t>
            </a:r>
          </a:p>
        </p:txBody>
      </p:sp>
    </p:spTree>
    <p:extLst>
      <p:ext uri="{BB962C8B-B14F-4D97-AF65-F5344CB8AC3E}">
        <p14:creationId xmlns:p14="http://schemas.microsoft.com/office/powerpoint/2010/main" val="42768487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MARKET DEVELOPMENT</a:t>
            </a:r>
          </a:p>
        </p:txBody>
      </p:sp>
      <p:sp>
        <p:nvSpPr>
          <p:cNvPr id="3079" name="TextovéPole 10"/>
          <p:cNvSpPr txBox="1">
            <a:spLocks noChangeArrowheads="1"/>
          </p:cNvSpPr>
          <p:nvPr/>
        </p:nvSpPr>
        <p:spPr bwMode="auto">
          <a:xfrm>
            <a:off x="503238" y="1512044"/>
            <a:ext cx="8477250" cy="3662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Existing</a:t>
            </a:r>
            <a:r>
              <a:rPr lang="cs-CZ" altLang="cs-CZ" sz="2200" dirty="0">
                <a:latin typeface="Arial" panose="020B0604020202020204" pitchFamily="34" charset="0"/>
              </a:rPr>
              <a:t> </a:t>
            </a: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at</a:t>
            </a:r>
            <a:r>
              <a:rPr lang="cs-CZ" altLang="cs-CZ" sz="2200" dirty="0">
                <a:latin typeface="Arial" panose="020B0604020202020204" pitchFamily="34" charset="0"/>
              </a:rPr>
              <a:t> </a:t>
            </a:r>
            <a:r>
              <a:rPr lang="cs-CZ" altLang="cs-CZ" sz="2200" dirty="0" err="1">
                <a:latin typeface="Arial" panose="020B0604020202020204" pitchFamily="34" charset="0"/>
              </a:rPr>
              <a:t>new</a:t>
            </a:r>
            <a:r>
              <a:rPr lang="cs-CZ" altLang="cs-CZ" sz="2200" dirty="0">
                <a:latin typeface="Arial" panose="020B0604020202020204" pitchFamily="34" charset="0"/>
              </a:rPr>
              <a:t> market.</a:t>
            </a:r>
          </a:p>
          <a:p>
            <a:pPr marL="285750" indent="-285750" eaLnBrk="1" hangingPunct="1">
              <a:spcBef>
                <a:spcPct val="0"/>
              </a:spcBef>
              <a:defRPr/>
            </a:pPr>
            <a:r>
              <a:rPr lang="en-US" altLang="cs-CZ" sz="2200" dirty="0">
                <a:latin typeface="Arial" panose="020B0604020202020204" pitchFamily="34" charset="0"/>
              </a:rPr>
              <a:t>Finding one or more new markets for current products:</a:t>
            </a:r>
          </a:p>
          <a:p>
            <a:pPr marL="1028700" lvl="1" eaLnBrk="1" hangingPunct="1">
              <a:spcBef>
                <a:spcPct val="0"/>
              </a:spcBef>
              <a:defRPr/>
            </a:pPr>
            <a:r>
              <a:rPr lang="en-US" altLang="cs-CZ" sz="2000" dirty="0">
                <a:latin typeface="Arial" panose="020B0604020202020204" pitchFamily="34" charset="0"/>
              </a:rPr>
              <a:t>Getting additional markets through regional, national or international expansion.</a:t>
            </a:r>
          </a:p>
          <a:p>
            <a:pPr marL="1028700" lvl="1" eaLnBrk="1" hangingPunct="1">
              <a:spcBef>
                <a:spcPct val="0"/>
              </a:spcBef>
              <a:defRPr/>
            </a:pPr>
            <a:r>
              <a:rPr lang="en-US" altLang="cs-CZ" sz="2000" dirty="0">
                <a:latin typeface="Arial" panose="020B0604020202020204" pitchFamily="34" charset="0"/>
              </a:rPr>
              <a:t>New market segments</a:t>
            </a:r>
            <a:r>
              <a:rPr lang="cs-CZ" altLang="cs-CZ" sz="2000" dirty="0">
                <a:latin typeface="Arial" panose="020B0604020202020204" pitchFamily="34" charset="0"/>
              </a:rPr>
              <a:t> </a:t>
            </a:r>
            <a:r>
              <a:rPr lang="cs-CZ" altLang="cs-CZ" sz="2000" dirty="0" err="1">
                <a:latin typeface="Arial" panose="020B0604020202020204" pitchFamily="34" charset="0"/>
              </a:rPr>
              <a:t>through</a:t>
            </a:r>
            <a:r>
              <a:rPr lang="cs-CZ" altLang="cs-CZ" sz="2000" dirty="0">
                <a:latin typeface="Arial" panose="020B0604020202020204" pitchFamily="34" charset="0"/>
              </a:rPr>
              <a:t>: s</a:t>
            </a:r>
            <a:r>
              <a:rPr lang="en-US" altLang="cs-CZ" sz="2000" dirty="0" err="1">
                <a:latin typeface="Arial" panose="020B0604020202020204" pitchFamily="34" charset="0"/>
              </a:rPr>
              <a:t>pecial</a:t>
            </a:r>
            <a:r>
              <a:rPr lang="en-US" altLang="cs-CZ" sz="2000" dirty="0">
                <a:latin typeface="Arial" panose="020B0604020202020204" pitchFamily="34" charset="0"/>
              </a:rPr>
              <a:t> versions of products designed for specific target groups</a:t>
            </a:r>
            <a:r>
              <a:rPr lang="cs-CZ" altLang="cs-CZ" sz="2000" dirty="0">
                <a:latin typeface="Arial" panose="020B0604020202020204" pitchFamily="34" charset="0"/>
              </a:rPr>
              <a:t>, </a:t>
            </a:r>
            <a:r>
              <a:rPr lang="cs-CZ" altLang="cs-CZ" sz="2000" dirty="0" err="1">
                <a:latin typeface="Arial" panose="020B0604020202020204" pitchFamily="34" charset="0"/>
              </a:rPr>
              <a:t>or</a:t>
            </a:r>
            <a:r>
              <a:rPr lang="cs-CZ" altLang="cs-CZ" sz="2000" dirty="0">
                <a:latin typeface="Arial" panose="020B0604020202020204" pitchFamily="34" charset="0"/>
              </a:rPr>
              <a:t> p</a:t>
            </a:r>
            <a:r>
              <a:rPr lang="en-US" altLang="cs-CZ" sz="2000" dirty="0" err="1">
                <a:latin typeface="Arial" panose="020B0604020202020204" pitchFamily="34" charset="0"/>
              </a:rPr>
              <a:t>sychological</a:t>
            </a:r>
            <a:r>
              <a:rPr lang="en-US" altLang="cs-CZ" sz="2000" dirty="0">
                <a:latin typeface="Arial" panose="020B0604020202020204" pitchFamily="34" charset="0"/>
              </a:rPr>
              <a:t> product differentiation through advertising.</a:t>
            </a:r>
            <a:r>
              <a:rPr lang="cs-CZ" altLang="cs-CZ" sz="2000" dirty="0">
                <a:latin typeface="Arial" panose="020B0604020202020204" pitchFamily="34" charset="0"/>
              </a:rPr>
              <a:t> (</a:t>
            </a:r>
            <a:r>
              <a:rPr lang="cs-CZ" altLang="cs-CZ" sz="2000" dirty="0" err="1">
                <a:latin typeface="Arial" panose="020B0604020202020204" pitchFamily="34" charset="0"/>
              </a:rPr>
              <a:t>expansion</a:t>
            </a:r>
            <a:r>
              <a:rPr lang="cs-CZ" altLang="cs-CZ" sz="2000" dirty="0">
                <a:latin typeface="Arial" panose="020B0604020202020204" pitchFamily="34" charset="0"/>
              </a:rPr>
              <a:t> to B2B)</a:t>
            </a:r>
            <a:endParaRPr lang="en-US" altLang="cs-CZ" sz="20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Company</a:t>
            </a:r>
            <a:r>
              <a:rPr lang="cs-CZ" altLang="cs-CZ" sz="2200" dirty="0">
                <a:latin typeface="Arial" panose="020B0604020202020204" pitchFamily="34" charset="0"/>
              </a:rPr>
              <a:t> </a:t>
            </a:r>
            <a:r>
              <a:rPr lang="cs-CZ" altLang="cs-CZ" sz="2200" dirty="0" err="1">
                <a:latin typeface="Arial" panose="020B0604020202020204" pitchFamily="34" charset="0"/>
              </a:rPr>
              <a:t>may</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succesful</a:t>
            </a:r>
            <a:r>
              <a:rPr lang="cs-CZ" altLang="cs-CZ" sz="2200" dirty="0">
                <a:latin typeface="Arial" panose="020B0604020202020204" pitchFamily="34" charset="0"/>
              </a:rPr>
              <a:t> </a:t>
            </a:r>
            <a:r>
              <a:rPr lang="cs-CZ" altLang="cs-CZ" sz="2200" dirty="0" err="1">
                <a:latin typeface="Arial" panose="020B0604020202020204" pitchFamily="34" charset="0"/>
              </a:rPr>
              <a:t>thanks</a:t>
            </a:r>
            <a:r>
              <a:rPr lang="cs-CZ" altLang="cs-CZ" sz="2200" dirty="0">
                <a:latin typeface="Arial" panose="020B0604020202020204" pitchFamily="34" charset="0"/>
              </a:rPr>
              <a:t> to </a:t>
            </a:r>
            <a:r>
              <a:rPr lang="cs-CZ" altLang="cs-CZ" sz="2200" dirty="0" err="1">
                <a:latin typeface="Arial" panose="020B0604020202020204" pitchFamily="34" charset="0"/>
              </a:rPr>
              <a:t>having</a:t>
            </a:r>
            <a:r>
              <a:rPr lang="cs-CZ" altLang="cs-CZ" sz="2200" dirty="0">
                <a:latin typeface="Arial" panose="020B0604020202020204" pitchFamily="34" charset="0"/>
              </a:rPr>
              <a:t> </a:t>
            </a:r>
            <a:r>
              <a:rPr lang="cs-CZ" altLang="cs-CZ" sz="2200" dirty="0" err="1">
                <a:latin typeface="Arial" panose="020B0604020202020204" pitchFamily="34" charset="0"/>
              </a:rPr>
              <a:t>unique</a:t>
            </a:r>
            <a:r>
              <a:rPr lang="cs-CZ" altLang="cs-CZ" sz="2200" dirty="0">
                <a:latin typeface="Arial" panose="020B0604020202020204" pitchFamily="34" charset="0"/>
              </a:rPr>
              <a:t> technology, </a:t>
            </a:r>
            <a:r>
              <a:rPr lang="cs-CZ" altLang="cs-CZ" sz="2200" dirty="0" err="1">
                <a:latin typeface="Arial" panose="020B0604020202020204" pitchFamily="34" charset="0"/>
              </a:rPr>
              <a:t>economy</a:t>
            </a:r>
            <a:r>
              <a:rPr lang="cs-CZ" altLang="cs-CZ" sz="2200" dirty="0">
                <a:latin typeface="Arial" panose="020B0604020202020204" pitchFamily="34" charset="0"/>
              </a:rPr>
              <a:t> of </a:t>
            </a:r>
            <a:r>
              <a:rPr lang="cs-CZ" altLang="cs-CZ" sz="2200" dirty="0" err="1">
                <a:latin typeface="Arial" panose="020B0604020202020204" pitchFamily="34" charset="0"/>
              </a:rPr>
              <a:t>scale</a:t>
            </a:r>
            <a:r>
              <a:rPr lang="cs-CZ" altLang="cs-CZ" sz="2200" dirty="0">
                <a:latin typeface="Arial" panose="020B0604020202020204" pitchFamily="34" charset="0"/>
              </a:rPr>
              <a:t>, </a:t>
            </a:r>
            <a:r>
              <a:rPr lang="cs-CZ" altLang="cs-CZ" sz="2200" dirty="0" err="1">
                <a:latin typeface="Arial" panose="020B0604020202020204" pitchFamily="34" charset="0"/>
              </a:rPr>
              <a:t>closenes</a:t>
            </a:r>
            <a:r>
              <a:rPr lang="cs-CZ" altLang="cs-CZ" sz="2200" dirty="0">
                <a:latin typeface="Arial" panose="020B0604020202020204" pitchFamily="34" charset="0"/>
              </a:rPr>
              <a:t> of </a:t>
            </a:r>
            <a:r>
              <a:rPr lang="cs-CZ" altLang="cs-CZ" sz="2200" dirty="0" err="1">
                <a:latin typeface="Arial" panose="020B0604020202020204" pitchFamily="34" charset="0"/>
              </a:rPr>
              <a:t>the</a:t>
            </a:r>
            <a:r>
              <a:rPr lang="cs-CZ" altLang="cs-CZ" sz="2200" dirty="0">
                <a:latin typeface="Arial" panose="020B0604020202020204" pitchFamily="34" charset="0"/>
              </a:rPr>
              <a:t> market </a:t>
            </a:r>
            <a:r>
              <a:rPr lang="cs-CZ" altLang="cs-CZ" sz="2200" dirty="0" err="1">
                <a:latin typeface="Arial" panose="020B0604020202020204" pitchFamily="34" charset="0"/>
              </a:rPr>
              <a:t>etc</a:t>
            </a:r>
            <a:r>
              <a:rPr lang="cs-CZ" altLang="cs-CZ" sz="2200" dirty="0">
                <a:latin typeface="Arial" panose="020B0604020202020204" pitchFamily="34" charset="0"/>
              </a:rPr>
              <a:t>.</a:t>
            </a:r>
          </a:p>
          <a:p>
            <a:pPr marL="285750" indent="-285750" eaLnBrk="1" hangingPunct="1">
              <a:spcBef>
                <a:spcPct val="0"/>
              </a:spcBef>
              <a:defRPr/>
            </a:pP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may</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en-US" altLang="cs-CZ" sz="2200" dirty="0">
                <a:latin typeface="Arial" panose="020B0604020202020204" pitchFamily="34" charset="0"/>
              </a:rPr>
              <a:t>a niche strategy - occupying a market gap in the same sub-market (market the same product).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61028581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DIVERSIFICATION</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a:latin typeface="Arial" panose="020B0604020202020204" pitchFamily="34" charset="0"/>
              </a:rPr>
              <a:t>New </a:t>
            </a:r>
            <a:r>
              <a:rPr lang="cs-CZ" altLang="cs-CZ" sz="2200" dirty="0" err="1">
                <a:latin typeface="Arial" panose="020B0604020202020204" pitchFamily="34" charset="0"/>
              </a:rPr>
              <a:t>product</a:t>
            </a:r>
            <a:r>
              <a:rPr lang="cs-CZ" altLang="cs-CZ" sz="2200" dirty="0">
                <a:latin typeface="Arial" panose="020B0604020202020204" pitchFamily="34" charset="0"/>
              </a:rPr>
              <a:t> </a:t>
            </a:r>
            <a:r>
              <a:rPr lang="cs-CZ" altLang="cs-CZ" sz="2200" dirty="0" err="1">
                <a:latin typeface="Arial" panose="020B0604020202020204" pitchFamily="34" charset="0"/>
              </a:rPr>
              <a:t>at</a:t>
            </a:r>
            <a:r>
              <a:rPr lang="cs-CZ" altLang="cs-CZ" sz="2200" dirty="0">
                <a:latin typeface="Arial" panose="020B0604020202020204" pitchFamily="34" charset="0"/>
              </a:rPr>
              <a:t> </a:t>
            </a:r>
            <a:r>
              <a:rPr lang="cs-CZ" altLang="cs-CZ" sz="2200" dirty="0" err="1">
                <a:latin typeface="Arial" panose="020B0604020202020204" pitchFamily="34" charset="0"/>
              </a:rPr>
              <a:t>new</a:t>
            </a:r>
            <a:r>
              <a:rPr lang="cs-CZ" altLang="cs-CZ" sz="2200" dirty="0">
                <a:latin typeface="Arial" panose="020B0604020202020204" pitchFamily="34" charset="0"/>
              </a:rPr>
              <a:t> market. </a:t>
            </a:r>
          </a:p>
          <a:p>
            <a:pPr marL="285750" indent="-285750" eaLnBrk="1" hangingPunct="1">
              <a:spcBef>
                <a:spcPct val="0"/>
              </a:spcBef>
              <a:defRPr/>
            </a:pPr>
            <a:r>
              <a:rPr lang="en-US" altLang="cs-CZ" sz="2200" dirty="0">
                <a:latin typeface="Arial" panose="020B0604020202020204" pitchFamily="34" charset="0"/>
              </a:rPr>
              <a:t>Technological and commercial risk</a:t>
            </a:r>
            <a:r>
              <a:rPr lang="cs-CZ" altLang="cs-CZ" sz="2200" dirty="0">
                <a:latin typeface="Arial" panose="020B0604020202020204" pitchFamily="34" charset="0"/>
              </a:rPr>
              <a:t>!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need</a:t>
            </a:r>
            <a:r>
              <a:rPr lang="cs-CZ" altLang="cs-CZ" sz="2200" dirty="0">
                <a:latin typeface="Arial" panose="020B0604020202020204" pitchFamily="34" charset="0"/>
              </a:rPr>
              <a:t> to </a:t>
            </a:r>
            <a:r>
              <a:rPr lang="cs-CZ" altLang="cs-CZ" sz="2200" dirty="0" err="1">
                <a:latin typeface="Arial" panose="020B0604020202020204" pitchFamily="34" charset="0"/>
              </a:rPr>
              <a:t>both</a:t>
            </a:r>
            <a:r>
              <a:rPr lang="cs-CZ" altLang="cs-CZ" sz="2200" dirty="0">
                <a:latin typeface="Arial" panose="020B0604020202020204" pitchFamily="34" charset="0"/>
              </a:rPr>
              <a:t>, </a:t>
            </a:r>
            <a:r>
              <a:rPr lang="cs-CZ" altLang="cs-CZ" sz="2200" dirty="0" err="1">
                <a:latin typeface="Arial" panose="020B0604020202020204" pitchFamily="34" charset="0"/>
              </a:rPr>
              <a:t>develop</a:t>
            </a:r>
            <a:r>
              <a:rPr lang="cs-CZ" altLang="cs-CZ" sz="2200" dirty="0">
                <a:latin typeface="Arial" panose="020B0604020202020204" pitchFamily="34" charset="0"/>
              </a:rPr>
              <a:t> a </a:t>
            </a:r>
            <a:r>
              <a:rPr lang="cs-CZ" altLang="cs-CZ" sz="2200" dirty="0" err="1">
                <a:latin typeface="Arial" panose="020B0604020202020204" pitchFamily="34" charset="0"/>
              </a:rPr>
              <a:t>product</a:t>
            </a:r>
            <a:r>
              <a:rPr lang="cs-CZ" altLang="cs-CZ" sz="2200" dirty="0">
                <a:latin typeface="Arial" panose="020B0604020202020204" pitchFamily="34" charset="0"/>
              </a:rPr>
              <a:t> and market.</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dirty="0">
                <a:latin typeface="Arial" panose="020B0604020202020204" pitchFamily="34" charset="0"/>
              </a:rPr>
              <a:t>H</a:t>
            </a:r>
            <a:r>
              <a:rPr lang="en-US" altLang="cs-CZ" sz="2200" dirty="0" err="1">
                <a:latin typeface="Arial" panose="020B0604020202020204" pitchFamily="34" charset="0"/>
              </a:rPr>
              <a:t>orizontal</a:t>
            </a:r>
            <a:r>
              <a:rPr lang="en-US" altLang="cs-CZ" sz="2200" dirty="0">
                <a:latin typeface="Arial" panose="020B0604020202020204" pitchFamily="34" charset="0"/>
              </a:rPr>
              <a:t> diversification</a:t>
            </a:r>
            <a:r>
              <a:rPr lang="cs-CZ" altLang="cs-CZ" sz="2200" dirty="0">
                <a:latin typeface="Arial" panose="020B0604020202020204" pitchFamily="34" charset="0"/>
              </a:rPr>
              <a:t> - </a:t>
            </a:r>
            <a:r>
              <a:rPr lang="en-US" altLang="cs-CZ" sz="2200" dirty="0">
                <a:latin typeface="Arial" panose="020B0604020202020204" pitchFamily="34" charset="0"/>
              </a:rPr>
              <a:t>means extending the existing production program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en-US" altLang="cs-CZ" sz="2200" dirty="0">
                <a:latin typeface="Arial" panose="020B0604020202020204" pitchFamily="34" charset="0"/>
              </a:rPr>
              <a:t>products associated with </a:t>
            </a:r>
            <a:r>
              <a:rPr lang="cs-CZ" altLang="cs-CZ" sz="2200" dirty="0" err="1">
                <a:latin typeface="Arial" panose="020B0604020202020204" pitchFamily="34" charset="0"/>
              </a:rPr>
              <a:t>it</a:t>
            </a:r>
            <a:r>
              <a:rPr lang="en-US" altLang="cs-CZ" sz="2200" dirty="0">
                <a:latin typeface="Arial" panose="020B0604020202020204" pitchFamily="34" charset="0"/>
              </a:rPr>
              <a:t>.</a:t>
            </a:r>
          </a:p>
          <a:p>
            <a:pPr marL="285750" indent="-285750" eaLnBrk="1" hangingPunct="1">
              <a:spcBef>
                <a:spcPct val="0"/>
              </a:spcBef>
              <a:defRPr/>
            </a:pPr>
            <a:r>
              <a:rPr lang="cs-CZ" altLang="cs-CZ" sz="2200" dirty="0">
                <a:latin typeface="Arial" panose="020B0604020202020204" pitchFamily="34" charset="0"/>
              </a:rPr>
              <a:t>V</a:t>
            </a:r>
            <a:r>
              <a:rPr lang="en-US" altLang="cs-CZ" sz="2200" dirty="0" err="1">
                <a:latin typeface="Arial" panose="020B0604020202020204" pitchFamily="34" charset="0"/>
              </a:rPr>
              <a:t>ertical</a:t>
            </a:r>
            <a:r>
              <a:rPr lang="en-US" altLang="cs-CZ" sz="2200" dirty="0">
                <a:latin typeface="Arial" panose="020B0604020202020204" pitchFamily="34" charset="0"/>
              </a:rPr>
              <a:t> diversification</a:t>
            </a:r>
            <a:r>
              <a:rPr lang="cs-CZ" altLang="cs-CZ" sz="2200" dirty="0">
                <a:latin typeface="Arial" panose="020B0604020202020204" pitchFamily="34" charset="0"/>
              </a:rPr>
              <a:t> - i</a:t>
            </a:r>
            <a:r>
              <a:rPr lang="en-US" altLang="cs-CZ" sz="2200" dirty="0">
                <a:latin typeface="Arial" panose="020B0604020202020204" pitchFamily="34" charset="0"/>
              </a:rPr>
              <a:t>t represents a deepening of the program both in the sales of existing products as well as towards raw materials and means of production.</a:t>
            </a:r>
          </a:p>
          <a:p>
            <a:pPr marL="285750" indent="-285750" eaLnBrk="1" hangingPunct="1">
              <a:spcBef>
                <a:spcPct val="0"/>
              </a:spcBef>
              <a:defRPr/>
            </a:pPr>
            <a:r>
              <a:rPr lang="cs-CZ" altLang="cs-CZ" sz="2200" dirty="0">
                <a:latin typeface="Arial" panose="020B0604020202020204" pitchFamily="34" charset="0"/>
              </a:rPr>
              <a:t>L</a:t>
            </a:r>
            <a:r>
              <a:rPr lang="en-US" altLang="cs-CZ" sz="2200" dirty="0" err="1">
                <a:latin typeface="Arial" panose="020B0604020202020204" pitchFamily="34" charset="0"/>
              </a:rPr>
              <a:t>ateral</a:t>
            </a:r>
            <a:r>
              <a:rPr lang="en-US" altLang="cs-CZ" sz="2200" dirty="0">
                <a:latin typeface="Arial" panose="020B0604020202020204" pitchFamily="34" charset="0"/>
              </a:rPr>
              <a:t> diversification</a:t>
            </a:r>
            <a:r>
              <a:rPr lang="cs-CZ" altLang="cs-CZ" sz="2200" dirty="0">
                <a:latin typeface="Arial" panose="020B0604020202020204" pitchFamily="34" charset="0"/>
              </a:rPr>
              <a:t> - </a:t>
            </a:r>
            <a:r>
              <a:rPr lang="en-US" altLang="cs-CZ" sz="2200" dirty="0">
                <a:latin typeface="Arial" panose="020B0604020202020204" pitchFamily="34" charset="0"/>
              </a:rPr>
              <a:t>is an attack on an entirely new products and markets, the company escapes from the scope of its </a:t>
            </a:r>
            <a:r>
              <a:rPr lang="cs-CZ" altLang="cs-CZ" sz="2200" dirty="0" err="1">
                <a:latin typeface="Arial" panose="020B0604020202020204" pitchFamily="34" charset="0"/>
              </a:rPr>
              <a:t>current</a:t>
            </a:r>
            <a:r>
              <a:rPr lang="cs-CZ" altLang="cs-CZ" sz="2200" dirty="0">
                <a:latin typeface="Arial" panose="020B0604020202020204" pitchFamily="34" charset="0"/>
              </a:rPr>
              <a:t> </a:t>
            </a:r>
            <a:r>
              <a:rPr lang="en-US" altLang="cs-CZ" sz="2200" dirty="0">
                <a:latin typeface="Arial" panose="020B0604020202020204" pitchFamily="34" charset="0"/>
              </a:rPr>
              <a:t>business activities in</a:t>
            </a:r>
            <a:r>
              <a:rPr lang="cs-CZ" altLang="cs-CZ" sz="2200" dirty="0">
                <a:latin typeface="Arial" panose="020B0604020202020204" pitchFamily="34" charset="0"/>
              </a:rPr>
              <a:t>to</a:t>
            </a:r>
            <a:r>
              <a:rPr lang="en-US" altLang="cs-CZ" sz="2200" dirty="0">
                <a:latin typeface="Arial" panose="020B0604020202020204" pitchFamily="34" charset="0"/>
              </a:rPr>
              <a:t> remote areas.</a:t>
            </a:r>
          </a:p>
        </p:txBody>
      </p:sp>
    </p:spTree>
    <p:extLst>
      <p:ext uri="{BB962C8B-B14F-4D97-AF65-F5344CB8AC3E}">
        <p14:creationId xmlns:p14="http://schemas.microsoft.com/office/powerpoint/2010/main" val="2527009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INNOVATION 1</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It is the introduction of the goods or services that are new or significantly improved with respect to their characteristics or intended use. This includes significant improvements in technical specifications, components and materials, software, user friendliness or other functional characteristics.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Product innovations can utilize new knowledge or technologies, or can be based on new uses o</a:t>
            </a:r>
            <a:r>
              <a:rPr lang="cs-CZ" altLang="cs-CZ" sz="2200" dirty="0">
                <a:latin typeface="Arial" panose="020B0604020202020204" pitchFamily="34" charset="0"/>
              </a:rPr>
              <a:t>f</a:t>
            </a:r>
            <a:r>
              <a:rPr lang="en-US" altLang="cs-CZ" sz="2200" dirty="0">
                <a:latin typeface="Arial" panose="020B0604020202020204" pitchFamily="34" charset="0"/>
              </a:rPr>
              <a:t> combinations of existing knowledge or technologies. Product innovations include both the introduction of new goods and services and significant improvements in the functional or user characteristics of existing goods and services.</a:t>
            </a:r>
          </a:p>
        </p:txBody>
      </p:sp>
    </p:spTree>
    <p:extLst>
      <p:ext uri="{BB962C8B-B14F-4D97-AF65-F5344CB8AC3E}">
        <p14:creationId xmlns:p14="http://schemas.microsoft.com/office/powerpoint/2010/main" val="297748956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PRODUCT INNOVATION 2</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New products are goods and services </a:t>
            </a:r>
            <a:r>
              <a:rPr lang="cs-CZ" altLang="cs-CZ" sz="2200" dirty="0" err="1">
                <a:latin typeface="Arial" panose="020B0604020202020204" pitchFamily="34" charset="0"/>
              </a:rPr>
              <a:t>that</a:t>
            </a:r>
            <a:r>
              <a:rPr lang="cs-CZ" altLang="cs-CZ" sz="2200" dirty="0">
                <a:latin typeface="Arial" panose="020B0604020202020204" pitchFamily="34" charset="0"/>
              </a:rPr>
              <a:t> </a:t>
            </a:r>
            <a:r>
              <a:rPr lang="en-US" altLang="cs-CZ" sz="2200" dirty="0">
                <a:latin typeface="Arial" panose="020B0604020202020204" pitchFamily="34" charset="0"/>
              </a:rPr>
              <a:t>differ significantly in their characteristics or intended uses from products previously produced by the firm.</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Significant improvements to existing products can occur through changes in materials, components and other characteristics that enhance performance.</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Product innovations in services can include significant improvements in how they are provided (for example in terms of their efficiency or speed), the addition of new functions or characteristics to existing services, or the introduction of entirely new services.</a:t>
            </a:r>
            <a:endParaRPr lang="en-US" altLang="cs-CZ" sz="1800" dirty="0">
              <a:latin typeface="Arial" panose="020B0604020202020204" pitchFamily="34" charset="0"/>
            </a:endParaRPr>
          </a:p>
        </p:txBody>
      </p:sp>
    </p:spTree>
    <p:extLst>
      <p:ext uri="{BB962C8B-B14F-4D97-AF65-F5344CB8AC3E}">
        <p14:creationId xmlns:p14="http://schemas.microsoft.com/office/powerpoint/2010/main" val="383482204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4 PHASES OF NEW PRODUCT DEVELOPMENT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a:t>
            </a:r>
            <a:r>
              <a:rPr lang="cs-CZ" altLang="cs-CZ" sz="2200" dirty="0" err="1">
                <a:latin typeface="Arial" panose="020B0604020202020204" pitchFamily="34" charset="0"/>
              </a:rPr>
              <a:t>creation</a:t>
            </a:r>
            <a:r>
              <a:rPr lang="cs-CZ" altLang="cs-CZ" sz="2200" dirty="0">
                <a:latin typeface="Arial" panose="020B0604020202020204" pitchFamily="34" charset="0"/>
              </a:rPr>
              <a:t> </a:t>
            </a:r>
            <a:r>
              <a:rPr lang="en-US" altLang="cs-CZ" sz="2200" dirty="0">
                <a:latin typeface="Arial" panose="020B0604020202020204" pitchFamily="34" charset="0"/>
              </a:rPr>
              <a:t>of ideas, idea generation (internal and external sources)</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Sorting </a:t>
            </a:r>
            <a:r>
              <a:rPr lang="cs-CZ" altLang="cs-CZ" sz="2200" dirty="0" err="1">
                <a:latin typeface="Arial" panose="020B0604020202020204" pitchFamily="34" charset="0"/>
              </a:rPr>
              <a:t>through</a:t>
            </a:r>
            <a:r>
              <a:rPr lang="cs-CZ" altLang="cs-CZ" sz="2200" dirty="0">
                <a:latin typeface="Arial" panose="020B0604020202020204" pitchFamily="34" charset="0"/>
              </a:rPr>
              <a:t> </a:t>
            </a:r>
            <a:r>
              <a:rPr lang="cs-CZ" altLang="cs-CZ" sz="2200" dirty="0" err="1">
                <a:latin typeface="Arial" panose="020B0604020202020204" pitchFamily="34" charset="0"/>
              </a:rPr>
              <a:t>ideas</a:t>
            </a:r>
            <a:r>
              <a:rPr lang="cs-CZ" altLang="cs-CZ" sz="2200" dirty="0">
                <a:latin typeface="Arial" panose="020B0604020202020204" pitchFamily="34" charset="0"/>
              </a:rPr>
              <a:t> (</a:t>
            </a:r>
            <a:r>
              <a:rPr lang="en-US" altLang="cs-CZ" sz="2200" dirty="0">
                <a:latin typeface="Arial" panose="020B0604020202020204" pitchFamily="34" charset="0"/>
              </a:rPr>
              <a:t>topics</a:t>
            </a:r>
            <a:r>
              <a:rPr lang="cs-CZ" altLang="cs-CZ" sz="2200" dirty="0">
                <a:latin typeface="Arial" panose="020B0604020202020204" pitchFamily="34" charset="0"/>
              </a:rPr>
              <a:t>)</a:t>
            </a:r>
            <a:r>
              <a:rPr lang="en-US" altLang="cs-CZ" sz="2200" dirty="0">
                <a:latin typeface="Arial" panose="020B0604020202020204" pitchFamily="34" charset="0"/>
              </a:rPr>
              <a:t> and select</a:t>
            </a:r>
            <a:r>
              <a:rPr lang="cs-CZ" altLang="cs-CZ" sz="2200" dirty="0">
                <a:latin typeface="Arial" panose="020B0604020202020204" pitchFamily="34" charset="0"/>
              </a:rPr>
              <a:t>ion of</a:t>
            </a:r>
            <a:r>
              <a:rPr lang="en-US" altLang="cs-CZ" sz="2200" dirty="0">
                <a:latin typeface="Arial" panose="020B0604020202020204" pitchFamily="34" charset="0"/>
              </a:rPr>
              <a:t> a specific </a:t>
            </a:r>
            <a:r>
              <a:rPr lang="cs-CZ" altLang="cs-CZ" sz="2200" dirty="0" err="1">
                <a:latin typeface="Arial" panose="020B0604020202020204" pitchFamily="34" charset="0"/>
              </a:rPr>
              <a:t>one</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Preliminary testing and estimate </a:t>
            </a:r>
            <a:r>
              <a:rPr lang="cs-CZ" altLang="cs-CZ" sz="2200" dirty="0">
                <a:latin typeface="Arial" panose="020B0604020202020204" pitchFamily="34" charset="0"/>
              </a:rPr>
              <a:t>of </a:t>
            </a:r>
            <a:r>
              <a:rPr lang="en-US" altLang="cs-CZ" sz="2200" dirty="0">
                <a:latin typeface="Arial" panose="020B0604020202020204" pitchFamily="34" charset="0"/>
              </a:rPr>
              <a:t>the profitability of the project (market research, cost evaluation, study the legal environment, piloting)</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Product development and commercialization (defining marketing mix and marketing strategies, development </a:t>
            </a:r>
            <a:r>
              <a:rPr lang="cs-CZ" altLang="cs-CZ" sz="2200" dirty="0">
                <a:latin typeface="Arial" panose="020B0604020202020204" pitchFamily="34" charset="0"/>
              </a:rPr>
              <a:t>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schedule, preparation and staff training, business activity plan for the first year, the final launch)</a:t>
            </a:r>
            <a:r>
              <a:rPr lang="cs-CZ" altLang="cs-CZ" sz="2200" dirty="0">
                <a:latin typeface="Arial" panose="020B0604020202020204" pitchFamily="34" charset="0"/>
              </a:rPr>
              <a:t>.</a:t>
            </a:r>
            <a:endParaRPr lang="en-US" altLang="cs-CZ" sz="1800" dirty="0">
              <a:latin typeface="Arial" panose="020B0604020202020204" pitchFamily="34" charset="0"/>
            </a:endParaRPr>
          </a:p>
        </p:txBody>
      </p:sp>
    </p:spTree>
    <p:extLst>
      <p:ext uri="{BB962C8B-B14F-4D97-AF65-F5344CB8AC3E}">
        <p14:creationId xmlns:p14="http://schemas.microsoft.com/office/powerpoint/2010/main" val="8358056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TASKS FOR ONLINE SEMINAR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GB" altLang="cs-CZ" sz="2200" dirty="0" smtClean="0">
                <a:latin typeface="Arial" panose="020B0604020202020204" pitchFamily="34" charset="0"/>
              </a:rPr>
              <a:t>WPM for a product of your choice – break the product into features, assign value, costs.</a:t>
            </a:r>
          </a:p>
          <a:p>
            <a:pPr marL="285750" indent="-285750" eaLnBrk="1" hangingPunct="1">
              <a:spcBef>
                <a:spcPct val="0"/>
              </a:spcBef>
              <a:defRPr/>
            </a:pPr>
            <a:r>
              <a:rPr lang="en-GB" altLang="cs-CZ" sz="2200" dirty="0" smtClean="0">
                <a:latin typeface="Arial" panose="020B0604020202020204" pitchFamily="34" charset="0"/>
              </a:rPr>
              <a:t>What is the life cycle for various products (food products, shoes, technological devices, cars etc.)? (Google)</a:t>
            </a:r>
          </a:p>
          <a:p>
            <a:pPr marL="285750" indent="-285750" eaLnBrk="1" hangingPunct="1">
              <a:spcBef>
                <a:spcPct val="0"/>
              </a:spcBef>
              <a:defRPr/>
            </a:pPr>
            <a:r>
              <a:rPr lang="en-GB" altLang="cs-CZ" sz="2200" dirty="0" smtClean="0">
                <a:latin typeface="Arial" panose="020B0604020202020204" pitchFamily="34" charset="0"/>
              </a:rPr>
              <a:t>Break down portfolio for Samsung/Nike/McDonalds/etc. – what product lines, products, and why.</a:t>
            </a:r>
          </a:p>
          <a:p>
            <a:pPr marL="285750" indent="-285750" eaLnBrk="1" hangingPunct="1">
              <a:spcBef>
                <a:spcPct val="0"/>
              </a:spcBef>
              <a:defRPr/>
            </a:pPr>
            <a:r>
              <a:rPr lang="en-GB" altLang="cs-CZ" sz="2200" dirty="0" smtClean="0">
                <a:latin typeface="Arial" panose="020B0604020202020204" pitchFamily="34" charset="0"/>
              </a:rPr>
              <a:t>Blue ocean for e-shops.</a:t>
            </a:r>
          </a:p>
          <a:p>
            <a:pPr marL="285750" indent="-285750" eaLnBrk="1" hangingPunct="1">
              <a:spcBef>
                <a:spcPct val="0"/>
              </a:spcBef>
              <a:defRPr/>
            </a:pPr>
            <a:r>
              <a:rPr lang="en-GB" altLang="cs-CZ" sz="2200" dirty="0" smtClean="0">
                <a:latin typeface="Arial" panose="020B0604020202020204" pitchFamily="34" charset="0"/>
              </a:rPr>
              <a:t>Product ecosystem – which one do you use, why, what is the value there?</a:t>
            </a:r>
          </a:p>
          <a:p>
            <a:pPr marL="285750" indent="-285750" eaLnBrk="1" hangingPunct="1">
              <a:spcBef>
                <a:spcPct val="0"/>
              </a:spcBef>
              <a:defRPr/>
            </a:pPr>
            <a:r>
              <a:rPr lang="en-GB" altLang="cs-CZ" sz="2200" dirty="0" smtClean="0">
                <a:latin typeface="Arial" panose="020B0604020202020204" pitchFamily="34" charset="0"/>
              </a:rPr>
              <a:t>Crowd</a:t>
            </a:r>
            <a:r>
              <a:rPr lang="cs-CZ" altLang="cs-CZ" sz="2200" dirty="0" err="1" smtClean="0">
                <a:latin typeface="Arial" panose="020B0604020202020204" pitchFamily="34" charset="0"/>
              </a:rPr>
              <a:t>funding</a:t>
            </a:r>
            <a:r>
              <a:rPr lang="en-GB" altLang="cs-CZ" sz="2200" dirty="0" smtClean="0">
                <a:latin typeface="Arial" panose="020B0604020202020204" pitchFamily="34" charset="0"/>
              </a:rPr>
              <a:t> </a:t>
            </a:r>
            <a:r>
              <a:rPr lang="en-GB" altLang="cs-CZ" sz="2200" dirty="0" smtClean="0">
                <a:latin typeface="Arial" panose="020B0604020202020204" pitchFamily="34" charset="0"/>
              </a:rPr>
              <a:t>– find </a:t>
            </a:r>
            <a:r>
              <a:rPr lang="en-GB" altLang="cs-CZ" sz="2200" dirty="0" smtClean="0">
                <a:latin typeface="Arial" panose="020B0604020202020204" pitchFamily="34" charset="0"/>
              </a:rPr>
              <a:t>crowd</a:t>
            </a:r>
            <a:r>
              <a:rPr lang="cs-CZ" altLang="cs-CZ" sz="2200" dirty="0" err="1" smtClean="0">
                <a:latin typeface="Arial" panose="020B0604020202020204" pitchFamily="34" charset="0"/>
              </a:rPr>
              <a:t>funding</a:t>
            </a:r>
            <a:r>
              <a:rPr lang="en-GB" altLang="cs-CZ" sz="2200" dirty="0" smtClean="0">
                <a:latin typeface="Arial" panose="020B0604020202020204" pitchFamily="34" charset="0"/>
              </a:rPr>
              <a:t> </a:t>
            </a:r>
            <a:r>
              <a:rPr lang="en-GB" altLang="cs-CZ" sz="2200" dirty="0" smtClean="0">
                <a:latin typeface="Arial" panose="020B0604020202020204" pitchFamily="34" charset="0"/>
              </a:rPr>
              <a:t>portals in your country, analyse their projects, what makes them un/</a:t>
            </a:r>
            <a:r>
              <a:rPr lang="en-GB" altLang="cs-CZ" sz="2200" dirty="0" err="1" smtClean="0">
                <a:latin typeface="Arial" panose="020B0604020202020204" pitchFamily="34" charset="0"/>
              </a:rPr>
              <a:t>succesful</a:t>
            </a:r>
            <a:r>
              <a:rPr lang="en-GB" altLang="cs-CZ" sz="2200" dirty="0" smtClean="0">
                <a:latin typeface="Arial" panose="020B0604020202020204" pitchFamily="34" charset="0"/>
              </a:rPr>
              <a:t>. </a:t>
            </a:r>
            <a:endParaRPr lang="en-GB" altLang="cs-CZ" sz="1800" dirty="0">
              <a:latin typeface="Arial" panose="020B0604020202020204" pitchFamily="34" charset="0"/>
            </a:endParaRPr>
          </a:p>
        </p:txBody>
      </p:sp>
    </p:spTree>
    <p:extLst>
      <p:ext uri="{BB962C8B-B14F-4D97-AF65-F5344CB8AC3E}">
        <p14:creationId xmlns:p14="http://schemas.microsoft.com/office/powerpoint/2010/main" val="258611126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r>
              <a:rPr lang="cs-CZ" altLang="cs-CZ" sz="2200" dirty="0" err="1">
                <a:latin typeface="Arial" panose="020B0604020202020204" pitchFamily="34" charset="0"/>
              </a:rPr>
              <a:t>Thank</a:t>
            </a:r>
            <a:r>
              <a:rPr lang="cs-CZ" altLang="cs-CZ" sz="2200" dirty="0">
                <a:latin typeface="Arial" panose="020B0604020202020204" pitchFamily="34" charset="0"/>
              </a:rPr>
              <a:t>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your</a:t>
            </a:r>
            <a:r>
              <a:rPr lang="cs-CZ" altLang="cs-CZ" sz="2200" dirty="0">
                <a:latin typeface="Arial" panose="020B0604020202020204" pitchFamily="34" charset="0"/>
              </a:rPr>
              <a:t> </a:t>
            </a:r>
            <a:r>
              <a:rPr lang="cs-CZ" altLang="cs-CZ" sz="2200" dirty="0" err="1">
                <a:latin typeface="Arial" panose="020B0604020202020204" pitchFamily="34" charset="0"/>
              </a:rPr>
              <a:t>attention</a:t>
            </a:r>
            <a:r>
              <a:rPr lang="cs-CZ" altLang="cs-CZ" sz="2200" dirty="0">
                <a:latin typeface="Arial" panose="020B0604020202020204" pitchFamily="34" charset="0"/>
              </a:rPr>
              <a:t>.</a:t>
            </a:r>
          </a:p>
          <a:p>
            <a:pPr algn="ctr" eaLnBrk="1" hangingPunct="1">
              <a:spcBef>
                <a:spcPct val="0"/>
              </a:spcBef>
              <a:buNone/>
              <a:defRPr/>
            </a:pPr>
            <a:r>
              <a:rPr lang="cs-CZ" altLang="cs-CZ" sz="2200" dirty="0">
                <a:latin typeface="Arial" panose="020B0604020202020204" pitchFamily="34" charset="0"/>
                <a:sym typeface="Wingdings" panose="05000000000000000000" pitchFamily="2" charset="2"/>
              </a:rPr>
              <a:t> </a:t>
            </a:r>
            <a:endParaRPr lang="cs-CZ"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WHOLE PRODUCT MODEL</a:t>
            </a:r>
          </a:p>
        </p:txBody>
      </p:sp>
      <p:sp>
        <p:nvSpPr>
          <p:cNvPr id="3079" name="TextovéPole 10"/>
          <p:cNvSpPr txBox="1">
            <a:spLocks noChangeArrowheads="1"/>
          </p:cNvSpPr>
          <p:nvPr/>
        </p:nvSpPr>
        <p:spPr bwMode="auto">
          <a:xfrm>
            <a:off x="503238" y="1512044"/>
            <a:ext cx="84772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endParaRPr lang="en-US" altLang="cs-CZ" sz="2200" dirty="0">
              <a:latin typeface="Arial" panose="020B0604020202020204" pitchFamily="34" charset="0"/>
            </a:endParaRPr>
          </a:p>
        </p:txBody>
      </p:sp>
      <p:grpSp>
        <p:nvGrpSpPr>
          <p:cNvPr id="5" name="Group 30"/>
          <p:cNvGrpSpPr>
            <a:grpSpLocks noGrp="1"/>
          </p:cNvGrpSpPr>
          <p:nvPr/>
        </p:nvGrpSpPr>
        <p:grpSpPr bwMode="auto">
          <a:xfrm>
            <a:off x="457200" y="1320800"/>
            <a:ext cx="8229600" cy="4805363"/>
            <a:chOff x="385" y="210"/>
            <a:chExt cx="5217" cy="3900"/>
          </a:xfrm>
        </p:grpSpPr>
        <p:sp>
          <p:nvSpPr>
            <p:cNvPr id="6" name="AutoShape 5"/>
            <p:cNvSpPr>
              <a:spLocks noChangeAspect="1" noChangeArrowheads="1"/>
            </p:cNvSpPr>
            <p:nvPr/>
          </p:nvSpPr>
          <p:spPr bwMode="auto">
            <a:xfrm>
              <a:off x="385" y="210"/>
              <a:ext cx="5217" cy="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endParaRPr lang="cs-CZ" altLang="cs-CZ"/>
            </a:p>
          </p:txBody>
        </p:sp>
        <p:sp>
          <p:nvSpPr>
            <p:cNvPr id="7" name="Oval 6"/>
            <p:cNvSpPr>
              <a:spLocks noChangeArrowheads="1"/>
            </p:cNvSpPr>
            <p:nvPr/>
          </p:nvSpPr>
          <p:spPr bwMode="auto">
            <a:xfrm>
              <a:off x="519" y="210"/>
              <a:ext cx="4949" cy="3817"/>
            </a:xfrm>
            <a:prstGeom prst="ellipse">
              <a:avLst/>
            </a:prstGeom>
            <a:solidFill>
              <a:srgbClr val="CCFFCC"/>
            </a:solidFill>
            <a:ln w="9525">
              <a:solidFill>
                <a:srgbClr val="000000"/>
              </a:solidFill>
              <a:round/>
              <a:headEnd/>
              <a:tailEnd/>
            </a:ln>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endParaRPr lang="cs-CZ" altLang="cs-CZ"/>
            </a:p>
          </p:txBody>
        </p:sp>
        <p:grpSp>
          <p:nvGrpSpPr>
            <p:cNvPr id="8" name="Group 7"/>
            <p:cNvGrpSpPr>
              <a:grpSpLocks/>
            </p:cNvGrpSpPr>
            <p:nvPr/>
          </p:nvGrpSpPr>
          <p:grpSpPr bwMode="auto">
            <a:xfrm>
              <a:off x="520" y="292"/>
              <a:ext cx="5013" cy="3732"/>
              <a:chOff x="2691" y="3950"/>
              <a:chExt cx="6923" cy="4136"/>
            </a:xfrm>
          </p:grpSpPr>
          <p:sp>
            <p:nvSpPr>
              <p:cNvPr id="9" name="Oval 8"/>
              <p:cNvSpPr>
                <a:spLocks noChangeArrowheads="1"/>
              </p:cNvSpPr>
              <p:nvPr/>
            </p:nvSpPr>
            <p:spPr bwMode="auto">
              <a:xfrm>
                <a:off x="4352" y="4685"/>
                <a:ext cx="3600" cy="2758"/>
              </a:xfrm>
              <a:prstGeom prst="ellipse">
                <a:avLst/>
              </a:prstGeom>
              <a:solidFill>
                <a:srgbClr val="CCFFFF"/>
              </a:solidFill>
              <a:ln w="9525">
                <a:solidFill>
                  <a:srgbClr val="000000"/>
                </a:solidFill>
                <a:round/>
                <a:headEnd/>
                <a:tailEnd/>
              </a:ln>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endParaRPr lang="cs-CZ" altLang="cs-CZ"/>
              </a:p>
            </p:txBody>
          </p:sp>
          <p:sp>
            <p:nvSpPr>
              <p:cNvPr id="10" name="Oval 9"/>
              <p:cNvSpPr>
                <a:spLocks noChangeArrowheads="1"/>
              </p:cNvSpPr>
              <p:nvPr/>
            </p:nvSpPr>
            <p:spPr bwMode="auto">
              <a:xfrm>
                <a:off x="5183" y="5421"/>
                <a:ext cx="2122" cy="1194"/>
              </a:xfrm>
              <a:prstGeom prst="ellipse">
                <a:avLst/>
              </a:prstGeom>
              <a:solidFill>
                <a:srgbClr val="FFFFCC"/>
              </a:solidFill>
              <a:ln w="9525">
                <a:solidFill>
                  <a:srgbClr val="000000"/>
                </a:solidFill>
                <a:round/>
                <a:headEnd/>
                <a:tailEnd/>
              </a:ln>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endParaRPr lang="cs-CZ" altLang="cs-CZ"/>
              </a:p>
            </p:txBody>
          </p:sp>
          <p:sp>
            <p:nvSpPr>
              <p:cNvPr id="11" name="Text Box 10"/>
              <p:cNvSpPr txBox="1">
                <a:spLocks noChangeArrowheads="1"/>
              </p:cNvSpPr>
              <p:nvPr/>
            </p:nvSpPr>
            <p:spPr bwMode="auto">
              <a:xfrm>
                <a:off x="5460" y="5696"/>
                <a:ext cx="1569" cy="553"/>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Principal function </a:t>
                </a:r>
                <a:endParaRPr lang="cs-CZ" altLang="cs-CZ" sz="1600">
                  <a:latin typeface="Arial" panose="020B0604020202020204" pitchFamily="34" charset="0"/>
                </a:endParaRPr>
              </a:p>
            </p:txBody>
          </p:sp>
          <p:sp>
            <p:nvSpPr>
              <p:cNvPr id="12" name="Text Box 11"/>
              <p:cNvSpPr txBox="1">
                <a:spLocks noChangeArrowheads="1"/>
              </p:cNvSpPr>
              <p:nvPr/>
            </p:nvSpPr>
            <p:spPr bwMode="auto">
              <a:xfrm>
                <a:off x="5368" y="4961"/>
                <a:ext cx="1015"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latin typeface="Arial" panose="020B0604020202020204" pitchFamily="34" charset="0"/>
                  </a:rPr>
                  <a:t>Design </a:t>
                </a:r>
                <a:endParaRPr lang="cs-CZ" altLang="cs-CZ" sz="1600">
                  <a:latin typeface="Arial" panose="020B0604020202020204" pitchFamily="34" charset="0"/>
                </a:endParaRPr>
              </a:p>
            </p:txBody>
          </p:sp>
          <p:sp>
            <p:nvSpPr>
              <p:cNvPr id="13" name="Text Box 12"/>
              <p:cNvSpPr txBox="1">
                <a:spLocks noChangeArrowheads="1"/>
              </p:cNvSpPr>
              <p:nvPr/>
            </p:nvSpPr>
            <p:spPr bwMode="auto">
              <a:xfrm>
                <a:off x="5183" y="6707"/>
                <a:ext cx="1016" cy="46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latin typeface="Arial" panose="020B0604020202020204" pitchFamily="34" charset="0"/>
                  </a:rPr>
                  <a:t>Quality</a:t>
                </a:r>
                <a:endParaRPr lang="cs-CZ" altLang="cs-CZ" sz="1600">
                  <a:latin typeface="Arial" panose="020B0604020202020204" pitchFamily="34" charset="0"/>
                </a:endParaRPr>
              </a:p>
            </p:txBody>
          </p:sp>
          <p:sp>
            <p:nvSpPr>
              <p:cNvPr id="14" name="Text Box 13"/>
              <p:cNvSpPr txBox="1">
                <a:spLocks noChangeArrowheads="1"/>
              </p:cNvSpPr>
              <p:nvPr/>
            </p:nvSpPr>
            <p:spPr bwMode="auto">
              <a:xfrm>
                <a:off x="6291" y="4961"/>
                <a:ext cx="923" cy="368"/>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latin typeface="Arial" panose="020B0604020202020204" pitchFamily="34" charset="0"/>
                  </a:rPr>
                  <a:t>Package</a:t>
                </a:r>
                <a:endParaRPr lang="cs-CZ" altLang="cs-CZ" sz="1600">
                  <a:latin typeface="Arial" panose="020B0604020202020204" pitchFamily="34" charset="0"/>
                </a:endParaRPr>
              </a:p>
            </p:txBody>
          </p:sp>
          <p:sp>
            <p:nvSpPr>
              <p:cNvPr id="15" name="Text Box 14"/>
              <p:cNvSpPr txBox="1">
                <a:spLocks noChangeArrowheads="1"/>
              </p:cNvSpPr>
              <p:nvPr/>
            </p:nvSpPr>
            <p:spPr bwMode="auto">
              <a:xfrm>
                <a:off x="6383" y="6707"/>
                <a:ext cx="831"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latin typeface="Arial" panose="020B0604020202020204" pitchFamily="34" charset="0"/>
                  </a:rPr>
                  <a:t>Styling</a:t>
                </a:r>
                <a:endParaRPr lang="cs-CZ" altLang="cs-CZ" sz="1600">
                  <a:latin typeface="Arial" panose="020B0604020202020204" pitchFamily="34" charset="0"/>
                </a:endParaRPr>
              </a:p>
            </p:txBody>
          </p:sp>
          <p:sp>
            <p:nvSpPr>
              <p:cNvPr id="16" name="Text Box 15"/>
              <p:cNvSpPr txBox="1">
                <a:spLocks noChangeArrowheads="1"/>
              </p:cNvSpPr>
              <p:nvPr/>
            </p:nvSpPr>
            <p:spPr bwMode="auto">
              <a:xfrm>
                <a:off x="4444" y="5880"/>
                <a:ext cx="739" cy="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latin typeface="Arial" panose="020B0604020202020204" pitchFamily="34" charset="0"/>
                  </a:rPr>
                  <a:t>Brand name </a:t>
                </a:r>
                <a:endParaRPr lang="cs-CZ" altLang="cs-CZ" sz="1600">
                  <a:latin typeface="Arial" panose="020B0604020202020204" pitchFamily="34" charset="0"/>
                </a:endParaRPr>
              </a:p>
            </p:txBody>
          </p:sp>
          <p:sp>
            <p:nvSpPr>
              <p:cNvPr id="17" name="Text Box 16"/>
              <p:cNvSpPr txBox="1">
                <a:spLocks noChangeArrowheads="1"/>
              </p:cNvSpPr>
              <p:nvPr/>
            </p:nvSpPr>
            <p:spPr bwMode="auto">
              <a:xfrm>
                <a:off x="4998" y="4226"/>
                <a:ext cx="1476" cy="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latin typeface="Arial" panose="020B0604020202020204" pitchFamily="34" charset="0"/>
                  </a:rPr>
                  <a:t>Installation</a:t>
                </a:r>
                <a:endParaRPr lang="cs-CZ" altLang="cs-CZ" sz="1600">
                  <a:latin typeface="Arial" panose="020B0604020202020204" pitchFamily="34" charset="0"/>
                </a:endParaRPr>
              </a:p>
            </p:txBody>
          </p:sp>
          <p:sp>
            <p:nvSpPr>
              <p:cNvPr id="18" name="Text Box 17"/>
              <p:cNvSpPr txBox="1">
                <a:spLocks noChangeArrowheads="1"/>
              </p:cNvSpPr>
              <p:nvPr/>
            </p:nvSpPr>
            <p:spPr bwMode="auto">
              <a:xfrm>
                <a:off x="7952" y="5053"/>
                <a:ext cx="739" cy="551"/>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Spare</a:t>
                </a:r>
              </a:p>
              <a:p>
                <a:pPr algn="ctr" eaLnBrk="1" hangingPunct="1"/>
                <a:r>
                  <a:rPr lang="cs-CZ" altLang="cs-CZ" sz="1600" b="1">
                    <a:latin typeface="Arial" panose="020B0604020202020204" pitchFamily="34" charset="0"/>
                  </a:rPr>
                  <a:t>parts</a:t>
                </a:r>
                <a:endParaRPr lang="cs-CZ" altLang="cs-CZ" sz="1600">
                  <a:latin typeface="Arial" panose="020B0604020202020204" pitchFamily="34" charset="0"/>
                </a:endParaRPr>
              </a:p>
            </p:txBody>
          </p:sp>
          <p:sp>
            <p:nvSpPr>
              <p:cNvPr id="19" name="Text Box 18"/>
              <p:cNvSpPr txBox="1">
                <a:spLocks noChangeArrowheads="1"/>
              </p:cNvSpPr>
              <p:nvPr/>
            </p:nvSpPr>
            <p:spPr bwMode="auto">
              <a:xfrm>
                <a:off x="5552" y="7535"/>
                <a:ext cx="1293" cy="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Instructions</a:t>
                </a:r>
                <a:endParaRPr lang="cs-CZ" altLang="cs-CZ" sz="1600">
                  <a:latin typeface="Arial" panose="020B0604020202020204" pitchFamily="34" charset="0"/>
                </a:endParaRPr>
              </a:p>
            </p:txBody>
          </p:sp>
          <p:sp>
            <p:nvSpPr>
              <p:cNvPr id="20" name="Text Box 19"/>
              <p:cNvSpPr txBox="1">
                <a:spLocks noChangeArrowheads="1"/>
              </p:cNvSpPr>
              <p:nvPr/>
            </p:nvSpPr>
            <p:spPr bwMode="auto">
              <a:xfrm>
                <a:off x="6844" y="4318"/>
                <a:ext cx="1385" cy="458"/>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latin typeface="Arial" panose="020B0604020202020204" pitchFamily="34" charset="0"/>
                  </a:rPr>
                  <a:t>Warranty</a:t>
                </a:r>
                <a:endParaRPr lang="cs-CZ" altLang="cs-CZ" sz="1600">
                  <a:latin typeface="Arial" panose="020B0604020202020204" pitchFamily="34" charset="0"/>
                </a:endParaRPr>
              </a:p>
            </p:txBody>
          </p:sp>
          <p:sp>
            <p:nvSpPr>
              <p:cNvPr id="21" name="Text Box 20"/>
              <p:cNvSpPr txBox="1">
                <a:spLocks noChangeArrowheads="1"/>
              </p:cNvSpPr>
              <p:nvPr/>
            </p:nvSpPr>
            <p:spPr bwMode="auto">
              <a:xfrm>
                <a:off x="3060" y="5421"/>
                <a:ext cx="1108" cy="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Deliveries</a:t>
                </a:r>
                <a:endParaRPr lang="cs-CZ" altLang="cs-CZ" sz="1600">
                  <a:latin typeface="Arial" panose="020B0604020202020204" pitchFamily="34" charset="0"/>
                </a:endParaRPr>
              </a:p>
            </p:txBody>
          </p:sp>
          <p:sp>
            <p:nvSpPr>
              <p:cNvPr id="22" name="Text Box 21"/>
              <p:cNvSpPr txBox="1">
                <a:spLocks noChangeArrowheads="1"/>
              </p:cNvSpPr>
              <p:nvPr/>
            </p:nvSpPr>
            <p:spPr bwMode="auto">
              <a:xfrm>
                <a:off x="8044" y="5972"/>
                <a:ext cx="1292" cy="643"/>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eaLnBrk="1" hangingPunct="1"/>
                <a:r>
                  <a:rPr lang="cs-CZ" altLang="cs-CZ" sz="1600" b="1">
                    <a:latin typeface="Arial" panose="020B0604020202020204" pitchFamily="34" charset="0"/>
                  </a:rPr>
                  <a:t>Repair and maintenance </a:t>
                </a:r>
                <a:endParaRPr lang="cs-CZ" altLang="cs-CZ" sz="1600">
                  <a:latin typeface="Arial" panose="020B0604020202020204" pitchFamily="34" charset="0"/>
                </a:endParaRPr>
              </a:p>
            </p:txBody>
          </p:sp>
          <p:sp>
            <p:nvSpPr>
              <p:cNvPr id="23" name="Text Box 22"/>
              <p:cNvSpPr txBox="1">
                <a:spLocks noChangeArrowheads="1"/>
              </p:cNvSpPr>
              <p:nvPr/>
            </p:nvSpPr>
            <p:spPr bwMode="auto">
              <a:xfrm>
                <a:off x="3244" y="6432"/>
                <a:ext cx="1108" cy="643"/>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1600" b="1">
                    <a:latin typeface="Arial" panose="020B0604020202020204" pitchFamily="34" charset="0"/>
                  </a:rPr>
                  <a:t>Financial services</a:t>
                </a:r>
                <a:endParaRPr lang="cs-CZ" altLang="cs-CZ" sz="1600">
                  <a:latin typeface="Arial" panose="020B0604020202020204" pitchFamily="34" charset="0"/>
                </a:endParaRPr>
              </a:p>
            </p:txBody>
          </p:sp>
          <p:sp>
            <p:nvSpPr>
              <p:cNvPr id="24" name="Line 23"/>
              <p:cNvSpPr>
                <a:spLocks noChangeShapeType="1"/>
              </p:cNvSpPr>
              <p:nvPr/>
            </p:nvSpPr>
            <p:spPr bwMode="auto">
              <a:xfrm>
                <a:off x="5091" y="5329"/>
                <a:ext cx="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 name="Line 24"/>
              <p:cNvSpPr>
                <a:spLocks noChangeShapeType="1"/>
              </p:cNvSpPr>
              <p:nvPr/>
            </p:nvSpPr>
            <p:spPr bwMode="auto">
              <a:xfrm flipH="1" flipV="1">
                <a:off x="3337" y="4409"/>
                <a:ext cx="2215" cy="147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 name="Line 25"/>
              <p:cNvSpPr>
                <a:spLocks noChangeShapeType="1"/>
              </p:cNvSpPr>
              <p:nvPr/>
            </p:nvSpPr>
            <p:spPr bwMode="auto">
              <a:xfrm flipV="1">
                <a:off x="7398" y="4409"/>
                <a:ext cx="1477" cy="101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 name="Line 26"/>
              <p:cNvSpPr>
                <a:spLocks noChangeShapeType="1"/>
              </p:cNvSpPr>
              <p:nvPr/>
            </p:nvSpPr>
            <p:spPr bwMode="auto">
              <a:xfrm>
                <a:off x="8229" y="7259"/>
                <a:ext cx="739" cy="45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 name="Text Box 27" descr="Pergamen"/>
              <p:cNvSpPr txBox="1">
                <a:spLocks noChangeArrowheads="1"/>
              </p:cNvSpPr>
              <p:nvPr/>
            </p:nvSpPr>
            <p:spPr bwMode="auto">
              <a:xfrm>
                <a:off x="2691" y="3950"/>
                <a:ext cx="55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3600" b="1">
                    <a:latin typeface="Arial" panose="020B0604020202020204" pitchFamily="34" charset="0"/>
                  </a:rPr>
                  <a:t>A</a:t>
                </a:r>
                <a:endParaRPr lang="cs-CZ" altLang="cs-CZ" sz="3600">
                  <a:latin typeface="Arial" panose="020B0604020202020204" pitchFamily="34" charset="0"/>
                </a:endParaRPr>
              </a:p>
            </p:txBody>
          </p:sp>
          <p:sp>
            <p:nvSpPr>
              <p:cNvPr id="29" name="Text Box 28" descr="Pergamen"/>
              <p:cNvSpPr txBox="1">
                <a:spLocks noChangeArrowheads="1"/>
              </p:cNvSpPr>
              <p:nvPr/>
            </p:nvSpPr>
            <p:spPr bwMode="auto">
              <a:xfrm>
                <a:off x="8968" y="4042"/>
                <a:ext cx="646" cy="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3600" b="1">
                    <a:latin typeface="Arial" panose="020B0604020202020204" pitchFamily="34" charset="0"/>
                  </a:rPr>
                  <a:t>B</a:t>
                </a:r>
                <a:endParaRPr lang="cs-CZ" altLang="cs-CZ" sz="3600">
                  <a:latin typeface="Arial" panose="020B0604020202020204" pitchFamily="34" charset="0"/>
                </a:endParaRPr>
              </a:p>
            </p:txBody>
          </p:sp>
          <p:sp>
            <p:nvSpPr>
              <p:cNvPr id="30" name="Text Box 29" descr="Pergamen"/>
              <p:cNvSpPr txBox="1">
                <a:spLocks noChangeArrowheads="1"/>
              </p:cNvSpPr>
              <p:nvPr/>
            </p:nvSpPr>
            <p:spPr bwMode="auto">
              <a:xfrm>
                <a:off x="9060" y="7535"/>
                <a:ext cx="554" cy="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Unicode MS" panose="020B0604020202020204" pitchFamily="34" charset="-128"/>
                  </a:defRPr>
                </a:lvl1pPr>
                <a:lvl2pPr marL="742950" indent="-285750" eaLnBrk="0" hangingPunct="0">
                  <a:defRPr>
                    <a:solidFill>
                      <a:schemeClr val="tx1"/>
                    </a:solidFill>
                    <a:latin typeface="Arial Unicode MS" panose="020B0604020202020204" pitchFamily="34" charset="-128"/>
                  </a:defRPr>
                </a:lvl2pPr>
                <a:lvl3pPr marL="1143000" indent="-228600" eaLnBrk="0" hangingPunct="0">
                  <a:defRPr>
                    <a:solidFill>
                      <a:schemeClr val="tx1"/>
                    </a:solidFill>
                    <a:latin typeface="Arial Unicode MS" panose="020B0604020202020204" pitchFamily="34" charset="-128"/>
                  </a:defRPr>
                </a:lvl3pPr>
                <a:lvl4pPr marL="1600200" indent="-228600" eaLnBrk="0" hangingPunct="0">
                  <a:defRPr>
                    <a:solidFill>
                      <a:schemeClr val="tx1"/>
                    </a:solidFill>
                    <a:latin typeface="Arial Unicode MS" panose="020B0604020202020204" pitchFamily="34" charset="-128"/>
                  </a:defRPr>
                </a:lvl4pPr>
                <a:lvl5pPr marL="2057400" indent="-228600" eaLnBrk="0" hangingPunct="0">
                  <a:defRPr>
                    <a:solidFill>
                      <a:schemeClr val="tx1"/>
                    </a:solidFill>
                    <a:latin typeface="Arial Unicode MS" panose="020B0604020202020204" pitchFamily="34" charset="-128"/>
                  </a:defRPr>
                </a:lvl5pPr>
                <a:lvl6pPr marL="2514600" indent="-228600" eaLnBrk="0" fontAlgn="base" hangingPunct="0">
                  <a:spcBef>
                    <a:spcPct val="0"/>
                  </a:spcBef>
                  <a:spcAft>
                    <a:spcPct val="0"/>
                  </a:spcAft>
                  <a:defRPr>
                    <a:solidFill>
                      <a:schemeClr val="tx1"/>
                    </a:solidFill>
                    <a:latin typeface="Arial Unicode MS" panose="020B0604020202020204" pitchFamily="34" charset="-128"/>
                  </a:defRPr>
                </a:lvl6pPr>
                <a:lvl7pPr marL="2971800" indent="-228600" eaLnBrk="0" fontAlgn="base" hangingPunct="0">
                  <a:spcBef>
                    <a:spcPct val="0"/>
                  </a:spcBef>
                  <a:spcAft>
                    <a:spcPct val="0"/>
                  </a:spcAft>
                  <a:defRPr>
                    <a:solidFill>
                      <a:schemeClr val="tx1"/>
                    </a:solidFill>
                    <a:latin typeface="Arial Unicode MS" panose="020B0604020202020204" pitchFamily="34" charset="-128"/>
                  </a:defRPr>
                </a:lvl7pPr>
                <a:lvl8pPr marL="3429000" indent="-228600" eaLnBrk="0" fontAlgn="base" hangingPunct="0">
                  <a:spcBef>
                    <a:spcPct val="0"/>
                  </a:spcBef>
                  <a:spcAft>
                    <a:spcPct val="0"/>
                  </a:spcAft>
                  <a:defRPr>
                    <a:solidFill>
                      <a:schemeClr val="tx1"/>
                    </a:solidFill>
                    <a:latin typeface="Arial Unicode MS" panose="020B0604020202020204" pitchFamily="34" charset="-128"/>
                  </a:defRPr>
                </a:lvl8pPr>
                <a:lvl9pPr marL="3886200" indent="-228600" eaLnBrk="0" fontAlgn="base" hangingPunct="0">
                  <a:spcBef>
                    <a:spcPct val="0"/>
                  </a:spcBef>
                  <a:spcAft>
                    <a:spcPct val="0"/>
                  </a:spcAft>
                  <a:defRPr>
                    <a:solidFill>
                      <a:schemeClr val="tx1"/>
                    </a:solidFill>
                    <a:latin typeface="Arial Unicode MS" panose="020B0604020202020204" pitchFamily="34" charset="-128"/>
                  </a:defRPr>
                </a:lvl9pPr>
              </a:lstStyle>
              <a:p>
                <a:pPr algn="ctr" eaLnBrk="1" hangingPunct="1"/>
                <a:r>
                  <a:rPr lang="cs-CZ" altLang="cs-CZ" sz="3600" b="1">
                    <a:latin typeface="Arial" panose="020B0604020202020204" pitchFamily="34" charset="0"/>
                  </a:rPr>
                  <a:t>C</a:t>
                </a:r>
                <a:endParaRPr lang="cs-CZ" altLang="cs-CZ" sz="3600">
                  <a:latin typeface="Arial" panose="020B0604020202020204" pitchFamily="34" charset="0"/>
                </a:endParaRPr>
              </a:p>
            </p:txBody>
          </p:sp>
        </p:grpSp>
      </p:grpSp>
    </p:spTree>
    <p:extLst>
      <p:ext uri="{BB962C8B-B14F-4D97-AF65-F5344CB8AC3E}">
        <p14:creationId xmlns:p14="http://schemas.microsoft.com/office/powerpoint/2010/main" val="3118850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WHOLE PRODUCT MODEL IN SERVICES</a:t>
            </a: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b="1" dirty="0">
                <a:latin typeface="Arial" panose="020B0604020202020204" pitchFamily="34" charset="0"/>
              </a:rPr>
              <a:t>Generic product</a:t>
            </a:r>
            <a:r>
              <a:rPr lang="en-US" sz="2200" dirty="0">
                <a:latin typeface="Arial" panose="020B0604020202020204" pitchFamily="34" charset="0"/>
              </a:rPr>
              <a:t>: fulfils the basic function of the product (Bank Account: the basic function)</a:t>
            </a:r>
          </a:p>
          <a:p>
            <a:pPr marL="285750" indent="-285750" eaLnBrk="1" hangingPunct="1">
              <a:spcBef>
                <a:spcPct val="0"/>
              </a:spcBef>
              <a:defRPr/>
            </a:pPr>
            <a:r>
              <a:rPr lang="en-US" sz="2200" b="1" dirty="0">
                <a:latin typeface="Arial" panose="020B0604020202020204" pitchFamily="34" charset="0"/>
              </a:rPr>
              <a:t>Expected product</a:t>
            </a:r>
            <a:r>
              <a:rPr lang="en-US" sz="2200" dirty="0">
                <a:latin typeface="Arial" panose="020B0604020202020204" pitchFamily="34" charset="0"/>
              </a:rPr>
              <a:t>: minimal requirements expected by customer (BA: credit card, internet banking)</a:t>
            </a:r>
          </a:p>
          <a:p>
            <a:pPr marL="285750" indent="-285750" eaLnBrk="1" hangingPunct="1">
              <a:spcBef>
                <a:spcPct val="0"/>
              </a:spcBef>
              <a:defRPr/>
            </a:pPr>
            <a:r>
              <a:rPr lang="en-US" sz="2200" b="1" dirty="0">
                <a:latin typeface="Arial" panose="020B0604020202020204" pitchFamily="34" charset="0"/>
              </a:rPr>
              <a:t>Augmented product</a:t>
            </a:r>
            <a:r>
              <a:rPr lang="en-US" sz="2200" dirty="0">
                <a:latin typeface="Arial" panose="020B0604020202020204" pitchFamily="34" charset="0"/>
              </a:rPr>
              <a:t>: offers more than usually expected by customer (BA: international banking free, ATM free, loan, discount card)</a:t>
            </a:r>
          </a:p>
          <a:p>
            <a:pPr marL="285750" indent="-285750" eaLnBrk="1" hangingPunct="1">
              <a:spcBef>
                <a:spcPct val="0"/>
              </a:spcBef>
              <a:defRPr/>
            </a:pPr>
            <a:r>
              <a:rPr lang="en-US" sz="2200" b="1" dirty="0">
                <a:latin typeface="Arial" panose="020B0604020202020204" pitchFamily="34" charset="0"/>
              </a:rPr>
              <a:t>Potential product</a:t>
            </a:r>
            <a:r>
              <a:rPr lang="en-US" sz="2200" dirty="0">
                <a:latin typeface="Arial" panose="020B0604020202020204" pitchFamily="34" charset="0"/>
              </a:rPr>
              <a:t>: everything that can make the product perfect and ultimately increase the utility (BA: everything that is on the market and everything that is possible to offer)</a:t>
            </a:r>
          </a:p>
        </p:txBody>
      </p:sp>
    </p:spTree>
    <p:extLst>
      <p:ext uri="{BB962C8B-B14F-4D97-AF65-F5344CB8AC3E}">
        <p14:creationId xmlns:p14="http://schemas.microsoft.com/office/powerpoint/2010/main" val="1061053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VALUE FOR THE CUSTOMER</a:t>
            </a: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Customer: value is a good price? Technological advancement? An emotional affair?</a:t>
            </a:r>
          </a:p>
          <a:p>
            <a:pPr marL="285750" indent="-285750" eaLnBrk="1" hangingPunct="1">
              <a:spcBef>
                <a:spcPct val="0"/>
              </a:spcBef>
              <a:defRPr/>
            </a:pPr>
            <a:r>
              <a:rPr lang="cs-CZ" sz="2200" dirty="0" err="1">
                <a:latin typeface="Arial" panose="020B0604020202020204" pitchFamily="34" charset="0"/>
              </a:rPr>
              <a:t>The</a:t>
            </a:r>
            <a:r>
              <a:rPr lang="cs-CZ" sz="2200" dirty="0">
                <a:latin typeface="Arial" panose="020B0604020202020204" pitchFamily="34" charset="0"/>
              </a:rPr>
              <a:t> </a:t>
            </a:r>
            <a:r>
              <a:rPr lang="cs-CZ" sz="2200" dirty="0" err="1">
                <a:latin typeface="Arial" panose="020B0604020202020204" pitchFamily="34" charset="0"/>
              </a:rPr>
              <a:t>value</a:t>
            </a:r>
            <a:r>
              <a:rPr lang="cs-CZ" sz="2200" dirty="0">
                <a:latin typeface="Arial" panose="020B0604020202020204" pitchFamily="34" charset="0"/>
              </a:rPr>
              <a:t> of </a:t>
            </a:r>
            <a:r>
              <a:rPr lang="cs-CZ" sz="2200" dirty="0" err="1">
                <a:latin typeface="Arial" panose="020B0604020202020204" pitchFamily="34" charset="0"/>
              </a:rPr>
              <a:t>the</a:t>
            </a:r>
            <a:r>
              <a:rPr lang="cs-CZ" sz="2200" dirty="0">
                <a:latin typeface="Arial" panose="020B0604020202020204" pitchFamily="34" charset="0"/>
              </a:rPr>
              <a:t> </a:t>
            </a:r>
            <a:r>
              <a:rPr lang="cs-CZ" sz="2200" dirty="0" err="1">
                <a:latin typeface="Arial" panose="020B0604020202020204" pitchFamily="34" charset="0"/>
              </a:rPr>
              <a:t>product</a:t>
            </a:r>
            <a:r>
              <a:rPr lang="cs-CZ" sz="2200" dirty="0">
                <a:latin typeface="Arial" panose="020B0604020202020204" pitchFamily="34" charset="0"/>
              </a:rPr>
              <a:t> </a:t>
            </a:r>
            <a:r>
              <a:rPr lang="cs-CZ" sz="2200" dirty="0" err="1">
                <a:latin typeface="Arial" panose="020B0604020202020204" pitchFamily="34" charset="0"/>
              </a:rPr>
              <a:t>is</a:t>
            </a:r>
            <a:r>
              <a:rPr lang="cs-CZ" sz="2200" dirty="0">
                <a:latin typeface="Arial" panose="020B0604020202020204" pitchFamily="34" charset="0"/>
              </a:rPr>
              <a:t> </a:t>
            </a:r>
            <a:r>
              <a:rPr lang="cs-CZ" sz="2200" dirty="0" err="1">
                <a:latin typeface="Arial" panose="020B0604020202020204" pitchFamily="34" charset="0"/>
              </a:rPr>
              <a:t>always</a:t>
            </a:r>
            <a:r>
              <a:rPr lang="cs-CZ" sz="2200" dirty="0">
                <a:latin typeface="Arial" panose="020B0604020202020204" pitchFamily="34" charset="0"/>
              </a:rPr>
              <a:t> </a:t>
            </a:r>
            <a:r>
              <a:rPr lang="cs-CZ" sz="2200" dirty="0" err="1">
                <a:latin typeface="Arial" panose="020B0604020202020204" pitchFamily="34" charset="0"/>
              </a:rPr>
              <a:t>determined</a:t>
            </a:r>
            <a:r>
              <a:rPr lang="cs-CZ" sz="2200" dirty="0">
                <a:latin typeface="Arial" panose="020B0604020202020204" pitchFamily="34" charset="0"/>
              </a:rPr>
              <a:t> by </a:t>
            </a:r>
            <a:r>
              <a:rPr lang="cs-CZ" sz="2200" dirty="0" err="1">
                <a:latin typeface="Arial" panose="020B0604020202020204" pitchFamily="34" charset="0"/>
              </a:rPr>
              <a:t>the</a:t>
            </a:r>
            <a:r>
              <a:rPr lang="cs-CZ" sz="2200" dirty="0">
                <a:latin typeface="Arial" panose="020B0604020202020204" pitchFamily="34" charset="0"/>
              </a:rPr>
              <a:t> </a:t>
            </a:r>
            <a:r>
              <a:rPr lang="cs-CZ" sz="2200" dirty="0" err="1">
                <a:latin typeface="Arial" panose="020B0604020202020204" pitchFamily="34" charset="0"/>
              </a:rPr>
              <a:t>customer</a:t>
            </a:r>
            <a:r>
              <a:rPr lang="en-US" sz="2200" dirty="0">
                <a:latin typeface="Arial" panose="020B0604020202020204" pitchFamily="34" charset="0"/>
              </a:rPr>
              <a:t>, not the company. The company has </a:t>
            </a:r>
            <a:r>
              <a:rPr lang="cs-CZ" sz="2200" dirty="0">
                <a:latin typeface="Arial" panose="020B0604020202020204" pitchFamily="34" charset="0"/>
              </a:rPr>
              <a:t>to</a:t>
            </a:r>
            <a:r>
              <a:rPr lang="en-US" sz="2200" dirty="0">
                <a:latin typeface="Arial" panose="020B0604020202020204" pitchFamily="34" charset="0"/>
              </a:rPr>
              <a:t> try</a:t>
            </a:r>
            <a:r>
              <a:rPr lang="cs-CZ" sz="2200" dirty="0">
                <a:latin typeface="Arial" panose="020B0604020202020204" pitchFamily="34" charset="0"/>
              </a:rPr>
              <a:t> </a:t>
            </a:r>
            <a:r>
              <a:rPr lang="cs-CZ" sz="2200" dirty="0" err="1">
                <a:latin typeface="Arial" panose="020B0604020202020204" pitchFamily="34" charset="0"/>
              </a:rPr>
              <a:t>for</a:t>
            </a:r>
            <a:r>
              <a:rPr lang="cs-CZ" sz="2200" dirty="0">
                <a:latin typeface="Arial" panose="020B0604020202020204" pitchFamily="34" charset="0"/>
              </a:rPr>
              <a:t> </a:t>
            </a:r>
            <a:r>
              <a:rPr lang="cs-CZ" sz="2200" dirty="0" err="1">
                <a:latin typeface="Arial" panose="020B0604020202020204" pitchFamily="34" charset="0"/>
              </a:rPr>
              <a:t>it</a:t>
            </a:r>
            <a:r>
              <a:rPr lang="cs-CZ" sz="2200" dirty="0">
                <a:latin typeface="Arial" panose="020B0604020202020204" pitchFamily="34" charset="0"/>
              </a:rPr>
              <a:t> to </a:t>
            </a:r>
            <a:r>
              <a:rPr lang="cs-CZ" sz="2200" dirty="0" err="1">
                <a:latin typeface="Arial" panose="020B0604020202020204" pitchFamily="34" charset="0"/>
              </a:rPr>
              <a:t>be</a:t>
            </a:r>
            <a:r>
              <a:rPr lang="cs-CZ" sz="2200" dirty="0">
                <a:latin typeface="Arial" panose="020B0604020202020204" pitchFamily="34" charset="0"/>
              </a:rPr>
              <a:t> </a:t>
            </a:r>
            <a:r>
              <a:rPr lang="cs-CZ" sz="2200" dirty="0" err="1">
                <a:latin typeface="Arial" panose="020B0604020202020204" pitchFamily="34" charset="0"/>
              </a:rPr>
              <a:t>the</a:t>
            </a:r>
            <a:r>
              <a:rPr lang="cs-CZ" sz="2200" dirty="0">
                <a:latin typeface="Arial" panose="020B0604020202020204" pitchFamily="34" charset="0"/>
              </a:rPr>
              <a:t> </a:t>
            </a:r>
            <a:r>
              <a:rPr lang="cs-CZ" sz="2200" dirty="0" err="1">
                <a:latin typeface="Arial" panose="020B0604020202020204" pitchFamily="34" charset="0"/>
              </a:rPr>
              <a:t>highest</a:t>
            </a:r>
            <a:r>
              <a:rPr lang="cs-CZ" sz="2200" dirty="0">
                <a:latin typeface="Arial" panose="020B0604020202020204" pitchFamily="34" charset="0"/>
              </a:rPr>
              <a:t> as </a:t>
            </a:r>
            <a:r>
              <a:rPr lang="cs-CZ" sz="2200" dirty="0" err="1">
                <a:latin typeface="Arial" panose="020B0604020202020204" pitchFamily="34" charset="0"/>
              </a:rPr>
              <a:t>possible</a:t>
            </a:r>
            <a:r>
              <a:rPr lang="en-US" sz="22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Value = the expected benefits - perceived </a:t>
            </a:r>
            <a:r>
              <a:rPr lang="cs-CZ" sz="2200" dirty="0" err="1">
                <a:latin typeface="Arial" panose="020B0604020202020204" pitchFamily="34" charset="0"/>
              </a:rPr>
              <a:t>cost</a:t>
            </a:r>
            <a:r>
              <a:rPr lang="en-US" sz="22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The expected benefit is not only material, it can be social status, brand loyalty, belonging to a group like.</a:t>
            </a:r>
          </a:p>
          <a:p>
            <a:pPr marL="285750" indent="-285750" eaLnBrk="1" hangingPunct="1">
              <a:spcBef>
                <a:spcPct val="0"/>
              </a:spcBef>
              <a:defRPr/>
            </a:pPr>
            <a:r>
              <a:rPr lang="cs-CZ" sz="2200" dirty="0" err="1">
                <a:latin typeface="Arial" panose="020B0604020202020204" pitchFamily="34" charset="0"/>
              </a:rPr>
              <a:t>Cost</a:t>
            </a:r>
            <a:r>
              <a:rPr lang="cs-CZ" sz="2200" dirty="0">
                <a:latin typeface="Arial" panose="020B0604020202020204" pitchFamily="34" charset="0"/>
              </a:rPr>
              <a:t> </a:t>
            </a:r>
            <a:r>
              <a:rPr lang="cs-CZ" sz="2200" dirty="0" err="1">
                <a:latin typeface="Arial" panose="020B0604020202020204" pitchFamily="34" charset="0"/>
              </a:rPr>
              <a:t>is</a:t>
            </a:r>
            <a:r>
              <a:rPr lang="cs-CZ" sz="2200" dirty="0">
                <a:latin typeface="Arial" panose="020B0604020202020204" pitchFamily="34" charset="0"/>
              </a:rPr>
              <a:t> </a:t>
            </a:r>
            <a:r>
              <a:rPr lang="en-US" sz="2200" dirty="0">
                <a:latin typeface="Arial" panose="020B0604020202020204" pitchFamily="34" charset="0"/>
              </a:rPr>
              <a:t>not only </a:t>
            </a:r>
            <a:r>
              <a:rPr lang="cs-CZ" sz="2200" dirty="0" err="1">
                <a:latin typeface="Arial" panose="020B0604020202020204" pitchFamily="34" charset="0"/>
              </a:rPr>
              <a:t>the</a:t>
            </a:r>
            <a:r>
              <a:rPr lang="cs-CZ" sz="2200" dirty="0">
                <a:latin typeface="Arial" panose="020B0604020202020204" pitchFamily="34" charset="0"/>
              </a:rPr>
              <a:t> </a:t>
            </a:r>
            <a:r>
              <a:rPr lang="en-US" sz="2200" dirty="0">
                <a:latin typeface="Arial" panose="020B0604020202020204" pitchFamily="34" charset="0"/>
              </a:rPr>
              <a:t>price, but also time, effort, etc.</a:t>
            </a:r>
          </a:p>
        </p:txBody>
      </p:sp>
    </p:spTree>
    <p:extLst>
      <p:ext uri="{BB962C8B-B14F-4D97-AF65-F5344CB8AC3E}">
        <p14:creationId xmlns:p14="http://schemas.microsoft.com/office/powerpoint/2010/main" val="3643343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VALUE FOR THE CUSTOMER</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Product value is always determined by the customer!</a:t>
            </a:r>
          </a:p>
          <a:p>
            <a:pPr marL="285750" indent="-285750" eaLnBrk="1" hangingPunct="1">
              <a:spcBef>
                <a:spcPct val="0"/>
              </a:spcBef>
              <a:defRPr/>
            </a:pPr>
            <a:r>
              <a:rPr lang="en-US" sz="2200" dirty="0">
                <a:latin typeface="Arial" panose="020B0604020202020204" pitchFamily="34" charset="0"/>
              </a:rPr>
              <a:t>Each segment may perceive value differently (</a:t>
            </a:r>
            <a:r>
              <a:rPr lang="cs-CZ" sz="2200" i="1" dirty="0">
                <a:latin typeface="Arial" panose="020B0604020202020204" pitchFamily="34" charset="0"/>
              </a:rPr>
              <a:t>bike</a:t>
            </a:r>
            <a:r>
              <a:rPr lang="en-US" sz="2200" dirty="0">
                <a:latin typeface="Arial" panose="020B0604020202020204" pitchFamily="34" charset="0"/>
              </a:rPr>
              <a:t>).</a:t>
            </a:r>
          </a:p>
          <a:p>
            <a:pPr marL="285750" indent="-285750" eaLnBrk="1" hangingPunct="1">
              <a:spcBef>
                <a:spcPct val="0"/>
              </a:spcBef>
              <a:defRPr/>
            </a:pPr>
            <a:r>
              <a:rPr lang="cs-CZ" sz="2200" i="1" dirty="0">
                <a:latin typeface="Arial" panose="020B0604020202020204" pitchFamily="34" charset="0"/>
              </a:rPr>
              <a:t>T. </a:t>
            </a:r>
            <a:r>
              <a:rPr lang="cs-CZ" sz="2200" i="1" dirty="0" err="1">
                <a:latin typeface="Arial" panose="020B0604020202020204" pitchFamily="34" charset="0"/>
              </a:rPr>
              <a:t>Cook</a:t>
            </a:r>
            <a:r>
              <a:rPr lang="cs-CZ" sz="2200" i="1" dirty="0">
                <a:latin typeface="Arial" panose="020B0604020202020204" pitchFamily="34" charset="0"/>
              </a:rPr>
              <a:t> – </a:t>
            </a:r>
            <a:r>
              <a:rPr lang="cs-CZ" sz="2200" i="1" dirty="0" err="1">
                <a:latin typeface="Arial" panose="020B0604020202020204" pitchFamily="34" charset="0"/>
              </a:rPr>
              <a:t>you</a:t>
            </a:r>
            <a:r>
              <a:rPr lang="cs-CZ" sz="2200" i="1" dirty="0">
                <a:latin typeface="Arial" panose="020B0604020202020204" pitchFamily="34" charset="0"/>
              </a:rPr>
              <a:t> </a:t>
            </a:r>
            <a:r>
              <a:rPr lang="cs-CZ" sz="2200" i="1" dirty="0" err="1">
                <a:latin typeface="Arial" panose="020B0604020202020204" pitchFamily="34" charset="0"/>
              </a:rPr>
              <a:t>only</a:t>
            </a:r>
            <a:r>
              <a:rPr lang="cs-CZ" sz="2200" i="1" dirty="0">
                <a:latin typeface="Arial" panose="020B0604020202020204" pitchFamily="34" charset="0"/>
              </a:rPr>
              <a:t> </a:t>
            </a:r>
            <a:r>
              <a:rPr lang="cs-CZ" sz="2200" i="1" dirty="0" err="1">
                <a:latin typeface="Arial" panose="020B0604020202020204" pitchFamily="34" charset="0"/>
              </a:rPr>
              <a:t>need</a:t>
            </a:r>
            <a:r>
              <a:rPr lang="cs-CZ" sz="2200" i="1" dirty="0">
                <a:latin typeface="Arial" panose="020B0604020202020204" pitchFamily="34" charset="0"/>
              </a:rPr>
              <a:t> iPhone and </a:t>
            </a:r>
            <a:r>
              <a:rPr lang="en-US" sz="2200" i="1" dirty="0">
                <a:latin typeface="Arial" panose="020B0604020202020204" pitchFamily="34" charset="0"/>
              </a:rPr>
              <a:t>iPad Pro.</a:t>
            </a:r>
          </a:p>
          <a:p>
            <a:pPr marL="285750" indent="-285750" eaLnBrk="1" hangingPunct="1">
              <a:spcBef>
                <a:spcPct val="0"/>
              </a:spcBef>
              <a:defRPr/>
            </a:pPr>
            <a:r>
              <a:rPr lang="en-US" sz="2200" dirty="0">
                <a:latin typeface="Arial" panose="020B0604020202020204" pitchFamily="34" charset="0"/>
              </a:rPr>
              <a:t>Ask customers? "Ford - they want faster horses." Sony – </a:t>
            </a:r>
            <a:r>
              <a:rPr lang="cs-CZ" sz="2200" dirty="0" err="1">
                <a:latin typeface="Arial" panose="020B0604020202020204" pitchFamily="34" charset="0"/>
              </a:rPr>
              <a:t>year</a:t>
            </a:r>
            <a:r>
              <a:rPr lang="cs-CZ" sz="2200" dirty="0">
                <a:latin typeface="Arial" panose="020B0604020202020204" pitchFamily="34" charset="0"/>
              </a:rPr>
              <a:t> long </a:t>
            </a:r>
            <a:r>
              <a:rPr lang="cs-CZ" sz="2200" dirty="0" err="1">
                <a:latin typeface="Arial" panose="020B0604020202020204" pitchFamily="34" charset="0"/>
              </a:rPr>
              <a:t>cycle</a:t>
            </a:r>
            <a:r>
              <a:rPr lang="cs-CZ" sz="2200" dirty="0">
                <a:latin typeface="Arial" panose="020B0604020202020204" pitchFamily="34" charset="0"/>
              </a:rPr>
              <a:t> </a:t>
            </a:r>
            <a:r>
              <a:rPr lang="cs-CZ" sz="2200" dirty="0" err="1">
                <a:latin typeface="Arial" panose="020B0604020202020204" pitchFamily="34" charset="0"/>
              </a:rPr>
              <a:t>before</a:t>
            </a:r>
            <a:r>
              <a:rPr lang="cs-CZ" sz="2200" dirty="0">
                <a:latin typeface="Arial" panose="020B0604020202020204" pitchFamily="34" charset="0"/>
              </a:rPr>
              <a:t> </a:t>
            </a:r>
            <a:r>
              <a:rPr lang="cs-CZ" sz="2200" dirty="0" err="1">
                <a:latin typeface="Arial" panose="020B0604020202020204" pitchFamily="34" charset="0"/>
              </a:rPr>
              <a:t>production</a:t>
            </a:r>
            <a:r>
              <a:rPr lang="cs-CZ" sz="2200" dirty="0">
                <a:latin typeface="Arial" panose="020B0604020202020204" pitchFamily="34" charset="0"/>
              </a:rPr>
              <a:t> - </a:t>
            </a:r>
            <a:r>
              <a:rPr lang="cs-CZ" sz="2200" dirty="0" err="1">
                <a:latin typeface="Arial" panose="020B0604020202020204" pitchFamily="34" charset="0"/>
              </a:rPr>
              <a:t>slow</a:t>
            </a:r>
            <a:r>
              <a:rPr lang="en-US" sz="2200" dirty="0">
                <a:latin typeface="Arial" panose="020B0604020202020204" pitchFamily="34" charset="0"/>
              </a:rPr>
              <a:t>. Apple - we invented the phone!</a:t>
            </a:r>
          </a:p>
          <a:p>
            <a:pPr marL="285750" indent="-285750" eaLnBrk="1" hangingPunct="1">
              <a:spcBef>
                <a:spcPct val="0"/>
              </a:spcBef>
              <a:defRPr/>
            </a:pPr>
            <a:r>
              <a:rPr lang="en-US" sz="2200" dirty="0" err="1">
                <a:latin typeface="Arial" panose="020B0604020202020204" pitchFamily="34" charset="0"/>
              </a:rPr>
              <a:t>Jakubíková</a:t>
            </a:r>
            <a:r>
              <a:rPr lang="en-US" sz="2200" dirty="0">
                <a:latin typeface="Arial" panose="020B0604020202020204" pitchFamily="34" charset="0"/>
              </a:rPr>
              <a:t> - </a:t>
            </a:r>
            <a:r>
              <a:rPr lang="cs-CZ" sz="2200" dirty="0">
                <a:latin typeface="Arial" panose="020B0604020202020204" pitchFamily="34" charset="0"/>
              </a:rPr>
              <a:t>m</a:t>
            </a:r>
            <a:r>
              <a:rPr lang="en-US" sz="2200" dirty="0" err="1">
                <a:latin typeface="Arial" panose="020B0604020202020204" pitchFamily="34" charset="0"/>
              </a:rPr>
              <a:t>ap</a:t>
            </a:r>
            <a:r>
              <a:rPr lang="en-US" sz="2200" dirty="0">
                <a:latin typeface="Arial" panose="020B0604020202020204" pitchFamily="34" charset="0"/>
              </a:rPr>
              <a:t> of perceived value = perceived benefits vs. perceived costs.</a:t>
            </a:r>
          </a:p>
          <a:p>
            <a:pPr marL="285750" indent="-285750" eaLnBrk="1" hangingPunct="1">
              <a:spcBef>
                <a:spcPct val="0"/>
              </a:spcBef>
              <a:defRPr/>
            </a:pPr>
            <a:r>
              <a:rPr lang="en-US" sz="2200" dirty="0">
                <a:latin typeface="Arial" panose="020B0604020202020204" pitchFamily="34" charset="0"/>
              </a:rPr>
              <a:t>Another view - the ratio of price vs. quality.</a:t>
            </a:r>
          </a:p>
          <a:p>
            <a:pPr marL="285750" indent="-285750" eaLnBrk="1" hangingPunct="1">
              <a:spcBef>
                <a:spcPct val="0"/>
              </a:spcBef>
              <a:defRPr/>
            </a:pPr>
            <a:r>
              <a:rPr lang="en-US" sz="2200" dirty="0">
                <a:latin typeface="Arial" panose="020B0604020202020204" pitchFamily="34" charset="0"/>
              </a:rPr>
              <a:t>The value curve - blue oceans.</a:t>
            </a:r>
          </a:p>
          <a:p>
            <a:pPr marL="285750" indent="-285750" eaLnBrk="1" hangingPunct="1">
              <a:spcBef>
                <a:spcPct val="0"/>
              </a:spcBef>
              <a:defRPr/>
            </a:pPr>
            <a:r>
              <a:rPr lang="en-US" sz="2200" dirty="0">
                <a:latin typeface="Arial" panose="020B0604020202020204" pitchFamily="34" charset="0"/>
              </a:rPr>
              <a:t>My view - the product has a functional and emotional value. Each segment requires a different "mix", so I use a different marketing mix.</a:t>
            </a:r>
          </a:p>
        </p:txBody>
      </p:sp>
    </p:spTree>
    <p:extLst>
      <p:ext uri="{BB962C8B-B14F-4D97-AF65-F5344CB8AC3E}">
        <p14:creationId xmlns:p14="http://schemas.microsoft.com/office/powerpoint/2010/main" val="41136882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Product</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TWPM IN SERVICES WITH VALUE IN MIND</a:t>
            </a:r>
          </a:p>
        </p:txBody>
      </p:sp>
      <p:sp>
        <p:nvSpPr>
          <p:cNvPr id="3079" name="TextovéPole 10"/>
          <p:cNvSpPr txBox="1">
            <a:spLocks noChangeArrowheads="1"/>
          </p:cNvSpPr>
          <p:nvPr/>
        </p:nvSpPr>
        <p:spPr bwMode="auto">
          <a:xfrm>
            <a:off x="490538" y="1348800"/>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sz="2200" dirty="0">
                <a:latin typeface="Arial" panose="020B0604020202020204" pitchFamily="34" charset="0"/>
              </a:rPr>
              <a:t>C</a:t>
            </a:r>
            <a:r>
              <a:rPr lang="en-US" sz="2200" dirty="0">
                <a:latin typeface="Arial" panose="020B0604020202020204" pitchFamily="34" charset="0"/>
              </a:rPr>
              <a:t>ore benefit: a service or benefit that the customer actually purchased. </a:t>
            </a:r>
            <a:r>
              <a:rPr lang="en-US" sz="2200" i="1" dirty="0">
                <a:latin typeface="Arial" panose="020B0604020202020204" pitchFamily="34" charset="0"/>
              </a:rPr>
              <a:t>Hotel</a:t>
            </a:r>
            <a:r>
              <a:rPr lang="cs-CZ" sz="2200" i="1" dirty="0">
                <a:latin typeface="Arial" panose="020B0604020202020204" pitchFamily="34" charset="0"/>
              </a:rPr>
              <a:t> </a:t>
            </a:r>
            <a:r>
              <a:rPr lang="en-US" sz="2200" i="1" dirty="0">
                <a:latin typeface="Arial" panose="020B0604020202020204" pitchFamily="34" charset="0"/>
              </a:rPr>
              <a:t>guest buys rest and sleep.</a:t>
            </a:r>
          </a:p>
          <a:p>
            <a:pPr marL="285750" indent="-285750" eaLnBrk="1" hangingPunct="1">
              <a:spcBef>
                <a:spcPct val="0"/>
              </a:spcBef>
              <a:defRPr/>
            </a:pPr>
            <a:r>
              <a:rPr lang="cs-CZ" sz="2200" dirty="0">
                <a:latin typeface="Arial" panose="020B0604020202020204" pitchFamily="34" charset="0"/>
              </a:rPr>
              <a:t>T</a:t>
            </a:r>
            <a:r>
              <a:rPr lang="en-US" sz="2200" dirty="0" err="1">
                <a:latin typeface="Arial" panose="020B0604020202020204" pitchFamily="34" charset="0"/>
              </a:rPr>
              <a:t>ransform</a:t>
            </a:r>
            <a:r>
              <a:rPr lang="en-US" sz="2200" dirty="0">
                <a:latin typeface="Arial" panose="020B0604020202020204" pitchFamily="34" charset="0"/>
              </a:rPr>
              <a:t> </a:t>
            </a:r>
            <a:r>
              <a:rPr lang="cs-CZ" sz="2200" dirty="0" err="1">
                <a:latin typeface="Arial" panose="020B0604020202020204" pitchFamily="34" charset="0"/>
              </a:rPr>
              <a:t>core</a:t>
            </a:r>
            <a:r>
              <a:rPr lang="cs-CZ" sz="2200" dirty="0">
                <a:latin typeface="Arial" panose="020B0604020202020204" pitchFamily="34" charset="0"/>
              </a:rPr>
              <a:t> benefit </a:t>
            </a:r>
            <a:r>
              <a:rPr lang="en-US" sz="2200" dirty="0">
                <a:latin typeface="Arial" panose="020B0604020202020204" pitchFamily="34" charset="0"/>
              </a:rPr>
              <a:t>into a </a:t>
            </a:r>
            <a:r>
              <a:rPr lang="en-US" sz="2200" b="1" dirty="0">
                <a:latin typeface="Arial" panose="020B0604020202020204" pitchFamily="34" charset="0"/>
              </a:rPr>
              <a:t>basic product</a:t>
            </a:r>
            <a:r>
              <a:rPr lang="en-US" sz="2200" dirty="0">
                <a:latin typeface="Arial" panose="020B0604020202020204" pitchFamily="34" charset="0"/>
              </a:rPr>
              <a:t>. </a:t>
            </a:r>
            <a:r>
              <a:rPr lang="en-US" sz="2200" i="1" dirty="0">
                <a:latin typeface="Arial" panose="020B0604020202020204" pitchFamily="34" charset="0"/>
              </a:rPr>
              <a:t>The hotel room is equipped with a bed, bathroom, towels, desk, chest of drawers and cabinets.</a:t>
            </a:r>
          </a:p>
          <a:p>
            <a:pPr marL="285750" indent="-285750" eaLnBrk="1" hangingPunct="1">
              <a:spcBef>
                <a:spcPct val="0"/>
              </a:spcBef>
              <a:defRPr/>
            </a:pPr>
            <a:r>
              <a:rPr lang="cs-CZ" sz="2200" b="1" dirty="0" err="1">
                <a:latin typeface="Arial" panose="020B0604020202020204" pitchFamily="34" charset="0"/>
              </a:rPr>
              <a:t>Expected</a:t>
            </a:r>
            <a:r>
              <a:rPr lang="cs-CZ" sz="2200" b="1" dirty="0">
                <a:latin typeface="Arial" panose="020B0604020202020204" pitchFamily="34" charset="0"/>
              </a:rPr>
              <a:t> </a:t>
            </a:r>
            <a:r>
              <a:rPr lang="en-US" sz="2200" b="1" dirty="0">
                <a:latin typeface="Arial" panose="020B0604020202020204" pitchFamily="34" charset="0"/>
              </a:rPr>
              <a:t>product </a:t>
            </a:r>
            <a:r>
              <a:rPr lang="cs-CZ" sz="2200" dirty="0" err="1">
                <a:latin typeface="Arial" panose="020B0604020202020204" pitchFamily="34" charset="0"/>
              </a:rPr>
              <a:t>is</a:t>
            </a:r>
            <a:r>
              <a:rPr lang="cs-CZ" sz="2200" b="1" dirty="0">
                <a:latin typeface="Arial" panose="020B0604020202020204" pitchFamily="34" charset="0"/>
              </a:rPr>
              <a:t> </a:t>
            </a:r>
            <a:r>
              <a:rPr lang="en-US" sz="2200" dirty="0">
                <a:latin typeface="Arial" panose="020B0604020202020204" pitchFamily="34" charset="0"/>
              </a:rPr>
              <a:t>set of attributes and conditions that buyers normally expect when buying this type of product. </a:t>
            </a:r>
            <a:r>
              <a:rPr lang="en-US" sz="2200" i="1" dirty="0">
                <a:latin typeface="Arial" panose="020B0604020202020204" pitchFamily="34" charset="0"/>
              </a:rPr>
              <a:t>Guests </a:t>
            </a:r>
            <a:r>
              <a:rPr lang="cs-CZ" sz="2200" i="1" dirty="0" err="1">
                <a:latin typeface="Arial" panose="020B0604020202020204" pitchFamily="34" charset="0"/>
              </a:rPr>
              <a:t>at</a:t>
            </a:r>
            <a:r>
              <a:rPr lang="en-US" sz="2200" i="1" dirty="0">
                <a:latin typeface="Arial" panose="020B0604020202020204" pitchFamily="34" charset="0"/>
              </a:rPr>
              <a:t>least expect clean beds, clean towels, lamp, and a relative measure of peace and comfort.</a:t>
            </a:r>
          </a:p>
          <a:p>
            <a:pPr marL="285750" indent="-285750" eaLnBrk="1" hangingPunct="1">
              <a:spcBef>
                <a:spcPct val="0"/>
              </a:spcBef>
              <a:defRPr/>
            </a:pPr>
            <a:r>
              <a:rPr lang="cs-CZ" sz="2200" b="1" dirty="0" err="1">
                <a:latin typeface="Arial" panose="020B0604020202020204" pitchFamily="34" charset="0"/>
              </a:rPr>
              <a:t>Augmented</a:t>
            </a:r>
            <a:r>
              <a:rPr lang="en-US" sz="2200" b="1" dirty="0">
                <a:latin typeface="Arial" panose="020B0604020202020204" pitchFamily="34" charset="0"/>
              </a:rPr>
              <a:t> product </a:t>
            </a:r>
            <a:r>
              <a:rPr lang="en-US" sz="2200" dirty="0">
                <a:latin typeface="Arial" panose="020B0604020202020204" pitchFamily="34" charset="0"/>
              </a:rPr>
              <a:t>that exceeds customer expectations. </a:t>
            </a:r>
            <a:r>
              <a:rPr lang="en-US" sz="2200" i="1" dirty="0">
                <a:latin typeface="Arial" panose="020B0604020202020204" pitchFamily="34" charset="0"/>
              </a:rPr>
              <a:t>In developed countries </a:t>
            </a:r>
            <a:r>
              <a:rPr lang="cs-CZ" sz="2200" i="1" dirty="0" err="1">
                <a:latin typeface="Arial" panose="020B0604020202020204" pitchFamily="34" charset="0"/>
              </a:rPr>
              <a:t>customers</a:t>
            </a:r>
            <a:r>
              <a:rPr lang="cs-CZ" sz="2200" i="1" dirty="0">
                <a:latin typeface="Arial" panose="020B0604020202020204" pitchFamily="34" charset="0"/>
              </a:rPr>
              <a:t> </a:t>
            </a:r>
            <a:r>
              <a:rPr lang="cs-CZ" sz="2200" i="1" dirty="0" err="1">
                <a:latin typeface="Arial" panose="020B0604020202020204" pitchFamily="34" charset="0"/>
              </a:rPr>
              <a:t>expect</a:t>
            </a:r>
            <a:r>
              <a:rPr lang="cs-CZ" sz="2200" i="1" dirty="0">
                <a:latin typeface="Arial" panose="020B0604020202020204" pitchFamily="34" charset="0"/>
              </a:rPr>
              <a:t> </a:t>
            </a:r>
            <a:r>
              <a:rPr lang="en-US" sz="2200" i="1" dirty="0">
                <a:latin typeface="Arial" panose="020B0604020202020204" pitchFamily="34" charset="0"/>
              </a:rPr>
              <a:t>brand positioning. In developing and emerging markets such as India and Brazil, a </a:t>
            </a:r>
            <a:r>
              <a:rPr lang="cs-CZ" sz="2200" i="1" dirty="0" err="1">
                <a:latin typeface="Arial" panose="020B0604020202020204" pitchFamily="34" charset="0"/>
              </a:rPr>
              <a:t>fight</a:t>
            </a:r>
            <a:r>
              <a:rPr lang="cs-CZ" sz="2200" i="1" dirty="0">
                <a:latin typeface="Arial" panose="020B0604020202020204" pitchFamily="34" charset="0"/>
              </a:rPr>
              <a:t> </a:t>
            </a:r>
            <a:r>
              <a:rPr lang="en-US" sz="2200" i="1" dirty="0">
                <a:latin typeface="Arial" panose="020B0604020202020204" pitchFamily="34" charset="0"/>
              </a:rPr>
              <a:t>takes place mostly on the expected level of product.</a:t>
            </a:r>
          </a:p>
          <a:p>
            <a:pPr marL="285750" indent="-285750" eaLnBrk="1" hangingPunct="1">
              <a:spcBef>
                <a:spcPct val="0"/>
              </a:spcBef>
              <a:defRPr/>
            </a:pPr>
            <a:r>
              <a:rPr lang="cs-CZ" sz="2200" b="1" dirty="0">
                <a:latin typeface="Arial" panose="020B0604020202020204" pitchFamily="34" charset="0"/>
              </a:rPr>
              <a:t>P</a:t>
            </a:r>
            <a:r>
              <a:rPr lang="en-US" sz="2200" b="1" dirty="0" err="1">
                <a:latin typeface="Arial" panose="020B0604020202020204" pitchFamily="34" charset="0"/>
              </a:rPr>
              <a:t>otential</a:t>
            </a:r>
            <a:r>
              <a:rPr lang="en-US" sz="2200" b="1" dirty="0">
                <a:latin typeface="Arial" panose="020B0604020202020204" pitchFamily="34" charset="0"/>
              </a:rPr>
              <a:t> product</a:t>
            </a:r>
            <a:r>
              <a:rPr lang="en-US" sz="2200" dirty="0">
                <a:latin typeface="Arial" panose="020B0604020202020204" pitchFamily="34" charset="0"/>
              </a:rPr>
              <a:t>, which encompasses all possible improvements and future</a:t>
            </a:r>
            <a:r>
              <a:rPr lang="cs-CZ" sz="2200" dirty="0">
                <a:latin typeface="Arial" panose="020B0604020202020204" pitchFamily="34" charset="0"/>
              </a:rPr>
              <a:t> </a:t>
            </a:r>
            <a:r>
              <a:rPr lang="cs-CZ" sz="2200" dirty="0" err="1">
                <a:latin typeface="Arial" panose="020B0604020202020204" pitchFamily="34" charset="0"/>
              </a:rPr>
              <a:t>tech</a:t>
            </a:r>
            <a:r>
              <a:rPr lang="en-US" sz="2200" dirty="0">
                <a:latin typeface="Arial" panose="020B0604020202020204" pitchFamily="34" charset="0"/>
              </a:rPr>
              <a:t>. </a:t>
            </a:r>
          </a:p>
        </p:txBody>
      </p:sp>
    </p:spTree>
    <p:extLst>
      <p:ext uri="{BB962C8B-B14F-4D97-AF65-F5344CB8AC3E}">
        <p14:creationId xmlns:p14="http://schemas.microsoft.com/office/powerpoint/2010/main" val="4064138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2071</TotalTime>
  <Words>3757</Words>
  <Application>Microsoft Office PowerPoint</Application>
  <PresentationFormat>Předvádění na obrazovce (4:3)</PresentationFormat>
  <Paragraphs>358</Paragraphs>
  <Slides>46</Slides>
  <Notes>5</Notes>
  <HiddenSlides>0</HiddenSlides>
  <MMClips>0</MMClips>
  <ScaleCrop>false</ScaleCrop>
  <HeadingPairs>
    <vt:vector size="6" baseType="variant">
      <vt:variant>
        <vt:lpstr>Použitá písma</vt:lpstr>
      </vt:variant>
      <vt:variant>
        <vt:i4>5</vt:i4>
      </vt:variant>
      <vt:variant>
        <vt:lpstr>Motiv</vt:lpstr>
      </vt:variant>
      <vt:variant>
        <vt:i4>2</vt:i4>
      </vt:variant>
      <vt:variant>
        <vt:lpstr>Nadpisy snímků</vt:lpstr>
      </vt:variant>
      <vt:variant>
        <vt:i4>46</vt:i4>
      </vt:variant>
    </vt:vector>
  </HeadingPairs>
  <TitlesOfParts>
    <vt:vector size="53" baseType="lpstr">
      <vt:lpstr>Arial Unicode MS</vt:lpstr>
      <vt:lpstr>Arial</vt:lpstr>
      <vt:lpstr>Calibri</vt:lpstr>
      <vt:lpstr>Calibri Light</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Michal Stoklasa</cp:lastModifiedBy>
  <cp:revision>167</cp:revision>
  <dcterms:created xsi:type="dcterms:W3CDTF">2016-03-17T12:08:01Z</dcterms:created>
  <dcterms:modified xsi:type="dcterms:W3CDTF">2020-11-19T09:49:19Z</dcterms:modified>
</cp:coreProperties>
</file>