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9"/>
  </p:notesMasterIdLst>
  <p:sldIdLst>
    <p:sldId id="256" r:id="rId3"/>
    <p:sldId id="257" r:id="rId4"/>
    <p:sldId id="258" r:id="rId5"/>
    <p:sldId id="341" r:id="rId6"/>
    <p:sldId id="342" r:id="rId7"/>
    <p:sldId id="343" r:id="rId8"/>
    <p:sldId id="306" r:id="rId9"/>
    <p:sldId id="344" r:id="rId10"/>
    <p:sldId id="338" r:id="rId11"/>
    <p:sldId id="339" r:id="rId12"/>
    <p:sldId id="352" r:id="rId13"/>
    <p:sldId id="351" r:id="rId14"/>
    <p:sldId id="346" r:id="rId15"/>
    <p:sldId id="345" r:id="rId16"/>
    <p:sldId id="347" r:id="rId17"/>
    <p:sldId id="348" r:id="rId18"/>
    <p:sldId id="340" r:id="rId19"/>
    <p:sldId id="330" r:id="rId20"/>
    <p:sldId id="271" r:id="rId21"/>
    <p:sldId id="331" r:id="rId22"/>
    <p:sldId id="333" r:id="rId23"/>
    <p:sldId id="332" r:id="rId24"/>
    <p:sldId id="262" r:id="rId25"/>
    <p:sldId id="334" r:id="rId26"/>
    <p:sldId id="335" r:id="rId27"/>
    <p:sldId id="336" r:id="rId28"/>
    <p:sldId id="337" r:id="rId29"/>
    <p:sldId id="265" r:id="rId30"/>
    <p:sldId id="281" r:id="rId31"/>
    <p:sldId id="307" r:id="rId32"/>
    <p:sldId id="282" r:id="rId33"/>
    <p:sldId id="283" r:id="rId34"/>
    <p:sldId id="349" r:id="rId35"/>
    <p:sldId id="350" r:id="rId36"/>
    <p:sldId id="284" r:id="rId37"/>
    <p:sldId id="280" r:id="rId38"/>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7153" autoAdjust="0"/>
  </p:normalViewPr>
  <p:slideViewPr>
    <p:cSldViewPr snapToGrid="0">
      <p:cViewPr varScale="1">
        <p:scale>
          <a:sx n="96" d="100"/>
          <a:sy n="96" d="100"/>
        </p:scale>
        <p:origin x="1206" y="90"/>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0C7478-1870-437A-897B-13AFD07D40AC}" type="datetimeFigureOut">
              <a:rPr lang="en-US" smtClean="0"/>
              <a:t>12/19/2019</a:t>
            </a:fld>
            <a:endParaRPr lang="en-US"/>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EA9FC6-BE84-401B-A91B-AA630C45B660}" type="slidenum">
              <a:rPr lang="en-US" smtClean="0"/>
              <a:t>‹#›</a:t>
            </a:fld>
            <a:endParaRPr lang="en-US"/>
          </a:p>
        </p:txBody>
      </p:sp>
    </p:spTree>
    <p:extLst>
      <p:ext uri="{BB962C8B-B14F-4D97-AF65-F5344CB8AC3E}">
        <p14:creationId xmlns:p14="http://schemas.microsoft.com/office/powerpoint/2010/main" val="2835937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23</a:t>
            </a:fld>
            <a:endParaRPr lang="en-US"/>
          </a:p>
        </p:txBody>
      </p:sp>
    </p:spTree>
    <p:extLst>
      <p:ext uri="{BB962C8B-B14F-4D97-AF65-F5344CB8AC3E}">
        <p14:creationId xmlns:p14="http://schemas.microsoft.com/office/powerpoint/2010/main" val="1761590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24</a:t>
            </a:fld>
            <a:endParaRPr lang="en-US"/>
          </a:p>
        </p:txBody>
      </p:sp>
    </p:spTree>
    <p:extLst>
      <p:ext uri="{BB962C8B-B14F-4D97-AF65-F5344CB8AC3E}">
        <p14:creationId xmlns:p14="http://schemas.microsoft.com/office/powerpoint/2010/main" val="3337661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25</a:t>
            </a:fld>
            <a:endParaRPr lang="en-US"/>
          </a:p>
        </p:txBody>
      </p:sp>
    </p:spTree>
    <p:extLst>
      <p:ext uri="{BB962C8B-B14F-4D97-AF65-F5344CB8AC3E}">
        <p14:creationId xmlns:p14="http://schemas.microsoft.com/office/powerpoint/2010/main" val="428855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26</a:t>
            </a:fld>
            <a:endParaRPr lang="en-US"/>
          </a:p>
        </p:txBody>
      </p:sp>
    </p:spTree>
    <p:extLst>
      <p:ext uri="{BB962C8B-B14F-4D97-AF65-F5344CB8AC3E}">
        <p14:creationId xmlns:p14="http://schemas.microsoft.com/office/powerpoint/2010/main" val="1393324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27</a:t>
            </a:fld>
            <a:endParaRPr lang="en-US"/>
          </a:p>
        </p:txBody>
      </p:sp>
    </p:spTree>
    <p:extLst>
      <p:ext uri="{BB962C8B-B14F-4D97-AF65-F5344CB8AC3E}">
        <p14:creationId xmlns:p14="http://schemas.microsoft.com/office/powerpoint/2010/main" val="1759122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19.12.2019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57712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8142B50E-3DA8-4309-9076-4D02E7FD53CC}" type="datetimeFigureOut">
              <a:rPr lang="cs-CZ"/>
              <a:pPr>
                <a:defRPr/>
              </a:pPr>
              <a:t>19.12.2019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CB83C9-5B4C-4800-9FD3-945C60804B34}" type="slidenum">
              <a:rPr lang="cs-CZ" altLang="cs-CZ"/>
              <a:pPr>
                <a:defRPr/>
              </a:pPr>
              <a:t>‹#›</a:t>
            </a:fld>
            <a:endParaRPr lang="cs-CZ" altLang="cs-CZ"/>
          </a:p>
        </p:txBody>
      </p:sp>
    </p:spTree>
    <p:extLst>
      <p:ext uri="{BB962C8B-B14F-4D97-AF65-F5344CB8AC3E}">
        <p14:creationId xmlns:p14="http://schemas.microsoft.com/office/powerpoint/2010/main" val="159021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F5BE6D05-4501-4B0C-91E8-06A0EFE8D207}" type="datetimeFigureOut">
              <a:rPr lang="cs-CZ"/>
              <a:pPr>
                <a:defRPr/>
              </a:pPr>
              <a:t>19.12.2019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D71501-7BD9-4790-9FCF-670D1CE8DC9C}" type="slidenum">
              <a:rPr lang="cs-CZ" altLang="cs-CZ"/>
              <a:pPr>
                <a:defRPr/>
              </a:pPr>
              <a:t>‹#›</a:t>
            </a:fld>
            <a:endParaRPr lang="cs-CZ" altLang="cs-CZ"/>
          </a:p>
        </p:txBody>
      </p:sp>
    </p:spTree>
    <p:extLst>
      <p:ext uri="{BB962C8B-B14F-4D97-AF65-F5344CB8AC3E}">
        <p14:creationId xmlns:p14="http://schemas.microsoft.com/office/powerpoint/2010/main" val="36581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19.12.2019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76004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19.12.2019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7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19.12.2019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1328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BAAB6CF5-6D0E-4832-A128-5D76418DBB90}" type="datetimeFigureOut">
              <a:rPr lang="cs-CZ" smtClean="0"/>
              <a:t>19.12.2019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412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BAAB6CF5-6D0E-4832-A128-5D76418DBB90}" type="datetimeFigureOut">
              <a:rPr lang="cs-CZ" smtClean="0"/>
              <a:t>19.12.2019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203194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BAAB6CF5-6D0E-4832-A128-5D76418DBB90}" type="datetimeFigureOut">
              <a:rPr lang="cs-CZ" smtClean="0"/>
              <a:t>19.12.2019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28140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AB6CF5-6D0E-4832-A128-5D76418DBB90}" type="datetimeFigureOut">
              <a:rPr lang="cs-CZ" smtClean="0"/>
              <a:t>19.12.2019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7268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19.12.2019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9867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8A700F2-724B-4B1E-B123-094AE7CD8C2F}" type="datetimeFigureOut">
              <a:rPr lang="cs-CZ"/>
              <a:pPr>
                <a:defRPr/>
              </a:pPr>
              <a:t>19.12.2019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9F7D87-A4E6-4B6E-9D27-4FA8003DE0F0}" type="slidenum">
              <a:rPr lang="cs-CZ" altLang="cs-CZ"/>
              <a:pPr>
                <a:defRPr/>
              </a:pPr>
              <a:t>‹#›</a:t>
            </a:fld>
            <a:endParaRPr lang="cs-CZ" altLang="cs-CZ"/>
          </a:p>
        </p:txBody>
      </p:sp>
    </p:spTree>
    <p:extLst>
      <p:ext uri="{BB962C8B-B14F-4D97-AF65-F5344CB8AC3E}">
        <p14:creationId xmlns:p14="http://schemas.microsoft.com/office/powerpoint/2010/main" val="239052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19.12.2019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503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19.12.2019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5138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19.12.2019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341233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A2BFADF-DDC1-4400-8B64-5715C51EA3D1}" type="datetimeFigureOut">
              <a:rPr lang="cs-CZ"/>
              <a:pPr>
                <a:defRPr/>
              </a:pPr>
              <a:t>19.12.2019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A43CB71-E416-464C-86CB-A55091E5F12D}" type="slidenum">
              <a:rPr lang="cs-CZ" altLang="cs-CZ"/>
              <a:pPr>
                <a:defRPr/>
              </a:pPr>
              <a:t>‹#›</a:t>
            </a:fld>
            <a:endParaRPr lang="cs-CZ" altLang="cs-CZ"/>
          </a:p>
        </p:txBody>
      </p:sp>
    </p:spTree>
    <p:extLst>
      <p:ext uri="{BB962C8B-B14F-4D97-AF65-F5344CB8AC3E}">
        <p14:creationId xmlns:p14="http://schemas.microsoft.com/office/powerpoint/2010/main" val="229535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250AE38D-4CF5-4C80-ABE4-FD162976B94B}" type="datetimeFigureOut">
              <a:rPr lang="cs-CZ"/>
              <a:pPr>
                <a:defRPr/>
              </a:pPr>
              <a:t>19.12.2019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8F58CE5-2EB2-412A-9C0F-D009C00C8346}" type="slidenum">
              <a:rPr lang="cs-CZ" altLang="cs-CZ"/>
              <a:pPr>
                <a:defRPr/>
              </a:pPr>
              <a:t>‹#›</a:t>
            </a:fld>
            <a:endParaRPr lang="cs-CZ" altLang="cs-CZ"/>
          </a:p>
        </p:txBody>
      </p:sp>
    </p:spTree>
    <p:extLst>
      <p:ext uri="{BB962C8B-B14F-4D97-AF65-F5344CB8AC3E}">
        <p14:creationId xmlns:p14="http://schemas.microsoft.com/office/powerpoint/2010/main" val="20620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D4D6E249-19AE-459C-A3E5-D1C2CC123D00}" type="datetimeFigureOut">
              <a:rPr lang="cs-CZ"/>
              <a:pPr>
                <a:defRPr/>
              </a:pPr>
              <a:t>19.12.2019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0137C48E-035A-429E-9ADF-79C48A0AD2F3}" type="slidenum">
              <a:rPr lang="cs-CZ" altLang="cs-CZ"/>
              <a:pPr>
                <a:defRPr/>
              </a:pPr>
              <a:t>‹#›</a:t>
            </a:fld>
            <a:endParaRPr lang="cs-CZ" altLang="cs-CZ"/>
          </a:p>
        </p:txBody>
      </p:sp>
    </p:spTree>
    <p:extLst>
      <p:ext uri="{BB962C8B-B14F-4D97-AF65-F5344CB8AC3E}">
        <p14:creationId xmlns:p14="http://schemas.microsoft.com/office/powerpoint/2010/main" val="13582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B4ABDA44-4CAA-4345-A756-4703360EE242}" type="datetimeFigureOut">
              <a:rPr lang="cs-CZ"/>
              <a:pPr>
                <a:defRPr/>
              </a:pPr>
              <a:t>19.12.2019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7E1A00D4-7926-404C-B321-BFF026D8C31C}" type="slidenum">
              <a:rPr lang="cs-CZ" altLang="cs-CZ"/>
              <a:pPr>
                <a:defRPr/>
              </a:pPr>
              <a:t>‹#›</a:t>
            </a:fld>
            <a:endParaRPr lang="cs-CZ" altLang="cs-CZ"/>
          </a:p>
        </p:txBody>
      </p:sp>
    </p:spTree>
    <p:extLst>
      <p:ext uri="{BB962C8B-B14F-4D97-AF65-F5344CB8AC3E}">
        <p14:creationId xmlns:p14="http://schemas.microsoft.com/office/powerpoint/2010/main" val="213352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BE782F0-DC46-4F00-81DD-2ACBA3C3B310}" type="datetimeFigureOut">
              <a:rPr lang="cs-CZ"/>
              <a:pPr>
                <a:defRPr/>
              </a:pPr>
              <a:t>19.12.2019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BAE82D61-01CE-4948-92AE-A6ED95CD8D15}" type="slidenum">
              <a:rPr lang="cs-CZ" altLang="cs-CZ"/>
              <a:pPr>
                <a:defRPr/>
              </a:pPr>
              <a:t>‹#›</a:t>
            </a:fld>
            <a:endParaRPr lang="cs-CZ" altLang="cs-CZ"/>
          </a:p>
        </p:txBody>
      </p:sp>
    </p:spTree>
    <p:extLst>
      <p:ext uri="{BB962C8B-B14F-4D97-AF65-F5344CB8AC3E}">
        <p14:creationId xmlns:p14="http://schemas.microsoft.com/office/powerpoint/2010/main" val="17668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B143C5B-64DA-40ED-9576-975ED67AA1C3}" type="datetimeFigureOut">
              <a:rPr lang="cs-CZ"/>
              <a:pPr>
                <a:defRPr/>
              </a:pPr>
              <a:t>19.12.2019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033F4D-D45C-4D32-B9B4-4DB8B4F8A3A6}" type="slidenum">
              <a:rPr lang="cs-CZ" altLang="cs-CZ"/>
              <a:pPr>
                <a:defRPr/>
              </a:pPr>
              <a:t>‹#›</a:t>
            </a:fld>
            <a:endParaRPr lang="cs-CZ" altLang="cs-CZ"/>
          </a:p>
        </p:txBody>
      </p:sp>
    </p:spTree>
    <p:extLst>
      <p:ext uri="{BB962C8B-B14F-4D97-AF65-F5344CB8AC3E}">
        <p14:creationId xmlns:p14="http://schemas.microsoft.com/office/powerpoint/2010/main" val="41551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3C4C866-D28D-46D0-B7D5-63035B3504AF}" type="datetimeFigureOut">
              <a:rPr lang="cs-CZ"/>
              <a:pPr>
                <a:defRPr/>
              </a:pPr>
              <a:t>19.12.2019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C43421B-2210-4A7E-ABDE-6C42E3F47FFB}" type="slidenum">
              <a:rPr lang="cs-CZ" altLang="cs-CZ"/>
              <a:pPr>
                <a:defRPr/>
              </a:pPr>
              <a:t>‹#›</a:t>
            </a:fld>
            <a:endParaRPr lang="cs-CZ" altLang="cs-CZ"/>
          </a:p>
        </p:txBody>
      </p:sp>
    </p:spTree>
    <p:extLst>
      <p:ext uri="{BB962C8B-B14F-4D97-AF65-F5344CB8AC3E}">
        <p14:creationId xmlns:p14="http://schemas.microsoft.com/office/powerpoint/2010/main" val="2795317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90FB15-455F-4099-B3EC-126F10F4A8D9}" type="datetimeFigureOut">
              <a:rPr lang="cs-CZ"/>
              <a:pPr>
                <a:defRPr/>
              </a:pPr>
              <a:t>19.12.2019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082D34-91F0-4445-8CCE-2A9DBE25484A}"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B6CF5-6D0E-4832-A128-5D76418DBB90}" type="datetimeFigureOut">
              <a:rPr lang="cs-CZ" smtClean="0"/>
              <a:t>19.12.2019</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E1257-616D-4DFF-BC7B-1D110706FE5F}" type="slidenum">
              <a:rPr lang="cs-CZ" smtClean="0"/>
              <a:t>‹#›</a:t>
            </a:fld>
            <a:endParaRPr lang="cs-CZ"/>
          </a:p>
        </p:txBody>
      </p:sp>
    </p:spTree>
    <p:extLst>
      <p:ext uri="{BB962C8B-B14F-4D97-AF65-F5344CB8AC3E}">
        <p14:creationId xmlns:p14="http://schemas.microsoft.com/office/powerpoint/2010/main" val="4003014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dirty="0" err="1">
                <a:latin typeface="Arial" pitchFamily="34" charset="0"/>
                <a:cs typeface="Arial" pitchFamily="34" charset="0"/>
              </a:rPr>
              <a:t>Pricing</a:t>
            </a:r>
            <a:r>
              <a:rPr lang="cs-CZ" sz="3600" b="1" dirty="0">
                <a:latin typeface="Arial" pitchFamily="34" charset="0"/>
                <a:cs typeface="Arial" pitchFamily="34" charset="0"/>
              </a:rPr>
              <a:t> </a:t>
            </a:r>
            <a:r>
              <a:rPr lang="cs-CZ" sz="3600" b="1" dirty="0" err="1">
                <a:latin typeface="Arial" pitchFamily="34" charset="0"/>
                <a:cs typeface="Arial" pitchFamily="34" charset="0"/>
              </a:rPr>
              <a:t>Policy</a:t>
            </a:r>
            <a:endParaRPr lang="en-GB" sz="3600" b="1" dirty="0">
              <a:latin typeface="Arial" pitchFamily="34" charset="0"/>
              <a:cs typeface="Arial" pitchFamily="34" charset="0"/>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Ing. </a:t>
            </a:r>
            <a:r>
              <a:rPr lang="cs-CZ" altLang="cs-CZ" sz="1800" dirty="0">
                <a:latin typeface="Arial" panose="020B0604020202020204" pitchFamily="34" charset="0"/>
              </a:rPr>
              <a:t>Michal Stoklasa</a:t>
            </a:r>
            <a:r>
              <a:rPr lang="en-GB" altLang="cs-CZ" sz="1800" dirty="0">
                <a:latin typeface="Arial" panose="020B0604020202020204" pitchFamily="34" charset="0"/>
              </a:rPr>
              <a:t>, Ph.D.</a:t>
            </a:r>
          </a:p>
          <a:p>
            <a:pPr algn="ctr" eaLnBrk="1" hangingPunct="1">
              <a:spcBef>
                <a:spcPct val="0"/>
              </a:spcBef>
              <a:buFontTx/>
              <a:buNone/>
            </a:pPr>
            <a:r>
              <a:rPr lang="cs-CZ" altLang="cs-CZ" sz="1800" dirty="0" err="1">
                <a:latin typeface="Arial" panose="020B0604020202020204" pitchFamily="34" charset="0"/>
              </a:rPr>
              <a:t>Strategic</a:t>
            </a:r>
            <a:r>
              <a:rPr lang="cs-CZ" altLang="cs-CZ" sz="1800" dirty="0">
                <a:latin typeface="Arial" panose="020B0604020202020204" pitchFamily="34" charset="0"/>
              </a:rPr>
              <a:t> Marketing</a:t>
            </a:r>
            <a:r>
              <a:rPr lang="en-GB" altLang="cs-CZ" sz="1800" dirty="0">
                <a:latin typeface="Arial" panose="020B0604020202020204" pitchFamily="34" charset="0"/>
              </a:rPr>
              <a:t>/subject code</a:t>
            </a: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PRICE EFFECTS</a:t>
            </a:r>
          </a:p>
        </p:txBody>
      </p:sp>
      <p:sp>
        <p:nvSpPr>
          <p:cNvPr id="3079" name="TextovéPole 10"/>
          <p:cNvSpPr txBox="1">
            <a:spLocks noChangeArrowheads="1"/>
          </p:cNvSpPr>
          <p:nvPr/>
        </p:nvSpPr>
        <p:spPr bwMode="auto">
          <a:xfrm>
            <a:off x="503238" y="1512044"/>
            <a:ext cx="8477250"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Substitution effect.</a:t>
            </a:r>
          </a:p>
          <a:p>
            <a:pPr marL="285750" indent="-285750" eaLnBrk="1" hangingPunct="1">
              <a:spcBef>
                <a:spcPct val="0"/>
              </a:spcBef>
              <a:defRPr/>
            </a:pPr>
            <a:r>
              <a:rPr lang="en-US" sz="2200" dirty="0">
                <a:latin typeface="Arial" panose="020B0604020202020204" pitchFamily="34" charset="0"/>
              </a:rPr>
              <a:t>Veblen effect – luxury (Gibson Guitars).</a:t>
            </a:r>
          </a:p>
          <a:p>
            <a:pPr marL="285750" indent="-285750" eaLnBrk="1" hangingPunct="1">
              <a:spcBef>
                <a:spcPct val="0"/>
              </a:spcBef>
              <a:defRPr/>
            </a:pPr>
            <a:r>
              <a:rPr lang="en-US" sz="2200" dirty="0">
                <a:latin typeface="Arial" panose="020B0604020202020204" pitchFamily="34" charset="0"/>
              </a:rPr>
              <a:t>Guttenberg effect - discounts.</a:t>
            </a:r>
          </a:p>
          <a:p>
            <a:pPr marL="285750" indent="-285750" eaLnBrk="1" hangingPunct="1">
              <a:spcBef>
                <a:spcPct val="0"/>
              </a:spcBef>
              <a:defRPr/>
            </a:pPr>
            <a:r>
              <a:rPr lang="en-US" sz="2200" dirty="0">
                <a:latin typeface="Arial" panose="020B0604020202020204" pitchFamily="34" charset="0"/>
              </a:rPr>
              <a:t>Leverage (</a:t>
            </a:r>
            <a:r>
              <a:rPr lang="en-US" sz="2200" dirty="0" err="1">
                <a:latin typeface="Arial" panose="020B0604020202020204" pitchFamily="34" charset="0"/>
              </a:rPr>
              <a:t>spe</a:t>
            </a:r>
            <a:r>
              <a:rPr lang="cs-CZ" sz="2200" dirty="0">
                <a:latin typeface="Arial" panose="020B0604020202020204" pitchFamily="34" charset="0"/>
              </a:rPr>
              <a:t>c</a:t>
            </a:r>
            <a:r>
              <a:rPr lang="en-US" sz="2200" dirty="0" err="1">
                <a:latin typeface="Arial" panose="020B0604020202020204" pitchFamily="34" charset="0"/>
              </a:rPr>
              <a:t>ulative</a:t>
            </a:r>
            <a:r>
              <a:rPr lang="en-US" sz="2200" dirty="0">
                <a:latin typeface="Arial" panose="020B0604020202020204" pitchFamily="34" charset="0"/>
              </a:rPr>
              <a:t>) effect.</a:t>
            </a:r>
            <a:endParaRPr lang="cs-CZ" sz="2200" dirty="0">
              <a:latin typeface="Arial" panose="020B0604020202020204" pitchFamily="34" charset="0"/>
            </a:endParaRPr>
          </a:p>
          <a:p>
            <a:pPr marL="285750" indent="-285750" eaLnBrk="1" hangingPunct="1">
              <a:spcBef>
                <a:spcPct val="0"/>
              </a:spcBef>
              <a:defRPr/>
            </a:pPr>
            <a:endParaRPr lang="cs-CZ"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Price takers (can not influence market prices) &amp; Prize makers (determine the market price)</a:t>
            </a:r>
            <a:r>
              <a:rPr lang="cs-CZ" sz="2200" dirty="0">
                <a:latin typeface="Arial" panose="020B0604020202020204" pitchFamily="34" charset="0"/>
              </a:rPr>
              <a:t>:</a:t>
            </a:r>
            <a:endParaRPr lang="en-US" sz="2200" dirty="0">
              <a:latin typeface="Arial" panose="020B0604020202020204" pitchFamily="34" charset="0"/>
            </a:endParaRPr>
          </a:p>
          <a:p>
            <a:pPr marL="1028700" lvl="1" eaLnBrk="1" hangingPunct="1">
              <a:spcBef>
                <a:spcPct val="0"/>
              </a:spcBef>
              <a:defRPr/>
            </a:pPr>
            <a:r>
              <a:rPr lang="en-US" sz="2000" dirty="0">
                <a:latin typeface="Arial" panose="020B0604020202020204" pitchFamily="34" charset="0"/>
              </a:rPr>
              <a:t>Monopoly.</a:t>
            </a:r>
          </a:p>
          <a:p>
            <a:pPr marL="1028700" lvl="1" eaLnBrk="1" hangingPunct="1">
              <a:spcBef>
                <a:spcPct val="0"/>
              </a:spcBef>
              <a:defRPr/>
            </a:pPr>
            <a:r>
              <a:rPr lang="en-US" sz="2000" dirty="0">
                <a:latin typeface="Arial" panose="020B0604020202020204" pitchFamily="34" charset="0"/>
              </a:rPr>
              <a:t>Oligopoly.</a:t>
            </a:r>
          </a:p>
          <a:p>
            <a:pPr marL="1028700" lvl="1" eaLnBrk="1" hangingPunct="1">
              <a:spcBef>
                <a:spcPct val="0"/>
              </a:spcBef>
              <a:defRPr/>
            </a:pPr>
            <a:r>
              <a:rPr lang="en-US" sz="2000" dirty="0">
                <a:latin typeface="Arial" panose="020B0604020202020204" pitchFamily="34" charset="0"/>
              </a:rPr>
              <a:t>Monopolistic competition.</a:t>
            </a:r>
          </a:p>
          <a:p>
            <a:pPr marL="1028700" lvl="1" eaLnBrk="1" hangingPunct="1">
              <a:spcBef>
                <a:spcPct val="0"/>
              </a:spcBef>
              <a:defRPr/>
            </a:pPr>
            <a:r>
              <a:rPr lang="en-US" sz="2000" dirty="0">
                <a:latin typeface="Arial" panose="020B0604020202020204" pitchFamily="34" charset="0"/>
              </a:rPr>
              <a:t>Perfect competition.</a:t>
            </a:r>
          </a:p>
        </p:txBody>
      </p:sp>
    </p:spTree>
    <p:extLst>
      <p:ext uri="{BB962C8B-B14F-4D97-AF65-F5344CB8AC3E}">
        <p14:creationId xmlns:p14="http://schemas.microsoft.com/office/powerpoint/2010/main" val="1285215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INTERNET CHANGED PRICING</a:t>
            </a:r>
          </a:p>
        </p:txBody>
      </p:sp>
      <p:sp>
        <p:nvSpPr>
          <p:cNvPr id="3079" name="TextovéPole 10"/>
          <p:cNvSpPr txBox="1">
            <a:spLocks noChangeArrowheads="1"/>
          </p:cNvSpPr>
          <p:nvPr/>
        </p:nvSpPr>
        <p:spPr bwMode="auto">
          <a:xfrm>
            <a:off x="503238" y="1512044"/>
            <a:ext cx="8477250" cy="20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sz="2200" dirty="0" err="1">
                <a:latin typeface="Arial" panose="020B0604020202020204" pitchFamily="34" charset="0"/>
              </a:rPr>
              <a:t>Dynamic</a:t>
            </a:r>
            <a:r>
              <a:rPr lang="cs-CZ" sz="2200" dirty="0">
                <a:latin typeface="Arial" panose="020B0604020202020204" pitchFamily="34" charset="0"/>
              </a:rPr>
              <a:t> </a:t>
            </a:r>
            <a:r>
              <a:rPr lang="cs-CZ" sz="2200" dirty="0" err="1">
                <a:latin typeface="Arial" panose="020B0604020202020204" pitchFamily="34" charset="0"/>
              </a:rPr>
              <a:t>pricing</a:t>
            </a:r>
            <a:r>
              <a:rPr lang="cs-CZ" sz="2200" dirty="0">
                <a:latin typeface="Arial" panose="020B0604020202020204" pitchFamily="34" charset="0"/>
              </a:rPr>
              <a:t>.</a:t>
            </a:r>
          </a:p>
          <a:p>
            <a:pPr marL="285750" indent="-285750" eaLnBrk="1" hangingPunct="1">
              <a:spcBef>
                <a:spcPct val="0"/>
              </a:spcBef>
              <a:defRPr/>
            </a:pPr>
            <a:r>
              <a:rPr lang="cs-CZ" sz="2200" dirty="0">
                <a:latin typeface="Arial" panose="020B0604020202020204" pitchFamily="34" charset="0"/>
              </a:rPr>
              <a:t>I </a:t>
            </a:r>
            <a:r>
              <a:rPr lang="cs-CZ" sz="2200" dirty="0" err="1">
                <a:latin typeface="Arial" panose="020B0604020202020204" pitchFamily="34" charset="0"/>
              </a:rPr>
              <a:t>can</a:t>
            </a:r>
            <a:r>
              <a:rPr lang="cs-CZ" sz="2200" dirty="0">
                <a:latin typeface="Arial" panose="020B0604020202020204" pitchFamily="34" charset="0"/>
              </a:rPr>
              <a:t> </a:t>
            </a:r>
            <a:r>
              <a:rPr lang="cs-CZ" sz="2200" dirty="0" err="1">
                <a:latin typeface="Arial" panose="020B0604020202020204" pitchFamily="34" charset="0"/>
              </a:rPr>
              <a:t>order</a:t>
            </a:r>
            <a:r>
              <a:rPr lang="cs-CZ" sz="2200" dirty="0">
                <a:latin typeface="Arial" panose="020B0604020202020204" pitchFamily="34" charset="0"/>
              </a:rPr>
              <a:t> </a:t>
            </a:r>
            <a:r>
              <a:rPr lang="cs-CZ" sz="2200" dirty="0" err="1">
                <a:latin typeface="Arial" panose="020B0604020202020204" pitchFamily="34" charset="0"/>
              </a:rPr>
              <a:t>from</a:t>
            </a:r>
            <a:r>
              <a:rPr lang="cs-CZ" sz="2200" dirty="0">
                <a:latin typeface="Arial" panose="020B0604020202020204" pitchFamily="34" charset="0"/>
              </a:rPr>
              <a:t> </a:t>
            </a:r>
            <a:r>
              <a:rPr lang="cs-CZ" sz="2200" dirty="0" err="1">
                <a:latin typeface="Arial" panose="020B0604020202020204" pitchFamily="34" charset="0"/>
              </a:rPr>
              <a:t>anywhere</a:t>
            </a:r>
            <a:r>
              <a:rPr lang="cs-CZ" sz="2200" dirty="0">
                <a:latin typeface="Arial" panose="020B0604020202020204" pitchFamily="34" charset="0"/>
              </a:rPr>
              <a:t>.</a:t>
            </a:r>
          </a:p>
          <a:p>
            <a:pPr marL="285750" indent="-285750" eaLnBrk="1" hangingPunct="1">
              <a:spcBef>
                <a:spcPct val="0"/>
              </a:spcBef>
              <a:defRPr/>
            </a:pPr>
            <a:r>
              <a:rPr lang="cs-CZ" sz="2200" dirty="0" err="1">
                <a:latin typeface="Arial" panose="020B0604020202020204" pitchFamily="34" charset="0"/>
              </a:rPr>
              <a:t>Price</a:t>
            </a:r>
            <a:r>
              <a:rPr lang="cs-CZ" sz="2200" dirty="0">
                <a:latin typeface="Arial" panose="020B0604020202020204" pitchFamily="34" charset="0"/>
              </a:rPr>
              <a:t> </a:t>
            </a:r>
            <a:r>
              <a:rPr lang="cs-CZ" sz="2200" dirty="0" err="1">
                <a:latin typeface="Arial" panose="020B0604020202020204" pitchFamily="34" charset="0"/>
              </a:rPr>
              <a:t>comparison</a:t>
            </a:r>
            <a:r>
              <a:rPr lang="cs-CZ" sz="2200" dirty="0">
                <a:latin typeface="Arial" panose="020B0604020202020204" pitchFamily="34" charset="0"/>
              </a:rPr>
              <a:t>.</a:t>
            </a:r>
          </a:p>
          <a:p>
            <a:pPr marL="285750" indent="-285750" eaLnBrk="1" hangingPunct="1">
              <a:spcBef>
                <a:spcPct val="0"/>
              </a:spcBef>
              <a:defRPr/>
            </a:pPr>
            <a:r>
              <a:rPr lang="cs-CZ" sz="2200" dirty="0">
                <a:latin typeface="Arial" panose="020B0604020202020204" pitchFamily="34" charset="0"/>
              </a:rPr>
              <a:t>Open source </a:t>
            </a:r>
            <a:r>
              <a:rPr lang="cs-CZ" sz="2200" dirty="0" err="1">
                <a:latin typeface="Arial" panose="020B0604020202020204" pitchFamily="34" charset="0"/>
              </a:rPr>
              <a:t>solutions</a:t>
            </a:r>
            <a:r>
              <a:rPr lang="cs-CZ" sz="2200" dirty="0">
                <a:latin typeface="Arial" panose="020B0604020202020204" pitchFamily="34" charset="0"/>
              </a:rPr>
              <a:t>.</a:t>
            </a:r>
          </a:p>
          <a:p>
            <a:pPr marL="285750" indent="-285750" eaLnBrk="1" hangingPunct="1">
              <a:spcBef>
                <a:spcPct val="0"/>
              </a:spcBef>
              <a:defRPr/>
            </a:pPr>
            <a:r>
              <a:rPr lang="cs-CZ" sz="2200" dirty="0">
                <a:latin typeface="Arial" panose="020B0604020202020204" pitchFamily="34" charset="0"/>
              </a:rPr>
              <a:t>New business </a:t>
            </a:r>
            <a:r>
              <a:rPr lang="cs-CZ" sz="2200" dirty="0" err="1">
                <a:latin typeface="Arial" panose="020B0604020202020204" pitchFamily="34" charset="0"/>
              </a:rPr>
              <a:t>models</a:t>
            </a:r>
            <a:r>
              <a:rPr lang="cs-CZ" sz="2200" dirty="0">
                <a:latin typeface="Arial" panose="020B0604020202020204" pitchFamily="34" charset="0"/>
              </a:rPr>
              <a:t> C2B and C2C.</a:t>
            </a:r>
          </a:p>
          <a:p>
            <a:pPr marL="285750" indent="-285750" eaLnBrk="1" hangingPunct="1">
              <a:spcBef>
                <a:spcPct val="0"/>
              </a:spcBef>
              <a:defRPr/>
            </a:pPr>
            <a:endParaRPr lang="en-US" sz="2000" dirty="0">
              <a:latin typeface="Arial" panose="020B0604020202020204" pitchFamily="34" charset="0"/>
            </a:endParaRPr>
          </a:p>
        </p:txBody>
      </p:sp>
      <p:pic>
        <p:nvPicPr>
          <p:cNvPr id="2" name="Obrázek 1">
            <a:extLst>
              <a:ext uri="{FF2B5EF4-FFF2-40B4-BE49-F238E27FC236}">
                <a16:creationId xmlns:a16="http://schemas.microsoft.com/office/drawing/2014/main" id="{425009DB-1DB6-4E42-8085-685BEB8A8159}"/>
              </a:ext>
            </a:extLst>
          </p:cNvPr>
          <p:cNvPicPr>
            <a:picLocks noChangeAspect="1"/>
          </p:cNvPicPr>
          <p:nvPr/>
        </p:nvPicPr>
        <p:blipFill>
          <a:blip r:embed="rId2"/>
          <a:stretch>
            <a:fillRect/>
          </a:stretch>
        </p:blipFill>
        <p:spPr>
          <a:xfrm>
            <a:off x="6857586" y="1730077"/>
            <a:ext cx="1352550" cy="333375"/>
          </a:xfrm>
          <a:prstGeom prst="rect">
            <a:avLst/>
          </a:prstGeom>
        </p:spPr>
      </p:pic>
      <p:pic>
        <p:nvPicPr>
          <p:cNvPr id="3" name="Obrázek 2">
            <a:extLst>
              <a:ext uri="{FF2B5EF4-FFF2-40B4-BE49-F238E27FC236}">
                <a16:creationId xmlns:a16="http://schemas.microsoft.com/office/drawing/2014/main" id="{E1F58B17-55C5-4C13-A86B-B2D138515F25}"/>
              </a:ext>
            </a:extLst>
          </p:cNvPr>
          <p:cNvPicPr>
            <a:picLocks noChangeAspect="1"/>
          </p:cNvPicPr>
          <p:nvPr/>
        </p:nvPicPr>
        <p:blipFill>
          <a:blip r:embed="rId3"/>
          <a:stretch>
            <a:fillRect/>
          </a:stretch>
        </p:blipFill>
        <p:spPr>
          <a:xfrm>
            <a:off x="868224" y="3730073"/>
            <a:ext cx="2219325" cy="590550"/>
          </a:xfrm>
          <a:prstGeom prst="rect">
            <a:avLst/>
          </a:prstGeom>
        </p:spPr>
      </p:pic>
      <p:pic>
        <p:nvPicPr>
          <p:cNvPr id="5" name="Obrázek 4">
            <a:extLst>
              <a:ext uri="{FF2B5EF4-FFF2-40B4-BE49-F238E27FC236}">
                <a16:creationId xmlns:a16="http://schemas.microsoft.com/office/drawing/2014/main" id="{1C5E0D82-AD76-46A6-ACDC-77FF3676A7A9}"/>
              </a:ext>
            </a:extLst>
          </p:cNvPr>
          <p:cNvPicPr>
            <a:picLocks noChangeAspect="1"/>
          </p:cNvPicPr>
          <p:nvPr/>
        </p:nvPicPr>
        <p:blipFill>
          <a:blip r:embed="rId4"/>
          <a:stretch>
            <a:fillRect/>
          </a:stretch>
        </p:blipFill>
        <p:spPr>
          <a:xfrm>
            <a:off x="5559149" y="2907821"/>
            <a:ext cx="3086100" cy="1609725"/>
          </a:xfrm>
          <a:prstGeom prst="rect">
            <a:avLst/>
          </a:prstGeom>
        </p:spPr>
      </p:pic>
      <p:pic>
        <p:nvPicPr>
          <p:cNvPr id="6" name="Obrázek 5">
            <a:extLst>
              <a:ext uri="{FF2B5EF4-FFF2-40B4-BE49-F238E27FC236}">
                <a16:creationId xmlns:a16="http://schemas.microsoft.com/office/drawing/2014/main" id="{C6A7A50A-502E-4941-800D-91AD475B3A25}"/>
              </a:ext>
            </a:extLst>
          </p:cNvPr>
          <p:cNvPicPr>
            <a:picLocks noChangeAspect="1"/>
          </p:cNvPicPr>
          <p:nvPr/>
        </p:nvPicPr>
        <p:blipFill>
          <a:blip r:embed="rId5"/>
          <a:stretch>
            <a:fillRect/>
          </a:stretch>
        </p:blipFill>
        <p:spPr>
          <a:xfrm>
            <a:off x="952500" y="4520445"/>
            <a:ext cx="3447717" cy="1982437"/>
          </a:xfrm>
          <a:prstGeom prst="rect">
            <a:avLst/>
          </a:prstGeom>
        </p:spPr>
      </p:pic>
      <p:pic>
        <p:nvPicPr>
          <p:cNvPr id="7" name="Obrázek 6">
            <a:extLst>
              <a:ext uri="{FF2B5EF4-FFF2-40B4-BE49-F238E27FC236}">
                <a16:creationId xmlns:a16="http://schemas.microsoft.com/office/drawing/2014/main" id="{53F7B079-4674-489D-9795-F460E8AC8CFB}"/>
              </a:ext>
            </a:extLst>
          </p:cNvPr>
          <p:cNvPicPr>
            <a:picLocks noChangeAspect="1"/>
          </p:cNvPicPr>
          <p:nvPr/>
        </p:nvPicPr>
        <p:blipFill>
          <a:blip r:embed="rId6"/>
          <a:stretch>
            <a:fillRect/>
          </a:stretch>
        </p:blipFill>
        <p:spPr>
          <a:xfrm>
            <a:off x="4706662" y="1356171"/>
            <a:ext cx="1704975" cy="1228725"/>
          </a:xfrm>
          <a:prstGeom prst="rect">
            <a:avLst/>
          </a:prstGeom>
        </p:spPr>
      </p:pic>
      <p:pic>
        <p:nvPicPr>
          <p:cNvPr id="8" name="Obrázek 7">
            <a:extLst>
              <a:ext uri="{FF2B5EF4-FFF2-40B4-BE49-F238E27FC236}">
                <a16:creationId xmlns:a16="http://schemas.microsoft.com/office/drawing/2014/main" id="{4C78E317-A85A-4E52-A118-5F2DC6A7F6DD}"/>
              </a:ext>
            </a:extLst>
          </p:cNvPr>
          <p:cNvPicPr>
            <a:picLocks noChangeAspect="1"/>
          </p:cNvPicPr>
          <p:nvPr/>
        </p:nvPicPr>
        <p:blipFill>
          <a:blip r:embed="rId7"/>
          <a:stretch>
            <a:fillRect/>
          </a:stretch>
        </p:blipFill>
        <p:spPr>
          <a:xfrm>
            <a:off x="6340475" y="4644888"/>
            <a:ext cx="2457450" cy="1733550"/>
          </a:xfrm>
          <a:prstGeom prst="rect">
            <a:avLst/>
          </a:prstGeom>
        </p:spPr>
      </p:pic>
    </p:spTree>
    <p:extLst>
      <p:ext uri="{BB962C8B-B14F-4D97-AF65-F5344CB8AC3E}">
        <p14:creationId xmlns:p14="http://schemas.microsoft.com/office/powerpoint/2010/main" val="3395936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PRICE OF MUSIC INDUSTRY</a:t>
            </a:r>
          </a:p>
        </p:txBody>
      </p:sp>
      <p:pic>
        <p:nvPicPr>
          <p:cNvPr id="5" name="Zástupný symbol pro obsah 1">
            <a:extLst>
              <a:ext uri="{FF2B5EF4-FFF2-40B4-BE49-F238E27FC236}">
                <a16:creationId xmlns:a16="http://schemas.microsoft.com/office/drawing/2014/main" id="{58CBBA75-0624-4360-BF41-AE78DA48A8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531772" y="1328302"/>
            <a:ext cx="8072517" cy="4961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604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3. CALCULATION EQUATION</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457200" indent="-457200" eaLnBrk="1" hangingPunct="1">
              <a:spcBef>
                <a:spcPct val="0"/>
              </a:spcBef>
              <a:buFont typeface="+mj-lt"/>
              <a:buAutoNum type="arabicPeriod"/>
              <a:defRPr/>
            </a:pPr>
            <a:r>
              <a:rPr lang="en-US" sz="2200" dirty="0">
                <a:latin typeface="Arial" panose="020B0604020202020204" pitchFamily="34" charset="0"/>
              </a:rPr>
              <a:t>Direct material (material immediately needed for production).</a:t>
            </a:r>
          </a:p>
          <a:p>
            <a:pPr marL="457200" indent="-457200" eaLnBrk="1" hangingPunct="1">
              <a:spcBef>
                <a:spcPct val="0"/>
              </a:spcBef>
              <a:buFont typeface="+mj-lt"/>
              <a:buAutoNum type="arabicPeriod"/>
              <a:defRPr/>
            </a:pPr>
            <a:r>
              <a:rPr lang="en-US" sz="2200" dirty="0">
                <a:latin typeface="Arial" panose="020B0604020202020204" pitchFamily="34" charset="0"/>
              </a:rPr>
              <a:t>Direct wages (wages of workers producing the product).</a:t>
            </a:r>
          </a:p>
          <a:p>
            <a:pPr marL="457200" indent="-457200" eaLnBrk="1" hangingPunct="1">
              <a:spcBef>
                <a:spcPct val="0"/>
              </a:spcBef>
              <a:buFont typeface="+mj-lt"/>
              <a:buAutoNum type="arabicPeriod"/>
              <a:defRPr/>
            </a:pPr>
            <a:r>
              <a:rPr lang="en-US" sz="2200" dirty="0">
                <a:latin typeface="Arial" panose="020B0604020202020204" pitchFamily="34" charset="0"/>
              </a:rPr>
              <a:t>Manufacturing overhead (overhead = joint production costs).</a:t>
            </a:r>
          </a:p>
          <a:p>
            <a:pPr marL="457200" indent="-457200" eaLnBrk="1" hangingPunct="1">
              <a:spcBef>
                <a:spcPct val="0"/>
              </a:spcBef>
              <a:buFont typeface="+mj-lt"/>
              <a:buAutoNum type="arabicPeriod"/>
              <a:defRPr/>
            </a:pPr>
            <a:r>
              <a:rPr lang="en-US" sz="2200" dirty="0">
                <a:latin typeface="Arial" panose="020B0604020202020204" pitchFamily="34" charset="0"/>
              </a:rPr>
              <a:t>TOTAL 1 + 2 + 3: OWN COSTS OF PRODUCTION</a:t>
            </a:r>
          </a:p>
          <a:p>
            <a:pPr marL="457200" indent="-457200" eaLnBrk="1" hangingPunct="1">
              <a:spcBef>
                <a:spcPct val="0"/>
              </a:spcBef>
              <a:buFont typeface="+mj-lt"/>
              <a:buAutoNum type="arabicPeriod"/>
              <a:defRPr/>
            </a:pPr>
            <a:r>
              <a:rPr lang="en-US" sz="2200" dirty="0">
                <a:latin typeface="Arial" panose="020B0604020202020204" pitchFamily="34" charset="0"/>
              </a:rPr>
              <a:t>Administrative overheads (common costs on the administrative apparatus).</a:t>
            </a:r>
          </a:p>
          <a:p>
            <a:pPr marL="457200" indent="-457200" eaLnBrk="1" hangingPunct="1">
              <a:spcBef>
                <a:spcPct val="0"/>
              </a:spcBef>
              <a:buFont typeface="+mj-lt"/>
              <a:buAutoNum type="arabicPeriod"/>
              <a:defRPr/>
            </a:pPr>
            <a:r>
              <a:rPr lang="en-US" sz="2200" dirty="0">
                <a:latin typeface="Arial" panose="020B0604020202020204" pitchFamily="34" charset="0"/>
              </a:rPr>
              <a:t>Supply arrangement (et al. Supply costs for the enterprise).</a:t>
            </a:r>
          </a:p>
          <a:p>
            <a:pPr marL="457200" indent="-457200" eaLnBrk="1" hangingPunct="1">
              <a:spcBef>
                <a:spcPct val="0"/>
              </a:spcBef>
              <a:buFont typeface="+mj-lt"/>
              <a:buAutoNum type="arabicPeriod"/>
              <a:defRPr/>
            </a:pPr>
            <a:r>
              <a:rPr lang="en-US" sz="2200" dirty="0">
                <a:latin typeface="Arial" panose="020B0604020202020204" pitchFamily="34" charset="0"/>
              </a:rPr>
              <a:t>TOTAL 4 + 5 + 6: OWN COSTS</a:t>
            </a:r>
            <a:r>
              <a:rPr lang="cs-CZ" sz="2200" dirty="0">
                <a:latin typeface="Arial" panose="020B0604020202020204" pitchFamily="34" charset="0"/>
              </a:rPr>
              <a:t> OF </a:t>
            </a:r>
            <a:r>
              <a:rPr lang="en-US" sz="2200" dirty="0">
                <a:latin typeface="Arial" panose="020B0604020202020204" pitchFamily="34" charset="0"/>
              </a:rPr>
              <a:t>PERFORMANCE</a:t>
            </a:r>
          </a:p>
          <a:p>
            <a:pPr marL="457200" indent="-457200" eaLnBrk="1" hangingPunct="1">
              <a:spcBef>
                <a:spcPct val="0"/>
              </a:spcBef>
              <a:buFont typeface="+mj-lt"/>
              <a:buAutoNum type="arabicPeriod"/>
              <a:defRPr/>
            </a:pPr>
            <a:r>
              <a:rPr lang="en-US" sz="2200" dirty="0">
                <a:latin typeface="Arial" panose="020B0604020202020204" pitchFamily="34" charset="0"/>
              </a:rPr>
              <a:t>Distribution costs / overheads (linked to sales - sales).</a:t>
            </a:r>
          </a:p>
          <a:p>
            <a:pPr marL="457200" indent="-457200" eaLnBrk="1" hangingPunct="1">
              <a:spcBef>
                <a:spcPct val="0"/>
              </a:spcBef>
              <a:buFont typeface="+mj-lt"/>
              <a:buAutoNum type="arabicPeriod"/>
              <a:defRPr/>
            </a:pPr>
            <a:r>
              <a:rPr lang="en-US" sz="2200" dirty="0">
                <a:latin typeface="Arial" panose="020B0604020202020204" pitchFamily="34" charset="0"/>
              </a:rPr>
              <a:t>TOTAL 7 + 8: FULL OWN COSTS </a:t>
            </a:r>
            <a:r>
              <a:rPr lang="cs-CZ" sz="2200" dirty="0">
                <a:latin typeface="Arial" panose="020B0604020202020204" pitchFamily="34" charset="0"/>
              </a:rPr>
              <a:t>OF </a:t>
            </a:r>
            <a:r>
              <a:rPr lang="en-US" sz="2200" dirty="0">
                <a:latin typeface="Arial" panose="020B0604020202020204" pitchFamily="34" charset="0"/>
              </a:rPr>
              <a:t>PERFORMANCE</a:t>
            </a:r>
          </a:p>
          <a:p>
            <a:pPr marL="457200" indent="-457200" eaLnBrk="1" hangingPunct="1">
              <a:spcBef>
                <a:spcPct val="0"/>
              </a:spcBef>
              <a:buFont typeface="+mj-lt"/>
              <a:buAutoNum type="arabicPeriod"/>
              <a:defRPr/>
            </a:pPr>
            <a:r>
              <a:rPr lang="en-US" sz="2200" dirty="0">
                <a:latin typeface="Arial" panose="020B0604020202020204" pitchFamily="34" charset="0"/>
              </a:rPr>
              <a:t>Profit.</a:t>
            </a:r>
          </a:p>
          <a:p>
            <a:pPr marL="457200" indent="-457200" eaLnBrk="1" hangingPunct="1">
              <a:spcBef>
                <a:spcPct val="0"/>
              </a:spcBef>
              <a:buFont typeface="+mj-lt"/>
              <a:buAutoNum type="arabicPeriod"/>
              <a:defRPr/>
            </a:pPr>
            <a:r>
              <a:rPr lang="en-US" sz="2200" dirty="0">
                <a:latin typeface="Arial" panose="020B0604020202020204" pitchFamily="34" charset="0"/>
              </a:rPr>
              <a:t>TOTAL 9 + 10: PRICE BEFORE TAX</a:t>
            </a:r>
          </a:p>
          <a:p>
            <a:pPr marL="457200" indent="-457200" eaLnBrk="1" hangingPunct="1">
              <a:spcBef>
                <a:spcPct val="0"/>
              </a:spcBef>
              <a:buFont typeface="+mj-lt"/>
              <a:buAutoNum type="arabicPeriod"/>
              <a:defRPr/>
            </a:pPr>
            <a:r>
              <a:rPr lang="en-US" sz="2200" dirty="0">
                <a:latin typeface="Arial" panose="020B0604020202020204" pitchFamily="34" charset="0"/>
              </a:rPr>
              <a:t>VAT.</a:t>
            </a:r>
          </a:p>
          <a:p>
            <a:pPr marL="457200" indent="-457200" eaLnBrk="1" hangingPunct="1">
              <a:spcBef>
                <a:spcPct val="0"/>
              </a:spcBef>
              <a:buFont typeface="+mj-lt"/>
              <a:buAutoNum type="arabicPeriod"/>
              <a:defRPr/>
            </a:pPr>
            <a:r>
              <a:rPr lang="en-US" sz="2200" dirty="0">
                <a:latin typeface="Arial" panose="020B0604020202020204" pitchFamily="34" charset="0"/>
              </a:rPr>
              <a:t>SUM 11 + 12: FINAL PRICE</a:t>
            </a:r>
            <a:endParaRPr lang="en-US" sz="2000" dirty="0">
              <a:latin typeface="Arial" panose="020B0604020202020204" pitchFamily="34" charset="0"/>
            </a:endParaRPr>
          </a:p>
        </p:txBody>
      </p:sp>
    </p:spTree>
    <p:extLst>
      <p:ext uri="{BB962C8B-B14F-4D97-AF65-F5344CB8AC3E}">
        <p14:creationId xmlns:p14="http://schemas.microsoft.com/office/powerpoint/2010/main" val="1916862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4. BASIC PRICING STRATEGIES</a:t>
            </a:r>
          </a:p>
        </p:txBody>
      </p:sp>
      <p:sp>
        <p:nvSpPr>
          <p:cNvPr id="3079" name="TextovéPole 10"/>
          <p:cNvSpPr txBox="1">
            <a:spLocks noChangeArrowheads="1"/>
          </p:cNvSpPr>
          <p:nvPr/>
        </p:nvSpPr>
        <p:spPr bwMode="auto">
          <a:xfrm>
            <a:off x="503238" y="1512044"/>
            <a:ext cx="8477250" cy="3877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Methods oriented </a:t>
            </a:r>
            <a:r>
              <a:rPr lang="cs-CZ" sz="2200" dirty="0">
                <a:latin typeface="Arial" panose="020B0604020202020204" pitchFamily="34" charset="0"/>
              </a:rPr>
              <a:t>on </a:t>
            </a:r>
            <a:r>
              <a:rPr lang="en-US" sz="2200" dirty="0">
                <a:latin typeface="Arial" panose="020B0604020202020204" pitchFamily="34" charset="0"/>
              </a:rPr>
              <a:t>costs</a:t>
            </a:r>
            <a:r>
              <a:rPr lang="cs-CZ" sz="2200" dirty="0">
                <a:latin typeface="Arial" panose="020B0604020202020204" pitchFamily="34" charset="0"/>
              </a:rPr>
              <a:t>:</a:t>
            </a:r>
            <a:endParaRPr lang="en-US" sz="2200" dirty="0">
              <a:latin typeface="Arial" panose="020B0604020202020204" pitchFamily="34" charset="0"/>
            </a:endParaRPr>
          </a:p>
          <a:p>
            <a:pPr marL="1028700" lvl="1" eaLnBrk="1" hangingPunct="1">
              <a:spcBef>
                <a:spcPct val="0"/>
              </a:spcBef>
              <a:defRPr/>
            </a:pPr>
            <a:r>
              <a:rPr lang="cs-CZ" sz="2000" dirty="0">
                <a:latin typeface="Arial" panose="020B0604020202020204" pitchFamily="34" charset="0"/>
              </a:rPr>
              <a:t>O</a:t>
            </a:r>
            <a:r>
              <a:rPr lang="en-US" sz="2000" dirty="0" err="1">
                <a:latin typeface="Arial" panose="020B0604020202020204" pitchFamily="34" charset="0"/>
              </a:rPr>
              <a:t>ften</a:t>
            </a:r>
            <a:r>
              <a:rPr lang="en-US" sz="2000" dirty="0">
                <a:latin typeface="Arial" panose="020B0604020202020204" pitchFamily="34" charset="0"/>
              </a:rPr>
              <a:t> used </a:t>
            </a:r>
            <a:r>
              <a:rPr lang="cs-CZ" sz="2000" dirty="0">
                <a:latin typeface="Arial" panose="020B0604020202020204" pitchFamily="34" charset="0"/>
              </a:rPr>
              <a:t>i</a:t>
            </a:r>
            <a:r>
              <a:rPr lang="en-US" sz="2000" dirty="0">
                <a:latin typeface="Arial" panose="020B0604020202020204" pitchFamily="34" charset="0"/>
              </a:rPr>
              <a:t>n practice.</a:t>
            </a:r>
          </a:p>
          <a:p>
            <a:pPr marL="1028700" lvl="1" eaLnBrk="1" hangingPunct="1">
              <a:spcBef>
                <a:spcPct val="0"/>
              </a:spcBef>
              <a:defRPr/>
            </a:pPr>
            <a:r>
              <a:rPr lang="en-US" sz="2000" dirty="0">
                <a:latin typeface="Arial" panose="020B0604020202020204" pitchFamily="34" charset="0"/>
              </a:rPr>
              <a:t>Costs determine the lower limit </a:t>
            </a:r>
            <a:r>
              <a:rPr lang="cs-CZ" sz="2000" dirty="0">
                <a:latin typeface="Arial" panose="020B0604020202020204" pitchFamily="34" charset="0"/>
              </a:rPr>
              <a:t>of </a:t>
            </a:r>
            <a:r>
              <a:rPr lang="en-US" sz="2000" dirty="0">
                <a:latin typeface="Arial" panose="020B0604020202020204" pitchFamily="34" charset="0"/>
              </a:rPr>
              <a:t>price.</a:t>
            </a:r>
          </a:p>
          <a:p>
            <a:pPr marL="1028700" lvl="1" eaLnBrk="1" hangingPunct="1">
              <a:spcBef>
                <a:spcPct val="0"/>
              </a:spcBef>
              <a:defRPr/>
            </a:pPr>
            <a:r>
              <a:rPr lang="en-US" sz="2000" dirty="0">
                <a:latin typeface="Arial" panose="020B0604020202020204" pitchFamily="34" charset="0"/>
              </a:rPr>
              <a:t>It leads to a mismatch between the interests of the customer and the company.</a:t>
            </a:r>
          </a:p>
          <a:p>
            <a:pPr marL="1028700" lvl="1" eaLnBrk="1" hangingPunct="1">
              <a:spcBef>
                <a:spcPct val="0"/>
              </a:spcBef>
              <a:defRPr/>
            </a:pPr>
            <a:r>
              <a:rPr lang="cs-CZ" sz="2000" dirty="0" err="1">
                <a:latin typeface="Arial" panose="020B0604020202020204" pitchFamily="34" charset="0"/>
              </a:rPr>
              <a:t>Adaptation</a:t>
            </a:r>
            <a:r>
              <a:rPr lang="cs-CZ" sz="2000" dirty="0">
                <a:latin typeface="Arial" panose="020B0604020202020204" pitchFamily="34" charset="0"/>
              </a:rPr>
              <a:t> of </a:t>
            </a:r>
            <a:r>
              <a:rPr lang="en-US" sz="2000" dirty="0">
                <a:latin typeface="Arial" panose="020B0604020202020204" pitchFamily="34" charset="0"/>
              </a:rPr>
              <a:t>prices </a:t>
            </a:r>
            <a:r>
              <a:rPr lang="cs-CZ" sz="2000" dirty="0">
                <a:latin typeface="Arial" panose="020B0604020202020204" pitchFamily="34" charset="0"/>
              </a:rPr>
              <a:t>to </a:t>
            </a:r>
            <a:r>
              <a:rPr lang="en-US" sz="2000" dirty="0">
                <a:latin typeface="Arial" panose="020B0604020202020204" pitchFamily="34" charset="0"/>
              </a:rPr>
              <a:t>costs</a:t>
            </a:r>
            <a:r>
              <a:rPr lang="en-US" sz="1800" dirty="0">
                <a:latin typeface="Arial" panose="020B0604020202020204" pitchFamily="34" charset="0"/>
              </a:rPr>
              <a:t>.</a:t>
            </a:r>
          </a:p>
          <a:p>
            <a:pPr marL="285750" indent="-285750" eaLnBrk="1" hangingPunct="1">
              <a:spcBef>
                <a:spcPct val="0"/>
              </a:spcBef>
              <a:defRPr/>
            </a:pPr>
            <a:r>
              <a:rPr lang="en-US" sz="2200" dirty="0">
                <a:latin typeface="Arial" panose="020B0604020202020204" pitchFamily="34" charset="0"/>
              </a:rPr>
              <a:t>Methods oriented </a:t>
            </a:r>
            <a:r>
              <a:rPr lang="cs-CZ" sz="2200" dirty="0">
                <a:latin typeface="Arial" panose="020B0604020202020204" pitchFamily="34" charset="0"/>
              </a:rPr>
              <a:t>on </a:t>
            </a:r>
            <a:r>
              <a:rPr lang="en-US" sz="2200" dirty="0">
                <a:latin typeface="Arial" panose="020B0604020202020204" pitchFamily="34" charset="0"/>
              </a:rPr>
              <a:t>competition</a:t>
            </a:r>
            <a:r>
              <a:rPr lang="cs-CZ" sz="2200" dirty="0">
                <a:latin typeface="Arial" panose="020B0604020202020204" pitchFamily="34" charset="0"/>
              </a:rPr>
              <a:t>:</a:t>
            </a:r>
            <a:endParaRPr lang="en-US" sz="2200" dirty="0">
              <a:latin typeface="Arial" panose="020B0604020202020204" pitchFamily="34" charset="0"/>
            </a:endParaRPr>
          </a:p>
          <a:p>
            <a:pPr marL="1028700" lvl="1" eaLnBrk="1" hangingPunct="1">
              <a:spcBef>
                <a:spcPct val="0"/>
              </a:spcBef>
              <a:defRPr/>
            </a:pPr>
            <a:r>
              <a:rPr lang="en-US" sz="2000" dirty="0">
                <a:latin typeface="Arial" panose="020B0604020202020204" pitchFamily="34" charset="0"/>
              </a:rPr>
              <a:t>Concentrating on monitoring and matching competitors' prices.</a:t>
            </a:r>
          </a:p>
          <a:p>
            <a:pPr marL="1028700" lvl="1" eaLnBrk="1" hangingPunct="1">
              <a:spcBef>
                <a:spcPct val="0"/>
              </a:spcBef>
              <a:defRPr/>
            </a:pPr>
            <a:r>
              <a:rPr lang="en-US" sz="2000" dirty="0">
                <a:latin typeface="Arial" panose="020B0604020202020204" pitchFamily="34" charset="0"/>
              </a:rPr>
              <a:t>Frequent</a:t>
            </a:r>
            <a:r>
              <a:rPr lang="cs-CZ" sz="2000" dirty="0">
                <a:latin typeface="Arial" panose="020B0604020202020204" pitchFamily="34" charset="0"/>
              </a:rPr>
              <a:t> on</a:t>
            </a:r>
            <a:r>
              <a:rPr lang="en-US" sz="2000" dirty="0">
                <a:latin typeface="Arial" panose="020B0604020202020204" pitchFamily="34" charset="0"/>
              </a:rPr>
              <a:t> markets with the price leader.</a:t>
            </a:r>
          </a:p>
          <a:p>
            <a:pPr marL="285750" indent="-285750" eaLnBrk="1" hangingPunct="1">
              <a:spcBef>
                <a:spcPct val="0"/>
              </a:spcBef>
              <a:defRPr/>
            </a:pPr>
            <a:r>
              <a:rPr lang="en-US" sz="2200" dirty="0">
                <a:latin typeface="Arial" panose="020B0604020202020204" pitchFamily="34" charset="0"/>
              </a:rPr>
              <a:t>Methods oriented </a:t>
            </a:r>
            <a:r>
              <a:rPr lang="cs-CZ" sz="2200" dirty="0">
                <a:latin typeface="Arial" panose="020B0604020202020204" pitchFamily="34" charset="0"/>
              </a:rPr>
              <a:t>on </a:t>
            </a:r>
            <a:r>
              <a:rPr lang="en-US" sz="2200" dirty="0">
                <a:latin typeface="Arial" panose="020B0604020202020204" pitchFamily="34" charset="0"/>
              </a:rPr>
              <a:t>demand</a:t>
            </a:r>
            <a:r>
              <a:rPr lang="cs-CZ" sz="2200" dirty="0">
                <a:latin typeface="Arial" panose="020B0604020202020204" pitchFamily="34" charset="0"/>
              </a:rPr>
              <a:t>:</a:t>
            </a:r>
            <a:endParaRPr lang="en-US" sz="2200" dirty="0">
              <a:latin typeface="Arial" panose="020B0604020202020204" pitchFamily="34" charset="0"/>
            </a:endParaRPr>
          </a:p>
          <a:p>
            <a:pPr marL="1028700" lvl="1" eaLnBrk="1" hangingPunct="1">
              <a:spcBef>
                <a:spcPct val="0"/>
              </a:spcBef>
              <a:defRPr/>
            </a:pPr>
            <a:r>
              <a:rPr lang="en-US" sz="2000" dirty="0">
                <a:latin typeface="Arial" panose="020B0604020202020204" pitchFamily="34" charset="0"/>
              </a:rPr>
              <a:t>Based on psychological and behavioral processes in the purchasing decisions of consumers.</a:t>
            </a:r>
          </a:p>
        </p:txBody>
      </p:sp>
    </p:spTree>
    <p:extLst>
      <p:ext uri="{BB962C8B-B14F-4D97-AF65-F5344CB8AC3E}">
        <p14:creationId xmlns:p14="http://schemas.microsoft.com/office/powerpoint/2010/main" val="4179789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PRICE / QUALITY STRATEGY</a:t>
            </a:r>
          </a:p>
        </p:txBody>
      </p:sp>
      <p:graphicFrame>
        <p:nvGraphicFramePr>
          <p:cNvPr id="5" name="Zástupný symbol pro obsah 3"/>
          <p:cNvGraphicFramePr>
            <a:graphicFrameLocks/>
          </p:cNvGraphicFramePr>
          <p:nvPr>
            <p:extLst>
              <p:ext uri="{D42A27DB-BD31-4B8C-83A1-F6EECF244321}">
                <p14:modId xmlns:p14="http://schemas.microsoft.com/office/powerpoint/2010/main" val="2786533177"/>
              </p:ext>
            </p:extLst>
          </p:nvPr>
        </p:nvGraphicFramePr>
        <p:xfrm>
          <a:off x="457200" y="1628801"/>
          <a:ext cx="7859215" cy="4824684"/>
        </p:xfrm>
        <a:graphic>
          <a:graphicData uri="http://schemas.openxmlformats.org/drawingml/2006/table">
            <a:tbl>
              <a:tblPr>
                <a:tableStyleId>{5C22544A-7EE6-4342-B048-85BDC9FD1C3A}</a:tableStyleId>
              </a:tblPr>
              <a:tblGrid>
                <a:gridCol w="1089397">
                  <a:extLst>
                    <a:ext uri="{9D8B030D-6E8A-4147-A177-3AD203B41FA5}">
                      <a16:colId xmlns:a16="http://schemas.microsoft.com/office/drawing/2014/main" val="20000"/>
                    </a:ext>
                  </a:extLst>
                </a:gridCol>
                <a:gridCol w="1245024">
                  <a:extLst>
                    <a:ext uri="{9D8B030D-6E8A-4147-A177-3AD203B41FA5}">
                      <a16:colId xmlns:a16="http://schemas.microsoft.com/office/drawing/2014/main" val="20001"/>
                    </a:ext>
                  </a:extLst>
                </a:gridCol>
                <a:gridCol w="1867536">
                  <a:extLst>
                    <a:ext uri="{9D8B030D-6E8A-4147-A177-3AD203B41FA5}">
                      <a16:colId xmlns:a16="http://schemas.microsoft.com/office/drawing/2014/main" val="20002"/>
                    </a:ext>
                  </a:extLst>
                </a:gridCol>
                <a:gridCol w="1867536">
                  <a:extLst>
                    <a:ext uri="{9D8B030D-6E8A-4147-A177-3AD203B41FA5}">
                      <a16:colId xmlns:a16="http://schemas.microsoft.com/office/drawing/2014/main" val="20003"/>
                    </a:ext>
                  </a:extLst>
                </a:gridCol>
                <a:gridCol w="1789722">
                  <a:extLst>
                    <a:ext uri="{9D8B030D-6E8A-4147-A177-3AD203B41FA5}">
                      <a16:colId xmlns:a16="http://schemas.microsoft.com/office/drawing/2014/main" val="20004"/>
                    </a:ext>
                  </a:extLst>
                </a:gridCol>
              </a:tblGrid>
              <a:tr h="382932">
                <a:tc>
                  <a:txBody>
                    <a:bodyPr/>
                    <a:lstStyle/>
                    <a:p>
                      <a:pPr algn="just">
                        <a:spcAft>
                          <a:spcPts val="0"/>
                        </a:spcAft>
                      </a:pPr>
                      <a:r>
                        <a:rPr lang="en-US" sz="2200" noProof="0" dirty="0">
                          <a:effectLst/>
                          <a:latin typeface="Arial" panose="020B0604020202020204" pitchFamily="34" charset="0"/>
                          <a:cs typeface="Arial" panose="020B0604020202020204" pitchFamily="34" charset="0"/>
                        </a:rPr>
                        <a:t> </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gridSpan="4">
                  <a:txBody>
                    <a:bodyPr/>
                    <a:lstStyle/>
                    <a:p>
                      <a:pPr algn="ctr">
                        <a:spcAft>
                          <a:spcPts val="0"/>
                        </a:spcAft>
                      </a:pPr>
                      <a:r>
                        <a:rPr lang="en-US" sz="2200" noProof="0" dirty="0">
                          <a:effectLst/>
                          <a:latin typeface="Arial" panose="020B0604020202020204" pitchFamily="34" charset="0"/>
                          <a:cs typeface="Arial" panose="020B0604020202020204" pitchFamily="34" charset="0"/>
                        </a:rPr>
                        <a:t>Price</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bg1">
                        <a:lumMod val="75000"/>
                      </a:schemeClr>
                    </a:solidFill>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327810">
                <a:tc rowSpan="4">
                  <a:txBody>
                    <a:bodyPr/>
                    <a:lstStyle/>
                    <a:p>
                      <a:pPr algn="just">
                        <a:spcAft>
                          <a:spcPts val="0"/>
                        </a:spcAft>
                      </a:pPr>
                      <a:r>
                        <a:rPr lang="en-US" sz="2200" noProof="0" dirty="0">
                          <a:effectLst/>
                          <a:latin typeface="Arial" panose="020B0604020202020204" pitchFamily="34" charset="0"/>
                          <a:cs typeface="Arial" panose="020B0604020202020204" pitchFamily="34" charset="0"/>
                        </a:rPr>
                        <a:t>Quality</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chemeClr val="bg1">
                        <a:lumMod val="75000"/>
                      </a:schemeClr>
                    </a:solidFill>
                  </a:tcPr>
                </a:tc>
                <a:tc>
                  <a:txBody>
                    <a:bodyPr/>
                    <a:lstStyle/>
                    <a:p>
                      <a:pPr algn="just">
                        <a:spcAft>
                          <a:spcPts val="0"/>
                        </a:spcAft>
                      </a:pPr>
                      <a:r>
                        <a:rPr lang="en-US" sz="2200" noProof="0" dirty="0">
                          <a:effectLst/>
                          <a:latin typeface="Arial" panose="020B0604020202020204" pitchFamily="34" charset="0"/>
                          <a:cs typeface="Arial" panose="020B0604020202020204" pitchFamily="34" charset="0"/>
                        </a:rPr>
                        <a:t> </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High</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bg1">
                        <a:lumMod val="85000"/>
                      </a:schemeClr>
                    </a:solidFill>
                  </a:tcPr>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Mid</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bg1">
                        <a:lumMod val="85000"/>
                      </a:schemeClr>
                    </a:solidFill>
                  </a:tcPr>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Low</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solidFill>
                      <a:schemeClr val="bg1">
                        <a:lumMod val="85000"/>
                      </a:schemeClr>
                    </a:solidFill>
                  </a:tcPr>
                </a:tc>
                <a:extLst>
                  <a:ext uri="{0D108BD9-81ED-4DB2-BD59-A6C34878D82A}">
                    <a16:rowId xmlns:a16="http://schemas.microsoft.com/office/drawing/2014/main" val="10001"/>
                  </a:ext>
                </a:extLst>
              </a:tr>
              <a:tr h="1332685">
                <a:tc vMerge="1">
                  <a:txBody>
                    <a:bodyPr/>
                    <a:lstStyle/>
                    <a:p>
                      <a:endParaRPr lang="cs-CZ"/>
                    </a:p>
                  </a:txBody>
                  <a:tcPr/>
                </a:tc>
                <a:tc>
                  <a:txBody>
                    <a:bodyPr/>
                    <a:lstStyle/>
                    <a:p>
                      <a:pPr algn="just">
                        <a:spcAft>
                          <a:spcPts val="0"/>
                        </a:spcAft>
                      </a:pPr>
                      <a:r>
                        <a:rPr lang="en-US" sz="2200" noProof="0" dirty="0">
                          <a:effectLst/>
                          <a:latin typeface="Arial" panose="020B0604020202020204" pitchFamily="34" charset="0"/>
                          <a:cs typeface="Arial" panose="020B0604020202020204" pitchFamily="34" charset="0"/>
                        </a:rPr>
                        <a:t>High</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chemeClr val="bg1">
                        <a:lumMod val="85000"/>
                      </a:schemeClr>
                    </a:solidFill>
                  </a:tcPr>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1. Leading strategy</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rgbClr val="92D050"/>
                    </a:solidFill>
                  </a:tcPr>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2. Strategy of high value</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rgbClr val="FF0000"/>
                    </a:solidFill>
                  </a:tcPr>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3. Strategy of extra value</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rgbClr val="FF0000"/>
                    </a:solidFill>
                  </a:tcPr>
                </a:tc>
                <a:extLst>
                  <a:ext uri="{0D108BD9-81ED-4DB2-BD59-A6C34878D82A}">
                    <a16:rowId xmlns:a16="http://schemas.microsoft.com/office/drawing/2014/main" val="10002"/>
                  </a:ext>
                </a:extLst>
              </a:tr>
              <a:tr h="1435996">
                <a:tc vMerge="1">
                  <a:txBody>
                    <a:bodyPr/>
                    <a:lstStyle/>
                    <a:p>
                      <a:endParaRPr lang="cs-CZ"/>
                    </a:p>
                  </a:txBody>
                  <a:tcPr/>
                </a:tc>
                <a:tc>
                  <a:txBody>
                    <a:bodyPr/>
                    <a:lstStyle/>
                    <a:p>
                      <a:pPr algn="just">
                        <a:spcAft>
                          <a:spcPts val="0"/>
                        </a:spcAft>
                      </a:pPr>
                      <a:r>
                        <a:rPr lang="en-US" sz="2200" noProof="0" dirty="0">
                          <a:effectLst/>
                          <a:latin typeface="Arial" panose="020B0604020202020204" pitchFamily="34" charset="0"/>
                          <a:cs typeface="Arial" panose="020B0604020202020204" pitchFamily="34" charset="0"/>
                        </a:rPr>
                        <a:t>Mid</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chemeClr val="bg1">
                        <a:lumMod val="85000"/>
                      </a:schemeClr>
                    </a:solidFill>
                  </a:tcPr>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4. Overpricing strategy</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 </a:t>
                      </a:r>
                    </a:p>
                    <a:p>
                      <a:pPr algn="ctr">
                        <a:spcAft>
                          <a:spcPts val="0"/>
                        </a:spcAft>
                      </a:pPr>
                      <a:r>
                        <a:rPr lang="en-US" sz="2200" noProof="0" dirty="0">
                          <a:effectLst/>
                          <a:latin typeface="Arial" panose="020B0604020202020204" pitchFamily="34" charset="0"/>
                          <a:cs typeface="Arial" panose="020B0604020202020204" pitchFamily="34" charset="0"/>
                        </a:rPr>
                        <a:t>5. Strategy of average value</a:t>
                      </a:r>
                    </a:p>
                    <a:p>
                      <a:pPr algn="ctr">
                        <a:spcAft>
                          <a:spcPts val="0"/>
                        </a:spcAft>
                      </a:pPr>
                      <a:r>
                        <a:rPr lang="en-US" sz="2200" noProof="0" dirty="0">
                          <a:effectLst/>
                          <a:latin typeface="Arial" panose="020B0604020202020204" pitchFamily="34" charset="0"/>
                          <a:cs typeface="Arial" panose="020B0604020202020204" pitchFamily="34" charset="0"/>
                        </a:rPr>
                        <a:t> </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rgbClr val="92D050"/>
                    </a:solidFill>
                  </a:tcPr>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6 .Strategy</a:t>
                      </a:r>
                      <a:r>
                        <a:rPr lang="en-US" sz="2200" baseline="0" noProof="0" dirty="0">
                          <a:effectLst/>
                          <a:latin typeface="Arial" panose="020B0604020202020204" pitchFamily="34" charset="0"/>
                          <a:cs typeface="Arial" panose="020B0604020202020204" pitchFamily="34" charset="0"/>
                        </a:rPr>
                        <a:t> of good value</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rgbClr val="FF0000"/>
                    </a:solidFill>
                  </a:tcPr>
                </a:tc>
                <a:extLst>
                  <a:ext uri="{0D108BD9-81ED-4DB2-BD59-A6C34878D82A}">
                    <a16:rowId xmlns:a16="http://schemas.microsoft.com/office/drawing/2014/main" val="10003"/>
                  </a:ext>
                </a:extLst>
              </a:tr>
              <a:tr h="1337791">
                <a:tc vMerge="1">
                  <a:txBody>
                    <a:bodyPr/>
                    <a:lstStyle/>
                    <a:p>
                      <a:endParaRPr lang="cs-CZ"/>
                    </a:p>
                  </a:txBody>
                  <a:tcPr/>
                </a:tc>
                <a:tc>
                  <a:txBody>
                    <a:bodyPr/>
                    <a:lstStyle/>
                    <a:p>
                      <a:pPr algn="just">
                        <a:spcAft>
                          <a:spcPts val="0"/>
                        </a:spcAft>
                      </a:pPr>
                      <a:r>
                        <a:rPr lang="en-US" sz="2200" noProof="0" dirty="0">
                          <a:effectLst/>
                          <a:latin typeface="Arial" panose="020B0604020202020204" pitchFamily="34" charset="0"/>
                          <a:cs typeface="Arial" panose="020B0604020202020204" pitchFamily="34" charset="0"/>
                        </a:rPr>
                        <a:t>Low</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chemeClr val="bg1">
                        <a:lumMod val="85000"/>
                      </a:schemeClr>
                    </a:solidFill>
                  </a:tcPr>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7. Blackmailing strategy</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8. Strategy of false</a:t>
                      </a:r>
                      <a:r>
                        <a:rPr lang="cs-CZ" sz="2200" baseline="0" noProof="0" dirty="0">
                          <a:effectLst/>
                          <a:latin typeface="Arial" panose="020B0604020202020204" pitchFamily="34" charset="0"/>
                          <a:cs typeface="Arial" panose="020B0604020202020204" pitchFamily="34" charset="0"/>
                        </a:rPr>
                        <a:t> </a:t>
                      </a:r>
                      <a:r>
                        <a:rPr lang="en-US" sz="2200" noProof="0" dirty="0">
                          <a:effectLst/>
                          <a:latin typeface="Arial" panose="020B0604020202020204" pitchFamily="34" charset="0"/>
                          <a:cs typeface="Arial" panose="020B0604020202020204" pitchFamily="34" charset="0"/>
                        </a:rPr>
                        <a:t>economy</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lgn="ctr">
                        <a:spcAft>
                          <a:spcPts val="0"/>
                        </a:spcAft>
                      </a:pPr>
                      <a:r>
                        <a:rPr lang="en-US" sz="2200" noProof="0" dirty="0">
                          <a:effectLst/>
                          <a:latin typeface="Arial" panose="020B0604020202020204" pitchFamily="34" charset="0"/>
                          <a:cs typeface="Arial" panose="020B0604020202020204" pitchFamily="34" charset="0"/>
                        </a:rPr>
                        <a:t>9. Strategy</a:t>
                      </a:r>
                      <a:r>
                        <a:rPr lang="en-US" sz="2200" baseline="0" noProof="0" dirty="0">
                          <a:effectLst/>
                          <a:latin typeface="Arial" panose="020B0604020202020204" pitchFamily="34" charset="0"/>
                          <a:cs typeface="Arial" panose="020B0604020202020204" pitchFamily="34" charset="0"/>
                        </a:rPr>
                        <a:t> of economy</a:t>
                      </a:r>
                      <a:endParaRPr lang="en-US" sz="2200" noProof="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solidFill>
                      <a:srgbClr val="92D050"/>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510579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STRATEGY OF ACTIVE PRICING COMPETITION</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Pricing policy focused on the competition.</a:t>
            </a:r>
          </a:p>
          <a:p>
            <a:pPr marL="285750" indent="-285750" eaLnBrk="1" hangingPunct="1">
              <a:spcBef>
                <a:spcPct val="0"/>
              </a:spcBef>
              <a:defRPr/>
            </a:pPr>
            <a:r>
              <a:rPr lang="en-US" sz="2200" dirty="0">
                <a:latin typeface="Arial" panose="020B0604020202020204" pitchFamily="34" charset="0"/>
              </a:rPr>
              <a:t>The risk of price wars.</a:t>
            </a:r>
          </a:p>
          <a:p>
            <a:pPr marL="285750" indent="-285750" eaLnBrk="1" hangingPunct="1">
              <a:spcBef>
                <a:spcPct val="0"/>
              </a:spcBef>
              <a:defRPr/>
            </a:pPr>
            <a:r>
              <a:rPr lang="en-US" sz="2200" dirty="0">
                <a:latin typeface="Arial" panose="020B0604020202020204" pitchFamily="34" charset="0"/>
              </a:rPr>
              <a:t>Prices oscillate around the demand curve.</a:t>
            </a:r>
          </a:p>
          <a:p>
            <a:pPr marL="285750" indent="-285750" eaLnBrk="1" hangingPunct="1">
              <a:spcBef>
                <a:spcPct val="0"/>
              </a:spcBef>
              <a:defRPr/>
            </a:pPr>
            <a:r>
              <a:rPr lang="en-US" sz="2200" dirty="0">
                <a:latin typeface="Arial" panose="020B0604020202020204" pitchFamily="34" charset="0"/>
              </a:rPr>
              <a:t>The more unique the product is, the higher the price</a:t>
            </a:r>
            <a:r>
              <a:rPr lang="cs-CZ" sz="2200" dirty="0">
                <a:latin typeface="Arial" panose="020B0604020202020204" pitchFamily="34" charset="0"/>
              </a:rPr>
              <a:t> </a:t>
            </a:r>
            <a:r>
              <a:rPr lang="cs-CZ" sz="2200" dirty="0" err="1">
                <a:latin typeface="Arial" panose="020B0604020202020204" pitchFamily="34" charset="0"/>
              </a:rPr>
              <a:t>that</a:t>
            </a:r>
            <a:r>
              <a:rPr lang="cs-CZ" sz="2200" dirty="0">
                <a:latin typeface="Arial" panose="020B0604020202020204" pitchFamily="34" charset="0"/>
              </a:rPr>
              <a:t> </a:t>
            </a:r>
            <a:r>
              <a:rPr lang="cs-CZ" sz="2200" dirty="0" err="1">
                <a:latin typeface="Arial" panose="020B0604020202020204" pitchFamily="34" charset="0"/>
              </a:rPr>
              <a:t>can</a:t>
            </a:r>
            <a:r>
              <a:rPr lang="cs-CZ" sz="2200" dirty="0">
                <a:latin typeface="Arial" panose="020B0604020202020204" pitchFamily="34" charset="0"/>
              </a:rPr>
              <a:t> </a:t>
            </a:r>
            <a:r>
              <a:rPr lang="cs-CZ" sz="2200" dirty="0" err="1">
                <a:latin typeface="Arial" panose="020B0604020202020204" pitchFamily="34" charset="0"/>
              </a:rPr>
              <a:t>be</a:t>
            </a:r>
            <a:r>
              <a:rPr lang="cs-CZ" sz="2200" dirty="0">
                <a:latin typeface="Arial" panose="020B0604020202020204" pitchFamily="34" charset="0"/>
              </a:rPr>
              <a:t> set by </a:t>
            </a:r>
            <a:r>
              <a:rPr lang="cs-CZ" sz="2200" dirty="0" err="1">
                <a:latin typeface="Arial" panose="020B0604020202020204" pitchFamily="34" charset="0"/>
              </a:rPr>
              <a:t>the</a:t>
            </a:r>
            <a:r>
              <a:rPr lang="cs-CZ" sz="2200" dirty="0">
                <a:latin typeface="Arial" panose="020B0604020202020204" pitchFamily="34" charset="0"/>
              </a:rPr>
              <a:t> </a:t>
            </a:r>
            <a:r>
              <a:rPr lang="cs-CZ" sz="2200" dirty="0" err="1">
                <a:latin typeface="Arial" panose="020B0604020202020204" pitchFamily="34" charset="0"/>
              </a:rPr>
              <a:t>seller</a:t>
            </a:r>
            <a:r>
              <a:rPr lang="en-US" sz="2200" dirty="0">
                <a:latin typeface="Arial" panose="020B0604020202020204" pitchFamily="34" charset="0"/>
              </a:rPr>
              <a:t>.</a:t>
            </a:r>
          </a:p>
          <a:p>
            <a:pPr marL="285750" indent="-285750" eaLnBrk="1" hangingPunct="1">
              <a:spcBef>
                <a:spcPct val="0"/>
              </a:spcBef>
              <a:defRPr/>
            </a:pPr>
            <a:r>
              <a:rPr lang="en-US" sz="2200" dirty="0">
                <a:latin typeface="Arial" panose="020B0604020202020204" pitchFamily="34" charset="0"/>
              </a:rPr>
              <a:t>Price reduction in order to protect market space is possible.</a:t>
            </a:r>
          </a:p>
          <a:p>
            <a:pPr marL="285750" indent="-285750" eaLnBrk="1" hangingPunct="1">
              <a:spcBef>
                <a:spcPct val="0"/>
              </a:spcBef>
              <a:defRPr/>
            </a:pPr>
            <a:r>
              <a:rPr lang="cs-CZ" sz="2200" dirty="0" err="1">
                <a:latin typeface="Arial" panose="020B0604020202020204" pitchFamily="34" charset="0"/>
              </a:rPr>
              <a:t>Typicall</a:t>
            </a:r>
            <a:r>
              <a:rPr lang="cs-CZ" sz="2200" dirty="0">
                <a:latin typeface="Arial" panose="020B0604020202020204" pitchFamily="34" charset="0"/>
              </a:rPr>
              <a:t> </a:t>
            </a:r>
            <a:r>
              <a:rPr lang="cs-CZ" sz="2200" dirty="0" err="1">
                <a:latin typeface="Arial" panose="020B0604020202020204" pitchFamily="34" charset="0"/>
              </a:rPr>
              <a:t>for</a:t>
            </a:r>
            <a:r>
              <a:rPr lang="cs-CZ" sz="2200" dirty="0">
                <a:latin typeface="Arial" panose="020B0604020202020204" pitchFamily="34" charset="0"/>
              </a:rPr>
              <a:t> retail, food </a:t>
            </a:r>
            <a:r>
              <a:rPr lang="cs-CZ" sz="2200" dirty="0" err="1">
                <a:latin typeface="Arial" panose="020B0604020202020204" pitchFamily="34" charset="0"/>
              </a:rPr>
              <a:t>etc</a:t>
            </a:r>
            <a:r>
              <a:rPr lang="en-US" sz="2200" dirty="0">
                <a:latin typeface="Arial" panose="020B0604020202020204" pitchFamily="34" charset="0"/>
              </a:rPr>
              <a:t>.</a:t>
            </a:r>
          </a:p>
        </p:txBody>
      </p:sp>
    </p:spTree>
    <p:extLst>
      <p:ext uri="{BB962C8B-B14F-4D97-AF65-F5344CB8AC3E}">
        <p14:creationId xmlns:p14="http://schemas.microsoft.com/office/powerpoint/2010/main" val="414793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BASIC PRICING STRATEGIES</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Strategy of low prices and costs.</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Strategy of high prices and product image.</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Combined Strategy.</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Strategy of market leaders adaptation. </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Strategy of price vs. quality.</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Active vs. passive price competition. </a:t>
            </a:r>
          </a:p>
        </p:txBody>
      </p:sp>
    </p:spTree>
    <p:extLst>
      <p:ext uri="{BB962C8B-B14F-4D97-AF65-F5344CB8AC3E}">
        <p14:creationId xmlns:p14="http://schemas.microsoft.com/office/powerpoint/2010/main" val="1602977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TYPES OF PRICES</a:t>
            </a:r>
          </a:p>
        </p:txBody>
      </p:sp>
      <p:sp>
        <p:nvSpPr>
          <p:cNvPr id="3079" name="TextovéPole 10"/>
          <p:cNvSpPr txBox="1">
            <a:spLocks noChangeArrowheads="1"/>
          </p:cNvSpPr>
          <p:nvPr/>
        </p:nvSpPr>
        <p:spPr bwMode="auto">
          <a:xfrm>
            <a:off x="503238" y="1512044"/>
            <a:ext cx="84772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Cream price</a:t>
            </a:r>
          </a:p>
          <a:p>
            <a:pPr marL="285750" indent="-285750" eaLnBrk="1" hangingPunct="1">
              <a:spcBef>
                <a:spcPct val="0"/>
              </a:spcBef>
              <a:defRPr/>
            </a:pPr>
            <a:r>
              <a:rPr lang="en-US" sz="2200" dirty="0">
                <a:latin typeface="Arial" panose="020B0604020202020204" pitchFamily="34" charset="0"/>
              </a:rPr>
              <a:t>Penetration price</a:t>
            </a:r>
          </a:p>
          <a:p>
            <a:pPr marL="285750" indent="-285750" eaLnBrk="1" hangingPunct="1">
              <a:spcBef>
                <a:spcPct val="0"/>
              </a:spcBef>
              <a:defRPr/>
            </a:pPr>
            <a:r>
              <a:rPr lang="en-US" sz="2200" dirty="0">
                <a:latin typeface="Arial" panose="020B0604020202020204" pitchFamily="34" charset="0"/>
              </a:rPr>
              <a:t>Competitive price/Price leader</a:t>
            </a:r>
          </a:p>
          <a:p>
            <a:pPr marL="285750" indent="-285750" eaLnBrk="1" hangingPunct="1">
              <a:spcBef>
                <a:spcPct val="0"/>
              </a:spcBef>
              <a:defRPr/>
            </a:pPr>
            <a:r>
              <a:rPr lang="en-US" sz="2200" dirty="0">
                <a:latin typeface="Arial" panose="020B0604020202020204" pitchFamily="34" charset="0"/>
              </a:rPr>
              <a:t>Current market price</a:t>
            </a:r>
          </a:p>
          <a:p>
            <a:pPr marL="285750" indent="-285750" eaLnBrk="1" hangingPunct="1">
              <a:spcBef>
                <a:spcPct val="0"/>
              </a:spcBef>
              <a:defRPr/>
            </a:pPr>
            <a:r>
              <a:rPr lang="en-US" sz="2200" dirty="0">
                <a:latin typeface="Arial" panose="020B0604020202020204" pitchFamily="34" charset="0"/>
              </a:rPr>
              <a:t>Segmented price</a:t>
            </a:r>
          </a:p>
          <a:p>
            <a:pPr marL="285750" indent="-285750" eaLnBrk="1" hangingPunct="1">
              <a:spcBef>
                <a:spcPct val="0"/>
              </a:spcBef>
              <a:defRPr/>
            </a:pPr>
            <a:r>
              <a:rPr lang="en-US" sz="2200" dirty="0">
                <a:latin typeface="Arial" panose="020B0604020202020204" pitchFamily="34" charset="0"/>
              </a:rPr>
              <a:t>Price accepted by customer</a:t>
            </a:r>
          </a:p>
          <a:p>
            <a:pPr marL="285750" indent="-285750" eaLnBrk="1" hangingPunct="1">
              <a:spcBef>
                <a:spcPct val="0"/>
              </a:spcBef>
              <a:defRPr/>
            </a:pPr>
            <a:r>
              <a:rPr lang="en-US" sz="2200" dirty="0">
                <a:latin typeface="Arial" panose="020B0604020202020204" pitchFamily="34" charset="0"/>
              </a:rPr>
              <a:t>Cost price </a:t>
            </a:r>
          </a:p>
          <a:p>
            <a:pPr marL="285750" indent="-285750" eaLnBrk="1" hangingPunct="1">
              <a:spcBef>
                <a:spcPct val="0"/>
              </a:spcBef>
              <a:defRPr/>
            </a:pPr>
            <a:r>
              <a:rPr lang="en-US" sz="2200" dirty="0">
                <a:latin typeface="Arial" panose="020B0604020202020204" pitchFamily="34" charset="0"/>
              </a:rPr>
              <a:t>Discount price</a:t>
            </a:r>
          </a:p>
          <a:p>
            <a:pPr marL="285750" indent="-285750" eaLnBrk="1" hangingPunct="1">
              <a:spcBef>
                <a:spcPct val="0"/>
              </a:spcBef>
              <a:defRPr/>
            </a:pPr>
            <a:r>
              <a:rPr lang="en-US" sz="2200" dirty="0">
                <a:latin typeface="Arial" panose="020B0604020202020204" pitchFamily="34" charset="0"/>
              </a:rPr>
              <a:t>Geographic price</a:t>
            </a:r>
          </a:p>
        </p:txBody>
      </p:sp>
    </p:spTree>
    <p:extLst>
      <p:ext uri="{BB962C8B-B14F-4D97-AF65-F5344CB8AC3E}">
        <p14:creationId xmlns:p14="http://schemas.microsoft.com/office/powerpoint/2010/main" val="1061053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42106"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SKIMMING PRICING</a:t>
            </a:r>
          </a:p>
        </p:txBody>
      </p:sp>
      <p:sp>
        <p:nvSpPr>
          <p:cNvPr id="3079" name="TextovéPole 10"/>
          <p:cNvSpPr txBox="1">
            <a:spLocks noChangeArrowheads="1"/>
          </p:cNvSpPr>
          <p:nvPr/>
        </p:nvSpPr>
        <p:spPr bwMode="auto">
          <a:xfrm>
            <a:off x="503238" y="1512044"/>
            <a:ext cx="8477250"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"Skim the cream” pricing involves  selling at a high price to those who are willing to pay before aiming at more price-sensitive consumers. </a:t>
            </a:r>
            <a:br>
              <a:rPr lang="en-US" altLang="cs-CZ" sz="2200" dirty="0">
                <a:latin typeface="Arial" panose="020B0604020202020204" pitchFamily="34" charset="0"/>
              </a:rPr>
            </a:br>
            <a:r>
              <a:rPr lang="en-US" altLang="cs-CZ" sz="2200" dirty="0">
                <a:latin typeface="Arial" panose="020B0604020202020204" pitchFamily="34" charset="0"/>
              </a:rPr>
              <a:t>This expression comes from the farming practice of milking cows - the cream rises to the top and you skim it off.</a:t>
            </a:r>
            <a:endParaRPr lang="en-US" altLang="cs-CZ" sz="2000" dirty="0">
              <a:latin typeface="Arial" panose="020B0604020202020204" pitchFamily="34" charset="0"/>
            </a:endParaRPr>
          </a:p>
        </p:txBody>
      </p:sp>
      <p:pic>
        <p:nvPicPr>
          <p:cNvPr id="5" name="Obrázek 4" descr="skimming.jpg"/>
          <p:cNvPicPr>
            <a:picLocks noChangeAspect="1"/>
          </p:cNvPicPr>
          <p:nvPr/>
        </p:nvPicPr>
        <p:blipFill>
          <a:blip r:embed="rId2" cstate="print"/>
          <a:stretch>
            <a:fillRect/>
          </a:stretch>
        </p:blipFill>
        <p:spPr>
          <a:xfrm>
            <a:off x="1071538" y="3357562"/>
            <a:ext cx="4286280" cy="2743200"/>
          </a:xfrm>
          <a:prstGeom prst="rect">
            <a:avLst/>
          </a:prstGeom>
        </p:spPr>
      </p:pic>
      <p:sp>
        <p:nvSpPr>
          <p:cNvPr id="6" name="Obdélník 5"/>
          <p:cNvSpPr/>
          <p:nvPr/>
        </p:nvSpPr>
        <p:spPr>
          <a:xfrm>
            <a:off x="5572132" y="3429000"/>
            <a:ext cx="3127368" cy="2123658"/>
          </a:xfrm>
          <a:prstGeom prst="rect">
            <a:avLst/>
          </a:prstGeom>
        </p:spPr>
        <p:txBody>
          <a:bodyPr wrap="square">
            <a:spAutoFit/>
          </a:bodyPr>
          <a:lstStyle/>
          <a:p>
            <a:r>
              <a:rPr lang="en-US" sz="2200" dirty="0"/>
              <a:t>The advantage of using a Skimming price policy is that you can theoretically get the maximum profit from each level of customer.</a:t>
            </a:r>
          </a:p>
        </p:txBody>
      </p:sp>
    </p:spTree>
    <p:extLst>
      <p:ext uri="{BB962C8B-B14F-4D97-AF65-F5344CB8AC3E}">
        <p14:creationId xmlns:p14="http://schemas.microsoft.com/office/powerpoint/2010/main" val="1839211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altLang="cs-CZ" sz="2400" b="1" cap="all" dirty="0">
                <a:latin typeface="Arial" panose="020B0604020202020204" pitchFamily="34" charset="0"/>
              </a:rPr>
              <a:t>Outline of the lecture </a:t>
            </a:r>
          </a:p>
        </p:txBody>
      </p:sp>
      <p:sp>
        <p:nvSpPr>
          <p:cNvPr id="3078" name="TextovéPole 10"/>
          <p:cNvSpPr txBox="1">
            <a:spLocks noChangeArrowheads="1"/>
          </p:cNvSpPr>
          <p:nvPr/>
        </p:nvSpPr>
        <p:spPr bwMode="auto">
          <a:xfrm>
            <a:off x="320675" y="1551722"/>
            <a:ext cx="8477250" cy="24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mj-lt"/>
              <a:buAutoNum type="arabicPeriod"/>
              <a:defRPr/>
            </a:pPr>
            <a:r>
              <a:rPr lang="en-US" altLang="cs-CZ" sz="2200" dirty="0">
                <a:latin typeface="Arial" panose="020B0604020202020204" pitchFamily="34" charset="0"/>
              </a:rPr>
              <a:t>Meaning </a:t>
            </a:r>
            <a:r>
              <a:rPr lang="cs-CZ" altLang="cs-CZ" sz="2200" dirty="0">
                <a:latin typeface="Arial" panose="020B0604020202020204" pitchFamily="34" charset="0"/>
              </a:rPr>
              <a:t>of </a:t>
            </a:r>
            <a:r>
              <a:rPr lang="en-US" altLang="cs-CZ" sz="2200" dirty="0">
                <a:latin typeface="Arial" panose="020B0604020202020204" pitchFamily="34" charset="0"/>
              </a:rPr>
              <a:t>price for various market entities</a:t>
            </a:r>
            <a:r>
              <a:rPr lang="cs-CZ" altLang="cs-CZ" sz="2200" dirty="0">
                <a:latin typeface="Arial" panose="020B0604020202020204" pitchFamily="34" charset="0"/>
              </a:rPr>
              <a:t>.</a:t>
            </a:r>
          </a:p>
          <a:p>
            <a:pPr eaLnBrk="1" hangingPunct="1">
              <a:spcBef>
                <a:spcPct val="0"/>
              </a:spcBef>
              <a:buFont typeface="+mj-lt"/>
              <a:buAutoNum type="arabicPeriod"/>
              <a:defRPr/>
            </a:pPr>
            <a:r>
              <a:rPr lang="en-US" altLang="cs-CZ" sz="2200" dirty="0">
                <a:latin typeface="Arial" panose="020B0604020202020204" pitchFamily="34" charset="0"/>
              </a:rPr>
              <a:t>Types of markets and pricing practices</a:t>
            </a:r>
            <a:r>
              <a:rPr lang="cs-CZ" altLang="cs-CZ" sz="2200" dirty="0">
                <a:latin typeface="Arial" panose="020B0604020202020204" pitchFamily="34" charset="0"/>
              </a:rPr>
              <a:t>.</a:t>
            </a:r>
            <a:endParaRPr lang="en-US" altLang="cs-CZ" sz="2200" dirty="0">
              <a:latin typeface="Arial" panose="020B0604020202020204" pitchFamily="34" charset="0"/>
            </a:endParaRPr>
          </a:p>
          <a:p>
            <a:pPr eaLnBrk="1" hangingPunct="1">
              <a:spcBef>
                <a:spcPct val="0"/>
              </a:spcBef>
              <a:buFont typeface="+mj-lt"/>
              <a:buAutoNum type="arabicPeriod"/>
              <a:defRPr/>
            </a:pPr>
            <a:r>
              <a:rPr lang="cs-CZ" altLang="cs-CZ" sz="2200" dirty="0">
                <a:latin typeface="Arial" panose="020B0604020202020204" pitchFamily="34" charset="0"/>
              </a:rPr>
              <a:t>C</a:t>
            </a:r>
            <a:r>
              <a:rPr lang="en-US" altLang="cs-CZ" sz="2200" dirty="0" err="1">
                <a:latin typeface="Arial" panose="020B0604020202020204" pitchFamily="34" charset="0"/>
              </a:rPr>
              <a:t>alculation</a:t>
            </a:r>
            <a:r>
              <a:rPr lang="en-US" altLang="cs-CZ" sz="2200" dirty="0">
                <a:latin typeface="Arial" panose="020B0604020202020204" pitchFamily="34" charset="0"/>
              </a:rPr>
              <a:t> equation</a:t>
            </a:r>
            <a:r>
              <a:rPr lang="cs-CZ" altLang="cs-CZ" sz="2200" dirty="0">
                <a:latin typeface="Arial" panose="020B0604020202020204" pitchFamily="34" charset="0"/>
              </a:rPr>
              <a:t>.</a:t>
            </a:r>
            <a:endParaRPr lang="en-US" altLang="cs-CZ" sz="2200" dirty="0">
              <a:latin typeface="Arial" panose="020B0604020202020204" pitchFamily="34" charset="0"/>
            </a:endParaRPr>
          </a:p>
          <a:p>
            <a:pPr eaLnBrk="1" hangingPunct="1">
              <a:spcBef>
                <a:spcPct val="0"/>
              </a:spcBef>
              <a:buFont typeface="+mj-lt"/>
              <a:buAutoNum type="arabicPeriod"/>
              <a:defRPr/>
            </a:pPr>
            <a:r>
              <a:rPr lang="en-US" altLang="cs-CZ" sz="2200" dirty="0">
                <a:latin typeface="Arial" panose="020B0604020202020204" pitchFamily="34" charset="0"/>
              </a:rPr>
              <a:t>Types of pricing strategies</a:t>
            </a:r>
            <a:r>
              <a:rPr lang="cs-CZ" altLang="cs-CZ" sz="2200" dirty="0">
                <a:latin typeface="Arial" panose="020B0604020202020204" pitchFamily="34" charset="0"/>
              </a:rPr>
              <a:t>. </a:t>
            </a:r>
          </a:p>
          <a:p>
            <a:pPr eaLnBrk="1" hangingPunct="1">
              <a:spcBef>
                <a:spcPct val="0"/>
              </a:spcBef>
              <a:buFont typeface="+mj-lt"/>
              <a:buAutoNum type="arabicPeriod"/>
              <a:defRPr/>
            </a:pPr>
            <a:r>
              <a:rPr lang="cs-CZ" altLang="cs-CZ" sz="2200" dirty="0" err="1">
                <a:latin typeface="Arial" panose="020B0604020202020204" pitchFamily="34" charset="0"/>
              </a:rPr>
              <a:t>The</a:t>
            </a:r>
            <a:r>
              <a:rPr lang="cs-CZ" altLang="cs-CZ" sz="2200" dirty="0">
                <a:latin typeface="Arial" panose="020B0604020202020204" pitchFamily="34" charset="0"/>
              </a:rPr>
              <a:t> proces of </a:t>
            </a:r>
            <a:r>
              <a:rPr lang="en-US" altLang="cs-CZ" sz="2200" dirty="0">
                <a:latin typeface="Arial" panose="020B0604020202020204" pitchFamily="34" charset="0"/>
              </a:rPr>
              <a:t>pricing strategy</a:t>
            </a:r>
            <a:r>
              <a:rPr lang="cs-CZ" altLang="cs-CZ" sz="2200" dirty="0">
                <a:latin typeface="Arial" panose="020B0604020202020204" pitchFamily="34" charset="0"/>
              </a:rPr>
              <a:t>. </a:t>
            </a:r>
            <a:endParaRPr lang="en-US" altLang="cs-CZ" sz="2200" dirty="0">
              <a:latin typeface="Arial" panose="020B0604020202020204" pitchFamily="34" charset="0"/>
            </a:endParaRPr>
          </a:p>
          <a:p>
            <a:pPr eaLnBrk="1" hangingPunct="1">
              <a:spcBef>
                <a:spcPct val="0"/>
              </a:spcBef>
              <a:buFont typeface="+mj-lt"/>
              <a:buAutoNum type="arabicPeriod"/>
              <a:defRPr/>
            </a:pPr>
            <a:r>
              <a:rPr lang="en-GB" altLang="cs-CZ" sz="2200" dirty="0">
                <a:latin typeface="Arial" panose="020B0604020202020204" pitchFamily="34" charset="0"/>
              </a:rPr>
              <a:t>Price elasticity.</a:t>
            </a:r>
          </a:p>
          <a:p>
            <a:pPr eaLnBrk="1" hangingPunct="1">
              <a:spcBef>
                <a:spcPct val="0"/>
              </a:spcBef>
              <a:buFont typeface="+mj-lt"/>
              <a:buAutoNum type="arabicPeriod"/>
              <a:defRPr/>
            </a:pPr>
            <a:endParaRPr lang="en-GB" altLang="cs-CZ" sz="1800" dirty="0">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SKIMMING AND PENETRATION PRICING</a:t>
            </a:r>
          </a:p>
        </p:txBody>
      </p:sp>
      <p:sp>
        <p:nvSpPr>
          <p:cNvPr id="3079" name="TextovéPole 10"/>
          <p:cNvSpPr txBox="1">
            <a:spLocks noChangeArrowheads="1"/>
          </p:cNvSpPr>
          <p:nvPr/>
        </p:nvSpPr>
        <p:spPr bwMode="auto">
          <a:xfrm>
            <a:off x="503238" y="1512044"/>
            <a:ext cx="8477250"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sz="2200" dirty="0" err="1">
                <a:latin typeface="Arial" panose="020B0604020202020204" pitchFamily="34" charset="0"/>
              </a:rPr>
              <a:t>Based</a:t>
            </a:r>
            <a:r>
              <a:rPr lang="cs-CZ" sz="2200" dirty="0">
                <a:latin typeface="Arial" panose="020B0604020202020204" pitchFamily="34" charset="0"/>
              </a:rPr>
              <a:t> on </a:t>
            </a:r>
            <a:r>
              <a:rPr lang="cs-CZ" sz="2200" dirty="0" err="1">
                <a:latin typeface="Arial" panose="020B0604020202020204" pitchFamily="34" charset="0"/>
              </a:rPr>
              <a:t>how</a:t>
            </a:r>
            <a:r>
              <a:rPr lang="cs-CZ" sz="2200" dirty="0">
                <a:latin typeface="Arial" panose="020B0604020202020204" pitchFamily="34" charset="0"/>
              </a:rPr>
              <a:t> much </a:t>
            </a:r>
            <a:r>
              <a:rPr lang="cs-CZ" sz="2200" dirty="0" err="1">
                <a:latin typeface="Arial" panose="020B0604020202020204" pitchFamily="34" charset="0"/>
              </a:rPr>
              <a:t>we</a:t>
            </a:r>
            <a:r>
              <a:rPr lang="cs-CZ" sz="2200" dirty="0">
                <a:latin typeface="Arial" panose="020B0604020202020204" pitchFamily="34" charset="0"/>
              </a:rPr>
              <a:t> </a:t>
            </a:r>
            <a:r>
              <a:rPr lang="cs-CZ" sz="2200" dirty="0" err="1">
                <a:latin typeface="Arial" panose="020B0604020202020204" pitchFamily="34" charset="0"/>
              </a:rPr>
              <a:t>spend</a:t>
            </a:r>
            <a:r>
              <a:rPr lang="cs-CZ" sz="2200" dirty="0">
                <a:latin typeface="Arial" panose="020B0604020202020204" pitchFamily="34" charset="0"/>
              </a:rPr>
              <a:t> on marketing </a:t>
            </a:r>
            <a:r>
              <a:rPr lang="cs-CZ" sz="2200" dirty="0" err="1">
                <a:latin typeface="Arial" panose="020B0604020202020204" pitchFamily="34" charset="0"/>
              </a:rPr>
              <a:t>communications</a:t>
            </a:r>
            <a:r>
              <a:rPr lang="cs-CZ" sz="2200" dirty="0">
                <a:latin typeface="Arial" panose="020B0604020202020204" pitchFamily="34" charset="0"/>
              </a:rPr>
              <a:t> and </a:t>
            </a:r>
            <a:r>
              <a:rPr lang="cs-CZ" sz="2200" dirty="0" err="1">
                <a:latin typeface="Arial" panose="020B0604020202020204" pitchFamily="34" charset="0"/>
              </a:rPr>
              <a:t>how</a:t>
            </a:r>
            <a:r>
              <a:rPr lang="cs-CZ" sz="2200" dirty="0">
                <a:latin typeface="Arial" panose="020B0604020202020204" pitchFamily="34" charset="0"/>
              </a:rPr>
              <a:t> </a:t>
            </a:r>
            <a:r>
              <a:rPr lang="cs-CZ" sz="2200" dirty="0" err="1">
                <a:latin typeface="Arial" panose="020B0604020202020204" pitchFamily="34" charset="0"/>
              </a:rPr>
              <a:t>high</a:t>
            </a:r>
            <a:r>
              <a:rPr lang="cs-CZ" sz="2200" dirty="0">
                <a:latin typeface="Arial" panose="020B0604020202020204" pitchFamily="34" charset="0"/>
              </a:rPr>
              <a:t> </a:t>
            </a:r>
            <a:r>
              <a:rPr lang="cs-CZ" sz="2200" dirty="0" err="1">
                <a:latin typeface="Arial" panose="020B0604020202020204" pitchFamily="34" charset="0"/>
              </a:rPr>
              <a:t>our</a:t>
            </a:r>
            <a:r>
              <a:rPr lang="cs-CZ" sz="2200" dirty="0">
                <a:latin typeface="Arial" panose="020B0604020202020204" pitchFamily="34" charset="0"/>
              </a:rPr>
              <a:t> </a:t>
            </a:r>
            <a:r>
              <a:rPr lang="cs-CZ" sz="2200" dirty="0" err="1">
                <a:latin typeface="Arial" panose="020B0604020202020204" pitchFamily="34" charset="0"/>
              </a:rPr>
              <a:t>price</a:t>
            </a:r>
            <a:r>
              <a:rPr lang="cs-CZ" sz="2200" dirty="0">
                <a:latin typeface="Arial" panose="020B0604020202020204" pitchFamily="34" charset="0"/>
              </a:rPr>
              <a:t> </a:t>
            </a:r>
            <a:r>
              <a:rPr lang="cs-CZ" sz="2200" dirty="0" err="1">
                <a:latin typeface="Arial" panose="020B0604020202020204" pitchFamily="34" charset="0"/>
              </a:rPr>
              <a:t>is</a:t>
            </a:r>
            <a:r>
              <a:rPr lang="cs-CZ" sz="2200" dirty="0">
                <a:latin typeface="Arial" panose="020B0604020202020204" pitchFamily="34" charset="0"/>
              </a:rPr>
              <a:t>, </a:t>
            </a:r>
            <a:r>
              <a:rPr lang="cs-CZ" sz="2200" dirty="0" err="1">
                <a:latin typeface="Arial" panose="020B0604020202020204" pitchFamily="34" charset="0"/>
              </a:rPr>
              <a:t>we</a:t>
            </a:r>
            <a:r>
              <a:rPr lang="cs-CZ" sz="2200" dirty="0">
                <a:latin typeface="Arial" panose="020B0604020202020204" pitchFamily="34" charset="0"/>
              </a:rPr>
              <a:t> </a:t>
            </a:r>
            <a:r>
              <a:rPr lang="cs-CZ" sz="2200" dirty="0" err="1">
                <a:latin typeface="Arial" panose="020B0604020202020204" pitchFamily="34" charset="0"/>
              </a:rPr>
              <a:t>can</a:t>
            </a:r>
            <a:r>
              <a:rPr lang="cs-CZ" sz="2200" dirty="0">
                <a:latin typeface="Arial" panose="020B0604020202020204" pitchFamily="34" charset="0"/>
              </a:rPr>
              <a:t> </a:t>
            </a:r>
            <a:r>
              <a:rPr lang="cs-CZ" sz="2200" dirty="0" err="1">
                <a:latin typeface="Arial" panose="020B0604020202020204" pitchFamily="34" charset="0"/>
              </a:rPr>
              <a:t>distinguish</a:t>
            </a:r>
            <a:r>
              <a:rPr lang="cs-CZ" sz="2200" dirty="0">
                <a:latin typeface="Arial" panose="020B0604020202020204" pitchFamily="34" charset="0"/>
              </a:rPr>
              <a:t> 4 </a:t>
            </a:r>
            <a:r>
              <a:rPr lang="cs-CZ" sz="2200" dirty="0" err="1">
                <a:latin typeface="Arial" panose="020B0604020202020204" pitchFamily="34" charset="0"/>
              </a:rPr>
              <a:t>different</a:t>
            </a:r>
            <a:r>
              <a:rPr lang="cs-CZ" sz="2200" dirty="0">
                <a:latin typeface="Arial" panose="020B0604020202020204" pitchFamily="34" charset="0"/>
              </a:rPr>
              <a:t> </a:t>
            </a:r>
            <a:r>
              <a:rPr lang="cs-CZ" sz="2200" dirty="0" err="1">
                <a:latin typeface="Arial" panose="020B0604020202020204" pitchFamily="34" charset="0"/>
              </a:rPr>
              <a:t>strategies</a:t>
            </a:r>
            <a:r>
              <a:rPr lang="cs-CZ" sz="2200" dirty="0">
                <a:latin typeface="Arial" panose="020B0604020202020204" pitchFamily="34" charset="0"/>
              </a:rPr>
              <a:t>.</a:t>
            </a:r>
          </a:p>
          <a:p>
            <a:pPr marL="285750" indent="-285750" eaLnBrk="1" hangingPunct="1">
              <a:spcBef>
                <a:spcPct val="0"/>
              </a:spcBef>
              <a:defRPr/>
            </a:pPr>
            <a:endParaRPr lang="cs-CZ"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p:txBody>
      </p:sp>
      <p:grpSp>
        <p:nvGrpSpPr>
          <p:cNvPr id="5" name="Group 12"/>
          <p:cNvGrpSpPr>
            <a:grpSpLocks/>
          </p:cNvGrpSpPr>
          <p:nvPr/>
        </p:nvGrpSpPr>
        <p:grpSpPr bwMode="auto">
          <a:xfrm>
            <a:off x="736600" y="2590800"/>
            <a:ext cx="7796213" cy="3862388"/>
            <a:chOff x="476" y="1616"/>
            <a:chExt cx="4899" cy="2449"/>
          </a:xfrm>
        </p:grpSpPr>
        <p:sp>
          <p:nvSpPr>
            <p:cNvPr id="6" name="Text Box 4"/>
            <p:cNvSpPr txBox="1">
              <a:spLocks noChangeArrowheads="1"/>
            </p:cNvSpPr>
            <p:nvPr/>
          </p:nvSpPr>
          <p:spPr bwMode="auto">
            <a:xfrm>
              <a:off x="1341" y="2346"/>
              <a:ext cx="2017" cy="860"/>
            </a:xfrm>
            <a:prstGeom prst="rect">
              <a:avLst/>
            </a:prstGeom>
            <a:solidFill>
              <a:srgbClr val="CCECFF"/>
            </a:solidFill>
            <a:ln w="9525">
              <a:solidFill>
                <a:srgbClr val="000000"/>
              </a:solidFill>
              <a:miter lim="800000"/>
              <a:headEnd/>
              <a:tailEnd/>
            </a:ln>
          </p:spPr>
          <p:txBody>
            <a:bodyPr/>
            <a:lstStyle/>
            <a:p>
              <a:pPr algn="ctr"/>
              <a:r>
                <a:rPr lang="cs-CZ" altLang="zh-CN" sz="3000" b="1" i="1" dirty="0">
                  <a:latin typeface="Times New Roman" pitchFamily="18" charset="0"/>
                  <a:ea typeface="SimSun" pitchFamily="2" charset="-122"/>
                </a:rPr>
                <a:t>Rapid-</a:t>
              </a:r>
              <a:r>
                <a:rPr lang="cs-CZ" altLang="zh-CN" sz="3000" b="1" i="1" dirty="0" err="1">
                  <a:latin typeface="Times New Roman" pitchFamily="18" charset="0"/>
                  <a:ea typeface="SimSun" pitchFamily="2" charset="-122"/>
                </a:rPr>
                <a:t>skimming</a:t>
              </a:r>
              <a:r>
                <a:rPr lang="cs-CZ" altLang="zh-CN" sz="3000" b="1" i="1" dirty="0">
                  <a:latin typeface="Times New Roman" pitchFamily="18" charset="0"/>
                  <a:ea typeface="SimSun" pitchFamily="2" charset="-122"/>
                </a:rPr>
                <a:t> </a:t>
              </a:r>
              <a:r>
                <a:rPr lang="cs-CZ" altLang="zh-CN" sz="3000" b="1" i="1" dirty="0" err="1">
                  <a:latin typeface="Times New Roman" pitchFamily="18" charset="0"/>
                  <a:ea typeface="SimSun" pitchFamily="2" charset="-122"/>
                </a:rPr>
                <a:t>strategy</a:t>
              </a:r>
              <a:endParaRPr lang="cs-CZ" sz="3000" dirty="0">
                <a:latin typeface="Arial" charset="0"/>
              </a:endParaRPr>
            </a:p>
          </p:txBody>
        </p:sp>
        <p:sp>
          <p:nvSpPr>
            <p:cNvPr id="7" name="Text Box 5"/>
            <p:cNvSpPr txBox="1">
              <a:spLocks noChangeArrowheads="1"/>
            </p:cNvSpPr>
            <p:nvPr/>
          </p:nvSpPr>
          <p:spPr bwMode="auto">
            <a:xfrm>
              <a:off x="3358" y="2346"/>
              <a:ext cx="2017" cy="860"/>
            </a:xfrm>
            <a:prstGeom prst="rect">
              <a:avLst/>
            </a:prstGeom>
            <a:solidFill>
              <a:srgbClr val="CCFF66"/>
            </a:solidFill>
            <a:ln w="9525">
              <a:solidFill>
                <a:srgbClr val="000000"/>
              </a:solidFill>
              <a:miter lim="800000"/>
              <a:headEnd/>
              <a:tailEnd/>
            </a:ln>
          </p:spPr>
          <p:txBody>
            <a:bodyPr/>
            <a:lstStyle/>
            <a:p>
              <a:pPr algn="ctr"/>
              <a:r>
                <a:rPr lang="cs-CZ" altLang="zh-CN" sz="3000" b="1" i="1" dirty="0" err="1">
                  <a:latin typeface="Times New Roman" pitchFamily="18" charset="0"/>
                  <a:ea typeface="SimSun" pitchFamily="2" charset="-122"/>
                </a:rPr>
                <a:t>Slow</a:t>
              </a:r>
              <a:r>
                <a:rPr lang="cs-CZ" altLang="zh-CN" sz="3000" b="1" i="1" dirty="0">
                  <a:latin typeface="Times New Roman" pitchFamily="18" charset="0"/>
                  <a:ea typeface="SimSun" pitchFamily="2" charset="-122"/>
                </a:rPr>
                <a:t>-</a:t>
              </a:r>
              <a:r>
                <a:rPr lang="cs-CZ" altLang="zh-CN" sz="3000" b="1" i="1" dirty="0" err="1">
                  <a:latin typeface="Times New Roman" pitchFamily="18" charset="0"/>
                  <a:ea typeface="SimSun" pitchFamily="2" charset="-122"/>
                </a:rPr>
                <a:t>skimming</a:t>
              </a:r>
              <a:r>
                <a:rPr lang="cs-CZ" altLang="zh-CN" sz="3000" b="1" i="1" dirty="0">
                  <a:latin typeface="Times New Roman" pitchFamily="18" charset="0"/>
                  <a:ea typeface="SimSun" pitchFamily="2" charset="-122"/>
                </a:rPr>
                <a:t> strate</a:t>
              </a:r>
              <a:r>
                <a:rPr lang="en-US" altLang="zh-CN" sz="3000" b="1" i="1" dirty="0">
                  <a:latin typeface="Times New Roman" pitchFamily="18" charset="0"/>
                  <a:ea typeface="SimSun" pitchFamily="2" charset="-122"/>
                </a:rPr>
                <a:t>g</a:t>
              </a:r>
              <a:r>
                <a:rPr lang="cs-CZ" altLang="zh-CN" sz="3000" b="1" i="1" dirty="0">
                  <a:latin typeface="Times New Roman" pitchFamily="18" charset="0"/>
                  <a:ea typeface="SimSun" pitchFamily="2" charset="-122"/>
                </a:rPr>
                <a:t>y</a:t>
              </a:r>
              <a:endParaRPr lang="cs-CZ" sz="3000" dirty="0">
                <a:latin typeface="Arial" charset="0"/>
              </a:endParaRPr>
            </a:p>
          </p:txBody>
        </p:sp>
        <p:sp>
          <p:nvSpPr>
            <p:cNvPr id="8" name="Text Box 6"/>
            <p:cNvSpPr txBox="1">
              <a:spLocks noChangeArrowheads="1"/>
            </p:cNvSpPr>
            <p:nvPr/>
          </p:nvSpPr>
          <p:spPr bwMode="auto">
            <a:xfrm>
              <a:off x="1341" y="3206"/>
              <a:ext cx="2017" cy="859"/>
            </a:xfrm>
            <a:prstGeom prst="rect">
              <a:avLst/>
            </a:prstGeom>
            <a:solidFill>
              <a:schemeClr val="accent1"/>
            </a:solidFill>
            <a:ln w="9525">
              <a:solidFill>
                <a:srgbClr val="000000"/>
              </a:solidFill>
              <a:miter lim="800000"/>
              <a:headEnd/>
              <a:tailEnd/>
            </a:ln>
          </p:spPr>
          <p:txBody>
            <a:bodyPr/>
            <a:lstStyle/>
            <a:p>
              <a:pPr algn="ctr"/>
              <a:r>
                <a:rPr lang="cs-CZ" altLang="zh-CN" sz="3000" b="1" i="1">
                  <a:latin typeface="Times New Roman" pitchFamily="18" charset="0"/>
                  <a:ea typeface="SimSun" pitchFamily="2" charset="-122"/>
                </a:rPr>
                <a:t>Rapid-penetration strategy</a:t>
              </a:r>
              <a:endParaRPr lang="cs-CZ" sz="3000">
                <a:latin typeface="Arial" charset="0"/>
              </a:endParaRPr>
            </a:p>
          </p:txBody>
        </p:sp>
        <p:sp>
          <p:nvSpPr>
            <p:cNvPr id="9" name="Text Box 7"/>
            <p:cNvSpPr txBox="1">
              <a:spLocks noChangeArrowheads="1"/>
            </p:cNvSpPr>
            <p:nvPr/>
          </p:nvSpPr>
          <p:spPr bwMode="auto">
            <a:xfrm>
              <a:off x="3358" y="3206"/>
              <a:ext cx="2017" cy="859"/>
            </a:xfrm>
            <a:prstGeom prst="rect">
              <a:avLst/>
            </a:prstGeom>
            <a:solidFill>
              <a:srgbClr val="FFCCCC"/>
            </a:solidFill>
            <a:ln w="9525">
              <a:solidFill>
                <a:srgbClr val="000000"/>
              </a:solidFill>
              <a:miter lim="800000"/>
              <a:headEnd/>
              <a:tailEnd/>
            </a:ln>
          </p:spPr>
          <p:txBody>
            <a:bodyPr/>
            <a:lstStyle/>
            <a:p>
              <a:pPr algn="ctr"/>
              <a:r>
                <a:rPr lang="cs-CZ" altLang="zh-CN" sz="3000" b="1" i="1">
                  <a:latin typeface="Times New Roman" pitchFamily="18" charset="0"/>
                  <a:ea typeface="SimSun" pitchFamily="2" charset="-122"/>
                </a:rPr>
                <a:t>Slow-penetration strategy</a:t>
              </a:r>
              <a:endParaRPr lang="cs-CZ" sz="3000">
                <a:latin typeface="Arial" charset="0"/>
              </a:endParaRPr>
            </a:p>
          </p:txBody>
        </p:sp>
        <p:sp>
          <p:nvSpPr>
            <p:cNvPr id="10" name="Text Box 8" descr="Pergamen"/>
            <p:cNvSpPr txBox="1">
              <a:spLocks noChangeArrowheads="1"/>
            </p:cNvSpPr>
            <p:nvPr/>
          </p:nvSpPr>
          <p:spPr bwMode="auto">
            <a:xfrm>
              <a:off x="1927" y="1616"/>
              <a:ext cx="3026" cy="286"/>
            </a:xfrm>
            <a:prstGeom prst="rect">
              <a:avLst/>
            </a:prstGeom>
            <a:noFill/>
            <a:ln w="9525">
              <a:noFill/>
              <a:miter lim="800000"/>
              <a:headEnd/>
              <a:tailEnd/>
            </a:ln>
          </p:spPr>
          <p:txBody>
            <a:bodyPr/>
            <a:lstStyle/>
            <a:p>
              <a:pPr algn="ctr"/>
              <a:r>
                <a:rPr lang="cs-CZ" altLang="zh-CN" sz="3000" b="1" i="1">
                  <a:latin typeface="Times New Roman" pitchFamily="18" charset="0"/>
                  <a:ea typeface="SimSun" pitchFamily="2" charset="-122"/>
                </a:rPr>
                <a:t>Marketing Communications</a:t>
              </a:r>
              <a:endParaRPr lang="cs-CZ" sz="3000" b="1">
                <a:latin typeface="Arial" charset="0"/>
              </a:endParaRPr>
            </a:p>
          </p:txBody>
        </p:sp>
        <p:sp>
          <p:nvSpPr>
            <p:cNvPr id="11" name="Line 9"/>
            <p:cNvSpPr>
              <a:spLocks noChangeShapeType="1"/>
            </p:cNvSpPr>
            <p:nvPr/>
          </p:nvSpPr>
          <p:spPr bwMode="auto">
            <a:xfrm flipH="1">
              <a:off x="1485" y="2060"/>
              <a:ext cx="3890" cy="0"/>
            </a:xfrm>
            <a:prstGeom prst="line">
              <a:avLst/>
            </a:prstGeom>
            <a:noFill/>
            <a:ln w="9525">
              <a:solidFill>
                <a:srgbClr val="000000"/>
              </a:solidFill>
              <a:round/>
              <a:headEnd/>
              <a:tailEnd type="triangle" w="med" len="med"/>
            </a:ln>
          </p:spPr>
          <p:txBody>
            <a:bodyPr/>
            <a:lstStyle/>
            <a:p>
              <a:endParaRPr lang="cs-CZ"/>
            </a:p>
          </p:txBody>
        </p:sp>
        <p:sp>
          <p:nvSpPr>
            <p:cNvPr id="12" name="Text Box 10" descr="Pergamen"/>
            <p:cNvSpPr txBox="1">
              <a:spLocks noChangeArrowheads="1"/>
            </p:cNvSpPr>
            <p:nvPr/>
          </p:nvSpPr>
          <p:spPr bwMode="auto">
            <a:xfrm>
              <a:off x="476" y="2776"/>
              <a:ext cx="720" cy="573"/>
            </a:xfrm>
            <a:prstGeom prst="rect">
              <a:avLst/>
            </a:prstGeom>
            <a:noFill/>
            <a:ln w="9525">
              <a:noFill/>
              <a:miter lim="800000"/>
              <a:headEnd/>
              <a:tailEnd/>
            </a:ln>
          </p:spPr>
          <p:txBody>
            <a:bodyPr/>
            <a:lstStyle/>
            <a:p>
              <a:pPr algn="just"/>
              <a:r>
                <a:rPr lang="cs-CZ" altLang="zh-CN" sz="3000" b="1" i="1">
                  <a:latin typeface="Times New Roman" pitchFamily="18" charset="0"/>
                  <a:ea typeface="SimSun" pitchFamily="2" charset="-122"/>
                </a:rPr>
                <a:t>Price</a:t>
              </a:r>
              <a:r>
                <a:rPr lang="cs-CZ" altLang="zh-CN" sz="3000" i="1">
                  <a:latin typeface="Times New Roman" pitchFamily="18" charset="0"/>
                  <a:ea typeface="SimSun" pitchFamily="2" charset="-122"/>
                </a:rPr>
                <a:t> </a:t>
              </a:r>
              <a:endParaRPr lang="cs-CZ" sz="3000">
                <a:latin typeface="Arial" charset="0"/>
              </a:endParaRPr>
            </a:p>
          </p:txBody>
        </p:sp>
        <p:sp>
          <p:nvSpPr>
            <p:cNvPr id="13" name="Line 11"/>
            <p:cNvSpPr>
              <a:spLocks noChangeShapeType="1"/>
            </p:cNvSpPr>
            <p:nvPr/>
          </p:nvSpPr>
          <p:spPr bwMode="auto">
            <a:xfrm flipV="1">
              <a:off x="1196" y="2346"/>
              <a:ext cx="0" cy="1576"/>
            </a:xfrm>
            <a:prstGeom prst="line">
              <a:avLst/>
            </a:prstGeom>
            <a:noFill/>
            <a:ln w="9525">
              <a:solidFill>
                <a:srgbClr val="000000"/>
              </a:solidFill>
              <a:round/>
              <a:headEnd/>
              <a:tailEnd type="triangle" w="med" len="med"/>
            </a:ln>
          </p:spPr>
          <p:txBody>
            <a:bodyPr/>
            <a:lstStyle/>
            <a:p>
              <a:endParaRPr lang="cs-CZ"/>
            </a:p>
          </p:txBody>
        </p:sp>
      </p:grpSp>
    </p:spTree>
    <p:extLst>
      <p:ext uri="{BB962C8B-B14F-4D97-AF65-F5344CB8AC3E}">
        <p14:creationId xmlns:p14="http://schemas.microsoft.com/office/powerpoint/2010/main" val="3643343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„FORBIDDEN“ STRATEGIES</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sz="2200" b="1" dirty="0">
                <a:latin typeface="Arial" panose="020B0604020202020204" pitchFamily="34" charset="0"/>
              </a:rPr>
              <a:t>Transfer </a:t>
            </a:r>
            <a:r>
              <a:rPr lang="cs-CZ" sz="2200" b="1" dirty="0" err="1">
                <a:latin typeface="Arial" panose="020B0604020202020204" pitchFamily="34" charset="0"/>
              </a:rPr>
              <a:t>price</a:t>
            </a:r>
            <a:r>
              <a:rPr lang="cs-CZ" sz="2200" b="1" dirty="0">
                <a:latin typeface="Arial" panose="020B0604020202020204" pitchFamily="34" charset="0"/>
              </a:rPr>
              <a:t> </a:t>
            </a:r>
            <a:r>
              <a:rPr lang="cs-CZ" sz="2200" dirty="0">
                <a:latin typeface="Arial" panose="020B0604020202020204" pitchFamily="34" charset="0"/>
              </a:rPr>
              <a:t>- b</a:t>
            </a:r>
            <a:r>
              <a:rPr lang="en-US" sz="2200" dirty="0" err="1">
                <a:latin typeface="Arial" panose="020B0604020202020204" pitchFamily="34" charset="0"/>
              </a:rPr>
              <a:t>ig</a:t>
            </a:r>
            <a:r>
              <a:rPr lang="en-US" sz="2200" dirty="0">
                <a:latin typeface="Arial" panose="020B0604020202020204" pitchFamily="34" charset="0"/>
              </a:rPr>
              <a:t> international companies make use of different costs of production inputs (e.g. raw materials, </a:t>
            </a:r>
            <a:r>
              <a:rPr lang="en-US" sz="2200" dirty="0" err="1">
                <a:latin typeface="Arial" panose="020B0604020202020204" pitchFamily="34" charset="0"/>
              </a:rPr>
              <a:t>labour</a:t>
            </a:r>
            <a:r>
              <a:rPr lang="en-US" sz="2200" dirty="0">
                <a:latin typeface="Arial" panose="020B0604020202020204" pitchFamily="34" charset="0"/>
              </a:rPr>
              <a:t> force, financial resources) and tax expense. </a:t>
            </a:r>
            <a:endParaRPr lang="cs-CZ" sz="2200" dirty="0">
              <a:latin typeface="Arial" panose="020B0604020202020204" pitchFamily="34" charset="0"/>
            </a:endParaRPr>
          </a:p>
          <a:p>
            <a:pPr marL="285750" indent="-285750" eaLnBrk="1" hangingPunct="1">
              <a:spcBef>
                <a:spcPct val="0"/>
              </a:spcBef>
              <a:defRPr/>
            </a:pPr>
            <a:r>
              <a:rPr lang="cs-CZ" sz="2200" b="1" dirty="0">
                <a:latin typeface="Arial" panose="020B0604020202020204" pitchFamily="34" charset="0"/>
              </a:rPr>
              <a:t>Dumping</a:t>
            </a:r>
            <a:r>
              <a:rPr lang="cs-CZ" sz="2200" dirty="0">
                <a:latin typeface="Arial" panose="020B0604020202020204" pitchFamily="34" charset="0"/>
              </a:rPr>
              <a:t> - </a:t>
            </a:r>
            <a:r>
              <a:rPr lang="en-US" sz="2200" dirty="0">
                <a:latin typeface="Arial" panose="020B0604020202020204" pitchFamily="34" charset="0"/>
              </a:rPr>
              <a:t>The products are sold below their costs of production.</a:t>
            </a:r>
            <a:r>
              <a:rPr lang="cs-CZ" sz="2200" dirty="0">
                <a:latin typeface="Arial" panose="020B0604020202020204" pitchFamily="34" charset="0"/>
              </a:rPr>
              <a:t> </a:t>
            </a:r>
            <a:r>
              <a:rPr lang="en-US" sz="2200" dirty="0">
                <a:latin typeface="Arial" panose="020B0604020202020204" pitchFamily="34" charset="0"/>
              </a:rPr>
              <a:t>Selling goods in a foreign market below the price of the same goods in the home market.</a:t>
            </a:r>
            <a:r>
              <a:rPr lang="cs-CZ" sz="2200" dirty="0">
                <a:latin typeface="Arial" panose="020B0604020202020204" pitchFamily="34" charset="0"/>
              </a:rPr>
              <a:t> </a:t>
            </a:r>
            <a:r>
              <a:rPr lang="en-US" sz="2200" dirty="0">
                <a:latin typeface="Arial" panose="020B0604020202020204" pitchFamily="34" charset="0"/>
              </a:rPr>
              <a:t>EU has had anti-dumping legislation from its inception. </a:t>
            </a:r>
            <a:endParaRPr lang="cs-CZ" sz="2200" dirty="0">
              <a:latin typeface="Arial" panose="020B0604020202020204" pitchFamily="34" charset="0"/>
            </a:endParaRPr>
          </a:p>
          <a:p>
            <a:pPr marL="285750" indent="-285750" eaLnBrk="1" hangingPunct="1">
              <a:spcBef>
                <a:spcPct val="0"/>
              </a:spcBef>
              <a:defRPr/>
            </a:pPr>
            <a:r>
              <a:rPr lang="cs-CZ" sz="2200" b="1" dirty="0" err="1">
                <a:latin typeface="Arial" panose="020B0604020202020204" pitchFamily="34" charset="0"/>
              </a:rPr>
              <a:t>Cartels</a:t>
            </a:r>
            <a:r>
              <a:rPr lang="cs-CZ" sz="2200" dirty="0">
                <a:latin typeface="Arial" panose="020B0604020202020204" pitchFamily="34" charset="0"/>
              </a:rPr>
              <a:t> - </a:t>
            </a:r>
            <a:r>
              <a:rPr lang="en-US" sz="2200" dirty="0">
                <a:latin typeface="Arial" panose="020B0604020202020204" pitchFamily="34" charset="0"/>
              </a:rPr>
              <a:t>Various companies producing similar products cooperate to control markets. The cartel association may use formal agreements to set prices, establish levels of production and sales for the participating companies, allocate market territories and even redistribute profits. </a:t>
            </a:r>
            <a:r>
              <a:rPr lang="cs-CZ" sz="2200" dirty="0" err="1">
                <a:latin typeface="Arial" panose="020B0604020202020204" pitchFamily="34" charset="0"/>
              </a:rPr>
              <a:t>Its</a:t>
            </a:r>
            <a:r>
              <a:rPr lang="cs-CZ" sz="2200" dirty="0">
                <a:latin typeface="Arial" panose="020B0604020202020204" pitchFamily="34" charset="0"/>
              </a:rPr>
              <a:t> </a:t>
            </a:r>
            <a:r>
              <a:rPr lang="cs-CZ" sz="2200" dirty="0" err="1">
                <a:latin typeface="Arial" panose="020B0604020202020204" pitchFamily="34" charset="0"/>
              </a:rPr>
              <a:t>illegal</a:t>
            </a:r>
            <a:r>
              <a:rPr lang="cs-CZ" sz="2200" dirty="0">
                <a:latin typeface="Arial" panose="020B0604020202020204" pitchFamily="34" charset="0"/>
              </a:rPr>
              <a:t>!</a:t>
            </a:r>
            <a:r>
              <a:rPr lang="en-US" sz="2200" dirty="0">
                <a:latin typeface="Arial" panose="020B0604020202020204" pitchFamily="34" charset="0"/>
              </a:rPr>
              <a:t> </a:t>
            </a:r>
          </a:p>
        </p:txBody>
      </p:sp>
    </p:spTree>
    <p:extLst>
      <p:ext uri="{BB962C8B-B14F-4D97-AF65-F5344CB8AC3E}">
        <p14:creationId xmlns:p14="http://schemas.microsoft.com/office/powerpoint/2010/main" val="4113688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BARTER</a:t>
            </a:r>
          </a:p>
        </p:txBody>
      </p:sp>
      <p:sp>
        <p:nvSpPr>
          <p:cNvPr id="3079" name="TextovéPole 10"/>
          <p:cNvSpPr txBox="1">
            <a:spLocks noChangeArrowheads="1"/>
          </p:cNvSpPr>
          <p:nvPr/>
        </p:nvSpPr>
        <p:spPr bwMode="auto">
          <a:xfrm>
            <a:off x="490538" y="1348800"/>
            <a:ext cx="847725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The direct exchange of goods between two parties in a transaction</a:t>
            </a:r>
            <a:r>
              <a:rPr lang="cs-CZ" sz="2200" dirty="0">
                <a:latin typeface="Arial" panose="020B0604020202020204" pitchFamily="34" charset="0"/>
              </a:rPr>
              <a:t> </a:t>
            </a:r>
            <a:r>
              <a:rPr lang="cs-CZ" sz="2200" dirty="0" err="1">
                <a:latin typeface="Arial" panose="020B0604020202020204" pitchFamily="34" charset="0"/>
              </a:rPr>
              <a:t>without</a:t>
            </a:r>
            <a:r>
              <a:rPr lang="cs-CZ" sz="2200" dirty="0">
                <a:latin typeface="Arial" panose="020B0604020202020204" pitchFamily="34" charset="0"/>
              </a:rPr>
              <a:t> </a:t>
            </a:r>
            <a:r>
              <a:rPr lang="cs-CZ" sz="2200" dirty="0" err="1">
                <a:latin typeface="Arial" panose="020B0604020202020204" pitchFamily="34" charset="0"/>
              </a:rPr>
              <a:t>the</a:t>
            </a:r>
            <a:r>
              <a:rPr lang="cs-CZ" sz="2200" dirty="0">
                <a:latin typeface="Arial" panose="020B0604020202020204" pitchFamily="34" charset="0"/>
              </a:rPr>
              <a:t> use of a medium, such as </a:t>
            </a:r>
            <a:r>
              <a:rPr lang="cs-CZ" sz="2200" dirty="0" err="1">
                <a:latin typeface="Arial" panose="020B0604020202020204" pitchFamily="34" charset="0"/>
              </a:rPr>
              <a:t>money</a:t>
            </a:r>
            <a:r>
              <a:rPr lang="cs-CZ" sz="2200" dirty="0">
                <a:latin typeface="Arial" panose="020B0604020202020204" pitchFamily="34" charset="0"/>
              </a:rPr>
              <a:t>.</a:t>
            </a:r>
          </a:p>
          <a:p>
            <a:pPr marL="285750" indent="-285750" eaLnBrk="1" hangingPunct="1">
              <a:spcBef>
                <a:spcPct val="0"/>
              </a:spcBef>
              <a:defRPr/>
            </a:pPr>
            <a:endParaRPr lang="cs-CZ"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It is said that barter is 'inefficient' because:</a:t>
            </a:r>
          </a:p>
          <a:p>
            <a:pPr marL="1028700" lvl="1" eaLnBrk="1" hangingPunct="1">
              <a:spcBef>
                <a:spcPct val="0"/>
              </a:spcBef>
              <a:defRPr/>
            </a:pPr>
            <a:r>
              <a:rPr lang="en-US" sz="2000" dirty="0">
                <a:latin typeface="Arial" panose="020B0604020202020204" pitchFamily="34" charset="0"/>
              </a:rPr>
              <a:t>There needs to be a 'double coincidence of wants‚</a:t>
            </a:r>
            <a:r>
              <a:rPr lang="cs-CZ" sz="2000" dirty="0">
                <a:latin typeface="Arial" panose="020B0604020202020204" pitchFamily="34" charset="0"/>
              </a:rPr>
              <a:t>.</a:t>
            </a:r>
            <a:endParaRPr lang="en-US" sz="2000" dirty="0">
              <a:latin typeface="Arial" panose="020B0604020202020204" pitchFamily="34" charset="0"/>
            </a:endParaRPr>
          </a:p>
          <a:p>
            <a:pPr marL="1028700" lvl="1" eaLnBrk="1" hangingPunct="1">
              <a:spcBef>
                <a:spcPct val="0"/>
              </a:spcBef>
              <a:defRPr/>
            </a:pPr>
            <a:r>
              <a:rPr lang="en-US" sz="2000" dirty="0">
                <a:latin typeface="Arial" panose="020B0604020202020204" pitchFamily="34" charset="0"/>
              </a:rPr>
              <a:t>There is no common measure of value</a:t>
            </a:r>
            <a:r>
              <a:rPr lang="cs-CZ" sz="2000" dirty="0">
                <a:latin typeface="Arial" panose="020B0604020202020204" pitchFamily="34" charset="0"/>
              </a:rPr>
              <a:t>.</a:t>
            </a:r>
            <a:endParaRPr lang="en-US" sz="2000" dirty="0">
              <a:latin typeface="Arial" panose="020B0604020202020204" pitchFamily="34" charset="0"/>
            </a:endParaRPr>
          </a:p>
          <a:p>
            <a:pPr marL="1028700" lvl="1" eaLnBrk="1" hangingPunct="1">
              <a:spcBef>
                <a:spcPct val="0"/>
              </a:spcBef>
              <a:defRPr/>
            </a:pPr>
            <a:r>
              <a:rPr lang="en-US" sz="2000" dirty="0">
                <a:latin typeface="Arial" panose="020B0604020202020204" pitchFamily="34" charset="0"/>
              </a:rPr>
              <a:t>Indivisibility of certain goods</a:t>
            </a:r>
            <a:r>
              <a:rPr lang="cs-CZ" sz="2000" dirty="0">
                <a:latin typeface="Arial" panose="020B0604020202020204" pitchFamily="34" charset="0"/>
              </a:rPr>
              <a:t>.</a:t>
            </a:r>
            <a:endParaRPr lang="en-US" sz="2000" dirty="0">
              <a:latin typeface="Arial" panose="020B0604020202020204" pitchFamily="34" charset="0"/>
            </a:endParaRPr>
          </a:p>
          <a:p>
            <a:pPr marL="1028700" lvl="1" eaLnBrk="1" hangingPunct="1">
              <a:spcBef>
                <a:spcPct val="0"/>
              </a:spcBef>
              <a:defRPr/>
            </a:pPr>
            <a:r>
              <a:rPr lang="en-US" sz="2000" dirty="0">
                <a:latin typeface="Arial" panose="020B0604020202020204" pitchFamily="34" charset="0"/>
              </a:rPr>
              <a:t>Lack of standards for deferred payments</a:t>
            </a:r>
            <a:r>
              <a:rPr lang="cs-CZ" sz="2000" dirty="0">
                <a:latin typeface="Arial" panose="020B0604020202020204" pitchFamily="34" charset="0"/>
              </a:rPr>
              <a:t>.</a:t>
            </a:r>
            <a:endParaRPr lang="en-US" sz="2000" dirty="0">
              <a:latin typeface="Arial" panose="020B0604020202020204" pitchFamily="34" charset="0"/>
            </a:endParaRPr>
          </a:p>
          <a:p>
            <a:pPr marL="1028700" lvl="1" eaLnBrk="1" hangingPunct="1">
              <a:spcBef>
                <a:spcPct val="0"/>
              </a:spcBef>
              <a:defRPr/>
            </a:pPr>
            <a:r>
              <a:rPr lang="en-US" sz="2000" dirty="0">
                <a:latin typeface="Arial" panose="020B0604020202020204" pitchFamily="34" charset="0"/>
              </a:rPr>
              <a:t>Difficulty in storing wealth</a:t>
            </a:r>
            <a:r>
              <a:rPr lang="cs-CZ" sz="2000" dirty="0">
                <a:latin typeface="Arial" panose="020B0604020202020204" pitchFamily="34" charset="0"/>
              </a:rPr>
              <a:t>.</a:t>
            </a:r>
          </a:p>
          <a:p>
            <a:pPr marL="285750" indent="-285750" eaLnBrk="1" hangingPunct="1">
              <a:spcBef>
                <a:spcPct val="0"/>
              </a:spcBef>
              <a:defRPr/>
            </a:pPr>
            <a:endParaRPr lang="cs-CZ" sz="2200" dirty="0">
              <a:latin typeface="Arial" panose="020B0604020202020204" pitchFamily="34" charset="0"/>
            </a:endParaRPr>
          </a:p>
          <a:p>
            <a:pPr marL="285750" indent="-285750" eaLnBrk="1" hangingPunct="1">
              <a:spcBef>
                <a:spcPct val="0"/>
              </a:spcBef>
              <a:defRPr/>
            </a:pPr>
            <a:r>
              <a:rPr lang="cs-CZ" sz="2200" dirty="0">
                <a:latin typeface="Arial" panose="020B0604020202020204" pitchFamily="34" charset="0"/>
              </a:rPr>
              <a:t>BUT! </a:t>
            </a:r>
            <a:r>
              <a:rPr lang="cs-CZ" sz="2200" dirty="0" err="1">
                <a:latin typeface="Arial" panose="020B0604020202020204" pitchFamily="34" charset="0"/>
              </a:rPr>
              <a:t>Around</a:t>
            </a:r>
            <a:r>
              <a:rPr lang="cs-CZ" sz="2200" dirty="0">
                <a:latin typeface="Arial" panose="020B0604020202020204" pitchFamily="34" charset="0"/>
              </a:rPr>
              <a:t> 20% of </a:t>
            </a:r>
            <a:r>
              <a:rPr lang="cs-CZ" sz="2200" dirty="0" err="1">
                <a:latin typeface="Arial" panose="020B0604020202020204" pitchFamily="34" charset="0"/>
              </a:rPr>
              <a:t>global</a:t>
            </a:r>
            <a:r>
              <a:rPr lang="cs-CZ" sz="2200" dirty="0">
                <a:latin typeface="Arial" panose="020B0604020202020204" pitchFamily="34" charset="0"/>
              </a:rPr>
              <a:t> </a:t>
            </a:r>
            <a:r>
              <a:rPr lang="cs-CZ" sz="2200" dirty="0" err="1">
                <a:latin typeface="Arial" panose="020B0604020202020204" pitchFamily="34" charset="0"/>
              </a:rPr>
              <a:t>trade</a:t>
            </a:r>
            <a:r>
              <a:rPr lang="cs-CZ" sz="2200" dirty="0">
                <a:latin typeface="Arial" panose="020B0604020202020204" pitchFamily="34" charset="0"/>
              </a:rPr>
              <a:t> </a:t>
            </a:r>
            <a:r>
              <a:rPr lang="cs-CZ" sz="2200" dirty="0" err="1">
                <a:latin typeface="Arial" panose="020B0604020202020204" pitchFamily="34" charset="0"/>
              </a:rPr>
              <a:t>is</a:t>
            </a:r>
            <a:r>
              <a:rPr lang="cs-CZ" sz="2200" dirty="0">
                <a:latin typeface="Arial" panose="020B0604020202020204" pitchFamily="34" charset="0"/>
              </a:rPr>
              <a:t> done by barter.</a:t>
            </a:r>
            <a:endParaRPr lang="en-US"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p:txBody>
      </p:sp>
    </p:spTree>
    <p:extLst>
      <p:ext uri="{BB962C8B-B14F-4D97-AF65-F5344CB8AC3E}">
        <p14:creationId xmlns:p14="http://schemas.microsoft.com/office/powerpoint/2010/main" val="40641382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5. </a:t>
            </a:r>
            <a:r>
              <a:rPr lang="en-US" altLang="cs-CZ" sz="2400" b="1" dirty="0">
                <a:latin typeface="Arial" panose="020B0604020202020204" pitchFamily="34" charset="0"/>
              </a:rPr>
              <a:t>SETTING THE PRICE – IN DEPTH LOOK</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1. Pricing objectives</a:t>
            </a:r>
          </a:p>
          <a:p>
            <a:pPr marL="285750" indent="-285750" eaLnBrk="1" hangingPunct="1">
              <a:spcBef>
                <a:spcPct val="0"/>
              </a:spcBef>
              <a:defRPr/>
            </a:pPr>
            <a:r>
              <a:rPr lang="en-US" altLang="cs-CZ" sz="2200" dirty="0">
                <a:latin typeface="Arial" panose="020B0604020202020204" pitchFamily="34" charset="0"/>
              </a:rPr>
              <a:t>2. Determining demand</a:t>
            </a:r>
          </a:p>
          <a:p>
            <a:pPr marL="285750" indent="-285750" eaLnBrk="1" hangingPunct="1">
              <a:spcBef>
                <a:spcPct val="0"/>
              </a:spcBef>
              <a:defRPr/>
            </a:pPr>
            <a:r>
              <a:rPr lang="en-US" altLang="cs-CZ" sz="2200" dirty="0">
                <a:latin typeface="Arial" panose="020B0604020202020204" pitchFamily="34" charset="0"/>
              </a:rPr>
              <a:t>3. Estimating costs</a:t>
            </a:r>
          </a:p>
          <a:p>
            <a:pPr marL="285750" indent="-285750" eaLnBrk="1" hangingPunct="1">
              <a:spcBef>
                <a:spcPct val="0"/>
              </a:spcBef>
              <a:defRPr/>
            </a:pPr>
            <a:r>
              <a:rPr lang="en-US" altLang="cs-CZ" sz="2200" dirty="0">
                <a:latin typeface="Arial" panose="020B0604020202020204" pitchFamily="34" charset="0"/>
              </a:rPr>
              <a:t>4. </a:t>
            </a:r>
            <a:r>
              <a:rPr lang="en-US" altLang="cs-CZ" sz="2200" dirty="0" err="1">
                <a:latin typeface="Arial" panose="020B0604020202020204" pitchFamily="34" charset="0"/>
              </a:rPr>
              <a:t>Analysing</a:t>
            </a:r>
            <a:r>
              <a:rPr lang="en-US" altLang="cs-CZ" sz="2200" dirty="0">
                <a:latin typeface="Arial" panose="020B0604020202020204" pitchFamily="34" charset="0"/>
              </a:rPr>
              <a:t> competitors costs, prices and offers</a:t>
            </a:r>
          </a:p>
          <a:p>
            <a:pPr marL="285750" indent="-285750" eaLnBrk="1" hangingPunct="1">
              <a:spcBef>
                <a:spcPct val="0"/>
              </a:spcBef>
              <a:defRPr/>
            </a:pPr>
            <a:r>
              <a:rPr lang="en-US" altLang="cs-CZ" sz="2200" dirty="0">
                <a:latin typeface="Arial" panose="020B0604020202020204" pitchFamily="34" charset="0"/>
              </a:rPr>
              <a:t>5. Selecting a pricing method</a:t>
            </a:r>
          </a:p>
          <a:p>
            <a:pPr marL="285750" indent="-285750" eaLnBrk="1" hangingPunct="1">
              <a:spcBef>
                <a:spcPct val="0"/>
              </a:spcBef>
              <a:defRPr/>
            </a:pPr>
            <a:r>
              <a:rPr lang="en-US" altLang="cs-CZ" sz="2200" dirty="0">
                <a:latin typeface="Arial" panose="020B0604020202020204" pitchFamily="34" charset="0"/>
              </a:rPr>
              <a:t>6. Selecting final price</a:t>
            </a:r>
          </a:p>
        </p:txBody>
      </p:sp>
    </p:spTree>
    <p:extLst>
      <p:ext uri="{BB962C8B-B14F-4D97-AF65-F5344CB8AC3E}">
        <p14:creationId xmlns:p14="http://schemas.microsoft.com/office/powerpoint/2010/main" val="1504487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STEP 1: SELECTING THE PRICING OBJECTIVE </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What is the </a:t>
            </a:r>
            <a:r>
              <a:rPr lang="en-US" altLang="cs-CZ" sz="2200" dirty="0" err="1">
                <a:latin typeface="Arial" panose="020B0604020202020204" pitchFamily="34" charset="0"/>
              </a:rPr>
              <a:t>organisation</a:t>
            </a:r>
            <a:r>
              <a:rPr lang="en-US" altLang="cs-CZ" sz="2200" dirty="0">
                <a:latin typeface="Arial" panose="020B0604020202020204" pitchFamily="34" charset="0"/>
              </a:rPr>
              <a:t> trying to achieve? </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FINANCIAL OBJECTIVES  </a:t>
            </a:r>
          </a:p>
          <a:p>
            <a:pPr marL="285750" indent="-285750" eaLnBrk="1" hangingPunct="1">
              <a:spcBef>
                <a:spcPct val="0"/>
              </a:spcBef>
              <a:defRPr/>
            </a:pPr>
            <a:r>
              <a:rPr lang="en-US" altLang="cs-CZ" sz="2200" dirty="0">
                <a:latin typeface="Arial" panose="020B0604020202020204" pitchFamily="34" charset="0"/>
              </a:rPr>
              <a:t>Return on investment </a:t>
            </a:r>
          </a:p>
          <a:p>
            <a:pPr marL="285750" indent="-285750" eaLnBrk="1" hangingPunct="1">
              <a:spcBef>
                <a:spcPct val="0"/>
              </a:spcBef>
              <a:defRPr/>
            </a:pPr>
            <a:r>
              <a:rPr lang="en-US" altLang="cs-CZ" sz="2200" dirty="0">
                <a:latin typeface="Arial" panose="020B0604020202020204" pitchFamily="34" charset="0"/>
              </a:rPr>
              <a:t>Profit optimization </a:t>
            </a:r>
          </a:p>
          <a:p>
            <a:pPr marL="285750" indent="-285750" eaLnBrk="1" hangingPunct="1">
              <a:spcBef>
                <a:spcPct val="0"/>
              </a:spcBef>
              <a:defRPr/>
            </a:pPr>
            <a:r>
              <a:rPr lang="en-US" altLang="cs-CZ" sz="2200" dirty="0">
                <a:latin typeface="Arial" panose="020B0604020202020204" pitchFamily="34" charset="0"/>
              </a:rPr>
              <a:t>Generating cash flow </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MARKETING OBJECTIVES </a:t>
            </a:r>
          </a:p>
          <a:p>
            <a:pPr marL="285750" indent="-285750" eaLnBrk="1" hangingPunct="1">
              <a:spcBef>
                <a:spcPct val="0"/>
              </a:spcBef>
              <a:defRPr/>
            </a:pPr>
            <a:r>
              <a:rPr lang="en-US" altLang="cs-CZ" sz="2200" dirty="0">
                <a:latin typeface="Arial" panose="020B0604020202020204" pitchFamily="34" charset="0"/>
              </a:rPr>
              <a:t>Survival </a:t>
            </a:r>
          </a:p>
          <a:p>
            <a:pPr marL="285750" indent="-285750" eaLnBrk="1" hangingPunct="1">
              <a:spcBef>
                <a:spcPct val="0"/>
              </a:spcBef>
              <a:defRPr/>
            </a:pPr>
            <a:r>
              <a:rPr lang="en-US" altLang="cs-CZ" sz="2200" dirty="0">
                <a:latin typeface="Arial" panose="020B0604020202020204" pitchFamily="34" charset="0"/>
              </a:rPr>
              <a:t>Maximum market share </a:t>
            </a:r>
          </a:p>
          <a:p>
            <a:pPr marL="285750" indent="-285750" eaLnBrk="1" hangingPunct="1">
              <a:spcBef>
                <a:spcPct val="0"/>
              </a:spcBef>
              <a:defRPr/>
            </a:pPr>
            <a:r>
              <a:rPr lang="en-US" altLang="cs-CZ" sz="2200" dirty="0">
                <a:latin typeface="Arial" panose="020B0604020202020204" pitchFamily="34" charset="0"/>
              </a:rPr>
              <a:t>Maximum market skimming </a:t>
            </a:r>
          </a:p>
          <a:p>
            <a:pPr marL="285750" indent="-285750" eaLnBrk="1" hangingPunct="1">
              <a:spcBef>
                <a:spcPct val="0"/>
              </a:spcBef>
              <a:defRPr/>
            </a:pPr>
            <a:r>
              <a:rPr lang="en-US" altLang="cs-CZ" sz="2200" dirty="0">
                <a:latin typeface="Arial" panose="020B0604020202020204" pitchFamily="34" charset="0"/>
              </a:rPr>
              <a:t>Product-quality leadership </a:t>
            </a:r>
          </a:p>
        </p:txBody>
      </p:sp>
    </p:spTree>
    <p:extLst>
      <p:ext uri="{BB962C8B-B14F-4D97-AF65-F5344CB8AC3E}">
        <p14:creationId xmlns:p14="http://schemas.microsoft.com/office/powerpoint/2010/main" val="2445263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STEP 2: DETERMINING DEMAND </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All pricing decisions are, in the end, </a:t>
            </a:r>
            <a:r>
              <a:rPr lang="en-US" altLang="cs-CZ" sz="2200" dirty="0" err="1">
                <a:latin typeface="Arial" panose="020B0604020202020204" pitchFamily="34" charset="0"/>
              </a:rPr>
              <a:t>dependant</a:t>
            </a:r>
            <a:r>
              <a:rPr lang="en-US" altLang="cs-CZ" sz="2200" dirty="0">
                <a:latin typeface="Arial" panose="020B0604020202020204" pitchFamily="34" charset="0"/>
              </a:rPr>
              <a:t> on the level of market demand, and on “what the market will bear”. </a:t>
            </a:r>
          </a:p>
          <a:p>
            <a:pPr marL="285750" indent="-285750" eaLnBrk="1" hangingPunct="1">
              <a:spcBef>
                <a:spcPct val="0"/>
              </a:spcBef>
              <a:defRPr/>
            </a:pPr>
            <a:r>
              <a:rPr lang="en-US" altLang="cs-CZ" sz="2200" dirty="0">
                <a:latin typeface="Arial" panose="020B0604020202020204" pitchFamily="34" charset="0"/>
              </a:rPr>
              <a:t>The market demand for luxury products, such as Rolls Royce cars, is very small, and so is the supply. Supply and demand meet at a very high price, because there are a few customers that are willing to pay a lot extra for a luxury product because of its prestige value, etc. </a:t>
            </a:r>
          </a:p>
          <a:p>
            <a:pPr marL="285750" indent="-285750" eaLnBrk="1" hangingPunct="1">
              <a:spcBef>
                <a:spcPct val="0"/>
              </a:spcBef>
              <a:defRPr/>
            </a:pPr>
            <a:r>
              <a:rPr lang="en-US" altLang="cs-CZ" sz="2200" dirty="0">
                <a:latin typeface="Arial" panose="020B0604020202020204" pitchFamily="34" charset="0"/>
              </a:rPr>
              <a:t>On the other hand, most customers for toothpaste are only prepared to pay a relatively small amount for each tube, </a:t>
            </a:r>
            <a:r>
              <a:rPr lang="en-US" altLang="cs-CZ" sz="2200" dirty="0" err="1">
                <a:latin typeface="Arial" panose="020B0604020202020204" pitchFamily="34" charset="0"/>
              </a:rPr>
              <a:t>rationalising</a:t>
            </a:r>
            <a:r>
              <a:rPr lang="en-US" altLang="cs-CZ" sz="2200" dirty="0">
                <a:latin typeface="Arial" panose="020B0604020202020204" pitchFamily="34" charset="0"/>
              </a:rPr>
              <a:t> that there is a limit to the value added potential of the product, which in any case they purchase relatively frequently. </a:t>
            </a:r>
          </a:p>
        </p:txBody>
      </p:sp>
    </p:spTree>
    <p:extLst>
      <p:ext uri="{BB962C8B-B14F-4D97-AF65-F5344CB8AC3E}">
        <p14:creationId xmlns:p14="http://schemas.microsoft.com/office/powerpoint/2010/main" val="24636777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STEP 3: ESTIMATING COSTS </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Full cost pricing: this type of cost pricing calculates all costs together, fixed costs and variable costs per unit, and adds a margin (profit for the company). It also takes into account sales estimates that are used as a dividing number. After a certain breakpoint, be it a month, a quarter year, or a year, the total costs of production are calculated and the price is set accordingly. </a:t>
            </a:r>
          </a:p>
          <a:p>
            <a:pPr marL="285750" indent="-285750" eaLnBrk="1" hangingPunct="1">
              <a:spcBef>
                <a:spcPct val="0"/>
              </a:spcBef>
              <a:defRPr/>
            </a:pPr>
            <a:r>
              <a:rPr lang="en-US" altLang="cs-CZ" sz="2200" dirty="0">
                <a:latin typeface="Arial" panose="020B0604020202020204" pitchFamily="34" charset="0"/>
              </a:rPr>
              <a:t>Direct cost pricing: direct cost pricing is sometimes called marginal cost pricing. It includes the calculation of only those costs that are likely to rise as output increases. The obvious problem is that this price does not cover full costs and so the company would be making a loss selling a product at this low price. </a:t>
            </a:r>
          </a:p>
        </p:txBody>
      </p:sp>
    </p:spTree>
    <p:extLst>
      <p:ext uri="{BB962C8B-B14F-4D97-AF65-F5344CB8AC3E}">
        <p14:creationId xmlns:p14="http://schemas.microsoft.com/office/powerpoint/2010/main" val="1894013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STEP 4: ANALYSING COMPETITORS COSTS, PRICES, AND OFFERS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Within the range of possible prices determined by market demand and company costs, the firm must take competitor’s costs, prices, and possible price reactions into account. If the firms offer contains features not offered by the nearest competitor, it should evaluate their worth to the customer and add that value to the competitor’s price. If the competitors offer contains some features not offered by the firm, the firm should subtract their value from its own price. Now the firm can decide whether it can charge more, the same, or less than the competitor. </a:t>
            </a:r>
          </a:p>
          <a:p>
            <a:pPr marL="285750" indent="-285750" eaLnBrk="1" hangingPunct="1">
              <a:spcBef>
                <a:spcPct val="0"/>
              </a:spcBef>
              <a:defRPr/>
            </a:pPr>
            <a:r>
              <a:rPr lang="en-US" altLang="cs-CZ" sz="2200" dirty="0">
                <a:latin typeface="Arial" panose="020B0604020202020204" pitchFamily="34" charset="0"/>
              </a:rPr>
              <a:t>The introduction or change of any price can provoke a response from customers, competitors, distributors, suppliers, and even government. </a:t>
            </a:r>
          </a:p>
        </p:txBody>
      </p:sp>
    </p:spTree>
    <p:extLst>
      <p:ext uri="{BB962C8B-B14F-4D97-AF65-F5344CB8AC3E}">
        <p14:creationId xmlns:p14="http://schemas.microsoft.com/office/powerpoint/2010/main" val="37019374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STEP 5: SELECTING A PRICING METHOD</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Given the customers demand schedule, the cost function, and competitors’ prices, the company is now ready to select a price. Costs set a floor to the price. Competitors’ prices and the price of substitutes provide an orienting point. Customers’ assessment of unique features establishes the price ceiling. Companies select a pricing method that includes one or more of these three considerations. </a:t>
            </a:r>
          </a:p>
          <a:p>
            <a:pPr marL="285750" indent="-285750" eaLnBrk="1" hangingPunct="1">
              <a:spcBef>
                <a:spcPct val="0"/>
              </a:spcBef>
              <a:defRPr/>
            </a:pPr>
            <a:r>
              <a:rPr lang="en-US" altLang="cs-CZ" sz="2200" dirty="0">
                <a:latin typeface="Arial" panose="020B0604020202020204" pitchFamily="34" charset="0"/>
              </a:rPr>
              <a:t>There are 6 basic price-setting methods: mark-up pricing (adding a standard mark-up to the products cost), target-return pricing (the firm determines the price that yields its target rate of return on investment), perceived-value pricing (based on the value perceived by the customer), value pricing (offering a good value for low price), going-rate pricing (the firm bases its price largely on competitors prices), and auction-type pricing (price is settled in an auction).</a:t>
            </a:r>
          </a:p>
        </p:txBody>
      </p:sp>
    </p:spTree>
    <p:extLst>
      <p:ext uri="{BB962C8B-B14F-4D97-AF65-F5344CB8AC3E}">
        <p14:creationId xmlns:p14="http://schemas.microsoft.com/office/powerpoint/2010/main" val="38616527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STEP 6: SELECTING THE FINAL PRICE </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219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altLang="cs-CZ" sz="2200" dirty="0">
                <a:latin typeface="Arial" panose="020B0604020202020204" pitchFamily="34" charset="0"/>
              </a:rPr>
              <a:t>Pricing methods narrow the range from which the company must select its final price. In selecting that price, the company must consider additional factors, including the impact of other marketing activities, company pricing policies, gain-and-risk-sharing pricing, and the impact of price on other parties. </a:t>
            </a:r>
            <a:endParaRPr lang="cs-CZ" altLang="cs-CZ" sz="2200" dirty="0">
              <a:latin typeface="Arial" panose="020B0604020202020204" pitchFamily="34" charset="0"/>
            </a:endParaRPr>
          </a:p>
          <a:p>
            <a:endParaRPr lang="en-US" altLang="cs-CZ" sz="2200" dirty="0">
              <a:latin typeface="Arial" panose="020B0604020202020204" pitchFamily="34" charset="0"/>
            </a:endParaRPr>
          </a:p>
        </p:txBody>
      </p:sp>
    </p:spTree>
    <p:extLst>
      <p:ext uri="{BB962C8B-B14F-4D97-AF65-F5344CB8AC3E}">
        <p14:creationId xmlns:p14="http://schemas.microsoft.com/office/powerpoint/2010/main" val="1686802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1. INTRODUCTION TO PRICE</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This element determines what the company is paid.</a:t>
            </a:r>
          </a:p>
          <a:p>
            <a:pPr marL="285750" indent="-285750" eaLnBrk="1" hangingPunct="1">
              <a:spcBef>
                <a:spcPct val="0"/>
              </a:spcBef>
              <a:defRPr/>
            </a:pPr>
            <a:r>
              <a:rPr lang="en-US" altLang="cs-CZ" sz="2200" dirty="0">
                <a:latin typeface="Arial" panose="020B0604020202020204" pitchFamily="34" charset="0"/>
              </a:rPr>
              <a:t>Even when the marketer produces the right product, promotes it correctly and initiates the proper channel of distribution, the effort fails if the product is not properly priced. </a:t>
            </a:r>
          </a:p>
          <a:p>
            <a:pPr marL="285750" indent="-285750" eaLnBrk="1" hangingPunct="1">
              <a:spcBef>
                <a:spcPct val="0"/>
              </a:spcBef>
              <a:defRPr/>
            </a:pPr>
            <a:r>
              <a:rPr lang="en-US" altLang="cs-CZ" sz="2200" dirty="0">
                <a:latin typeface="Arial" panose="020B0604020202020204" pitchFamily="34" charset="0"/>
              </a:rPr>
              <a:t>Setting the right price for a product can be the key to success or failure. Too high? Too low?</a:t>
            </a:r>
          </a:p>
          <a:p>
            <a:pPr marL="285750" indent="-285750" eaLnBrk="1" hangingPunct="1">
              <a:spcBef>
                <a:spcPct val="0"/>
              </a:spcBef>
              <a:defRPr/>
            </a:pPr>
            <a:r>
              <a:rPr lang="en-US" altLang="cs-CZ" sz="2200" dirty="0">
                <a:latin typeface="Arial" panose="020B0604020202020204" pitchFamily="34" charset="0"/>
              </a:rPr>
              <a:t>A product price must reflect the quality/value the consumer perceives in the product (part of positioning). It is further complicated when the company sells its product to customers in different country markets.</a:t>
            </a:r>
          </a:p>
          <a:p>
            <a:pPr marL="285750" indent="-285750" eaLnBrk="1" hangingPunct="1">
              <a:spcBef>
                <a:spcPct val="0"/>
              </a:spcBef>
              <a:defRPr/>
            </a:pPr>
            <a:r>
              <a:rPr lang="en-US" altLang="cs-CZ" sz="2200" dirty="0">
                <a:latin typeface="Arial" panose="020B0604020202020204" pitchFamily="34" charset="0"/>
              </a:rPr>
              <a:t>Internet changes the way of perceiving a price. Price was flexible, then hard set, now again flexible.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PRICE ADAPTATION 1</a:t>
            </a:r>
          </a:p>
        </p:txBody>
      </p:sp>
      <p:sp>
        <p:nvSpPr>
          <p:cNvPr id="3079" name="TextovéPole 10"/>
          <p:cNvSpPr txBox="1">
            <a:spLocks noChangeArrowheads="1"/>
          </p:cNvSpPr>
          <p:nvPr/>
        </p:nvSpPr>
        <p:spPr bwMode="auto">
          <a:xfrm>
            <a:off x="503238" y="1512044"/>
            <a:ext cx="8477250" cy="4290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altLang="cs-CZ" sz="2200" dirty="0">
                <a:latin typeface="Arial" panose="020B0604020202020204" pitchFamily="34" charset="0"/>
              </a:rPr>
              <a:t>Companies usually develop a pricing structure that reflects variations in geographical demand and costs, market-segment requirements, purchase timing, order levels, delivery frequency, guarantees, service contracts, and other factors. As a result of discounts, allowances, and promotional support, a company rarely realizes the same profit from each unit of a product that it sells.</a:t>
            </a:r>
            <a:endParaRPr lang="cs-CZ" altLang="cs-CZ" sz="2200" dirty="0">
              <a:latin typeface="Arial" panose="020B0604020202020204" pitchFamily="34" charset="0"/>
            </a:endParaRPr>
          </a:p>
          <a:p>
            <a:endParaRPr lang="en-US" altLang="cs-CZ" sz="2200" dirty="0">
              <a:latin typeface="Arial" panose="020B0604020202020204" pitchFamily="34" charset="0"/>
            </a:endParaRPr>
          </a:p>
          <a:p>
            <a:r>
              <a:rPr lang="en-US" altLang="cs-CZ" sz="2200" b="1" dirty="0">
                <a:latin typeface="Arial" panose="020B0604020202020204" pitchFamily="34" charset="0"/>
              </a:rPr>
              <a:t>Geographical pricing</a:t>
            </a:r>
            <a:r>
              <a:rPr lang="en-US" altLang="cs-CZ" sz="2200" dirty="0">
                <a:latin typeface="Arial" panose="020B0604020202020204" pitchFamily="34" charset="0"/>
              </a:rPr>
              <a:t>: the company decides how to price its products to different customers in different locations and countries. The effects of distance and market strategy take effect. Another issue closely connected is how to get paid, this leads to barter, compensation deals, offsets and buyback arrangements.</a:t>
            </a:r>
          </a:p>
        </p:txBody>
      </p:sp>
    </p:spTree>
    <p:extLst>
      <p:ext uri="{BB962C8B-B14F-4D97-AF65-F5344CB8AC3E}">
        <p14:creationId xmlns:p14="http://schemas.microsoft.com/office/powerpoint/2010/main" val="31947292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PRICE ADAPTATION 1</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Price discounts and allowances</a:t>
            </a:r>
            <a:r>
              <a:rPr lang="en-US" altLang="cs-CZ" sz="2200" dirty="0">
                <a:latin typeface="Arial" panose="020B0604020202020204" pitchFamily="34" charset="0"/>
              </a:rPr>
              <a:t>: companies can use discounts in many ways, for example for early payment, volume purchases, off-season buying, etc. Company must never forget that it may attract new customers but it may also harm the image and it definitely decreases income. </a:t>
            </a:r>
          </a:p>
          <a:p>
            <a:pPr marL="285750" indent="-285750" eaLnBrk="1" hangingPunct="1">
              <a:spcBef>
                <a:spcPct val="0"/>
              </a:spcBef>
              <a:defRPr/>
            </a:pPr>
            <a:r>
              <a:rPr lang="en-US" altLang="cs-CZ" sz="2200" b="1" dirty="0">
                <a:latin typeface="Arial" panose="020B0604020202020204" pitchFamily="34" charset="0"/>
              </a:rPr>
              <a:t>Promotional pricing</a:t>
            </a:r>
            <a:r>
              <a:rPr lang="en-US" altLang="cs-CZ" sz="2200" dirty="0">
                <a:latin typeface="Arial" panose="020B0604020202020204" pitchFamily="34" charset="0"/>
              </a:rPr>
              <a:t>: this includes special event pricing, cash rebates, longer payment terms, etc. These strategies get often copied by the competition and lose their effectiveness early.</a:t>
            </a:r>
          </a:p>
          <a:p>
            <a:pPr marL="285750" indent="-285750" eaLnBrk="1" hangingPunct="1">
              <a:spcBef>
                <a:spcPct val="0"/>
              </a:spcBef>
              <a:defRPr/>
            </a:pPr>
            <a:r>
              <a:rPr lang="en-US" altLang="cs-CZ" sz="2200" b="1" dirty="0">
                <a:latin typeface="Arial" panose="020B0604020202020204" pitchFamily="34" charset="0"/>
              </a:rPr>
              <a:t>Differentiated pricing: </a:t>
            </a:r>
            <a:r>
              <a:rPr lang="en-US" altLang="cs-CZ" sz="2200" dirty="0">
                <a:latin typeface="Arial" panose="020B0604020202020204" pitchFamily="34" charset="0"/>
              </a:rPr>
              <a:t>also called price discrimination. It occurs when a company sells a product or service at two or more prices that do not reflect a proportional difference in costs. The pricing can be differentiated: customer-segment pricing, product-form pricing, image pricing, channel pricing, location pricing, time pricing.</a:t>
            </a:r>
          </a:p>
        </p:txBody>
      </p:sp>
    </p:spTree>
    <p:extLst>
      <p:ext uri="{BB962C8B-B14F-4D97-AF65-F5344CB8AC3E}">
        <p14:creationId xmlns:p14="http://schemas.microsoft.com/office/powerpoint/2010/main" val="3067454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PRICING AND ETHICAL ISSUES</a:t>
            </a:r>
          </a:p>
        </p:txBody>
      </p:sp>
      <p:sp>
        <p:nvSpPr>
          <p:cNvPr id="3079" name="TextovéPole 10"/>
          <p:cNvSpPr txBox="1">
            <a:spLocks noChangeArrowheads="1"/>
          </p:cNvSpPr>
          <p:nvPr/>
        </p:nvSpPr>
        <p:spPr bwMode="auto">
          <a:xfrm>
            <a:off x="465138" y="1348800"/>
            <a:ext cx="847725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Price fixing</a:t>
            </a:r>
            <a:r>
              <a:rPr lang="en-US" altLang="cs-CZ" sz="2200" dirty="0">
                <a:latin typeface="Arial" panose="020B0604020202020204" pitchFamily="34" charset="0"/>
              </a:rPr>
              <a:t>: it can be in the interests of producers to agree among themselves not to compete on price (cartel). This is an act of collusion and is banned in many countries and regions. </a:t>
            </a:r>
          </a:p>
          <a:p>
            <a:pPr marL="285750" indent="-285750" eaLnBrk="1" hangingPunct="1">
              <a:spcBef>
                <a:spcPct val="0"/>
              </a:spcBef>
              <a:defRPr/>
            </a:pPr>
            <a:r>
              <a:rPr lang="en-US" altLang="cs-CZ" sz="2200" b="1" dirty="0">
                <a:latin typeface="Arial" panose="020B0604020202020204" pitchFamily="34" charset="0"/>
              </a:rPr>
              <a:t>Predatory pricing</a:t>
            </a:r>
            <a:r>
              <a:rPr lang="en-US" altLang="cs-CZ" sz="2200" dirty="0">
                <a:latin typeface="Arial" panose="020B0604020202020204" pitchFamily="34" charset="0"/>
              </a:rPr>
              <a:t>: a firm cuts its prices with the aim of driving out the competition. The firm is content to incur losses with the intent that high profits will be generated through higher prices once the competition is eliminated. </a:t>
            </a:r>
          </a:p>
          <a:p>
            <a:pPr marL="285750" indent="-285750" eaLnBrk="1" hangingPunct="1">
              <a:spcBef>
                <a:spcPct val="0"/>
              </a:spcBef>
              <a:defRPr/>
            </a:pPr>
            <a:r>
              <a:rPr lang="en-US" altLang="cs-CZ" sz="2200" b="1" dirty="0">
                <a:latin typeface="Arial" panose="020B0604020202020204" pitchFamily="34" charset="0"/>
              </a:rPr>
              <a:t>Deceptive pricing</a:t>
            </a:r>
            <a:r>
              <a:rPr lang="en-US" altLang="cs-CZ" sz="2200" dirty="0">
                <a:latin typeface="Arial" panose="020B0604020202020204" pitchFamily="34" charset="0"/>
              </a:rPr>
              <a:t>: occurs when consumers are misled by the price deals offered by companies. Two examples are misleading price comparisons (a store sets high prices for short time and then claims to lower them later) and “bait and switch” (customer is baited in a store on discounted prices but the salesperson persuades to switch to higher-priced product).</a:t>
            </a:r>
          </a:p>
          <a:p>
            <a:pPr marL="285750" indent="-285750" eaLnBrk="1" hangingPunct="1">
              <a:spcBef>
                <a:spcPct val="0"/>
              </a:spcBef>
              <a:defRPr/>
            </a:pPr>
            <a:r>
              <a:rPr lang="en-US" altLang="cs-CZ" sz="2200" b="1" dirty="0">
                <a:latin typeface="Arial" panose="020B0604020202020204" pitchFamily="34" charset="0"/>
              </a:rPr>
              <a:t>Price discrimination</a:t>
            </a:r>
            <a:r>
              <a:rPr lang="en-US" altLang="cs-CZ" sz="2200" dirty="0">
                <a:latin typeface="Arial" panose="020B0604020202020204" pitchFamily="34" charset="0"/>
              </a:rPr>
              <a:t>: occurs when a supplier offers a better price for the same product to one buyer and not to another, resulting in an unfair competitive advantage.</a:t>
            </a:r>
          </a:p>
        </p:txBody>
      </p:sp>
    </p:spTree>
    <p:extLst>
      <p:ext uri="{BB962C8B-B14F-4D97-AF65-F5344CB8AC3E}">
        <p14:creationId xmlns:p14="http://schemas.microsoft.com/office/powerpoint/2010/main" val="20710376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PSYCHOLOGICAL EFFECTS IN PRICING</a:t>
            </a:r>
          </a:p>
        </p:txBody>
      </p:sp>
      <p:sp>
        <p:nvSpPr>
          <p:cNvPr id="3079" name="TextovéPole 10"/>
          <p:cNvSpPr txBox="1">
            <a:spLocks noChangeArrowheads="1"/>
          </p:cNvSpPr>
          <p:nvPr/>
        </p:nvSpPr>
        <p:spPr bwMode="auto">
          <a:xfrm>
            <a:off x="465138" y="1348800"/>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Psychological meaning of numbers</a:t>
            </a:r>
          </a:p>
          <a:p>
            <a:pPr marL="285750" indent="-285750" eaLnBrk="1" hangingPunct="1">
              <a:spcBef>
                <a:spcPct val="0"/>
              </a:spcBef>
              <a:defRPr/>
            </a:pPr>
            <a:r>
              <a:rPr lang="en-US" altLang="cs-CZ" sz="2200" dirty="0">
                <a:latin typeface="Arial" panose="020B0604020202020204" pitchFamily="34" charset="0"/>
              </a:rPr>
              <a:t>Using 1.99 instead of </a:t>
            </a:r>
            <a:r>
              <a:rPr lang="cs-CZ" altLang="cs-CZ" sz="2200" dirty="0">
                <a:latin typeface="Arial" panose="020B0604020202020204" pitchFamily="34" charset="0"/>
              </a:rPr>
              <a:t>2.</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Everything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en-US" altLang="cs-CZ" sz="2200" dirty="0">
                <a:latin typeface="Arial" panose="020B0604020202020204" pitchFamily="34" charset="0"/>
              </a:rPr>
              <a:t>XX</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Monthly payments instead of the total price.</a:t>
            </a:r>
          </a:p>
          <a:p>
            <a:pPr marL="285750" indent="-285750" eaLnBrk="1" hangingPunct="1">
              <a:spcBef>
                <a:spcPct val="0"/>
              </a:spcBef>
              <a:defRPr/>
            </a:pPr>
            <a:r>
              <a:rPr lang="cs-CZ" altLang="cs-CZ" sz="2200" dirty="0" err="1">
                <a:latin typeface="Arial" panose="020B0604020202020204" pitchFamily="34" charset="0"/>
              </a:rPr>
              <a:t>Sale</a:t>
            </a:r>
            <a:r>
              <a:rPr lang="cs-CZ" altLang="cs-CZ" sz="2200" dirty="0">
                <a:latin typeface="Arial" panose="020B0604020202020204" pitchFamily="34" charset="0"/>
              </a:rPr>
              <a:t>! </a:t>
            </a:r>
            <a:r>
              <a:rPr lang="en-US" altLang="cs-CZ" sz="2200" dirty="0">
                <a:latin typeface="Arial" panose="020B0604020202020204" pitchFamily="34" charset="0"/>
              </a:rPr>
              <a:t>X + 1 free.</a:t>
            </a:r>
          </a:p>
          <a:p>
            <a:pPr marL="285750" indent="-285750" eaLnBrk="1" hangingPunct="1">
              <a:spcBef>
                <a:spcPct val="0"/>
              </a:spcBef>
              <a:defRPr/>
            </a:pPr>
            <a:r>
              <a:rPr lang="cs-CZ" altLang="cs-CZ" sz="2200" dirty="0">
                <a:latin typeface="Arial" panose="020B0604020202020204" pitchFamily="34" charset="0"/>
              </a:rPr>
              <a:t>H</a:t>
            </a:r>
            <a:r>
              <a:rPr lang="en-US" altLang="cs-CZ" sz="2200" dirty="0" err="1">
                <a:latin typeface="Arial" panose="020B0604020202020204" pitchFamily="34" charset="0"/>
              </a:rPr>
              <a:t>igh</a:t>
            </a:r>
            <a:r>
              <a:rPr lang="en-US" altLang="cs-CZ" sz="2200" dirty="0">
                <a:latin typeface="Arial" panose="020B0604020202020204" pitchFamily="34" charset="0"/>
              </a:rPr>
              <a:t> prices and a subsequent "drastic" discount.</a:t>
            </a:r>
            <a:endParaRPr lang="cs-CZ" altLang="cs-CZ" sz="2200" dirty="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Consumers generally perceive the first number</a:t>
            </a:r>
            <a:r>
              <a:rPr lang="cs-CZ" altLang="cs-CZ" sz="2200" dirty="0">
                <a:latin typeface="Arial" panose="020B0604020202020204" pitchFamily="34" charset="0"/>
              </a:rPr>
              <a:t> of </a:t>
            </a:r>
            <a:r>
              <a:rPr lang="cs-CZ" altLang="cs-CZ" sz="2200" dirty="0" err="1">
                <a:latin typeface="Arial" panose="020B0604020202020204" pitchFamily="34" charset="0"/>
              </a:rPr>
              <a:t>the</a:t>
            </a:r>
            <a:r>
              <a:rPr lang="en-US" altLang="cs-CZ" sz="2200" dirty="0">
                <a:latin typeface="Arial" panose="020B0604020202020204" pitchFamily="34" charset="0"/>
              </a:rPr>
              <a:t> price and how many digit</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en-US" altLang="cs-CZ" sz="2200" dirty="0">
                <a:latin typeface="Arial" panose="020B0604020202020204" pitchFamily="34" charset="0"/>
              </a:rPr>
              <a:t> number </a:t>
            </a:r>
            <a:r>
              <a:rPr lang="cs-CZ" altLang="cs-CZ" sz="2200" dirty="0">
                <a:latin typeface="Arial" panose="020B0604020202020204" pitchFamily="34" charset="0"/>
              </a:rPr>
              <a:t>ha</a:t>
            </a:r>
            <a:r>
              <a:rPr lang="en-US" altLang="cs-CZ" sz="2200" dirty="0">
                <a:latin typeface="Arial" panose="020B0604020202020204" pitchFamily="34" charset="0"/>
              </a:rPr>
              <a:t>s. </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This effect is further enhanced </a:t>
            </a:r>
            <a:r>
              <a:rPr lang="cs-CZ" altLang="cs-CZ" sz="2200" dirty="0" err="1">
                <a:latin typeface="Arial" panose="020B0604020202020204" pitchFamily="34" charset="0"/>
              </a:rPr>
              <a:t>with</a:t>
            </a:r>
            <a:r>
              <a:rPr lang="cs-CZ" altLang="cs-CZ" sz="2200" dirty="0">
                <a:latin typeface="Arial" panose="020B0604020202020204" pitchFamily="34" charset="0"/>
              </a:rPr>
              <a:t> </a:t>
            </a:r>
            <a:r>
              <a:rPr lang="en-US" altLang="cs-CZ" sz="2200" dirty="0">
                <a:latin typeface="Arial" panose="020B0604020202020204" pitchFamily="34" charset="0"/>
              </a:rPr>
              <a:t>price tags where these items are printed in smaller letters (€ 3.</a:t>
            </a:r>
            <a:r>
              <a:rPr lang="en-US" altLang="cs-CZ" sz="2200" baseline="30000" dirty="0">
                <a:latin typeface="Arial" panose="020B0604020202020204" pitchFamily="34" charset="0"/>
              </a:rPr>
              <a:t>98</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Prices quoted to the penny suggest to the consumer that the goods are sold at the lowest possible price.</a:t>
            </a:r>
          </a:p>
          <a:p>
            <a:pPr marL="285750" indent="-285750" eaLnBrk="1" hangingPunct="1">
              <a:spcBef>
                <a:spcPct val="0"/>
              </a:spcBef>
              <a:defRPr/>
            </a:pPr>
            <a:r>
              <a:rPr lang="en-US" altLang="cs-CZ" sz="2200" dirty="0">
                <a:latin typeface="Arial" panose="020B0604020202020204" pitchFamily="34" charset="0"/>
              </a:rPr>
              <a:t>The importance of setting the right price is growing with the development of web sites for comparison goods.</a:t>
            </a:r>
          </a:p>
        </p:txBody>
      </p:sp>
    </p:spTree>
    <p:extLst>
      <p:ext uri="{BB962C8B-B14F-4D97-AF65-F5344CB8AC3E}">
        <p14:creationId xmlns:p14="http://schemas.microsoft.com/office/powerpoint/2010/main" val="38945514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DISCRIMINATION PRICING</a:t>
            </a:r>
          </a:p>
        </p:txBody>
      </p:sp>
      <p:sp>
        <p:nvSpPr>
          <p:cNvPr id="3079" name="TextovéPole 10"/>
          <p:cNvSpPr txBox="1">
            <a:spLocks noChangeArrowheads="1"/>
          </p:cNvSpPr>
          <p:nvPr/>
        </p:nvSpPr>
        <p:spPr bwMode="auto">
          <a:xfrm>
            <a:off x="465138" y="1348800"/>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Prices</a:t>
            </a:r>
            <a:r>
              <a:rPr lang="cs-CZ" altLang="cs-CZ" sz="2200" dirty="0">
                <a:latin typeface="Arial" panose="020B0604020202020204" pitchFamily="34" charset="0"/>
              </a:rPr>
              <a:t> </a:t>
            </a:r>
            <a:r>
              <a:rPr lang="cs-CZ" altLang="cs-CZ" sz="2200" dirty="0" err="1">
                <a:latin typeface="Arial" panose="020B0604020202020204" pitchFamily="34" charset="0"/>
              </a:rPr>
              <a:t>can</a:t>
            </a:r>
            <a:r>
              <a:rPr lang="cs-CZ" altLang="cs-CZ" sz="2200" dirty="0">
                <a:latin typeface="Arial" panose="020B0604020202020204" pitchFamily="34" charset="0"/>
              </a:rPr>
              <a:t> </a:t>
            </a:r>
            <a:r>
              <a:rPr lang="cs-CZ" altLang="cs-CZ" sz="2200" dirty="0" err="1">
                <a:latin typeface="Arial" panose="020B0604020202020204" pitchFamily="34" charset="0"/>
              </a:rPr>
              <a:t>be</a:t>
            </a:r>
            <a:r>
              <a:rPr lang="cs-CZ" altLang="cs-CZ" sz="2200" dirty="0">
                <a:latin typeface="Arial" panose="020B0604020202020204" pitchFamily="34" charset="0"/>
              </a:rPr>
              <a:t> set to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cs-CZ" altLang="cs-CZ" sz="2200" dirty="0" err="1">
                <a:latin typeface="Arial" panose="020B0604020202020204" pitchFamily="34" charset="0"/>
              </a:rPr>
              <a:t>better</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certain</a:t>
            </a:r>
            <a:r>
              <a:rPr lang="cs-CZ" altLang="cs-CZ" sz="2200" dirty="0">
                <a:latin typeface="Arial" panose="020B0604020202020204" pitchFamily="34" charset="0"/>
              </a:rPr>
              <a:t> </a:t>
            </a:r>
            <a:r>
              <a:rPr lang="cs-CZ" altLang="cs-CZ" sz="2200" dirty="0" err="1">
                <a:latin typeface="Arial" panose="020B0604020202020204" pitchFamily="34" charset="0"/>
              </a:rPr>
              <a:t>customers</a:t>
            </a:r>
            <a:r>
              <a:rPr lang="cs-CZ" altLang="cs-CZ" sz="2200" dirty="0">
                <a:latin typeface="Arial" panose="020B0604020202020204" pitchFamily="34" charset="0"/>
              </a:rPr>
              <a:t> </a:t>
            </a:r>
            <a:r>
              <a:rPr lang="cs-CZ" altLang="cs-CZ" sz="2200" dirty="0" err="1">
                <a:latin typeface="Arial" panose="020B0604020202020204" pitchFamily="34" charset="0"/>
              </a:rPr>
              <a:t>while</a:t>
            </a:r>
            <a:r>
              <a:rPr lang="cs-CZ" altLang="cs-CZ" sz="2200" dirty="0">
                <a:latin typeface="Arial" panose="020B0604020202020204" pitchFamily="34" charset="0"/>
              </a:rPr>
              <a:t> </a:t>
            </a:r>
            <a:r>
              <a:rPr lang="cs-CZ" altLang="cs-CZ" sz="2200" dirty="0" err="1">
                <a:latin typeface="Arial" panose="020B0604020202020204" pitchFamily="34" charset="0"/>
              </a:rPr>
              <a:t>discriminating</a:t>
            </a:r>
            <a:r>
              <a:rPr lang="cs-CZ" altLang="cs-CZ" sz="2200" dirty="0">
                <a:latin typeface="Arial" panose="020B0604020202020204" pitchFamily="34" charset="0"/>
              </a:rPr>
              <a:t> </a:t>
            </a:r>
            <a:r>
              <a:rPr lang="cs-CZ" altLang="cs-CZ" sz="2200" dirty="0" err="1">
                <a:latin typeface="Arial" panose="020B0604020202020204" pitchFamily="34" charset="0"/>
              </a:rPr>
              <a:t>other</a:t>
            </a:r>
            <a:r>
              <a:rPr lang="cs-CZ" altLang="cs-CZ" sz="2200" dirty="0">
                <a:latin typeface="Arial" panose="020B0604020202020204" pitchFamily="34" charset="0"/>
              </a:rPr>
              <a:t>.</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Based</a:t>
            </a:r>
            <a:r>
              <a:rPr lang="cs-CZ" altLang="cs-CZ" sz="2200" dirty="0">
                <a:latin typeface="Arial" panose="020B0604020202020204" pitchFamily="34" charset="0"/>
              </a:rPr>
              <a:t> on </a:t>
            </a:r>
            <a:r>
              <a:rPr lang="cs-CZ" altLang="cs-CZ" sz="2200" dirty="0" err="1">
                <a:latin typeface="Arial" panose="020B0604020202020204" pitchFamily="34" charset="0"/>
              </a:rPr>
              <a:t>segments</a:t>
            </a:r>
            <a:r>
              <a:rPr lang="cs-CZ" altLang="cs-CZ" sz="2200" dirty="0">
                <a:latin typeface="Arial" panose="020B0604020202020204" pitchFamily="34" charset="0"/>
              </a:rPr>
              <a:t>: </a:t>
            </a:r>
            <a:r>
              <a:rPr lang="cs-CZ" altLang="cs-CZ" sz="2200" dirty="0" err="1">
                <a:latin typeface="Arial" panose="020B0604020202020204" pitchFamily="34" charset="0"/>
              </a:rPr>
              <a:t>students</a:t>
            </a:r>
            <a:r>
              <a:rPr lang="cs-CZ" altLang="cs-CZ" sz="2200" dirty="0">
                <a:latin typeface="Arial" panose="020B0604020202020204" pitchFamily="34" charset="0"/>
              </a:rPr>
              <a:t>, </a:t>
            </a:r>
            <a:r>
              <a:rPr lang="cs-CZ" altLang="cs-CZ" sz="2200" dirty="0" err="1">
                <a:latin typeface="Arial" panose="020B0604020202020204" pitchFamily="34" charset="0"/>
              </a:rPr>
              <a:t>seniors</a:t>
            </a:r>
            <a:r>
              <a:rPr lang="cs-CZ" altLang="cs-CZ" sz="2200" dirty="0">
                <a:latin typeface="Arial" panose="020B0604020202020204" pitchFamily="34" charset="0"/>
              </a:rPr>
              <a:t> </a:t>
            </a:r>
            <a:r>
              <a:rPr lang="cs-CZ" altLang="cs-CZ" sz="2200" dirty="0" err="1">
                <a:latin typeface="Arial" panose="020B0604020202020204" pitchFamily="34" charset="0"/>
              </a:rPr>
              <a:t>etc</a:t>
            </a:r>
            <a:r>
              <a:rPr lang="cs-CZ" altLang="cs-CZ" sz="2200" dirty="0">
                <a:latin typeface="Arial" panose="020B0604020202020204" pitchFamily="34" charset="0"/>
              </a:rPr>
              <a:t>.</a:t>
            </a:r>
          </a:p>
          <a:p>
            <a:pPr marL="285750" indent="-285750" eaLnBrk="1" hangingPunct="1">
              <a:spcBef>
                <a:spcPct val="0"/>
              </a:spcBef>
              <a:defRPr/>
            </a:pPr>
            <a:r>
              <a:rPr lang="cs-CZ" altLang="cs-CZ" sz="2200" dirty="0" err="1">
                <a:latin typeface="Arial" panose="020B0604020202020204" pitchFamily="34" charset="0"/>
              </a:rPr>
              <a:t>Based</a:t>
            </a:r>
            <a:r>
              <a:rPr lang="cs-CZ" altLang="cs-CZ" sz="2200" dirty="0">
                <a:latin typeface="Arial" panose="020B0604020202020204" pitchFamily="34" charset="0"/>
              </a:rPr>
              <a:t> on place: </a:t>
            </a:r>
            <a:r>
              <a:rPr lang="cs-CZ" altLang="cs-CZ" sz="2200" dirty="0" err="1">
                <a:latin typeface="Arial" panose="020B0604020202020204" pitchFamily="34" charset="0"/>
              </a:rPr>
              <a:t>movie</a:t>
            </a:r>
            <a:r>
              <a:rPr lang="cs-CZ" altLang="cs-CZ" sz="2200" dirty="0">
                <a:latin typeface="Arial" panose="020B0604020202020204" pitchFamily="34" charset="0"/>
              </a:rPr>
              <a:t> </a:t>
            </a:r>
            <a:r>
              <a:rPr lang="cs-CZ" altLang="cs-CZ" sz="2200" dirty="0" err="1">
                <a:latin typeface="Arial" panose="020B0604020202020204" pitchFamily="34" charset="0"/>
              </a:rPr>
              <a:t>theaters</a:t>
            </a:r>
            <a:r>
              <a:rPr lang="cs-CZ" altLang="cs-CZ" sz="2200" dirty="0">
                <a:latin typeface="Arial" panose="020B0604020202020204" pitchFamily="34" charset="0"/>
              </a:rPr>
              <a:t>, </a:t>
            </a:r>
            <a:r>
              <a:rPr lang="cs-CZ" altLang="cs-CZ" sz="2200" dirty="0" err="1">
                <a:latin typeface="Arial" panose="020B0604020202020204" pitchFamily="34" charset="0"/>
              </a:rPr>
              <a:t>stadiums</a:t>
            </a:r>
            <a:r>
              <a:rPr lang="cs-CZ" altLang="cs-CZ" sz="2200" dirty="0">
                <a:latin typeface="Arial" panose="020B0604020202020204" pitchFamily="34" charset="0"/>
              </a:rPr>
              <a:t>, </a:t>
            </a:r>
            <a:r>
              <a:rPr lang="cs-CZ" altLang="cs-CZ" sz="2200" dirty="0" err="1">
                <a:latin typeface="Arial" panose="020B0604020202020204" pitchFamily="34" charset="0"/>
              </a:rPr>
              <a:t>aeroplanes</a:t>
            </a:r>
            <a:r>
              <a:rPr lang="cs-CZ" altLang="cs-CZ" sz="2200" dirty="0">
                <a:latin typeface="Arial" panose="020B0604020202020204" pitchFamily="34" charset="0"/>
              </a:rPr>
              <a:t> </a:t>
            </a:r>
            <a:r>
              <a:rPr lang="cs-CZ" altLang="cs-CZ" sz="2200" dirty="0" err="1">
                <a:latin typeface="Arial" panose="020B0604020202020204" pitchFamily="34" charset="0"/>
              </a:rPr>
              <a:t>etc</a:t>
            </a:r>
            <a:r>
              <a:rPr lang="cs-CZ" altLang="cs-CZ" sz="2200" dirty="0">
                <a:latin typeface="Arial" panose="020B0604020202020204" pitchFamily="34" charset="0"/>
              </a:rPr>
              <a:t>.</a:t>
            </a:r>
          </a:p>
          <a:p>
            <a:pPr marL="285750" indent="-285750" eaLnBrk="1" hangingPunct="1">
              <a:spcBef>
                <a:spcPct val="0"/>
              </a:spcBef>
              <a:defRPr/>
            </a:pPr>
            <a:r>
              <a:rPr lang="cs-CZ" altLang="cs-CZ" sz="2200" dirty="0" err="1">
                <a:latin typeface="Arial" panose="020B0604020202020204" pitchFamily="34" charset="0"/>
              </a:rPr>
              <a:t>Based</a:t>
            </a:r>
            <a:r>
              <a:rPr lang="cs-CZ" altLang="cs-CZ" sz="2200" dirty="0">
                <a:latin typeface="Arial" panose="020B0604020202020204" pitchFamily="34" charset="0"/>
              </a:rPr>
              <a:t> on </a:t>
            </a:r>
            <a:r>
              <a:rPr lang="cs-CZ" altLang="cs-CZ" sz="2200" dirty="0" err="1">
                <a:latin typeface="Arial" panose="020B0604020202020204" pitchFamily="34" charset="0"/>
              </a:rPr>
              <a:t>time</a:t>
            </a:r>
            <a:r>
              <a:rPr lang="cs-CZ" altLang="cs-CZ" sz="2200" dirty="0">
                <a:latin typeface="Arial" panose="020B0604020202020204" pitchFamily="34" charset="0"/>
              </a:rPr>
              <a:t>: </a:t>
            </a:r>
            <a:r>
              <a:rPr lang="cs-CZ" altLang="cs-CZ" sz="2200" dirty="0" err="1">
                <a:latin typeface="Arial" panose="020B0604020202020204" pitchFamily="34" charset="0"/>
              </a:rPr>
              <a:t>seasonal</a:t>
            </a:r>
            <a:r>
              <a:rPr lang="cs-CZ" altLang="cs-CZ" sz="2200" dirty="0">
                <a:latin typeface="Arial" panose="020B0604020202020204" pitchFamily="34" charset="0"/>
              </a:rPr>
              <a:t> </a:t>
            </a:r>
            <a:r>
              <a:rPr lang="cs-CZ" altLang="cs-CZ" sz="2200" dirty="0" err="1">
                <a:latin typeface="Arial" panose="020B0604020202020204" pitchFamily="34" charset="0"/>
              </a:rPr>
              <a:t>vacations</a:t>
            </a:r>
            <a:r>
              <a:rPr lang="cs-CZ" altLang="cs-CZ" sz="2200" dirty="0">
                <a:latin typeface="Arial" panose="020B0604020202020204" pitchFamily="34" charset="0"/>
              </a:rPr>
              <a:t>, elektricity </a:t>
            </a:r>
            <a:r>
              <a:rPr lang="cs-CZ" altLang="cs-CZ" sz="2200" dirty="0" err="1">
                <a:latin typeface="Arial" panose="020B0604020202020204" pitchFamily="34" charset="0"/>
              </a:rPr>
              <a:t>tarifs</a:t>
            </a:r>
            <a:r>
              <a:rPr lang="cs-CZ" altLang="cs-CZ" sz="2200" dirty="0">
                <a:latin typeface="Arial" panose="020B0604020202020204" pitchFamily="34" charset="0"/>
              </a:rPr>
              <a:t>, </a:t>
            </a:r>
            <a:r>
              <a:rPr lang="cs-CZ" altLang="cs-CZ" sz="2200" dirty="0" err="1">
                <a:latin typeface="Arial" panose="020B0604020202020204" pitchFamily="34" charset="0"/>
              </a:rPr>
              <a:t>monile</a:t>
            </a:r>
            <a:r>
              <a:rPr lang="cs-CZ" altLang="cs-CZ" sz="2200" dirty="0">
                <a:latin typeface="Arial" panose="020B0604020202020204" pitchFamily="34" charset="0"/>
              </a:rPr>
              <a:t> </a:t>
            </a:r>
            <a:r>
              <a:rPr lang="cs-CZ" altLang="cs-CZ" sz="2200" dirty="0" err="1">
                <a:latin typeface="Arial" panose="020B0604020202020204" pitchFamily="34" charset="0"/>
              </a:rPr>
              <a:t>operator</a:t>
            </a:r>
            <a:r>
              <a:rPr lang="cs-CZ" altLang="cs-CZ" sz="2200" dirty="0">
                <a:latin typeface="Arial" panose="020B0604020202020204" pitchFamily="34" charset="0"/>
              </a:rPr>
              <a:t> </a:t>
            </a:r>
            <a:r>
              <a:rPr lang="cs-CZ" altLang="cs-CZ" sz="2200" dirty="0" err="1">
                <a:latin typeface="Arial" panose="020B0604020202020204" pitchFamily="34" charset="0"/>
              </a:rPr>
              <a:t>services</a:t>
            </a:r>
            <a:r>
              <a:rPr lang="cs-CZ" altLang="cs-CZ" sz="2200" dirty="0">
                <a:latin typeface="Arial" panose="020B0604020202020204" pitchFamily="34" charset="0"/>
              </a:rPr>
              <a:t> </a:t>
            </a:r>
            <a:r>
              <a:rPr lang="cs-CZ" altLang="cs-CZ" sz="2200" dirty="0" err="1">
                <a:latin typeface="Arial" panose="020B0604020202020204" pitchFamily="34" charset="0"/>
              </a:rPr>
              <a:t>etc</a:t>
            </a:r>
            <a:r>
              <a:rPr lang="cs-CZ" altLang="cs-CZ" sz="2200" dirty="0">
                <a:latin typeface="Arial" panose="020B0604020202020204" pitchFamily="34" charset="0"/>
              </a:rPr>
              <a:t>.</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Loss</a:t>
            </a:r>
            <a:r>
              <a:rPr lang="cs-CZ" altLang="cs-CZ" sz="2200" dirty="0">
                <a:latin typeface="Arial" panose="020B0604020202020204" pitchFamily="34" charset="0"/>
              </a:rPr>
              <a:t> leader! </a:t>
            </a:r>
            <a:r>
              <a:rPr lang="cs-CZ" altLang="cs-CZ" sz="2200" dirty="0" err="1">
                <a:latin typeface="Arial" panose="020B0604020202020204" pitchFamily="34" charset="0"/>
              </a:rPr>
              <a:t>Selling</a:t>
            </a:r>
            <a:r>
              <a:rPr lang="cs-CZ" altLang="cs-CZ" sz="2200" dirty="0">
                <a:latin typeface="Arial" panose="020B0604020202020204" pitchFamily="34" charset="0"/>
              </a:rPr>
              <a:t> </a:t>
            </a:r>
            <a:r>
              <a:rPr lang="cs-CZ" altLang="cs-CZ" sz="2200" dirty="0" err="1">
                <a:latin typeface="Arial" panose="020B0604020202020204" pitchFamily="34" charset="0"/>
              </a:rPr>
              <a:t>with</a:t>
            </a:r>
            <a:r>
              <a:rPr lang="cs-CZ" altLang="cs-CZ" sz="2200" dirty="0">
                <a:latin typeface="Arial" panose="020B0604020202020204" pitchFamily="34" charset="0"/>
              </a:rPr>
              <a:t> a </a:t>
            </a:r>
            <a:r>
              <a:rPr lang="cs-CZ" altLang="cs-CZ" sz="2200" dirty="0" err="1">
                <a:latin typeface="Arial" panose="020B0604020202020204" pitchFamily="34" charset="0"/>
              </a:rPr>
              <a:t>price</a:t>
            </a:r>
            <a:r>
              <a:rPr lang="cs-CZ" altLang="cs-CZ" sz="2200" dirty="0">
                <a:latin typeface="Arial" panose="020B0604020202020204" pitchFamily="34" charset="0"/>
              </a:rPr>
              <a:t> set </a:t>
            </a:r>
            <a:r>
              <a:rPr lang="cs-CZ" altLang="cs-CZ" sz="2200" dirty="0" err="1">
                <a:latin typeface="Arial" panose="020B0604020202020204" pitchFamily="34" charset="0"/>
              </a:rPr>
              <a:t>under</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costs</a:t>
            </a:r>
            <a:r>
              <a:rPr lang="cs-CZ" altLang="cs-CZ" sz="2200" dirty="0">
                <a:latin typeface="Arial" panose="020B0604020202020204" pitchFamily="34" charset="0"/>
              </a:rPr>
              <a:t> = </a:t>
            </a:r>
            <a:r>
              <a:rPr lang="cs-CZ" altLang="cs-CZ" sz="2200" dirty="0" err="1">
                <a:latin typeface="Arial" panose="020B0604020202020204" pitchFamily="34" charset="0"/>
              </a:rPr>
              <a:t>losing</a:t>
            </a:r>
            <a:r>
              <a:rPr lang="cs-CZ" altLang="cs-CZ" sz="2200" dirty="0">
                <a:latin typeface="Arial" panose="020B0604020202020204" pitchFamily="34" charset="0"/>
              </a:rPr>
              <a:t> </a:t>
            </a:r>
            <a:r>
              <a:rPr lang="cs-CZ" altLang="cs-CZ" sz="2200" dirty="0" err="1">
                <a:latin typeface="Arial" panose="020B0604020202020204" pitchFamily="34" charset="0"/>
              </a:rPr>
              <a:t>money</a:t>
            </a:r>
            <a:r>
              <a:rPr lang="cs-CZ" altLang="cs-CZ" sz="2200" dirty="0">
                <a:latin typeface="Arial" panose="020B0604020202020204" pitchFamily="34" charset="0"/>
              </a:rPr>
              <a:t> on </a:t>
            </a:r>
            <a:r>
              <a:rPr lang="cs-CZ" altLang="cs-CZ" sz="2200" dirty="0" err="1">
                <a:latin typeface="Arial" panose="020B0604020202020204" pitchFamily="34" charset="0"/>
              </a:rPr>
              <a:t>each</a:t>
            </a:r>
            <a:r>
              <a:rPr lang="cs-CZ" altLang="cs-CZ" sz="2200" dirty="0">
                <a:latin typeface="Arial" panose="020B0604020202020204" pitchFamily="34" charset="0"/>
              </a:rPr>
              <a:t> sold </a:t>
            </a:r>
            <a:r>
              <a:rPr lang="cs-CZ" altLang="cs-CZ" sz="2200" dirty="0" err="1">
                <a:latin typeface="Arial" panose="020B0604020202020204" pitchFamily="34" charset="0"/>
              </a:rPr>
              <a:t>product</a:t>
            </a:r>
            <a:r>
              <a:rPr lang="cs-CZ" altLang="cs-CZ" sz="2200" dirty="0">
                <a:latin typeface="Arial" panose="020B0604020202020204" pitchFamily="34" charset="0"/>
              </a:rPr>
              <a:t> …. but </a:t>
            </a:r>
            <a:r>
              <a:rPr lang="cs-CZ" altLang="cs-CZ" sz="2200" dirty="0" err="1">
                <a:latin typeface="Arial" panose="020B0604020202020204" pitchFamily="34" charset="0"/>
              </a:rPr>
              <a:t>gaining</a:t>
            </a:r>
            <a:r>
              <a:rPr lang="cs-CZ" altLang="cs-CZ" sz="2200" dirty="0">
                <a:latin typeface="Arial" panose="020B0604020202020204" pitchFamily="34" charset="0"/>
              </a:rPr>
              <a:t> profit </a:t>
            </a:r>
            <a:r>
              <a:rPr lang="cs-CZ" altLang="cs-CZ" sz="2200" dirty="0" err="1">
                <a:latin typeface="Arial" panose="020B0604020202020204" pitchFamily="34" charset="0"/>
              </a:rPr>
              <a:t>somewhere</a:t>
            </a:r>
            <a:r>
              <a:rPr lang="cs-CZ" altLang="cs-CZ" sz="2200" dirty="0">
                <a:latin typeface="Arial" panose="020B0604020202020204" pitchFamily="34" charset="0"/>
              </a:rPr>
              <a:t> </a:t>
            </a:r>
            <a:r>
              <a:rPr lang="cs-CZ" altLang="cs-CZ" sz="2200" dirty="0" err="1">
                <a:latin typeface="Arial" panose="020B0604020202020204" pitchFamily="34" charset="0"/>
              </a:rPr>
              <a:t>else</a:t>
            </a:r>
            <a:r>
              <a:rPr lang="cs-CZ" altLang="cs-CZ" sz="2200" dirty="0">
                <a:latin typeface="Arial" panose="020B0604020202020204" pitchFamily="34" charset="0"/>
              </a:rPr>
              <a:t>. </a:t>
            </a:r>
            <a:r>
              <a:rPr lang="cs-CZ" altLang="cs-CZ" sz="2200" dirty="0" err="1">
                <a:latin typeface="Arial" panose="020B0604020202020204" pitchFamily="34" charset="0"/>
              </a:rPr>
              <a:t>Example</a:t>
            </a:r>
            <a:r>
              <a:rPr lang="cs-CZ" altLang="cs-CZ" sz="2200" dirty="0">
                <a:latin typeface="Arial" panose="020B0604020202020204" pitchFamily="34" charset="0"/>
              </a:rPr>
              <a:t> – Sony </a:t>
            </a:r>
            <a:r>
              <a:rPr lang="cs-CZ" altLang="cs-CZ" sz="2200" dirty="0" err="1">
                <a:latin typeface="Arial" panose="020B0604020202020204" pitchFamily="34" charset="0"/>
              </a:rPr>
              <a:t>Playstation</a:t>
            </a:r>
            <a:r>
              <a:rPr lang="cs-CZ" altLang="cs-CZ" sz="2200" dirty="0">
                <a:latin typeface="Arial" panose="020B0604020202020204" pitchFamily="34" charset="0"/>
              </a:rPr>
              <a:t>, Amazon Kindle </a:t>
            </a:r>
            <a:r>
              <a:rPr lang="cs-CZ" altLang="cs-CZ" sz="2200" dirty="0" err="1">
                <a:latin typeface="Arial" panose="020B0604020202020204" pitchFamily="34" charset="0"/>
              </a:rPr>
              <a:t>Fire</a:t>
            </a:r>
            <a:r>
              <a:rPr lang="cs-CZ" altLang="cs-CZ" sz="2200" dirty="0">
                <a:latin typeface="Arial" panose="020B0604020202020204" pitchFamily="34" charset="0"/>
              </a:rPr>
              <a:t> </a:t>
            </a:r>
            <a:r>
              <a:rPr lang="cs-CZ" altLang="cs-CZ" sz="2200" dirty="0" err="1">
                <a:latin typeface="Arial" panose="020B0604020202020204" pitchFamily="34" charset="0"/>
              </a:rPr>
              <a:t>etc</a:t>
            </a:r>
            <a:r>
              <a:rPr lang="cs-CZ" altLang="cs-CZ" sz="2200" dirty="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1822135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6. PRICE ELASTICITY</a:t>
            </a:r>
          </a:p>
        </p:txBody>
      </p:sp>
      <p:sp>
        <p:nvSpPr>
          <p:cNvPr id="3079" name="TextovéPole 10"/>
          <p:cNvSpPr txBox="1">
            <a:spLocks noChangeArrowheads="1"/>
          </p:cNvSpPr>
          <p:nvPr/>
        </p:nvSpPr>
        <p:spPr bwMode="auto">
          <a:xfrm>
            <a:off x="490538" y="1692275"/>
            <a:ext cx="8477250" cy="4865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469900" lvl="0" indent="-469900" eaLnBrk="1" hangingPunct="1">
              <a:lnSpc>
                <a:spcPct val="90000"/>
              </a:lnSpc>
              <a:buClr>
                <a:srgbClr val="CC0000"/>
              </a:buClr>
              <a:buFont typeface="Wingdings" pitchFamily="2" charset="2"/>
              <a:buChar char="o"/>
            </a:pPr>
            <a:r>
              <a:rPr lang="cs-CZ" sz="2200" kern="0" dirty="0" err="1">
                <a:solidFill>
                  <a:srgbClr val="000000"/>
                </a:solidFill>
                <a:latin typeface="Arial" panose="020B0604020202020204" pitchFamily="34" charset="0"/>
              </a:rPr>
              <a:t>The</a:t>
            </a:r>
            <a:r>
              <a:rPr lang="cs-CZ" sz="2200" kern="0" dirty="0">
                <a:solidFill>
                  <a:srgbClr val="000000"/>
                </a:solidFill>
                <a:latin typeface="Arial" panose="020B0604020202020204" pitchFamily="34" charset="0"/>
              </a:rPr>
              <a:t> </a:t>
            </a:r>
            <a:r>
              <a:rPr lang="cs-CZ" sz="2200" kern="0" dirty="0" err="1">
                <a:solidFill>
                  <a:srgbClr val="000000"/>
                </a:solidFill>
                <a:latin typeface="Arial" panose="020B0604020202020204" pitchFamily="34" charset="0"/>
              </a:rPr>
              <a:t>change</a:t>
            </a:r>
            <a:r>
              <a:rPr lang="cs-CZ" sz="2200" kern="0" dirty="0">
                <a:solidFill>
                  <a:srgbClr val="000000"/>
                </a:solidFill>
                <a:latin typeface="Arial" panose="020B0604020202020204" pitchFamily="34" charset="0"/>
              </a:rPr>
              <a:t> of </a:t>
            </a:r>
            <a:r>
              <a:rPr lang="cs-CZ" sz="2200" kern="0" dirty="0" err="1">
                <a:solidFill>
                  <a:srgbClr val="000000"/>
                </a:solidFill>
                <a:latin typeface="Arial" panose="020B0604020202020204" pitchFamily="34" charset="0"/>
              </a:rPr>
              <a:t>demand</a:t>
            </a:r>
            <a:r>
              <a:rPr lang="cs-CZ" sz="2200" kern="0" dirty="0">
                <a:solidFill>
                  <a:srgbClr val="000000"/>
                </a:solidFill>
                <a:latin typeface="Arial" panose="020B0604020202020204" pitchFamily="34" charset="0"/>
              </a:rPr>
              <a:t> </a:t>
            </a:r>
            <a:r>
              <a:rPr lang="cs-CZ" sz="2200" kern="0" dirty="0" err="1">
                <a:solidFill>
                  <a:srgbClr val="000000"/>
                </a:solidFill>
                <a:latin typeface="Arial" panose="020B0604020202020204" pitchFamily="34" charset="0"/>
              </a:rPr>
              <a:t>quantity</a:t>
            </a:r>
            <a:r>
              <a:rPr lang="cs-CZ" sz="2200" kern="0" dirty="0">
                <a:solidFill>
                  <a:srgbClr val="000000"/>
                </a:solidFill>
                <a:latin typeface="Arial" panose="020B0604020202020204" pitchFamily="34" charset="0"/>
              </a:rPr>
              <a:t> </a:t>
            </a:r>
            <a:r>
              <a:rPr lang="cs-CZ" sz="2200" kern="0" dirty="0" err="1">
                <a:solidFill>
                  <a:srgbClr val="000000"/>
                </a:solidFill>
                <a:latin typeface="Arial" panose="020B0604020202020204" pitchFamily="34" charset="0"/>
              </a:rPr>
              <a:t>because</a:t>
            </a:r>
            <a:r>
              <a:rPr lang="cs-CZ" sz="2200" kern="0" dirty="0">
                <a:solidFill>
                  <a:srgbClr val="000000"/>
                </a:solidFill>
                <a:latin typeface="Arial" panose="020B0604020202020204" pitchFamily="34" charset="0"/>
              </a:rPr>
              <a:t> of </a:t>
            </a:r>
            <a:r>
              <a:rPr lang="cs-CZ" sz="2200" kern="0" dirty="0" err="1">
                <a:solidFill>
                  <a:srgbClr val="000000"/>
                </a:solidFill>
                <a:latin typeface="Arial" panose="020B0604020202020204" pitchFamily="34" charset="0"/>
              </a:rPr>
              <a:t>price</a:t>
            </a:r>
            <a:r>
              <a:rPr lang="cs-CZ" sz="2200" kern="0" dirty="0">
                <a:solidFill>
                  <a:srgbClr val="000000"/>
                </a:solidFill>
                <a:latin typeface="Arial" panose="020B0604020202020204" pitchFamily="34" charset="0"/>
              </a:rPr>
              <a:t> </a:t>
            </a:r>
            <a:r>
              <a:rPr lang="cs-CZ" sz="2200" kern="0" dirty="0" err="1">
                <a:solidFill>
                  <a:srgbClr val="000000"/>
                </a:solidFill>
                <a:latin typeface="Arial" panose="020B0604020202020204" pitchFamily="34" charset="0"/>
              </a:rPr>
              <a:t>change</a:t>
            </a:r>
            <a:r>
              <a:rPr lang="cs-CZ" sz="2200" kern="0" dirty="0">
                <a:solidFill>
                  <a:srgbClr val="000000"/>
                </a:solidFill>
                <a:latin typeface="Arial" panose="020B0604020202020204" pitchFamily="34" charset="0"/>
              </a:rPr>
              <a:t>.</a:t>
            </a:r>
          </a:p>
          <a:p>
            <a:pPr marL="469900" lvl="0" indent="-469900" eaLnBrk="1" hangingPunct="1">
              <a:lnSpc>
                <a:spcPct val="90000"/>
              </a:lnSpc>
              <a:buClr>
                <a:srgbClr val="CC0000"/>
              </a:buClr>
              <a:buFont typeface="Wingdings" pitchFamily="2" charset="2"/>
              <a:buChar char="o"/>
            </a:pPr>
            <a:endParaRPr lang="cs-CZ" sz="2200" kern="0" dirty="0">
              <a:solidFill>
                <a:srgbClr val="000000"/>
              </a:solidFill>
              <a:latin typeface="Arial" panose="020B0604020202020204" pitchFamily="34" charset="0"/>
            </a:endParaRPr>
          </a:p>
          <a:p>
            <a:pPr marL="469900" lvl="0" indent="-469900" algn="ctr" eaLnBrk="1" hangingPunct="1">
              <a:lnSpc>
                <a:spcPct val="90000"/>
              </a:lnSpc>
              <a:buClr>
                <a:srgbClr val="CC0000"/>
              </a:buClr>
              <a:buNone/>
            </a:pPr>
            <a:r>
              <a:rPr lang="cs-CZ" sz="2200" b="1" kern="0" dirty="0">
                <a:solidFill>
                  <a:srgbClr val="000000"/>
                </a:solidFill>
                <a:latin typeface="Arial" panose="020B0604020202020204" pitchFamily="34" charset="0"/>
              </a:rPr>
              <a:t>EP = </a:t>
            </a:r>
            <a:r>
              <a:rPr lang="cs-CZ" sz="2200" b="1" u="sng" kern="0" dirty="0">
                <a:solidFill>
                  <a:srgbClr val="000000"/>
                </a:solidFill>
                <a:latin typeface="Arial" panose="020B0604020202020204" pitchFamily="34" charset="0"/>
              </a:rPr>
              <a:t>% </a:t>
            </a:r>
            <a:r>
              <a:rPr lang="cs-CZ" sz="2200" b="1" u="sng" kern="0" dirty="0" err="1">
                <a:solidFill>
                  <a:srgbClr val="000000"/>
                </a:solidFill>
                <a:latin typeface="Arial" panose="020B0604020202020204" pitchFamily="34" charset="0"/>
              </a:rPr>
              <a:t>quantity</a:t>
            </a:r>
            <a:r>
              <a:rPr lang="cs-CZ" sz="2200" b="1" u="sng" kern="0" dirty="0">
                <a:solidFill>
                  <a:srgbClr val="000000"/>
                </a:solidFill>
                <a:latin typeface="Arial" panose="020B0604020202020204" pitchFamily="34" charset="0"/>
              </a:rPr>
              <a:t> </a:t>
            </a:r>
            <a:r>
              <a:rPr lang="cs-CZ" sz="2200" b="1" u="sng" kern="0" dirty="0" err="1">
                <a:solidFill>
                  <a:srgbClr val="000000"/>
                </a:solidFill>
                <a:latin typeface="Arial" panose="020B0604020202020204" pitchFamily="34" charset="0"/>
              </a:rPr>
              <a:t>change</a:t>
            </a:r>
            <a:r>
              <a:rPr lang="cs-CZ" sz="2200" b="1" u="sng" kern="0" dirty="0">
                <a:solidFill>
                  <a:srgbClr val="000000"/>
                </a:solidFill>
                <a:latin typeface="Arial" panose="020B0604020202020204" pitchFamily="34" charset="0"/>
              </a:rPr>
              <a:t> (</a:t>
            </a:r>
            <a:r>
              <a:rPr lang="cs-CZ" sz="2200" b="1" u="sng" kern="0" dirty="0" err="1">
                <a:solidFill>
                  <a:srgbClr val="000000"/>
                </a:solidFill>
                <a:latin typeface="Arial" panose="020B0604020202020204" pitchFamily="34" charset="0"/>
              </a:rPr>
              <a:t>Demand</a:t>
            </a:r>
            <a:r>
              <a:rPr lang="cs-CZ" sz="2200" b="1" u="sng" kern="0" dirty="0">
                <a:solidFill>
                  <a:srgbClr val="000000"/>
                </a:solidFill>
                <a:latin typeface="Arial" panose="020B0604020202020204" pitchFamily="34" charset="0"/>
              </a:rPr>
              <a:t>)</a:t>
            </a:r>
          </a:p>
          <a:p>
            <a:pPr marL="469900" lvl="0" indent="-469900" algn="ctr" eaLnBrk="1" hangingPunct="1">
              <a:lnSpc>
                <a:spcPct val="90000"/>
              </a:lnSpc>
              <a:buClr>
                <a:srgbClr val="CC0000"/>
              </a:buClr>
              <a:buNone/>
            </a:pPr>
            <a:r>
              <a:rPr lang="cs-CZ" sz="2200" b="1" kern="0" dirty="0">
                <a:solidFill>
                  <a:srgbClr val="000000"/>
                </a:solidFill>
                <a:latin typeface="Arial" panose="020B0604020202020204" pitchFamily="34" charset="0"/>
              </a:rPr>
              <a:t>         % </a:t>
            </a:r>
            <a:r>
              <a:rPr lang="cs-CZ" sz="2200" b="1" kern="0" dirty="0" err="1">
                <a:solidFill>
                  <a:srgbClr val="000000"/>
                </a:solidFill>
                <a:latin typeface="Arial" panose="020B0604020202020204" pitchFamily="34" charset="0"/>
              </a:rPr>
              <a:t>price</a:t>
            </a:r>
            <a:r>
              <a:rPr lang="cs-CZ" sz="2200" b="1" kern="0" dirty="0">
                <a:solidFill>
                  <a:srgbClr val="000000"/>
                </a:solidFill>
                <a:latin typeface="Arial" panose="020B0604020202020204" pitchFamily="34" charset="0"/>
              </a:rPr>
              <a:t> </a:t>
            </a:r>
            <a:r>
              <a:rPr lang="cs-CZ" sz="2200" b="1" kern="0" dirty="0" err="1">
                <a:solidFill>
                  <a:srgbClr val="000000"/>
                </a:solidFill>
                <a:latin typeface="Arial" panose="020B0604020202020204" pitchFamily="34" charset="0"/>
              </a:rPr>
              <a:t>change</a:t>
            </a:r>
            <a:r>
              <a:rPr lang="cs-CZ" sz="2200" b="1" kern="0" dirty="0">
                <a:solidFill>
                  <a:srgbClr val="000000"/>
                </a:solidFill>
                <a:latin typeface="Arial" panose="020B0604020202020204" pitchFamily="34" charset="0"/>
              </a:rPr>
              <a:t> </a:t>
            </a:r>
          </a:p>
          <a:p>
            <a:pPr marL="469900" lvl="0" indent="-469900" algn="ctr" eaLnBrk="1" hangingPunct="1">
              <a:lnSpc>
                <a:spcPct val="90000"/>
              </a:lnSpc>
              <a:buClr>
                <a:srgbClr val="CC0000"/>
              </a:buClr>
              <a:buNone/>
            </a:pPr>
            <a:endParaRPr lang="cs-CZ" sz="2200" b="1" kern="0" dirty="0">
              <a:solidFill>
                <a:srgbClr val="000000"/>
              </a:solidFill>
              <a:latin typeface="Arial" panose="020B0604020202020204" pitchFamily="34" charset="0"/>
            </a:endParaRPr>
          </a:p>
          <a:p>
            <a:pPr marL="469900" lvl="0" indent="-469900" algn="ctr" eaLnBrk="1" hangingPunct="1">
              <a:lnSpc>
                <a:spcPct val="90000"/>
              </a:lnSpc>
              <a:buClr>
                <a:srgbClr val="CC0000"/>
              </a:buClr>
              <a:buNone/>
            </a:pPr>
            <a:r>
              <a:rPr lang="cs-CZ" sz="2200" b="1" kern="0" dirty="0">
                <a:solidFill>
                  <a:srgbClr val="000000"/>
                </a:solidFill>
                <a:latin typeface="Arial" panose="020B0604020202020204" pitchFamily="34" charset="0"/>
              </a:rPr>
              <a:t>EP =       </a:t>
            </a:r>
            <a:r>
              <a:rPr lang="cs-CZ" sz="2200" b="1" u="sng" kern="0" dirty="0">
                <a:solidFill>
                  <a:srgbClr val="000000"/>
                </a:solidFill>
                <a:latin typeface="Arial" panose="020B0604020202020204" pitchFamily="34" charset="0"/>
              </a:rPr>
              <a:t>(Q</a:t>
            </a:r>
            <a:r>
              <a:rPr lang="cs-CZ" sz="2200" b="1" u="sng" kern="0" baseline="-25000" dirty="0">
                <a:solidFill>
                  <a:srgbClr val="000000"/>
                </a:solidFill>
                <a:latin typeface="Arial" panose="020B0604020202020204" pitchFamily="34" charset="0"/>
              </a:rPr>
              <a:t>2</a:t>
            </a:r>
            <a:r>
              <a:rPr lang="cs-CZ" sz="2200" b="1" u="sng" kern="0" dirty="0">
                <a:solidFill>
                  <a:srgbClr val="000000"/>
                </a:solidFill>
                <a:latin typeface="Arial" panose="020B0604020202020204" pitchFamily="34" charset="0"/>
              </a:rPr>
              <a:t> - Q</a:t>
            </a:r>
            <a:r>
              <a:rPr lang="cs-CZ" sz="2200" b="1" u="sng" kern="0" baseline="-25000" dirty="0">
                <a:solidFill>
                  <a:srgbClr val="000000"/>
                </a:solidFill>
                <a:latin typeface="Arial" panose="020B0604020202020204" pitchFamily="34" charset="0"/>
              </a:rPr>
              <a:t>1 </a:t>
            </a:r>
            <a:r>
              <a:rPr lang="cs-CZ" sz="2200" b="1" u="sng" kern="0" dirty="0">
                <a:solidFill>
                  <a:srgbClr val="000000"/>
                </a:solidFill>
                <a:latin typeface="Arial" panose="020B0604020202020204" pitchFamily="34" charset="0"/>
              </a:rPr>
              <a:t>)    </a:t>
            </a:r>
            <a:r>
              <a:rPr lang="cs-CZ" sz="2200" b="1" kern="0" dirty="0">
                <a:solidFill>
                  <a:srgbClr val="000000"/>
                </a:solidFill>
                <a:latin typeface="Arial" panose="020B0604020202020204" pitchFamily="34" charset="0"/>
              </a:rPr>
              <a:t>:  </a:t>
            </a:r>
            <a:r>
              <a:rPr lang="cs-CZ" sz="2200" b="1" u="sng" kern="0" dirty="0">
                <a:solidFill>
                  <a:srgbClr val="000000"/>
                </a:solidFill>
                <a:latin typeface="Arial" panose="020B0604020202020204" pitchFamily="34" charset="0"/>
              </a:rPr>
              <a:t>(P</a:t>
            </a:r>
            <a:r>
              <a:rPr lang="cs-CZ" sz="2200" b="1" u="sng" kern="0" baseline="-25000" dirty="0">
                <a:solidFill>
                  <a:srgbClr val="000000"/>
                </a:solidFill>
                <a:latin typeface="Arial" panose="020B0604020202020204" pitchFamily="34" charset="0"/>
              </a:rPr>
              <a:t>2</a:t>
            </a:r>
            <a:r>
              <a:rPr lang="cs-CZ" sz="2200" b="1" u="sng" kern="0" dirty="0">
                <a:solidFill>
                  <a:srgbClr val="000000"/>
                </a:solidFill>
                <a:latin typeface="Arial" panose="020B0604020202020204" pitchFamily="34" charset="0"/>
              </a:rPr>
              <a:t> - P</a:t>
            </a:r>
            <a:r>
              <a:rPr lang="cs-CZ" sz="2200" b="1" u="sng" kern="0" baseline="-25000" dirty="0">
                <a:solidFill>
                  <a:srgbClr val="000000"/>
                </a:solidFill>
                <a:latin typeface="Arial" panose="020B0604020202020204" pitchFamily="34" charset="0"/>
              </a:rPr>
              <a:t>1</a:t>
            </a:r>
            <a:r>
              <a:rPr lang="cs-CZ" sz="2200" b="1" u="sng" kern="0" dirty="0">
                <a:solidFill>
                  <a:srgbClr val="000000"/>
                </a:solidFill>
                <a:latin typeface="Arial" panose="020B0604020202020204" pitchFamily="34" charset="0"/>
              </a:rPr>
              <a:t>)</a:t>
            </a:r>
          </a:p>
          <a:p>
            <a:pPr marL="469900" lvl="0" indent="-469900" algn="ctr" eaLnBrk="1" hangingPunct="1">
              <a:lnSpc>
                <a:spcPct val="90000"/>
              </a:lnSpc>
              <a:buClr>
                <a:srgbClr val="CC0000"/>
              </a:buClr>
              <a:buNone/>
            </a:pPr>
            <a:r>
              <a:rPr lang="cs-CZ" sz="2200" b="1" kern="0" dirty="0">
                <a:solidFill>
                  <a:srgbClr val="000000"/>
                </a:solidFill>
                <a:latin typeface="Arial" panose="020B0604020202020204" pitchFamily="34" charset="0"/>
              </a:rPr>
              <a:t>                  (Q</a:t>
            </a:r>
            <a:r>
              <a:rPr lang="cs-CZ" sz="2200" b="1" kern="0" baseline="-25000" dirty="0">
                <a:solidFill>
                  <a:srgbClr val="000000"/>
                </a:solidFill>
                <a:latin typeface="Arial" panose="020B0604020202020204" pitchFamily="34" charset="0"/>
              </a:rPr>
              <a:t>1 </a:t>
            </a:r>
            <a:r>
              <a:rPr lang="cs-CZ" sz="2200" b="1" kern="0" dirty="0">
                <a:solidFill>
                  <a:srgbClr val="000000"/>
                </a:solidFill>
                <a:latin typeface="Arial" panose="020B0604020202020204" pitchFamily="34" charset="0"/>
              </a:rPr>
              <a:t>+</a:t>
            </a:r>
            <a:r>
              <a:rPr lang="cs-CZ" sz="2200" b="1" kern="0" baseline="-25000" dirty="0">
                <a:solidFill>
                  <a:srgbClr val="000000"/>
                </a:solidFill>
                <a:latin typeface="Arial" panose="020B0604020202020204" pitchFamily="34" charset="0"/>
              </a:rPr>
              <a:t> </a:t>
            </a:r>
            <a:r>
              <a:rPr lang="cs-CZ" sz="2200" b="1" kern="0" dirty="0">
                <a:solidFill>
                  <a:srgbClr val="000000"/>
                </a:solidFill>
                <a:latin typeface="Arial" panose="020B0604020202020204" pitchFamily="34" charset="0"/>
              </a:rPr>
              <a:t>Q</a:t>
            </a:r>
            <a:r>
              <a:rPr lang="cs-CZ" sz="2200" b="1" kern="0" baseline="-25000" dirty="0">
                <a:solidFill>
                  <a:srgbClr val="000000"/>
                </a:solidFill>
                <a:latin typeface="Arial" panose="020B0604020202020204" pitchFamily="34" charset="0"/>
              </a:rPr>
              <a:t>2</a:t>
            </a:r>
            <a:r>
              <a:rPr lang="cs-CZ" sz="2200" b="1" kern="0" dirty="0">
                <a:solidFill>
                  <a:srgbClr val="000000"/>
                </a:solidFill>
                <a:latin typeface="Arial" panose="020B0604020202020204" pitchFamily="34" charset="0"/>
              </a:rPr>
              <a:t> )/2   (P</a:t>
            </a:r>
            <a:r>
              <a:rPr lang="cs-CZ" sz="2200" b="1" kern="0" baseline="-25000" dirty="0">
                <a:solidFill>
                  <a:srgbClr val="000000"/>
                </a:solidFill>
                <a:latin typeface="Arial" panose="020B0604020202020204" pitchFamily="34" charset="0"/>
              </a:rPr>
              <a:t>1</a:t>
            </a:r>
            <a:r>
              <a:rPr lang="cs-CZ" sz="2200" b="1" kern="0" dirty="0">
                <a:solidFill>
                  <a:srgbClr val="000000"/>
                </a:solidFill>
                <a:latin typeface="Arial" panose="020B0604020202020204" pitchFamily="34" charset="0"/>
              </a:rPr>
              <a:t> + P</a:t>
            </a:r>
            <a:r>
              <a:rPr lang="cs-CZ" sz="2200" b="1" kern="0" baseline="-25000" dirty="0">
                <a:solidFill>
                  <a:srgbClr val="000000"/>
                </a:solidFill>
                <a:latin typeface="Arial" panose="020B0604020202020204" pitchFamily="34" charset="0"/>
              </a:rPr>
              <a:t>2</a:t>
            </a:r>
            <a:r>
              <a:rPr lang="cs-CZ" sz="2200" b="1" kern="0" dirty="0">
                <a:solidFill>
                  <a:srgbClr val="000000"/>
                </a:solidFill>
                <a:latin typeface="Arial" panose="020B0604020202020204" pitchFamily="34" charset="0"/>
              </a:rPr>
              <a:t>)/2</a:t>
            </a:r>
            <a:r>
              <a:rPr lang="cs-CZ" sz="2200" u="sng" kern="0" dirty="0">
                <a:solidFill>
                  <a:srgbClr val="000000"/>
                </a:solidFill>
                <a:latin typeface="Arial" panose="020B0604020202020204" pitchFamily="34" charset="0"/>
              </a:rPr>
              <a:t> </a:t>
            </a:r>
          </a:p>
          <a:p>
            <a:pPr marL="469900" lvl="0" indent="-469900" algn="ctr" eaLnBrk="1" hangingPunct="1">
              <a:lnSpc>
                <a:spcPct val="90000"/>
              </a:lnSpc>
              <a:buClr>
                <a:srgbClr val="CC0000"/>
              </a:buClr>
              <a:buNone/>
            </a:pPr>
            <a:endParaRPr lang="cs-CZ" altLang="ko-KR" sz="2200" kern="0" dirty="0">
              <a:solidFill>
                <a:srgbClr val="000000"/>
              </a:solidFill>
              <a:latin typeface="Arial" panose="020B0604020202020204" pitchFamily="34" charset="0"/>
            </a:endParaRPr>
          </a:p>
          <a:p>
            <a:pPr marL="469900" lvl="0" indent="-469900" algn="ctr" eaLnBrk="1" hangingPunct="1">
              <a:lnSpc>
                <a:spcPct val="90000"/>
              </a:lnSpc>
              <a:buClr>
                <a:srgbClr val="CC0000"/>
              </a:buClr>
              <a:buNone/>
            </a:pPr>
            <a:r>
              <a:rPr lang="en-US" altLang="ko-KR" sz="2200" kern="0" dirty="0">
                <a:solidFill>
                  <a:srgbClr val="000000"/>
                </a:solidFill>
                <a:latin typeface="Arial" panose="020B0604020202020204" pitchFamily="34" charset="0"/>
              </a:rPr>
              <a:t>ￜ</a:t>
            </a:r>
            <a:r>
              <a:rPr lang="cs-CZ" sz="2200" kern="0" dirty="0">
                <a:solidFill>
                  <a:srgbClr val="000000"/>
                </a:solidFill>
                <a:latin typeface="Arial" panose="020B0604020202020204" pitchFamily="34" charset="0"/>
              </a:rPr>
              <a:t>EP</a:t>
            </a:r>
            <a:r>
              <a:rPr lang="en-US" altLang="ko-KR" sz="2200" kern="0" dirty="0">
                <a:solidFill>
                  <a:srgbClr val="000000"/>
                </a:solidFill>
                <a:latin typeface="Arial" panose="020B0604020202020204" pitchFamily="34" charset="0"/>
              </a:rPr>
              <a:t>ￜ &gt; 1</a:t>
            </a:r>
            <a:r>
              <a:rPr lang="cs-CZ" altLang="ko-KR" sz="2200" kern="0" dirty="0">
                <a:solidFill>
                  <a:srgbClr val="000000"/>
                </a:solidFill>
                <a:latin typeface="Arial" panose="020B0604020202020204" pitchFamily="34" charset="0"/>
              </a:rPr>
              <a:t> </a:t>
            </a:r>
            <a:r>
              <a:rPr lang="cs-CZ" sz="2200" kern="0" dirty="0" err="1">
                <a:solidFill>
                  <a:srgbClr val="000000"/>
                </a:solidFill>
                <a:latin typeface="Arial" panose="020B0604020202020204" pitchFamily="34" charset="0"/>
              </a:rPr>
              <a:t>flexible</a:t>
            </a:r>
            <a:r>
              <a:rPr lang="cs-CZ" sz="2200" kern="0" dirty="0">
                <a:solidFill>
                  <a:srgbClr val="000000"/>
                </a:solidFill>
                <a:latin typeface="Arial" panose="020B0604020202020204" pitchFamily="34" charset="0"/>
              </a:rPr>
              <a:t> </a:t>
            </a:r>
            <a:r>
              <a:rPr lang="cs-CZ" sz="2200" kern="0" dirty="0" err="1">
                <a:solidFill>
                  <a:srgbClr val="000000"/>
                </a:solidFill>
                <a:latin typeface="Arial" panose="020B0604020202020204" pitchFamily="34" charset="0"/>
              </a:rPr>
              <a:t>demand</a:t>
            </a:r>
            <a:endParaRPr lang="cs-CZ" sz="2200" kern="0" dirty="0">
              <a:solidFill>
                <a:srgbClr val="000000"/>
              </a:solidFill>
              <a:latin typeface="Arial" panose="020B0604020202020204" pitchFamily="34" charset="0"/>
            </a:endParaRPr>
          </a:p>
          <a:p>
            <a:pPr marL="469900" lvl="0" indent="-469900" algn="ctr" eaLnBrk="1" hangingPunct="1">
              <a:lnSpc>
                <a:spcPct val="90000"/>
              </a:lnSpc>
              <a:buClr>
                <a:srgbClr val="CC0000"/>
              </a:buClr>
              <a:buNone/>
            </a:pPr>
            <a:r>
              <a:rPr lang="cs-CZ" sz="2200" kern="0" dirty="0">
                <a:solidFill>
                  <a:srgbClr val="000000"/>
                </a:solidFill>
                <a:latin typeface="Arial" panose="020B0604020202020204" pitchFamily="34" charset="0"/>
              </a:rPr>
              <a:t>0 &lt; </a:t>
            </a:r>
            <a:r>
              <a:rPr lang="en-US" altLang="ko-KR" sz="2200" kern="0" dirty="0">
                <a:solidFill>
                  <a:srgbClr val="000000"/>
                </a:solidFill>
                <a:latin typeface="Arial" panose="020B0604020202020204" pitchFamily="34" charset="0"/>
              </a:rPr>
              <a:t>ￜ</a:t>
            </a:r>
            <a:r>
              <a:rPr lang="cs-CZ" sz="2200" kern="0" dirty="0">
                <a:solidFill>
                  <a:srgbClr val="000000"/>
                </a:solidFill>
                <a:latin typeface="Arial" panose="020B0604020202020204" pitchFamily="34" charset="0"/>
              </a:rPr>
              <a:t>EP</a:t>
            </a:r>
            <a:r>
              <a:rPr lang="en-US" altLang="ko-KR" sz="2200" kern="0" dirty="0">
                <a:solidFill>
                  <a:srgbClr val="000000"/>
                </a:solidFill>
                <a:latin typeface="Arial" panose="020B0604020202020204" pitchFamily="34" charset="0"/>
              </a:rPr>
              <a:t>ￜ &lt; 1</a:t>
            </a:r>
            <a:r>
              <a:rPr lang="cs-CZ" altLang="ko-KR" sz="2200" kern="0" dirty="0">
                <a:solidFill>
                  <a:srgbClr val="000000"/>
                </a:solidFill>
                <a:latin typeface="Arial" panose="020B0604020202020204" pitchFamily="34" charset="0"/>
              </a:rPr>
              <a:t> </a:t>
            </a:r>
            <a:r>
              <a:rPr lang="cs-CZ" sz="2200" kern="0" dirty="0">
                <a:solidFill>
                  <a:srgbClr val="000000"/>
                </a:solidFill>
                <a:latin typeface="Arial" panose="020B0604020202020204" pitchFamily="34" charset="0"/>
              </a:rPr>
              <a:t>non-</a:t>
            </a:r>
            <a:r>
              <a:rPr lang="cs-CZ" sz="2200" kern="0" dirty="0" err="1">
                <a:solidFill>
                  <a:srgbClr val="000000"/>
                </a:solidFill>
                <a:latin typeface="Arial" panose="020B0604020202020204" pitchFamily="34" charset="0"/>
              </a:rPr>
              <a:t>flexible</a:t>
            </a:r>
            <a:r>
              <a:rPr lang="cs-CZ" sz="2200" kern="0" dirty="0">
                <a:solidFill>
                  <a:srgbClr val="000000"/>
                </a:solidFill>
                <a:latin typeface="Arial" panose="020B0604020202020204" pitchFamily="34" charset="0"/>
              </a:rPr>
              <a:t> </a:t>
            </a:r>
            <a:r>
              <a:rPr lang="cs-CZ" sz="2200" kern="0" dirty="0" err="1">
                <a:solidFill>
                  <a:srgbClr val="000000"/>
                </a:solidFill>
                <a:latin typeface="Arial" panose="020B0604020202020204" pitchFamily="34" charset="0"/>
              </a:rPr>
              <a:t>demand</a:t>
            </a:r>
            <a:endParaRPr lang="cs-CZ" sz="2200" kern="0" dirty="0">
              <a:solidFill>
                <a:srgbClr val="000000"/>
              </a:solidFill>
              <a:latin typeface="Arial" panose="020B0604020202020204" pitchFamily="34" charset="0"/>
            </a:endParaRPr>
          </a:p>
          <a:p>
            <a:pPr marL="469900" lvl="0" indent="-469900" algn="ctr" eaLnBrk="1" hangingPunct="1">
              <a:lnSpc>
                <a:spcPct val="90000"/>
              </a:lnSpc>
              <a:buClr>
                <a:srgbClr val="CC0000"/>
              </a:buClr>
              <a:buNone/>
            </a:pPr>
            <a:r>
              <a:rPr lang="en-US" altLang="ko-KR" sz="2200" kern="0" dirty="0">
                <a:solidFill>
                  <a:srgbClr val="000000"/>
                </a:solidFill>
                <a:latin typeface="Arial" panose="020B0604020202020204" pitchFamily="34" charset="0"/>
              </a:rPr>
              <a:t>ￜ</a:t>
            </a:r>
            <a:r>
              <a:rPr lang="cs-CZ" sz="2200" kern="0" dirty="0">
                <a:solidFill>
                  <a:srgbClr val="000000"/>
                </a:solidFill>
                <a:latin typeface="Arial" panose="020B0604020202020204" pitchFamily="34" charset="0"/>
              </a:rPr>
              <a:t>EP</a:t>
            </a:r>
            <a:r>
              <a:rPr lang="en-US" altLang="ko-KR" sz="2200" kern="0" dirty="0">
                <a:solidFill>
                  <a:srgbClr val="000000"/>
                </a:solidFill>
                <a:latin typeface="Arial" panose="020B0604020202020204" pitchFamily="34" charset="0"/>
              </a:rPr>
              <a:t>ￜ = 1</a:t>
            </a:r>
            <a:r>
              <a:rPr lang="cs-CZ" altLang="ko-KR" sz="2200" kern="0" dirty="0">
                <a:solidFill>
                  <a:srgbClr val="000000"/>
                </a:solidFill>
                <a:latin typeface="Arial" panose="020B0604020202020204" pitchFamily="34" charset="0"/>
              </a:rPr>
              <a:t> </a:t>
            </a:r>
            <a:r>
              <a:rPr lang="cs-CZ" sz="2200" kern="0" dirty="0">
                <a:solidFill>
                  <a:srgbClr val="000000"/>
                </a:solidFill>
                <a:latin typeface="Arial" panose="020B0604020202020204" pitchFamily="34" charset="0"/>
              </a:rPr>
              <a:t>unit </a:t>
            </a:r>
            <a:r>
              <a:rPr lang="cs-CZ" sz="2200" kern="0" dirty="0" err="1">
                <a:solidFill>
                  <a:srgbClr val="000000"/>
                </a:solidFill>
                <a:latin typeface="Arial" panose="020B0604020202020204" pitchFamily="34" charset="0"/>
              </a:rPr>
              <a:t>flexible</a:t>
            </a:r>
            <a:endParaRPr lang="cs-CZ" sz="2200" kern="0" dirty="0">
              <a:solidFill>
                <a:srgbClr val="000000"/>
              </a:solidFill>
              <a:latin typeface="Arial" panose="020B0604020202020204" pitchFamily="34" charset="0"/>
            </a:endParaRPr>
          </a:p>
          <a:p>
            <a:pPr marL="469900" lvl="0" indent="-469900" algn="ctr" eaLnBrk="1" hangingPunct="1">
              <a:lnSpc>
                <a:spcPct val="90000"/>
              </a:lnSpc>
              <a:buClr>
                <a:srgbClr val="CC0000"/>
              </a:buClr>
              <a:buNone/>
            </a:pPr>
            <a:r>
              <a:rPr lang="en-US" altLang="ko-KR" sz="2200" kern="0" dirty="0">
                <a:solidFill>
                  <a:srgbClr val="000000"/>
                </a:solidFill>
                <a:latin typeface="Arial" panose="020B0604020202020204" pitchFamily="34" charset="0"/>
              </a:rPr>
              <a:t>ￜ</a:t>
            </a:r>
            <a:r>
              <a:rPr lang="cs-CZ" sz="2200" kern="0" dirty="0">
                <a:solidFill>
                  <a:srgbClr val="000000"/>
                </a:solidFill>
                <a:latin typeface="Arial" panose="020B0604020202020204" pitchFamily="34" charset="0"/>
              </a:rPr>
              <a:t>EP</a:t>
            </a:r>
            <a:r>
              <a:rPr lang="en-US" altLang="ko-KR" sz="2200" kern="0" dirty="0">
                <a:solidFill>
                  <a:srgbClr val="000000"/>
                </a:solidFill>
                <a:latin typeface="Arial" panose="020B0604020202020204" pitchFamily="34" charset="0"/>
              </a:rPr>
              <a:t>ￜ = 0 </a:t>
            </a:r>
            <a:r>
              <a:rPr lang="cs-CZ" sz="2200" kern="0" dirty="0" err="1">
                <a:solidFill>
                  <a:srgbClr val="000000"/>
                </a:solidFill>
                <a:latin typeface="Arial" panose="020B0604020202020204" pitchFamily="34" charset="0"/>
              </a:rPr>
              <a:t>totally</a:t>
            </a:r>
            <a:r>
              <a:rPr lang="cs-CZ" sz="2200" kern="0" dirty="0">
                <a:solidFill>
                  <a:srgbClr val="000000"/>
                </a:solidFill>
                <a:latin typeface="Arial" panose="020B0604020202020204" pitchFamily="34" charset="0"/>
              </a:rPr>
              <a:t> non-</a:t>
            </a:r>
            <a:r>
              <a:rPr lang="cs-CZ" sz="2200" kern="0" dirty="0" err="1">
                <a:solidFill>
                  <a:srgbClr val="000000"/>
                </a:solidFill>
                <a:latin typeface="Arial" panose="020B0604020202020204" pitchFamily="34" charset="0"/>
              </a:rPr>
              <a:t>flexible</a:t>
            </a:r>
            <a:r>
              <a:rPr lang="cs-CZ" sz="2200" kern="0" dirty="0">
                <a:solidFill>
                  <a:srgbClr val="000000"/>
                </a:solidFill>
                <a:latin typeface="Arial" panose="020B0604020202020204" pitchFamily="34" charset="0"/>
              </a:rPr>
              <a:t> </a:t>
            </a:r>
            <a:r>
              <a:rPr lang="cs-CZ" sz="2200" kern="0" dirty="0" err="1">
                <a:solidFill>
                  <a:srgbClr val="000000"/>
                </a:solidFill>
                <a:latin typeface="Arial" panose="020B0604020202020204" pitchFamily="34" charset="0"/>
              </a:rPr>
              <a:t>demand</a:t>
            </a:r>
            <a:endParaRPr lang="cs-CZ" sz="2200" kern="0" dirty="0">
              <a:solidFill>
                <a:srgbClr val="000000"/>
              </a:solidFill>
              <a:latin typeface="Arial" panose="020B0604020202020204" pitchFamily="34" charset="0"/>
            </a:endParaRPr>
          </a:p>
          <a:p>
            <a:pPr marL="469900" lvl="0" indent="-469900" algn="ctr" eaLnBrk="1" hangingPunct="1">
              <a:lnSpc>
                <a:spcPct val="90000"/>
              </a:lnSpc>
              <a:buClr>
                <a:srgbClr val="CC0000"/>
              </a:buClr>
              <a:buNone/>
            </a:pPr>
            <a:endParaRPr lang="cs-CZ" sz="2200" u="sng" kern="0" dirty="0">
              <a:solidFill>
                <a:srgbClr val="000000"/>
              </a:solidFill>
              <a:latin typeface="Arial" panose="020B0604020202020204" pitchFamily="34" charset="0"/>
            </a:endParaRPr>
          </a:p>
        </p:txBody>
      </p:sp>
    </p:spTree>
    <p:extLst>
      <p:ext uri="{BB962C8B-B14F-4D97-AF65-F5344CB8AC3E}">
        <p14:creationId xmlns:p14="http://schemas.microsoft.com/office/powerpoint/2010/main" val="9448497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END</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r>
              <a:rPr lang="cs-CZ" altLang="cs-CZ" sz="2200" dirty="0" err="1">
                <a:latin typeface="Arial" panose="020B0604020202020204" pitchFamily="34" charset="0"/>
              </a:rPr>
              <a:t>Thank</a:t>
            </a:r>
            <a:r>
              <a:rPr lang="cs-CZ" altLang="cs-CZ" sz="2200" dirty="0">
                <a:latin typeface="Arial" panose="020B0604020202020204" pitchFamily="34" charset="0"/>
              </a:rPr>
              <a:t> </a:t>
            </a:r>
            <a:r>
              <a:rPr lang="cs-CZ" altLang="cs-CZ" sz="2200" dirty="0" err="1">
                <a:latin typeface="Arial" panose="020B0604020202020204" pitchFamily="34" charset="0"/>
              </a:rPr>
              <a:t>you</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your</a:t>
            </a:r>
            <a:r>
              <a:rPr lang="cs-CZ" altLang="cs-CZ" sz="2200" dirty="0">
                <a:latin typeface="Arial" panose="020B0604020202020204" pitchFamily="34" charset="0"/>
              </a:rPr>
              <a:t> </a:t>
            </a:r>
            <a:r>
              <a:rPr lang="cs-CZ" altLang="cs-CZ" sz="2200" dirty="0" err="1">
                <a:latin typeface="Arial" panose="020B0604020202020204" pitchFamily="34" charset="0"/>
              </a:rPr>
              <a:t>attention</a:t>
            </a:r>
            <a:r>
              <a:rPr lang="cs-CZ" altLang="cs-CZ" sz="2200" dirty="0">
                <a:latin typeface="Arial" panose="020B0604020202020204" pitchFamily="34" charset="0"/>
              </a:rPr>
              <a:t>.</a:t>
            </a:r>
          </a:p>
          <a:p>
            <a:pPr algn="ctr" eaLnBrk="1" hangingPunct="1">
              <a:spcBef>
                <a:spcPct val="0"/>
              </a:spcBef>
              <a:buNone/>
              <a:defRPr/>
            </a:pPr>
            <a:r>
              <a:rPr lang="cs-CZ" altLang="cs-CZ" sz="2200" dirty="0">
                <a:latin typeface="Arial" panose="020B0604020202020204" pitchFamily="34" charset="0"/>
                <a:sym typeface="Wingdings" panose="05000000000000000000" pitchFamily="2" charset="2"/>
              </a:rPr>
              <a:t> </a:t>
            </a:r>
            <a:endParaRPr lang="cs-CZ" altLang="cs-CZ" sz="2200" dirty="0">
              <a:latin typeface="Arial" panose="020B0604020202020204" pitchFamily="34" charset="0"/>
            </a:endParaRPr>
          </a:p>
          <a:p>
            <a:pPr eaLnBrk="1" hangingPunct="1">
              <a:spcBef>
                <a:spcPct val="0"/>
              </a:spcBef>
              <a:buNone/>
              <a:defRPr/>
            </a:pPr>
            <a:endParaRPr lang="en-GB" altLang="cs-CZ" sz="2200" dirty="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a:latin typeface="Arial" panose="020B0604020202020204" pitchFamily="34" charset="0"/>
            </a:endParaRPr>
          </a:p>
        </p:txBody>
      </p:sp>
    </p:spTree>
    <p:extLst>
      <p:ext uri="{BB962C8B-B14F-4D97-AF65-F5344CB8AC3E}">
        <p14:creationId xmlns:p14="http://schemas.microsoft.com/office/powerpoint/2010/main" val="230573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PRICE DEFINITION</a:t>
            </a:r>
          </a:p>
        </p:txBody>
      </p:sp>
      <p:sp>
        <p:nvSpPr>
          <p:cNvPr id="3079" name="TextovéPole 10"/>
          <p:cNvSpPr txBox="1">
            <a:spLocks noChangeArrowheads="1"/>
          </p:cNvSpPr>
          <p:nvPr/>
        </p:nvSpPr>
        <p:spPr bwMode="auto">
          <a:xfrm>
            <a:off x="503238" y="1512044"/>
            <a:ext cx="847725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Price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en-US" altLang="cs-CZ" sz="2200" dirty="0">
                <a:latin typeface="Arial" panose="020B0604020202020204" pitchFamily="34" charset="0"/>
              </a:rPr>
              <a:t>the amount of money agreed</a:t>
            </a:r>
            <a:r>
              <a:rPr lang="cs-CZ" altLang="cs-CZ" sz="2200" dirty="0">
                <a:latin typeface="Arial" panose="020B0604020202020204" pitchFamily="34" charset="0"/>
              </a:rPr>
              <a:t> on</a:t>
            </a:r>
            <a:r>
              <a:rPr lang="en-US" altLang="cs-CZ" sz="2200" dirty="0">
                <a:latin typeface="Arial" panose="020B0604020202020204" pitchFamily="34" charset="0"/>
              </a:rPr>
              <a:t> in the purchase and sale of goods and services provided as consideration for the provided performance.</a:t>
            </a:r>
          </a:p>
          <a:p>
            <a:pPr marL="285750" indent="-285750" eaLnBrk="1" hangingPunct="1">
              <a:spcBef>
                <a:spcPct val="0"/>
              </a:spcBef>
              <a:defRPr/>
            </a:pPr>
            <a:r>
              <a:rPr lang="en-US" altLang="cs-CZ" sz="2200" dirty="0">
                <a:latin typeface="Arial" panose="020B0604020202020204" pitchFamily="34" charset="0"/>
              </a:rPr>
              <a:t>Price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controlled</a:t>
            </a:r>
            <a:r>
              <a:rPr lang="cs-CZ" altLang="cs-CZ" sz="2200" dirty="0">
                <a:latin typeface="Arial" panose="020B0604020202020204" pitchFamily="34" charset="0"/>
              </a:rPr>
              <a:t> by</a:t>
            </a:r>
            <a:r>
              <a:rPr lang="en-US" altLang="cs-CZ" sz="2200" dirty="0">
                <a:latin typeface="Arial" panose="020B0604020202020204" pitchFamily="34" charset="0"/>
              </a:rPr>
              <a:t>:</a:t>
            </a:r>
          </a:p>
          <a:p>
            <a:pPr marL="1028700" lvl="1" eaLnBrk="1" hangingPunct="1">
              <a:spcBef>
                <a:spcPct val="0"/>
              </a:spcBef>
              <a:defRPr/>
            </a:pPr>
            <a:r>
              <a:rPr lang="en-US" altLang="cs-CZ" sz="2000" dirty="0">
                <a:latin typeface="Arial" panose="020B0604020202020204" pitchFamily="34" charset="0"/>
              </a:rPr>
              <a:t>Market – </a:t>
            </a:r>
            <a:r>
              <a:rPr lang="cs-CZ" altLang="cs-CZ" sz="2000" dirty="0" err="1">
                <a:latin typeface="Arial" panose="020B0604020202020204" pitchFamily="34" charset="0"/>
              </a:rPr>
              <a:t>if</a:t>
            </a:r>
            <a:r>
              <a:rPr lang="cs-CZ" altLang="cs-CZ" sz="2000" dirty="0">
                <a:latin typeface="Arial" panose="020B0604020202020204" pitchFamily="34" charset="0"/>
              </a:rPr>
              <a:t> </a:t>
            </a:r>
            <a:r>
              <a:rPr lang="en-US" altLang="cs-CZ" sz="2000" dirty="0">
                <a:latin typeface="Arial" panose="020B0604020202020204" pitchFamily="34" charset="0"/>
              </a:rPr>
              <a:t>there is a lot of competition</a:t>
            </a:r>
            <a:r>
              <a:rPr lang="cs-CZ" altLang="cs-CZ" sz="2000" dirty="0">
                <a:latin typeface="Arial" panose="020B0604020202020204" pitchFamily="34" charset="0"/>
              </a:rPr>
              <a:t> </a:t>
            </a:r>
            <a:r>
              <a:rPr lang="cs-CZ" altLang="cs-CZ" sz="2000" dirty="0" err="1">
                <a:latin typeface="Arial" panose="020B0604020202020204" pitchFamily="34" charset="0"/>
              </a:rPr>
              <a:t>then</a:t>
            </a:r>
            <a:r>
              <a:rPr lang="cs-CZ" altLang="cs-CZ" sz="2000" dirty="0">
                <a:latin typeface="Arial" panose="020B0604020202020204" pitchFamily="34" charset="0"/>
              </a:rPr>
              <a:t> </a:t>
            </a:r>
            <a:r>
              <a:rPr lang="en-US" altLang="cs-CZ" sz="2000" dirty="0">
                <a:latin typeface="Arial" panose="020B0604020202020204" pitchFamily="34" charset="0"/>
              </a:rPr>
              <a:t>manufacturers have little effect and the customer can always select the lowest price.</a:t>
            </a:r>
          </a:p>
          <a:p>
            <a:pPr marL="1028700" lvl="1" eaLnBrk="1" hangingPunct="1">
              <a:spcBef>
                <a:spcPct val="0"/>
              </a:spcBef>
              <a:defRPr/>
            </a:pPr>
            <a:r>
              <a:rPr lang="en-US" altLang="cs-CZ" sz="2000" dirty="0">
                <a:latin typeface="Arial" panose="020B0604020202020204" pitchFamily="34" charset="0"/>
              </a:rPr>
              <a:t>The company - if it has sufficiently different products from competitors.</a:t>
            </a:r>
          </a:p>
          <a:p>
            <a:pPr marL="1028700" lvl="1" eaLnBrk="1" hangingPunct="1">
              <a:spcBef>
                <a:spcPct val="0"/>
              </a:spcBef>
              <a:defRPr/>
            </a:pPr>
            <a:r>
              <a:rPr lang="en-US" altLang="cs-CZ" sz="2000" dirty="0">
                <a:latin typeface="Arial" panose="020B0604020202020204" pitchFamily="34" charset="0"/>
              </a:rPr>
              <a:t>State - controlling prices of sensitive products.</a:t>
            </a:r>
            <a:endParaRPr lang="cs-CZ" altLang="cs-CZ" sz="20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Compared to the product distribution and communication is highly flexible tool.</a:t>
            </a:r>
          </a:p>
          <a:p>
            <a:pPr marL="285750" indent="-285750" eaLnBrk="1" hangingPunct="1">
              <a:spcBef>
                <a:spcPct val="0"/>
              </a:spcBef>
              <a:defRPr/>
            </a:pPr>
            <a:r>
              <a:rPr lang="en-US" altLang="cs-CZ" sz="2200" dirty="0">
                <a:latin typeface="Arial" panose="020B0604020202020204" pitchFamily="34" charset="0"/>
              </a:rPr>
              <a:t>Affects the firm's market position.</a:t>
            </a:r>
          </a:p>
          <a:p>
            <a:pPr marL="285750" indent="-285750" eaLnBrk="1" hangingPunct="1">
              <a:spcBef>
                <a:spcPct val="0"/>
              </a:spcBef>
              <a:defRPr/>
            </a:pPr>
            <a:r>
              <a:rPr lang="en-US" altLang="cs-CZ" sz="2200" dirty="0">
                <a:latin typeface="Arial" panose="020B0604020202020204" pitchFamily="34" charset="0"/>
              </a:rPr>
              <a:t>It affects the company's </a:t>
            </a:r>
            <a:r>
              <a:rPr lang="cs-CZ" altLang="cs-CZ" sz="2200" dirty="0" err="1">
                <a:latin typeface="Arial" panose="020B0604020202020204" pitchFamily="34" charset="0"/>
              </a:rPr>
              <a:t>financial</a:t>
            </a:r>
            <a:r>
              <a:rPr lang="cs-CZ" altLang="cs-CZ" sz="2200" dirty="0">
                <a:latin typeface="Arial" panose="020B0604020202020204" pitchFamily="34" charset="0"/>
              </a:rPr>
              <a:t> </a:t>
            </a:r>
            <a:r>
              <a:rPr lang="cs-CZ" altLang="cs-CZ" sz="2200" dirty="0" err="1">
                <a:latin typeface="Arial" panose="020B0604020202020204" pitchFamily="34" charset="0"/>
              </a:rPr>
              <a:t>result</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Critical is a joint pricing policy with other elements of the marketing mix.</a:t>
            </a:r>
          </a:p>
        </p:txBody>
      </p:sp>
    </p:spTree>
    <p:extLst>
      <p:ext uri="{BB962C8B-B14F-4D97-AF65-F5344CB8AC3E}">
        <p14:creationId xmlns:p14="http://schemas.microsoft.com/office/powerpoint/2010/main" val="1016636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2. THE MEANING OF PRICE FOR VARIOUS SUBJECTS</a:t>
            </a: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Seller</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The only element of the marketing mix that generates revenue (other produce costs).</a:t>
            </a:r>
            <a:r>
              <a:rPr lang="cs-CZ" altLang="cs-CZ" sz="2200" dirty="0">
                <a:latin typeface="Arial" panose="020B0604020202020204" pitchFamily="34" charset="0"/>
              </a:rPr>
              <a:t> </a:t>
            </a:r>
            <a:endParaRPr lang="en-US"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It</a:t>
            </a:r>
            <a:r>
              <a:rPr lang="cs-CZ" altLang="cs-CZ" sz="2200" dirty="0">
                <a:latin typeface="Arial" panose="020B0604020202020204" pitchFamily="34" charset="0"/>
              </a:rPr>
              <a:t> m</a:t>
            </a:r>
            <a:r>
              <a:rPr lang="en-US" altLang="cs-CZ" sz="2200" dirty="0" err="1">
                <a:latin typeface="Arial" panose="020B0604020202020204" pitchFamily="34" charset="0"/>
              </a:rPr>
              <a:t>anifests</a:t>
            </a:r>
            <a:r>
              <a:rPr lang="en-US" altLang="cs-CZ" sz="2200" dirty="0">
                <a:latin typeface="Arial" panose="020B0604020202020204" pitchFamily="34" charset="0"/>
              </a:rPr>
              <a:t> externally </a:t>
            </a:r>
            <a:r>
              <a:rPr lang="cs-CZ" altLang="cs-CZ" sz="2200" dirty="0">
                <a:latin typeface="Arial" panose="020B0604020202020204" pitchFamily="34" charset="0"/>
              </a:rPr>
              <a:t>c</a:t>
            </a:r>
            <a:r>
              <a:rPr lang="en-US" altLang="cs-CZ" sz="2200" dirty="0" err="1">
                <a:latin typeface="Arial" panose="020B0604020202020204" pitchFamily="34" charset="0"/>
              </a:rPr>
              <a:t>orporate</a:t>
            </a:r>
            <a:r>
              <a:rPr lang="en-US" altLang="cs-CZ" sz="2200" dirty="0">
                <a:latin typeface="Arial" panose="020B0604020202020204" pitchFamily="34" charset="0"/>
              </a:rPr>
              <a:t> culture.</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cs-CZ" altLang="cs-CZ" sz="2200" b="1" dirty="0" err="1">
                <a:latin typeface="Arial" panose="020B0604020202020204" pitchFamily="34" charset="0"/>
              </a:rPr>
              <a:t>Purchaser</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It is a means to obtain the desired product.</a:t>
            </a:r>
          </a:p>
          <a:p>
            <a:pPr marL="285750" indent="-285750" eaLnBrk="1" hangingPunct="1">
              <a:spcBef>
                <a:spcPct val="0"/>
              </a:spcBef>
              <a:defRPr/>
            </a:pPr>
            <a:r>
              <a:rPr lang="en-US" altLang="cs-CZ" sz="2200" dirty="0">
                <a:latin typeface="Arial" panose="020B0604020202020204" pitchFamily="34" charset="0"/>
              </a:rPr>
              <a:t>The price for the customer is often a measure of quality.</a:t>
            </a:r>
          </a:p>
          <a:p>
            <a:pPr marL="285750" indent="-285750" eaLnBrk="1" hangingPunct="1">
              <a:spcBef>
                <a:spcPct val="0"/>
              </a:spcBef>
              <a:defRPr/>
            </a:pPr>
            <a:r>
              <a:rPr lang="en-US" altLang="cs-CZ" sz="2200" dirty="0">
                <a:latin typeface="Arial" panose="020B0604020202020204" pitchFamily="34" charset="0"/>
              </a:rPr>
              <a:t>It is an important element in the multi-criteria decision making of consumers.</a:t>
            </a:r>
          </a:p>
        </p:txBody>
      </p:sp>
    </p:spTree>
    <p:extLst>
      <p:ext uri="{BB962C8B-B14F-4D97-AF65-F5344CB8AC3E}">
        <p14:creationId xmlns:p14="http://schemas.microsoft.com/office/powerpoint/2010/main" val="2190403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FACTORS INFLUENCING PRICING</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External:</a:t>
            </a:r>
          </a:p>
          <a:p>
            <a:pPr marL="285750" indent="-285750" eaLnBrk="1" hangingPunct="1">
              <a:spcBef>
                <a:spcPct val="0"/>
              </a:spcBef>
              <a:defRPr/>
            </a:pPr>
            <a:r>
              <a:rPr lang="en-US" altLang="cs-CZ" sz="2200" dirty="0">
                <a:latin typeface="Arial" panose="020B0604020202020204" pitchFamily="34" charset="0"/>
              </a:rPr>
              <a:t>Features of the market.</a:t>
            </a:r>
          </a:p>
          <a:p>
            <a:pPr marL="285750" indent="-285750" eaLnBrk="1" hangingPunct="1">
              <a:spcBef>
                <a:spcPct val="0"/>
              </a:spcBef>
              <a:defRPr/>
            </a:pPr>
            <a:r>
              <a:rPr lang="en-US" altLang="cs-CZ" sz="2200" dirty="0">
                <a:latin typeface="Arial" panose="020B0604020202020204" pitchFamily="34" charset="0"/>
              </a:rPr>
              <a:t>Features </a:t>
            </a:r>
            <a:r>
              <a:rPr lang="cs-CZ" altLang="cs-CZ" sz="2200" dirty="0">
                <a:latin typeface="Arial" panose="020B0604020202020204" pitchFamily="34" charset="0"/>
              </a:rPr>
              <a:t>of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en-US" altLang="cs-CZ" sz="2200" dirty="0">
                <a:latin typeface="Arial" panose="020B0604020202020204" pitchFamily="34" charset="0"/>
              </a:rPr>
              <a:t>demand.</a:t>
            </a:r>
          </a:p>
          <a:p>
            <a:pPr marL="285750" indent="-285750" eaLnBrk="1" hangingPunct="1">
              <a:spcBef>
                <a:spcPct val="0"/>
              </a:spcBef>
              <a:defRPr/>
            </a:pPr>
            <a:r>
              <a:rPr lang="en-US" altLang="cs-CZ" sz="2200" dirty="0">
                <a:latin typeface="Arial" panose="020B0604020202020204" pitchFamily="34" charset="0"/>
              </a:rPr>
              <a:t>Price elasticity of supply.</a:t>
            </a:r>
          </a:p>
          <a:p>
            <a:pPr marL="285750" indent="-285750" eaLnBrk="1" hangingPunct="1">
              <a:spcBef>
                <a:spcPct val="0"/>
              </a:spcBef>
              <a:defRPr/>
            </a:pPr>
            <a:r>
              <a:rPr lang="en-US" altLang="cs-CZ" sz="2200" dirty="0">
                <a:latin typeface="Arial" panose="020B0604020202020204" pitchFamily="34" charset="0"/>
              </a:rPr>
              <a:t>Competition.</a:t>
            </a:r>
          </a:p>
          <a:p>
            <a:pPr marL="285750" indent="-285750" eaLnBrk="1" hangingPunct="1">
              <a:spcBef>
                <a:spcPct val="0"/>
              </a:spcBef>
              <a:defRPr/>
            </a:pPr>
            <a:r>
              <a:rPr lang="en-US" altLang="cs-CZ" sz="2200" dirty="0">
                <a:latin typeface="Arial" panose="020B0604020202020204" pitchFamily="34" charset="0"/>
              </a:rPr>
              <a:t>Customers.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Internal:</a:t>
            </a:r>
          </a:p>
          <a:p>
            <a:pPr marL="285750" indent="-285750" eaLnBrk="1" hangingPunct="1">
              <a:spcBef>
                <a:spcPct val="0"/>
              </a:spcBef>
              <a:defRPr/>
            </a:pPr>
            <a:r>
              <a:rPr lang="en-US" altLang="cs-CZ" sz="2200" dirty="0">
                <a:latin typeface="Arial" panose="020B0604020202020204" pitchFamily="34" charset="0"/>
              </a:rPr>
              <a:t>Strategic and marketing goals.</a:t>
            </a:r>
          </a:p>
          <a:p>
            <a:pPr marL="285750" indent="-285750" eaLnBrk="1" hangingPunct="1">
              <a:spcBef>
                <a:spcPct val="0"/>
              </a:spcBef>
              <a:defRPr/>
            </a:pPr>
            <a:r>
              <a:rPr lang="en-US" altLang="cs-CZ" sz="2200" dirty="0">
                <a:latin typeface="Arial" panose="020B0604020202020204" pitchFamily="34" charset="0"/>
              </a:rPr>
              <a:t>Organization </a:t>
            </a:r>
            <a:r>
              <a:rPr lang="cs-CZ" altLang="cs-CZ" sz="2200" dirty="0">
                <a:latin typeface="Arial" panose="020B0604020202020204" pitchFamily="34" charset="0"/>
              </a:rPr>
              <a:t>of </a:t>
            </a:r>
            <a:r>
              <a:rPr lang="en-US" altLang="cs-CZ" sz="2200" dirty="0">
                <a:latin typeface="Arial" panose="020B0604020202020204" pitchFamily="34" charset="0"/>
              </a:rPr>
              <a:t>pricing policy (who determines).</a:t>
            </a:r>
          </a:p>
          <a:p>
            <a:pPr marL="285750" indent="-285750" eaLnBrk="1" hangingPunct="1">
              <a:spcBef>
                <a:spcPct val="0"/>
              </a:spcBef>
              <a:defRPr/>
            </a:pPr>
            <a:r>
              <a:rPr lang="en-US" altLang="cs-CZ" sz="2200" dirty="0">
                <a:latin typeface="Arial" panose="020B0604020202020204" pitchFamily="34" charset="0"/>
              </a:rPr>
              <a:t>Marketing mix.</a:t>
            </a:r>
          </a:p>
          <a:p>
            <a:pPr marL="285750" indent="-285750" eaLnBrk="1" hangingPunct="1">
              <a:spcBef>
                <a:spcPct val="0"/>
              </a:spcBef>
              <a:defRPr/>
            </a:pPr>
            <a:r>
              <a:rPr lang="en-US" altLang="cs-CZ" sz="2200" dirty="0">
                <a:latin typeface="Arial" panose="020B0604020202020204" pitchFamily="34" charset="0"/>
              </a:rPr>
              <a:t>Product differentiation.</a:t>
            </a:r>
          </a:p>
        </p:txBody>
      </p:sp>
    </p:spTree>
    <p:extLst>
      <p:ext uri="{BB962C8B-B14F-4D97-AF65-F5344CB8AC3E}">
        <p14:creationId xmlns:p14="http://schemas.microsoft.com/office/powerpoint/2010/main" val="3106899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PRICING OBJECTIVES 1</a:t>
            </a:r>
          </a:p>
        </p:txBody>
      </p:sp>
      <p:sp>
        <p:nvSpPr>
          <p:cNvPr id="3079" name="TextovéPole 10"/>
          <p:cNvSpPr txBox="1">
            <a:spLocks noChangeArrowheads="1"/>
          </p:cNvSpPr>
          <p:nvPr/>
        </p:nvSpPr>
        <p:spPr bwMode="auto">
          <a:xfrm>
            <a:off x="503238" y="1512044"/>
            <a:ext cx="847725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The customer buys a particular product after comparing the relationship of price and performance for other competitive offerings. The customer pays more for better value (</a:t>
            </a:r>
            <a:r>
              <a:rPr lang="cs-CZ" sz="2200" dirty="0" err="1">
                <a:latin typeface="Arial" panose="020B0604020202020204" pitchFamily="34" charset="0"/>
              </a:rPr>
              <a:t>whatever</a:t>
            </a:r>
            <a:r>
              <a:rPr lang="cs-CZ" sz="2200" dirty="0">
                <a:latin typeface="Arial" panose="020B0604020202020204" pitchFamily="34" charset="0"/>
              </a:rPr>
              <a:t> </a:t>
            </a:r>
            <a:r>
              <a:rPr lang="cs-CZ" sz="2200" dirty="0" err="1">
                <a:latin typeface="Arial" panose="020B0604020202020204" pitchFamily="34" charset="0"/>
              </a:rPr>
              <a:t>it</a:t>
            </a:r>
            <a:r>
              <a:rPr lang="cs-CZ" sz="2200" dirty="0">
                <a:latin typeface="Arial" panose="020B0604020202020204" pitchFamily="34" charset="0"/>
              </a:rPr>
              <a:t> </a:t>
            </a:r>
            <a:r>
              <a:rPr lang="cs-CZ" sz="2200" dirty="0" err="1">
                <a:latin typeface="Arial" panose="020B0604020202020204" pitchFamily="34" charset="0"/>
              </a:rPr>
              <a:t>is</a:t>
            </a:r>
            <a:r>
              <a:rPr lang="en-US" sz="2200" dirty="0">
                <a:latin typeface="Arial" panose="020B0604020202020204" pitchFamily="34" charset="0"/>
              </a:rPr>
              <a:t>).</a:t>
            </a:r>
          </a:p>
          <a:p>
            <a:pPr marL="285750" indent="-285750" eaLnBrk="1" hangingPunct="1">
              <a:spcBef>
                <a:spcPct val="0"/>
              </a:spcBef>
              <a:defRPr/>
            </a:pPr>
            <a:r>
              <a:rPr lang="en-US" sz="2200" dirty="0">
                <a:latin typeface="Arial" panose="020B0604020202020204" pitchFamily="34" charset="0"/>
              </a:rPr>
              <a:t>Once the company has determined </a:t>
            </a:r>
            <a:r>
              <a:rPr lang="cs-CZ" sz="2200" dirty="0" err="1">
                <a:latin typeface="Arial" panose="020B0604020202020204" pitchFamily="34" charset="0"/>
              </a:rPr>
              <a:t>the</a:t>
            </a:r>
            <a:r>
              <a:rPr lang="cs-CZ" sz="2200" dirty="0">
                <a:latin typeface="Arial" panose="020B0604020202020204" pitchFamily="34" charset="0"/>
              </a:rPr>
              <a:t> performance of </a:t>
            </a:r>
            <a:r>
              <a:rPr lang="en-US" sz="2200" dirty="0">
                <a:latin typeface="Arial" panose="020B0604020202020204" pitchFamily="34" charset="0"/>
              </a:rPr>
              <a:t>the product / service</a:t>
            </a:r>
            <a:r>
              <a:rPr lang="cs-CZ" sz="2200" dirty="0">
                <a:latin typeface="Arial" panose="020B0604020202020204" pitchFamily="34" charset="0"/>
              </a:rPr>
              <a:t>, </a:t>
            </a:r>
            <a:r>
              <a:rPr lang="cs-CZ" sz="2200" dirty="0" err="1">
                <a:latin typeface="Arial" panose="020B0604020202020204" pitchFamily="34" charset="0"/>
              </a:rPr>
              <a:t>it</a:t>
            </a:r>
            <a:r>
              <a:rPr lang="en-US" sz="2200" dirty="0">
                <a:latin typeface="Arial" panose="020B0604020202020204" pitchFamily="34" charset="0"/>
              </a:rPr>
              <a:t> may determine the price. </a:t>
            </a:r>
            <a:r>
              <a:rPr lang="cs-CZ" sz="2200" dirty="0" err="1">
                <a:latin typeface="Arial" panose="020B0604020202020204" pitchFamily="34" charset="0"/>
              </a:rPr>
              <a:t>That</a:t>
            </a:r>
            <a:r>
              <a:rPr lang="cs-CZ" sz="2200" dirty="0">
                <a:latin typeface="Arial" panose="020B0604020202020204" pitchFamily="34" charset="0"/>
              </a:rPr>
              <a:t> </a:t>
            </a:r>
            <a:r>
              <a:rPr lang="cs-CZ" sz="2200" dirty="0" err="1">
                <a:latin typeface="Arial" panose="020B0604020202020204" pitchFamily="34" charset="0"/>
              </a:rPr>
              <a:t>is</a:t>
            </a:r>
            <a:r>
              <a:rPr lang="cs-CZ" sz="2200" dirty="0">
                <a:latin typeface="Arial" panose="020B0604020202020204" pitchFamily="34" charset="0"/>
              </a:rPr>
              <a:t> done</a:t>
            </a:r>
            <a:r>
              <a:rPr lang="en-US" sz="2200" dirty="0">
                <a:latin typeface="Arial" panose="020B0604020202020204" pitchFamily="34" charset="0"/>
              </a:rPr>
              <a:t> with price targets</a:t>
            </a:r>
            <a:r>
              <a:rPr lang="cs-CZ" sz="2200" dirty="0">
                <a:latin typeface="Arial" panose="020B0604020202020204" pitchFamily="34" charset="0"/>
              </a:rPr>
              <a:t>, </a:t>
            </a:r>
            <a:r>
              <a:rPr lang="cs-CZ" sz="2200" dirty="0" err="1">
                <a:latin typeface="Arial" panose="020B0604020202020204" pitchFamily="34" charset="0"/>
              </a:rPr>
              <a:t>which</a:t>
            </a:r>
            <a:r>
              <a:rPr lang="cs-CZ" sz="2200" dirty="0">
                <a:latin typeface="Arial" panose="020B0604020202020204" pitchFamily="34" charset="0"/>
              </a:rPr>
              <a:t> are </a:t>
            </a:r>
            <a:r>
              <a:rPr lang="cs-CZ" sz="2200" dirty="0" err="1">
                <a:latin typeface="Arial" panose="020B0604020202020204" pitchFamily="34" charset="0"/>
              </a:rPr>
              <a:t>then</a:t>
            </a:r>
            <a:r>
              <a:rPr lang="en-US" sz="2200" dirty="0">
                <a:latin typeface="Arial" panose="020B0604020202020204" pitchFamily="34" charset="0"/>
              </a:rPr>
              <a:t> pursued in the form of strategies.</a:t>
            </a:r>
            <a:endParaRPr lang="cs-CZ"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Financial objectives</a:t>
            </a:r>
            <a:r>
              <a:rPr lang="cs-CZ" sz="2200" dirty="0">
                <a:latin typeface="Arial" panose="020B0604020202020204" pitchFamily="34" charset="0"/>
              </a:rPr>
              <a:t>:</a:t>
            </a:r>
            <a:endParaRPr lang="en-US" sz="2200" dirty="0">
              <a:latin typeface="Arial" panose="020B0604020202020204" pitchFamily="34" charset="0"/>
            </a:endParaRPr>
          </a:p>
          <a:p>
            <a:pPr marL="1028700" lvl="1" eaLnBrk="1" hangingPunct="1">
              <a:spcBef>
                <a:spcPct val="0"/>
              </a:spcBef>
              <a:defRPr/>
            </a:pPr>
            <a:r>
              <a:rPr lang="en-US" sz="1800" dirty="0">
                <a:latin typeface="Arial" panose="020B0604020202020204" pitchFamily="34" charset="0"/>
              </a:rPr>
              <a:t>Return on investment</a:t>
            </a:r>
            <a:r>
              <a:rPr lang="cs-CZ" sz="1800" dirty="0">
                <a:latin typeface="Arial" panose="020B0604020202020204" pitchFamily="34" charset="0"/>
              </a:rPr>
              <a:t>.</a:t>
            </a:r>
            <a:endParaRPr lang="en-US" sz="1800" dirty="0">
              <a:latin typeface="Arial" panose="020B0604020202020204" pitchFamily="34" charset="0"/>
            </a:endParaRPr>
          </a:p>
          <a:p>
            <a:pPr marL="1028700" lvl="1" eaLnBrk="1" hangingPunct="1">
              <a:spcBef>
                <a:spcPct val="0"/>
              </a:spcBef>
              <a:defRPr/>
            </a:pPr>
            <a:r>
              <a:rPr lang="en-US" sz="1800" dirty="0">
                <a:latin typeface="Arial" panose="020B0604020202020204" pitchFamily="34" charset="0"/>
              </a:rPr>
              <a:t>Profit optimization</a:t>
            </a:r>
            <a:r>
              <a:rPr lang="cs-CZ" sz="1800" dirty="0">
                <a:latin typeface="Arial" panose="020B0604020202020204" pitchFamily="34" charset="0"/>
              </a:rPr>
              <a:t>.</a:t>
            </a:r>
            <a:endParaRPr lang="en-US" sz="1800" dirty="0">
              <a:latin typeface="Arial" panose="020B0604020202020204" pitchFamily="34" charset="0"/>
            </a:endParaRPr>
          </a:p>
          <a:p>
            <a:pPr marL="1028700" lvl="1" eaLnBrk="1" hangingPunct="1">
              <a:spcBef>
                <a:spcPct val="0"/>
              </a:spcBef>
              <a:defRPr/>
            </a:pPr>
            <a:r>
              <a:rPr lang="en-US" sz="1800" dirty="0">
                <a:latin typeface="Arial" panose="020B0604020202020204" pitchFamily="34" charset="0"/>
              </a:rPr>
              <a:t>Generating cash flow</a:t>
            </a:r>
            <a:r>
              <a:rPr lang="cs-CZ" sz="1800" dirty="0">
                <a:latin typeface="Arial" panose="020B0604020202020204" pitchFamily="34" charset="0"/>
              </a:rPr>
              <a:t>.</a:t>
            </a:r>
            <a:endParaRPr lang="en-US" sz="18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Marketing objectives</a:t>
            </a:r>
            <a:r>
              <a:rPr lang="cs-CZ" sz="2200" dirty="0">
                <a:latin typeface="Arial" panose="020B0604020202020204" pitchFamily="34" charset="0"/>
              </a:rPr>
              <a:t>:</a:t>
            </a:r>
            <a:endParaRPr lang="en-US" sz="2200" dirty="0">
              <a:latin typeface="Arial" panose="020B0604020202020204" pitchFamily="34" charset="0"/>
            </a:endParaRPr>
          </a:p>
          <a:p>
            <a:pPr marL="1028700" lvl="1" eaLnBrk="1" hangingPunct="1">
              <a:spcBef>
                <a:spcPct val="0"/>
              </a:spcBef>
              <a:defRPr/>
            </a:pPr>
            <a:r>
              <a:rPr lang="en-US" sz="1800" dirty="0">
                <a:latin typeface="Arial" panose="020B0604020202020204" pitchFamily="34" charset="0"/>
              </a:rPr>
              <a:t>Survival</a:t>
            </a:r>
            <a:r>
              <a:rPr lang="cs-CZ" sz="1800" dirty="0">
                <a:latin typeface="Arial" panose="020B0604020202020204" pitchFamily="34" charset="0"/>
              </a:rPr>
              <a:t>.</a:t>
            </a:r>
            <a:endParaRPr lang="en-US" sz="1800" dirty="0">
              <a:latin typeface="Arial" panose="020B0604020202020204" pitchFamily="34" charset="0"/>
            </a:endParaRPr>
          </a:p>
          <a:p>
            <a:pPr marL="1028700" lvl="1" eaLnBrk="1" hangingPunct="1">
              <a:spcBef>
                <a:spcPct val="0"/>
              </a:spcBef>
              <a:defRPr/>
            </a:pPr>
            <a:r>
              <a:rPr lang="en-US" sz="1800" dirty="0">
                <a:latin typeface="Arial" panose="020B0604020202020204" pitchFamily="34" charset="0"/>
              </a:rPr>
              <a:t>Maximum market share</a:t>
            </a:r>
            <a:r>
              <a:rPr lang="cs-CZ" sz="1800" dirty="0">
                <a:latin typeface="Arial" panose="020B0604020202020204" pitchFamily="34" charset="0"/>
              </a:rPr>
              <a:t>.</a:t>
            </a:r>
            <a:endParaRPr lang="en-US" sz="1800" dirty="0">
              <a:latin typeface="Arial" panose="020B0604020202020204" pitchFamily="34" charset="0"/>
            </a:endParaRPr>
          </a:p>
          <a:p>
            <a:pPr marL="1028700" lvl="1" eaLnBrk="1" hangingPunct="1">
              <a:spcBef>
                <a:spcPct val="0"/>
              </a:spcBef>
              <a:defRPr/>
            </a:pPr>
            <a:r>
              <a:rPr lang="en-US" sz="1800" dirty="0">
                <a:latin typeface="Arial" panose="020B0604020202020204" pitchFamily="34" charset="0"/>
              </a:rPr>
              <a:t>Maximum market skimming</a:t>
            </a:r>
            <a:r>
              <a:rPr lang="cs-CZ" sz="1800" dirty="0">
                <a:latin typeface="Arial" panose="020B0604020202020204" pitchFamily="34" charset="0"/>
              </a:rPr>
              <a:t>.</a:t>
            </a:r>
            <a:endParaRPr lang="en-US" sz="1800" dirty="0">
              <a:latin typeface="Arial" panose="020B0604020202020204" pitchFamily="34" charset="0"/>
            </a:endParaRPr>
          </a:p>
          <a:p>
            <a:pPr marL="1028700" lvl="1" eaLnBrk="1" hangingPunct="1">
              <a:spcBef>
                <a:spcPct val="0"/>
              </a:spcBef>
              <a:defRPr/>
            </a:pPr>
            <a:r>
              <a:rPr lang="en-US" sz="1800" dirty="0">
                <a:latin typeface="Arial" panose="020B0604020202020204" pitchFamily="34" charset="0"/>
              </a:rPr>
              <a:t>Product-quality leadership</a:t>
            </a:r>
            <a:r>
              <a:rPr lang="cs-CZ" sz="1800" dirty="0">
                <a:latin typeface="Arial" panose="020B0604020202020204" pitchFamily="34" charset="0"/>
              </a:rPr>
              <a:t>.</a:t>
            </a:r>
            <a:endParaRPr lang="en-US" sz="1800" dirty="0">
              <a:latin typeface="Arial" panose="020B0604020202020204" pitchFamily="34" charset="0"/>
            </a:endParaRPr>
          </a:p>
        </p:txBody>
      </p:sp>
    </p:spTree>
    <p:extLst>
      <p:ext uri="{BB962C8B-B14F-4D97-AF65-F5344CB8AC3E}">
        <p14:creationId xmlns:p14="http://schemas.microsoft.com/office/powerpoint/2010/main" val="4276848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PRICING OBJECTIVES 2</a:t>
            </a:r>
          </a:p>
        </p:txBody>
      </p:sp>
      <p:sp>
        <p:nvSpPr>
          <p:cNvPr id="3079" name="TextovéPole 10"/>
          <p:cNvSpPr txBox="1">
            <a:spLocks noChangeArrowheads="1"/>
          </p:cNvSpPr>
          <p:nvPr/>
        </p:nvSpPr>
        <p:spPr bwMode="auto">
          <a:xfrm>
            <a:off x="503238" y="1512044"/>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In terms of profit -</a:t>
            </a:r>
            <a:r>
              <a:rPr lang="cs-CZ" sz="2200" dirty="0">
                <a:latin typeface="Arial" panose="020B0604020202020204" pitchFamily="34" charset="0"/>
              </a:rPr>
              <a:t> </a:t>
            </a:r>
            <a:r>
              <a:rPr lang="en-US" sz="2200" dirty="0">
                <a:latin typeface="Arial" panose="020B0604020202020204" pitchFamily="34" charset="0"/>
              </a:rPr>
              <a:t>% of turnover / investment / max.</a:t>
            </a:r>
          </a:p>
          <a:p>
            <a:pPr marL="285750" indent="-285750" eaLnBrk="1" hangingPunct="1">
              <a:spcBef>
                <a:spcPct val="0"/>
              </a:spcBef>
              <a:defRPr/>
            </a:pPr>
            <a:r>
              <a:rPr lang="en-US" sz="2200" dirty="0">
                <a:latin typeface="Arial" panose="020B0604020202020204" pitchFamily="34" charset="0"/>
              </a:rPr>
              <a:t>In terms of turnover. (</a:t>
            </a:r>
            <a:r>
              <a:rPr lang="cs-CZ" sz="2200" dirty="0" err="1">
                <a:latin typeface="Arial" panose="020B0604020202020204" pitchFamily="34" charset="0"/>
              </a:rPr>
              <a:t>we</a:t>
            </a:r>
            <a:r>
              <a:rPr lang="cs-CZ" sz="2200" dirty="0">
                <a:latin typeface="Arial" panose="020B0604020202020204" pitchFamily="34" charset="0"/>
              </a:rPr>
              <a:t> </a:t>
            </a:r>
            <a:r>
              <a:rPr lang="cs-CZ" sz="2200" dirty="0" err="1">
                <a:latin typeface="Arial" panose="020B0604020202020204" pitchFamily="34" charset="0"/>
              </a:rPr>
              <a:t>can</a:t>
            </a:r>
            <a:r>
              <a:rPr lang="cs-CZ" sz="2200" dirty="0">
                <a:latin typeface="Arial" panose="020B0604020202020204" pitchFamily="34" charset="0"/>
              </a:rPr>
              <a:t> c</a:t>
            </a:r>
            <a:r>
              <a:rPr lang="en-US" sz="2200" dirty="0" err="1">
                <a:latin typeface="Arial" panose="020B0604020202020204" pitchFamily="34" charset="0"/>
              </a:rPr>
              <a:t>ombine</a:t>
            </a:r>
            <a:r>
              <a:rPr lang="en-US" sz="2200" dirty="0">
                <a:latin typeface="Arial" panose="020B0604020202020204" pitchFamily="34" charset="0"/>
              </a:rPr>
              <a:t> both objectives)</a:t>
            </a:r>
          </a:p>
          <a:p>
            <a:pPr marL="285750" indent="-285750" eaLnBrk="1" hangingPunct="1">
              <a:spcBef>
                <a:spcPct val="0"/>
              </a:spcBef>
              <a:defRPr/>
            </a:pPr>
            <a:r>
              <a:rPr lang="en-US" sz="2200" dirty="0">
                <a:latin typeface="Arial" panose="020B0604020202020204" pitchFamily="34" charset="0"/>
              </a:rPr>
              <a:t>Viewpoint </a:t>
            </a:r>
            <a:r>
              <a:rPr lang="cs-CZ" sz="2200" dirty="0">
                <a:latin typeface="Arial" panose="020B0604020202020204" pitchFamily="34" charset="0"/>
              </a:rPr>
              <a:t>of </a:t>
            </a:r>
            <a:r>
              <a:rPr lang="en-US" sz="2200" dirty="0">
                <a:latin typeface="Arial" panose="020B0604020202020204" pitchFamily="34" charset="0"/>
              </a:rPr>
              <a:t>continued </a:t>
            </a:r>
            <a:r>
              <a:rPr lang="cs-CZ" sz="2200" dirty="0" err="1">
                <a:latin typeface="Arial" panose="020B0604020202020204" pitchFamily="34" charset="0"/>
              </a:rPr>
              <a:t>company</a:t>
            </a:r>
            <a:r>
              <a:rPr lang="cs-CZ" sz="2200" dirty="0">
                <a:latin typeface="Arial" panose="020B0604020202020204" pitchFamily="34" charset="0"/>
              </a:rPr>
              <a:t> </a:t>
            </a:r>
            <a:r>
              <a:rPr lang="en-US" sz="2200" dirty="0">
                <a:latin typeface="Arial" panose="020B0604020202020204" pitchFamily="34" charset="0"/>
              </a:rPr>
              <a:t>existence – </a:t>
            </a:r>
            <a:r>
              <a:rPr lang="cs-CZ" sz="2200" dirty="0">
                <a:latin typeface="Arial" panose="020B0604020202020204" pitchFamily="34" charset="0"/>
              </a:rPr>
              <a:t>s</a:t>
            </a:r>
            <a:r>
              <a:rPr lang="en-US" sz="2200" dirty="0">
                <a:latin typeface="Arial" panose="020B0604020202020204" pitchFamily="34" charset="0"/>
              </a:rPr>
              <a:t>ale</a:t>
            </a:r>
            <a:r>
              <a:rPr lang="cs-CZ" sz="2200" dirty="0">
                <a:latin typeface="Arial" panose="020B0604020202020204" pitchFamily="34" charset="0"/>
              </a:rPr>
              <a:t> </a:t>
            </a:r>
            <a:r>
              <a:rPr lang="cs-CZ" sz="2200" dirty="0" err="1">
                <a:latin typeface="Arial" panose="020B0604020202020204" pitchFamily="34" charset="0"/>
              </a:rPr>
              <a:t>out</a:t>
            </a:r>
            <a:r>
              <a:rPr lang="en-US" sz="2200" dirty="0">
                <a:latin typeface="Arial" panose="020B0604020202020204" pitchFamily="34" charset="0"/>
              </a:rPr>
              <a:t>.</a:t>
            </a:r>
          </a:p>
          <a:p>
            <a:pPr marL="285750" indent="-285750" eaLnBrk="1" hangingPunct="1">
              <a:spcBef>
                <a:spcPct val="0"/>
              </a:spcBef>
              <a:defRPr/>
            </a:pPr>
            <a:r>
              <a:rPr lang="en-US" sz="2200" dirty="0">
                <a:latin typeface="Arial" panose="020B0604020202020204" pitchFamily="34" charset="0"/>
              </a:rPr>
              <a:t>The perception of prices - cheap / expensive.</a:t>
            </a:r>
          </a:p>
          <a:p>
            <a:pPr marL="285750" indent="-285750" eaLnBrk="1" hangingPunct="1">
              <a:spcBef>
                <a:spcPct val="0"/>
              </a:spcBef>
              <a:defRPr/>
            </a:pPr>
            <a:r>
              <a:rPr lang="en-US" sz="2200" dirty="0">
                <a:latin typeface="Arial" panose="020B0604020202020204" pitchFamily="34" charset="0"/>
              </a:rPr>
              <a:t>Viewpoint </a:t>
            </a:r>
            <a:r>
              <a:rPr lang="cs-CZ" sz="2200" dirty="0">
                <a:latin typeface="Arial" panose="020B0604020202020204" pitchFamily="34" charset="0"/>
              </a:rPr>
              <a:t>of </a:t>
            </a:r>
            <a:r>
              <a:rPr lang="en-US" sz="2200" dirty="0">
                <a:latin typeface="Arial" panose="020B0604020202020204" pitchFamily="34" charset="0"/>
              </a:rPr>
              <a:t>competition - defending, </a:t>
            </a:r>
            <a:r>
              <a:rPr lang="cs-CZ" sz="2200" dirty="0" err="1">
                <a:latin typeface="Arial" panose="020B0604020202020204" pitchFamily="34" charset="0"/>
              </a:rPr>
              <a:t>displacing</a:t>
            </a:r>
            <a:r>
              <a:rPr lang="en-US" sz="2200" dirty="0">
                <a:latin typeface="Arial" panose="020B0604020202020204" pitchFamily="34" charset="0"/>
              </a:rPr>
              <a:t>.</a:t>
            </a:r>
          </a:p>
          <a:p>
            <a:pPr marL="285750" indent="-285750" eaLnBrk="1" hangingPunct="1">
              <a:spcBef>
                <a:spcPct val="0"/>
              </a:spcBef>
              <a:defRPr/>
            </a:pPr>
            <a:r>
              <a:rPr lang="en-US" sz="2200" dirty="0">
                <a:latin typeface="Arial" panose="020B0604020202020204" pitchFamily="34" charset="0"/>
              </a:rPr>
              <a:t>Viewpoint</a:t>
            </a:r>
            <a:r>
              <a:rPr lang="cs-CZ" sz="2200" dirty="0">
                <a:latin typeface="Arial" panose="020B0604020202020204" pitchFamily="34" charset="0"/>
              </a:rPr>
              <a:t> of</a:t>
            </a:r>
            <a:r>
              <a:rPr lang="en-US" sz="2200" dirty="0">
                <a:latin typeface="Arial" panose="020B0604020202020204" pitchFamily="34" charset="0"/>
              </a:rPr>
              <a:t> image.</a:t>
            </a: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Goals can be combined according to their suitability.</a:t>
            </a:r>
            <a:endParaRPr lang="en-US" sz="1800" dirty="0">
              <a:latin typeface="Arial" panose="020B0604020202020204" pitchFamily="34" charset="0"/>
            </a:endParaRPr>
          </a:p>
        </p:txBody>
      </p:sp>
    </p:spTree>
    <p:extLst>
      <p:ext uri="{BB962C8B-B14F-4D97-AF65-F5344CB8AC3E}">
        <p14:creationId xmlns:p14="http://schemas.microsoft.com/office/powerpoint/2010/main" val="3155838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err="1">
                <a:latin typeface="Arial" pitchFamily="34" charset="0"/>
                <a:cs typeface="Arial" pitchFamily="34" charset="0"/>
              </a:rPr>
              <a:t>Pricing</a:t>
            </a:r>
            <a:r>
              <a:rPr lang="cs-CZ" b="1" dirty="0">
                <a:latin typeface="Arial" pitchFamily="34" charset="0"/>
                <a:cs typeface="Arial" pitchFamily="34" charset="0"/>
              </a:rPr>
              <a:t> </a:t>
            </a:r>
            <a:r>
              <a:rPr lang="cs-CZ" b="1" dirty="0" err="1">
                <a:latin typeface="Arial" pitchFamily="34" charset="0"/>
                <a:cs typeface="Arial" pitchFamily="34" charset="0"/>
              </a:rPr>
              <a:t>Policy</a:t>
            </a:r>
            <a:endParaRPr lang="cs-CZ"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WHEN AM I SETTING PRICE?</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dirty="0">
                <a:latin typeface="Arial" panose="020B0604020202020204" pitchFamily="34" charset="0"/>
              </a:rPr>
              <a:t>Launching new product.</a:t>
            </a:r>
          </a:p>
          <a:p>
            <a:pPr marL="285750" indent="-285750" eaLnBrk="1" hangingPunct="1">
              <a:spcBef>
                <a:spcPct val="0"/>
              </a:spcBef>
              <a:defRPr/>
            </a:pPr>
            <a:r>
              <a:rPr lang="en-US" sz="2200" dirty="0">
                <a:latin typeface="Arial" panose="020B0604020202020204" pitchFamily="34" charset="0"/>
              </a:rPr>
              <a:t>Change of market conditions (inflation, tax, disposable income, fashion etc.).</a:t>
            </a:r>
          </a:p>
          <a:p>
            <a:pPr marL="285750" indent="-285750" eaLnBrk="1" hangingPunct="1">
              <a:spcBef>
                <a:spcPct val="0"/>
              </a:spcBef>
              <a:defRPr/>
            </a:pPr>
            <a:r>
              <a:rPr lang="en-US" sz="2200" dirty="0">
                <a:latin typeface="Arial" panose="020B0604020202020204" pitchFamily="34" charset="0"/>
              </a:rPr>
              <a:t>Change of costs within my company.</a:t>
            </a:r>
          </a:p>
          <a:p>
            <a:pPr marL="285750" indent="-285750" eaLnBrk="1" hangingPunct="1">
              <a:spcBef>
                <a:spcPct val="0"/>
              </a:spcBef>
              <a:defRPr/>
            </a:pPr>
            <a:r>
              <a:rPr lang="en-US" sz="2200" dirty="0">
                <a:latin typeface="Arial" panose="020B0604020202020204" pitchFamily="34" charset="0"/>
              </a:rPr>
              <a:t>Change of costs outside of my company, e.g. suppliers, materials etc.</a:t>
            </a:r>
            <a:endParaRPr lang="cs-CZ" sz="2200" dirty="0">
              <a:latin typeface="Arial" panose="020B0604020202020204" pitchFamily="34" charset="0"/>
            </a:endParaRPr>
          </a:p>
          <a:p>
            <a:pPr marL="285750" indent="-285750" eaLnBrk="1" hangingPunct="1">
              <a:spcBef>
                <a:spcPct val="0"/>
              </a:spcBef>
              <a:defRPr/>
            </a:pPr>
            <a:endParaRPr lang="cs-CZ" sz="2200" dirty="0">
              <a:latin typeface="Arial" panose="020B0604020202020204" pitchFamily="34" charset="0"/>
            </a:endParaRPr>
          </a:p>
          <a:p>
            <a:pPr marL="285750" indent="-285750" eaLnBrk="1" hangingPunct="1">
              <a:spcBef>
                <a:spcPct val="0"/>
              </a:spcBef>
              <a:defRPr/>
            </a:pPr>
            <a:r>
              <a:rPr lang="en-US" sz="2200" dirty="0">
                <a:latin typeface="Arial" panose="020B0604020202020204" pitchFamily="34" charset="0"/>
              </a:rPr>
              <a:t>B2B – price is set for each contract differently. Very hard negotiations.</a:t>
            </a:r>
          </a:p>
          <a:p>
            <a:pPr marL="285750" indent="-285750" eaLnBrk="1" hangingPunct="1">
              <a:spcBef>
                <a:spcPct val="0"/>
              </a:spcBef>
              <a:defRPr/>
            </a:pPr>
            <a:r>
              <a:rPr lang="en-US" sz="2200" dirty="0">
                <a:latin typeface="Arial" panose="020B0604020202020204" pitchFamily="34" charset="0"/>
              </a:rPr>
              <a:t>B2C – fixed prices for all customers. Prices are public and known.</a:t>
            </a:r>
          </a:p>
          <a:p>
            <a:pPr marL="285750" indent="-285750" eaLnBrk="1" hangingPunct="1">
              <a:spcBef>
                <a:spcPct val="0"/>
              </a:spcBef>
              <a:defRPr/>
            </a:pPr>
            <a:r>
              <a:rPr lang="en-US" sz="2200" dirty="0">
                <a:latin typeface="Arial" panose="020B0604020202020204" pitchFamily="34" charset="0"/>
              </a:rPr>
              <a:t>B2G - price determined as part of tenders and procurement.</a:t>
            </a:r>
          </a:p>
        </p:txBody>
      </p:sp>
    </p:spTree>
    <p:extLst>
      <p:ext uri="{BB962C8B-B14F-4D97-AF65-F5344CB8AC3E}">
        <p14:creationId xmlns:p14="http://schemas.microsoft.com/office/powerpoint/2010/main" val="2616489715"/>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2067</TotalTime>
  <Words>2981</Words>
  <Application>Microsoft Office PowerPoint</Application>
  <PresentationFormat>Předvádění na obrazovce (4:3)</PresentationFormat>
  <Paragraphs>326</Paragraphs>
  <Slides>36</Slides>
  <Notes>5</Notes>
  <HiddenSlides>0</HiddenSlides>
  <MMClips>0</MMClips>
  <ScaleCrop>false</ScaleCrop>
  <HeadingPairs>
    <vt:vector size="6" baseType="variant">
      <vt:variant>
        <vt:lpstr>Použitá písma</vt:lpstr>
      </vt:variant>
      <vt:variant>
        <vt:i4>7</vt:i4>
      </vt:variant>
      <vt:variant>
        <vt:lpstr>Motiv</vt:lpstr>
      </vt:variant>
      <vt:variant>
        <vt:i4>2</vt:i4>
      </vt:variant>
      <vt:variant>
        <vt:lpstr>Nadpisy snímků</vt:lpstr>
      </vt:variant>
      <vt:variant>
        <vt:i4>36</vt:i4>
      </vt:variant>
    </vt:vector>
  </HeadingPairs>
  <TitlesOfParts>
    <vt:vector size="45" baseType="lpstr">
      <vt:lpstr>맑은 고딕</vt:lpstr>
      <vt:lpstr>SimSun</vt:lpstr>
      <vt:lpstr>Arial</vt:lpstr>
      <vt:lpstr>Calibri</vt:lpstr>
      <vt:lpstr>Calibri Light</vt:lpstr>
      <vt:lpstr>Times New Roman</vt:lpstr>
      <vt:lpstr>Wingdings</vt:lpstr>
      <vt:lpstr>Motiv sady Office</vt:lpstr>
      <vt:lpstr>Vlastní návrh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Michal Stoklasa</cp:lastModifiedBy>
  <cp:revision>185</cp:revision>
  <dcterms:created xsi:type="dcterms:W3CDTF">2016-03-17T12:08:01Z</dcterms:created>
  <dcterms:modified xsi:type="dcterms:W3CDTF">2019-12-19T09:03:19Z</dcterms:modified>
</cp:coreProperties>
</file>