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1"/>
  </p:notesMasterIdLst>
  <p:sldIdLst>
    <p:sldId id="317" r:id="rId3"/>
    <p:sldId id="318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9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20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059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7470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41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21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04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424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>
              <a:lnSpc>
                <a:spcPct val="100000"/>
              </a:lnSpc>
            </a:pPr>
            <a:endParaRPr lang="cs-CZ" sz="3200" b="1" dirty="0" smtClean="0">
              <a:latin typeface="Times New Roman"/>
            </a:endParaRPr>
          </a:p>
          <a:p>
            <a:r>
              <a:rPr lang="cs-CZ" sz="4700" b="1" dirty="0"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</a:t>
            </a:r>
            <a:r>
              <a:rPr lang="cs-CZ" sz="1800" b="1" i="1" dirty="0" smtClean="0">
                <a:solidFill>
                  <a:srgbClr val="002060"/>
                </a:solidFill>
              </a:rPr>
              <a:t>požadavky kladenými na controllera a s jeho postavením v organizační struktuře podniku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</a:t>
            </a: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 </a:t>
            </a:r>
            <a:r>
              <a:rPr lang="cs-CZ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management ve vrcholovém vedení, tak další významné posty ve společnosti mají povědomí o důležitosti controllingu a jeho neustálém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se řadí svou velikostí  mezi organizace, která vyžaduje zřízení více pracovních míst s náplní </a:t>
            </a:r>
            <a:r>
              <a:rPr lang="cs-CZ" sz="20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</a:t>
            </a: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např.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vybraném organizačním útvaru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(provoz, závod, divize)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se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implementuje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formou tzv. pilotního systému controlling v plném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výběru organizační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jednotky určené k ověření pilotního systému nutno vzít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úvahu jak odborné hledisko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dané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organizační jednotky, tak míru připravenosti 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ochotu zainteresovaných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pracovníků aktivně spolupracovat na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takovém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pilotním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projektu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</a:t>
            </a: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controllingu</a:t>
            </a: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obava podnikového vedení z omezení mocenského vlivu </a:t>
            </a:r>
            <a:r>
              <a:rPr lang="cs-CZ" sz="2000" dirty="0"/>
              <a:t>na řízení podniku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již </a:t>
            </a:r>
            <a:r>
              <a:rPr lang="cs-CZ" sz="2000" dirty="0"/>
              <a:t>dříve fungující organizační útvary, jako je finanční útvar, útvar účetnictví, které doposud poskytovaly údaje pro vedení </a:t>
            </a:r>
            <a:r>
              <a:rPr lang="cs-CZ" sz="2000" dirty="0" smtClean="0"/>
              <a:t>firmy, </a:t>
            </a:r>
            <a:r>
              <a:rPr lang="cs-CZ" sz="2000" dirty="0"/>
              <a:t>se cítí ohroženy novou konkurenční organizační </a:t>
            </a:r>
            <a:r>
              <a:rPr lang="cs-CZ" sz="2000" dirty="0" smtClean="0"/>
              <a:t>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obava pracovníků </a:t>
            </a:r>
            <a:r>
              <a:rPr lang="cs-CZ" sz="2000" dirty="0"/>
              <a:t>na úseku </a:t>
            </a:r>
            <a:r>
              <a:rPr lang="cs-CZ" sz="2000" dirty="0" smtClean="0"/>
              <a:t>prodeje – jejich </a:t>
            </a:r>
            <a:r>
              <a:rPr lang="cs-CZ" sz="2000" dirty="0"/>
              <a:t>činnost bude podrobena rozsáhlejší a hlubší kontrole prostřednictvím nových ukazatelů a výkonnostních </a:t>
            </a:r>
            <a:r>
              <a:rPr lang="cs-CZ" sz="2000" dirty="0" smtClean="0"/>
              <a:t>měřítek </a:t>
            </a:r>
            <a:endParaRPr lang="cs-CZ" sz="20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obava na </a:t>
            </a:r>
            <a:r>
              <a:rPr lang="cs-CZ" sz="2000" dirty="0"/>
              <a:t>výrobním </a:t>
            </a:r>
            <a:r>
              <a:rPr lang="cs-CZ" sz="2000" dirty="0" smtClean="0"/>
              <a:t>úseku – dobré </a:t>
            </a:r>
            <a:r>
              <a:rPr lang="cs-CZ" sz="2000" dirty="0"/>
              <a:t>výkonnostní a kvalitativní </a:t>
            </a:r>
            <a:r>
              <a:rPr lang="cs-CZ" sz="2000" dirty="0" smtClean="0"/>
              <a:t>výsledky se budou posuzovat podle </a:t>
            </a:r>
            <a:r>
              <a:rPr lang="cs-CZ" sz="2000" dirty="0"/>
              <a:t>vynaložených </a:t>
            </a:r>
            <a:r>
              <a:rPr lang="cs-CZ" sz="2000" dirty="0" smtClean="0"/>
              <a:t>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hledisko </a:t>
            </a:r>
            <a:r>
              <a:rPr lang="cs-CZ" sz="2000" dirty="0"/>
              <a:t>nákladovosti </a:t>
            </a:r>
            <a:r>
              <a:rPr lang="cs-CZ" sz="2000" dirty="0" smtClean="0"/>
              <a:t>osloví </a:t>
            </a:r>
            <a:r>
              <a:rPr lang="cs-CZ" sz="2000" dirty="0"/>
              <a:t>ve své podstatě všechny pracovníky </a:t>
            </a:r>
            <a:r>
              <a:rPr lang="cs-CZ" sz="2000" dirty="0" smtClean="0"/>
              <a:t>firmy – automaticky jistá </a:t>
            </a:r>
            <a:r>
              <a:rPr lang="cs-CZ" sz="2000" dirty="0"/>
              <a:t>negativní </a:t>
            </a:r>
            <a:r>
              <a:rPr lang="cs-CZ" sz="2000" dirty="0" smtClean="0"/>
              <a:t>reakce</a:t>
            </a:r>
            <a:endParaRPr lang="cs-CZ" sz="20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Štábní </a:t>
            </a: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nebo liniová funkce pro controlling?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závisí </a:t>
            </a:r>
            <a:r>
              <a:rPr lang="cs-CZ" sz="2000" dirty="0"/>
              <a:t>na tom, zda </a:t>
            </a:r>
            <a:r>
              <a:rPr lang="cs-CZ" sz="2000" dirty="0" smtClean="0"/>
              <a:t>je controlling považován </a:t>
            </a:r>
            <a:r>
              <a:rPr lang="cs-CZ" sz="2000" dirty="0"/>
              <a:t>za podporu řízení nebo jde o výkon </a:t>
            </a:r>
            <a:r>
              <a:rPr lang="cs-CZ" sz="2000" dirty="0" smtClean="0"/>
              <a:t>řízení</a:t>
            </a:r>
            <a:endParaRPr lang="cs-CZ" sz="2000" dirty="0"/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jazýčkem </a:t>
            </a:r>
            <a:r>
              <a:rPr lang="cs-CZ" sz="2000" dirty="0"/>
              <a:t>na vahách je v této situaci stav vývoje controllingu podniku, čím komplexnější je systém controllingu, tím s větší pravděpodobností bude mít charakter liniové </a:t>
            </a:r>
            <a:r>
              <a:rPr lang="cs-CZ" sz="2000" dirty="0" smtClean="0"/>
              <a:t>instituce </a:t>
            </a:r>
            <a:endParaRPr lang="cs-CZ" sz="20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5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</a:t>
            </a: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 smtClean="0"/>
              <a:t>specializace </a:t>
            </a:r>
            <a:r>
              <a:rPr lang="cs-CZ" sz="2000" dirty="0" err="1" smtClean="0"/>
              <a:t>controllerů</a:t>
            </a:r>
            <a:r>
              <a:rPr lang="cs-CZ" sz="2000" dirty="0" smtClean="0"/>
              <a:t>:</a:t>
            </a:r>
            <a:endParaRPr lang="cs-CZ" sz="2000" dirty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 smtClean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</a:t>
            </a:r>
            <a:r>
              <a:rPr lang="cs-CZ" sz="1600" dirty="0" smtClean="0"/>
              <a:t>marketingu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</a:t>
            </a:r>
            <a:r>
              <a:rPr lang="cs-CZ" sz="1600" dirty="0" smtClean="0"/>
              <a:t>investiční </a:t>
            </a:r>
            <a:r>
              <a:rPr lang="cs-CZ" sz="1600" dirty="0"/>
              <a:t>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</a:t>
            </a:r>
            <a:r>
              <a:rPr lang="cs-CZ" sz="1600" dirty="0" smtClean="0"/>
              <a:t>nákladového </a:t>
            </a:r>
            <a:r>
              <a:rPr lang="cs-CZ" sz="1600" dirty="0"/>
              <a:t>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</a:t>
            </a:r>
            <a:r>
              <a:rPr lang="cs-CZ" sz="1600" dirty="0" smtClean="0"/>
              <a:t>materiálového </a:t>
            </a:r>
            <a:r>
              <a:rPr lang="cs-CZ" sz="1600" dirty="0"/>
              <a:t>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smtClean="0"/>
              <a:t>personální </a:t>
            </a:r>
            <a:r>
              <a:rPr lang="cs-CZ" sz="1600" dirty="0" err="1" smtClean="0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smtClean="0"/>
              <a:t>projektový </a:t>
            </a:r>
            <a:r>
              <a:rPr lang="cs-CZ" sz="1600" dirty="0" err="1" smtClean="0"/>
              <a:t>controller</a:t>
            </a:r>
            <a:r>
              <a:rPr lang="cs-CZ" sz="1600" dirty="0" smtClean="0"/>
              <a:t> atd.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 smtClean="0"/>
              <a:t>specializace controllerů:</a:t>
            </a:r>
            <a:endParaRPr lang="cs-CZ" sz="2000" dirty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 smtClean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</a:t>
            </a:r>
            <a:r>
              <a:rPr lang="cs-CZ" sz="1600" dirty="0" smtClean="0"/>
              <a:t>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</a:t>
            </a:r>
            <a:r>
              <a:rPr lang="cs-CZ" sz="1600" dirty="0" smtClean="0"/>
              <a:t>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</a:t>
            </a:r>
            <a:r>
              <a:rPr lang="cs-CZ" sz="1600" dirty="0" smtClean="0"/>
              <a:t>analýzu a hodnocení investičních programů</a:t>
            </a:r>
            <a:endParaRPr lang="cs-CZ" sz="1600" dirty="0"/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 smtClean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smtClean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smtClean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</a:t>
            </a:r>
            <a:r>
              <a:rPr lang="cs-CZ" sz="2600" b="1" dirty="0" smtClean="0">
                <a:solidFill>
                  <a:srgbClr val="307871"/>
                </a:solidFill>
                <a:latin typeface="+mj-lt"/>
              </a:rPr>
              <a:t>(NC)</a:t>
            </a:r>
            <a:endParaRPr lang="cs-CZ" sz="2600" b="1" dirty="0">
              <a:solidFill>
                <a:srgbClr val="30787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 smtClean="0">
                <a:solidFill>
                  <a:srgbClr val="000000"/>
                </a:solidFill>
                <a:latin typeface="+mj-lt"/>
              </a:rPr>
              <a:t>systému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plánování nákladů a vnitropodnikových výnosů se záměrem splnění definovaných cílů v </a:t>
            </a:r>
            <a:r>
              <a:rPr lang="cs-CZ" sz="2000" b="1" dirty="0" smtClean="0">
                <a:solidFill>
                  <a:srgbClr val="000000"/>
                </a:solidFill>
                <a:latin typeface="+mj-lt"/>
              </a:rPr>
              <a:t>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 smtClean="0">
                <a:solidFill>
                  <a:srgbClr val="000000"/>
                </a:solidFill>
                <a:latin typeface="+mj-lt"/>
              </a:rPr>
              <a:t>vyhodnotit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dosaženou skutečnost s plánem (odchylky</a:t>
            </a:r>
            <a:r>
              <a:rPr lang="cs-CZ" sz="1600" b="1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nabízet řešení </a:t>
            </a:r>
            <a:r>
              <a:rPr lang="cs-CZ" sz="1600" dirty="0">
                <a:solidFill>
                  <a:srgbClr val="000000"/>
                </a:solidFill>
                <a:latin typeface="+mj-lt"/>
              </a:rPr>
              <a:t>vedoucí k eliminaci odchylek skutečnosti od </a:t>
            </a: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východisko pro </a:t>
            </a:r>
            <a:r>
              <a:rPr lang="cs-CZ" sz="1600" dirty="0">
                <a:solidFill>
                  <a:srgbClr val="000000"/>
                </a:solidFill>
                <a:latin typeface="+mj-lt"/>
              </a:rPr>
              <a:t>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 smtClean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má </a:t>
            </a:r>
            <a:r>
              <a:rPr lang="cs-CZ" sz="1600" dirty="0">
                <a:solidFill>
                  <a:srgbClr val="000000"/>
                </a:solidFill>
                <a:latin typeface="+mj-lt"/>
              </a:rPr>
              <a:t>včas předpovídat přechodný přebytek nebo nedostatek volných finančních prostředků</a:t>
            </a: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ve </a:t>
            </a:r>
            <a:r>
              <a:rPr lang="cs-CZ" sz="1600" dirty="0">
                <a:solidFill>
                  <a:srgbClr val="000000"/>
                </a:solidFill>
                <a:latin typeface="+mj-lt"/>
              </a:rPr>
              <a:t>vazbě na odchylky skutečnosti od plánu nejen včas na tyto odchylky upozornit, musí je i přehledně a srozumitelně prezentovat a na základě nich pak musí příslušní </a:t>
            </a: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manažeři </a:t>
            </a:r>
            <a:r>
              <a:rPr lang="cs-CZ" sz="1600" dirty="0">
                <a:solidFill>
                  <a:srgbClr val="000000"/>
                </a:solidFill>
                <a:latin typeface="+mj-lt"/>
              </a:rPr>
              <a:t>zahájit činnosti vedoucí k eliminaci důsledků těchto </a:t>
            </a:r>
            <a:r>
              <a:rPr lang="cs-CZ" sz="1600" dirty="0" smtClean="0">
                <a:solidFill>
                  <a:srgbClr val="000000"/>
                </a:solidFill>
                <a:latin typeface="+mj-lt"/>
              </a:rPr>
              <a:t>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</a:t>
            </a:r>
            <a:r>
              <a:rPr lang="cs-CZ" sz="2200" b="1" dirty="0" smtClean="0">
                <a:solidFill>
                  <a:srgbClr val="000000"/>
                </a:solidFill>
                <a:latin typeface="+mj-lt"/>
              </a:rPr>
              <a:t>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Sestavování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rozpočtu nákladů a výnosů a jeho vyhodnocování pomocí </a:t>
            </a: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odchylek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Výpočet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plánových, výsledných a cenových </a:t>
            </a: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kalkulací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Reporting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</a:t>
            </a: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NC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je jednou z prvních částí celkového modelu controllingu jako úspěšného ekonomického </a:t>
            </a:r>
            <a:r>
              <a:rPr lang="cs-CZ" sz="2000" dirty="0" smtClean="0">
                <a:solidFill>
                  <a:srgbClr val="000000"/>
                </a:solidFill>
                <a:latin typeface="+mj-lt"/>
              </a:rPr>
              <a:t>řízení – až pak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 smtClean="0">
                <a:latin typeface="Times New Roman"/>
              </a:rPr>
              <a:t>CONTROLLING</a:t>
            </a:r>
            <a:r>
              <a:rPr lang="cs-CZ" sz="2200" b="1" dirty="0">
                <a:latin typeface="Times New Roman"/>
              </a:rPr>
              <a:t>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200" dirty="0"/>
          </a:p>
          <a:p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432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Controller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– náplň práce, požadavky na znalosti a dovednosti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Controller versus manažer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Postavení controllingu v organizační struktuře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Vnitřní struktura controllingového útvaru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95114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jeho peněžních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</a:t>
            </a:r>
            <a:r>
              <a:rPr lang="cs-CZ" dirty="0" smtClean="0"/>
              <a:t>zdrojů</a:t>
            </a:r>
            <a:endParaRPr lang="cs-CZ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</a:t>
            </a:r>
            <a:r>
              <a:rPr lang="cs-CZ" dirty="0" smtClean="0"/>
              <a:t>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</a:rPr>
              <a:t>Finanční </a:t>
            </a:r>
            <a:r>
              <a:rPr lang="cs-CZ" sz="2200" b="1" dirty="0" smtClean="0">
                <a:latin typeface="+mj-lt"/>
              </a:rPr>
              <a:t>analýza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ohodnocení </a:t>
            </a:r>
            <a:r>
              <a:rPr lang="cs-CZ" sz="2000" dirty="0">
                <a:latin typeface="+mj-lt"/>
              </a:rPr>
              <a:t>minulosti, současnosti a předpokládané budoucnosti finančního hospodaření </a:t>
            </a:r>
            <a:r>
              <a:rPr lang="cs-CZ" sz="2000" dirty="0" smtClean="0">
                <a:latin typeface="+mj-lt"/>
              </a:rPr>
              <a:t>podniku</a:t>
            </a:r>
            <a:endParaRPr lang="cs-CZ" sz="20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s </a:t>
            </a:r>
            <a:r>
              <a:rPr lang="cs-CZ" sz="2000" dirty="0">
                <a:latin typeface="+mj-lt"/>
              </a:rPr>
              <a:t>pomocí speciálních metodických </a:t>
            </a:r>
            <a:r>
              <a:rPr lang="cs-CZ" sz="2000" dirty="0" smtClean="0">
                <a:latin typeface="+mj-lt"/>
              </a:rPr>
              <a:t>prostředků provézt </a:t>
            </a:r>
            <a:r>
              <a:rPr lang="cs-CZ" sz="2000" dirty="0">
                <a:latin typeface="+mj-lt"/>
              </a:rPr>
              <a:t>diagnózu finančního hospodaření podniku a podchytit všechny jeho </a:t>
            </a:r>
            <a:r>
              <a:rPr lang="cs-CZ" sz="2000" dirty="0" smtClean="0">
                <a:latin typeface="+mj-lt"/>
              </a:rPr>
              <a:t>složky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(analýza </a:t>
            </a:r>
            <a:r>
              <a:rPr lang="cs-CZ" sz="2000" dirty="0">
                <a:latin typeface="+mj-lt"/>
              </a:rPr>
              <a:t>rentability, </a:t>
            </a:r>
            <a:r>
              <a:rPr lang="cs-CZ" sz="2000" dirty="0" smtClean="0">
                <a:latin typeface="+mj-lt"/>
              </a:rPr>
              <a:t>analýza zadluženosti</a:t>
            </a:r>
            <a:r>
              <a:rPr lang="cs-CZ" sz="2000" dirty="0">
                <a:latin typeface="+mj-lt"/>
              </a:rPr>
              <a:t>, </a:t>
            </a:r>
            <a:r>
              <a:rPr lang="cs-CZ" sz="2000" dirty="0" smtClean="0">
                <a:latin typeface="+mj-lt"/>
              </a:rPr>
              <a:t>analýza likvidity,…)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finanční </a:t>
            </a:r>
            <a:r>
              <a:rPr lang="cs-CZ" sz="2000" dirty="0">
                <a:latin typeface="+mj-lt"/>
              </a:rPr>
              <a:t>poměrové </a:t>
            </a:r>
            <a:r>
              <a:rPr lang="cs-CZ" sz="2000" dirty="0" smtClean="0">
                <a:latin typeface="+mj-lt"/>
              </a:rPr>
              <a:t>ukazatele </a:t>
            </a:r>
          </a:p>
        </p:txBody>
      </p:sp>
    </p:spTree>
    <p:extLst>
      <p:ext uri="{BB962C8B-B14F-4D97-AF65-F5344CB8AC3E}">
        <p14:creationId xmlns:p14="http://schemas.microsoft.com/office/powerpoint/2010/main" val="63007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prodeje a marketingu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vynakládání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přímých nákladů souvisejících s realizací produktu </a:t>
            </a:r>
            <a:endParaRPr lang="cs-CZ" sz="200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0000"/>
                </a:solidFill>
                <a:latin typeface="+mj-lt"/>
              </a:rPr>
              <a:t>tlak </a:t>
            </a:r>
            <a:r>
              <a:rPr lang="pl-PL" sz="2000" b="1" dirty="0">
                <a:solidFill>
                  <a:srgbClr val="000000"/>
                </a:solidFill>
                <a:latin typeface="+mj-lt"/>
              </a:rPr>
              <a:t>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zodpovědností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skupin 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  <a:latin typeface="+mj-lt"/>
              </a:rPr>
              <a:t>relevantní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0000"/>
                </a:solidFill>
              </a:rPr>
              <a:t>optimalizace </a:t>
            </a:r>
            <a:r>
              <a:rPr lang="cs-CZ" sz="2000" b="1" dirty="0">
                <a:solidFill>
                  <a:srgbClr val="000000"/>
                </a:solidFill>
              </a:rPr>
              <a:t>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</a:t>
            </a:r>
            <a:r>
              <a:rPr lang="cs-CZ" dirty="0" smtClean="0">
                <a:solidFill>
                  <a:srgbClr val="000000"/>
                </a:solidFill>
              </a:rPr>
              <a:t>plánování </a:t>
            </a:r>
            <a:r>
              <a:rPr lang="cs-CZ" dirty="0">
                <a:solidFill>
                  <a:srgbClr val="000000"/>
                </a:solidFill>
              </a:rPr>
              <a:t>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</a:t>
            </a:r>
            <a:r>
              <a:rPr lang="cs-CZ" dirty="0" smtClean="0">
                <a:solidFill>
                  <a:srgbClr val="000000"/>
                </a:solidFill>
              </a:rPr>
              <a:t>plánování </a:t>
            </a:r>
            <a:r>
              <a:rPr lang="cs-CZ" dirty="0">
                <a:solidFill>
                  <a:srgbClr val="000000"/>
                </a:solidFill>
              </a:rPr>
              <a:t>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</a:t>
            </a:r>
            <a:r>
              <a:rPr lang="cs-CZ" dirty="0" smtClean="0">
                <a:solidFill>
                  <a:srgbClr val="000000"/>
                </a:solidFill>
              </a:rPr>
              <a:t>plánování </a:t>
            </a:r>
            <a:r>
              <a:rPr lang="cs-CZ" dirty="0">
                <a:solidFill>
                  <a:srgbClr val="000000"/>
                </a:solidFill>
              </a:rPr>
              <a:t>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0000"/>
                </a:solidFill>
              </a:rPr>
              <a:t>tlak na minimalizaci výrobních ztrát 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o sledování </a:t>
            </a:r>
            <a:r>
              <a:rPr lang="cs-CZ" dirty="0">
                <a:solidFill>
                  <a:srgbClr val="000000"/>
                </a:solidFill>
              </a:rPr>
              <a:t>zmetkovitosti v naturálních jednotkách a vyčíslení ztrát v Kč, zajištění </a:t>
            </a:r>
            <a:r>
              <a:rPr lang="cs-CZ" dirty="0" smtClean="0">
                <a:solidFill>
                  <a:srgbClr val="000000"/>
                </a:solidFill>
              </a:rPr>
              <a:t>odpovědnosti 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</a:t>
            </a:r>
            <a:r>
              <a:rPr lang="cs-CZ" dirty="0" smtClean="0">
                <a:solidFill>
                  <a:srgbClr val="000000"/>
                </a:solidFill>
              </a:rPr>
              <a:t>sledování </a:t>
            </a:r>
            <a:r>
              <a:rPr lang="cs-CZ" dirty="0">
                <a:solidFill>
                  <a:srgbClr val="000000"/>
                </a:solidFill>
              </a:rPr>
              <a:t>rozdílů mezi plánovanou a skutečnou měrnou spotřebou jednicových vstupů (nákladů</a:t>
            </a:r>
            <a:r>
              <a:rPr lang="cs-CZ" dirty="0" smtClean="0">
                <a:solidFill>
                  <a:srgbClr val="000000"/>
                </a:solidFill>
              </a:rPr>
              <a:t>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 smtClean="0">
                <a:solidFill>
                  <a:srgbClr val="000000"/>
                </a:solidFill>
              </a:rPr>
              <a:t>Některé </a:t>
            </a:r>
            <a:r>
              <a:rPr lang="cs-CZ" dirty="0">
                <a:solidFill>
                  <a:srgbClr val="000000"/>
                </a:solidFill>
              </a:rPr>
              <a:t>části </a:t>
            </a:r>
            <a:r>
              <a:rPr lang="cs-CZ" dirty="0" smtClean="0">
                <a:solidFill>
                  <a:srgbClr val="000000"/>
                </a:solidFill>
              </a:rPr>
              <a:t>výrobního controllingu </a:t>
            </a:r>
            <a:r>
              <a:rPr lang="cs-CZ" dirty="0">
                <a:solidFill>
                  <a:srgbClr val="000000"/>
                </a:solidFill>
              </a:rPr>
              <a:t>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784565" y="803749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242" y="14956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Charakterizovat odborné nároky na controllera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osobnostní charakteristiky controllera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Vysvětlit rozdíl mezi manažerem a </a:t>
            </a:r>
            <a:r>
              <a:rPr lang="cs-CZ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controllerem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možnou organizační strukturu controllingu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Stručně charakterizovat náplně controllingu  jednotlivých podnikových funkcích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4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3142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 smtClean="0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 smtClean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a jeho úkoly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zprostředkovává informace z jednotlivých částí podniku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vedení nápomocen při hledání řešení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přijímání rozhodnutí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vede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odchylkové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řízení s odpovědnými pracovníky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prezentuje přijatá opatření a jejich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dopad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získává, zpracovává, sestavuje přehledy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prezentuje interní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externí údaje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pro to, aby mohla být učiněna správná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rozhodnutí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906435"/>
            <a:ext cx="742932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Doporučené odborné dovednosti: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ekonomie a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logistiky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specifik daného odvětví (technologie výroby)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potřebné znalosti controllingu a účetnictví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IS společnosti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vnitřních směrnic pro účtování, oceňování, předávání výkonů, motivaci aj. </a:t>
            </a:r>
          </a:p>
        </p:txBody>
      </p:sp>
    </p:spTree>
    <p:extLst>
      <p:ext uri="{BB962C8B-B14F-4D97-AF65-F5344CB8AC3E}">
        <p14:creationId xmlns:p14="http://schemas.microsoft.com/office/powerpoint/2010/main" val="38594664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23202" y="794312"/>
            <a:ext cx="660636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 </a:t>
            </a:r>
            <a:r>
              <a:rPr lang="cs-CZ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Rozhodující </a:t>
            </a: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doporučené osobní vlastnosti: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analytické myšlení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koncepční přístup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tvůrčí přístup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anticipace a aplikace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přirozená autorita </a:t>
            </a:r>
          </a:p>
        </p:txBody>
      </p:sp>
    </p:spTree>
    <p:extLst>
      <p:ext uri="{BB962C8B-B14F-4D97-AF65-F5344CB8AC3E}">
        <p14:creationId xmlns:p14="http://schemas.microsoft.com/office/powerpoint/2010/main" val="8780147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4" name="Obdélník 3"/>
          <p:cNvSpPr/>
          <p:nvPr/>
        </p:nvSpPr>
        <p:spPr>
          <a:xfrm>
            <a:off x="307299" y="691541"/>
            <a:ext cx="66063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Další doporučené vlastnosti a dovednosti: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nezaujatost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komunikativnost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prezentovat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naslouchat a přesvědčovat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vysvětlovat a řešit konfliktní situace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psychická odolnost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vysoká výkonnost a pracovní nasazení, zvládání dočasné termínové zátěže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pozitivní přístup k problémům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smysl pro přesnost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rychle se učit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řídit spolupracovníky a organizovat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pozitivní vztah k informačním technologiím </a:t>
            </a:r>
          </a:p>
        </p:txBody>
      </p:sp>
    </p:spTree>
    <p:extLst>
      <p:ext uri="{BB962C8B-B14F-4D97-AF65-F5344CB8AC3E}">
        <p14:creationId xmlns:p14="http://schemas.microsoft.com/office/powerpoint/2010/main" val="5633633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299580" y="1451336"/>
          <a:ext cx="73924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/>
                <a:gridCol w="3696240"/>
              </a:tblGrid>
              <a:tr h="306506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Manažer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3639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Koordinuje základy plánování a rozhodování, je manažerem procesu tvorby rozpočtu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Poskytuje hodnoty základních veličin pro tvorbu rozpočtu, stanovuje cíle podniku, přijímá opatření k jejich dosažení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a rozhoduje o výběru varianty dalšího postupu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913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Periodicky informuje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o výši  a příčinách odchylek skutečné hodnoty od požadované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Zodpovídá za přijímání nápravných opatření k odstranění odchylek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05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Připravuje nabídku poradenství ve všech oblastech controllingu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Spotřebovává nabízené poradenské aktivity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</a:t>
            </a:r>
            <a:r>
              <a:rPr lang="cs-CZ" sz="2600" b="1" dirty="0" smtClean="0">
                <a:solidFill>
                  <a:srgbClr val="307871"/>
                </a:solidFill>
              </a:rPr>
              <a:t>versus manažer</a:t>
            </a:r>
            <a:endParaRPr lang="cs-CZ" sz="2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251640" y="1244694"/>
          <a:ext cx="7392480" cy="2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/>
                <a:gridCol w="3696240"/>
              </a:tblGrid>
              <a:tr h="404291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Manažer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Garantuje celopodnikovou metodiku v oblasti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podnikohospodářských činností a nástrojů controllingu, koordinuje procesy v oblasti řízení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Vytváří předpoklady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pro možnost řízení podniku s orientací na cíle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Aktivně působí v oblastí rozvoje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podniku – katalyzátor inovačních procesů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Aktivně se podílí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na přípravě inovací a nese zodpovědnost za jejich realizaci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Působí v roli poradce manažera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Využívá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</a:rPr>
                        <a:t>controllera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 při výkonu své funkce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18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 smtClean="0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 smtClean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útvar vs. převzetí funkce controllingu jinými, již existujícími místy 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smtClean="0"/>
              <a:t>jednodušší komunikace – </a:t>
            </a:r>
            <a:r>
              <a:rPr lang="cs-CZ" sz="1600" dirty="0"/>
              <a:t>koordinační funkce </a:t>
            </a:r>
            <a:r>
              <a:rPr lang="cs-CZ" sz="1600" dirty="0" err="1" smtClean="0"/>
              <a:t>controllera</a:t>
            </a:r>
            <a:r>
              <a:rPr lang="cs-CZ" sz="1600" dirty="0" smtClean="0"/>
              <a:t> snadnější </a:t>
            </a:r>
            <a:r>
              <a:rPr lang="cs-CZ" sz="1600" dirty="0"/>
              <a:t>a </a:t>
            </a:r>
            <a:r>
              <a:rPr lang="cs-CZ" sz="1600" dirty="0" smtClean="0"/>
              <a:t>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</a:t>
            </a:r>
            <a:r>
              <a:rPr lang="cs-CZ" sz="1600" dirty="0" smtClean="0"/>
              <a:t>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 smtClean="0"/>
              <a:t>controller</a:t>
            </a:r>
            <a:r>
              <a:rPr lang="cs-CZ" sz="1600" dirty="0" smtClean="0"/>
              <a:t> </a:t>
            </a:r>
            <a:r>
              <a:rPr lang="cs-CZ" sz="1600" dirty="0"/>
              <a:t>s požadovanou kvalifikaci </a:t>
            </a:r>
            <a:r>
              <a:rPr lang="cs-CZ" sz="1600" dirty="0" smtClean="0"/>
              <a:t>požaduje odpovídající </a:t>
            </a:r>
            <a:r>
              <a:rPr lang="cs-CZ" sz="1600" dirty="0"/>
              <a:t>mzdové </a:t>
            </a:r>
            <a:r>
              <a:rPr lang="cs-CZ" sz="1600" dirty="0" smtClean="0"/>
              <a:t>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  <a:endParaRPr lang="cs-CZ" sz="16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1658</Words>
  <Application>Microsoft Office PowerPoint</Application>
  <PresentationFormat>Předvádění na obrazovce (16:9)</PresentationFormat>
  <Paragraphs>285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8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219</cp:revision>
  <dcterms:created xsi:type="dcterms:W3CDTF">2016-07-06T15:42:34Z</dcterms:created>
  <dcterms:modified xsi:type="dcterms:W3CDTF">2021-09-13T08:52:41Z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