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1" r:id="rId2"/>
  </p:sldMasterIdLst>
  <p:notesMasterIdLst>
    <p:notesMasterId r:id="rId44"/>
  </p:notesMasterIdLst>
  <p:sldIdLst>
    <p:sldId id="256" r:id="rId3"/>
    <p:sldId id="314" r:id="rId4"/>
    <p:sldId id="320" r:id="rId5"/>
    <p:sldId id="321" r:id="rId6"/>
    <p:sldId id="319" r:id="rId7"/>
    <p:sldId id="318" r:id="rId8"/>
    <p:sldId id="322" r:id="rId9"/>
    <p:sldId id="326" r:id="rId10"/>
    <p:sldId id="325" r:id="rId11"/>
    <p:sldId id="324" r:id="rId12"/>
    <p:sldId id="323" r:id="rId13"/>
    <p:sldId id="327" r:id="rId14"/>
    <p:sldId id="328" r:id="rId15"/>
    <p:sldId id="333" r:id="rId16"/>
    <p:sldId id="332" r:id="rId17"/>
    <p:sldId id="331" r:id="rId18"/>
    <p:sldId id="330" r:id="rId19"/>
    <p:sldId id="329" r:id="rId20"/>
    <p:sldId id="338" r:id="rId21"/>
    <p:sldId id="337" r:id="rId22"/>
    <p:sldId id="336" r:id="rId23"/>
    <p:sldId id="335" r:id="rId24"/>
    <p:sldId id="334" r:id="rId25"/>
    <p:sldId id="342" r:id="rId26"/>
    <p:sldId id="341" r:id="rId27"/>
    <p:sldId id="340" r:id="rId28"/>
    <p:sldId id="339" r:id="rId29"/>
    <p:sldId id="347" r:id="rId30"/>
    <p:sldId id="346" r:id="rId31"/>
    <p:sldId id="345" r:id="rId32"/>
    <p:sldId id="344" r:id="rId33"/>
    <p:sldId id="343" r:id="rId34"/>
    <p:sldId id="349" r:id="rId35"/>
    <p:sldId id="348" r:id="rId36"/>
    <p:sldId id="353" r:id="rId37"/>
    <p:sldId id="350" r:id="rId38"/>
    <p:sldId id="352" r:id="rId39"/>
    <p:sldId id="354" r:id="rId40"/>
    <p:sldId id="351" r:id="rId41"/>
    <p:sldId id="355" r:id="rId42"/>
    <p:sldId id="315" r:id="rId4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2027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5626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739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92904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5705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3261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269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7167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15153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57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4649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833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1209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7484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253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5706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6230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4081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68308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30494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5695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88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3052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9497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9173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1374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4992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52177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60651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6042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1692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9390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850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93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115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3847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0829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111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27.10.2021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999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5" name="Obrázek 7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6" name="Obrázek 75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27.10.2021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353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ázek 9"/>
          <p:cNvPicPr/>
          <p:nvPr/>
        </p:nvPicPr>
        <p:blipFill>
          <a:blip r:embed="rId15"/>
          <a:stretch/>
        </p:blipFill>
        <p:spPr>
          <a:xfrm>
            <a:off x="7956000" y="226800"/>
            <a:ext cx="955800" cy="745200"/>
          </a:xfrm>
          <a:prstGeom prst="rect">
            <a:avLst/>
          </a:prstGeom>
          <a:ln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981E3A"/>
                </a:solidFill>
                <a:latin typeface="Times New Roman"/>
              </a:rPr>
              <a:t>Název listu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251280" y="699480"/>
            <a:ext cx="74167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39" name="Line 3"/>
          <p:cNvSpPr/>
          <p:nvPr/>
        </p:nvSpPr>
        <p:spPr>
          <a:xfrm>
            <a:off x="251280" y="4731840"/>
            <a:ext cx="86605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236160" y="4731840"/>
            <a:ext cx="289512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800" strike="noStrike">
                <a:solidFill>
                  <a:srgbClr val="307871"/>
                </a:solidFill>
                <a:latin typeface="Times New Roman"/>
              </a:rPr>
              <a:t>Prostor pro doplňující informace, poznámky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7812360" y="4731840"/>
            <a:ext cx="107964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6C4C2A32-16EE-486A-9013-F09CF32FC1F4}" type="slidenum">
              <a:rPr lang="cs-CZ" strike="noStrike">
                <a:solidFill>
                  <a:srgbClr val="307871"/>
                </a:solidFill>
                <a:latin typeface="Times New Roman"/>
              </a:rPr>
              <a:t>‹#›</a:t>
            </a:fld>
            <a:endParaRPr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rázek 7"/>
          <p:cNvPicPr/>
          <p:nvPr/>
        </p:nvPicPr>
        <p:blipFill>
          <a:blip r:embed="rId2"/>
          <a:stretch/>
        </p:blipFill>
        <p:spPr>
          <a:xfrm>
            <a:off x="6948360" y="555480"/>
            <a:ext cx="1699200" cy="13251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251640" y="267480"/>
            <a:ext cx="3504636" cy="4608000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TextShape 2"/>
          <p:cNvSpPr txBox="1"/>
          <p:nvPr/>
        </p:nvSpPr>
        <p:spPr>
          <a:xfrm>
            <a:off x="353061" y="1640194"/>
            <a:ext cx="3301793" cy="216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3000" b="1" strike="noStrike" dirty="0">
                <a:latin typeface="Times New Roman"/>
              </a:rPr>
              <a:t>CONTROLLING:
</a:t>
            </a:r>
            <a:r>
              <a:rPr lang="cs-CZ" sz="2000" b="1" strike="noStrike" dirty="0">
                <a:latin typeface="Times New Roman"/>
              </a:rPr>
              <a:t>Manažerské účetnictví</a:t>
            </a:r>
            <a:endParaRPr sz="2000" dirty="0"/>
          </a:p>
        </p:txBody>
      </p:sp>
      <p:sp>
        <p:nvSpPr>
          <p:cNvPr id="85" name="CustomShape 3"/>
          <p:cNvSpPr/>
          <p:nvPr/>
        </p:nvSpPr>
        <p:spPr>
          <a:xfrm>
            <a:off x="6516360" y="3723840"/>
            <a:ext cx="2455560" cy="115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  <a:p>
            <a:pPr algn="ctr">
              <a:lnSpc>
                <a:spcPct val="100000"/>
              </a:lnSpc>
            </a:pPr>
            <a:r>
              <a:rPr lang="cs-CZ" sz="1200" strike="noStrike">
                <a:solidFill>
                  <a:srgbClr val="307871"/>
                </a:solidFill>
                <a:latin typeface="Times New Roman"/>
              </a:rPr>
              <a:t>Katedra podnikové ekonomiky a managementu</a:t>
            </a:r>
            <a:endParaRPr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052386" y="2074220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se manažerským účetnictvím a s jeho možnostmi z pohledu controllingu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711517"/>
            <a:ext cx="73859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Rozdíly mezi manažerským a finančním účetnictvím </a:t>
            </a:r>
          </a:p>
          <a:p>
            <a:r>
              <a:rPr lang="cs-CZ" sz="2200" b="1" dirty="0"/>
              <a:t>FÚ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vychází ze Zákona o účetnictví </a:t>
            </a:r>
            <a:r>
              <a:rPr lang="cs-CZ" sz="2000" dirty="0">
                <a:sym typeface="Symbol" panose="05050102010706020507" pitchFamily="18" charset="2"/>
              </a:rPr>
              <a:t> </a:t>
            </a:r>
            <a:r>
              <a:rPr lang="cs-CZ" sz="2000" dirty="0"/>
              <a:t>poskytuje sjednocené, obecné a dále interpretovatelné informace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pro firmy závazné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drobné odchylky jen tam, kde to zákon umožňuje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účetní data podniku pro externí uživatele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účetní výkazy: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Rozvaha (bilance)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Výkaz zisku a ztráty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Cash </a:t>
            </a:r>
            <a:r>
              <a:rPr lang="cs-CZ" dirty="0" err="1"/>
              <a:t>flow</a:t>
            </a:r>
            <a:r>
              <a:rPr lang="cs-CZ" dirty="0"/>
              <a:t> </a:t>
            </a:r>
          </a:p>
          <a:p>
            <a:endParaRPr lang="cs-CZ" sz="2200" b="1" dirty="0">
              <a:solidFill>
                <a:srgbClr val="30787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0759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725091"/>
            <a:ext cx="74883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MÚ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není řízeno legislativními normami a předpisy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obvykle upraveno nepovinnou vnitropodnikovou metodikou a vychází ze specifických potřeb řízení (nejen finančního a ekonomického) v dané společnosti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obsah a kvalitu určuje výrobní, technologická a organizační složitost dané společnosti a požadavky daného managementu na manažerské účetnictví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2980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640" y="1140589"/>
            <a:ext cx="748836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Dvě hlavní skupiny požadavků MÚ nad rámec FÚ: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Požadavky MÚ, které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nejsou v rozporu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se zásadami pro vedení FÚ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Požadavky MÚ, které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jsou v rozporu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se zásadami pro vedení FÚ</a:t>
            </a:r>
          </a:p>
        </p:txBody>
      </p:sp>
    </p:spTree>
    <p:extLst>
      <p:ext uri="{BB962C8B-B14F-4D97-AF65-F5344CB8AC3E}">
        <p14:creationId xmlns:p14="http://schemas.microsoft.com/office/powerpoint/2010/main" val="2992650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92434" y="730936"/>
            <a:ext cx="734480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Požadavky MÚ, které nejsou v rozporu se zásadami FÚ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latin typeface="+mj-lt"/>
              </a:rPr>
              <a:t>detailnější forma účtování v rámci subjektu účtování </a:t>
            </a:r>
            <a:r>
              <a:rPr lang="cs-CZ" sz="2000" dirty="0">
                <a:latin typeface="+mj-lt"/>
              </a:rPr>
              <a:t>(detailních účetních středisek, kalkulačních jednic, zakázek)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používání </a:t>
            </a:r>
            <a:r>
              <a:rPr lang="cs-CZ" sz="2000" b="1" dirty="0">
                <a:latin typeface="+mj-lt"/>
              </a:rPr>
              <a:t>analytických účtů </a:t>
            </a:r>
            <a:r>
              <a:rPr lang="cs-CZ" sz="2000" dirty="0">
                <a:latin typeface="+mj-lt"/>
              </a:rPr>
              <a:t>v rámci detailnější účtové osnovy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používání </a:t>
            </a:r>
            <a:r>
              <a:rPr lang="cs-CZ" sz="2000" b="1" dirty="0">
                <a:latin typeface="+mj-lt"/>
              </a:rPr>
              <a:t>vnitropodnikového účetnictví</a:t>
            </a:r>
            <a:endParaRPr lang="cs-CZ" sz="2000" dirty="0">
              <a:latin typeface="+mj-lt"/>
            </a:endParaRPr>
          </a:p>
          <a:p>
            <a:endParaRPr lang="cs-CZ" sz="2000" dirty="0">
              <a:latin typeface="+mj-lt"/>
            </a:endParaRPr>
          </a:p>
          <a:p>
            <a:r>
              <a:rPr lang="cs-CZ" sz="2000" dirty="0">
                <a:latin typeface="+mj-lt"/>
              </a:rPr>
              <a:t>Pro zajištění zákonných požadavků na vedení FÚ stačí, když účtování probíhá celkem za účetní jednotku v rámci třímístných syntetických účtů.</a:t>
            </a:r>
          </a:p>
        </p:txBody>
      </p:sp>
    </p:spTree>
    <p:extLst>
      <p:ext uri="{BB962C8B-B14F-4D97-AF65-F5344CB8AC3E}">
        <p14:creationId xmlns:p14="http://schemas.microsoft.com/office/powerpoint/2010/main" val="3574252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46789"/>
            <a:ext cx="743195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Detail subjektu účtování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účtování na detailní účetní střediska: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podle organizační struktury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vychází z požadavku na informační zajištění odpovědnostního řízení konkrétních středisek nebo jejich skupin (provoz, závod, divize)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ve společnostech se zakázkovou, procesní nebo projektovou výrobou je kromě účtování na detailní účetní střediska snaha zajistit účtování přímo na konkrétní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zakázku, proces nebo projekt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22922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06061"/>
            <a:ext cx="745334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u opakované výroby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účtování přímo na kalkulační jednici: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pouze u skutečných nákladů zjistitelných na konkrétní kalkulační jednici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u výroby podle kusovníků (auta, počítače, televizory)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nelze u výroby dle receptur (hutní, chemická, potravinářská výroba) v případech, kdy jsou vyráběny polotovary, ze kterých lze vyrobit více druhů konečných výrobků</a:t>
            </a:r>
            <a:r>
              <a:rPr lang="cs-CZ" sz="2200" dirty="0">
                <a:solidFill>
                  <a:srgbClr val="000000"/>
                </a:solidFill>
                <a:latin typeface="+mj-lt"/>
              </a:rPr>
              <a:t> </a:t>
            </a:r>
            <a:endParaRPr lang="cs-CZ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87159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789699"/>
            <a:ext cx="739905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Detail účtu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syntetické účty dále detailněji specifikovány v rámci tzv. analytických účtů, které dále rozšiřují 3-místný syntetický účet o další nejčastěji 2 - 4 místa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především v oblasti nákladů: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501 – spotřeba materiálu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502 – spotřeba energie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7443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882" y="630720"/>
            <a:ext cx="4307321" cy="385011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7125" y="2340511"/>
            <a:ext cx="5476875" cy="1133475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4861550" y="964326"/>
            <a:ext cx="30171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Příklad: svařování trubek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980513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62253" y="734658"/>
            <a:ext cx="7431951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Vnitropodnikové účetnictví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náklady a výnosy v rámci </a:t>
            </a:r>
            <a:r>
              <a:rPr lang="cs-CZ" sz="2000" b="1" dirty="0"/>
              <a:t>jednookruhové účetní soustavy - </a:t>
            </a:r>
            <a:r>
              <a:rPr lang="cs-CZ" sz="2000" dirty="0"/>
              <a:t>účty 599 a 699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samostatný vnitropodnikový účetní okruh – </a:t>
            </a:r>
            <a:r>
              <a:rPr lang="cs-CZ" sz="2000" b="1" dirty="0"/>
              <a:t>dvouokruhová účetní soustava</a:t>
            </a:r>
            <a:endParaRPr lang="cs-CZ" sz="2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třída 8 – vnitropodnikové náklady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třída 9 – vnitropodnikové výnosy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poskytuje vyšší detail účtování vnitropodnikových převodů výkonů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druhé a třetí místo v rámci těchto vnitropodnikových účetních tříd je totožné s jejich značením v rámci 5. a 6. účtové třídy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2667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327784" y="766369"/>
            <a:ext cx="74122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potřeby zjištění vnitropodnikového hospodářského výsledku za samostatně hospodařící střediska 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lze zjistit celkové náklady (prvotní a druhotné) vynaložené na celkové výkony (prvotní a druhotné výnosy) a z rozdílu mezi celkovými výnosy a náklady lze pak vypočítat vnitropodnikový hospodářský výsledek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prvotní (primární) náklady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(5. účtová třída) a 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prvotní </a:t>
            </a:r>
            <a:r>
              <a:rPr lang="cs-CZ" b="1" dirty="0">
                <a:solidFill>
                  <a:srgbClr val="000000"/>
                </a:solidFill>
              </a:rPr>
              <a:t>(primární) 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výnosy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(6. účtová třídy) - prvního účetního okruhu – finanční účetnictví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druhotné (sekundární) náklady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(8. účtová třída) a 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druhotné </a:t>
            </a:r>
            <a:r>
              <a:rPr lang="cs-CZ" b="1" dirty="0">
                <a:solidFill>
                  <a:srgbClr val="000000"/>
                </a:solidFill>
              </a:rPr>
              <a:t>(sekundární)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 výnosy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(9. účtová třída) jsou součástí druhého účetního okruhu – vnitropodnikové účetnictví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016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>
              <a:lnSpc>
                <a:spcPct val="100000"/>
              </a:lnSpc>
            </a:pPr>
            <a:r>
              <a:rPr lang="cs-CZ" sz="2600" b="1" dirty="0">
                <a:latin typeface="Times New Roman"/>
              </a:rPr>
              <a:t>CONTROLLING:</a:t>
            </a:r>
            <a:r>
              <a:rPr lang="cs-CZ" sz="2000" b="1" dirty="0">
                <a:latin typeface="Times New Roman"/>
              </a:rPr>
              <a:t>
</a:t>
            </a:r>
            <a:r>
              <a:rPr lang="cs-CZ" sz="2800" b="1" dirty="0">
                <a:latin typeface="Times New Roman"/>
              </a:rPr>
              <a:t>Manažerské účetnictví</a:t>
            </a:r>
            <a:endParaRPr lang="cs-CZ" sz="2400" dirty="0"/>
          </a:p>
          <a:p>
            <a:endParaRPr lang="en-GB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1" y="1475002"/>
            <a:ext cx="4226393" cy="31633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Vývoj manažerského účetnictví (MÚ)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Rozdíly mezi finančním a manažerským účetnictvím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Požadavky MÚ, které nejsou v rozporu se zásadami FÚ 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Požadavky MÚ, které jsou v rozporu se zásadami FÚ 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Zaměření účetnictví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Diagnostika účetnictví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2127076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532528" y="1128137"/>
            <a:ext cx="73480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  <a:latin typeface="+mj-lt"/>
              </a:rPr>
              <a:t>Příklad 1: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Stlačený vzduch vyrobený na středisku „Energetika“ a spotřebovaný na středisku „Výroba“ se zaúčtuje na středisku „Energetika“ jako druhotný výnos v rámci 9. účtové třídy (např. na účet 902 11) a na středisku „Výroba“ se zaúčtuje ve stejné výši jako druhotný náklad v rámci 8. účtové třídy (např. na účet 802 11). </a:t>
            </a:r>
          </a:p>
          <a:p>
            <a:endParaRPr lang="cs-CZ" dirty="0">
              <a:latin typeface="+mj-lt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32528" y="2744544"/>
            <a:ext cx="74056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000000"/>
                </a:solidFill>
                <a:latin typeface="+mj-lt"/>
              </a:rPr>
              <a:t>Příklad 2: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Dopravní výkon nákladního auta zajištěný střediskem „Doprava “ pro středisko „Expedice“ se zaúčtuje na středisku „Doprava“ jako druhotný výnos v rámci 9. účtové třídy (např. na účet 902 68) a na středisku „Expedice“ se zaúčtuje ve stejné výši jako druhotný náklad v rámci 8. účtové třídy (např. na účet 811 68). 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632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8314" y="730936"/>
            <a:ext cx="74689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veškeré vnitropodnikové předávky jsou oceňovány vnitropodnikovými předacími cenami na úrovni vlastních nákladů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pro výpočet vlastních nákladů je nutná existence provázaného kalkulačního systému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v rámci roční účetní závěrky se musí všechny zúčtované vnitropodnikové náklady rovnat zúčtovaným vnitropodnikovým výnosům </a:t>
            </a:r>
          </a:p>
        </p:txBody>
      </p:sp>
    </p:spTree>
    <p:extLst>
      <p:ext uri="{BB962C8B-B14F-4D97-AF65-F5344CB8AC3E}">
        <p14:creationId xmlns:p14="http://schemas.microsoft.com/office/powerpoint/2010/main" val="82064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03686" y="527392"/>
            <a:ext cx="7293805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Požadavky MÚ, které jsou v rozporu se zásadami FÚ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+mj-lt"/>
              </a:rPr>
              <a:t>vychází z rozdílného způsobu vyjádření a ocenění nákladů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finanční pojetí nákladů</a:t>
            </a:r>
            <a:r>
              <a:rPr lang="cs-CZ" sz="2200" b="1" dirty="0">
                <a:latin typeface="+mj-lt"/>
              </a:rPr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založeno na aplikaci </a:t>
            </a:r>
            <a:r>
              <a:rPr lang="cs-CZ" b="1" dirty="0">
                <a:latin typeface="+mj-lt"/>
              </a:rPr>
              <a:t>peněžní formy koloběhu prostředků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náklady se chápou jako peníze „investované“ do výkonů, které zajišťují náhradu peněz v jejich původní výši (bezprostředně – materiál, služby, mzdy, postupně – odpisy) –  základ koncepce </a:t>
            </a:r>
            <a:r>
              <a:rPr lang="cs-CZ" b="1" dirty="0">
                <a:latin typeface="+mj-lt"/>
              </a:rPr>
              <a:t>zachování peněžního kapitálu </a:t>
            </a:r>
            <a:r>
              <a:rPr lang="cs-CZ" dirty="0">
                <a:latin typeface="+mj-lt"/>
              </a:rPr>
              <a:t>v jeho původní nominální výši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ocenění nákladů ve skutečných (historických) pořizovacích cenách</a:t>
            </a:r>
            <a:endParaRPr lang="cs-CZ" dirty="0">
              <a:solidFill>
                <a:srgbClr val="000000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92261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955923"/>
            <a:ext cx="740563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hodnotové pojetí nákladů</a:t>
            </a:r>
            <a:r>
              <a:rPr lang="cs-CZ" sz="2200" b="1" dirty="0">
                <a:solidFill>
                  <a:srgbClr val="000000"/>
                </a:solidFill>
                <a:latin typeface="+mj-lt"/>
              </a:rPr>
              <a:t>: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nejen náklady, které jsou podloženy reálným výdejem peněz, ale i takové, které sice nemají odpovídající ekvivalent výdeje peněz, ale svými důsledky ovlivňují ekonomickou racionalitu dané podnikatelské aktivity: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kalkulační úroky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kalkulační nájemné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kalkulační odpisy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6324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05590" y="926954"/>
            <a:ext cx="7359589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i="1" dirty="0">
                <a:solidFill>
                  <a:srgbClr val="000000"/>
                </a:solidFill>
                <a:latin typeface="+mj-lt"/>
              </a:rPr>
              <a:t>Kalkulační úroky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používají se u vlastního kapitálu a jejich cílem je ekonomicky reálný pohled na vykázaný hospodářský výsledek: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do účetních (daňových) nákladů lze dát jen úroky z půjčeného (cizího) kapitálu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kalkulační úroky se definují ve výši, která odpovídá reálným úrokům získaných půjčením vlastních peněz s obdobným rizikem</a:t>
            </a:r>
          </a:p>
        </p:txBody>
      </p:sp>
    </p:spTree>
    <p:extLst>
      <p:ext uri="{BB962C8B-B14F-4D97-AF65-F5344CB8AC3E}">
        <p14:creationId xmlns:p14="http://schemas.microsoft.com/office/powerpoint/2010/main" val="11220184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63590"/>
            <a:ext cx="737274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i="1" dirty="0">
                <a:solidFill>
                  <a:srgbClr val="000000"/>
                </a:solidFill>
                <a:latin typeface="+mj-lt"/>
              </a:rPr>
              <a:t>Kalkulační nájemné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tam, kde se využívají vlastní budovy (výrobní, skladovací, prodejní a kancelářské prostory) a pozemky - cílem je zajištění ekonomicky reálného pohledu na vykázaný hospodářský výsledek: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do účetních (daňových) nákladů lze dát jen náklady spojené s údržbou budov a pozemků, reálně však existuje tržní nájemné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kalkulační nájemné se definuje ve výši, která odpovídá tržního hodnotě nájmu (pronájmu) daných vlastních prostorů a ploch </a:t>
            </a:r>
          </a:p>
        </p:txBody>
      </p:sp>
    </p:spTree>
    <p:extLst>
      <p:ext uri="{BB962C8B-B14F-4D97-AF65-F5344CB8AC3E}">
        <p14:creationId xmlns:p14="http://schemas.microsoft.com/office/powerpoint/2010/main" val="18736857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734368"/>
            <a:ext cx="739905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i="1" dirty="0">
                <a:solidFill>
                  <a:srgbClr val="000000"/>
                </a:solidFill>
                <a:latin typeface="+mj-lt"/>
              </a:rPr>
              <a:t>Kalkulační odpisy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tam, kde úroveň účetních (daňových) odpisů neodpovídá reálné hodnotě pořízení a reálné době odepisování nově pořízeného majetku – cílem je reálný (ekonomický) pohled na vykázaný hospodářský výsledek: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 případě cenově nízkých původních investic (v FÚ adekvátně nízké účetní (daňové) odpisy, které již neodpovídají současné výrazně vyšší pořizovací ceně daného majetku – kalkulační odpisy vycházejí ze současných reálných pořizovacích cen daného majetku, např. budovy (výrobní haly) pořízené před rokem 1990 nebo krátkodobější majetek (strojní zařízení, nákladní auta, stavební stroje)</a:t>
            </a:r>
          </a:p>
        </p:txBody>
      </p:sp>
    </p:spTree>
    <p:extLst>
      <p:ext uri="{BB962C8B-B14F-4D97-AF65-F5344CB8AC3E}">
        <p14:creationId xmlns:p14="http://schemas.microsoft.com/office/powerpoint/2010/main" val="11267256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931842"/>
            <a:ext cx="7488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</a:rPr>
              <a:t>v případě, že nadále používán majetek, který je v rámci finančního účetnictví již plně odepsán (např. z důvodu, že nebyly využity možnosti účetních odpisů)</a:t>
            </a:r>
          </a:p>
        </p:txBody>
      </p:sp>
    </p:spTree>
    <p:extLst>
      <p:ext uri="{BB962C8B-B14F-4D97-AF65-F5344CB8AC3E}">
        <p14:creationId xmlns:p14="http://schemas.microsoft.com/office/powerpoint/2010/main" val="30026896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63590"/>
            <a:ext cx="7412216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2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</a:p>
          <a:p>
            <a:pPr algn="just">
              <a:spcAft>
                <a:spcPts val="600"/>
              </a:spcAft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Tonda zdědil po svém dědečkovi pastviny v obci Krumvíř o rozloze 4 800 m</a:t>
            </a:r>
            <a:r>
              <a:rPr lang="cs-CZ" sz="2200" baseline="30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které byly v dědickém řízení oceněny na 67 000 Kč. Jelikož se nacházejí ve špatně dostupném terénu, rozhodl se zde pást ovce a kozy a prodávat bio produkty z ovčího a kozího mléka. V tomto roce dosáhl dle účetních výkazů ročního výsledku hospodaření 25 000 Kč. Zásoby zboží v podniku měly hodnotu 50 000 Kč a Tonda je financoval pouze z vlastních zdrojů. Jakého výsledku hospodaření by dosáhl z hlediska manažerského účetnictví?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41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65491" y="628601"/>
            <a:ext cx="748836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cs-CZ" sz="2200" b="1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Řešení</a:t>
            </a:r>
            <a:endParaRPr lang="cs-CZ" sz="22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vyčíslíme kalkulační úroky, kde využijeme obvyklou sazbu úroku ze státních dluhopisů, abychom zohlednili možnost alternativního využití peněz Tondy, místo aby za ně nakoupil zboží</a:t>
            </a:r>
          </a:p>
          <a:p>
            <a:pPr marL="457200" indent="-457200" algn="just">
              <a:spcAft>
                <a:spcPts val="600"/>
              </a:spcAft>
              <a:buFont typeface="+mj-lt"/>
              <a:buAutoNum type="arabicPeriod"/>
            </a:pPr>
            <a:r>
              <a:rPr lang="cs-CZ" sz="2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vypočteme kalkulační nájemné, když dosadíme cenu půdy ve vybrané lokalitě</a:t>
            </a:r>
            <a:endParaRPr lang="cs-CZ" sz="2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88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736783" y="736909"/>
            <a:ext cx="6637624" cy="2700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Základní diagnostické otázky týkající se stavu plánování, kontroly a informačního zabezpečení řízení nákladů a zisku: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Který druh výkonů je ziskový a kolik vydělává?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Který výkon je ztrátový a kolik se na něj doplácí?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Které segmenty zákazníků jsou zajímavé a perspektivní?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Jakým způsobem se projeví určitá opatření ve změně nákladů, resp. zisku?</a:t>
            </a:r>
          </a:p>
        </p:txBody>
      </p:sp>
    </p:spTree>
    <p:extLst>
      <p:ext uri="{BB962C8B-B14F-4D97-AF65-F5344CB8AC3E}">
        <p14:creationId xmlns:p14="http://schemas.microsoft.com/office/powerpoint/2010/main" val="2545370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070603"/>
              </p:ext>
            </p:extLst>
          </p:nvPr>
        </p:nvGraphicFramePr>
        <p:xfrm>
          <a:off x="592058" y="1226152"/>
          <a:ext cx="7058641" cy="21525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050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35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219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Hospodářský výsledek dle finančního účetnictví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25 000 Kč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02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Kalkulační úroky z vlastního kapitálu, vypočtené z úroku ze státních dluhopisů ve výši sazby PRIBOR 0,45% p. a.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cs-CZ" sz="1800">
                          <a:effectLst/>
                        </a:rPr>
                        <a:t>225 Kč</a:t>
                      </a:r>
                      <a:endParaRPr lang="cs-CZ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84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Kalkulační nájemné z vlastních pozemků, vypočtené z tržního nájemného ve výši 3 000 Kč/ha/rok, z  plochy 4 800 m</a:t>
                      </a:r>
                      <a:r>
                        <a:rPr lang="cs-CZ" sz="1600" baseline="30000" dirty="0">
                          <a:effectLst/>
                        </a:rPr>
                        <a:t>2</a:t>
                      </a:r>
                      <a:r>
                        <a:rPr lang="cs-CZ" sz="1600" dirty="0">
                          <a:effectLst/>
                        </a:rPr>
                        <a:t> (0,48 ha)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-  1 440 Kč</a:t>
                      </a:r>
                      <a:endParaRPr lang="cs-CZ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19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Hospodářský výsledek dle manažerského účetnictví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021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23 335 Kč</a:t>
                      </a:r>
                      <a:endParaRPr lang="cs-CZ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0088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5855" y="711340"/>
            <a:ext cx="739905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ekonomické pojetí nákladů </a:t>
            </a:r>
            <a:endParaRPr lang="cs-CZ" sz="22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vychází z požadavku zajistit odpovídající informace nejen pro řízení reálně probíhajících procesů, ale také pro potřeby rozhodování za účelem výběru optimálních budoucích alternativ možných řešení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oportunitní náklady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(alternativní, náklady obětované (ušlé) příležitosti):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ušlý výnos, který je ztracen, když není výrobní zdroj použit na nejlepší variantu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nepředstavují reálně spotřebované nebo využité ekonomické zdroje, ale dodatečně vložené měřítko účelnosti uskutečněné volby</a:t>
            </a:r>
          </a:p>
        </p:txBody>
      </p:sp>
    </p:spTree>
    <p:extLst>
      <p:ext uri="{BB962C8B-B14F-4D97-AF65-F5344CB8AC3E}">
        <p14:creationId xmlns:p14="http://schemas.microsoft.com/office/powerpoint/2010/main" val="3875744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39" y="911403"/>
            <a:ext cx="74187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</a:rPr>
              <a:t>Při výpočtu efektivnosti zvoleného řešení se jeho náklady zatíží oportunitními náklady ve výši přínosu nejefektivnějšího nezvoleného řešení. I po tomto zatížení, by mělo mít zvolené řešení minimální požadovanou efektivnost. </a:t>
            </a:r>
          </a:p>
        </p:txBody>
      </p:sp>
    </p:spTree>
    <p:extLst>
      <p:ext uri="{BB962C8B-B14F-4D97-AF65-F5344CB8AC3E}">
        <p14:creationId xmlns:p14="http://schemas.microsoft.com/office/powerpoint/2010/main" val="695269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823532"/>
            <a:ext cx="741879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duální vztah finančního a manažerského účetnictví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latin typeface="+mj-lt"/>
              </a:rPr>
              <a:t>odlišné oceňovací principy a způsoby oceňování 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– v MÚ se využívají „oportunitní náklady a výnosy“, které vyjadřují ušlý zisk nebo uspořené náklady z jiné nezvolené varianty podnikatelské aktivity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b="1" dirty="0"/>
              <a:t>odlišné pojetí nákladů </a:t>
            </a:r>
            <a:r>
              <a:rPr lang="cs-CZ" sz="800" dirty="0"/>
              <a:t> </a:t>
            </a:r>
            <a:r>
              <a:rPr lang="cs-CZ" dirty="0"/>
              <a:t>– v FÚ se vychází z finančního pojetí nákladů, které je založené na uplatnění peněžní formy koloběhu prostředků (nákladem může být jenom to, co vyvolává úbytek peněžních prostředků), v MÚ se vychází z hodnotového pojetí nákladů, kde se za náklad mohou považovat i ty veličiny, které nemusí být peněžním vydáním (kalkulační nájemné, úroky, odpisy, …)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cs-CZ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0596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23568" y="628601"/>
            <a:ext cx="719721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Zaměření účetnictví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cap="small" dirty="0">
                <a:latin typeface="Calibri" panose="020F0502020204030204" pitchFamily="34" charset="0"/>
                <a:cs typeface="Calibri" panose="020F0502020204030204" pitchFamily="34" charset="0"/>
              </a:rPr>
              <a:t>Účetnictví zaměřené na hodnotu nákladů výkonu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účetní informace jsou pořizované a setříděné tak, aby poskytovaly informace o nákladech konkrétních výkonů, popřípadě jejich částí – dílčích výkonů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náklady související s výkonem jsou prezentovány ve zvolené struktuře položek</a:t>
            </a:r>
          </a:p>
          <a:p>
            <a:pPr lv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endParaRPr lang="cs-CZ" sz="1400" b="1" dirty="0">
              <a:solidFill>
                <a:srgbClr val="981E3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3608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45691" y="827704"/>
            <a:ext cx="71972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náklady sledovány podle toho, 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kde a na co byly tyto náklady vynaloženy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nikoliv podle toho, kdo za náklad zodpovídá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zásadní otázkou tohoto přístupu je způsob přiřazování (kalkulace) společných nákladů konkrétním výkonům</a:t>
            </a:r>
          </a:p>
        </p:txBody>
      </p:sp>
    </p:spTree>
    <p:extLst>
      <p:ext uri="{BB962C8B-B14F-4D97-AF65-F5344CB8AC3E}">
        <p14:creationId xmlns:p14="http://schemas.microsoft.com/office/powerpoint/2010/main" val="38092293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12058" y="719121"/>
            <a:ext cx="71824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cap="small" dirty="0">
                <a:latin typeface="Calibri" panose="020F0502020204030204" pitchFamily="34" charset="0"/>
                <a:cs typeface="Calibri" panose="020F0502020204030204" pitchFamily="34" charset="0"/>
              </a:rPr>
              <a:t>Odpovědnostní účetnictví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účetní informace členěny podle toho, kdo nese odpovědnost za vývoj nákladů, výnosů a ostatních hodnotových veličin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sledování externích i interních nákladů za těchto předpokladů: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výkon je možné jednoznačně vymezit, změřit a ocenit – musí být stanovena pravidla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středisko odebírající příslušný výkon rozhoduje o odebraném množství, kvalitě a čase předání - motivace k úspoře nákladů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předané oceněné výkony jsou výnosem dodávajícího střediska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537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16194" y="770488"/>
            <a:ext cx="7263580" cy="1841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lnSpc>
                <a:spcPct val="115000"/>
              </a:lnSpc>
            </a:pPr>
            <a:r>
              <a:rPr lang="cs-CZ" sz="2000" b="1" dirty="0">
                <a:solidFill>
                  <a:srgbClr val="981E3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Diagnostika účetnictví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vycházíme z předpokladu, že v každém podniku se již nějaké prvky controllingu používají</a:t>
            </a:r>
          </a:p>
          <a:p>
            <a:pPr marL="342900" indent="-34290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analýzu výchozí situace lze provést pomocí dotazníku diagnostiky účetnictví 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5233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62180" y="628601"/>
            <a:ext cx="7293078" cy="3881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4000"/>
              </a:lnSpc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Dotazník diagnostiky účetnictví</a:t>
            </a:r>
          </a:p>
          <a:p>
            <a:pPr marL="342900" lvl="0" indent="-342900" algn="just">
              <a:lnSpc>
                <a:spcPct val="114000"/>
              </a:lnSpc>
              <a:buFont typeface="+mj-lt"/>
              <a:buAutoNum type="arabicPeriod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Účtování druhů nákladů: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rozlišovány variabilní a fixní náklady?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dostatečně diferencovány druhy nákladů?</a:t>
            </a:r>
          </a:p>
          <a:p>
            <a:pPr marL="342900" lvl="0" indent="-342900" algn="just">
              <a:lnSpc>
                <a:spcPct val="114000"/>
              </a:lnSpc>
              <a:buFont typeface="+mj-lt"/>
              <a:buAutoNum type="arabicPeriod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Účtování nákladových středisek: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nákladová střediska dostatečně zřetelně dokumentována podle vymezitelných oblastí odpovědností?</a:t>
            </a:r>
          </a:p>
          <a:p>
            <a:pPr marL="342900" lvl="0" indent="-342900" algn="just">
              <a:lnSpc>
                <a:spcPct val="114000"/>
              </a:lnSpc>
              <a:buFont typeface="+mj-lt"/>
              <a:buAutoNum type="arabicPeriod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Účtování nositelů nákladů: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Budou používány jednotné a účinné kalkulační metody?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metody dokumentovány?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pravidelně prováděny dodatečné kalkulace?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vyhotovena krátkodobá výsledovka?</a:t>
            </a:r>
          </a:p>
        </p:txBody>
      </p:sp>
    </p:spTree>
    <p:extLst>
      <p:ext uri="{BB962C8B-B14F-4D97-AF65-F5344CB8AC3E}">
        <p14:creationId xmlns:p14="http://schemas.microsoft.com/office/powerpoint/2010/main" val="40668870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87542" y="816109"/>
            <a:ext cx="7293078" cy="3250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4000"/>
              </a:lnSpc>
              <a:buFont typeface="+mj-lt"/>
              <a:buAutoNum type="arabicPeriod" startAt="4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Jak hluboko je diferencováno účtování o výnosech?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 startAt="4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Je zavedeno účelné plánování nákladů?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 startAt="4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Lze zjistit příspěvky na krytí nákladů ve vztahu k procesu rozhodování?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 startAt="4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Účtování o investicích: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používáno účelné a jednotné účtování o investicích?</a:t>
            </a:r>
          </a:p>
          <a:p>
            <a:pPr marL="800100" lvl="1" indent="-342900" algn="just">
              <a:lnSpc>
                <a:spcPct val="114000"/>
              </a:lnSpc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Jsou metody dokumentovány ve směrnicích?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 startAt="8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Existuje soulad mezi účtováním nákladů/výnosů a finančním účetnictvím?</a:t>
            </a:r>
          </a:p>
          <a:p>
            <a:pPr marL="342900" lvl="0" indent="-342900">
              <a:lnSpc>
                <a:spcPct val="114000"/>
              </a:lnSpc>
              <a:buFont typeface="+mj-lt"/>
              <a:buAutoNum type="arabicPeriod" startAt="8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Jsou pravidelně vypracovány přehledy likvidity?</a:t>
            </a:r>
          </a:p>
          <a:p>
            <a:pPr marL="342900" lvl="0" indent="-342900" algn="just">
              <a:lnSpc>
                <a:spcPct val="114000"/>
              </a:lnSpc>
              <a:buFont typeface="+mj-lt"/>
              <a:buAutoNum type="arabicPeriod" startAt="8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jasně definované propojení kalkulace nákladů a výnosů s plánem?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687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736783" y="736909"/>
            <a:ext cx="6637624" cy="2322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 vypadá nezkreslený hospodářský výsledek (bez regulace finančního účetnictví a daňové legislativy)?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dostatečně včas známo, zda se ukazatele pohybují v plánovaných mezích, nebo jsou již mimo stanovené tolerance?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 podniková strategie rozpracována do konkrétních plánů a opatření tak, aby byla jednotlivá nákladová střediska zainteresována na chování, které přispívá k jejímu dosažení?</a:t>
            </a:r>
          </a:p>
        </p:txBody>
      </p:sp>
    </p:spTree>
    <p:extLst>
      <p:ext uri="{BB962C8B-B14F-4D97-AF65-F5344CB8AC3E}">
        <p14:creationId xmlns:p14="http://schemas.microsoft.com/office/powerpoint/2010/main" val="25475241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722671" y="1410663"/>
            <a:ext cx="6806381" cy="1974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Odpovědi na uvedené otázky umožní zjistit, které oblasti podnikového účetnictví jsou schopny poskytovat informace controllingového charakteru.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Současně lze určit, kde a jaké nedostatky je třeba v účetnictví odstranit, aby se mohl nastartovat systém controllingu v podniku.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944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797721" y="744606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8640" y="1521917"/>
            <a:ext cx="7617378" cy="28623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vývoj manažerského účetnictví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Vyjmenovat rozdíly mezi finančním a manažerským účetnictvím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požadavky MÚ, které nejsou v rozporu se zásadami FÚ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Charakterizovat požadavky MÚ, které jsou v rozporu se zásadami FÚ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různé způsoby zaměření účetnictví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obsah dotazníku diagnostiky účetnictví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211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736783" y="736909"/>
            <a:ext cx="6637624" cy="2948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Jakým způsobem je vyhodnocován přínos vnitropodnikových útvarů (nákladových středisek, hospodářských středisek) k celopodnikový výsledkům?</a:t>
            </a:r>
          </a:p>
          <a:p>
            <a:pPr marL="342900" lvl="0" indent="-342900" algn="just">
              <a:lnSpc>
                <a:spcPct val="115000"/>
              </a:lnSpc>
              <a:spcAft>
                <a:spcPts val="1200"/>
              </a:spcAft>
              <a:buFont typeface="Symbol" panose="05050102010706020507" pitchFamily="18" charset="2"/>
              <a:buChar char=""/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 zvyšuje režijní náklady v podniku?</a:t>
            </a:r>
          </a:p>
          <a:p>
            <a:pPr lvl="0" algn="just">
              <a:lnSpc>
                <a:spcPct val="115000"/>
              </a:lnSpc>
              <a:spcAft>
                <a:spcPts val="1200"/>
              </a:spcAft>
              <a:tabLst>
                <a:tab pos="228600" algn="l"/>
                <a:tab pos="449580" algn="l"/>
              </a:tabLst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1200"/>
              </a:spcAft>
              <a:tabLst>
                <a:tab pos="228600" algn="l"/>
                <a:tab pos="449580" algn="l"/>
              </a:tabLs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Je-li management schopen na výše uvedené otázky adekvátně odpovědět, je daný podnik z pohledu controllingu řízen spolehlivě. Zdrojem informací pro odpověď na otázky je podnikové účetnictví.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97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488234" y="809150"/>
            <a:ext cx="745005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Manažerské účetnictví jako informační základna controllingu </a:t>
            </a:r>
          </a:p>
          <a:p>
            <a:pPr algn="ctr"/>
            <a:endParaRPr lang="cs-CZ" sz="2000" b="1" dirty="0">
              <a:solidFill>
                <a:srgbClr val="307871"/>
              </a:solidFill>
              <a:latin typeface="+mj-lt"/>
            </a:endParaRPr>
          </a:p>
          <a:p>
            <a:r>
              <a:rPr lang="cs-CZ" sz="2200" b="1" dirty="0">
                <a:latin typeface="+mj-lt"/>
              </a:rPr>
              <a:t>Vývoj manažerského účetnictví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3 fáze vývoje: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>
                <a:latin typeface="+mj-lt"/>
              </a:rPr>
              <a:t>vznik ve 20. let 20. století v  USA pro potřeby výrobních firem (zaměření na výkony (výrobky) firmy)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cs-CZ" sz="1600" b="1" dirty="0">
                <a:latin typeface="+mj-lt"/>
              </a:rPr>
              <a:t>zjišťování skutečně vynaložených nákladů a výnosů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monitorování a hodnocení nákladovosti a profitability jednotlivých výkonů i jejich přínos ke konečné produkci firmy </a:t>
            </a:r>
            <a:endParaRPr lang="cs-CZ" sz="1600" b="1" dirty="0">
              <a:solidFill>
                <a:srgbClr val="30787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3468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99317" y="858071"/>
            <a:ext cx="73776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2.    potřeba kontroly a efektivního operativního řízení výrobního  	procesu, především ve vztahu k pracovní síle a dílenským  	(liniovým) manažerům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b="1" dirty="0">
                <a:solidFill>
                  <a:srgbClr val="000000"/>
                </a:solidFill>
                <a:latin typeface="+mj-lt"/>
              </a:rPr>
              <a:t>skutečné náklady a výnosy porovnávány </a:t>
            </a:r>
            <a:r>
              <a:rPr lang="cs-CZ" sz="1600" b="1" dirty="0"/>
              <a:t>s plánovaným stavem </a:t>
            </a:r>
            <a:r>
              <a:rPr lang="cs-CZ" sz="1600" dirty="0"/>
              <a:t>(rozpočtovaným, kalkulovaným) – vytvoření podkladů pro krátkodobé a střednědobé řízení pomocí odchylek</a:t>
            </a:r>
          </a:p>
          <a:p>
            <a:pPr lvl="1"/>
            <a:r>
              <a:rPr lang="cs-CZ" sz="2000" dirty="0">
                <a:solidFill>
                  <a:srgbClr val="000000"/>
                </a:solidFill>
              </a:rPr>
              <a:t>3. 	</a:t>
            </a:r>
            <a:r>
              <a:rPr lang="cs-CZ" dirty="0">
                <a:solidFill>
                  <a:srgbClr val="000000"/>
                </a:solidFill>
              </a:rPr>
              <a:t>potřeba informační podpory pro </a:t>
            </a:r>
            <a:r>
              <a:rPr lang="cs-CZ" b="1" dirty="0">
                <a:solidFill>
                  <a:srgbClr val="000000"/>
                </a:solidFill>
              </a:rPr>
              <a:t>manažerská rozhodování 	</a:t>
            </a:r>
            <a:r>
              <a:rPr lang="cs-CZ" dirty="0">
                <a:solidFill>
                  <a:srgbClr val="000000"/>
                </a:solidFill>
              </a:rPr>
              <a:t>(operativní </a:t>
            </a:r>
            <a:r>
              <a:rPr lang="cs-CZ" dirty="0">
                <a:solidFill>
                  <a:srgbClr val="000000"/>
                </a:solidFill>
                <a:sym typeface="Symbol" panose="05050102010706020507" pitchFamily="18" charset="2"/>
              </a:rPr>
              <a:t></a:t>
            </a:r>
            <a:r>
              <a:rPr lang="cs-CZ" dirty="0">
                <a:solidFill>
                  <a:srgbClr val="000000"/>
                </a:solidFill>
              </a:rPr>
              <a:t> taktické </a:t>
            </a:r>
            <a:r>
              <a:rPr lang="cs-CZ" dirty="0">
                <a:solidFill>
                  <a:srgbClr val="000000"/>
                </a:solidFill>
                <a:sym typeface="Symbol" panose="05050102010706020507" pitchFamily="18" charset="2"/>
              </a:rPr>
              <a:t> </a:t>
            </a:r>
            <a:r>
              <a:rPr lang="cs-CZ" dirty="0">
                <a:solidFill>
                  <a:srgbClr val="000000"/>
                </a:solidFill>
              </a:rPr>
              <a:t>strategická úroveň)</a:t>
            </a:r>
          </a:p>
          <a:p>
            <a:pPr marL="1371600" lvl="2" indent="-4572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</a:rPr>
              <a:t>orientace na budoucí vývoj podniku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endParaRPr lang="cs-CZ" b="1" dirty="0">
              <a:solidFill>
                <a:srgbClr val="000000"/>
              </a:solidFill>
              <a:latin typeface="+mj-lt"/>
            </a:endParaRPr>
          </a:p>
          <a:p>
            <a:endParaRPr lang="cs-CZ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967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39" y="843854"/>
            <a:ext cx="7418795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na rozdíl od finančního a daňového účetnictví není řízeno legislativními normami a předpisy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obvykle upraveno nepovinnou vnitropodnikovou metodikou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zaměřeno na sběr a poskytování informací pro manažerské rozhodování, které jsou nad rámec finančního účetnictví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informační základna controllingu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</a:rPr>
              <a:t>manažerské účetnictví a controlling  = </a:t>
            </a:r>
            <a:r>
              <a:rPr lang="cs-CZ" sz="2000" dirty="0">
                <a:solidFill>
                  <a:srgbClr val="000000"/>
                </a:solidFill>
              </a:rPr>
              <a:t>klíčový nástroj pro řízení podniku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7177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251640" y="993395"/>
            <a:ext cx="741221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obsah a použití je specifické pro každý jednotlivý podnik a jeho management (se změnou osob v managementu se často systém manažerského informačního výkaznictví mění a mění se i systém controllingu)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nákladové účetnictví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(provozní, či vnitropodnikové účetnictví)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část manažerského účetnictví, která poskytuje informace pro řízení, a to zejména o hospodárnosti v oblasti nákladů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06632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2161</Words>
  <Application>Microsoft Office PowerPoint</Application>
  <PresentationFormat>Předvádění na obrazovce (16:9)</PresentationFormat>
  <Paragraphs>231</Paragraphs>
  <Slides>41</Slides>
  <Notes>38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41</vt:i4>
      </vt:variant>
    </vt:vector>
  </HeadingPairs>
  <TitlesOfParts>
    <vt:vector size="51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244</cp:revision>
  <dcterms:created xsi:type="dcterms:W3CDTF">2016-07-06T15:42:34Z</dcterms:created>
  <dcterms:modified xsi:type="dcterms:W3CDTF">2021-10-27T06:32:11Z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