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 id="2147483661" r:id="rId2"/>
  </p:sldMasterIdLst>
  <p:notesMasterIdLst>
    <p:notesMasterId r:id="rId30"/>
  </p:notesMasterIdLst>
  <p:sldIdLst>
    <p:sldId id="256" r:id="rId3"/>
    <p:sldId id="336" r:id="rId4"/>
    <p:sldId id="301" r:id="rId5"/>
    <p:sldId id="302" r:id="rId6"/>
    <p:sldId id="303" r:id="rId7"/>
    <p:sldId id="304" r:id="rId8"/>
    <p:sldId id="305" r:id="rId9"/>
    <p:sldId id="306" r:id="rId10"/>
    <p:sldId id="307" r:id="rId11"/>
    <p:sldId id="308" r:id="rId12"/>
    <p:sldId id="309" r:id="rId13"/>
    <p:sldId id="310" r:id="rId14"/>
    <p:sldId id="312" r:id="rId15"/>
    <p:sldId id="313" r:id="rId16"/>
    <p:sldId id="314" r:id="rId17"/>
    <p:sldId id="315" r:id="rId18"/>
    <p:sldId id="316" r:id="rId19"/>
    <p:sldId id="321" r:id="rId20"/>
    <p:sldId id="323" r:id="rId21"/>
    <p:sldId id="322" r:id="rId22"/>
    <p:sldId id="325" r:id="rId23"/>
    <p:sldId id="326" r:id="rId24"/>
    <p:sldId id="327" r:id="rId25"/>
    <p:sldId id="324" r:id="rId26"/>
    <p:sldId id="332" r:id="rId27"/>
    <p:sldId id="331" r:id="rId28"/>
    <p:sldId id="335" r:id="rId29"/>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4660"/>
  </p:normalViewPr>
  <p:slideViewPr>
    <p:cSldViewPr snapToGrid="0">
      <p:cViewPr varScale="1">
        <p:scale>
          <a:sx n="145" d="100"/>
          <a:sy n="145" d="100"/>
        </p:scale>
        <p:origin x="64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7" name="PlaceHolder 1"/>
          <p:cNvSpPr>
            <a:spLocks noGrp="1"/>
          </p:cNvSpPr>
          <p:nvPr>
            <p:ph type="body"/>
          </p:nvPr>
        </p:nvSpPr>
        <p:spPr>
          <a:xfrm>
            <a:off x="756000" y="5078520"/>
            <a:ext cx="6047640" cy="4811040"/>
          </a:xfrm>
          <a:prstGeom prst="rect">
            <a:avLst/>
          </a:prstGeom>
        </p:spPr>
        <p:txBody>
          <a:bodyPr lIns="0" tIns="0" rIns="0" bIns="0"/>
          <a:lstStyle/>
          <a:p>
            <a:r>
              <a:rPr lang="cs-CZ" sz="2000">
                <a:latin typeface="Arial"/>
              </a:rPr>
              <a:t>Klikněte pro úpravu formátu komentářů</a:t>
            </a:r>
            <a:endParaRPr/>
          </a:p>
        </p:txBody>
      </p:sp>
      <p:sp>
        <p:nvSpPr>
          <p:cNvPr id="78" name="PlaceHolder 2"/>
          <p:cNvSpPr>
            <a:spLocks noGrp="1"/>
          </p:cNvSpPr>
          <p:nvPr>
            <p:ph type="hdr"/>
          </p:nvPr>
        </p:nvSpPr>
        <p:spPr>
          <a:xfrm>
            <a:off x="0" y="0"/>
            <a:ext cx="3280680" cy="534240"/>
          </a:xfrm>
          <a:prstGeom prst="rect">
            <a:avLst/>
          </a:prstGeom>
        </p:spPr>
        <p:txBody>
          <a:bodyPr lIns="0" tIns="0" rIns="0" bIns="0"/>
          <a:lstStyle/>
          <a:p>
            <a:r>
              <a:rPr lang="cs-CZ" sz="1400">
                <a:latin typeface="Times New Roman"/>
              </a:rPr>
              <a:t>&lt;záhlaví&gt;</a:t>
            </a:r>
            <a:endParaRPr/>
          </a:p>
        </p:txBody>
      </p:sp>
      <p:sp>
        <p:nvSpPr>
          <p:cNvPr id="79" name="PlaceHolder 3"/>
          <p:cNvSpPr>
            <a:spLocks noGrp="1"/>
          </p:cNvSpPr>
          <p:nvPr>
            <p:ph type="dt"/>
          </p:nvPr>
        </p:nvSpPr>
        <p:spPr>
          <a:xfrm>
            <a:off x="4278960" y="0"/>
            <a:ext cx="3280680" cy="534240"/>
          </a:xfrm>
          <a:prstGeom prst="rect">
            <a:avLst/>
          </a:prstGeom>
        </p:spPr>
        <p:txBody>
          <a:bodyPr lIns="0" tIns="0" rIns="0" bIns="0"/>
          <a:lstStyle/>
          <a:p>
            <a:pPr algn="r"/>
            <a:r>
              <a:rPr lang="cs-CZ" sz="1400">
                <a:latin typeface="Times New Roman"/>
              </a:rPr>
              <a:t>&lt;datum/čas&gt;</a:t>
            </a:r>
            <a:endParaRPr/>
          </a:p>
        </p:txBody>
      </p:sp>
      <p:sp>
        <p:nvSpPr>
          <p:cNvPr id="80" name="PlaceHolder 4"/>
          <p:cNvSpPr>
            <a:spLocks noGrp="1"/>
          </p:cNvSpPr>
          <p:nvPr>
            <p:ph type="ftr"/>
          </p:nvPr>
        </p:nvSpPr>
        <p:spPr>
          <a:xfrm>
            <a:off x="0" y="10157400"/>
            <a:ext cx="3280680" cy="534240"/>
          </a:xfrm>
          <a:prstGeom prst="rect">
            <a:avLst/>
          </a:prstGeom>
        </p:spPr>
        <p:txBody>
          <a:bodyPr lIns="0" tIns="0" rIns="0" bIns="0" anchor="b"/>
          <a:lstStyle/>
          <a:p>
            <a:r>
              <a:rPr lang="cs-CZ" sz="1400">
                <a:latin typeface="Times New Roman"/>
              </a:rPr>
              <a:t>&lt;zápatí&gt;</a:t>
            </a:r>
            <a:endParaRPr/>
          </a:p>
        </p:txBody>
      </p:sp>
      <p:sp>
        <p:nvSpPr>
          <p:cNvPr id="81" name="PlaceHolder 5"/>
          <p:cNvSpPr>
            <a:spLocks noGrp="1"/>
          </p:cNvSpPr>
          <p:nvPr>
            <p:ph type="sldNum"/>
          </p:nvPr>
        </p:nvSpPr>
        <p:spPr>
          <a:xfrm>
            <a:off x="4278960" y="10157400"/>
            <a:ext cx="3280680" cy="534240"/>
          </a:xfrm>
          <a:prstGeom prst="rect">
            <a:avLst/>
          </a:prstGeom>
        </p:spPr>
        <p:txBody>
          <a:bodyPr lIns="0" tIns="0" rIns="0" bIns="0" anchor="b"/>
          <a:lstStyle/>
          <a:p>
            <a:pPr algn="r"/>
            <a:fld id="{B50A2ECB-C4ED-4CCD-B6F6-23C85EAE876C}" type="slidenum">
              <a:rPr lang="cs-CZ" sz="1400">
                <a:latin typeface="Times New Roman"/>
              </a:rPr>
              <a:t>‹#›</a:t>
            </a:fld>
            <a:endParaRPr/>
          </a:p>
        </p:txBody>
      </p:sp>
    </p:spTree>
    <p:extLst>
      <p:ext uri="{BB962C8B-B14F-4D97-AF65-F5344CB8AC3E}">
        <p14:creationId xmlns:p14="http://schemas.microsoft.com/office/powerpoint/2010/main" val="3746972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3</a:t>
            </a:fld>
            <a:endParaRPr/>
          </a:p>
        </p:txBody>
      </p:sp>
    </p:spTree>
    <p:extLst>
      <p:ext uri="{BB962C8B-B14F-4D97-AF65-F5344CB8AC3E}">
        <p14:creationId xmlns:p14="http://schemas.microsoft.com/office/powerpoint/2010/main" val="28844296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12</a:t>
            </a:fld>
            <a:endParaRPr/>
          </a:p>
        </p:txBody>
      </p:sp>
    </p:spTree>
    <p:extLst>
      <p:ext uri="{BB962C8B-B14F-4D97-AF65-F5344CB8AC3E}">
        <p14:creationId xmlns:p14="http://schemas.microsoft.com/office/powerpoint/2010/main" val="19061141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13</a:t>
            </a:fld>
            <a:endParaRPr/>
          </a:p>
        </p:txBody>
      </p:sp>
    </p:spTree>
    <p:extLst>
      <p:ext uri="{BB962C8B-B14F-4D97-AF65-F5344CB8AC3E}">
        <p14:creationId xmlns:p14="http://schemas.microsoft.com/office/powerpoint/2010/main" val="1312646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14</a:t>
            </a:fld>
            <a:endParaRPr/>
          </a:p>
        </p:txBody>
      </p:sp>
    </p:spTree>
    <p:extLst>
      <p:ext uri="{BB962C8B-B14F-4D97-AF65-F5344CB8AC3E}">
        <p14:creationId xmlns:p14="http://schemas.microsoft.com/office/powerpoint/2010/main" val="18822762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15</a:t>
            </a:fld>
            <a:endParaRPr/>
          </a:p>
        </p:txBody>
      </p:sp>
    </p:spTree>
    <p:extLst>
      <p:ext uri="{BB962C8B-B14F-4D97-AF65-F5344CB8AC3E}">
        <p14:creationId xmlns:p14="http://schemas.microsoft.com/office/powerpoint/2010/main" val="7222742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16</a:t>
            </a:fld>
            <a:endParaRPr/>
          </a:p>
        </p:txBody>
      </p:sp>
    </p:spTree>
    <p:extLst>
      <p:ext uri="{BB962C8B-B14F-4D97-AF65-F5344CB8AC3E}">
        <p14:creationId xmlns:p14="http://schemas.microsoft.com/office/powerpoint/2010/main" val="39381672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17</a:t>
            </a:fld>
            <a:endParaRPr/>
          </a:p>
        </p:txBody>
      </p:sp>
    </p:spTree>
    <p:extLst>
      <p:ext uri="{BB962C8B-B14F-4D97-AF65-F5344CB8AC3E}">
        <p14:creationId xmlns:p14="http://schemas.microsoft.com/office/powerpoint/2010/main" val="41129104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18</a:t>
            </a:fld>
            <a:endParaRPr/>
          </a:p>
        </p:txBody>
      </p:sp>
    </p:spTree>
    <p:extLst>
      <p:ext uri="{BB962C8B-B14F-4D97-AF65-F5344CB8AC3E}">
        <p14:creationId xmlns:p14="http://schemas.microsoft.com/office/powerpoint/2010/main" val="33881736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19</a:t>
            </a:fld>
            <a:endParaRPr/>
          </a:p>
        </p:txBody>
      </p:sp>
    </p:spTree>
    <p:extLst>
      <p:ext uri="{BB962C8B-B14F-4D97-AF65-F5344CB8AC3E}">
        <p14:creationId xmlns:p14="http://schemas.microsoft.com/office/powerpoint/2010/main" val="10413037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20</a:t>
            </a:fld>
            <a:endParaRPr/>
          </a:p>
        </p:txBody>
      </p:sp>
    </p:spTree>
    <p:extLst>
      <p:ext uri="{BB962C8B-B14F-4D97-AF65-F5344CB8AC3E}">
        <p14:creationId xmlns:p14="http://schemas.microsoft.com/office/powerpoint/2010/main" val="20117845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21</a:t>
            </a:fld>
            <a:endParaRPr/>
          </a:p>
        </p:txBody>
      </p:sp>
    </p:spTree>
    <p:extLst>
      <p:ext uri="{BB962C8B-B14F-4D97-AF65-F5344CB8AC3E}">
        <p14:creationId xmlns:p14="http://schemas.microsoft.com/office/powerpoint/2010/main" val="212328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4</a:t>
            </a:fld>
            <a:endParaRPr/>
          </a:p>
        </p:txBody>
      </p:sp>
    </p:spTree>
    <p:extLst>
      <p:ext uri="{BB962C8B-B14F-4D97-AF65-F5344CB8AC3E}">
        <p14:creationId xmlns:p14="http://schemas.microsoft.com/office/powerpoint/2010/main" val="12083935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22</a:t>
            </a:fld>
            <a:endParaRPr/>
          </a:p>
        </p:txBody>
      </p:sp>
    </p:spTree>
    <p:extLst>
      <p:ext uri="{BB962C8B-B14F-4D97-AF65-F5344CB8AC3E}">
        <p14:creationId xmlns:p14="http://schemas.microsoft.com/office/powerpoint/2010/main" val="36208278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23</a:t>
            </a:fld>
            <a:endParaRPr/>
          </a:p>
        </p:txBody>
      </p:sp>
    </p:spTree>
    <p:extLst>
      <p:ext uri="{BB962C8B-B14F-4D97-AF65-F5344CB8AC3E}">
        <p14:creationId xmlns:p14="http://schemas.microsoft.com/office/powerpoint/2010/main" val="21423805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24</a:t>
            </a:fld>
            <a:endParaRPr/>
          </a:p>
        </p:txBody>
      </p:sp>
    </p:spTree>
    <p:extLst>
      <p:ext uri="{BB962C8B-B14F-4D97-AF65-F5344CB8AC3E}">
        <p14:creationId xmlns:p14="http://schemas.microsoft.com/office/powerpoint/2010/main" val="16568778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25</a:t>
            </a:fld>
            <a:endParaRPr/>
          </a:p>
        </p:txBody>
      </p:sp>
    </p:spTree>
    <p:extLst>
      <p:ext uri="{BB962C8B-B14F-4D97-AF65-F5344CB8AC3E}">
        <p14:creationId xmlns:p14="http://schemas.microsoft.com/office/powerpoint/2010/main" val="37694679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26</a:t>
            </a:fld>
            <a:endParaRPr/>
          </a:p>
        </p:txBody>
      </p:sp>
    </p:spTree>
    <p:extLst>
      <p:ext uri="{BB962C8B-B14F-4D97-AF65-F5344CB8AC3E}">
        <p14:creationId xmlns:p14="http://schemas.microsoft.com/office/powerpoint/2010/main" val="3671942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5</a:t>
            </a:fld>
            <a:endParaRPr/>
          </a:p>
        </p:txBody>
      </p:sp>
    </p:spTree>
    <p:extLst>
      <p:ext uri="{BB962C8B-B14F-4D97-AF65-F5344CB8AC3E}">
        <p14:creationId xmlns:p14="http://schemas.microsoft.com/office/powerpoint/2010/main" val="3355598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6</a:t>
            </a:fld>
            <a:endParaRPr/>
          </a:p>
        </p:txBody>
      </p:sp>
    </p:spTree>
    <p:extLst>
      <p:ext uri="{BB962C8B-B14F-4D97-AF65-F5344CB8AC3E}">
        <p14:creationId xmlns:p14="http://schemas.microsoft.com/office/powerpoint/2010/main" val="1460805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7</a:t>
            </a:fld>
            <a:endParaRPr/>
          </a:p>
        </p:txBody>
      </p:sp>
    </p:spTree>
    <p:extLst>
      <p:ext uri="{BB962C8B-B14F-4D97-AF65-F5344CB8AC3E}">
        <p14:creationId xmlns:p14="http://schemas.microsoft.com/office/powerpoint/2010/main" val="3455014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8</a:t>
            </a:fld>
            <a:endParaRPr/>
          </a:p>
        </p:txBody>
      </p:sp>
    </p:spTree>
    <p:extLst>
      <p:ext uri="{BB962C8B-B14F-4D97-AF65-F5344CB8AC3E}">
        <p14:creationId xmlns:p14="http://schemas.microsoft.com/office/powerpoint/2010/main" val="17027073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9</a:t>
            </a:fld>
            <a:endParaRPr/>
          </a:p>
        </p:txBody>
      </p:sp>
    </p:spTree>
    <p:extLst>
      <p:ext uri="{BB962C8B-B14F-4D97-AF65-F5344CB8AC3E}">
        <p14:creationId xmlns:p14="http://schemas.microsoft.com/office/powerpoint/2010/main" val="2588744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10</a:t>
            </a:fld>
            <a:endParaRPr/>
          </a:p>
        </p:txBody>
      </p:sp>
    </p:spTree>
    <p:extLst>
      <p:ext uri="{BB962C8B-B14F-4D97-AF65-F5344CB8AC3E}">
        <p14:creationId xmlns:p14="http://schemas.microsoft.com/office/powerpoint/2010/main" val="8519011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cs-CZ"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11</a:t>
            </a:fld>
            <a:endParaRPr/>
          </a:p>
        </p:txBody>
      </p:sp>
    </p:spTree>
    <p:extLst>
      <p:ext uri="{BB962C8B-B14F-4D97-AF65-F5344CB8AC3E}">
        <p14:creationId xmlns:p14="http://schemas.microsoft.com/office/powerpoint/2010/main" val="1348398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24" name="PlaceHolder 2"/>
          <p:cNvSpPr>
            <a:spLocks noGrp="1"/>
          </p:cNvSpPr>
          <p:nvPr>
            <p:ph type="body"/>
          </p:nvPr>
        </p:nvSpPr>
        <p:spPr>
          <a:xfrm>
            <a:off x="457200" y="1203480"/>
            <a:ext cx="8229240" cy="1422720"/>
          </a:xfrm>
          <a:prstGeom prst="rect">
            <a:avLst/>
          </a:prstGeom>
        </p:spPr>
        <p:txBody>
          <a:bodyPr lIns="0" tIns="0" rIns="0" bIns="0"/>
          <a:lstStyle/>
          <a:p>
            <a:endParaRPr/>
          </a:p>
        </p:txBody>
      </p:sp>
      <p:sp>
        <p:nvSpPr>
          <p:cNvPr id="25" name="PlaceHolder 3"/>
          <p:cNvSpPr>
            <a:spLocks noGrp="1"/>
          </p:cNvSpPr>
          <p:nvPr>
            <p:ph type="body"/>
          </p:nvPr>
        </p:nvSpPr>
        <p:spPr>
          <a:xfrm>
            <a:off x="457200" y="2761920"/>
            <a:ext cx="8229240" cy="142272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27"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28"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29" name="PlaceHolder 4"/>
          <p:cNvSpPr>
            <a:spLocks noGrp="1"/>
          </p:cNvSpPr>
          <p:nvPr>
            <p:ph type="body"/>
          </p:nvPr>
        </p:nvSpPr>
        <p:spPr>
          <a:xfrm>
            <a:off x="4674240" y="2761920"/>
            <a:ext cx="4015800" cy="1422720"/>
          </a:xfrm>
          <a:prstGeom prst="rect">
            <a:avLst/>
          </a:prstGeom>
        </p:spPr>
        <p:txBody>
          <a:bodyPr lIns="0" tIns="0" rIns="0" bIns="0"/>
          <a:lstStyle/>
          <a:p>
            <a:endParaRPr/>
          </a:p>
        </p:txBody>
      </p:sp>
      <p:sp>
        <p:nvSpPr>
          <p:cNvPr id="30" name="PlaceHolder 5"/>
          <p:cNvSpPr>
            <a:spLocks noGrp="1"/>
          </p:cNvSpPr>
          <p:nvPr>
            <p:ph type="body"/>
          </p:nvPr>
        </p:nvSpPr>
        <p:spPr>
          <a:xfrm>
            <a:off x="457200" y="2761920"/>
            <a:ext cx="4015800" cy="142272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32" name="PlaceHolder 2"/>
          <p:cNvSpPr>
            <a:spLocks noGrp="1"/>
          </p:cNvSpPr>
          <p:nvPr>
            <p:ph type="body"/>
          </p:nvPr>
        </p:nvSpPr>
        <p:spPr>
          <a:xfrm>
            <a:off x="457200" y="1203480"/>
            <a:ext cx="8229240" cy="2982960"/>
          </a:xfrm>
          <a:prstGeom prst="rect">
            <a:avLst/>
          </a:prstGeom>
        </p:spPr>
        <p:txBody>
          <a:bodyPr lIns="0" tIns="0" rIns="0" bIns="0"/>
          <a:lstStyle/>
          <a:p>
            <a:endParaRPr/>
          </a:p>
        </p:txBody>
      </p:sp>
      <p:sp>
        <p:nvSpPr>
          <p:cNvPr id="33" name="PlaceHolder 3"/>
          <p:cNvSpPr>
            <a:spLocks noGrp="1"/>
          </p:cNvSpPr>
          <p:nvPr>
            <p:ph type="body"/>
          </p:nvPr>
        </p:nvSpPr>
        <p:spPr>
          <a:xfrm>
            <a:off x="457200" y="1203480"/>
            <a:ext cx="8229240" cy="2982960"/>
          </a:xfrm>
          <a:prstGeom prst="rect">
            <a:avLst/>
          </a:prstGeom>
        </p:spPr>
        <p:txBody>
          <a:bodyPr lIns="0" tIns="0" rIns="0" bIns="0"/>
          <a:lstStyle/>
          <a:p>
            <a:endParaRPr/>
          </a:p>
        </p:txBody>
      </p:sp>
      <p:pic>
        <p:nvPicPr>
          <p:cNvPr id="34" name="Obrázek 33"/>
          <p:cNvPicPr/>
          <p:nvPr/>
        </p:nvPicPr>
        <p:blipFill>
          <a:blip r:embed="rId2"/>
          <a:stretch/>
        </p:blipFill>
        <p:spPr>
          <a:xfrm>
            <a:off x="2702160" y="1203480"/>
            <a:ext cx="3738600" cy="2982960"/>
          </a:xfrm>
          <a:prstGeom prst="rect">
            <a:avLst/>
          </a:prstGeom>
          <a:ln>
            <a:noFill/>
          </a:ln>
        </p:spPr>
      </p:pic>
      <p:pic>
        <p:nvPicPr>
          <p:cNvPr id="35" name="Obrázek 34"/>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841772"/>
            <a:ext cx="6858000" cy="1790700"/>
          </a:xfrm>
        </p:spPr>
        <p:txBody>
          <a:bodyPr anchor="b"/>
          <a:lstStyle>
            <a:lvl1pPr algn="ctr">
              <a:defRPr sz="4500"/>
            </a:lvl1pPr>
          </a:lstStyle>
          <a:p>
            <a:r>
              <a:rPr lang="cs-CZ"/>
              <a:t>Kliknutím lze upravit styl.</a:t>
            </a:r>
          </a:p>
        </p:txBody>
      </p:sp>
      <p:sp>
        <p:nvSpPr>
          <p:cNvPr id="3" name="Podnadpis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27.10.2021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6450180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3"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44"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46" name="PlaceHolder 2"/>
          <p:cNvSpPr>
            <a:spLocks noGrp="1"/>
          </p:cNvSpPr>
          <p:nvPr>
            <p:ph type="body"/>
          </p:nvPr>
        </p:nvSpPr>
        <p:spPr>
          <a:xfrm>
            <a:off x="457200" y="1203480"/>
            <a:ext cx="8229240" cy="2982960"/>
          </a:xfrm>
          <a:prstGeom prst="rect">
            <a:avLst/>
          </a:prstGeom>
        </p:spPr>
        <p:txBody>
          <a:bodyPr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48" name="PlaceHolder 2"/>
          <p:cNvSpPr>
            <a:spLocks noGrp="1"/>
          </p:cNvSpPr>
          <p:nvPr>
            <p:ph type="body"/>
          </p:nvPr>
        </p:nvSpPr>
        <p:spPr>
          <a:xfrm>
            <a:off x="457200" y="1203480"/>
            <a:ext cx="4015800" cy="2982960"/>
          </a:xfrm>
          <a:prstGeom prst="rect">
            <a:avLst/>
          </a:prstGeom>
        </p:spPr>
        <p:txBody>
          <a:bodyPr lIns="0" tIns="0" rIns="0" bIns="0"/>
          <a:lstStyle/>
          <a:p>
            <a:endParaRPr/>
          </a:p>
        </p:txBody>
      </p:sp>
      <p:sp>
        <p:nvSpPr>
          <p:cNvPr id="49" name="PlaceHolder 3"/>
          <p:cNvSpPr>
            <a:spLocks noGrp="1"/>
          </p:cNvSpPr>
          <p:nvPr>
            <p:ph type="body"/>
          </p:nvPr>
        </p:nvSpPr>
        <p:spPr>
          <a:xfrm>
            <a:off x="4674240" y="1203480"/>
            <a:ext cx="4015800" cy="2982960"/>
          </a:xfrm>
          <a:prstGeom prst="rect">
            <a:avLst/>
          </a:prstGeom>
        </p:spPr>
        <p:txBody>
          <a:bodyPr lIns="0" tIns="0" rIns="0" bIns="0"/>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0"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1" name="PlaceHolder 1"/>
          <p:cNvSpPr>
            <a:spLocks noGrp="1"/>
          </p:cNvSpPr>
          <p:nvPr>
            <p:ph type="subTitle"/>
          </p:nvPr>
        </p:nvSpPr>
        <p:spPr>
          <a:xfrm>
            <a:off x="251640" y="195480"/>
            <a:ext cx="4536000" cy="2352600"/>
          </a:xfrm>
          <a:prstGeom prst="rect">
            <a:avLst/>
          </a:prstGeom>
        </p:spPr>
        <p:txBody>
          <a:bodyPr lIns="0" tIns="0" rIns="0" bIns="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3"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53"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54" name="PlaceHolder 3"/>
          <p:cNvSpPr>
            <a:spLocks noGrp="1"/>
          </p:cNvSpPr>
          <p:nvPr>
            <p:ph type="body"/>
          </p:nvPr>
        </p:nvSpPr>
        <p:spPr>
          <a:xfrm>
            <a:off x="457200" y="2761920"/>
            <a:ext cx="4015800" cy="1422720"/>
          </a:xfrm>
          <a:prstGeom prst="rect">
            <a:avLst/>
          </a:prstGeom>
        </p:spPr>
        <p:txBody>
          <a:bodyPr lIns="0" tIns="0" rIns="0" bIns="0"/>
          <a:lstStyle/>
          <a:p>
            <a:endParaRPr/>
          </a:p>
        </p:txBody>
      </p:sp>
      <p:sp>
        <p:nvSpPr>
          <p:cNvPr id="55" name="PlaceHolder 4"/>
          <p:cNvSpPr>
            <a:spLocks noGrp="1"/>
          </p:cNvSpPr>
          <p:nvPr>
            <p:ph type="body"/>
          </p:nvPr>
        </p:nvSpPr>
        <p:spPr>
          <a:xfrm>
            <a:off x="4674240" y="1203480"/>
            <a:ext cx="4015800" cy="2982960"/>
          </a:xfrm>
          <a:prstGeom prst="rect">
            <a:avLst/>
          </a:prstGeom>
        </p:spPr>
        <p:txBody>
          <a:bodyPr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57" name="PlaceHolder 2"/>
          <p:cNvSpPr>
            <a:spLocks noGrp="1"/>
          </p:cNvSpPr>
          <p:nvPr>
            <p:ph type="body"/>
          </p:nvPr>
        </p:nvSpPr>
        <p:spPr>
          <a:xfrm>
            <a:off x="457200" y="1203480"/>
            <a:ext cx="4015800" cy="2982960"/>
          </a:xfrm>
          <a:prstGeom prst="rect">
            <a:avLst/>
          </a:prstGeom>
        </p:spPr>
        <p:txBody>
          <a:bodyPr lIns="0" tIns="0" rIns="0" bIns="0"/>
          <a:lstStyle/>
          <a:p>
            <a:endParaRPr/>
          </a:p>
        </p:txBody>
      </p:sp>
      <p:sp>
        <p:nvSpPr>
          <p:cNvPr id="58"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59" name="PlaceHolder 4"/>
          <p:cNvSpPr>
            <a:spLocks noGrp="1"/>
          </p:cNvSpPr>
          <p:nvPr>
            <p:ph type="body"/>
          </p:nvPr>
        </p:nvSpPr>
        <p:spPr>
          <a:xfrm>
            <a:off x="4674240" y="2761920"/>
            <a:ext cx="4015800" cy="1422720"/>
          </a:xfrm>
          <a:prstGeom prst="rect">
            <a:avLst/>
          </a:prstGeom>
        </p:spPr>
        <p:txBody>
          <a:bodyPr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61"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62"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63" name="PlaceHolder 4"/>
          <p:cNvSpPr>
            <a:spLocks noGrp="1"/>
          </p:cNvSpPr>
          <p:nvPr>
            <p:ph type="body"/>
          </p:nvPr>
        </p:nvSpPr>
        <p:spPr>
          <a:xfrm>
            <a:off x="457200" y="2761920"/>
            <a:ext cx="8229240" cy="1422720"/>
          </a:xfrm>
          <a:prstGeom prst="rect">
            <a:avLst/>
          </a:prstGeom>
        </p:spPr>
        <p:txBody>
          <a:bodyPr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65" name="PlaceHolder 2"/>
          <p:cNvSpPr>
            <a:spLocks noGrp="1"/>
          </p:cNvSpPr>
          <p:nvPr>
            <p:ph type="body"/>
          </p:nvPr>
        </p:nvSpPr>
        <p:spPr>
          <a:xfrm>
            <a:off x="457200" y="1203480"/>
            <a:ext cx="8229240" cy="1422720"/>
          </a:xfrm>
          <a:prstGeom prst="rect">
            <a:avLst/>
          </a:prstGeom>
        </p:spPr>
        <p:txBody>
          <a:bodyPr lIns="0" tIns="0" rIns="0" bIns="0"/>
          <a:lstStyle/>
          <a:p>
            <a:endParaRPr/>
          </a:p>
        </p:txBody>
      </p:sp>
      <p:sp>
        <p:nvSpPr>
          <p:cNvPr id="66" name="PlaceHolder 3"/>
          <p:cNvSpPr>
            <a:spLocks noGrp="1"/>
          </p:cNvSpPr>
          <p:nvPr>
            <p:ph type="body"/>
          </p:nvPr>
        </p:nvSpPr>
        <p:spPr>
          <a:xfrm>
            <a:off x="457200" y="2761920"/>
            <a:ext cx="8229240" cy="1422720"/>
          </a:xfrm>
          <a:prstGeom prst="rect">
            <a:avLst/>
          </a:prstGeom>
        </p:spPr>
        <p:txBody>
          <a:bodyPr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68"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69"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70" name="PlaceHolder 4"/>
          <p:cNvSpPr>
            <a:spLocks noGrp="1"/>
          </p:cNvSpPr>
          <p:nvPr>
            <p:ph type="body"/>
          </p:nvPr>
        </p:nvSpPr>
        <p:spPr>
          <a:xfrm>
            <a:off x="4674240" y="2761920"/>
            <a:ext cx="4015800" cy="1422720"/>
          </a:xfrm>
          <a:prstGeom prst="rect">
            <a:avLst/>
          </a:prstGeom>
        </p:spPr>
        <p:txBody>
          <a:bodyPr lIns="0" tIns="0" rIns="0" bIns="0"/>
          <a:lstStyle/>
          <a:p>
            <a:endParaRPr/>
          </a:p>
        </p:txBody>
      </p:sp>
      <p:sp>
        <p:nvSpPr>
          <p:cNvPr id="71" name="PlaceHolder 5"/>
          <p:cNvSpPr>
            <a:spLocks noGrp="1"/>
          </p:cNvSpPr>
          <p:nvPr>
            <p:ph type="body"/>
          </p:nvPr>
        </p:nvSpPr>
        <p:spPr>
          <a:xfrm>
            <a:off x="457200" y="2761920"/>
            <a:ext cx="4015800" cy="1422720"/>
          </a:xfrm>
          <a:prstGeom prst="rect">
            <a:avLst/>
          </a:prstGeom>
        </p:spPr>
        <p:txBody>
          <a:bodyPr lIns="0" tIns="0" rIns="0" bIns="0"/>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73" name="PlaceHolder 2"/>
          <p:cNvSpPr>
            <a:spLocks noGrp="1"/>
          </p:cNvSpPr>
          <p:nvPr>
            <p:ph type="body"/>
          </p:nvPr>
        </p:nvSpPr>
        <p:spPr>
          <a:xfrm>
            <a:off x="457200" y="1203480"/>
            <a:ext cx="8229240" cy="2982960"/>
          </a:xfrm>
          <a:prstGeom prst="rect">
            <a:avLst/>
          </a:prstGeom>
        </p:spPr>
        <p:txBody>
          <a:bodyPr lIns="0" tIns="0" rIns="0" bIns="0"/>
          <a:lstStyle/>
          <a:p>
            <a:endParaRPr/>
          </a:p>
        </p:txBody>
      </p:sp>
      <p:sp>
        <p:nvSpPr>
          <p:cNvPr id="74" name="PlaceHolder 3"/>
          <p:cNvSpPr>
            <a:spLocks noGrp="1"/>
          </p:cNvSpPr>
          <p:nvPr>
            <p:ph type="body"/>
          </p:nvPr>
        </p:nvSpPr>
        <p:spPr>
          <a:xfrm>
            <a:off x="457200" y="1203480"/>
            <a:ext cx="8229240" cy="2982960"/>
          </a:xfrm>
          <a:prstGeom prst="rect">
            <a:avLst/>
          </a:prstGeom>
        </p:spPr>
        <p:txBody>
          <a:bodyPr lIns="0" tIns="0" rIns="0" bIns="0"/>
          <a:lstStyle/>
          <a:p>
            <a:endParaRPr/>
          </a:p>
        </p:txBody>
      </p:sp>
      <p:pic>
        <p:nvPicPr>
          <p:cNvPr id="75" name="Obrázek 74"/>
          <p:cNvPicPr/>
          <p:nvPr/>
        </p:nvPicPr>
        <p:blipFill>
          <a:blip r:embed="rId2"/>
          <a:stretch/>
        </p:blipFill>
        <p:spPr>
          <a:xfrm>
            <a:off x="2702160" y="1203480"/>
            <a:ext cx="3738600" cy="2982960"/>
          </a:xfrm>
          <a:prstGeom prst="rect">
            <a:avLst/>
          </a:prstGeom>
          <a:ln>
            <a:noFill/>
          </a:ln>
        </p:spPr>
      </p:pic>
      <p:pic>
        <p:nvPicPr>
          <p:cNvPr id="76" name="Obrázek 75"/>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841772"/>
            <a:ext cx="6858000" cy="1790700"/>
          </a:xfrm>
        </p:spPr>
        <p:txBody>
          <a:bodyPr anchor="b"/>
          <a:lstStyle>
            <a:lvl1pPr algn="ctr">
              <a:defRPr sz="4500"/>
            </a:lvl1pPr>
          </a:lstStyle>
          <a:p>
            <a:r>
              <a:rPr lang="cs-CZ"/>
              <a:t>Kliknutím lze upravit styl.</a:t>
            </a:r>
          </a:p>
        </p:txBody>
      </p:sp>
      <p:sp>
        <p:nvSpPr>
          <p:cNvPr id="3" name="Podnadpis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27.10.2021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261857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5" name="PlaceHolder 2"/>
          <p:cNvSpPr>
            <a:spLocks noGrp="1"/>
          </p:cNvSpPr>
          <p:nvPr>
            <p:ph type="body"/>
          </p:nvPr>
        </p:nvSpPr>
        <p:spPr>
          <a:xfrm>
            <a:off x="457200" y="1203480"/>
            <a:ext cx="8229240" cy="298296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7" name="PlaceHolder 2"/>
          <p:cNvSpPr>
            <a:spLocks noGrp="1"/>
          </p:cNvSpPr>
          <p:nvPr>
            <p:ph type="body"/>
          </p:nvPr>
        </p:nvSpPr>
        <p:spPr>
          <a:xfrm>
            <a:off x="457200" y="1203480"/>
            <a:ext cx="4015800" cy="2982960"/>
          </a:xfrm>
          <a:prstGeom prst="rect">
            <a:avLst/>
          </a:prstGeom>
        </p:spPr>
        <p:txBody>
          <a:bodyPr lIns="0" tIns="0" rIns="0" bIns="0"/>
          <a:lstStyle/>
          <a:p>
            <a:endParaRPr/>
          </a:p>
        </p:txBody>
      </p:sp>
      <p:sp>
        <p:nvSpPr>
          <p:cNvPr id="8" name="PlaceHolder 3"/>
          <p:cNvSpPr>
            <a:spLocks noGrp="1"/>
          </p:cNvSpPr>
          <p:nvPr>
            <p:ph type="body"/>
          </p:nvPr>
        </p:nvSpPr>
        <p:spPr>
          <a:xfrm>
            <a:off x="4674240" y="1203480"/>
            <a:ext cx="4015800" cy="298296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251640" y="195480"/>
            <a:ext cx="4536000" cy="235260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12"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13" name="PlaceHolder 3"/>
          <p:cNvSpPr>
            <a:spLocks noGrp="1"/>
          </p:cNvSpPr>
          <p:nvPr>
            <p:ph type="body"/>
          </p:nvPr>
        </p:nvSpPr>
        <p:spPr>
          <a:xfrm>
            <a:off x="457200" y="2761920"/>
            <a:ext cx="4015800" cy="1422720"/>
          </a:xfrm>
          <a:prstGeom prst="rect">
            <a:avLst/>
          </a:prstGeom>
        </p:spPr>
        <p:txBody>
          <a:bodyPr lIns="0" tIns="0" rIns="0" bIns="0"/>
          <a:lstStyle/>
          <a:p>
            <a:endParaRPr/>
          </a:p>
        </p:txBody>
      </p:sp>
      <p:sp>
        <p:nvSpPr>
          <p:cNvPr id="14" name="PlaceHolder 4"/>
          <p:cNvSpPr>
            <a:spLocks noGrp="1"/>
          </p:cNvSpPr>
          <p:nvPr>
            <p:ph type="body"/>
          </p:nvPr>
        </p:nvSpPr>
        <p:spPr>
          <a:xfrm>
            <a:off x="4674240" y="1203480"/>
            <a:ext cx="4015800" cy="298296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16" name="PlaceHolder 2"/>
          <p:cNvSpPr>
            <a:spLocks noGrp="1"/>
          </p:cNvSpPr>
          <p:nvPr>
            <p:ph type="body"/>
          </p:nvPr>
        </p:nvSpPr>
        <p:spPr>
          <a:xfrm>
            <a:off x="457200" y="1203480"/>
            <a:ext cx="4015800" cy="2982960"/>
          </a:xfrm>
          <a:prstGeom prst="rect">
            <a:avLst/>
          </a:prstGeom>
        </p:spPr>
        <p:txBody>
          <a:bodyPr lIns="0" tIns="0" rIns="0" bIns="0"/>
          <a:lstStyle/>
          <a:p>
            <a:endParaRPr/>
          </a:p>
        </p:txBody>
      </p:sp>
      <p:sp>
        <p:nvSpPr>
          <p:cNvPr id="17"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18" name="PlaceHolder 4"/>
          <p:cNvSpPr>
            <a:spLocks noGrp="1"/>
          </p:cNvSpPr>
          <p:nvPr>
            <p:ph type="body"/>
          </p:nvPr>
        </p:nvSpPr>
        <p:spPr>
          <a:xfrm>
            <a:off x="4674240" y="2761920"/>
            <a:ext cx="4015800" cy="142272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20"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22" name="PlaceHolder 4"/>
          <p:cNvSpPr>
            <a:spLocks noGrp="1"/>
          </p:cNvSpPr>
          <p:nvPr>
            <p:ph type="body"/>
          </p:nvPr>
        </p:nvSpPr>
        <p:spPr>
          <a:xfrm>
            <a:off x="457200" y="2761920"/>
            <a:ext cx="8229240" cy="142272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2.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r>
              <a:rPr lang="cs-CZ">
                <a:latin typeface="Times New Roman"/>
              </a:rPr>
              <a:t>Klikněte pro úpravu formátu textu nadpisu</a:t>
            </a:r>
            <a:endParaRPr/>
          </a:p>
        </p:txBody>
      </p:sp>
      <p:sp>
        <p:nvSpPr>
          <p:cNvPr id="3" name="PlaceHolder 2"/>
          <p:cNvSpPr>
            <a:spLocks noGrp="1"/>
          </p:cNvSpPr>
          <p:nvPr>
            <p:ph type="body"/>
          </p:nvPr>
        </p:nvSpPr>
        <p:spPr>
          <a:xfrm>
            <a:off x="457200" y="1203480"/>
            <a:ext cx="8229240" cy="2982960"/>
          </a:xfrm>
          <a:prstGeom prst="rect">
            <a:avLst/>
          </a:prstGeom>
        </p:spPr>
        <p:txBody>
          <a:bodyPr lIns="0" tIns="0" rIns="0" bIns="0"/>
          <a:lstStyle/>
          <a:p>
            <a:pPr>
              <a:buSzPct val="45000"/>
              <a:buFont typeface="StarSymbol"/>
              <a:buChar char=""/>
            </a:pPr>
            <a:r>
              <a:rPr lang="cs-CZ" sz="3200">
                <a:latin typeface="Times New Roman"/>
              </a:rPr>
              <a:t>Klikněte pro úpravu formátu textu osnovy</a:t>
            </a:r>
            <a:endParaRPr/>
          </a:p>
          <a:p>
            <a:pPr lvl="1">
              <a:buSzPct val="75000"/>
              <a:buFont typeface="StarSymbol"/>
              <a:buChar char=""/>
            </a:pPr>
            <a:r>
              <a:rPr lang="cs-CZ" sz="2400">
                <a:latin typeface="Times New Roman"/>
              </a:rPr>
              <a:t>Druhá úroveň</a:t>
            </a:r>
            <a:endParaRPr/>
          </a:p>
          <a:p>
            <a:pPr lvl="2">
              <a:buSzPct val="45000"/>
              <a:buFont typeface="StarSymbol"/>
              <a:buChar char=""/>
            </a:pPr>
            <a:r>
              <a:rPr lang="cs-CZ" sz="2000">
                <a:latin typeface="Times New Roman"/>
              </a:rPr>
              <a:t>Třetí úroveň</a:t>
            </a:r>
            <a:endParaRPr/>
          </a:p>
          <a:p>
            <a:pPr lvl="3">
              <a:buSzPct val="75000"/>
              <a:buFont typeface="StarSymbol"/>
              <a:buChar char=""/>
            </a:pPr>
            <a:r>
              <a:rPr lang="cs-CZ" sz="2000">
                <a:latin typeface="Times New Roman"/>
              </a:rPr>
              <a:t>Čtvrtá úroveň osnovy</a:t>
            </a:r>
            <a:endParaRPr/>
          </a:p>
          <a:p>
            <a:pPr lvl="4">
              <a:buSzPct val="45000"/>
              <a:buFont typeface="StarSymbol"/>
              <a:buChar char=""/>
            </a:pPr>
            <a:r>
              <a:rPr lang="cs-CZ" sz="2000">
                <a:latin typeface="Times New Roman"/>
              </a:rPr>
              <a:t>Pátá úroveň osnovy</a:t>
            </a:r>
            <a:endParaRPr/>
          </a:p>
          <a:p>
            <a:pPr lvl="5">
              <a:buSzPct val="45000"/>
              <a:buFont typeface="StarSymbol"/>
              <a:buChar char=""/>
            </a:pPr>
            <a:r>
              <a:rPr lang="cs-CZ" sz="2000">
                <a:latin typeface="Times New Roman"/>
              </a:rPr>
              <a:t>Šestá úroveň</a:t>
            </a:r>
            <a:endParaRPr/>
          </a:p>
          <a:p>
            <a:pPr lvl="6">
              <a:buSzPct val="45000"/>
              <a:buFont typeface="StarSymbol"/>
              <a:buChar char=""/>
            </a:pPr>
            <a:r>
              <a:rPr lang="cs-CZ" sz="2000">
                <a:latin typeface="Times New Roman"/>
              </a:rPr>
              <a:t>Sedmá úroveň</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7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6" name="Obrázek 9"/>
          <p:cNvPicPr/>
          <p:nvPr/>
        </p:nvPicPr>
        <p:blipFill>
          <a:blip r:embed="rId15"/>
          <a:stretch/>
        </p:blipFill>
        <p:spPr>
          <a:xfrm>
            <a:off x="7956000" y="226800"/>
            <a:ext cx="955800" cy="745200"/>
          </a:xfrm>
          <a:prstGeom prst="rect">
            <a:avLst/>
          </a:prstGeom>
          <a:ln>
            <a:noFill/>
          </a:ln>
        </p:spPr>
      </p:pic>
      <p:sp>
        <p:nvSpPr>
          <p:cNvPr id="37" name="PlaceHolder 1"/>
          <p:cNvSpPr>
            <a:spLocks noGrp="1"/>
          </p:cNvSpPr>
          <p:nvPr>
            <p:ph type="title"/>
          </p:nvPr>
        </p:nvSpPr>
        <p:spPr>
          <a:xfrm>
            <a:off x="251640" y="195480"/>
            <a:ext cx="4536000" cy="507240"/>
          </a:xfrm>
          <a:prstGeom prst="rect">
            <a:avLst/>
          </a:prstGeom>
        </p:spPr>
        <p:txBody>
          <a:bodyPr lIns="90000" tIns="45000" rIns="90000" bIns="45000"/>
          <a:lstStyle/>
          <a:p>
            <a:pPr>
              <a:lnSpc>
                <a:spcPct val="100000"/>
              </a:lnSpc>
            </a:pPr>
            <a:r>
              <a:rPr lang="cs-CZ" sz="2400" strike="noStrike">
                <a:solidFill>
                  <a:srgbClr val="981E3A"/>
                </a:solidFill>
                <a:latin typeface="Times New Roman"/>
              </a:rPr>
              <a:t>Název listu</a:t>
            </a:r>
            <a:endParaRPr/>
          </a:p>
        </p:txBody>
      </p:sp>
      <p:sp>
        <p:nvSpPr>
          <p:cNvPr id="38" name="Line 2"/>
          <p:cNvSpPr/>
          <p:nvPr/>
        </p:nvSpPr>
        <p:spPr>
          <a:xfrm>
            <a:off x="251280" y="699480"/>
            <a:ext cx="7416720" cy="0"/>
          </a:xfrm>
          <a:prstGeom prst="line">
            <a:avLst/>
          </a:prstGeom>
          <a:ln>
            <a:solidFill>
              <a:srgbClr val="307871"/>
            </a:solidFill>
            <a:custDash>
              <a:ds d="100000" sp="100000"/>
            </a:custDash>
            <a:round/>
          </a:ln>
        </p:spPr>
      </p:sp>
      <p:sp>
        <p:nvSpPr>
          <p:cNvPr id="39" name="Line 3"/>
          <p:cNvSpPr/>
          <p:nvPr/>
        </p:nvSpPr>
        <p:spPr>
          <a:xfrm>
            <a:off x="251280" y="4731840"/>
            <a:ext cx="8660520" cy="0"/>
          </a:xfrm>
          <a:prstGeom prst="line">
            <a:avLst/>
          </a:prstGeom>
          <a:ln>
            <a:solidFill>
              <a:srgbClr val="307871"/>
            </a:solidFill>
            <a:custDash>
              <a:ds d="100000" sp="100000"/>
            </a:custDash>
            <a:round/>
          </a:ln>
        </p:spPr>
      </p:sp>
      <p:sp>
        <p:nvSpPr>
          <p:cNvPr id="40" name="PlaceHolder 4"/>
          <p:cNvSpPr>
            <a:spLocks noGrp="1"/>
          </p:cNvSpPr>
          <p:nvPr>
            <p:ph type="ftr"/>
          </p:nvPr>
        </p:nvSpPr>
        <p:spPr>
          <a:xfrm>
            <a:off x="236160" y="4731840"/>
            <a:ext cx="2895120" cy="273600"/>
          </a:xfrm>
          <a:prstGeom prst="rect">
            <a:avLst/>
          </a:prstGeom>
        </p:spPr>
        <p:txBody>
          <a:bodyPr lIns="90000" tIns="45000" rIns="90000" bIns="45000"/>
          <a:lstStyle/>
          <a:p>
            <a:pPr>
              <a:lnSpc>
                <a:spcPct val="100000"/>
              </a:lnSpc>
            </a:pPr>
            <a:r>
              <a:rPr lang="cs-CZ" sz="800" strike="noStrike">
                <a:solidFill>
                  <a:srgbClr val="307871"/>
                </a:solidFill>
                <a:latin typeface="Times New Roman"/>
              </a:rPr>
              <a:t>Prostor pro doplňující informace, poznámky</a:t>
            </a:r>
            <a:endParaRPr/>
          </a:p>
        </p:txBody>
      </p:sp>
      <p:sp>
        <p:nvSpPr>
          <p:cNvPr id="41" name="PlaceHolder 5"/>
          <p:cNvSpPr>
            <a:spLocks noGrp="1"/>
          </p:cNvSpPr>
          <p:nvPr>
            <p:ph type="sldNum"/>
          </p:nvPr>
        </p:nvSpPr>
        <p:spPr>
          <a:xfrm>
            <a:off x="7812360" y="4731840"/>
            <a:ext cx="1079640" cy="273600"/>
          </a:xfrm>
          <a:prstGeom prst="rect">
            <a:avLst/>
          </a:prstGeom>
        </p:spPr>
        <p:txBody>
          <a:bodyPr lIns="90000" tIns="45000" rIns="90000" bIns="45000"/>
          <a:lstStyle/>
          <a:p>
            <a:pPr algn="r">
              <a:lnSpc>
                <a:spcPct val="100000"/>
              </a:lnSpc>
            </a:pPr>
            <a:fld id="{6C4C2A32-16EE-486A-9013-F09CF32FC1F4}" type="slidenum">
              <a:rPr lang="cs-CZ" strike="noStrike">
                <a:solidFill>
                  <a:srgbClr val="307871"/>
                </a:solidFill>
                <a:latin typeface="Times New Roman"/>
              </a:rPr>
              <a:t>‹#›</a:t>
            </a:fld>
            <a:endParaRPr/>
          </a:p>
        </p:txBody>
      </p:sp>
      <p:sp>
        <p:nvSpPr>
          <p:cNvPr id="42" name="PlaceHolder 6"/>
          <p:cNvSpPr>
            <a:spLocks noGrp="1"/>
          </p:cNvSpPr>
          <p:nvPr>
            <p:ph type="body"/>
          </p:nvPr>
        </p:nvSpPr>
        <p:spPr>
          <a:xfrm>
            <a:off x="457200" y="1203480"/>
            <a:ext cx="8229240" cy="2982960"/>
          </a:xfrm>
          <a:prstGeom prst="rect">
            <a:avLst/>
          </a:prstGeom>
        </p:spPr>
        <p:txBody>
          <a:bodyPr lIns="0" tIns="0" rIns="0" bIns="0"/>
          <a:lstStyle/>
          <a:p>
            <a:pPr>
              <a:buSzPct val="45000"/>
              <a:buFont typeface="StarSymbol"/>
              <a:buChar char=""/>
            </a:pPr>
            <a:r>
              <a:rPr lang="cs-CZ" sz="3200">
                <a:latin typeface="Times New Roman"/>
              </a:rPr>
              <a:t>Klikněte pro úpravu formátu textu osnovy</a:t>
            </a:r>
            <a:endParaRPr/>
          </a:p>
          <a:p>
            <a:pPr lvl="1">
              <a:buSzPct val="75000"/>
              <a:buFont typeface="StarSymbol"/>
              <a:buChar char=""/>
            </a:pPr>
            <a:r>
              <a:rPr lang="cs-CZ" sz="2400">
                <a:latin typeface="Times New Roman"/>
              </a:rPr>
              <a:t>Druhá úroveň</a:t>
            </a:r>
            <a:endParaRPr/>
          </a:p>
          <a:p>
            <a:pPr lvl="2">
              <a:buSzPct val="45000"/>
              <a:buFont typeface="StarSymbol"/>
              <a:buChar char=""/>
            </a:pPr>
            <a:r>
              <a:rPr lang="cs-CZ" sz="2000">
                <a:latin typeface="Times New Roman"/>
              </a:rPr>
              <a:t>Třetí úroveň</a:t>
            </a:r>
            <a:endParaRPr/>
          </a:p>
          <a:p>
            <a:pPr lvl="3">
              <a:buSzPct val="75000"/>
              <a:buFont typeface="StarSymbol"/>
              <a:buChar char=""/>
            </a:pPr>
            <a:r>
              <a:rPr lang="cs-CZ" sz="2000">
                <a:latin typeface="Times New Roman"/>
              </a:rPr>
              <a:t>Čtvrtá úroveň osnovy</a:t>
            </a:r>
            <a:endParaRPr/>
          </a:p>
          <a:p>
            <a:pPr lvl="4">
              <a:buSzPct val="45000"/>
              <a:buFont typeface="StarSymbol"/>
              <a:buChar char=""/>
            </a:pPr>
            <a:r>
              <a:rPr lang="cs-CZ" sz="2000">
                <a:latin typeface="Times New Roman"/>
              </a:rPr>
              <a:t>Pátá úroveň osnovy</a:t>
            </a:r>
            <a:endParaRPr/>
          </a:p>
          <a:p>
            <a:pPr lvl="5">
              <a:buSzPct val="45000"/>
              <a:buFont typeface="StarSymbol"/>
              <a:buChar char=""/>
            </a:pPr>
            <a:r>
              <a:rPr lang="cs-CZ" sz="2000">
                <a:latin typeface="Times New Roman"/>
              </a:rPr>
              <a:t>Šestá úroveň</a:t>
            </a:r>
            <a:endParaRPr/>
          </a:p>
          <a:p>
            <a:pPr lvl="6">
              <a:buSzPct val="45000"/>
              <a:buFont typeface="StarSymbol"/>
              <a:buChar char=""/>
            </a:pPr>
            <a:r>
              <a:rPr lang="cs-CZ" sz="2000">
                <a:latin typeface="Times New Roman"/>
              </a:rPr>
              <a:t>Sedmá úroveň</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vmlDrawing" Target="../drawings/vmlDrawing4.vml"/><Relationship Id="rId5" Type="http://schemas.openxmlformats.org/officeDocument/2006/relationships/image" Target="../media/image8.e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4.xml"/><Relationship Id="rId1" Type="http://schemas.openxmlformats.org/officeDocument/2006/relationships/vmlDrawing" Target="../drawings/vmlDrawing5.vml"/><Relationship Id="rId6" Type="http://schemas.openxmlformats.org/officeDocument/2006/relationships/image" Target="../media/image10.png"/><Relationship Id="rId5" Type="http://schemas.openxmlformats.org/officeDocument/2006/relationships/image" Target="../media/image9.emf"/><Relationship Id="rId4" Type="http://schemas.openxmlformats.org/officeDocument/2006/relationships/oleObject" Target="../embeddings/oleObject5.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vmlDrawing" Target="../drawings/vmlDrawing6.vml"/><Relationship Id="rId5" Type="http://schemas.openxmlformats.org/officeDocument/2006/relationships/image" Target="../media/image11.emf"/><Relationship Id="rId4"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4.xml"/><Relationship Id="rId1" Type="http://schemas.openxmlformats.org/officeDocument/2006/relationships/vmlDrawing" Target="../drawings/vmlDrawing7.vml"/><Relationship Id="rId5" Type="http://schemas.openxmlformats.org/officeDocument/2006/relationships/image" Target="../media/image13.emf"/><Relationship Id="rId4" Type="http://schemas.openxmlformats.org/officeDocument/2006/relationships/oleObject" Target="../embeddings/oleObject7.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4.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vmlDrawing" Target="../drawings/vmlDrawing2.vml"/><Relationship Id="rId5" Type="http://schemas.openxmlformats.org/officeDocument/2006/relationships/image" Target="../media/image6.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 name="Obrázek 7"/>
          <p:cNvPicPr/>
          <p:nvPr/>
        </p:nvPicPr>
        <p:blipFill>
          <a:blip r:embed="rId2"/>
          <a:stretch/>
        </p:blipFill>
        <p:spPr>
          <a:xfrm>
            <a:off x="6948360" y="555480"/>
            <a:ext cx="1699200" cy="1325160"/>
          </a:xfrm>
          <a:prstGeom prst="rect">
            <a:avLst/>
          </a:prstGeom>
          <a:ln>
            <a:noFill/>
          </a:ln>
        </p:spPr>
      </p:pic>
      <p:sp>
        <p:nvSpPr>
          <p:cNvPr id="83" name="CustomShape 1"/>
          <p:cNvSpPr/>
          <p:nvPr/>
        </p:nvSpPr>
        <p:spPr>
          <a:xfrm>
            <a:off x="251640" y="267480"/>
            <a:ext cx="3603313" cy="460800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p:style>
      </p:sp>
      <p:sp>
        <p:nvSpPr>
          <p:cNvPr id="84" name="TextShape 2"/>
          <p:cNvSpPr txBox="1"/>
          <p:nvPr/>
        </p:nvSpPr>
        <p:spPr>
          <a:xfrm>
            <a:off x="402399" y="1094185"/>
            <a:ext cx="3301793" cy="2160000"/>
          </a:xfrm>
          <a:prstGeom prst="rect">
            <a:avLst/>
          </a:prstGeom>
          <a:noFill/>
          <a:ln>
            <a:noFill/>
          </a:ln>
        </p:spPr>
        <p:txBody>
          <a:bodyPr lIns="90000" tIns="45000" rIns="90000" bIns="45000"/>
          <a:lstStyle/>
          <a:p>
            <a:pPr>
              <a:lnSpc>
                <a:spcPct val="100000"/>
              </a:lnSpc>
            </a:pPr>
            <a:r>
              <a:rPr lang="cs-CZ" sz="3000" b="1" strike="noStrike" dirty="0">
                <a:latin typeface="Times New Roman"/>
              </a:rPr>
              <a:t>CONTROLLING:</a:t>
            </a:r>
            <a:r>
              <a:rPr lang="cs-CZ" sz="4000" b="1" strike="noStrike" dirty="0">
                <a:solidFill>
                  <a:srgbClr val="FFFFFF"/>
                </a:solidFill>
                <a:latin typeface="Times New Roman"/>
              </a:rPr>
              <a:t>
</a:t>
            </a:r>
            <a:r>
              <a:rPr lang="cs-CZ" sz="2000" b="1" strike="noStrike" dirty="0">
                <a:latin typeface="Times New Roman"/>
              </a:rPr>
              <a:t>Základy nákladového controllingu </a:t>
            </a:r>
            <a:endParaRPr sz="2000" dirty="0"/>
          </a:p>
        </p:txBody>
      </p:sp>
      <p:sp>
        <p:nvSpPr>
          <p:cNvPr id="85" name="CustomShape 3"/>
          <p:cNvSpPr/>
          <p:nvPr/>
        </p:nvSpPr>
        <p:spPr>
          <a:xfrm>
            <a:off x="6516360" y="3723840"/>
            <a:ext cx="2455560" cy="115164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a:p>
            <a:pPr algn="ctr">
              <a:lnSpc>
                <a:spcPct val="100000"/>
              </a:lnSpc>
            </a:pPr>
            <a:r>
              <a:rPr lang="cs-CZ" sz="1200" strike="noStrike">
                <a:solidFill>
                  <a:srgbClr val="307871"/>
                </a:solidFill>
                <a:latin typeface="Times New Roman"/>
              </a:rPr>
              <a:t>Katedra podnikové ekonomiky a managementu</a:t>
            </a:r>
            <a:endParaRPr/>
          </a:p>
        </p:txBody>
      </p:sp>
      <p:sp>
        <p:nvSpPr>
          <p:cNvPr id="6" name="Zástupný symbol pro obsah 2"/>
          <p:cNvSpPr txBox="1">
            <a:spLocks/>
          </p:cNvSpPr>
          <p:nvPr/>
        </p:nvSpPr>
        <p:spPr>
          <a:xfrm>
            <a:off x="4005712" y="2074220"/>
            <a:ext cx="3604568" cy="1456040"/>
          </a:xfrm>
          <a:prstGeom prst="rect">
            <a:avLst/>
          </a:prstGeom>
          <a:solidFill>
            <a:schemeClr val="accent6">
              <a:lumMod val="40000"/>
              <a:lumOff val="60000"/>
            </a:schemeClr>
          </a:solidFill>
        </p:spPr>
        <p:txBody>
          <a:bodyPr vert="horz" lIns="68580" tIns="34290" rIns="68580" bIns="3429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1800" b="1" i="1" dirty="0">
                <a:solidFill>
                  <a:srgbClr val="002060"/>
                </a:solidFill>
              </a:rPr>
              <a:t>Cílem přednášky je seznámit se se základy nákladového controllingu</a:t>
            </a:r>
            <a:endParaRPr lang="en-GB" sz="1800" dirty="0">
              <a:solidFill>
                <a:schemeClr val="bg1"/>
              </a:solidFill>
              <a:cs typeface="Times New Roman" panose="02020603050405020304" pitchFamily="18"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174812" y="820502"/>
            <a:ext cx="7502201" cy="2923877"/>
          </a:xfrm>
          <a:prstGeom prst="rect">
            <a:avLst/>
          </a:prstGeom>
        </p:spPr>
        <p:txBody>
          <a:bodyPr wrap="square">
            <a:spAutoFit/>
          </a:bodyPr>
          <a:lstStyle/>
          <a:p>
            <a:r>
              <a:rPr lang="cs-CZ" sz="2200" b="1" dirty="0">
                <a:latin typeface="+mj-lt"/>
              </a:rPr>
              <a:t>Hlavní a vedlejší nákladová střediska</a:t>
            </a:r>
          </a:p>
          <a:p>
            <a:pPr marL="285750" indent="-285750">
              <a:buFont typeface="Arial" panose="020B0604020202020204" pitchFamily="34" charset="0"/>
              <a:buChar char="•"/>
              <a:tabLst>
                <a:tab pos="457200" algn="l"/>
              </a:tabLst>
              <a:defRPr/>
            </a:pPr>
            <a:r>
              <a:rPr lang="cs-CZ" dirty="0"/>
              <a:t>dle podnikových funkcí a odpovědnostních okruhů lze rozlišit vedlejší (pomocná) a hlavní nákladová střediska</a:t>
            </a:r>
          </a:p>
          <a:p>
            <a:pPr marL="285750" indent="-285750">
              <a:buFont typeface="Arial" panose="020B0604020202020204" pitchFamily="34" charset="0"/>
              <a:buChar char="•"/>
              <a:tabLst>
                <a:tab pos="457200" algn="l"/>
              </a:tabLst>
              <a:defRPr/>
            </a:pPr>
            <a:r>
              <a:rPr lang="cs-CZ" dirty="0"/>
              <a:t>rozhraním pro členění je vztah nákladového střediska ke zhodnocovacímu procesu</a:t>
            </a:r>
          </a:p>
          <a:p>
            <a:pPr marL="285750" indent="-285750">
              <a:buFont typeface="Arial" panose="020B0604020202020204" pitchFamily="34" charset="0"/>
              <a:buChar char="•"/>
              <a:tabLst>
                <a:tab pos="457200" algn="l"/>
              </a:tabLst>
              <a:defRPr/>
            </a:pPr>
            <a:r>
              <a:rPr lang="cs-CZ" dirty="0"/>
              <a:t>vedlejší střediska předávají svoje výkony (a současně jimi zatěžují odebírající středisko) jiným střediskům (hlavním i vedlejším), odběratelem jejich výkonu není však výrobek, zakázka nebo služba</a:t>
            </a:r>
          </a:p>
          <a:p>
            <a:pPr marL="285750" indent="-285750">
              <a:buFont typeface="Arial" panose="020B0604020202020204" pitchFamily="34" charset="0"/>
              <a:buChar char="•"/>
              <a:tabLst>
                <a:tab pos="457200" algn="l"/>
              </a:tabLst>
              <a:defRPr/>
            </a:pPr>
            <a:r>
              <a:rPr lang="cs-CZ" dirty="0"/>
              <a:t>hlavní nákladové středisko předává svůj výkon přímo na výrobek, zakázku </a:t>
            </a:r>
            <a:r>
              <a:rPr lang="cs-CZ"/>
              <a:t>či službu</a:t>
            </a:r>
            <a:endParaRPr lang="cs-CZ" dirty="0"/>
          </a:p>
        </p:txBody>
      </p:sp>
    </p:spTree>
    <p:extLst>
      <p:ext uri="{BB962C8B-B14F-4D97-AF65-F5344CB8AC3E}">
        <p14:creationId xmlns:p14="http://schemas.microsoft.com/office/powerpoint/2010/main" val="208023378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290675631"/>
              </p:ext>
            </p:extLst>
          </p:nvPr>
        </p:nvGraphicFramePr>
        <p:xfrm>
          <a:off x="1045968" y="377100"/>
          <a:ext cx="6538366" cy="4841911"/>
        </p:xfrm>
        <a:graphic>
          <a:graphicData uri="http://schemas.openxmlformats.org/presentationml/2006/ole">
            <mc:AlternateContent xmlns:mc="http://schemas.openxmlformats.org/markup-compatibility/2006">
              <mc:Choice xmlns:v="urn:schemas-microsoft-com:vml" Requires="v">
                <p:oleObj spid="_x0000_s4161" name="Dokument" r:id="rId4" imgW="5922429" imgH="4340859" progId="Word.Document.8">
                  <p:embed/>
                </p:oleObj>
              </mc:Choice>
              <mc:Fallback>
                <p:oleObj name="Dokument" r:id="rId4" imgW="5922429" imgH="4340859"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5968" y="377100"/>
                        <a:ext cx="6538366" cy="4841911"/>
                      </a:xfrm>
                      <a:prstGeom prst="rect">
                        <a:avLst/>
                      </a:prstGeom>
                      <a:solidFill>
                        <a:srgbClr val="CCFFCC"/>
                      </a:solidFill>
                      <a:ln>
                        <a:noFill/>
                      </a:ln>
                      <a:effectLst/>
                    </p:spPr>
                  </p:pic>
                </p:oleObj>
              </mc:Fallback>
            </mc:AlternateContent>
          </a:graphicData>
        </a:graphic>
      </p:graphicFrame>
    </p:spTree>
    <p:extLst>
      <p:ext uri="{BB962C8B-B14F-4D97-AF65-F5344CB8AC3E}">
        <p14:creationId xmlns:p14="http://schemas.microsoft.com/office/powerpoint/2010/main" val="40414228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graphicFrame>
        <p:nvGraphicFramePr>
          <p:cNvPr id="4" name="Zástupný symbol pro obsah 3"/>
          <p:cNvGraphicFramePr>
            <a:graphicFrameLocks noChangeAspect="1"/>
          </p:cNvGraphicFramePr>
          <p:nvPr>
            <p:extLst>
              <p:ext uri="{D42A27DB-BD31-4B8C-83A1-F6EECF244321}">
                <p14:modId xmlns:p14="http://schemas.microsoft.com/office/powerpoint/2010/main" val="1847330328"/>
              </p:ext>
            </p:extLst>
          </p:nvPr>
        </p:nvGraphicFramePr>
        <p:xfrm>
          <a:off x="138146" y="433288"/>
          <a:ext cx="6637623" cy="4214364"/>
        </p:xfrm>
        <a:graphic>
          <a:graphicData uri="http://schemas.openxmlformats.org/presentationml/2006/ole">
            <mc:AlternateContent xmlns:mc="http://schemas.openxmlformats.org/markup-compatibility/2006">
              <mc:Choice xmlns:v="urn:schemas-microsoft-com:vml" Requires="v">
                <p:oleObj spid="_x0000_s5184" name="Document" r:id="rId4" imgW="5958173" imgH="3478459" progId="Word.Document.8">
                  <p:embed/>
                </p:oleObj>
              </mc:Choice>
              <mc:Fallback>
                <p:oleObj name="Document" r:id="rId4" imgW="5958173" imgH="3478459"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146" y="433288"/>
                        <a:ext cx="6637623" cy="4214364"/>
                      </a:xfrm>
                      <a:prstGeom prst="rect">
                        <a:avLst/>
                      </a:prstGeom>
                      <a:solidFill>
                        <a:schemeClr val="tx2"/>
                      </a:solidFill>
                      <a:ln>
                        <a:noFill/>
                      </a:ln>
                      <a:effectLst/>
                    </p:spPr>
                  </p:pic>
                </p:oleObj>
              </mc:Fallback>
            </mc:AlternateContent>
          </a:graphicData>
        </a:graphic>
      </p:graphicFrame>
      <p:pic>
        <p:nvPicPr>
          <p:cNvPr id="5" name="Obrázek 4"/>
          <p:cNvPicPr>
            <a:picLocks noChangeAspect="1"/>
          </p:cNvPicPr>
          <p:nvPr/>
        </p:nvPicPr>
        <p:blipFill>
          <a:blip r:embed="rId6"/>
          <a:stretch>
            <a:fillRect/>
          </a:stretch>
        </p:blipFill>
        <p:spPr>
          <a:xfrm>
            <a:off x="6530667" y="2645140"/>
            <a:ext cx="2418665" cy="770949"/>
          </a:xfrm>
          <a:prstGeom prst="rect">
            <a:avLst/>
          </a:prstGeom>
        </p:spPr>
      </p:pic>
    </p:spTree>
    <p:extLst>
      <p:ext uri="{BB962C8B-B14F-4D97-AF65-F5344CB8AC3E}">
        <p14:creationId xmlns:p14="http://schemas.microsoft.com/office/powerpoint/2010/main" val="236940698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185856" y="908229"/>
            <a:ext cx="7488360" cy="2206758"/>
          </a:xfrm>
          <a:prstGeom prst="rect">
            <a:avLst/>
          </a:prstGeom>
        </p:spPr>
        <p:txBody>
          <a:bodyPr wrap="square">
            <a:spAutoFit/>
          </a:bodyPr>
          <a:lstStyle/>
          <a:p>
            <a:pPr marL="285750" indent="-285750">
              <a:spcBef>
                <a:spcPct val="30000"/>
              </a:spcBef>
              <a:spcAft>
                <a:spcPct val="30000"/>
              </a:spcAft>
              <a:buFont typeface="Arial" panose="020B0604020202020204" pitchFamily="34" charset="0"/>
              <a:buChar char="•"/>
              <a:defRPr/>
            </a:pPr>
            <a:r>
              <a:rPr lang="cs-CZ" dirty="0"/>
              <a:t>obvykle i v samotném </a:t>
            </a:r>
            <a:r>
              <a:rPr lang="cs-CZ" i="1" dirty="0"/>
              <a:t>výrobním útvaru</a:t>
            </a:r>
            <a:r>
              <a:rPr lang="cs-CZ" dirty="0"/>
              <a:t> zavedena vedlejší nákladová střediska:</a:t>
            </a:r>
          </a:p>
          <a:p>
            <a:pPr marL="742950" lvl="1" indent="-285750">
              <a:buFont typeface="Courier New" panose="02070309020205020404" pitchFamily="49" charset="0"/>
              <a:buChar char="o"/>
              <a:defRPr/>
            </a:pPr>
            <a:r>
              <a:rPr lang="cs-CZ" sz="1600" dirty="0"/>
              <a:t>sledování všech nákladů dle příčiny a místa vzniku</a:t>
            </a:r>
          </a:p>
          <a:p>
            <a:pPr marL="742950" lvl="1" indent="-285750">
              <a:buFont typeface="Courier New" panose="02070309020205020404" pitchFamily="49" charset="0"/>
              <a:buChar char="o"/>
              <a:defRPr/>
            </a:pPr>
            <a:r>
              <a:rPr lang="cs-CZ" sz="1600" dirty="0"/>
              <a:t>sledování nákladů správního charakteru (mistr, vrchní mistr apod.)</a:t>
            </a:r>
          </a:p>
          <a:p>
            <a:pPr marL="742950" lvl="1" indent="-285750">
              <a:buFont typeface="Courier New" panose="02070309020205020404" pitchFamily="49" charset="0"/>
              <a:buChar char="o"/>
              <a:defRPr/>
            </a:pPr>
            <a:r>
              <a:rPr lang="cs-CZ" sz="1600" dirty="0"/>
              <a:t>sledování nákladů, které není možno přímo přiřadit na výrobní nákladová střediska individuálně (náklady prostoru, elektrické energie na osvětlení, náklady na jeřáb obsluhující více výrobních linek, která vystupují jako samostatná nákladová střediska atd.)</a:t>
            </a:r>
          </a:p>
        </p:txBody>
      </p:sp>
    </p:spTree>
    <p:extLst>
      <p:ext uri="{BB962C8B-B14F-4D97-AF65-F5344CB8AC3E}">
        <p14:creationId xmlns:p14="http://schemas.microsoft.com/office/powerpoint/2010/main" val="153457381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1388680227"/>
              </p:ext>
            </p:extLst>
          </p:nvPr>
        </p:nvGraphicFramePr>
        <p:xfrm>
          <a:off x="605214" y="630720"/>
          <a:ext cx="7617807" cy="4124990"/>
        </p:xfrm>
        <a:graphic>
          <a:graphicData uri="http://schemas.openxmlformats.org/presentationml/2006/ole">
            <mc:AlternateContent xmlns:mc="http://schemas.openxmlformats.org/markup-compatibility/2006">
              <mc:Choice xmlns:v="urn:schemas-microsoft-com:vml" Requires="v">
                <p:oleObj spid="_x0000_s6205" name="Dokument" r:id="rId4" imgW="5775404" imgH="3127850" progId="Word.Document.8">
                  <p:embed/>
                </p:oleObj>
              </mc:Choice>
              <mc:Fallback>
                <p:oleObj name="Dokument" r:id="rId4" imgW="5775404" imgH="312785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5214" y="630720"/>
                        <a:ext cx="7617807" cy="412499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44601927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170040" y="847396"/>
            <a:ext cx="7501507" cy="3262432"/>
          </a:xfrm>
          <a:prstGeom prst="rect">
            <a:avLst/>
          </a:prstGeom>
        </p:spPr>
        <p:txBody>
          <a:bodyPr wrap="square">
            <a:spAutoFit/>
          </a:bodyPr>
          <a:lstStyle/>
          <a:p>
            <a:r>
              <a:rPr lang="cs-CZ" sz="2600" b="1" dirty="0">
                <a:solidFill>
                  <a:srgbClr val="307871"/>
                </a:solidFill>
                <a:latin typeface="+mj-lt"/>
              </a:rPr>
              <a:t>Vztažná veličina</a:t>
            </a:r>
          </a:p>
          <a:p>
            <a:pPr marL="285750" indent="-285750">
              <a:buFont typeface="Arial" panose="020B0604020202020204" pitchFamily="34" charset="0"/>
              <a:buChar char="•"/>
              <a:defRPr/>
            </a:pPr>
            <a:r>
              <a:rPr lang="cs-CZ" dirty="0"/>
              <a:t>zajišťuje, aby předávka výkonu ze střediska dodávajícího výkon, středisku, které výkon přijímá (odebírajícímu), byla transparentní a měřitelná</a:t>
            </a:r>
          </a:p>
          <a:p>
            <a:pPr marL="285750" indent="-285750">
              <a:buFont typeface="Arial" panose="020B0604020202020204" pitchFamily="34" charset="0"/>
              <a:buChar char="•"/>
              <a:defRPr/>
            </a:pPr>
            <a:r>
              <a:rPr lang="cs-CZ" dirty="0"/>
              <a:t>přesnost, objektivnost a vypovídací schopnost nákladového a kalkulačního systému na bázi nákladového controllingu je přímo závislá na tom, zda se pro každé jednotlivé nákladové středisko podaří najít a definovat vztažnou veličinu tak, aby se „transformované“ náklady do výkonu chovaly proporcionálně k této vztažné veličině</a:t>
            </a:r>
          </a:p>
          <a:p>
            <a:endParaRPr lang="cs-CZ" dirty="0"/>
          </a:p>
        </p:txBody>
      </p:sp>
    </p:spTree>
    <p:extLst>
      <p:ext uri="{BB962C8B-B14F-4D97-AF65-F5344CB8AC3E}">
        <p14:creationId xmlns:p14="http://schemas.microsoft.com/office/powerpoint/2010/main" val="97726617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251639" y="798184"/>
            <a:ext cx="7399059" cy="2954655"/>
          </a:xfrm>
          <a:prstGeom prst="rect">
            <a:avLst/>
          </a:prstGeom>
        </p:spPr>
        <p:txBody>
          <a:bodyPr wrap="square">
            <a:spAutoFit/>
          </a:bodyPr>
          <a:lstStyle/>
          <a:p>
            <a:pPr marL="285750" indent="-285750">
              <a:buFont typeface="Arial" panose="020B0604020202020204" pitchFamily="34" charset="0"/>
              <a:buChar char="•"/>
              <a:defRPr/>
            </a:pPr>
            <a:r>
              <a:rPr lang="cs-CZ" dirty="0"/>
              <a:t>k přeúčtování výkonů mezi středisky</a:t>
            </a:r>
          </a:p>
          <a:p>
            <a:pPr marL="285750" indent="-285750">
              <a:buFont typeface="Arial" panose="020B0604020202020204" pitchFamily="34" charset="0"/>
              <a:buChar char="•"/>
              <a:defRPr/>
            </a:pPr>
            <a:r>
              <a:rPr lang="cs-CZ" dirty="0"/>
              <a:t>k přiřazení výkonů hlavních nákladových středisek na výrobky, zakázku, službu (na nositele nákladů)</a:t>
            </a:r>
          </a:p>
          <a:p>
            <a:pPr marL="285750" indent="-285750">
              <a:buFont typeface="Arial" panose="020B0604020202020204" pitchFamily="34" charset="0"/>
              <a:buChar char="•"/>
              <a:defRPr/>
            </a:pPr>
            <a:r>
              <a:rPr lang="cs-CZ" dirty="0"/>
              <a:t>obecně neplatí, že pro jedno nákladové středisko lze využít pouze jedinou vztažnou veličinu:</a:t>
            </a:r>
          </a:p>
          <a:p>
            <a:pPr marL="742950" lvl="1" indent="-285750">
              <a:buFont typeface="Courier New" panose="02070309020205020404" pitchFamily="49" charset="0"/>
              <a:buChar char="o"/>
              <a:defRPr/>
            </a:pPr>
            <a:r>
              <a:rPr lang="cs-CZ" sz="1600" dirty="0"/>
              <a:t>v některých případech jediná vztažná veličina nedokáže postihnout závislost výkonu na vyvolaných nákladech</a:t>
            </a:r>
          </a:p>
          <a:p>
            <a:pPr marL="742950" lvl="1" indent="-285750">
              <a:buFont typeface="Courier New" panose="02070309020205020404" pitchFamily="49" charset="0"/>
              <a:buChar char="o"/>
              <a:defRPr/>
            </a:pPr>
            <a:r>
              <a:rPr lang="cs-CZ" sz="1600" dirty="0"/>
              <a:t>lze využít více vztažných veličin a každé z nich přiřadit váhový podíl, kterým přenáší příslušnou část nákladů do výkonu</a:t>
            </a:r>
          </a:p>
          <a:p>
            <a:pPr marL="742950" lvl="1" indent="-285750">
              <a:buFont typeface="Courier New" panose="02070309020205020404" pitchFamily="49" charset="0"/>
              <a:buChar char="o"/>
              <a:defRPr/>
            </a:pPr>
            <a:r>
              <a:rPr lang="cs-CZ" sz="1600" dirty="0"/>
              <a:t>více vztažných veličin znamená vyšší náklady na pořízení vstupních dat – vyplatí se to?</a:t>
            </a:r>
          </a:p>
        </p:txBody>
      </p:sp>
    </p:spTree>
    <p:extLst>
      <p:ext uri="{BB962C8B-B14F-4D97-AF65-F5344CB8AC3E}">
        <p14:creationId xmlns:p14="http://schemas.microsoft.com/office/powerpoint/2010/main" val="54431064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251640" y="1092473"/>
            <a:ext cx="7334935" cy="1200329"/>
          </a:xfrm>
          <a:prstGeom prst="rect">
            <a:avLst/>
          </a:prstGeom>
        </p:spPr>
        <p:txBody>
          <a:bodyPr wrap="square">
            <a:spAutoFit/>
          </a:bodyPr>
          <a:lstStyle/>
          <a:p>
            <a:pPr marL="285750" indent="-285750">
              <a:buFont typeface="Arial" panose="020B0604020202020204" pitchFamily="34" charset="0"/>
              <a:buChar char="•"/>
              <a:defRPr/>
            </a:pPr>
            <a:r>
              <a:rPr lang="cs-CZ" dirty="0"/>
              <a:t>z předávek výkonů, které zatěžují přejímající středisko druhotnými náklady, a ze zatížení středisek primárními náklady lze vyvodit závěry o hospodaření střediska, respektive získat podklady pro výkonové kalkulace</a:t>
            </a:r>
          </a:p>
        </p:txBody>
      </p:sp>
    </p:spTree>
    <p:extLst>
      <p:ext uri="{BB962C8B-B14F-4D97-AF65-F5344CB8AC3E}">
        <p14:creationId xmlns:p14="http://schemas.microsoft.com/office/powerpoint/2010/main" val="414223550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251640" y="796161"/>
            <a:ext cx="7392481" cy="2985433"/>
          </a:xfrm>
          <a:prstGeom prst="rect">
            <a:avLst/>
          </a:prstGeom>
        </p:spPr>
        <p:txBody>
          <a:bodyPr wrap="square">
            <a:spAutoFit/>
          </a:bodyPr>
          <a:lstStyle/>
          <a:p>
            <a:r>
              <a:rPr lang="cs-CZ" sz="2600" b="1" dirty="0">
                <a:solidFill>
                  <a:srgbClr val="307871"/>
                </a:solidFill>
                <a:latin typeface="+mj-lt"/>
              </a:rPr>
              <a:t>Vnitropodnikové předávky výkonů</a:t>
            </a:r>
          </a:p>
          <a:p>
            <a:pPr marL="285750" indent="-285750">
              <a:buFont typeface="Arial" panose="020B0604020202020204" pitchFamily="34" charset="0"/>
              <a:buChar char="•"/>
            </a:pPr>
            <a:r>
              <a:rPr lang="cs-CZ" dirty="0">
                <a:solidFill>
                  <a:srgbClr val="000000"/>
                </a:solidFill>
                <a:latin typeface="TimesNewRomanPSMT"/>
              </a:rPr>
              <a:t>po upřesnění počtu nákladových středisek</a:t>
            </a:r>
            <a:r>
              <a:rPr lang="cs-CZ" sz="800" dirty="0">
                <a:solidFill>
                  <a:srgbClr val="000000"/>
                </a:solidFill>
                <a:latin typeface="TimesNewRomanPSMT"/>
              </a:rPr>
              <a:t> </a:t>
            </a:r>
            <a:r>
              <a:rPr lang="cs-CZ" dirty="0">
                <a:solidFill>
                  <a:srgbClr val="000000"/>
                </a:solidFill>
                <a:latin typeface="TimesNewRomanPSMT"/>
              </a:rPr>
              <a:t>včetně jejich specifikace na hlavní a vedlejší vyvstává otázka: Jaká se vytvoří síť vzájemných vztahů mezi jednotlivými středisky?</a:t>
            </a:r>
          </a:p>
          <a:p>
            <a:pPr marL="285750" indent="-285750">
              <a:buFont typeface="Arial" panose="020B0604020202020204" pitchFamily="34" charset="0"/>
              <a:buChar char="•"/>
            </a:pPr>
            <a:r>
              <a:rPr lang="cs-CZ" dirty="0">
                <a:solidFill>
                  <a:srgbClr val="000000"/>
                </a:solidFill>
                <a:latin typeface="TimesNewRomanPSMT"/>
              </a:rPr>
              <a:t>některá střediska předávají svoje výkony celé řadě dalších nákladových středisek, jiná menšímu počtu, naopak počet jemu dodávajících středisek může být </a:t>
            </a:r>
            <a:r>
              <a:rPr lang="cs-CZ" dirty="0" smtClean="0">
                <a:solidFill>
                  <a:srgbClr val="000000"/>
                </a:solidFill>
                <a:latin typeface="TimesNewRomanPSMT"/>
              </a:rPr>
              <a:t>značný</a:t>
            </a:r>
          </a:p>
          <a:p>
            <a:pPr marL="285750" indent="-285750">
              <a:buFont typeface="Arial" panose="020B0604020202020204" pitchFamily="34" charset="0"/>
              <a:buChar char="•"/>
            </a:pPr>
            <a:r>
              <a:rPr lang="cs-CZ" dirty="0" smtClean="0"/>
              <a:t>vnitropodniková </a:t>
            </a:r>
            <a:r>
              <a:rPr lang="cs-CZ" dirty="0"/>
              <a:t>cena </a:t>
            </a:r>
            <a:r>
              <a:rPr lang="cs-CZ" dirty="0" smtClean="0"/>
              <a:t>(sazba za výkon) musí </a:t>
            </a:r>
            <a:r>
              <a:rPr lang="cs-CZ" dirty="0"/>
              <a:t>pokrýt náklady, za které středisko zodpovídá, a musí platit po určitou dobu</a:t>
            </a:r>
            <a:r>
              <a:rPr lang="cs-CZ" dirty="0" smtClean="0"/>
              <a:t>.</a:t>
            </a:r>
            <a:endParaRPr lang="cs-CZ" dirty="0" smtClean="0">
              <a:solidFill>
                <a:srgbClr val="000000"/>
              </a:solidFill>
              <a:latin typeface="TimesNewRomanPSMT"/>
            </a:endParaRPr>
          </a:p>
          <a:p>
            <a:pPr marL="285750" indent="-285750">
              <a:buFont typeface="Arial" panose="020B0604020202020204" pitchFamily="34" charset="0"/>
              <a:buChar char="•"/>
            </a:pPr>
            <a:endParaRPr lang="cs-CZ" dirty="0"/>
          </a:p>
        </p:txBody>
      </p:sp>
    </p:spTree>
    <p:extLst>
      <p:ext uri="{BB962C8B-B14F-4D97-AF65-F5344CB8AC3E}">
        <p14:creationId xmlns:p14="http://schemas.microsoft.com/office/powerpoint/2010/main" val="93329300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185855" y="956747"/>
            <a:ext cx="7412216" cy="1754326"/>
          </a:xfrm>
          <a:prstGeom prst="rect">
            <a:avLst/>
          </a:prstGeom>
        </p:spPr>
        <p:txBody>
          <a:bodyPr wrap="square">
            <a:spAutoFit/>
          </a:bodyPr>
          <a:lstStyle/>
          <a:p>
            <a:r>
              <a:rPr lang="cs-CZ" b="1" dirty="0">
                <a:latin typeface="Arial-BoldItalicMT"/>
              </a:rPr>
              <a:t>Postup vnitropodnikového zúčtování (</a:t>
            </a:r>
            <a:r>
              <a:rPr lang="cs-CZ" b="1" dirty="0">
                <a:solidFill>
                  <a:srgbClr val="000000"/>
                </a:solidFill>
                <a:latin typeface="TimesNewRomanPSMT"/>
              </a:rPr>
              <a:t>na základě stanovených sazeb za výkony)</a:t>
            </a:r>
            <a:endParaRPr lang="cs-CZ" b="1" dirty="0">
              <a:latin typeface="Arial-BoldItalicMT"/>
            </a:endParaRPr>
          </a:p>
          <a:p>
            <a:pPr marL="285750" indent="-285750">
              <a:buFont typeface="Arial" panose="020B0604020202020204" pitchFamily="34" charset="0"/>
              <a:buChar char="•"/>
            </a:pPr>
            <a:r>
              <a:rPr lang="cs-CZ" dirty="0">
                <a:solidFill>
                  <a:srgbClr val="000000"/>
                </a:solidFill>
                <a:latin typeface="TimesNewRomanPSMT"/>
              </a:rPr>
              <a:t>I. fáze: zúčtování výkonů a nákladů mezi vedlejšími středisky a hlavními středisky</a:t>
            </a:r>
          </a:p>
          <a:p>
            <a:pPr marL="285750" indent="-285750">
              <a:buFont typeface="Arial" panose="020B0604020202020204" pitchFamily="34" charset="0"/>
              <a:buChar char="•"/>
            </a:pPr>
            <a:r>
              <a:rPr lang="cs-CZ" dirty="0">
                <a:solidFill>
                  <a:srgbClr val="000000"/>
                </a:solidFill>
                <a:latin typeface="TimesNewRomanPSMT"/>
              </a:rPr>
              <a:t>II. fáze: zúčtování výkonů hlavních středisek na výrobky, zakázky a služby</a:t>
            </a:r>
            <a:endParaRPr lang="cs-CZ" dirty="0"/>
          </a:p>
        </p:txBody>
      </p:sp>
    </p:spTree>
    <p:extLst>
      <p:ext uri="{BB962C8B-B14F-4D97-AF65-F5344CB8AC3E}">
        <p14:creationId xmlns:p14="http://schemas.microsoft.com/office/powerpoint/2010/main" val="217827423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sp>
        <p:nvSpPr>
          <p:cNvPr id="6" name="Obdélník 5"/>
          <p:cNvSpPr/>
          <p:nvPr/>
        </p:nvSpPr>
        <p:spPr>
          <a:xfrm>
            <a:off x="393883" y="385667"/>
            <a:ext cx="3588569" cy="4547937"/>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9" name="Nadpis 1"/>
          <p:cNvSpPr txBox="1">
            <a:spLocks/>
          </p:cNvSpPr>
          <p:nvPr/>
        </p:nvSpPr>
        <p:spPr>
          <a:xfrm>
            <a:off x="500105" y="873903"/>
            <a:ext cx="3222810" cy="1712888"/>
          </a:xfrm>
          <a:prstGeom prst="rect">
            <a:avLst/>
          </a:prstGeom>
        </p:spPr>
        <p:txBody>
          <a:bodyPr vert="horz" lIns="68580" tIns="34290" rIns="68580" bIns="3429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cs-CZ" sz="3000" b="1" dirty="0"/>
          </a:p>
          <a:p>
            <a:pPr lvl="0"/>
            <a:endParaRPr lang="cs-CZ" sz="3600" b="1" cap="all" dirty="0"/>
          </a:p>
          <a:p>
            <a:pPr>
              <a:lnSpc>
                <a:spcPct val="100000"/>
              </a:lnSpc>
            </a:pPr>
            <a:r>
              <a:rPr lang="cs-CZ" sz="2600" b="1" dirty="0">
                <a:latin typeface="Times New Roman"/>
              </a:rPr>
              <a:t>CONTROLLING:</a:t>
            </a:r>
            <a:r>
              <a:rPr lang="cs-CZ" sz="2000" b="1" dirty="0">
                <a:latin typeface="Times New Roman"/>
              </a:rPr>
              <a:t>
</a:t>
            </a:r>
            <a:r>
              <a:rPr lang="cs-CZ" sz="2800" b="1" dirty="0">
                <a:latin typeface="Times New Roman"/>
              </a:rPr>
              <a:t>základy nákladového controllingu</a:t>
            </a:r>
            <a:endParaRPr lang="cs-CZ" sz="2400" dirty="0"/>
          </a:p>
          <a:p>
            <a:endParaRPr lang="en-GB" sz="3000" b="1" dirty="0">
              <a:latin typeface="Times New Roman" panose="02020603050405020304" pitchFamily="18" charset="0"/>
              <a:cs typeface="Times New Roman" panose="02020603050405020304" pitchFamily="18" charset="0"/>
            </a:endParaRPr>
          </a:p>
        </p:txBody>
      </p:sp>
      <p:sp>
        <p:nvSpPr>
          <p:cNvPr id="10" name="Zástupný symbol pro obsah 2"/>
          <p:cNvSpPr txBox="1">
            <a:spLocks/>
          </p:cNvSpPr>
          <p:nvPr/>
        </p:nvSpPr>
        <p:spPr>
          <a:xfrm>
            <a:off x="297632" y="2232670"/>
            <a:ext cx="3627756" cy="2163263"/>
          </a:xfrm>
          <a:prstGeom prst="rect">
            <a:avLst/>
          </a:prstGeom>
        </p:spPr>
        <p:txBody>
          <a:bodyPr vert="horz" lIns="68580" tIns="34290" rIns="68580" bIns="3429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800" b="1" i="1" dirty="0">
              <a:solidFill>
                <a:srgbClr val="002060"/>
              </a:solidFill>
            </a:endParaRPr>
          </a:p>
          <a:p>
            <a:pPr marL="0" indent="0">
              <a:buNone/>
            </a:pPr>
            <a:r>
              <a:rPr lang="en-GB" sz="900" dirty="0">
                <a:solidFill>
                  <a:schemeClr val="bg1"/>
                </a:solidFill>
                <a:latin typeface="Times New Roman" panose="02020603050405020304" pitchFamily="18" charset="0"/>
                <a:cs typeface="Times New Roman" panose="02020603050405020304" pitchFamily="18" charset="0"/>
              </a:rPr>
              <a:t>. </a:t>
            </a:r>
          </a:p>
        </p:txBody>
      </p:sp>
      <p:sp>
        <p:nvSpPr>
          <p:cNvPr id="11" name="Zástupný symbol pro obsah 2"/>
          <p:cNvSpPr txBox="1">
            <a:spLocks/>
          </p:cNvSpPr>
          <p:nvPr/>
        </p:nvSpPr>
        <p:spPr>
          <a:xfrm>
            <a:off x="4276052" y="1475003"/>
            <a:ext cx="3604568" cy="2223575"/>
          </a:xfrm>
          <a:prstGeom prst="rect">
            <a:avLst/>
          </a:prstGeom>
          <a:solidFill>
            <a:schemeClr val="accent6">
              <a:lumMod val="40000"/>
              <a:lumOff val="60000"/>
            </a:schemeClr>
          </a:solidFill>
        </p:spPr>
        <p:txBody>
          <a:bodyPr vert="horz" lIns="68580" tIns="34290" rIns="68580" bIns="3429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SzPct val="103000"/>
              <a:buNone/>
              <a:defRPr/>
            </a:pPr>
            <a:r>
              <a:rPr lang="cs-CZ" sz="1800" b="1" dirty="0">
                <a:solidFill>
                  <a:srgbClr val="002060"/>
                </a:solidFill>
                <a:cs typeface="Arial" panose="020B0604020202020204" pitchFamily="34" charset="0"/>
              </a:rPr>
              <a:t>Principy nákladového controllingu</a:t>
            </a:r>
          </a:p>
          <a:p>
            <a:pPr marL="0" indent="0">
              <a:buSzPct val="103000"/>
              <a:buNone/>
              <a:defRPr/>
            </a:pPr>
            <a:r>
              <a:rPr lang="cs-CZ" sz="1800" b="1" dirty="0">
                <a:solidFill>
                  <a:srgbClr val="002060"/>
                </a:solidFill>
                <a:cs typeface="Arial" panose="020B0604020202020204" pitchFamily="34" charset="0"/>
              </a:rPr>
              <a:t>Nákladová střediska</a:t>
            </a:r>
          </a:p>
          <a:p>
            <a:pPr marL="0" indent="0">
              <a:buSzPct val="103000"/>
              <a:buNone/>
              <a:defRPr/>
            </a:pPr>
            <a:r>
              <a:rPr lang="cs-CZ" sz="1800" b="1" dirty="0">
                <a:solidFill>
                  <a:srgbClr val="002060"/>
                </a:solidFill>
                <a:cs typeface="Arial" panose="020B0604020202020204" pitchFamily="34" charset="0"/>
              </a:rPr>
              <a:t>Vztažná veličina</a:t>
            </a:r>
          </a:p>
          <a:p>
            <a:pPr marL="0" indent="0">
              <a:buSzPct val="103000"/>
              <a:buNone/>
              <a:defRPr/>
            </a:pPr>
            <a:r>
              <a:rPr lang="cs-CZ" sz="1800" b="1" dirty="0">
                <a:solidFill>
                  <a:srgbClr val="002060"/>
                </a:solidFill>
                <a:cs typeface="Arial" panose="020B0604020202020204" pitchFamily="34" charset="0"/>
              </a:rPr>
              <a:t>Vnitropodnikové předávky výkonů</a:t>
            </a:r>
          </a:p>
          <a:p>
            <a:pPr marL="0" indent="0">
              <a:buNone/>
            </a:pPr>
            <a:endParaRPr lang="cs-CZ" sz="1800" b="1" dirty="0">
              <a:solidFill>
                <a:srgbClr val="002060"/>
              </a:solidFill>
              <a:cs typeface="Arial" panose="020B0604020202020204" pitchFamily="34" charset="0"/>
            </a:endParaRPr>
          </a:p>
          <a:p>
            <a:pPr marL="0" indent="0">
              <a:buNone/>
            </a:pPr>
            <a:endParaRPr lang="cs-CZ" sz="1800" b="1" dirty="0">
              <a:solidFill>
                <a:srgbClr val="002060"/>
              </a:solidFill>
              <a:cs typeface="Arial" panose="020B0604020202020204" pitchFamily="34" charset="0"/>
            </a:endParaRPr>
          </a:p>
        </p:txBody>
      </p:sp>
      <p:sp>
        <p:nvSpPr>
          <p:cNvPr id="3" name="TextovéPole 2"/>
          <p:cNvSpPr txBox="1"/>
          <p:nvPr/>
        </p:nvSpPr>
        <p:spPr>
          <a:xfrm>
            <a:off x="645459" y="2904565"/>
            <a:ext cx="2702859" cy="830997"/>
          </a:xfrm>
          <a:prstGeom prst="rect">
            <a:avLst/>
          </a:prstGeom>
          <a:noFill/>
        </p:spPr>
        <p:txBody>
          <a:bodyPr wrap="square" rtlCol="0">
            <a:spAutoFit/>
          </a:bodyPr>
          <a:lstStyle/>
          <a:p>
            <a:r>
              <a:rPr lang="cs-CZ" sz="2400" dirty="0">
                <a:solidFill>
                  <a:schemeClr val="bg1"/>
                </a:solidFill>
              </a:rPr>
              <a:t>Struktura přednášky</a:t>
            </a:r>
          </a:p>
        </p:txBody>
      </p:sp>
    </p:spTree>
    <p:extLst>
      <p:ext uri="{BB962C8B-B14F-4D97-AF65-F5344CB8AC3E}">
        <p14:creationId xmlns:p14="http://schemas.microsoft.com/office/powerpoint/2010/main" val="4134593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pic>
        <p:nvPicPr>
          <p:cNvPr id="2" name="Obrázek 1"/>
          <p:cNvPicPr>
            <a:picLocks noChangeAspect="1"/>
          </p:cNvPicPr>
          <p:nvPr/>
        </p:nvPicPr>
        <p:blipFill>
          <a:blip r:embed="rId3"/>
          <a:stretch>
            <a:fillRect/>
          </a:stretch>
        </p:blipFill>
        <p:spPr>
          <a:xfrm>
            <a:off x="506459" y="1545928"/>
            <a:ext cx="6978722" cy="2960288"/>
          </a:xfrm>
          <a:prstGeom prst="rect">
            <a:avLst/>
          </a:prstGeom>
        </p:spPr>
      </p:pic>
      <p:sp>
        <p:nvSpPr>
          <p:cNvPr id="3" name="Obdélník 2"/>
          <p:cNvSpPr/>
          <p:nvPr/>
        </p:nvSpPr>
        <p:spPr>
          <a:xfrm>
            <a:off x="482723" y="853746"/>
            <a:ext cx="3159839" cy="369332"/>
          </a:xfrm>
          <a:prstGeom prst="rect">
            <a:avLst/>
          </a:prstGeom>
        </p:spPr>
        <p:txBody>
          <a:bodyPr wrap="none">
            <a:spAutoFit/>
          </a:bodyPr>
          <a:lstStyle/>
          <a:p>
            <a:r>
              <a:rPr lang="cs-CZ" b="1" dirty="0">
                <a:latin typeface="Arial-BoldItalicMT"/>
              </a:rPr>
              <a:t>Struktura předávek výkonů</a:t>
            </a:r>
          </a:p>
        </p:txBody>
      </p:sp>
    </p:spTree>
    <p:extLst>
      <p:ext uri="{BB962C8B-B14F-4D97-AF65-F5344CB8AC3E}">
        <p14:creationId xmlns:p14="http://schemas.microsoft.com/office/powerpoint/2010/main" val="67058127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3" name="Obdélník 2"/>
          <p:cNvSpPr/>
          <p:nvPr/>
        </p:nvSpPr>
        <p:spPr>
          <a:xfrm>
            <a:off x="251640" y="918614"/>
            <a:ext cx="7425373" cy="3139321"/>
          </a:xfrm>
          <a:prstGeom prst="rect">
            <a:avLst/>
          </a:prstGeom>
        </p:spPr>
        <p:txBody>
          <a:bodyPr wrap="square">
            <a:spAutoFit/>
          </a:bodyPr>
          <a:lstStyle/>
          <a:p>
            <a:pPr marL="285750" indent="-285750">
              <a:buFont typeface="Arial" panose="020B0604020202020204" pitchFamily="34" charset="0"/>
              <a:buChar char="•"/>
              <a:defRPr/>
            </a:pPr>
            <a:r>
              <a:rPr lang="cs-CZ" dirty="0"/>
              <a:t>typ vnitropodnikového zúčtování a návazně výběr vhodné kalkulační metody pro stanovení hodnoty vztažné veličiny závisí na charakteru výrobního procesu (zakázková výroba, sériová výroba, hromadná výroba)</a:t>
            </a:r>
          </a:p>
          <a:p>
            <a:pPr marL="285750" indent="-285750">
              <a:buFont typeface="Arial" panose="020B0604020202020204" pitchFamily="34" charset="0"/>
              <a:buChar char="•"/>
              <a:defRPr/>
            </a:pPr>
            <a:r>
              <a:rPr lang="cs-CZ" dirty="0"/>
              <a:t>roli zde sehrává rovněž členitost výrobního procesu, organizace dávkování výkonů, existence nebo neexistence nedokončené výroby a spojitost výrobního procesu</a:t>
            </a:r>
          </a:p>
          <a:p>
            <a:pPr marL="285750" indent="-285750">
              <a:buFont typeface="Arial" panose="020B0604020202020204" pitchFamily="34" charset="0"/>
              <a:buChar char="•"/>
              <a:defRPr/>
            </a:pPr>
            <a:r>
              <a:rPr lang="cs-CZ" dirty="0"/>
              <a:t>systém předávek výkonů mezi středisky může vykazovat velmi pestrou mozaiku vzájemných vazeb - tři základní stupně složitosti nákladových středisek </a:t>
            </a:r>
          </a:p>
          <a:p>
            <a:pPr marL="285750" indent="-285750">
              <a:buFont typeface="Arial" panose="020B0604020202020204" pitchFamily="34" charset="0"/>
              <a:buChar char="•"/>
              <a:defRPr/>
            </a:pPr>
            <a:endParaRPr lang="cs-CZ" dirty="0"/>
          </a:p>
        </p:txBody>
      </p:sp>
    </p:spTree>
    <p:extLst>
      <p:ext uri="{BB962C8B-B14F-4D97-AF65-F5344CB8AC3E}">
        <p14:creationId xmlns:p14="http://schemas.microsoft.com/office/powerpoint/2010/main" val="182752100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251640" y="812956"/>
            <a:ext cx="7418795" cy="3416320"/>
          </a:xfrm>
          <a:prstGeom prst="rect">
            <a:avLst/>
          </a:prstGeom>
        </p:spPr>
        <p:txBody>
          <a:bodyPr wrap="square">
            <a:spAutoFit/>
          </a:bodyPr>
          <a:lstStyle/>
          <a:p>
            <a:pPr marL="609600" indent="-609600">
              <a:defRPr/>
            </a:pPr>
            <a:r>
              <a:rPr lang="cs-CZ" b="1" dirty="0"/>
              <a:t>Struktura nákladových středisek</a:t>
            </a:r>
          </a:p>
          <a:p>
            <a:pPr marL="609600" indent="-609600">
              <a:defRPr/>
            </a:pPr>
            <a:r>
              <a:rPr lang="cs-CZ" i="1" dirty="0"/>
              <a:t>1.nízká složitost struktury středisek</a:t>
            </a:r>
            <a:r>
              <a:rPr lang="cs-CZ" dirty="0"/>
              <a:t> </a:t>
            </a:r>
          </a:p>
          <a:p>
            <a:pPr marL="720000" lvl="1" indent="-363600">
              <a:buFont typeface="Arial" panose="020B0604020202020204" pitchFamily="34" charset="0"/>
              <a:buChar char="•"/>
              <a:defRPr/>
            </a:pPr>
            <a:r>
              <a:rPr lang="cs-CZ" sz="1600" dirty="0"/>
              <a:t>předávky výkonů mezi vedlejšími středisky v podstatě neexistují, vedlejší střediska dodávají svoje výkony přímo hlavním střediskům</a:t>
            </a:r>
          </a:p>
          <a:p>
            <a:pPr marL="720000" lvl="1" indent="-363600">
              <a:buFont typeface="Arial" panose="020B0604020202020204" pitchFamily="34" charset="0"/>
              <a:buChar char="•"/>
              <a:defRPr/>
            </a:pPr>
            <a:r>
              <a:rPr lang="cs-CZ" sz="1600" dirty="0"/>
              <a:t>spíše v malých podnikatelských jednotkách</a:t>
            </a:r>
          </a:p>
          <a:p>
            <a:pPr marL="609600" indent="-609600">
              <a:defRPr/>
            </a:pPr>
            <a:r>
              <a:rPr lang="cs-CZ" dirty="0"/>
              <a:t>2.</a:t>
            </a:r>
            <a:r>
              <a:rPr lang="cs-CZ" i="1" dirty="0"/>
              <a:t>střední složitost struktury středisek </a:t>
            </a:r>
          </a:p>
          <a:p>
            <a:pPr marL="720000" lvl="1" indent="-363600">
              <a:buFont typeface="Arial" panose="020B0604020202020204" pitchFamily="34" charset="0"/>
              <a:buChar char="•"/>
              <a:defRPr/>
            </a:pPr>
            <a:r>
              <a:rPr lang="cs-CZ" sz="1600" dirty="0"/>
              <a:t>předávky výkonů mezi vedlejšími středisky jsou nanejvýš jednosměrné (dodávající středisko od odebírajícího střediska samo jeho výkon neodebírá)</a:t>
            </a:r>
          </a:p>
          <a:p>
            <a:pPr marL="720000" lvl="1" indent="-363600">
              <a:buFont typeface="Arial" panose="020B0604020202020204" pitchFamily="34" charset="0"/>
              <a:buChar char="•"/>
              <a:defRPr/>
            </a:pPr>
            <a:r>
              <a:rPr lang="cs-CZ" sz="1600" dirty="0"/>
              <a:t>netypická</a:t>
            </a:r>
          </a:p>
          <a:p>
            <a:pPr marL="609600" indent="-609600">
              <a:defRPr/>
            </a:pPr>
            <a:r>
              <a:rPr lang="cs-CZ" dirty="0"/>
              <a:t>3.</a:t>
            </a:r>
            <a:r>
              <a:rPr lang="cs-CZ" i="1" dirty="0"/>
              <a:t>vysoká složitost struktury středisek</a:t>
            </a:r>
          </a:p>
          <a:p>
            <a:pPr marL="720000" lvl="1" indent="-363600">
              <a:buFont typeface="Arial" panose="020B0604020202020204" pitchFamily="34" charset="0"/>
              <a:buChar char="•"/>
              <a:defRPr/>
            </a:pPr>
            <a:r>
              <a:rPr lang="cs-CZ" sz="1600" dirty="0"/>
              <a:t>široké spektrum vzájemných předávek</a:t>
            </a:r>
          </a:p>
          <a:p>
            <a:pPr marL="720000" lvl="1" indent="-363600">
              <a:buFont typeface="Arial" panose="020B0604020202020204" pitchFamily="34" charset="0"/>
              <a:buChar char="•"/>
              <a:defRPr/>
            </a:pPr>
            <a:r>
              <a:rPr lang="cs-CZ" sz="1600" dirty="0"/>
              <a:t>typické pro větší firmy</a:t>
            </a:r>
          </a:p>
        </p:txBody>
      </p:sp>
    </p:spTree>
    <p:extLst>
      <p:ext uri="{BB962C8B-B14F-4D97-AF65-F5344CB8AC3E}">
        <p14:creationId xmlns:p14="http://schemas.microsoft.com/office/powerpoint/2010/main" val="322244277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3738075704"/>
              </p:ext>
            </p:extLst>
          </p:nvPr>
        </p:nvGraphicFramePr>
        <p:xfrm>
          <a:off x="1427516" y="411411"/>
          <a:ext cx="5900784" cy="4539738"/>
        </p:xfrm>
        <a:graphic>
          <a:graphicData uri="http://schemas.openxmlformats.org/presentationml/2006/ole">
            <mc:AlternateContent xmlns:mc="http://schemas.openxmlformats.org/markup-compatibility/2006">
              <mc:Choice xmlns:v="urn:schemas-microsoft-com:vml" Requires="v">
                <p:oleObj spid="_x0000_s11295" name="Dokument" r:id="rId4" imgW="5746292" imgH="5225080" progId="Word.Document.8">
                  <p:embed/>
                </p:oleObj>
              </mc:Choice>
              <mc:Fallback>
                <p:oleObj name="Dokument" r:id="rId4" imgW="5746292" imgH="522508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7516" y="411411"/>
                        <a:ext cx="5900784" cy="4539738"/>
                      </a:xfrm>
                      <a:prstGeom prst="rect">
                        <a:avLst/>
                      </a:prstGeom>
                      <a:solidFill>
                        <a:srgbClr val="CCFFFF"/>
                      </a:solidFill>
                      <a:ln>
                        <a:noFill/>
                      </a:ln>
                      <a:effectLst/>
                    </p:spPr>
                  </p:pic>
                </p:oleObj>
              </mc:Fallback>
            </mc:AlternateContent>
          </a:graphicData>
        </a:graphic>
      </p:graphicFrame>
    </p:spTree>
    <p:extLst>
      <p:ext uri="{BB962C8B-B14F-4D97-AF65-F5344CB8AC3E}">
        <p14:creationId xmlns:p14="http://schemas.microsoft.com/office/powerpoint/2010/main" val="306260277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4" name="Obdélník 3"/>
          <p:cNvSpPr/>
          <p:nvPr/>
        </p:nvSpPr>
        <p:spPr>
          <a:xfrm>
            <a:off x="251640" y="880274"/>
            <a:ext cx="7488360" cy="3970318"/>
          </a:xfrm>
          <a:prstGeom prst="rect">
            <a:avLst/>
          </a:prstGeom>
        </p:spPr>
        <p:txBody>
          <a:bodyPr wrap="square">
            <a:spAutoFit/>
          </a:bodyPr>
          <a:lstStyle/>
          <a:p>
            <a:r>
              <a:rPr lang="cs-CZ" b="1" dirty="0"/>
              <a:t>Metody zúčtování vnitropodnikových předávek výkonů</a:t>
            </a:r>
          </a:p>
          <a:p>
            <a:pPr marL="285750" indent="-285750">
              <a:buFont typeface="Arial" panose="020B0604020202020204" pitchFamily="34" charset="0"/>
              <a:buChar char="•"/>
            </a:pPr>
            <a:r>
              <a:rPr lang="cs-CZ" i="1" u="sng" dirty="0"/>
              <a:t>nástavbová metoda:</a:t>
            </a:r>
          </a:p>
          <a:p>
            <a:pPr marL="742950" lvl="1" indent="-285750">
              <a:buFont typeface="Courier New" panose="02070309020205020404" pitchFamily="49" charset="0"/>
              <a:buChar char="o"/>
            </a:pPr>
            <a:r>
              <a:rPr lang="cs-CZ" sz="1600" dirty="0"/>
              <a:t>jednoduchý postup výpočtu předávek výkonů a z toho vyplývajícího nákladového zatížení odebírajících středisek</a:t>
            </a:r>
          </a:p>
          <a:p>
            <a:pPr marL="742950" lvl="1" indent="-285750">
              <a:buFont typeface="Courier New" panose="02070309020205020404" pitchFamily="49" charset="0"/>
              <a:buChar char="o"/>
            </a:pPr>
            <a:r>
              <a:rPr lang="cs-CZ" sz="1600" dirty="0"/>
              <a:t>vychází z předpokladu, že předávky výkonů mezi vedlejšími nákladovými středisky není třeba brát v úvahu a je použitelná v těch případech, kdy skutečně vedlejší střediska dodávají svoje výkony pouze hlavním nákladovým střediskům</a:t>
            </a:r>
          </a:p>
          <a:p>
            <a:pPr marL="285750" indent="-285750">
              <a:buFont typeface="Arial" panose="020B0604020202020204" pitchFamily="34" charset="0"/>
              <a:buChar char="•"/>
              <a:defRPr/>
            </a:pPr>
            <a:r>
              <a:rPr lang="cs-CZ" i="1" u="sng" dirty="0"/>
              <a:t>stupňová metoda:</a:t>
            </a:r>
          </a:p>
          <a:p>
            <a:pPr marL="800100" lvl="1" indent="-342900">
              <a:buFont typeface="Courier New" panose="02070309020205020404" pitchFamily="49" charset="0"/>
              <a:buChar char="o"/>
              <a:defRPr/>
            </a:pPr>
            <a:r>
              <a:rPr lang="cs-CZ" sz="1600" dirty="0"/>
              <a:t>plně upotřebitelná pro struktury předávek s nízkým a středním stupněm jejich složitosti </a:t>
            </a:r>
          </a:p>
          <a:p>
            <a:pPr marL="285750" indent="-285750">
              <a:buFont typeface="Arial" panose="020B0604020202020204" pitchFamily="34" charset="0"/>
              <a:buChar char="•"/>
              <a:defRPr/>
            </a:pPr>
            <a:r>
              <a:rPr lang="cs-CZ" i="1" u="sng" dirty="0" err="1"/>
              <a:t>rovnicová</a:t>
            </a:r>
            <a:r>
              <a:rPr lang="cs-CZ" i="1" u="sng" dirty="0"/>
              <a:t> metoda:</a:t>
            </a:r>
          </a:p>
          <a:p>
            <a:pPr marL="742950" lvl="1" indent="-285750">
              <a:buFont typeface="Courier New" panose="02070309020205020404" pitchFamily="49" charset="0"/>
              <a:buChar char="o"/>
              <a:defRPr/>
            </a:pPr>
            <a:r>
              <a:rPr lang="cs-CZ" sz="1600" dirty="0"/>
              <a:t>použitelná pro všechny struktury vztahů mezi nákladovými středisky</a:t>
            </a:r>
          </a:p>
          <a:p>
            <a:pPr marL="742950" lvl="1" indent="-285750">
              <a:buFont typeface="Arial" panose="020B0604020202020204" pitchFamily="34" charset="0"/>
              <a:buChar char="•"/>
            </a:pPr>
            <a:endParaRPr lang="cs-CZ" dirty="0"/>
          </a:p>
          <a:p>
            <a:endParaRPr lang="cs-CZ" dirty="0"/>
          </a:p>
        </p:txBody>
      </p:sp>
    </p:spTree>
    <p:extLst>
      <p:ext uri="{BB962C8B-B14F-4D97-AF65-F5344CB8AC3E}">
        <p14:creationId xmlns:p14="http://schemas.microsoft.com/office/powerpoint/2010/main" val="113577374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318825" y="867470"/>
            <a:ext cx="3724096" cy="369332"/>
          </a:xfrm>
          <a:prstGeom prst="rect">
            <a:avLst/>
          </a:prstGeom>
        </p:spPr>
        <p:txBody>
          <a:bodyPr wrap="none">
            <a:spAutoFit/>
          </a:bodyPr>
          <a:lstStyle/>
          <a:p>
            <a:r>
              <a:rPr lang="cs-CZ" b="1" dirty="0">
                <a:latin typeface="TimesNewRomanPSMT"/>
              </a:rPr>
              <a:t>Postup využití stupňové metody</a:t>
            </a:r>
            <a:endParaRPr lang="cs-CZ" b="1" dirty="0"/>
          </a:p>
        </p:txBody>
      </p:sp>
      <p:pic>
        <p:nvPicPr>
          <p:cNvPr id="3" name="Obrázek 2"/>
          <p:cNvPicPr>
            <a:picLocks noChangeAspect="1"/>
          </p:cNvPicPr>
          <p:nvPr/>
        </p:nvPicPr>
        <p:blipFill>
          <a:blip r:embed="rId3"/>
          <a:stretch>
            <a:fillRect/>
          </a:stretch>
        </p:blipFill>
        <p:spPr>
          <a:xfrm>
            <a:off x="592057" y="1473552"/>
            <a:ext cx="3969721" cy="2737739"/>
          </a:xfrm>
          <a:prstGeom prst="rect">
            <a:avLst/>
          </a:prstGeom>
        </p:spPr>
      </p:pic>
    </p:spTree>
    <p:extLst>
      <p:ext uri="{BB962C8B-B14F-4D97-AF65-F5344CB8AC3E}">
        <p14:creationId xmlns:p14="http://schemas.microsoft.com/office/powerpoint/2010/main" val="100285634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251640" y="934543"/>
            <a:ext cx="7399059" cy="3108543"/>
          </a:xfrm>
          <a:prstGeom prst="rect">
            <a:avLst/>
          </a:prstGeom>
        </p:spPr>
        <p:txBody>
          <a:bodyPr wrap="square">
            <a:spAutoFit/>
          </a:bodyPr>
          <a:lstStyle/>
          <a:p>
            <a:pPr marL="285750" indent="-285750">
              <a:buFont typeface="Arial" panose="020B0604020202020204" pitchFamily="34" charset="0"/>
              <a:buChar char="•"/>
            </a:pPr>
            <a:r>
              <a:rPr lang="cs-CZ" dirty="0">
                <a:latin typeface="TimesNewRomanPSMT"/>
              </a:rPr>
              <a:t>první fáze - určení nákladového zatížení vedlejších středisek:</a:t>
            </a:r>
          </a:p>
          <a:p>
            <a:pPr marL="742950" lvl="1" indent="-285750">
              <a:buFont typeface="Courier New" panose="02070309020205020404" pitchFamily="49" charset="0"/>
              <a:buChar char="o"/>
            </a:pPr>
            <a:r>
              <a:rPr lang="cs-CZ" sz="1600" dirty="0">
                <a:latin typeface="TimesNewRomanPSMT"/>
              </a:rPr>
              <a:t>Nákladové zatížení střediska VS1 je dáno pouze primárními náklady. Podílem primárních nákladů na jednotku vztažné veličiny se stanoví sazba, za kterou středisko VS1 bude předávat svoje výkony jak vedlejšímu středisku VS2, tak hlavním střediskům HS1 a HS2 prostřednictvím množství odebrané vztažné veličiny.</a:t>
            </a:r>
          </a:p>
          <a:p>
            <a:pPr marL="742950" lvl="1" indent="-285750">
              <a:buFont typeface="Courier New" panose="02070309020205020404" pitchFamily="49" charset="0"/>
              <a:buChar char="o"/>
            </a:pPr>
            <a:r>
              <a:rPr lang="cs-CZ" sz="1600" dirty="0">
                <a:latin typeface="TimesNewRomanPSMT"/>
              </a:rPr>
              <a:t>Analogicky se vypočte sazba pro předávku výkonů z vedlejšího střediska VS2. Rozdílem oproti středisku VS1 však je, že středisko VS2 je zatíženo i výkonem převzatým z vedlejšího střediska VS1 v podobě sekundárních nákladů</a:t>
            </a:r>
          </a:p>
          <a:p>
            <a:pPr marL="285750" indent="-285750">
              <a:buFont typeface="Arial" panose="020B0604020202020204" pitchFamily="34" charset="0"/>
              <a:buChar char="•"/>
            </a:pPr>
            <a:r>
              <a:rPr lang="cs-CZ" dirty="0">
                <a:latin typeface="TimesNewRomanPSMT"/>
              </a:rPr>
              <a:t>druhá fázi – stanovení nákladového zatížení hlavních středisek:</a:t>
            </a:r>
          </a:p>
          <a:p>
            <a:pPr marL="742950" lvl="1" indent="-285750">
              <a:buFont typeface="Courier New" panose="02070309020205020404" pitchFamily="49" charset="0"/>
              <a:buChar char="o"/>
            </a:pPr>
            <a:r>
              <a:rPr lang="cs-CZ" sz="1600" dirty="0">
                <a:latin typeface="TimesNewRomanPSMT"/>
              </a:rPr>
              <a:t>střediska HS1 a HS2 jsou zatížena jak primárními náklady, tak sekundárními náklady z vedlejších středisek VS1 a VS2</a:t>
            </a:r>
          </a:p>
        </p:txBody>
      </p:sp>
    </p:spTree>
    <p:extLst>
      <p:ext uri="{BB962C8B-B14F-4D97-AF65-F5344CB8AC3E}">
        <p14:creationId xmlns:p14="http://schemas.microsoft.com/office/powerpoint/2010/main" val="397138997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sp>
        <p:nvSpPr>
          <p:cNvPr id="5" name="Obdélník 4"/>
          <p:cNvSpPr/>
          <p:nvPr/>
        </p:nvSpPr>
        <p:spPr>
          <a:xfrm>
            <a:off x="2850349" y="636063"/>
            <a:ext cx="2343911" cy="415498"/>
          </a:xfrm>
          <a:prstGeom prst="rect">
            <a:avLst/>
          </a:prstGeom>
        </p:spPr>
        <p:txBody>
          <a:bodyPr wrap="none">
            <a:spAutoFit/>
          </a:bodyPr>
          <a:lstStyle/>
          <a:p>
            <a:pPr algn="ctr" defTabSz="685800">
              <a:defRPr/>
            </a:pPr>
            <a:r>
              <a:rPr lang="cs-CZ" sz="2100" b="1" kern="0" dirty="0">
                <a:solidFill>
                  <a:srgbClr val="307871"/>
                </a:solidFill>
                <a:latin typeface="Times New Roman"/>
                <a:ea typeface="+mj-ea"/>
                <a:cs typeface="+mj-cs"/>
              </a:rPr>
              <a:t>Shrnutí přednášky</a:t>
            </a:r>
            <a:endParaRPr lang="en-GB" sz="2100" b="1" kern="0" dirty="0">
              <a:solidFill>
                <a:sysClr val="windowText" lastClr="000000"/>
              </a:solidFill>
            </a:endParaRPr>
          </a:p>
        </p:txBody>
      </p:sp>
      <p:sp>
        <p:nvSpPr>
          <p:cNvPr id="2" name="TextovéPole 1"/>
          <p:cNvSpPr txBox="1"/>
          <p:nvPr/>
        </p:nvSpPr>
        <p:spPr>
          <a:xfrm>
            <a:off x="188640" y="1646906"/>
            <a:ext cx="7617378" cy="2585323"/>
          </a:xfrm>
          <a:prstGeom prst="rect">
            <a:avLst/>
          </a:prstGeom>
          <a:solidFill>
            <a:schemeClr val="accent6">
              <a:lumMod val="40000"/>
              <a:lumOff val="60000"/>
            </a:schemeClr>
          </a:solidFill>
        </p:spPr>
        <p:txBody>
          <a:bodyPr wrap="square" rtlCol="0">
            <a:spAutoFit/>
          </a:bodyPr>
          <a:lstStyle/>
          <a:p>
            <a:r>
              <a:rPr lang="cs-CZ" b="1" dirty="0">
                <a:solidFill>
                  <a:srgbClr val="002060"/>
                </a:solidFill>
                <a:cs typeface="Arial" panose="020B0604020202020204" pitchFamily="34" charset="0"/>
              </a:rPr>
              <a:t>Umíte:</a:t>
            </a:r>
          </a:p>
          <a:p>
            <a:pPr marL="285750" indent="-285750">
              <a:buSzPct val="103000"/>
              <a:buFont typeface="Arial" panose="020B0604020202020204" pitchFamily="34" charset="0"/>
              <a:buChar char="•"/>
              <a:defRPr/>
            </a:pPr>
            <a:r>
              <a:rPr lang="cs-CZ" b="1" dirty="0">
                <a:solidFill>
                  <a:srgbClr val="002060"/>
                </a:solidFill>
                <a:cs typeface="Arial" panose="020B0604020202020204" pitchFamily="34" charset="0"/>
              </a:rPr>
              <a:t>Vysvětlit principy nákladového controllingu</a:t>
            </a:r>
          </a:p>
          <a:p>
            <a:pPr marL="285750" indent="-285750">
              <a:buSzPct val="103000"/>
              <a:buFont typeface="Arial" panose="020B0604020202020204" pitchFamily="34" charset="0"/>
              <a:buChar char="•"/>
              <a:defRPr/>
            </a:pPr>
            <a:r>
              <a:rPr lang="cs-CZ" b="1" dirty="0">
                <a:solidFill>
                  <a:srgbClr val="002060"/>
                </a:solidFill>
                <a:cs typeface="Arial" panose="020B0604020202020204" pitchFamily="34" charset="0"/>
              </a:rPr>
              <a:t>Charakterizovat nákladová střediska a jejich význam v ekonomické struktuře podniku  </a:t>
            </a:r>
          </a:p>
          <a:p>
            <a:pPr marL="285750" indent="-285750">
              <a:buSzPct val="103000"/>
              <a:buFont typeface="Arial" panose="020B0604020202020204" pitchFamily="34" charset="0"/>
              <a:buChar char="•"/>
              <a:defRPr/>
            </a:pPr>
            <a:r>
              <a:rPr lang="cs-CZ" b="1" dirty="0">
                <a:solidFill>
                  <a:srgbClr val="002060"/>
                </a:solidFill>
                <a:cs typeface="Arial" panose="020B0604020202020204" pitchFamily="34" charset="0"/>
              </a:rPr>
              <a:t>Objasnit význam vztažné veličiny</a:t>
            </a:r>
          </a:p>
          <a:p>
            <a:pPr marL="285750" indent="-285750">
              <a:buSzPct val="103000"/>
              <a:buFont typeface="Arial" panose="020B0604020202020204" pitchFamily="34" charset="0"/>
              <a:buChar char="•"/>
              <a:defRPr/>
            </a:pPr>
            <a:r>
              <a:rPr lang="cs-CZ" b="1" dirty="0">
                <a:solidFill>
                  <a:srgbClr val="002060"/>
                </a:solidFill>
                <a:cs typeface="Arial" panose="020B0604020202020204" pitchFamily="34" charset="0"/>
              </a:rPr>
              <a:t>Aplikovat různé metody zúčtování </a:t>
            </a:r>
            <a:r>
              <a:rPr lang="cs-CZ" b="1">
                <a:solidFill>
                  <a:srgbClr val="002060"/>
                </a:solidFill>
                <a:cs typeface="Arial" panose="020B0604020202020204" pitchFamily="34" charset="0"/>
              </a:rPr>
              <a:t>vnitropodnikových předávek </a:t>
            </a:r>
            <a:r>
              <a:rPr lang="cs-CZ" b="1" dirty="0">
                <a:solidFill>
                  <a:srgbClr val="002060"/>
                </a:solidFill>
                <a:cs typeface="Arial" panose="020B0604020202020204" pitchFamily="34" charset="0"/>
              </a:rPr>
              <a:t>výkonů</a:t>
            </a:r>
          </a:p>
          <a:p>
            <a:endParaRPr lang="cs-CZ" b="1" dirty="0">
              <a:solidFill>
                <a:srgbClr val="002060"/>
              </a:solidFill>
              <a:cs typeface="Arial" panose="020B0604020202020204" pitchFamily="34" charset="0"/>
            </a:endParaRPr>
          </a:p>
          <a:p>
            <a:pPr marL="285750" indent="-285750">
              <a:buFont typeface="Arial" panose="020B0604020202020204" pitchFamily="34" charset="0"/>
              <a:buChar char="•"/>
            </a:pPr>
            <a:endParaRPr lang="cs-CZ" b="1" dirty="0">
              <a:solidFill>
                <a:srgbClr val="002060"/>
              </a:solidFill>
              <a:cs typeface="Arial" panose="020B0604020202020204" pitchFamily="34" charset="0"/>
            </a:endParaRPr>
          </a:p>
        </p:txBody>
      </p:sp>
    </p:spTree>
    <p:extLst>
      <p:ext uri="{BB962C8B-B14F-4D97-AF65-F5344CB8AC3E}">
        <p14:creationId xmlns:p14="http://schemas.microsoft.com/office/powerpoint/2010/main" val="37641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4" name="Obdélník 3"/>
          <p:cNvSpPr/>
          <p:nvPr/>
        </p:nvSpPr>
        <p:spPr>
          <a:xfrm>
            <a:off x="251640" y="700108"/>
            <a:ext cx="7399734" cy="2154436"/>
          </a:xfrm>
          <a:prstGeom prst="rect">
            <a:avLst/>
          </a:prstGeom>
        </p:spPr>
        <p:txBody>
          <a:bodyPr wrap="square">
            <a:spAutoFit/>
          </a:bodyPr>
          <a:lstStyle/>
          <a:p>
            <a:r>
              <a:rPr lang="cs-CZ" sz="2600" b="1" dirty="0">
                <a:solidFill>
                  <a:srgbClr val="307871"/>
                </a:solidFill>
                <a:latin typeface="+mj-lt"/>
              </a:rPr>
              <a:t>Principy nákladového controllingu (NC)</a:t>
            </a:r>
            <a:endParaRPr lang="cs-CZ" dirty="0">
              <a:latin typeface="+mj-lt"/>
            </a:endParaRPr>
          </a:p>
          <a:p>
            <a:endParaRPr lang="cs-CZ" dirty="0">
              <a:latin typeface="+mj-lt"/>
            </a:endParaRPr>
          </a:p>
          <a:p>
            <a:endParaRPr lang="cs-CZ" dirty="0">
              <a:latin typeface="+mj-lt"/>
            </a:endParaRPr>
          </a:p>
          <a:p>
            <a:endParaRPr lang="cs-CZ" dirty="0">
              <a:latin typeface="+mj-lt"/>
            </a:endParaRPr>
          </a:p>
          <a:p>
            <a:endParaRPr lang="cs-CZ" dirty="0">
              <a:latin typeface="+mj-lt"/>
            </a:endParaRPr>
          </a:p>
          <a:p>
            <a:endParaRPr lang="cs-CZ" dirty="0">
              <a:latin typeface="+mj-lt"/>
            </a:endParaRPr>
          </a:p>
          <a:p>
            <a:r>
              <a:rPr lang="cs-CZ" dirty="0">
                <a:latin typeface="+mj-lt"/>
              </a:rPr>
              <a:t> </a:t>
            </a:r>
            <a:r>
              <a:rPr lang="cs-CZ" b="1" dirty="0">
                <a:solidFill>
                  <a:srgbClr val="000000"/>
                </a:solidFill>
                <a:latin typeface="+mj-lt"/>
              </a:rPr>
              <a:t> </a:t>
            </a:r>
            <a:endParaRPr lang="cs-CZ" dirty="0">
              <a:latin typeface="+mj-lt"/>
            </a:endParaRPr>
          </a:p>
        </p:txBody>
      </p:sp>
      <p:graphicFrame>
        <p:nvGraphicFramePr>
          <p:cNvPr id="5" name="Object 14"/>
          <p:cNvGraphicFramePr>
            <a:graphicFrameLocks noChangeAspect="1"/>
          </p:cNvGraphicFramePr>
          <p:nvPr>
            <p:extLst>
              <p:ext uri="{D42A27DB-BD31-4B8C-83A1-F6EECF244321}">
                <p14:modId xmlns:p14="http://schemas.microsoft.com/office/powerpoint/2010/main" val="1965576315"/>
              </p:ext>
            </p:extLst>
          </p:nvPr>
        </p:nvGraphicFramePr>
        <p:xfrm>
          <a:off x="670998" y="1209112"/>
          <a:ext cx="6927073" cy="3517655"/>
        </p:xfrm>
        <a:graphic>
          <a:graphicData uri="http://schemas.openxmlformats.org/presentationml/2006/ole">
            <mc:AlternateContent xmlns:mc="http://schemas.openxmlformats.org/markup-compatibility/2006">
              <mc:Choice xmlns:v="urn:schemas-microsoft-com:vml" Requires="v">
                <p:oleObj spid="_x0000_s1119" name="Dokument" r:id="rId4" imgW="5746292" imgH="3523170" progId="Word.Document.8">
                  <p:embed/>
                </p:oleObj>
              </mc:Choice>
              <mc:Fallback>
                <p:oleObj name="Dokument" r:id="rId4" imgW="5746292" imgH="352317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0998" y="1209112"/>
                        <a:ext cx="6927073" cy="3517655"/>
                      </a:xfrm>
                      <a:prstGeom prst="rect">
                        <a:avLst/>
                      </a:prstGeom>
                      <a:solidFill>
                        <a:srgbClr val="CCFFCC"/>
                      </a:solidFill>
                      <a:ln>
                        <a:noFill/>
                      </a:ln>
                      <a:effectLst/>
                    </p:spPr>
                  </p:pic>
                </p:oleObj>
              </mc:Fallback>
            </mc:AlternateContent>
          </a:graphicData>
        </a:graphic>
      </p:graphicFrame>
    </p:spTree>
    <p:extLst>
      <p:ext uri="{BB962C8B-B14F-4D97-AF65-F5344CB8AC3E}">
        <p14:creationId xmlns:p14="http://schemas.microsoft.com/office/powerpoint/2010/main" val="227949607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251639" y="1029790"/>
            <a:ext cx="7425373" cy="3139321"/>
          </a:xfrm>
          <a:prstGeom prst="rect">
            <a:avLst/>
          </a:prstGeom>
        </p:spPr>
        <p:txBody>
          <a:bodyPr wrap="square">
            <a:spAutoFit/>
          </a:bodyPr>
          <a:lstStyle/>
          <a:p>
            <a:pPr marL="285750" indent="-285750">
              <a:buFont typeface="Arial" panose="020B0604020202020204" pitchFamily="34" charset="0"/>
              <a:buChar char="•"/>
            </a:pPr>
            <a:r>
              <a:rPr lang="cs-CZ" dirty="0"/>
              <a:t>smyslem a ideovou náplní NC je co nejobjektivnější zachycení nákladů, určení míst jejich vzniku a přiřazení nákladů nositelům nákladů (výrobek nebo služba v podobě jednice v naturálních jednotkách nebo časovému úseku)</a:t>
            </a:r>
          </a:p>
          <a:p>
            <a:pPr marL="285750" indent="-285750">
              <a:buFont typeface="Arial" panose="020B0604020202020204" pitchFamily="34" charset="0"/>
              <a:buChar char="•"/>
            </a:pPr>
            <a:r>
              <a:rPr lang="cs-CZ" dirty="0"/>
              <a:t>nepřímé (režijní) náklady jsou přiřazovány na nositele nákladů prostřednictvím vnitropodnikového zúčtování na bázi vztažných veličin dle principu kauzality</a:t>
            </a:r>
          </a:p>
          <a:p>
            <a:pPr marL="285750" indent="-285750">
              <a:buFont typeface="Arial" panose="020B0604020202020204" pitchFamily="34" charset="0"/>
              <a:buChar char="•"/>
            </a:pPr>
            <a:r>
              <a:rPr lang="cs-CZ" b="1" dirty="0"/>
              <a:t>vztažnou veličinou </a:t>
            </a:r>
            <a:r>
              <a:rPr lang="cs-CZ" dirty="0"/>
              <a:t>se rozumí měřítko, prostřednictvím kterého se náklady přenášejí ve formě výkonů ke svým spotřebitelům </a:t>
            </a:r>
            <a:r>
              <a:rPr lang="cs-CZ" i="1" dirty="0"/>
              <a:t>(hotovým výrobkům nebo jiným nákladovým střediskům)</a:t>
            </a:r>
          </a:p>
          <a:p>
            <a:pPr marL="285750" indent="-285750">
              <a:buFont typeface="Arial" panose="020B0604020202020204" pitchFamily="34" charset="0"/>
              <a:buChar char="•"/>
            </a:pPr>
            <a:endParaRPr lang="cs-CZ" dirty="0"/>
          </a:p>
        </p:txBody>
      </p:sp>
    </p:spTree>
    <p:extLst>
      <p:ext uri="{BB962C8B-B14F-4D97-AF65-F5344CB8AC3E}">
        <p14:creationId xmlns:p14="http://schemas.microsoft.com/office/powerpoint/2010/main" val="90067249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5" name="Obdélník 4"/>
          <p:cNvSpPr/>
          <p:nvPr/>
        </p:nvSpPr>
        <p:spPr>
          <a:xfrm>
            <a:off x="251640" y="753497"/>
            <a:ext cx="7425373" cy="923330"/>
          </a:xfrm>
          <a:prstGeom prst="rect">
            <a:avLst/>
          </a:prstGeom>
        </p:spPr>
        <p:txBody>
          <a:bodyPr wrap="square">
            <a:spAutoFit/>
          </a:bodyPr>
          <a:lstStyle/>
          <a:p>
            <a:pPr marL="285750" indent="-285750">
              <a:buFont typeface="Arial" panose="020B0604020202020204" pitchFamily="34" charset="0"/>
              <a:buChar char="•"/>
            </a:pPr>
            <a:r>
              <a:rPr lang="cs-CZ" dirty="0"/>
              <a:t>primární vs. sekundární  náklady</a:t>
            </a:r>
          </a:p>
          <a:p>
            <a:pPr marL="285750" indent="-285750">
              <a:buFont typeface="Arial" panose="020B0604020202020204" pitchFamily="34" charset="0"/>
              <a:buChar char="•"/>
            </a:pPr>
            <a:r>
              <a:rPr lang="cs-CZ" dirty="0"/>
              <a:t>přiřazování přímých a nepřímých nákladů na nositele nákladů (výrobek)</a:t>
            </a:r>
          </a:p>
        </p:txBody>
      </p:sp>
      <p:graphicFrame>
        <p:nvGraphicFramePr>
          <p:cNvPr id="6" name="Object 4"/>
          <p:cNvGraphicFramePr>
            <a:graphicFrameLocks noChangeAspect="1"/>
          </p:cNvGraphicFramePr>
          <p:nvPr>
            <p:extLst>
              <p:ext uri="{D42A27DB-BD31-4B8C-83A1-F6EECF244321}">
                <p14:modId xmlns:p14="http://schemas.microsoft.com/office/powerpoint/2010/main" val="1436211105"/>
              </p:ext>
            </p:extLst>
          </p:nvPr>
        </p:nvGraphicFramePr>
        <p:xfrm>
          <a:off x="2065622" y="1383485"/>
          <a:ext cx="5736060" cy="3348355"/>
        </p:xfrm>
        <a:graphic>
          <a:graphicData uri="http://schemas.openxmlformats.org/presentationml/2006/ole">
            <mc:AlternateContent xmlns:mc="http://schemas.openxmlformats.org/markup-compatibility/2006">
              <mc:Choice xmlns:v="urn:schemas-microsoft-com:vml" Requires="v">
                <p:oleObj spid="_x0000_s2133" name="Dokument" r:id="rId4" imgW="5942609" imgH="4172146" progId="Word.Document.8">
                  <p:embed/>
                </p:oleObj>
              </mc:Choice>
              <mc:Fallback>
                <p:oleObj name="Dokument" r:id="rId4" imgW="5942609" imgH="4172146"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65622" y="1383485"/>
                        <a:ext cx="5736060" cy="3348355"/>
                      </a:xfrm>
                      <a:prstGeom prst="rect">
                        <a:avLst/>
                      </a:prstGeom>
                      <a:solidFill>
                        <a:srgbClr val="CCFFCC"/>
                      </a:solidFill>
                      <a:ln>
                        <a:noFill/>
                      </a:ln>
                      <a:effectLst/>
                    </p:spPr>
                  </p:pic>
                </p:oleObj>
              </mc:Fallback>
            </mc:AlternateContent>
          </a:graphicData>
        </a:graphic>
      </p:graphicFrame>
    </p:spTree>
    <p:extLst>
      <p:ext uri="{BB962C8B-B14F-4D97-AF65-F5344CB8AC3E}">
        <p14:creationId xmlns:p14="http://schemas.microsoft.com/office/powerpoint/2010/main" val="178647750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251640" y="716561"/>
            <a:ext cx="7406460" cy="3939540"/>
          </a:xfrm>
          <a:prstGeom prst="rect">
            <a:avLst/>
          </a:prstGeom>
        </p:spPr>
        <p:txBody>
          <a:bodyPr wrap="square">
            <a:spAutoFit/>
          </a:bodyPr>
          <a:lstStyle/>
          <a:p>
            <a:r>
              <a:rPr lang="cs-CZ" sz="2600" b="1" dirty="0">
                <a:solidFill>
                  <a:srgbClr val="307871"/>
                </a:solidFill>
                <a:latin typeface="+mj-lt"/>
              </a:rPr>
              <a:t>Nákladová střediska</a:t>
            </a:r>
          </a:p>
          <a:p>
            <a:pPr marL="285750" indent="-285750">
              <a:buFont typeface="Arial" panose="020B0604020202020204" pitchFamily="34" charset="0"/>
              <a:buChar char="•"/>
              <a:tabLst>
                <a:tab pos="533400" algn="l"/>
              </a:tabLst>
              <a:defRPr/>
            </a:pPr>
            <a:r>
              <a:rPr lang="cs-CZ" dirty="0">
                <a:latin typeface="Arial "/>
              </a:rPr>
              <a:t>vybudování  nové ekonomické struktury v duchu controllingu je založeno na definování nákladových středisek jako elementárních jednotek této ekonomické struktury</a:t>
            </a:r>
          </a:p>
          <a:p>
            <a:pPr marL="285750" indent="-285750">
              <a:buFont typeface="Arial" panose="020B0604020202020204" pitchFamily="34" charset="0"/>
              <a:buChar char="•"/>
              <a:tabLst>
                <a:tab pos="533400" algn="l"/>
              </a:tabLst>
              <a:defRPr/>
            </a:pPr>
            <a:r>
              <a:rPr lang="cs-CZ" dirty="0">
                <a:latin typeface="Arial "/>
              </a:rPr>
              <a:t>za hospodaření nákladového střediska zodpovídá jeho vedoucí</a:t>
            </a:r>
          </a:p>
          <a:p>
            <a:pPr marL="285750" indent="-285750">
              <a:buFont typeface="Arial" panose="020B0604020202020204" pitchFamily="34" charset="0"/>
              <a:buChar char="•"/>
              <a:tabLst>
                <a:tab pos="533400" algn="l"/>
              </a:tabLst>
              <a:defRPr/>
            </a:pPr>
            <a:r>
              <a:rPr lang="cs-CZ" dirty="0">
                <a:latin typeface="Arial "/>
              </a:rPr>
              <a:t>efekty plynoucí z definice nákladových středisek:</a:t>
            </a:r>
          </a:p>
          <a:p>
            <a:pPr marL="742950" lvl="1" indent="-285750">
              <a:buClr>
                <a:schemeClr val="tx1"/>
              </a:buClr>
              <a:buFont typeface="Courier New" panose="02070309020205020404" pitchFamily="49" charset="0"/>
              <a:buChar char="o"/>
              <a:tabLst>
                <a:tab pos="533400" algn="l"/>
              </a:tabLst>
              <a:defRPr/>
            </a:pPr>
            <a:r>
              <a:rPr lang="cs-CZ" dirty="0">
                <a:latin typeface="Arial "/>
              </a:rPr>
              <a:t>jasné stanovení vztahů mezi základními prvky nákladového 	systému,</a:t>
            </a:r>
          </a:p>
          <a:p>
            <a:pPr marL="1352550" lvl="1" indent="-361950">
              <a:buClr>
                <a:schemeClr val="tx1"/>
              </a:buClr>
              <a:buFontTx/>
              <a:buChar char="•"/>
              <a:tabLst>
                <a:tab pos="533400" algn="l"/>
              </a:tabLst>
              <a:defRPr/>
            </a:pPr>
            <a:r>
              <a:rPr lang="cs-CZ" sz="1600" dirty="0">
                <a:latin typeface="Arial "/>
              </a:rPr>
              <a:t>jemné členění nákladových středisek</a:t>
            </a:r>
          </a:p>
          <a:p>
            <a:pPr marL="1352550" lvl="1" indent="-361950">
              <a:buClr>
                <a:schemeClr val="tx1"/>
              </a:buClr>
              <a:buFontTx/>
              <a:buChar char="•"/>
              <a:tabLst>
                <a:tab pos="533400" algn="l"/>
              </a:tabLst>
              <a:defRPr/>
            </a:pPr>
            <a:r>
              <a:rPr lang="cs-CZ" sz="1600" dirty="0">
                <a:latin typeface="Arial "/>
              </a:rPr>
              <a:t>jasně vymezená a definována systematika vnitropodnikového zúčtování</a:t>
            </a:r>
          </a:p>
          <a:p>
            <a:pPr marL="1352550" lvl="1" indent="-361950">
              <a:buClr>
                <a:schemeClr val="tx1"/>
              </a:buClr>
              <a:buFontTx/>
              <a:buChar char="•"/>
              <a:tabLst>
                <a:tab pos="533400" algn="l"/>
              </a:tabLst>
              <a:defRPr/>
            </a:pPr>
            <a:r>
              <a:rPr lang="cs-CZ" sz="1600" dirty="0">
                <a:latin typeface="Arial "/>
              </a:rPr>
              <a:t>exaktní stanovení vztahů mezi hlavními nákladovými středisky a výrobky</a:t>
            </a:r>
          </a:p>
          <a:p>
            <a:endParaRPr lang="cs-CZ" dirty="0"/>
          </a:p>
        </p:txBody>
      </p:sp>
    </p:spTree>
    <p:extLst>
      <p:ext uri="{BB962C8B-B14F-4D97-AF65-F5344CB8AC3E}">
        <p14:creationId xmlns:p14="http://schemas.microsoft.com/office/powerpoint/2010/main" val="412187791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251640" y="949104"/>
            <a:ext cx="7440420" cy="2646878"/>
          </a:xfrm>
          <a:prstGeom prst="rect">
            <a:avLst/>
          </a:prstGeom>
        </p:spPr>
        <p:txBody>
          <a:bodyPr wrap="square">
            <a:spAutoFit/>
          </a:bodyPr>
          <a:lstStyle/>
          <a:p>
            <a:pPr marL="742950" lvl="1" indent="-285750">
              <a:buFont typeface="Courier New" panose="02070309020205020404" pitchFamily="49" charset="0"/>
              <a:buChar char="o"/>
              <a:defRPr/>
            </a:pPr>
            <a:r>
              <a:rPr lang="cs-CZ" dirty="0">
                <a:latin typeface="Arial "/>
              </a:rPr>
              <a:t>zachycení nákladů na místě vzniku a dle příčiny vzniku:</a:t>
            </a:r>
          </a:p>
          <a:p>
            <a:pPr marL="1353600" lvl="2" indent="-363600">
              <a:buFontTx/>
              <a:buChar char="•"/>
              <a:defRPr/>
            </a:pPr>
            <a:r>
              <a:rPr lang="cs-CZ" sz="1600" dirty="0">
                <a:latin typeface="Arial "/>
              </a:rPr>
              <a:t>přímé náklady je nutné pro potřeby kalkulace přeúčtovat přímo do výrobku</a:t>
            </a:r>
          </a:p>
          <a:p>
            <a:pPr marL="1353600" lvl="2" indent="-363600">
              <a:buFontTx/>
              <a:buChar char="•"/>
              <a:defRPr/>
            </a:pPr>
            <a:r>
              <a:rPr lang="cs-CZ" sz="1600" dirty="0">
                <a:latin typeface="Arial "/>
              </a:rPr>
              <a:t>nepřímé náklady musí být zachyceny na nákladových střediscích tak, aby vedoucí střediska mohl náklady vyhodnocovat a nést za ně zodpovědnost</a:t>
            </a:r>
          </a:p>
          <a:p>
            <a:pPr marL="742950" lvl="1" indent="-285750">
              <a:buFont typeface="Courier New" panose="02070309020205020404" pitchFamily="49" charset="0"/>
              <a:buChar char="o"/>
              <a:defRPr/>
            </a:pPr>
            <a:r>
              <a:rPr lang="cs-CZ" dirty="0">
                <a:latin typeface="Arial "/>
              </a:rPr>
              <a:t>zvýšení přesnosti a zavedení nových kalkulačních postupů, a to jak na úrovni skutečných kalkulací, tak plánových kalkulací:</a:t>
            </a:r>
          </a:p>
          <a:p>
            <a:pPr marL="1353600" lvl="2" indent="-363600">
              <a:buFontTx/>
              <a:buChar char="•"/>
              <a:defRPr/>
            </a:pPr>
            <a:r>
              <a:rPr lang="cs-CZ" sz="1600" dirty="0">
                <a:latin typeface="Arial "/>
              </a:rPr>
              <a:t>členění správní a odbytové režie</a:t>
            </a:r>
          </a:p>
          <a:p>
            <a:pPr marL="1353600" lvl="2" indent="-363600">
              <a:buFontTx/>
              <a:buChar char="•"/>
              <a:defRPr/>
            </a:pPr>
            <a:r>
              <a:rPr lang="cs-CZ" sz="1600" dirty="0">
                <a:latin typeface="Arial "/>
              </a:rPr>
              <a:t>využití kalkulací neúplných nákladů pro potřeby řízení</a:t>
            </a:r>
          </a:p>
        </p:txBody>
      </p:sp>
    </p:spTree>
    <p:extLst>
      <p:ext uri="{BB962C8B-B14F-4D97-AF65-F5344CB8AC3E}">
        <p14:creationId xmlns:p14="http://schemas.microsoft.com/office/powerpoint/2010/main" val="285292011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sp>
        <p:nvSpPr>
          <p:cNvPr id="2" name="Obdélník 1"/>
          <p:cNvSpPr/>
          <p:nvPr/>
        </p:nvSpPr>
        <p:spPr>
          <a:xfrm>
            <a:off x="251640" y="981718"/>
            <a:ext cx="7405638" cy="1877437"/>
          </a:xfrm>
          <a:prstGeom prst="rect">
            <a:avLst/>
          </a:prstGeom>
        </p:spPr>
        <p:txBody>
          <a:bodyPr wrap="square">
            <a:spAutoFit/>
          </a:bodyPr>
          <a:lstStyle/>
          <a:p>
            <a:pPr marL="742950" lvl="1" indent="-285750">
              <a:buFont typeface="Courier New" panose="02070309020205020404" pitchFamily="49" charset="0"/>
              <a:buChar char="o"/>
              <a:defRPr/>
            </a:pPr>
            <a:r>
              <a:rPr lang="cs-CZ" dirty="0"/>
              <a:t>zavedení motivačních prvků a odpovědnosti na úrovni základních ekonomických jednotek:</a:t>
            </a:r>
          </a:p>
          <a:p>
            <a:pPr marL="1353600" lvl="2" indent="-363600">
              <a:buFontTx/>
              <a:buChar char="•"/>
              <a:defRPr/>
            </a:pPr>
            <a:r>
              <a:rPr lang="cs-CZ" sz="1600" dirty="0"/>
              <a:t>definování odpovědnosti za vznik a výši ovlivnitelných nákladů na každém nákladovém středisku</a:t>
            </a:r>
          </a:p>
          <a:p>
            <a:pPr marL="1353600" lvl="2" indent="-363600">
              <a:buFontTx/>
              <a:buChar char="•"/>
              <a:defRPr/>
            </a:pPr>
            <a:r>
              <a:rPr lang="cs-CZ" sz="1600" dirty="0"/>
              <a:t>výše odměny za úsporu nákladů vztažena na přínos jednotlivce dle posouzení zodpovědného pracovníka za elementární nákladovou jednotku </a:t>
            </a:r>
          </a:p>
        </p:txBody>
      </p:sp>
    </p:spTree>
    <p:extLst>
      <p:ext uri="{BB962C8B-B14F-4D97-AF65-F5344CB8AC3E}">
        <p14:creationId xmlns:p14="http://schemas.microsoft.com/office/powerpoint/2010/main" val="118920022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cs-CZ" sz="1400" strike="noStrike" dirty="0">
                <a:solidFill>
                  <a:srgbClr val="307871"/>
                </a:solidFill>
                <a:latin typeface="Times New Roman"/>
              </a:rPr>
              <a:t>CONTROLLING: </a:t>
            </a:r>
            <a:r>
              <a:rPr lang="cs-CZ" sz="1400" dirty="0">
                <a:solidFill>
                  <a:srgbClr val="307871"/>
                </a:solidFill>
                <a:latin typeface="Times New Roman"/>
              </a:rPr>
              <a:t>Nákladový controlling</a:t>
            </a:r>
            <a:endParaRPr dirty="0"/>
          </a:p>
        </p:txBody>
      </p:sp>
      <p:sp>
        <p:nvSpPr>
          <p:cNvPr id="88" name="CustomShape 3"/>
          <p:cNvSpPr/>
          <p:nvPr/>
        </p:nvSpPr>
        <p:spPr>
          <a:xfrm>
            <a:off x="1331640" y="4731840"/>
            <a:ext cx="6776280" cy="308160"/>
          </a:xfrm>
          <a:prstGeom prst="rect">
            <a:avLst/>
          </a:prstGeom>
          <a:noFill/>
          <a:ln>
            <a:noFill/>
          </a:ln>
        </p:spPr>
        <p:style>
          <a:lnRef idx="0">
            <a:scrgbClr r="0" g="0" b="0"/>
          </a:lnRef>
          <a:fillRef idx="0">
            <a:scrgbClr r="0" g="0" b="0"/>
          </a:fillRef>
          <a:effectRef idx="0">
            <a:scrgbClr r="0" g="0" b="0"/>
          </a:effectRef>
          <a:fontRef idx="minor"/>
        </p:style>
        <p:txBody>
          <a:bodyPr/>
          <a:lstStyle/>
          <a:p>
            <a:pPr algn="ctr">
              <a:lnSpc>
                <a:spcPct val="100000"/>
              </a:lnSpc>
            </a:pPr>
            <a:r>
              <a:rPr lang="cs-CZ" sz="1200" b="1" strike="noStrike">
                <a:solidFill>
                  <a:srgbClr val="307871"/>
                </a:solidFill>
                <a:latin typeface="Times New Roman"/>
              </a:rPr>
              <a:t>Mgr. Šárka Čemerková, Ph.D.</a:t>
            </a:r>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656957340"/>
              </p:ext>
            </p:extLst>
          </p:nvPr>
        </p:nvGraphicFramePr>
        <p:xfrm>
          <a:off x="1855226" y="448291"/>
          <a:ext cx="5884774" cy="4283549"/>
        </p:xfrm>
        <a:graphic>
          <a:graphicData uri="http://schemas.openxmlformats.org/presentationml/2006/ole">
            <mc:AlternateContent xmlns:mc="http://schemas.openxmlformats.org/markup-compatibility/2006">
              <mc:Choice xmlns:v="urn:schemas-microsoft-com:vml" Requires="v">
                <p:oleObj spid="_x0000_s3142" name="Dokument" r:id="rId4" imgW="5987293" imgH="5885539" progId="Word.Document.8">
                  <p:embed/>
                </p:oleObj>
              </mc:Choice>
              <mc:Fallback>
                <p:oleObj name="Dokument" r:id="rId4" imgW="5987293" imgH="5885539"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5226" y="448291"/>
                        <a:ext cx="5884774" cy="4283549"/>
                      </a:xfrm>
                      <a:prstGeom prst="rect">
                        <a:avLst/>
                      </a:prstGeom>
                      <a:solidFill>
                        <a:srgbClr val="CCFFCC"/>
                      </a:solidFill>
                      <a:ln>
                        <a:noFill/>
                      </a:ln>
                      <a:effectLst/>
                    </p:spPr>
                  </p:pic>
                </p:oleObj>
              </mc:Fallback>
            </mc:AlternateContent>
          </a:graphicData>
        </a:graphic>
      </p:graphicFrame>
      <p:sp>
        <p:nvSpPr>
          <p:cNvPr id="3" name="Obdélník 2"/>
          <p:cNvSpPr/>
          <p:nvPr/>
        </p:nvSpPr>
        <p:spPr>
          <a:xfrm>
            <a:off x="397425" y="1118225"/>
            <a:ext cx="1319541" cy="1323439"/>
          </a:xfrm>
          <a:prstGeom prst="rect">
            <a:avLst/>
          </a:prstGeom>
        </p:spPr>
        <p:txBody>
          <a:bodyPr wrap="square">
            <a:spAutoFit/>
          </a:bodyPr>
          <a:lstStyle/>
          <a:p>
            <a:pPr marL="0" lvl="2">
              <a:spcBef>
                <a:spcPct val="30000"/>
              </a:spcBef>
              <a:spcAft>
                <a:spcPct val="30000"/>
              </a:spcAft>
              <a:defRPr/>
            </a:pPr>
            <a:r>
              <a:rPr lang="cs-CZ" sz="1600" dirty="0"/>
              <a:t>4 základní principy tvorby nákladových středisek</a:t>
            </a:r>
          </a:p>
        </p:txBody>
      </p:sp>
    </p:spTree>
    <p:extLst>
      <p:ext uri="{BB962C8B-B14F-4D97-AF65-F5344CB8AC3E}">
        <p14:creationId xmlns:p14="http://schemas.microsoft.com/office/powerpoint/2010/main" val="32932433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1404</TotalTime>
  <Words>1002</Words>
  <Application>Microsoft Office PowerPoint</Application>
  <PresentationFormat>Předvádění na obrazovce (16:9)</PresentationFormat>
  <Paragraphs>200</Paragraphs>
  <Slides>27</Slides>
  <Notes>24</Notes>
  <HiddenSlides>0</HiddenSlides>
  <MMClips>0</MMClips>
  <ScaleCrop>false</ScaleCrop>
  <HeadingPairs>
    <vt:vector size="8" baseType="variant">
      <vt:variant>
        <vt:lpstr>Použitá písma</vt:lpstr>
      </vt:variant>
      <vt:variant>
        <vt:i4>8</vt:i4>
      </vt:variant>
      <vt:variant>
        <vt:lpstr>Motiv</vt:lpstr>
      </vt:variant>
      <vt:variant>
        <vt:i4>2</vt:i4>
      </vt:variant>
      <vt:variant>
        <vt:lpstr>Vložené servery OLE</vt:lpstr>
      </vt:variant>
      <vt:variant>
        <vt:i4>2</vt:i4>
      </vt:variant>
      <vt:variant>
        <vt:lpstr>Nadpisy snímků</vt:lpstr>
      </vt:variant>
      <vt:variant>
        <vt:i4>27</vt:i4>
      </vt:variant>
    </vt:vector>
  </HeadingPairs>
  <TitlesOfParts>
    <vt:vector size="39" baseType="lpstr">
      <vt:lpstr>Arial</vt:lpstr>
      <vt:lpstr>Arial </vt:lpstr>
      <vt:lpstr>Arial-BoldItalicMT</vt:lpstr>
      <vt:lpstr>Courier New</vt:lpstr>
      <vt:lpstr>DejaVu Sans</vt:lpstr>
      <vt:lpstr>StarSymbol</vt:lpstr>
      <vt:lpstr>Times New Roman</vt:lpstr>
      <vt:lpstr>TimesNewRomanPSMT</vt:lpstr>
      <vt:lpstr>Office Theme</vt:lpstr>
      <vt:lpstr>Office Theme</vt:lpstr>
      <vt:lpstr>Dokument</vt:lpstr>
      <vt:lpstr>Document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cemerkova</cp:lastModifiedBy>
  <cp:revision>280</cp:revision>
  <dcterms:created xsi:type="dcterms:W3CDTF">2016-07-06T15:42:34Z</dcterms:created>
  <dcterms:modified xsi:type="dcterms:W3CDTF">2021-10-27T07:07:01Z</dcterms:modified>
  <dc:language>cs-CZ</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28</vt:i4>
  </property>
  <property fmtid="{D5CDD505-2E9C-101B-9397-08002B2CF9AE}" pid="8" name="PresentationFormat">
    <vt:lpwstr>Předvádění na obrazovce (16:9)</vt:lpwstr>
  </property>
  <property fmtid="{D5CDD505-2E9C-101B-9397-08002B2CF9AE}" pid="9" name="ScaleCrop">
    <vt:bool>false</vt:bool>
  </property>
  <property fmtid="{D5CDD505-2E9C-101B-9397-08002B2CF9AE}" pid="10" name="ShareDoc">
    <vt:bool>false</vt:bool>
  </property>
  <property fmtid="{D5CDD505-2E9C-101B-9397-08002B2CF9AE}" pid="11" name="Slides">
    <vt:i4>29</vt:i4>
  </property>
</Properties>
</file>