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8" r:id="rId2"/>
    <p:sldId id="263" r:id="rId3"/>
    <p:sldId id="321" r:id="rId4"/>
    <p:sldId id="320" r:id="rId5"/>
    <p:sldId id="326" r:id="rId6"/>
    <p:sldId id="325" r:id="rId7"/>
    <p:sldId id="324" r:id="rId8"/>
    <p:sldId id="323" r:id="rId9"/>
    <p:sldId id="322" r:id="rId10"/>
    <p:sldId id="319" r:id="rId11"/>
    <p:sldId id="318" r:id="rId12"/>
    <p:sldId id="317" r:id="rId13"/>
    <p:sldId id="332" r:id="rId14"/>
    <p:sldId id="331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287" r:id="rId3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2" autoAdjust="0"/>
  </p:normalViewPr>
  <p:slideViewPr>
    <p:cSldViewPr snapToGrid="0">
      <p:cViewPr varScale="1">
        <p:scale>
          <a:sx n="143" d="100"/>
          <a:sy n="143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838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/>
              <a:t>Podnikový controlling</a:t>
            </a:r>
          </a:p>
          <a:p>
            <a:pPr lvl="0"/>
            <a:r>
              <a:rPr lang="cs-CZ" sz="3000" b="1" cap="all" dirty="0"/>
              <a:t>-</a:t>
            </a:r>
          </a:p>
          <a:p>
            <a:pPr lvl="0"/>
            <a:r>
              <a:rPr lang="cs-CZ" sz="2600" b="1" cap="all" dirty="0"/>
              <a:t>Kalkulace </a:t>
            </a:r>
            <a:r>
              <a:rPr lang="cs-CZ" sz="2600" b="1" cap="all" dirty="0" smtClean="0"/>
              <a:t>II</a:t>
            </a:r>
            <a:endParaRPr lang="cs-CZ" sz="26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 smtClean="0">
                <a:solidFill>
                  <a:srgbClr val="002060"/>
                </a:solidFill>
              </a:rPr>
              <a:t>Kalkulace dělením s poměrovými čísly, kalkulace ve sdružené výrobě, přirážková kalkulace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Šárka </a:t>
            </a:r>
            <a:r>
              <a:rPr lang="cs-CZ" altLang="cs-CZ" sz="9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92260" y="628601"/>
            <a:ext cx="7488360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307871"/>
                </a:solidFill>
              </a:rPr>
              <a:t>Kalkulace nákladů ve sdružené výrobě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Z výchozí suroviny se vyrábí v jednom výrobním procesu 2 a více výrobků, které jsou na sebe vázané způsobem zpracování výchozího materiálu – poměr výrobků většinou není možno během výroby ovlivnit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Dle vztahu dělíme výrobky na :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1600" i="1" dirty="0"/>
              <a:t>Hlavní výrobky </a:t>
            </a:r>
            <a:r>
              <a:rPr lang="cs-CZ" sz="1600" dirty="0"/>
              <a:t>– cílový výrobek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1600" i="1" dirty="0"/>
              <a:t>Vedlejší výrobky </a:t>
            </a:r>
            <a:r>
              <a:rPr lang="cs-CZ" sz="1600" dirty="0"/>
              <a:t>– vzniká s hlavním, ale kvůli němu se nevyrábí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1600" i="1" dirty="0"/>
              <a:t>Použitelný odpad </a:t>
            </a:r>
            <a:r>
              <a:rPr lang="cs-CZ" sz="1600" dirty="0"/>
              <a:t>– zbytky materiálu a výrobků, které vznikají při výrobě a úplně nebo částečně ztratily užitnou hodnotu výchozího materiálu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Členění výrobků závisí na účelu výroby a na posouzení užitných vlastností výrobků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600" i="1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221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92260" y="628601"/>
            <a:ext cx="74883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Způsoby kalkulace: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16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Zůstatkový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1600" i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Rozpočítací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6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metoda ekvivalentních čísel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16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Kombinace předchozích dvou způsobů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 výpočtu nákladů:</a:t>
            </a:r>
          </a:p>
          <a:p>
            <a:pPr lvl="1" algn="just">
              <a:spcBef>
                <a:spcPts val="600"/>
              </a:spcBef>
            </a:pPr>
            <a:r>
              <a:rPr lang="cs-CZ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produkce sdružených výkonů </a:t>
            </a:r>
          </a:p>
          <a:p>
            <a:pPr lvl="1" algn="just">
              <a:spcBef>
                <a:spcPts val="600"/>
              </a:spcBef>
            </a:pPr>
            <a:r>
              <a:rPr lang="cs-CZ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+ Dodatečné náklady vedlejších výrobků (likvidace apod.)</a:t>
            </a:r>
          </a:p>
          <a:p>
            <a:pPr lvl="1" algn="just">
              <a:spcBef>
                <a:spcPts val="600"/>
              </a:spcBef>
            </a:pPr>
            <a:r>
              <a:rPr lang="cs-CZ" sz="1600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Výnosy z prodeje vedlejších výrobků</a:t>
            </a:r>
          </a:p>
          <a:p>
            <a:pPr lvl="1" algn="just">
              <a:spcBef>
                <a:spcPts val="600"/>
              </a:spcBef>
            </a:pPr>
            <a:r>
              <a:rPr lang="cs-CZ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= náklady hlavních výrobků: počet hlavních výrobků</a:t>
            </a:r>
          </a:p>
        </p:txBody>
      </p:sp>
    </p:spTree>
    <p:extLst>
      <p:ext uri="{BB962C8B-B14F-4D97-AF65-F5344CB8AC3E}">
        <p14:creationId xmlns:p14="http://schemas.microsoft.com/office/powerpoint/2010/main" val="3927974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10665" y="628601"/>
            <a:ext cx="70238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i="1" dirty="0">
                <a:solidFill>
                  <a:srgbClr val="307871"/>
                </a:solidFill>
              </a:rPr>
              <a:t>Zůstatkový způsob kalkulace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výrobek H hlavní výrobek, výrobky V1 a V2  použitelný odpad, který se dále nezpracovává, ale prodává jinému podniku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endParaRPr lang="cs-CZ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801294"/>
              </p:ext>
            </p:extLst>
          </p:nvPr>
        </p:nvGraphicFramePr>
        <p:xfrm>
          <a:off x="1092018" y="2156973"/>
          <a:ext cx="6652552" cy="2118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3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52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03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48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7264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3818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Prodejní cena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Tržby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Sdružené </a:t>
                      </a:r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57 000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87597" y="4275671"/>
            <a:ext cx="72699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Řešení:	</a:t>
            </a:r>
            <a:r>
              <a:rPr lang="cs-CZ" sz="1600" i="1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(H) = 57 000-(1 500 + 100) = 55 400</a:t>
            </a:r>
          </a:p>
          <a:p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 	vlastní náklady výroby hlavního výrobku = 55 400/400 = 138,50 Kč/t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33781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92260" y="550155"/>
            <a:ext cx="7488360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i="1" dirty="0" err="1">
                <a:solidFill>
                  <a:srgbClr val="307871"/>
                </a:solidFill>
              </a:rPr>
              <a:t>Rozpočítací</a:t>
            </a:r>
            <a:r>
              <a:rPr lang="cs-CZ" sz="2200" i="1" dirty="0">
                <a:solidFill>
                  <a:srgbClr val="307871"/>
                </a:solidFill>
              </a:rPr>
              <a:t> způsob kalkulace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Výrobky H, V1 a V2 jsou rovnocenné, sdružené náklady 57 000 Kč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896365"/>
              </p:ext>
            </p:extLst>
          </p:nvPr>
        </p:nvGraphicFramePr>
        <p:xfrm>
          <a:off x="1108664" y="1735095"/>
          <a:ext cx="7769111" cy="2215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1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0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20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36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20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420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8184">
                <a:tc rowSpan="2"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Prodejní cena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Tržby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Sdružené náklady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184">
                <a:tc v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>
                          <a:solidFill>
                            <a:schemeClr val="tx1"/>
                          </a:solidFill>
                        </a:rPr>
                        <a:t>na 1 tunu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>
                          <a:solidFill>
                            <a:schemeClr val="tx1"/>
                          </a:solidFill>
                        </a:rPr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139,71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55 882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20,96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1 048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3,49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81 600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57 000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86886" y="4049800"/>
            <a:ext cx="88923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>
                <a:cs typeface="Times New Roman" panose="02020603050405020304" pitchFamily="18" charset="0"/>
              </a:rPr>
              <a:t>Řešení: 	náklady na 1 Kč tržeb průměrného výrobku = sdružené náklady celkem : tržby celkem</a:t>
            </a:r>
          </a:p>
          <a:p>
            <a:r>
              <a:rPr lang="cs-CZ" sz="1600" dirty="0">
                <a:cs typeface="Times New Roman" panose="02020603050405020304" pitchFamily="18" charset="0"/>
              </a:rPr>
              <a:t>	= 57 000 : 81 600 = 0,699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58746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640" y="318784"/>
            <a:ext cx="74883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i="1" dirty="0">
                <a:solidFill>
                  <a:srgbClr val="307871"/>
                </a:solidFill>
              </a:rPr>
              <a:t>Kombinovaná metoda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Výrobky H a V2 považujeme za hlavní, výrobek V1 za vedlejší, společné náklady sdružených výkonů přepočítáme v poměru prodejních cen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endParaRPr lang="cs-CZ" sz="22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514058"/>
              </p:ext>
            </p:extLst>
          </p:nvPr>
        </p:nvGraphicFramePr>
        <p:xfrm>
          <a:off x="1110086" y="1810630"/>
          <a:ext cx="7769111" cy="2215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1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0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31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26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20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4206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8184">
                <a:tc rowSpan="2"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Prodejní cena </a:t>
                      </a:r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Tržby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Sdružené náklady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184">
                <a:tc v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>
                          <a:solidFill>
                            <a:schemeClr val="tx1"/>
                          </a:solidFill>
                        </a:rPr>
                        <a:t>na 1 tunu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>
                          <a:solidFill>
                            <a:schemeClr val="tx1"/>
                          </a:solidFill>
                        </a:rPr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135,37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54 146,34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67,68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1 353,66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81 600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57 000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51640" y="3967299"/>
            <a:ext cx="85322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cs typeface="Times New Roman" panose="02020603050405020304" pitchFamily="18" charset="0"/>
              </a:rPr>
              <a:t>Řešení: </a:t>
            </a:r>
            <a:r>
              <a:rPr lang="cs-CZ" sz="1600" i="1" dirty="0">
                <a:cs typeface="Times New Roman" panose="02020603050405020304" pitchFamily="18" charset="0"/>
              </a:rPr>
              <a:t>p</a:t>
            </a:r>
            <a:r>
              <a:rPr lang="cs-CZ" sz="1600" dirty="0">
                <a:cs typeface="Times New Roman" panose="02020603050405020304" pitchFamily="18" charset="0"/>
              </a:rPr>
              <a:t>(</a:t>
            </a:r>
            <a:r>
              <a:rPr lang="cs-CZ" sz="1600" i="1" dirty="0">
                <a:cs typeface="Times New Roman" panose="02020603050405020304" pitchFamily="18" charset="0"/>
              </a:rPr>
              <a:t>H</a:t>
            </a:r>
            <a:r>
              <a:rPr lang="cs-CZ" sz="1600" dirty="0">
                <a:cs typeface="Times New Roman" panose="02020603050405020304" pitchFamily="18" charset="0"/>
              </a:rPr>
              <a:t>) : </a:t>
            </a:r>
            <a:r>
              <a:rPr lang="cs-CZ" sz="1600" i="1" dirty="0">
                <a:cs typeface="Times New Roman" panose="02020603050405020304" pitchFamily="18" charset="0"/>
              </a:rPr>
              <a:t>p</a:t>
            </a:r>
            <a:r>
              <a:rPr lang="cs-CZ" sz="1600" dirty="0">
                <a:cs typeface="Times New Roman" panose="02020603050405020304" pitchFamily="18" charset="0"/>
              </a:rPr>
              <a:t>(</a:t>
            </a:r>
            <a:r>
              <a:rPr lang="cs-CZ" sz="1600" i="1" dirty="0">
                <a:cs typeface="Times New Roman" panose="02020603050405020304" pitchFamily="18" charset="0"/>
              </a:rPr>
              <a:t>V</a:t>
            </a:r>
            <a:r>
              <a:rPr lang="cs-CZ" sz="1600" dirty="0">
                <a:cs typeface="Times New Roman" panose="02020603050405020304" pitchFamily="18" charset="0"/>
              </a:rPr>
              <a:t>2) = 200 : 5</a:t>
            </a:r>
          </a:p>
          <a:p>
            <a:r>
              <a:rPr lang="cs-CZ" sz="1600" dirty="0">
                <a:cs typeface="Times New Roman" panose="02020603050405020304" pitchFamily="18" charset="0"/>
              </a:rPr>
              <a:t>Náklady sdruženého výkonu celkem : cena </a:t>
            </a:r>
            <a:r>
              <a:rPr lang="cs-CZ" sz="1600" dirty="0" err="1">
                <a:cs typeface="Times New Roman" panose="02020603050405020304" pitchFamily="18" charset="0"/>
              </a:rPr>
              <a:t>rovnoc</a:t>
            </a:r>
            <a:r>
              <a:rPr lang="cs-CZ" sz="1600" dirty="0">
                <a:cs typeface="Times New Roman" panose="02020603050405020304" pitchFamily="18" charset="0"/>
              </a:rPr>
              <a:t>. výkonů = 55 500 : (200 + 5) = 270,7371</a:t>
            </a:r>
          </a:p>
          <a:p>
            <a:r>
              <a:rPr lang="cs-CZ" sz="1600" dirty="0">
                <a:cs typeface="Times New Roman" panose="02020603050405020304" pitchFamily="18" charset="0"/>
              </a:rPr>
              <a:t>H: (270,7371*200) : 400 = 135,37 Kč/t</a:t>
            </a:r>
          </a:p>
          <a:p>
            <a:r>
              <a:rPr lang="cs-CZ" sz="1600" dirty="0">
                <a:cs typeface="Times New Roman" panose="02020603050405020304" pitchFamily="18" charset="0"/>
              </a:rPr>
              <a:t>V2: (270,7371 * 5) : 20 = 67,68 Kč/t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650511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DDE40036-5953-476A-98B5-9F294EBD28B9}"/>
              </a:ext>
            </a:extLst>
          </p:cNvPr>
          <p:cNvSpPr/>
          <p:nvPr/>
        </p:nvSpPr>
        <p:spPr>
          <a:xfrm>
            <a:off x="412112" y="527392"/>
            <a:ext cx="741221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>
              <a:spcBef>
                <a:spcPts val="1200"/>
              </a:spcBef>
              <a:spcAft>
                <a:spcPts val="6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Kalkulace přirážková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rozvrhování režijních nákladů při produkci různorodých výrobků s různou technologií a různým množstvím nepřímých nákladů v jednotlivých položkách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kde</a:t>
            </a:r>
          </a:p>
          <a:p>
            <a:pPr algn="just">
              <a:spcAft>
                <a:spcPts val="0"/>
              </a:spcAft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200" i="1" dirty="0">
                <a:ea typeface="Calibri" panose="020F0502020204030204" pitchFamily="34" charset="0"/>
                <a:cs typeface="Times New Roman" panose="02020603050405020304" pitchFamily="18" charset="0"/>
              </a:rPr>
              <a:t>RS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	… režijní sazba	</a:t>
            </a:r>
          </a:p>
          <a:p>
            <a:pPr indent="450215" algn="just">
              <a:spcAft>
                <a:spcPts val="0"/>
              </a:spcAft>
            </a:pPr>
            <a:r>
              <a:rPr lang="cs-CZ" sz="2200" i="1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2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2200" i="1" baseline="-25000" dirty="0" err="1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	… celkové nepřímé společné náklady</a:t>
            </a:r>
          </a:p>
          <a:p>
            <a:pPr algn="just">
              <a:spcAft>
                <a:spcPts val="600"/>
              </a:spcAft>
            </a:pP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200" i="1" dirty="0">
                <a:ea typeface="Calibri" panose="020F0502020204030204" pitchFamily="34" charset="0"/>
                <a:cs typeface="Times New Roman" panose="02020603050405020304" pitchFamily="18" charset="0"/>
              </a:rPr>
              <a:t>KZ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	… celkový objem rozvrhové základny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DB3947B2-4C33-4CDC-8F75-16F8146C63A0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801322" y="2334150"/>
          <a:ext cx="1579392" cy="81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Rovnice" r:id="rId5" imgW="710891" imgH="444307" progId="Equation.3">
                  <p:embed/>
                </p:oleObj>
              </mc:Choice>
              <mc:Fallback>
                <p:oleObj name="Rovnice" r:id="rId5" imgW="710891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322" y="2334150"/>
                        <a:ext cx="1579392" cy="812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705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72AB95A9-727F-4D09-BE7E-BBFF7B6F8267}"/>
              </a:ext>
            </a:extLst>
          </p:cNvPr>
          <p:cNvSpPr/>
          <p:nvPr/>
        </p:nvSpPr>
        <p:spPr>
          <a:xfrm>
            <a:off x="396000" y="527392"/>
            <a:ext cx="722281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rozvrhovou základnu si stanoví organizace sama, tak, aby byla k rozvrhovaným režijním nákladům přímo úměrná – často přímá mzda nebo součet přímých nákladů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vybraná rozvrhová základna musí splňovat tyto požadavky: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musí mít příčinný vztah ke vzniku režijních nákladů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musí mít stálost vztahu k vývoji nákladů, tzn. změní-li se rozvrhová základna, změní se výše režijních nákladů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rozvrhová základna musí být dostatečně veliká, aby změny v ní nezpůsobovaly chyby ve výpočtech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712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28E9FF21-A5D8-44EB-8835-D04FA69BBBB7}"/>
              </a:ext>
            </a:extLst>
          </p:cNvPr>
          <p:cNvSpPr/>
          <p:nvPr/>
        </p:nvSpPr>
        <p:spPr>
          <a:xfrm>
            <a:off x="302040" y="527392"/>
            <a:ext cx="7412216" cy="2057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rozvrhová základna může existovat ve dvou podobách:</a:t>
            </a: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peněžních jednotkách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přímé mzdy, přímý materiál, celkové přímé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naturálních jednotkách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pracovní hodiny, strojové hodiny, hmotnosti, koeficient pracnosti, doba poskytování služby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1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4793BBBE-3CCD-449C-B763-ACD51163B154}"/>
              </a:ext>
            </a:extLst>
          </p:cNvPr>
          <p:cNvSpPr/>
          <p:nvPr/>
        </p:nvSpPr>
        <p:spPr>
          <a:xfrm>
            <a:off x="305034" y="628601"/>
            <a:ext cx="7392481" cy="3048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Kalkulace přirážková existuje ve dvou základních podobách:</a:t>
            </a: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kalkulace s jednou přirážkou:</a:t>
            </a:r>
          </a:p>
          <a:p>
            <a:pPr marL="1257300" lvl="2" indent="-3429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všechny nepřímé náklady se rozpočítají dle jedné přirážky</a:t>
            </a:r>
          </a:p>
          <a:p>
            <a:pPr marL="1257300" lvl="2" indent="-3429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metoda rychlejší, méně náročné, ale také méně přesné</a:t>
            </a:r>
          </a:p>
          <a:p>
            <a:pPr marL="800100" lvl="1" indent="-342900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kalkulace s více přirážkami:</a:t>
            </a:r>
          </a:p>
          <a:p>
            <a:pPr marL="1257300" lvl="2" indent="-3429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více používaná v praxi</a:t>
            </a:r>
          </a:p>
          <a:p>
            <a:pPr marL="1257300" lvl="2" indent="-342900" algn="just">
              <a:lnSpc>
                <a:spcPct val="114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více rozvrhových základen dle místa vzniku režijního nákladu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678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21D4DD0B-17AC-4043-B4A2-8C4CD022BEC2}"/>
              </a:ext>
            </a:extLst>
          </p:cNvPr>
          <p:cNvSpPr/>
          <p:nvPr/>
        </p:nvSpPr>
        <p:spPr>
          <a:xfrm>
            <a:off x="432000" y="691786"/>
            <a:ext cx="7221600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cs-CZ" sz="2200" b="1" dirty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Postup přirážkové kalkulace:</a:t>
            </a:r>
          </a:p>
          <a:p>
            <a:pPr marL="457200" lvl="0" indent="-457200" algn="just">
              <a:lnSpc>
                <a:spcPct val="115000"/>
              </a:lnSpc>
              <a:buFont typeface="+mj-lt"/>
              <a:buAutoNum type="arabicPeriod"/>
              <a:tabLst>
                <a:tab pos="228600" algn="l"/>
                <a:tab pos="449580" algn="l"/>
              </a:tabLs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Stanovíme rozvrhovou základnu.</a:t>
            </a:r>
          </a:p>
          <a:p>
            <a:pPr marL="457200" lvl="0" indent="-457200" algn="just">
              <a:lnSpc>
                <a:spcPct val="115000"/>
              </a:lnSpc>
              <a:buFont typeface="+mj-lt"/>
              <a:buAutoNum type="arabicPeriod"/>
              <a:tabLst>
                <a:tab pos="228600" algn="l"/>
                <a:tab pos="449580" algn="l"/>
              </a:tabLs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Vypočítáme výši režijní sazby.</a:t>
            </a:r>
          </a:p>
          <a:p>
            <a:pPr marL="457200" lvl="0" indent="-457200" algn="just">
              <a:lnSpc>
                <a:spcPct val="115000"/>
              </a:lnSpc>
              <a:buFont typeface="+mj-lt"/>
              <a:buAutoNum type="arabicPeriod"/>
              <a:tabLst>
                <a:tab pos="228600" algn="l"/>
                <a:tab pos="449580" algn="l"/>
              </a:tabLs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Rozpočítáme režijní náklady na jednotlivé typy </a:t>
            </a:r>
            <a:r>
              <a:rPr lang="cs-CZ" sz="2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výrobků (služeb).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92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 lvl="0"/>
            <a:r>
              <a:rPr lang="cs-CZ" sz="3100" b="1" dirty="0"/>
              <a:t>Podnikový controlling</a:t>
            </a:r>
          </a:p>
          <a:p>
            <a:pPr lvl="0"/>
            <a:r>
              <a:rPr lang="cs-CZ" sz="3100" b="1" dirty="0"/>
              <a:t>-</a:t>
            </a:r>
          </a:p>
          <a:p>
            <a:pPr lvl="0"/>
            <a:r>
              <a:rPr lang="cs-CZ" sz="3100" b="1" dirty="0"/>
              <a:t>Kalkulace </a:t>
            </a:r>
            <a:r>
              <a:rPr lang="cs-CZ" sz="3100" b="1" dirty="0" smtClean="0"/>
              <a:t>II</a:t>
            </a:r>
            <a:endParaRPr lang="cs-CZ" sz="3100" b="1" dirty="0"/>
          </a:p>
          <a:p>
            <a:endParaRPr lang="en-GB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223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Vícestupňová kalkulace dělením s poměrovými čísly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Multiplikační kalkulace děleném s poměrovými čísly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Kalkulace ve sdružené výrobě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Přirážková kalkulace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56267B72-9CD7-4087-A66A-581E56C9FEDF}"/>
              </a:ext>
            </a:extLst>
          </p:cNvPr>
          <p:cNvSpPr/>
          <p:nvPr/>
        </p:nvSpPr>
        <p:spPr>
          <a:xfrm>
            <a:off x="475200" y="628601"/>
            <a:ext cx="7128000" cy="2395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 „Spektrum“ vyrábí 3 různé výrobky, na které byly vynaloženy celkové přímé mzdy ve výši</a:t>
            </a:r>
            <a:b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60 000 Kč. Podnik eviduje 168 000 Kč výrobní režie. Přerozdělte výrobní režijní náklady s využitím přirážkové kalkulace, kdy rozvrhovou základnou jsou přímé mzdy. 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="" xmlns:a16="http://schemas.microsoft.com/office/drawing/2014/main" id="{73B49B1B-F4BD-4A32-8ACC-8A1EF430B0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2800" y="3499417"/>
          <a:ext cx="7365600" cy="94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2070">
                  <a:extLst>
                    <a:ext uri="{9D8B030D-6E8A-4147-A177-3AD203B41FA5}">
                      <a16:colId xmlns="" xmlns:a16="http://schemas.microsoft.com/office/drawing/2014/main" val="3302832731"/>
                    </a:ext>
                  </a:extLst>
                </a:gridCol>
                <a:gridCol w="861872">
                  <a:extLst>
                    <a:ext uri="{9D8B030D-6E8A-4147-A177-3AD203B41FA5}">
                      <a16:colId xmlns="" xmlns:a16="http://schemas.microsoft.com/office/drawing/2014/main" val="2290885194"/>
                    </a:ext>
                  </a:extLst>
                </a:gridCol>
                <a:gridCol w="1491045">
                  <a:extLst>
                    <a:ext uri="{9D8B030D-6E8A-4147-A177-3AD203B41FA5}">
                      <a16:colId xmlns="" xmlns:a16="http://schemas.microsoft.com/office/drawing/2014/main" val="2611336745"/>
                    </a:ext>
                  </a:extLst>
                </a:gridCol>
                <a:gridCol w="1582375">
                  <a:extLst>
                    <a:ext uri="{9D8B030D-6E8A-4147-A177-3AD203B41FA5}">
                      <a16:colId xmlns="" xmlns:a16="http://schemas.microsoft.com/office/drawing/2014/main" val="776364705"/>
                    </a:ext>
                  </a:extLst>
                </a:gridCol>
                <a:gridCol w="1318238">
                  <a:extLst>
                    <a:ext uri="{9D8B030D-6E8A-4147-A177-3AD203B41FA5}">
                      <a16:colId xmlns="" xmlns:a16="http://schemas.microsoft.com/office/drawing/2014/main" val="440519403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výrobek X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výrobek Y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výrobek Z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90859204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 marL="122555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Přímé mzdy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Kč/ks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9890" algn="dec"/>
                          <a:tab pos="12573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	120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110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8241619"/>
                  </a:ext>
                </a:extLst>
              </a:tr>
              <a:tr h="154940">
                <a:tc>
                  <a:txBody>
                    <a:bodyPr/>
                    <a:lstStyle/>
                    <a:p>
                      <a:pPr marL="122555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Výrobní režie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Kč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573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168 000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861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477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>
                <a:extLst>
                  <a:ext uri="{FF2B5EF4-FFF2-40B4-BE49-F238E27FC236}">
                    <a16:creationId xmlns="" xmlns:a16="http://schemas.microsoft.com/office/drawing/2014/main" id="{1D799EB2-7493-4980-9EC3-A4E83D624306}"/>
                  </a:ext>
                </a:extLst>
              </p:cNvPr>
              <p:cNvSpPr/>
              <p:nvPr/>
            </p:nvSpPr>
            <p:spPr>
              <a:xfrm>
                <a:off x="399820" y="527392"/>
                <a:ext cx="7563380" cy="3438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4000"/>
                  </a:lnSpc>
                </a:pPr>
                <a:r>
                  <a:rPr lang="cs-CZ" sz="2200" b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Řešení: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4000"/>
                  </a:lnSpc>
                </a:pPr>
                <a:r>
                  <a:rPr lang="cs-CZ" sz="22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Nejdříve vypočítáme režijní sazbu:</a:t>
                </a:r>
              </a:p>
              <a:p>
                <a:pPr algn="just">
                  <a:lnSpc>
                    <a:spcPct val="114000"/>
                  </a:lnSpc>
                </a:pPr>
                <a14:m>
                  <m:oMath xmlns:m="http://schemas.openxmlformats.org/officeDocument/2006/math"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𝑅𝑆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𝑅𝑍</m:t>
                        </m:r>
                      </m:den>
                    </m:f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168 000</m:t>
                        </m:r>
                      </m:num>
                      <m:den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60 000</m:t>
                        </m:r>
                      </m:den>
                    </m:f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=2,8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VR/1 Kč přímých mezd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4000"/>
                  </a:lnSpc>
                </a:pPr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Pomocí sazby přepočítáme výrobní režii na kalkulační jednici, tj. na 1 ks výrobku X, Y a Z: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4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𝑅𝑆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𝑋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=2,8∙120=336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VR na 1 ks výrobku X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4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𝑌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𝑅𝑆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𝑌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=2,8∙100=280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VR na 1 ks výrobku Y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4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𝑍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𝑅𝑆</m:t>
                    </m:r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𝑍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=2,8∙110=308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</a:rPr>
                  <a:t>Kč VR na 1 ks výrobku Z</a:t>
                </a:r>
                <a:endParaRPr lang="cs-CZ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2" name="Obdélník 1">
                <a:extLst>
                  <a:ext uri="{FF2B5EF4-FFF2-40B4-BE49-F238E27FC236}">
                    <a16:creationId xmlns:a16="http://schemas.microsoft.com/office/drawing/2014/main" id="{1D799EB2-7493-4980-9EC3-A4E83D6243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20" y="527392"/>
                <a:ext cx="7563380" cy="3438057"/>
              </a:xfrm>
              <a:prstGeom prst="rect">
                <a:avLst/>
              </a:prstGeom>
              <a:blipFill>
                <a:blip r:embed="rId3"/>
                <a:stretch>
                  <a:fillRect l="-1048" t="-709" r="-1129" b="-17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75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>
            <a:extLst>
              <a:ext uri="{FF2B5EF4-FFF2-40B4-BE49-F238E27FC236}">
                <a16:creationId xmlns="" xmlns:a16="http://schemas.microsoft.com/office/drawing/2014/main" id="{452B39D7-A627-40D1-98FA-B7E4B7B052F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89829" y="4060650"/>
          <a:ext cx="6799079" cy="841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5651">
                  <a:extLst>
                    <a:ext uri="{9D8B030D-6E8A-4147-A177-3AD203B41FA5}">
                      <a16:colId xmlns="" xmlns:a16="http://schemas.microsoft.com/office/drawing/2014/main" val="3538478189"/>
                    </a:ext>
                  </a:extLst>
                </a:gridCol>
                <a:gridCol w="845780">
                  <a:extLst>
                    <a:ext uri="{9D8B030D-6E8A-4147-A177-3AD203B41FA5}">
                      <a16:colId xmlns="" xmlns:a16="http://schemas.microsoft.com/office/drawing/2014/main" val="337316045"/>
                    </a:ext>
                  </a:extLst>
                </a:gridCol>
                <a:gridCol w="846776">
                  <a:extLst>
                    <a:ext uri="{9D8B030D-6E8A-4147-A177-3AD203B41FA5}">
                      <a16:colId xmlns="" xmlns:a16="http://schemas.microsoft.com/office/drawing/2014/main" val="253748607"/>
                    </a:ext>
                  </a:extLst>
                </a:gridCol>
                <a:gridCol w="845780">
                  <a:extLst>
                    <a:ext uri="{9D8B030D-6E8A-4147-A177-3AD203B41FA5}">
                      <a16:colId xmlns="" xmlns:a16="http://schemas.microsoft.com/office/drawing/2014/main" val="2573625095"/>
                    </a:ext>
                  </a:extLst>
                </a:gridCol>
                <a:gridCol w="846776">
                  <a:extLst>
                    <a:ext uri="{9D8B030D-6E8A-4147-A177-3AD203B41FA5}">
                      <a16:colId xmlns="" xmlns:a16="http://schemas.microsoft.com/office/drawing/2014/main" val="1830485433"/>
                    </a:ext>
                  </a:extLst>
                </a:gridCol>
                <a:gridCol w="738316">
                  <a:extLst>
                    <a:ext uri="{9D8B030D-6E8A-4147-A177-3AD203B41FA5}">
                      <a16:colId xmlns="" xmlns:a16="http://schemas.microsoft.com/office/drawing/2014/main" val="9896920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solidFill>
                            <a:schemeClr val="tx1"/>
                          </a:solidFill>
                          <a:effectLst/>
                        </a:rPr>
                        <a:t>Položky/provozovny</a:t>
                      </a:r>
                      <a:endParaRPr lang="cs-CZ" sz="160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cs-CZ" sz="160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91409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solidFill>
                            <a:schemeClr val="tx1"/>
                          </a:solidFill>
                          <a:effectLst/>
                        </a:rPr>
                        <a:t>Režijní náklady [tis. Kč]</a:t>
                      </a:r>
                      <a:endParaRPr lang="cs-CZ" sz="160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3 080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10 640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3 150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6 000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2 450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06062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solidFill>
                            <a:schemeClr val="tx1"/>
                          </a:solidFill>
                          <a:effectLst/>
                        </a:rPr>
                        <a:t>Výrobní kapacita [tis. </a:t>
                      </a:r>
                      <a:r>
                        <a:rPr lang="cs-CZ" sz="1600" spc="-30" dirty="0" err="1">
                          <a:solidFill>
                            <a:schemeClr val="tx1"/>
                          </a:solidFill>
                          <a:effectLst/>
                        </a:rPr>
                        <a:t>Nh</a:t>
                      </a:r>
                      <a:r>
                        <a:rPr lang="cs-CZ" sz="1600" spc="-30" dirty="0">
                          <a:solidFill>
                            <a:schemeClr val="tx1"/>
                          </a:solidFill>
                          <a:effectLst/>
                        </a:rPr>
                        <a:t>]</a:t>
                      </a:r>
                      <a:endParaRPr lang="cs-CZ" sz="160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cs-CZ" sz="160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spc="-3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cs-CZ" sz="160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2085126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="" xmlns:a16="http://schemas.microsoft.com/office/drawing/2014/main" id="{7EDD4626-F90A-417A-A6E3-8F7A4AAD9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813497"/>
              </p:ext>
            </p:extLst>
          </p:nvPr>
        </p:nvGraphicFramePr>
        <p:xfrm>
          <a:off x="1042422" y="2683003"/>
          <a:ext cx="6593800" cy="1121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4473">
                  <a:extLst>
                    <a:ext uri="{9D8B030D-6E8A-4147-A177-3AD203B41FA5}">
                      <a16:colId xmlns="" xmlns:a16="http://schemas.microsoft.com/office/drawing/2014/main" val="1313689691"/>
                    </a:ext>
                  </a:extLst>
                </a:gridCol>
                <a:gridCol w="857155">
                  <a:extLst>
                    <a:ext uri="{9D8B030D-6E8A-4147-A177-3AD203B41FA5}">
                      <a16:colId xmlns="" xmlns:a16="http://schemas.microsoft.com/office/drawing/2014/main" val="70163832"/>
                    </a:ext>
                  </a:extLst>
                </a:gridCol>
                <a:gridCol w="975112">
                  <a:extLst>
                    <a:ext uri="{9D8B030D-6E8A-4147-A177-3AD203B41FA5}">
                      <a16:colId xmlns="" xmlns:a16="http://schemas.microsoft.com/office/drawing/2014/main" val="3091289034"/>
                    </a:ext>
                  </a:extLst>
                </a:gridCol>
                <a:gridCol w="976095">
                  <a:extLst>
                    <a:ext uri="{9D8B030D-6E8A-4147-A177-3AD203B41FA5}">
                      <a16:colId xmlns="" xmlns:a16="http://schemas.microsoft.com/office/drawing/2014/main" val="3310938074"/>
                    </a:ext>
                  </a:extLst>
                </a:gridCol>
                <a:gridCol w="835529">
                  <a:extLst>
                    <a:ext uri="{9D8B030D-6E8A-4147-A177-3AD203B41FA5}">
                      <a16:colId xmlns="" xmlns:a16="http://schemas.microsoft.com/office/drawing/2014/main" val="2026013267"/>
                    </a:ext>
                  </a:extLst>
                </a:gridCol>
                <a:gridCol w="725436">
                  <a:extLst>
                    <a:ext uri="{9D8B030D-6E8A-4147-A177-3AD203B41FA5}">
                      <a16:colId xmlns="" xmlns:a16="http://schemas.microsoft.com/office/drawing/2014/main" val="23092230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Výrobek </a:t>
                      </a:r>
                      <a:r>
                        <a:rPr lang="cs-CZ" sz="1600" b="1" spc="-30" dirty="0" smtClean="0">
                          <a:solidFill>
                            <a:schemeClr val="tx1"/>
                          </a:solidFill>
                          <a:effectLst/>
                        </a:rPr>
                        <a:t>/provozovny</a:t>
                      </a:r>
                      <a:endParaRPr lang="cs-CZ" sz="1600" b="1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cs-CZ" sz="1600" b="1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cs-CZ" sz="1600" b="1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cs-CZ" sz="1600" b="1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cs-CZ" sz="1600" b="1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cs-CZ" sz="1600" b="1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640628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X [</a:t>
                      </a:r>
                      <a:r>
                        <a:rPr lang="cs-CZ" sz="1600" b="1" spc="-30" dirty="0" err="1">
                          <a:solidFill>
                            <a:schemeClr val="tx1"/>
                          </a:solidFill>
                          <a:effectLst/>
                        </a:rPr>
                        <a:t>Nh</a:t>
                      </a: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/výrobek]</a:t>
                      </a:r>
                      <a:endParaRPr lang="cs-CZ" sz="1600" b="1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  8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  8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05457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Y [</a:t>
                      </a:r>
                      <a:r>
                        <a:rPr lang="cs-CZ" sz="1600" b="1" spc="-30" dirty="0" err="1">
                          <a:solidFill>
                            <a:schemeClr val="tx1"/>
                          </a:solidFill>
                          <a:effectLst/>
                        </a:rPr>
                        <a:t>Nh</a:t>
                      </a: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/výrobek]</a:t>
                      </a:r>
                      <a:endParaRPr lang="cs-CZ" sz="1600" b="1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  4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14374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Z [</a:t>
                      </a:r>
                      <a:r>
                        <a:rPr lang="cs-CZ" sz="1600" b="1" spc="-30" dirty="0" err="1">
                          <a:solidFill>
                            <a:schemeClr val="tx1"/>
                          </a:solidFill>
                          <a:effectLst/>
                        </a:rPr>
                        <a:t>Nh</a:t>
                      </a:r>
                      <a:r>
                        <a:rPr lang="cs-CZ" sz="1600" b="1" spc="-30" dirty="0">
                          <a:solidFill>
                            <a:schemeClr val="tx1"/>
                          </a:solidFill>
                          <a:effectLst/>
                        </a:rPr>
                        <a:t>/výrobek]</a:t>
                      </a:r>
                      <a:endParaRPr lang="cs-CZ" sz="1600" b="1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cs-CZ" sz="1600" b="0" spc="-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spc="-3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cs-CZ" sz="1600" b="0" spc="-3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4803849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34F8D177-09F5-4ACF-912D-2C3F39165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322" y="527392"/>
            <a:ext cx="7501298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  <a:r>
              <a:rPr kumimoji="0" lang="cs-CZ" altLang="cs-CZ" sz="2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Na výrobky X, Y, Z vyráběné v 5 provozovnách spotřebováváme časy v normohodinách [</a:t>
            </a:r>
            <a:r>
              <a:rPr kumimoji="0" lang="cs-CZ" altLang="cs-CZ" sz="2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cs-CZ" altLang="cs-CZ" sz="2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/výrobek]. Rozdělte výrobní režii na jednotlivé výrobky X, Y, Z, je-li rozvrhovou základnou výrobní kapacita. Časová náročnost výroby jednotlivých výrobků je uvedena v tabulce</a:t>
            </a:r>
            <a:endParaRPr kumimoji="0" lang="cs-CZ" altLang="cs-CZ" sz="2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10926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="" xmlns:a16="http://schemas.microsoft.com/office/drawing/2014/main" id="{3A87823E-D9B8-4B13-BC55-DEF8853999D0}"/>
              </a:ext>
            </a:extLst>
          </p:cNvPr>
          <p:cNvSpPr txBox="1"/>
          <p:nvPr/>
        </p:nvSpPr>
        <p:spPr>
          <a:xfrm>
            <a:off x="457029" y="768011"/>
            <a:ext cx="143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/>
              <a:t>Řešení: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="" xmlns:a16="http://schemas.microsoft.com/office/drawing/2014/main" id="{3AD7D8CD-67D7-4AB0-9F1F-12C15243FFD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8640" y="1491488"/>
          <a:ext cx="7178400" cy="2518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5680">
                  <a:extLst>
                    <a:ext uri="{9D8B030D-6E8A-4147-A177-3AD203B41FA5}">
                      <a16:colId xmlns="" xmlns:a16="http://schemas.microsoft.com/office/drawing/2014/main" val="664502191"/>
                    </a:ext>
                  </a:extLst>
                </a:gridCol>
                <a:gridCol w="1435680">
                  <a:extLst>
                    <a:ext uri="{9D8B030D-6E8A-4147-A177-3AD203B41FA5}">
                      <a16:colId xmlns="" xmlns:a16="http://schemas.microsoft.com/office/drawing/2014/main" val="182724862"/>
                    </a:ext>
                  </a:extLst>
                </a:gridCol>
                <a:gridCol w="1435680">
                  <a:extLst>
                    <a:ext uri="{9D8B030D-6E8A-4147-A177-3AD203B41FA5}">
                      <a16:colId xmlns="" xmlns:a16="http://schemas.microsoft.com/office/drawing/2014/main" val="3106642162"/>
                    </a:ext>
                  </a:extLst>
                </a:gridCol>
                <a:gridCol w="1435680">
                  <a:extLst>
                    <a:ext uri="{9D8B030D-6E8A-4147-A177-3AD203B41FA5}">
                      <a16:colId xmlns="" xmlns:a16="http://schemas.microsoft.com/office/drawing/2014/main" val="1576801770"/>
                    </a:ext>
                  </a:extLst>
                </a:gridCol>
                <a:gridCol w="1435680">
                  <a:extLst>
                    <a:ext uri="{9D8B030D-6E8A-4147-A177-3AD203B41FA5}">
                      <a16:colId xmlns="" xmlns:a16="http://schemas.microsoft.com/office/drawing/2014/main" val="2307978394"/>
                    </a:ext>
                  </a:extLst>
                </a:gridCol>
              </a:tblGrid>
              <a:tr h="1086112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Středisko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Sazba RS [Kč/</a:t>
                      </a:r>
                      <a:r>
                        <a:rPr lang="cs-CZ" sz="1600" b="1" kern="1200" spc="-3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</a:t>
                      </a:r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Výrobní režie X [tis. Kč]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Výrobní režie Y [tis. Kč]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Výrobní režie Z [tis. Kč]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94282408"/>
                  </a:ext>
                </a:extLst>
              </a:tr>
              <a:tr h="2865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3 080/14 = 220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220*3 = 0,66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220*4 = 0,88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220*5 = 1,1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78818360"/>
                  </a:ext>
                </a:extLst>
              </a:tr>
              <a:tr h="2865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10 640/28 = 380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380*40 = 15,2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7,6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17,1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3922007"/>
                  </a:ext>
                </a:extLst>
              </a:tr>
              <a:tr h="2865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450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>
                          <a:effectLst/>
                        </a:rPr>
                        <a:t>13,5</a:t>
                      </a:r>
                      <a:endParaRPr lang="cs-CZ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>
                          <a:effectLst/>
                        </a:rPr>
                        <a:t>11,3</a:t>
                      </a:r>
                      <a:endParaRPr lang="cs-CZ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18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89230876"/>
                  </a:ext>
                </a:extLst>
              </a:tr>
              <a:tr h="2865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>
                          <a:effectLst/>
                        </a:rPr>
                        <a:t>600</a:t>
                      </a:r>
                      <a:endParaRPr lang="cs-CZ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>
                          <a:effectLst/>
                        </a:rPr>
                        <a:t>4, 80</a:t>
                      </a:r>
                      <a:endParaRPr lang="cs-CZ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>
                          <a:effectLst/>
                        </a:rPr>
                        <a:t>2,4</a:t>
                      </a:r>
                      <a:endParaRPr lang="cs-CZ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6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74436868"/>
                  </a:ext>
                </a:extLst>
              </a:tr>
              <a:tr h="2865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1" kern="1200" spc="-3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350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2,8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3,5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500" u="none" strike="noStrike" dirty="0">
                          <a:effectLst/>
                        </a:rPr>
                        <a:t>5,25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47" marR="7347" marT="73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86371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707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="" xmlns:a16="http://schemas.microsoft.com/office/drawing/2014/main" id="{DAA5CAD3-8D03-4308-B893-BD4C87B0484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33600" y="3480426"/>
          <a:ext cx="7336800" cy="11216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35370">
                  <a:extLst>
                    <a:ext uri="{9D8B030D-6E8A-4147-A177-3AD203B41FA5}">
                      <a16:colId xmlns="" xmlns:a16="http://schemas.microsoft.com/office/drawing/2014/main" val="93118522"/>
                    </a:ext>
                  </a:extLst>
                </a:gridCol>
                <a:gridCol w="1835370">
                  <a:extLst>
                    <a:ext uri="{9D8B030D-6E8A-4147-A177-3AD203B41FA5}">
                      <a16:colId xmlns="" xmlns:a16="http://schemas.microsoft.com/office/drawing/2014/main" val="5285580"/>
                    </a:ext>
                  </a:extLst>
                </a:gridCol>
                <a:gridCol w="1833030">
                  <a:extLst>
                    <a:ext uri="{9D8B030D-6E8A-4147-A177-3AD203B41FA5}">
                      <a16:colId xmlns="" xmlns:a16="http://schemas.microsoft.com/office/drawing/2014/main" val="1705747005"/>
                    </a:ext>
                  </a:extLst>
                </a:gridCol>
                <a:gridCol w="1833030">
                  <a:extLst>
                    <a:ext uri="{9D8B030D-6E8A-4147-A177-3AD203B41FA5}">
                      <a16:colId xmlns="" xmlns:a16="http://schemas.microsoft.com/office/drawing/2014/main" val="2374128185"/>
                    </a:ext>
                  </a:extLst>
                </a:gridCol>
              </a:tblGrid>
              <a:tr h="17716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Výrobek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Objem produkce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Přímý materiál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Přímé mzdy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17375264"/>
                  </a:ext>
                </a:extLst>
              </a:tr>
              <a:tr h="1536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63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[ks]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75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[Kč/ks]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9908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[Kč]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9358688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3663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2970" algn="dec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7559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24230" algn="dec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9908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7730" algn="dec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8659393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indent="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36639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2970" algn="dec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7559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24230" algn="dec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480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908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87730" algn="dec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180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85704629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="" xmlns:a16="http://schemas.microsoft.com/office/drawing/2014/main" id="{4421994A-C40F-4F54-AF72-A6902A1DD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00" y="546949"/>
            <a:ext cx="7207200" cy="27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76225"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87413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87413" algn="dec"/>
              </a:tabLst>
            </a:pPr>
            <a:r>
              <a:rPr kumimoji="0" lang="cs-CZ" altLang="cs-CZ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Podnik vyrábí dva odlišné výrobky „A“ a „B“, na které byly vynaloženy náklady, viz tabulka. </a:t>
            </a:r>
            <a:endParaRPr kumimoji="0" lang="cs-CZ" altLang="cs-CZ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87413" algn="dec"/>
              </a:tabLst>
            </a:pPr>
            <a:r>
              <a:rPr kumimoji="0" lang="cs-CZ" alt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Sestavte výslednou kalkulaci na úrovni vlastních nákladů výkonu, jestliže rozvrhovou základnou pro výrobní režii (VR) jsou přímé mzdy a pro správní režii (SR) přímý materiál. </a:t>
            </a:r>
            <a:r>
              <a:rPr lang="cs-CZ" alt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elková výše výrobní režie činí 3 000 Kč a správní režie je ve výši 1 000 Kč.</a:t>
            </a:r>
            <a:endParaRPr kumimoji="0" lang="cs-CZ" altLang="cs-CZ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13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>
                <a:extLst>
                  <a:ext uri="{FF2B5EF4-FFF2-40B4-BE49-F238E27FC236}">
                    <a16:creationId xmlns="" xmlns:a16="http://schemas.microsoft.com/office/drawing/2014/main" id="{13ECDB42-8974-47AD-B863-D62FD7778BD9}"/>
                  </a:ext>
                </a:extLst>
              </p:cNvPr>
              <p:cNvSpPr/>
              <p:nvPr/>
            </p:nvSpPr>
            <p:spPr>
              <a:xfrm>
                <a:off x="547200" y="668280"/>
                <a:ext cx="8344800" cy="20052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cs-CZ" sz="2200" b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Řešení: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 algn="just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cs-CZ" sz="22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Vypočítáme režijní sazby:</a:t>
                </a:r>
              </a:p>
              <a:p>
                <a:pPr algn="just">
                  <a:lnSpc>
                    <a:spcPct val="115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𝑅𝑆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𝑉𝑅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𝑅𝑍</m:t>
                        </m:r>
                      </m:den>
                    </m:f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3 000</m:t>
                        </m:r>
                      </m:num>
                      <m:den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150+180</m:t>
                        </m:r>
                      </m:den>
                    </m:f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=9,0909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VR/1 Kč přímých mezd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𝑅𝑆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𝑆𝑅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𝑅𝑍</m:t>
                        </m:r>
                      </m:den>
                    </m:f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1 000</m:t>
                        </m:r>
                      </m:num>
                      <m:den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15 000+38 400</m:t>
                        </m:r>
                      </m:den>
                    </m:f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=0,0187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SR/1 Kč přímého materiálu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Obdélník 1">
                <a:extLst>
                  <a:ext uri="{FF2B5EF4-FFF2-40B4-BE49-F238E27FC236}">
                    <a16:creationId xmlns:a16="http://schemas.microsoft.com/office/drawing/2014/main" id="{13ECDB42-8974-47AD-B863-D62FD7778B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00" y="668280"/>
                <a:ext cx="8344800" cy="2005293"/>
              </a:xfrm>
              <a:prstGeom prst="rect">
                <a:avLst/>
              </a:prstGeom>
              <a:blipFill>
                <a:blip r:embed="rId3"/>
                <a:stretch>
                  <a:fillRect l="-950" t="-1216" b="-12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9654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>
                <a:extLst>
                  <a:ext uri="{FF2B5EF4-FFF2-40B4-BE49-F238E27FC236}">
                    <a16:creationId xmlns="" xmlns:a16="http://schemas.microsoft.com/office/drawing/2014/main" id="{392755AD-B34C-4235-8B12-797CDF5A9939}"/>
                  </a:ext>
                </a:extLst>
              </p:cNvPr>
              <p:cNvSpPr/>
              <p:nvPr/>
            </p:nvSpPr>
            <p:spPr>
              <a:xfrm>
                <a:off x="273600" y="769718"/>
                <a:ext cx="8647200" cy="24813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Přepočítáme jednotlivé režie na kalkulační</a:t>
                </a:r>
                <a:b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jednice. </a:t>
                </a:r>
              </a:p>
              <a:p>
                <a:pPr>
                  <a:lnSpc>
                    <a:spcPct val="115000"/>
                  </a:lnSpc>
                </a:pPr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VR podle přímých mezd: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𝑅𝑆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𝑉𝑅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=9,0909∙3=27,27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VR na 1 ks výrobku A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𝑉𝑅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𝑅𝑆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𝑉𝑅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𝐵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=9,0909∙2,25=20,45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VR na 1 ks výrobku B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Obdélník 1">
                <a:extLst>
                  <a:ext uri="{FF2B5EF4-FFF2-40B4-BE49-F238E27FC236}">
                    <a16:creationId xmlns:a16="http://schemas.microsoft.com/office/drawing/2014/main" id="{392755AD-B34C-4235-8B12-797CDF5A99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00" y="769718"/>
                <a:ext cx="8647200" cy="2481385"/>
              </a:xfrm>
              <a:prstGeom prst="rect">
                <a:avLst/>
              </a:prstGeom>
              <a:blipFill>
                <a:blip r:embed="rId3"/>
                <a:stretch>
                  <a:fillRect l="-917" t="-737" b="-29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77338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>
                <a:extLst>
                  <a:ext uri="{FF2B5EF4-FFF2-40B4-BE49-F238E27FC236}">
                    <a16:creationId xmlns="" xmlns:a16="http://schemas.microsoft.com/office/drawing/2014/main" id="{839627A8-4F7B-4E4D-A250-DF787393ECF2}"/>
                  </a:ext>
                </a:extLst>
              </p:cNvPr>
              <p:cNvSpPr/>
              <p:nvPr/>
            </p:nvSpPr>
            <p:spPr>
              <a:xfrm>
                <a:off x="324000" y="1198016"/>
                <a:ext cx="8229600" cy="13133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SR podle přímého materiálu: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𝑆𝑅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𝑅𝑆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𝑆𝑅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=0,0187∙300=5,62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SR na 1 ks výrobku A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sSub>
                          <m:sSubPr>
                            <m:ctrlP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𝑆𝑅</m:t>
                            </m:r>
                          </m:e>
                          <m:sub>
                            <m:r>
                              <a:rPr lang="cs-CZ" sz="22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𝐵</m:t>
                            </m:r>
                          </m:sub>
                        </m:sSub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𝑅𝑆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𝑆𝑅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sSub>
                      <m:sSubPr>
                        <m:ctrlP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𝑟𝑧</m:t>
                        </m:r>
                      </m:e>
                      <m:sub>
                        <m:r>
                          <a:rPr lang="cs-CZ" sz="22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𝐵</m:t>
                        </m:r>
                      </m:sub>
                    </m:sSub>
                    <m:r>
                      <a:rPr lang="cs-CZ" sz="22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=0,0187∙480=8,99</m:t>
                    </m:r>
                  </m:oMath>
                </a14:m>
                <a:r>
                  <a:rPr lang="cs-CZ" sz="2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Kč SR na 1 ks výrobku B</a:t>
                </a:r>
                <a:endParaRPr lang="cs-CZ" sz="22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Obdélník 1">
                <a:extLst>
                  <a:ext uri="{FF2B5EF4-FFF2-40B4-BE49-F238E27FC236}">
                    <a16:creationId xmlns:a16="http://schemas.microsoft.com/office/drawing/2014/main" id="{839627A8-4F7B-4E4D-A250-DF787393EC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00" y="1198016"/>
                <a:ext cx="8229600" cy="1313373"/>
              </a:xfrm>
              <a:prstGeom prst="rect">
                <a:avLst/>
              </a:prstGeom>
              <a:blipFill>
                <a:blip r:embed="rId3"/>
                <a:stretch>
                  <a:fillRect l="-963" t="-1860" r="-741" b="-60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5512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>
            <a:extLst>
              <a:ext uri="{FF2B5EF4-FFF2-40B4-BE49-F238E27FC236}">
                <a16:creationId xmlns="" xmlns:a16="http://schemas.microsoft.com/office/drawing/2014/main" id="{0613B937-B569-4748-B375-65963FACF1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0400" y="1159282"/>
          <a:ext cx="7236000" cy="2251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3200">
                  <a:extLst>
                    <a:ext uri="{9D8B030D-6E8A-4147-A177-3AD203B41FA5}">
                      <a16:colId xmlns="" xmlns:a16="http://schemas.microsoft.com/office/drawing/2014/main" val="3138978881"/>
                    </a:ext>
                  </a:extLst>
                </a:gridCol>
                <a:gridCol w="1166400">
                  <a:extLst>
                    <a:ext uri="{9D8B030D-6E8A-4147-A177-3AD203B41FA5}">
                      <a16:colId xmlns="" xmlns:a16="http://schemas.microsoft.com/office/drawing/2014/main" val="4011158681"/>
                    </a:ext>
                  </a:extLst>
                </a:gridCol>
                <a:gridCol w="1216800">
                  <a:extLst>
                    <a:ext uri="{9D8B030D-6E8A-4147-A177-3AD203B41FA5}">
                      <a16:colId xmlns="" xmlns:a16="http://schemas.microsoft.com/office/drawing/2014/main" val="2970974277"/>
                    </a:ext>
                  </a:extLst>
                </a:gridCol>
                <a:gridCol w="1166400">
                  <a:extLst>
                    <a:ext uri="{9D8B030D-6E8A-4147-A177-3AD203B41FA5}">
                      <a16:colId xmlns="" xmlns:a16="http://schemas.microsoft.com/office/drawing/2014/main" val="1516875673"/>
                    </a:ext>
                  </a:extLst>
                </a:gridCol>
                <a:gridCol w="1123200">
                  <a:extLst>
                    <a:ext uri="{9D8B030D-6E8A-4147-A177-3AD203B41FA5}">
                      <a16:colId xmlns="" xmlns:a16="http://schemas.microsoft.com/office/drawing/2014/main" val="3210173547"/>
                    </a:ext>
                  </a:extLst>
                </a:gridCol>
              </a:tblGrid>
              <a:tr h="28829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Položka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cs-CZ" sz="1600" baseline="-25000">
                          <a:solidFill>
                            <a:schemeClr val="tx1"/>
                          </a:solidFill>
                          <a:effectLst/>
                        </a:rPr>
                        <a:t>CELKEM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cs-CZ" sz="1600" baseline="-25000">
                          <a:solidFill>
                            <a:schemeClr val="tx1"/>
                          </a:solidFill>
                          <a:effectLst/>
                        </a:rPr>
                        <a:t>CELKEM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cs-CZ" sz="1600" baseline="-25000">
                          <a:solidFill>
                            <a:schemeClr val="tx1"/>
                          </a:solidFill>
                          <a:effectLst/>
                        </a:rPr>
                        <a:t>NA JEDN.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cs-CZ" sz="1600" baseline="-25000">
                          <a:solidFill>
                            <a:schemeClr val="tx1"/>
                          </a:solidFill>
                          <a:effectLst/>
                        </a:rPr>
                        <a:t>NA JEDN.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7306472"/>
                  </a:ext>
                </a:extLst>
              </a:tr>
              <a:tr h="25209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[Kč]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[Kč]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404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[Kč/ks]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5770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[Kč/ks]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67332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Přímý materiál 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214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15 000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1360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38 400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451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300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182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	480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29362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Přímé mzdy 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214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21360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180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451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182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	2,25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20933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Výrobní režie VR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214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451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27,27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182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	20,45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08961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Vlastní náklady výroby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214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451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330,27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182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	502,70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81006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Správní režie SR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214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451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5,62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182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	8,99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85685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Vlastní náklady výkonu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214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64515" algn="dec"/>
                        </a:tabLs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335,89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1825" algn="dec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	511,69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37934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1833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2031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Aplikovat vícestupňovou kalkulaci dělením s poměrovými čísly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Aplikovat multiplikační kalkulaci dělením s poměrovými čísly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Aplikovat různé druhy kalkulací ve sdružené výrobě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Aplikovat přirážkovou kalkulaci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20607" y="628601"/>
            <a:ext cx="644515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i="1" dirty="0">
                <a:solidFill>
                  <a:srgbClr val="307871"/>
                </a:solidFill>
              </a:rPr>
              <a:t>Vícestupňová kalkulace dělením s PČ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Odlišnost výrobků vyvolává různá spotřeba více nákladových druhů – výrobky se liší různou spotřebou nákladů v jednotlivých nákladových položkách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 každé odlišnosti použijeme příslušné ekvivalenty na porovnání a takto vypočtené jednicové nákladové položky sčítáme</a:t>
            </a:r>
          </a:p>
          <a:p>
            <a:pPr lvl="0" algn="just">
              <a:spcBef>
                <a:spcPts val="600"/>
              </a:spcBef>
              <a:spcAft>
                <a:spcPts val="0"/>
              </a:spcAft>
            </a:pP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76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795914"/>
              </p:ext>
            </p:extLst>
          </p:nvPr>
        </p:nvGraphicFramePr>
        <p:xfrm>
          <a:off x="1037996" y="1339239"/>
          <a:ext cx="6515946" cy="2118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5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8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72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16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3818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Spotřeba materiálu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kg/ks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Pracnost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min/ks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0,5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cs-CZ" sz="1600" dirty="0"/>
                        <a:t>Náklady na materiál</a:t>
                      </a:r>
                      <a:r>
                        <a:rPr lang="cs-CZ" sz="1600" baseline="0" dirty="0"/>
                        <a:t> 216 000 Kč</a:t>
                      </a:r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Výrobní režie 162 000 Kč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564601" y="628601"/>
            <a:ext cx="12202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</a:p>
        </p:txBody>
      </p:sp>
    </p:spTree>
    <p:extLst>
      <p:ext uri="{BB962C8B-B14F-4D97-AF65-F5344CB8AC3E}">
        <p14:creationId xmlns:p14="http://schemas.microsoft.com/office/powerpoint/2010/main" val="65635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55993" y="459091"/>
            <a:ext cx="54756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Řešení: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Rozpočítání nákladů na materiál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421274"/>
              </p:ext>
            </p:extLst>
          </p:nvPr>
        </p:nvGraphicFramePr>
        <p:xfrm>
          <a:off x="608960" y="1535956"/>
          <a:ext cx="7754129" cy="268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2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2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702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9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217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86884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3818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Hmotnost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´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kalk. j.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sortiment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0,5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18 000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63 000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24 000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216 000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07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046406"/>
              </p:ext>
            </p:extLst>
          </p:nvPr>
        </p:nvGraphicFramePr>
        <p:xfrm>
          <a:off x="348656" y="1656096"/>
          <a:ext cx="8486158" cy="2118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7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41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60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980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377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4432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06420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3818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Pracnost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´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kalk. j.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sortiment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24 000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90 000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48 000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13 500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162 000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558665" y="572268"/>
            <a:ext cx="7488360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Řešení: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Rozpočítání nákladů na VR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48656" y="3956622"/>
            <a:ext cx="4197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162 000/13 500 = 12 Kč</a:t>
            </a:r>
          </a:p>
        </p:txBody>
      </p:sp>
    </p:spTree>
    <p:extLst>
      <p:ext uri="{BB962C8B-B14F-4D97-AF65-F5344CB8AC3E}">
        <p14:creationId xmlns:p14="http://schemas.microsoft.com/office/powerpoint/2010/main" val="296448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78572" y="805873"/>
            <a:ext cx="7488360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Řešení: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Dopočítání vlastních nákladů výroby  - součet nákladů na materiál a na výrobní režii: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Výrobek A: 9 + 12 = 21 Kč/ks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2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Výrobek B: 27 + 18 = 45 Kč/ks</a:t>
            </a:r>
          </a:p>
          <a:p>
            <a:pPr marL="742950" lvl="1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Výrobek C: 63 + 48 = 111 Kč/ks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048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92260" y="628601"/>
            <a:ext cx="7488360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i="1" dirty="0">
                <a:solidFill>
                  <a:srgbClr val="307871"/>
                </a:solidFill>
              </a:rPr>
              <a:t>Multiplikační kalkulace dělením s PČ</a:t>
            </a:r>
          </a:p>
          <a:p>
            <a:pPr marL="285750" lvl="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Různé druhy výrobků s větším počtem odlišností – nutno použít soubor </a:t>
            </a:r>
            <a:r>
              <a:rPr lang="cs-CZ" sz="22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PČ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13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369057"/>
              </p:ext>
            </p:extLst>
          </p:nvPr>
        </p:nvGraphicFramePr>
        <p:xfrm>
          <a:off x="355232" y="1967781"/>
          <a:ext cx="8380908" cy="2118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0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0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0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788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538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9069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2884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7761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38184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PČ1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PČ2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PČ1*PČ2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Q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´</a:t>
                      </a: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kalk. j.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Kč/ks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 na sortiment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 [</a:t>
                      </a: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Kč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058">
                <a:tc>
                  <a:txBody>
                    <a:bodyPr/>
                    <a:lstStyle/>
                    <a:p>
                      <a:r>
                        <a:rPr lang="cs-CZ" sz="1600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425 000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1 020 000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1,96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833 990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11,7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750 000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8 775 000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9,59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7 174 764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2,6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145 000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1 885 000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10,63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1 541 246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CELKEM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11 680 000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290222" y="628601"/>
            <a:ext cx="708858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0"/>
              </a:spcAft>
            </a:pPr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Příklad: 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3 typy piva lišící se poměrem základních přísad (1:1,5:2,6) a podílem chmelu (24:78:50), celkové náklady na výrobu 9 550 000Kč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55232" y="4464857"/>
            <a:ext cx="55192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9 550 000/11 680 000 = 0,82Kč na přepočítaný ks</a:t>
            </a:r>
          </a:p>
        </p:txBody>
      </p:sp>
    </p:spTree>
    <p:extLst>
      <p:ext uri="{BB962C8B-B14F-4D97-AF65-F5344CB8AC3E}">
        <p14:creationId xmlns:p14="http://schemas.microsoft.com/office/powerpoint/2010/main" val="2291338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1309</Words>
  <Application>Microsoft Office PowerPoint</Application>
  <PresentationFormat>Předvádění na obrazovce (16:9)</PresentationFormat>
  <Paragraphs>472</Paragraphs>
  <Slides>29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9" baseType="lpstr">
      <vt:lpstr>Arial</vt:lpstr>
      <vt:lpstr>Calibri</vt:lpstr>
      <vt:lpstr>Cambria Math</vt:lpstr>
      <vt:lpstr>Courier New</vt:lpstr>
      <vt:lpstr>DejaVu Sans</vt:lpstr>
      <vt:lpstr>StarSymbol</vt:lpstr>
      <vt:lpstr>Times New Roman</vt:lpstr>
      <vt:lpstr>Wingdings</vt:lpstr>
      <vt:lpstr>Office Theme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396</cp:revision>
  <dcterms:created xsi:type="dcterms:W3CDTF">2016-07-06T15:42:34Z</dcterms:created>
  <dcterms:modified xsi:type="dcterms:W3CDTF">2021-11-10T07:48:40Z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