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258" r:id="rId2"/>
    <p:sldId id="263" r:id="rId3"/>
    <p:sldId id="331" r:id="rId4"/>
    <p:sldId id="330" r:id="rId5"/>
    <p:sldId id="329" r:id="rId6"/>
    <p:sldId id="328" r:id="rId7"/>
    <p:sldId id="327" r:id="rId8"/>
    <p:sldId id="326" r:id="rId9"/>
    <p:sldId id="324" r:id="rId10"/>
    <p:sldId id="332" r:id="rId11"/>
    <p:sldId id="333" r:id="rId12"/>
    <p:sldId id="334" r:id="rId13"/>
    <p:sldId id="335" r:id="rId14"/>
    <p:sldId id="358" r:id="rId15"/>
    <p:sldId id="336" r:id="rId16"/>
    <p:sldId id="337" r:id="rId17"/>
    <p:sldId id="338" r:id="rId18"/>
    <p:sldId id="354" r:id="rId19"/>
    <p:sldId id="361" r:id="rId20"/>
    <p:sldId id="360" r:id="rId21"/>
    <p:sldId id="374" r:id="rId22"/>
    <p:sldId id="359" r:id="rId23"/>
    <p:sldId id="366" r:id="rId24"/>
    <p:sldId id="365" r:id="rId25"/>
    <p:sldId id="364" r:id="rId26"/>
    <p:sldId id="363" r:id="rId27"/>
    <p:sldId id="369" r:id="rId28"/>
    <p:sldId id="368" r:id="rId29"/>
    <p:sldId id="373" r:id="rId30"/>
    <p:sldId id="372" r:id="rId31"/>
    <p:sldId id="371" r:id="rId32"/>
    <p:sldId id="370" r:id="rId33"/>
    <p:sldId id="367" r:id="rId34"/>
    <p:sldId id="287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92902" autoAdjust="0"/>
  </p:normalViewPr>
  <p:slideViewPr>
    <p:cSldViewPr snapToGrid="0">
      <p:cViewPr>
        <p:scale>
          <a:sx n="120" d="100"/>
          <a:sy n="120" d="100"/>
        </p:scale>
        <p:origin x="-90" y="-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151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7999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8232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2795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3553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2974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086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780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68666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38172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7689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59279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3187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0994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32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7005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06836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33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6743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2842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5953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0087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2840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6571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0945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79768" y="4715153"/>
            <a:ext cx="5437783" cy="4466596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50589" y="9428743"/>
            <a:ext cx="2945302" cy="4959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43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Kalkulace III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 err="1">
                <a:solidFill>
                  <a:srgbClr val="002060"/>
                </a:solidFill>
              </a:rPr>
              <a:t>Activity</a:t>
            </a:r>
            <a:r>
              <a:rPr lang="cs-CZ" sz="1800" b="1" i="1" dirty="0">
                <a:solidFill>
                  <a:srgbClr val="002060"/>
                </a:solidFill>
              </a:rPr>
              <a:t> </a:t>
            </a:r>
            <a:r>
              <a:rPr lang="cs-CZ" sz="1800" b="1" i="1" dirty="0" err="1">
                <a:solidFill>
                  <a:srgbClr val="002060"/>
                </a:solidFill>
              </a:rPr>
              <a:t>Based</a:t>
            </a:r>
            <a:r>
              <a:rPr lang="cs-CZ" sz="1800" b="1" i="1" dirty="0">
                <a:solidFill>
                  <a:srgbClr val="002060"/>
                </a:solidFill>
              </a:rPr>
              <a:t> </a:t>
            </a:r>
            <a:r>
              <a:rPr lang="cs-CZ" sz="1800" b="1" i="1" dirty="0" err="1">
                <a:solidFill>
                  <a:srgbClr val="002060"/>
                </a:solidFill>
              </a:rPr>
              <a:t>Costing</a:t>
            </a:r>
            <a:endParaRPr lang="cs-CZ" sz="18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Neúplné kalkulace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640" y="830318"/>
            <a:ext cx="8093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>
                <a:solidFill>
                  <a:srgbClr val="307871"/>
                </a:solidFill>
                <a:latin typeface="+mj-lt"/>
              </a:rPr>
              <a:t>Omezení absorpční kalkulace</a:t>
            </a:r>
          </a:p>
          <a:p>
            <a:endParaRPr lang="cs-CZ" sz="2000" dirty="0">
              <a:latin typeface="Arial "/>
            </a:endParaRPr>
          </a:p>
          <a:p>
            <a:r>
              <a:rPr lang="cs-CZ" sz="2000" b="1" dirty="0">
                <a:latin typeface="Arial "/>
              </a:rPr>
              <a:t>Příklad:</a:t>
            </a:r>
          </a:p>
          <a:p>
            <a:r>
              <a:rPr lang="cs-CZ" sz="2000" dirty="0">
                <a:latin typeface="Arial "/>
              </a:rPr>
              <a:t>Obchodník nakupuje za 30 Kč 40 kg mrkve a za 20 Kč 60 kg pórku. Krom těchto nákladů musí počítat i s 50 Kč na dopravu. Celkové náklady tedy činí 100 Kč. Jaké jsou plné náklady na 1 kg mrkve a 1 kg pórku?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0407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640" y="830318"/>
            <a:ext cx="809357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Arial "/>
              </a:rPr>
              <a:t>Řešení: </a:t>
            </a:r>
          </a:p>
          <a:p>
            <a:r>
              <a:rPr lang="cs-CZ" sz="2000" dirty="0">
                <a:latin typeface="Arial "/>
              </a:rPr>
              <a:t>6 možných způsobů přiřazení </a:t>
            </a:r>
            <a:r>
              <a:rPr lang="cs-CZ" sz="2000" dirty="0" err="1">
                <a:latin typeface="Arial "/>
              </a:rPr>
              <a:t>dopr</a:t>
            </a:r>
            <a:r>
              <a:rPr lang="cs-CZ" sz="2000" dirty="0">
                <a:latin typeface="Arial "/>
              </a:rPr>
              <a:t>. nákladů (DN)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 "/>
              </a:rPr>
              <a:t>Rovnoměrné rozdělení </a:t>
            </a:r>
            <a:r>
              <a:rPr lang="cs-CZ" sz="2000" dirty="0" err="1">
                <a:latin typeface="Arial "/>
              </a:rPr>
              <a:t>dopr</a:t>
            </a:r>
            <a:r>
              <a:rPr lang="cs-CZ" sz="2000" dirty="0">
                <a:latin typeface="Arial "/>
              </a:rPr>
              <a:t>. nákladů:</a:t>
            </a:r>
            <a:br>
              <a:rPr lang="cs-CZ" sz="2000" dirty="0">
                <a:latin typeface="Arial "/>
              </a:rPr>
            </a:br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mrkve=(30+25)/40=1,375 Kč/kg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pórku=(20+25)/60=0,75 Kč/kg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 "/>
              </a:rPr>
              <a:t>Rozdělení DN podle poměru váhy 40:60=20:30:</a:t>
            </a:r>
            <a:br>
              <a:rPr lang="cs-CZ" sz="2000" dirty="0">
                <a:latin typeface="Arial "/>
              </a:rPr>
            </a:br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mrkve=(30+20)/40=1,25 Kč/kg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pórku=(20+30)/60=0,833 Kč/kg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 "/>
              </a:rPr>
              <a:t>Rozdělení DN podle nákupní ceny 30:20:</a:t>
            </a:r>
            <a:br>
              <a:rPr lang="cs-CZ" sz="2000" dirty="0">
                <a:latin typeface="Arial "/>
              </a:rPr>
            </a:br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mrkve=(30+30)/40=1,5 Kč/kg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pórku=(20+20)/60=0,666Kč/kg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9358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31616" y="423176"/>
            <a:ext cx="809357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cs-CZ" sz="2000" dirty="0">
              <a:latin typeface="Arial "/>
            </a:endParaRPr>
          </a:p>
          <a:p>
            <a:r>
              <a:rPr lang="cs-CZ" sz="2000" dirty="0">
                <a:latin typeface="Arial "/>
              </a:rPr>
              <a:t>4. Rozdělení DN podle dodatečného přínosu základního výkonu (mrkev)</a:t>
            </a:r>
            <a:br>
              <a:rPr lang="cs-CZ" sz="2000" dirty="0">
                <a:latin typeface="Arial "/>
              </a:rPr>
            </a:br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mrkve=(30+50)/40=2 Kč/kg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pórku=20/60=0,333 Kč/kg</a:t>
            </a:r>
            <a:endParaRPr lang="cs-CZ" sz="2000" dirty="0">
              <a:latin typeface="Arial "/>
            </a:endParaRPr>
          </a:p>
          <a:p>
            <a:r>
              <a:rPr lang="cs-CZ" sz="2000" dirty="0">
                <a:latin typeface="Arial "/>
              </a:rPr>
              <a:t>5. Rozdělení DN kdy mrkev považována za doplňkový výkon:</a:t>
            </a:r>
            <a:br>
              <a:rPr lang="cs-CZ" sz="2000" dirty="0">
                <a:latin typeface="Arial "/>
              </a:rPr>
            </a:br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mrkve=30/40=0,75 Kč/kg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pórku=(20+50)/60=1,166 Kč/kg</a:t>
            </a:r>
          </a:p>
          <a:p>
            <a:r>
              <a:rPr lang="cs-CZ" sz="2000" dirty="0">
                <a:latin typeface="Arial "/>
              </a:rPr>
              <a:t>6. Rozdělení DN v  závislosti na dosažené tržní ceně (mrkev větší marže):</a:t>
            </a:r>
          </a:p>
          <a:p>
            <a:r>
              <a:rPr lang="cs-CZ" sz="2000" dirty="0">
                <a:latin typeface="Arial "/>
              </a:rPr>
              <a:t>	</a:t>
            </a:r>
            <a:r>
              <a:rPr lang="cs-CZ" dirty="0">
                <a:latin typeface="Arial "/>
              </a:rPr>
              <a:t>Náklady na 1 kg mrkve1,75 Kč/kg (1 Kč DN), mrkev celkem 40 Kč</a:t>
            </a:r>
            <a:br>
              <a:rPr lang="cs-CZ" dirty="0">
                <a:latin typeface="Arial "/>
              </a:rPr>
            </a:br>
            <a:r>
              <a:rPr lang="cs-CZ" dirty="0">
                <a:latin typeface="Arial "/>
              </a:rPr>
              <a:t>	Náklady na 1 kg pórku 0,5 Kč/kg (0,17 Kč DN), pór celkem 10,2 Kč</a:t>
            </a:r>
          </a:p>
          <a:p>
            <a:endParaRPr lang="cs-CZ" sz="2000" dirty="0">
              <a:latin typeface="Arial 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9513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640" y="830318"/>
            <a:ext cx="80935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Arial "/>
              </a:rPr>
              <a:t>Shrnutí: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Arial "/>
              </a:rPr>
              <a:t>Každodenní problém přiřazování společných nepřímých nákladů (doprava)  - závislost nepřímých nákladů na zvolené rozvrhové základně: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Arial "/>
              </a:rPr>
              <a:t>Co je vhodná rozvrhová základna?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Arial "/>
              </a:rPr>
              <a:t>Nepřímé náklady (mnohé z nich jsou fixní) se mění se změnou velikosti rozvrhové základy (fixní náklady se změní také = problém)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4535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1967" y="628601"/>
            <a:ext cx="7405638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b="1" cap="all" dirty="0">
                <a:solidFill>
                  <a:srgbClr val="307871"/>
                </a:solidFill>
                <a:latin typeface="+mj-lt"/>
              </a:rPr>
              <a:t>Neabsorpční (neúplné) kalkulace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pracují pouze s vybranou skupinou nákladů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řeší „pouze“ otázku, v jaké míře přispívá vybraný výrobek ke tvorbě podnikové hodnoty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uplatňují systémový přístup - respektují fakt, že ne každý výrobek (služba) vyvolává fixní náklad a ne každý výrobek (služba) tvoří zisk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fixní náklady a zisk jsou vázány k určitému časovému období, nikoliv k jednotlivým výrobkům (službám)</a:t>
            </a:r>
          </a:p>
          <a:p>
            <a:pPr>
              <a:spcAft>
                <a:spcPts val="600"/>
              </a:spcAft>
            </a:pPr>
            <a:endParaRPr lang="cs-CZ" sz="2000" b="1" cap="all" dirty="0">
              <a:solidFill>
                <a:srgbClr val="307871"/>
              </a:solidFill>
              <a:latin typeface="+mj-lt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441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1967" y="628601"/>
            <a:ext cx="7405638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b="1" i="1" dirty="0">
                <a:solidFill>
                  <a:srgbClr val="307871"/>
                </a:solidFill>
                <a:latin typeface="+mj-lt"/>
              </a:rPr>
              <a:t>Kalkulace variabilních 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vychází z členění nákladů na variabilní a fixní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kalkulace výrobku se zahrnují jen variabilní náklady, fixní se evidují za podnik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vychází ze znalosti průměrných variabilních nákladů k-té skupiny výrobků a jejich ceny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řeší, jak se jednotlivé výrobky podílejí na úhradě fixních nákladů a tvorbě zisku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965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5059" y="323064"/>
            <a:ext cx="739905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000" b="1" dirty="0"/>
              <a:t>Příspěvek na úhradu jednotlivého výrobku</a:t>
            </a:r>
          </a:p>
          <a:p>
            <a:r>
              <a:rPr lang="cs-CZ" sz="2000" dirty="0"/>
              <a:t> </a:t>
            </a:r>
            <a:r>
              <a:rPr lang="cs-CZ" sz="2000" i="1" dirty="0"/>
              <a:t>	</a:t>
            </a:r>
            <a:r>
              <a:rPr lang="cs-CZ" sz="2000" i="1" dirty="0" err="1"/>
              <a:t>pú</a:t>
            </a:r>
            <a:r>
              <a:rPr lang="cs-CZ" sz="2000" dirty="0"/>
              <a:t> = </a:t>
            </a:r>
            <a:r>
              <a:rPr lang="cs-CZ" sz="2000" i="1" dirty="0"/>
              <a:t>p </a:t>
            </a:r>
            <a:r>
              <a:rPr lang="cs-CZ" sz="2000" dirty="0"/>
              <a:t>– </a:t>
            </a:r>
            <a:r>
              <a:rPr lang="cs-CZ" sz="2000" i="1" dirty="0"/>
              <a:t>v  </a:t>
            </a:r>
            <a:r>
              <a:rPr lang="en-GB" sz="2000" dirty="0"/>
              <a:t>[K</a:t>
            </a:r>
            <a:r>
              <a:rPr lang="cs-CZ" sz="2000" dirty="0"/>
              <a:t>č</a:t>
            </a:r>
            <a:r>
              <a:rPr lang="en-GB" sz="2000" dirty="0"/>
              <a:t>/</a:t>
            </a:r>
            <a:r>
              <a:rPr lang="en-GB" sz="2000" dirty="0" err="1"/>
              <a:t>ks</a:t>
            </a:r>
            <a:r>
              <a:rPr lang="en-GB" sz="2000" dirty="0"/>
              <a:t>, K</a:t>
            </a:r>
            <a:r>
              <a:rPr lang="cs-CZ" sz="2000" dirty="0"/>
              <a:t>č</a:t>
            </a:r>
            <a:r>
              <a:rPr lang="en-GB" sz="2000" dirty="0"/>
              <a:t>/l, …]</a:t>
            </a:r>
            <a:endParaRPr lang="cs-CZ" sz="2000" baseline="-25000" dirty="0"/>
          </a:p>
          <a:p>
            <a:r>
              <a:rPr lang="cs-CZ" sz="2000" dirty="0"/>
              <a:t>kde</a:t>
            </a:r>
          </a:p>
          <a:p>
            <a:r>
              <a:rPr lang="cs-CZ" sz="2000" i="1" dirty="0"/>
              <a:t>p</a:t>
            </a:r>
            <a:r>
              <a:rPr lang="cs-CZ" sz="2000" dirty="0"/>
              <a:t> … prodejní cena</a:t>
            </a:r>
          </a:p>
          <a:p>
            <a:r>
              <a:rPr lang="cs-CZ" sz="2000" i="1" dirty="0"/>
              <a:t>v</a:t>
            </a:r>
            <a:r>
              <a:rPr lang="cs-CZ" sz="2000" dirty="0"/>
              <a:t>... jednotkové variabilní náklady</a:t>
            </a:r>
          </a:p>
          <a:p>
            <a:endParaRPr lang="cs-CZ" sz="2000" dirty="0"/>
          </a:p>
          <a:p>
            <a:pPr>
              <a:spcAft>
                <a:spcPts val="600"/>
              </a:spcAft>
            </a:pPr>
            <a:r>
              <a:rPr lang="cs-CZ" sz="2000" b="1" dirty="0"/>
              <a:t>Objem (množství, masa) příspěvku na úhradu</a:t>
            </a:r>
          </a:p>
          <a:p>
            <a:pPr>
              <a:spcAft>
                <a:spcPts val="600"/>
              </a:spcAft>
            </a:pPr>
            <a:r>
              <a:rPr lang="cs-CZ" sz="2000" i="1" dirty="0"/>
              <a:t>	</a:t>
            </a:r>
            <a:r>
              <a:rPr lang="cs-CZ" sz="2000" i="1" dirty="0" err="1"/>
              <a:t>Pú</a:t>
            </a:r>
            <a:r>
              <a:rPr lang="cs-CZ" sz="2000" i="1" dirty="0"/>
              <a:t> </a:t>
            </a:r>
            <a:r>
              <a:rPr lang="cs-CZ" sz="2000" dirty="0"/>
              <a:t>= </a:t>
            </a:r>
            <a:r>
              <a:rPr lang="cs-CZ" sz="2000" i="1" dirty="0" err="1"/>
              <a:t>pú</a:t>
            </a:r>
            <a:r>
              <a:rPr lang="cs-CZ" sz="2000" dirty="0"/>
              <a:t> </a:t>
            </a:r>
            <a:r>
              <a:rPr lang="cs-CZ" sz="2000" dirty="0">
                <a:sym typeface="Symbol" panose="05050102010706020507" pitchFamily="18" charset="2"/>
              </a:rPr>
              <a:t> </a:t>
            </a:r>
            <a:r>
              <a:rPr lang="cs-CZ" sz="2000" i="1" dirty="0">
                <a:sym typeface="Symbol" panose="05050102010706020507" pitchFamily="18" charset="2"/>
              </a:rPr>
              <a:t>Q = </a:t>
            </a:r>
            <a:r>
              <a:rPr lang="cs-CZ" sz="2000" dirty="0">
                <a:sym typeface="Symbol" panose="05050102010706020507" pitchFamily="18" charset="2"/>
              </a:rPr>
              <a:t>(</a:t>
            </a:r>
            <a:r>
              <a:rPr lang="cs-CZ" sz="2000" i="1" dirty="0"/>
              <a:t>p </a:t>
            </a:r>
            <a:r>
              <a:rPr lang="cs-CZ" sz="2000" dirty="0"/>
              <a:t>– </a:t>
            </a:r>
            <a:r>
              <a:rPr lang="cs-CZ" sz="2000" i="1" dirty="0"/>
              <a:t>v</a:t>
            </a:r>
            <a:r>
              <a:rPr lang="cs-CZ" sz="2000" dirty="0"/>
              <a:t>)</a:t>
            </a:r>
            <a:r>
              <a:rPr lang="cs-CZ" sz="2000" dirty="0">
                <a:sym typeface="Symbol" panose="05050102010706020507" pitchFamily="18" charset="2"/>
              </a:rPr>
              <a:t>  </a:t>
            </a:r>
            <a:r>
              <a:rPr lang="cs-CZ" sz="2000" i="1" dirty="0">
                <a:sym typeface="Symbol" panose="05050102010706020507" pitchFamily="18" charset="2"/>
              </a:rPr>
              <a:t>Q </a:t>
            </a:r>
            <a:r>
              <a:rPr lang="en-GB" sz="2000" dirty="0"/>
              <a:t>[K</a:t>
            </a:r>
            <a:r>
              <a:rPr lang="cs-CZ" sz="2000" dirty="0"/>
              <a:t>č</a:t>
            </a:r>
            <a:r>
              <a:rPr lang="en-GB" sz="2000" dirty="0"/>
              <a:t>]</a:t>
            </a:r>
            <a:endParaRPr lang="cs-CZ" sz="2000" baseline="-25000" dirty="0"/>
          </a:p>
          <a:p>
            <a:pPr>
              <a:spcAft>
                <a:spcPts val="600"/>
              </a:spcAft>
            </a:pPr>
            <a:endParaRPr lang="cs-CZ" sz="2000" b="1" dirty="0"/>
          </a:p>
          <a:p>
            <a:pPr>
              <a:spcAft>
                <a:spcPts val="600"/>
              </a:spcAft>
            </a:pPr>
            <a:r>
              <a:rPr lang="cs-CZ" sz="2000" b="1" dirty="0"/>
              <a:t>Bod zvratu</a:t>
            </a:r>
          </a:p>
          <a:p>
            <a:r>
              <a:rPr lang="cs-CZ" sz="2000" i="1" dirty="0"/>
              <a:t>	Q</a:t>
            </a:r>
            <a:r>
              <a:rPr lang="cs-CZ" sz="2000" i="1" baseline="-25000" dirty="0"/>
              <a:t>BZ</a:t>
            </a:r>
            <a:r>
              <a:rPr lang="cs-CZ" sz="2000" dirty="0"/>
              <a:t> = </a:t>
            </a:r>
            <a:r>
              <a:rPr lang="cs-CZ" sz="2000" i="1" dirty="0"/>
              <a:t>F</a:t>
            </a:r>
            <a:r>
              <a:rPr lang="cs-CZ" sz="2000" dirty="0"/>
              <a:t> / </a:t>
            </a:r>
            <a:r>
              <a:rPr lang="cs-CZ" sz="2000" i="1" dirty="0" err="1"/>
              <a:t>pú</a:t>
            </a:r>
            <a:r>
              <a:rPr lang="cs-CZ" sz="2000" i="1" dirty="0"/>
              <a:t>  </a:t>
            </a:r>
            <a:r>
              <a:rPr lang="en-GB" sz="2000" dirty="0"/>
              <a:t>[</a:t>
            </a:r>
            <a:r>
              <a:rPr lang="cs-CZ" sz="2000" dirty="0"/>
              <a:t>v naturálních jednotkách</a:t>
            </a:r>
            <a:r>
              <a:rPr lang="en-GB" sz="2000" dirty="0"/>
              <a:t>]</a:t>
            </a:r>
            <a:endParaRPr lang="cs-CZ" sz="2000" dirty="0"/>
          </a:p>
          <a:p>
            <a:r>
              <a:rPr lang="cs-CZ" sz="2000" dirty="0"/>
              <a:t>kde</a:t>
            </a:r>
          </a:p>
          <a:p>
            <a:r>
              <a:rPr lang="cs-CZ" sz="2000" i="1" dirty="0"/>
              <a:t>F</a:t>
            </a:r>
            <a:r>
              <a:rPr lang="cs-CZ" sz="2000" dirty="0"/>
              <a:t> … celkové fixní náklady</a:t>
            </a:r>
          </a:p>
          <a:p>
            <a:r>
              <a:rPr lang="cs-CZ" sz="2000" i="1" dirty="0"/>
              <a:t>T</a:t>
            </a:r>
            <a:r>
              <a:rPr lang="cs-CZ" sz="2000" dirty="0"/>
              <a:t> … celkové tržby</a:t>
            </a:r>
          </a:p>
          <a:p>
            <a:endParaRPr lang="cs-CZ" sz="2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493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75162" y="547746"/>
            <a:ext cx="7378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Vývoj nákladů, tržeb, příspěvku na úhradu (</a:t>
            </a:r>
            <a:r>
              <a:rPr lang="cs-CZ" sz="2000" i="1" dirty="0" err="1"/>
              <a:t>pú</a:t>
            </a:r>
            <a:r>
              <a:rPr lang="cs-CZ" sz="2000" i="1" dirty="0"/>
              <a:t> </a:t>
            </a:r>
            <a:r>
              <a:rPr lang="en-GB" sz="2000" dirty="0"/>
              <a:t>&gt;</a:t>
            </a:r>
            <a:r>
              <a:rPr lang="cs-CZ" sz="2000" dirty="0"/>
              <a:t> </a:t>
            </a:r>
            <a:r>
              <a:rPr lang="pl-PL" sz="2000" dirty="0"/>
              <a:t>0</a:t>
            </a:r>
            <a:r>
              <a:rPr lang="cs-CZ" sz="2000" dirty="0"/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87597" y="1244261"/>
            <a:ext cx="82076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452315"/>
              </p:ext>
            </p:extLst>
          </p:nvPr>
        </p:nvGraphicFramePr>
        <p:xfrm>
          <a:off x="1268413" y="947856"/>
          <a:ext cx="5864286" cy="3735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Dokument" r:id="rId4" imgW="6012043" imgH="3824897" progId="Word.Document.12">
                  <p:embed/>
                </p:oleObj>
              </mc:Choice>
              <mc:Fallback>
                <p:oleObj name="Dokument" r:id="rId4" imgW="6012043" imgH="382489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947856"/>
                        <a:ext cx="5864286" cy="373526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Přímá spojnice se šipkou 5"/>
          <p:cNvCxnSpPr/>
          <p:nvPr/>
        </p:nvCxnSpPr>
        <p:spPr>
          <a:xfrm>
            <a:off x="2664259" y="3723384"/>
            <a:ext cx="13157" cy="3949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2677416" y="3732897"/>
            <a:ext cx="540682" cy="30777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Pú</a:t>
            </a:r>
            <a:endParaRPr lang="cs-CZ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4198078" y="2670832"/>
            <a:ext cx="13157" cy="1054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179098" y="2967018"/>
            <a:ext cx="540682" cy="30777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Pú</a:t>
            </a:r>
            <a:endParaRPr lang="cs-CZ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681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185" y="738943"/>
            <a:ext cx="81375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1. Pravidlo:</a:t>
            </a:r>
          </a:p>
          <a:p>
            <a:r>
              <a:rPr lang="cs-CZ" dirty="0"/>
              <a:t>	</a:t>
            </a:r>
            <a:r>
              <a:rPr lang="cs-CZ" b="1" dirty="0"/>
              <a:t>Celkové  </a:t>
            </a:r>
            <a:r>
              <a:rPr lang="cs-CZ" b="1" i="1" dirty="0"/>
              <a:t>V</a:t>
            </a:r>
            <a:r>
              <a:rPr lang="cs-CZ" b="1" dirty="0"/>
              <a:t> </a:t>
            </a:r>
            <a:r>
              <a:rPr lang="en-GB" b="1" dirty="0"/>
              <a:t>&gt;</a:t>
            </a:r>
            <a:r>
              <a:rPr lang="cs-CZ" b="1" dirty="0"/>
              <a:t> celkové </a:t>
            </a:r>
            <a:r>
              <a:rPr lang="cs-CZ" b="1" i="1" dirty="0"/>
              <a:t>N</a:t>
            </a:r>
            <a:r>
              <a:rPr lang="cs-CZ" b="1" dirty="0"/>
              <a:t> </a:t>
            </a:r>
            <a:r>
              <a:rPr lang="cs-CZ" b="1" dirty="0">
                <a:sym typeface="Symbol" panose="05050102010706020507" pitchFamily="18" charset="2"/>
              </a:rPr>
              <a:t> pokračovat ve výrobě</a:t>
            </a:r>
          </a:p>
          <a:p>
            <a:endParaRPr lang="cs-CZ" dirty="0">
              <a:sym typeface="Symbol" panose="05050102010706020507" pitchFamily="18" charset="2"/>
            </a:endParaRPr>
          </a:p>
          <a:p>
            <a:r>
              <a:rPr lang="cs-CZ" sz="2000" dirty="0">
                <a:sym typeface="Symbol" panose="05050102010706020507" pitchFamily="18" charset="2"/>
              </a:rPr>
              <a:t>2. Pravidlo:</a:t>
            </a:r>
          </a:p>
          <a:p>
            <a:pPr marL="342900" indent="-342900">
              <a:buAutoNum type="alphaLcParenR"/>
            </a:pPr>
            <a:r>
              <a:rPr lang="cs-CZ" b="1" dirty="0"/>
              <a:t>Celkové </a:t>
            </a:r>
            <a:r>
              <a:rPr lang="cs-CZ" b="1" i="1" dirty="0"/>
              <a:t>V</a:t>
            </a:r>
            <a:r>
              <a:rPr lang="cs-CZ" b="1" dirty="0"/>
              <a:t> </a:t>
            </a:r>
            <a:r>
              <a:rPr lang="en-GB" b="1" dirty="0"/>
              <a:t>&lt;</a:t>
            </a:r>
            <a:r>
              <a:rPr lang="cs-CZ" b="1" dirty="0"/>
              <a:t> celkové </a:t>
            </a:r>
            <a:r>
              <a:rPr lang="cs-CZ" b="1" i="1" dirty="0"/>
              <a:t>N</a:t>
            </a:r>
            <a:r>
              <a:rPr lang="cs-CZ" b="1" dirty="0"/>
              <a:t> a současně </a:t>
            </a:r>
            <a:r>
              <a:rPr lang="cs-CZ" b="1" i="1" dirty="0" err="1"/>
              <a:t>Pú</a:t>
            </a:r>
            <a:r>
              <a:rPr lang="en-GB" b="1" dirty="0"/>
              <a:t> &gt; 0 </a:t>
            </a:r>
            <a:r>
              <a:rPr lang="cs-CZ" b="1" dirty="0">
                <a:sym typeface="Symbol" panose="05050102010706020507" pitchFamily="18" charset="2"/>
              </a:rPr>
              <a:t></a:t>
            </a:r>
            <a:r>
              <a:rPr lang="en-GB" b="1" dirty="0">
                <a:sym typeface="Symbol" panose="05050102010706020507" pitchFamily="18" charset="2"/>
              </a:rPr>
              <a:t> </a:t>
            </a:r>
            <a:r>
              <a:rPr lang="cs-CZ" b="1" dirty="0">
                <a:sym typeface="Symbol" panose="05050102010706020507" pitchFamily="18" charset="2"/>
              </a:rPr>
              <a:t>pokračovat ve výrobě (celkové </a:t>
            </a:r>
            <a:r>
              <a:rPr lang="cs-CZ" b="1" i="1" dirty="0">
                <a:sym typeface="Symbol" panose="05050102010706020507" pitchFamily="18" charset="2"/>
              </a:rPr>
              <a:t>V</a:t>
            </a:r>
            <a:r>
              <a:rPr lang="cs-CZ" b="1" dirty="0">
                <a:sym typeface="Symbol" panose="05050102010706020507" pitchFamily="18" charset="2"/>
              </a:rPr>
              <a:t> </a:t>
            </a:r>
            <a:r>
              <a:rPr lang="en-GB" b="1" dirty="0"/>
              <a:t>&gt; </a:t>
            </a:r>
            <a:r>
              <a:rPr lang="cs-CZ" b="1" i="1" dirty="0" err="1">
                <a:sym typeface="Symbol" panose="05050102010706020507" pitchFamily="18" charset="2"/>
              </a:rPr>
              <a:t>N</a:t>
            </a:r>
            <a:r>
              <a:rPr lang="cs-CZ" b="1" i="1" baseline="-25000" dirty="0" err="1">
                <a:sym typeface="Symbol" panose="05050102010706020507" pitchFamily="18" charset="2"/>
              </a:rPr>
              <a:t>v</a:t>
            </a:r>
            <a:r>
              <a:rPr lang="cs-CZ" b="1" dirty="0">
                <a:sym typeface="Symbol" panose="05050102010706020507" pitchFamily="18" charset="2"/>
              </a:rPr>
              <a:t>)</a:t>
            </a:r>
          </a:p>
          <a:p>
            <a:pPr marL="342900" indent="-342900">
              <a:buAutoNum type="alphaLcParenR"/>
            </a:pPr>
            <a:endParaRPr lang="cs-CZ" b="1" dirty="0">
              <a:sym typeface="Symbol" panose="05050102010706020507" pitchFamily="18" charset="2"/>
            </a:endParaRPr>
          </a:p>
          <a:p>
            <a:pPr marL="342900" indent="-342900">
              <a:buFontTx/>
              <a:buAutoNum type="alphaLcParenR"/>
            </a:pPr>
            <a:r>
              <a:rPr lang="cs-CZ" b="1" dirty="0">
                <a:sym typeface="Symbol" panose="05050102010706020507" pitchFamily="18" charset="2"/>
              </a:rPr>
              <a:t>Celkové V</a:t>
            </a:r>
            <a:r>
              <a:rPr lang="en-GB" b="1" dirty="0"/>
              <a:t> &lt;</a:t>
            </a:r>
            <a:r>
              <a:rPr lang="cs-CZ" b="1" dirty="0"/>
              <a:t> celkové </a:t>
            </a:r>
            <a:r>
              <a:rPr lang="cs-CZ" b="1" i="1" dirty="0"/>
              <a:t>N</a:t>
            </a:r>
            <a:r>
              <a:rPr lang="cs-CZ" b="1" dirty="0"/>
              <a:t> a současně </a:t>
            </a:r>
            <a:r>
              <a:rPr lang="cs-CZ" b="1" i="1" dirty="0" err="1"/>
              <a:t>Pú</a:t>
            </a:r>
            <a:r>
              <a:rPr lang="en-GB" b="1" dirty="0"/>
              <a:t> &lt; 0 </a:t>
            </a:r>
            <a:r>
              <a:rPr lang="cs-CZ" b="1" dirty="0">
                <a:sym typeface="Symbol" panose="05050102010706020507" pitchFamily="18" charset="2"/>
              </a:rPr>
              <a:t></a:t>
            </a:r>
            <a:r>
              <a:rPr lang="en-GB" b="1" dirty="0">
                <a:sym typeface="Symbol" panose="05050102010706020507" pitchFamily="18" charset="2"/>
              </a:rPr>
              <a:t> </a:t>
            </a:r>
            <a:r>
              <a:rPr lang="cs-CZ" b="1" dirty="0">
                <a:sym typeface="Symbol" panose="05050102010706020507" pitchFamily="18" charset="2"/>
              </a:rPr>
              <a:t>ukončit činnost (celkové </a:t>
            </a:r>
            <a:r>
              <a:rPr lang="cs-CZ" b="1" i="1" dirty="0">
                <a:sym typeface="Symbol" panose="05050102010706020507" pitchFamily="18" charset="2"/>
              </a:rPr>
              <a:t>V</a:t>
            </a:r>
            <a:r>
              <a:rPr lang="cs-CZ" b="1" dirty="0">
                <a:sym typeface="Symbol" panose="05050102010706020507" pitchFamily="18" charset="2"/>
              </a:rPr>
              <a:t> </a:t>
            </a:r>
            <a:r>
              <a:rPr lang="en-GB" b="1" dirty="0"/>
              <a:t>&lt; </a:t>
            </a:r>
            <a:r>
              <a:rPr lang="cs-CZ" b="1" i="1" dirty="0" err="1">
                <a:sym typeface="Symbol" panose="05050102010706020507" pitchFamily="18" charset="2"/>
              </a:rPr>
              <a:t>N</a:t>
            </a:r>
            <a:r>
              <a:rPr lang="cs-CZ" b="1" i="1" baseline="-25000" dirty="0" err="1">
                <a:sym typeface="Symbol" panose="05050102010706020507" pitchFamily="18" charset="2"/>
              </a:rPr>
              <a:t>v</a:t>
            </a:r>
            <a:r>
              <a:rPr lang="cs-CZ" b="1" i="1" dirty="0">
                <a:sym typeface="Symbol" panose="05050102010706020507" pitchFamily="18" charset="2"/>
              </a:rPr>
              <a:t>, podnik nepokrývá ani </a:t>
            </a:r>
            <a:r>
              <a:rPr lang="cs-CZ" b="1" i="1" dirty="0" err="1">
                <a:sym typeface="Symbol" panose="05050102010706020507" pitchFamily="18" charset="2"/>
              </a:rPr>
              <a:t>N</a:t>
            </a:r>
            <a:r>
              <a:rPr lang="cs-CZ" b="1" i="1" baseline="-25000" dirty="0" err="1">
                <a:sym typeface="Symbol" panose="05050102010706020507" pitchFamily="18" charset="2"/>
              </a:rPr>
              <a:t>v</a:t>
            </a:r>
            <a:r>
              <a:rPr lang="cs-CZ" b="1" dirty="0">
                <a:sym typeface="Symbol" panose="05050102010706020507" pitchFamily="18" charset="2"/>
              </a:rPr>
              <a:t>)</a:t>
            </a:r>
          </a:p>
          <a:p>
            <a:pPr marL="342900" indent="-342900">
              <a:buFontTx/>
              <a:buAutoNum type="alphaLcParenR"/>
            </a:pPr>
            <a:endParaRPr lang="cs-CZ" b="1" dirty="0">
              <a:sym typeface="Symbol" panose="05050102010706020507" pitchFamily="18" charset="2"/>
            </a:endParaRPr>
          </a:p>
          <a:p>
            <a:pPr marL="342900" indent="-342900">
              <a:buAutoNum type="alphaLcParenR"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3185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11944" y="628601"/>
            <a:ext cx="74883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Kalkulace variabilních nákladů jsou vhodné při řešení těchto úloh: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Určení podílu jednotlivých výrobků na tvorbě VH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Určení pořadí výhodnosti výrobků a optimálního výrobního sortimentu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Určení limitní ceny výrobků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Rozhodování o tom, zda daný polotovar nebo součást výrobku vyrábět ve vlastní režii nebo jej získat externě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Rozhodování o výhodnosti nákupu či pronájmu určitého výrobního zařízení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Určení pořadí postupného zařazování kapacit do výroby, popř. jejich vysazování z výroby</a:t>
            </a:r>
          </a:p>
          <a:p>
            <a:endParaRPr lang="cs-CZ" sz="2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5393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Kalkulace III</a:t>
            </a:r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err="1">
                <a:solidFill>
                  <a:srgbClr val="002060"/>
                </a:solidFill>
                <a:cs typeface="Arial" panose="020B0604020202020204" pitchFamily="34" charset="0"/>
              </a:rPr>
              <a:t>Activity</a:t>
            </a: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002060"/>
                </a:solidFill>
                <a:cs typeface="Arial" panose="020B0604020202020204" pitchFamily="34" charset="0"/>
              </a:rPr>
              <a:t>Based</a:t>
            </a: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002060"/>
                </a:solidFill>
                <a:cs typeface="Arial" panose="020B0604020202020204" pitchFamily="34" charset="0"/>
              </a:rPr>
              <a:t>Costing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Nedostatky úplných kalkulací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Jednostupňová kalkulace variabilních nákladů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Vícestupňová kalkulace variabilních nákladů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Hrubé rozpětí</a:t>
            </a:r>
            <a:endParaRPr lang="en-GB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33839" y="683685"/>
            <a:ext cx="7008176" cy="3956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stanovení výsledku hospodaření používáme dvě základní metody propočtu:</a:t>
            </a:r>
          </a:p>
          <a:p>
            <a:pPr marL="342900" lv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jednostupňový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příspěvek na úhradu – fixní náklady jsou v kalkulaci uváděny v jednom bloku</a:t>
            </a:r>
          </a:p>
          <a:p>
            <a:pPr marL="342900" lvl="0" algn="just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vícestupňový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příspěvek na úhradu – fixní náklady jsou sledovány ve více skupinách podle nákladových objektů</a:t>
            </a:r>
          </a:p>
          <a:p>
            <a:r>
              <a:rPr lang="cs-CZ" dirty="0"/>
              <a:t>Při kalkulaci variabilních nákladů se nezjišťuje zisk z prodeje jednotlivých výrobků, ale za celý podnik:</a:t>
            </a:r>
          </a:p>
          <a:p>
            <a:endParaRPr lang="cs-CZ" dirty="0"/>
          </a:p>
          <a:p>
            <a:r>
              <a:rPr lang="cs-CZ" dirty="0"/>
              <a:t>	Celkové tržby – </a:t>
            </a:r>
            <a:r>
              <a:rPr lang="cs-CZ" i="1" dirty="0" err="1"/>
              <a:t>N</a:t>
            </a:r>
            <a:r>
              <a:rPr lang="cs-CZ" i="1" baseline="-25000" dirty="0" err="1"/>
              <a:t>v</a:t>
            </a:r>
            <a:r>
              <a:rPr lang="cs-CZ" dirty="0"/>
              <a:t> celkem = </a:t>
            </a:r>
            <a:r>
              <a:rPr lang="cs-CZ" i="1" dirty="0" err="1"/>
              <a:t>Pú</a:t>
            </a:r>
            <a:endParaRPr lang="cs-CZ" i="1" dirty="0"/>
          </a:p>
          <a:p>
            <a:r>
              <a:rPr lang="cs-CZ" dirty="0"/>
              <a:t> 	</a:t>
            </a:r>
            <a:r>
              <a:rPr lang="cs-CZ" i="1" dirty="0" err="1"/>
              <a:t>Pú</a:t>
            </a:r>
            <a:r>
              <a:rPr lang="cs-CZ" i="1" dirty="0"/>
              <a:t> </a:t>
            </a:r>
            <a:r>
              <a:rPr lang="cs-CZ" dirty="0"/>
              <a:t>– </a:t>
            </a:r>
            <a:r>
              <a:rPr lang="cs-CZ" i="1" dirty="0"/>
              <a:t>F</a:t>
            </a:r>
            <a:r>
              <a:rPr lang="cs-CZ" dirty="0"/>
              <a:t> celkem = </a:t>
            </a:r>
            <a:r>
              <a:rPr lang="cs-CZ" i="1" dirty="0"/>
              <a:t>VH</a:t>
            </a:r>
            <a:r>
              <a:rPr lang="cs-CZ" dirty="0"/>
              <a:t> z prodeje</a:t>
            </a:r>
            <a:endParaRPr lang="cs-CZ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986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73619" y="885491"/>
            <a:ext cx="713537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Podíl příspěvku na úhradu na celkových výnosech</a:t>
            </a:r>
            <a:r>
              <a:rPr lang="cs-CZ" sz="2000" b="1" dirty="0"/>
              <a:t> – hrubá rentabilita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/>
              <a:t> čím vyšší, tím je z hlediska tvorby zisku daný výrobek pro podnik prospěšnější 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/>
              <a:t> hodnotit podle absolutní výše </a:t>
            </a:r>
            <a:r>
              <a:rPr lang="cs-CZ" sz="2000" i="1" dirty="0" err="1"/>
              <a:t>Pú</a:t>
            </a:r>
            <a:r>
              <a:rPr lang="cs-CZ" sz="2000" dirty="0"/>
              <a:t> nedává správný výsledek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6178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74982" y="851801"/>
            <a:ext cx="740563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i="1" dirty="0">
                <a:solidFill>
                  <a:srgbClr val="307871"/>
                </a:solidFill>
                <a:latin typeface="+mj-lt"/>
              </a:rPr>
              <a:t>Jednostupňová kalkulace variabilních nákladů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vycházíme z předpokladu, že fixní náklady tvoří jeden blok, neboť nejsme schopni prokázat příčinnou souvislost fixních nákladů s jednotlivými produkty</a:t>
            </a:r>
          </a:p>
          <a:p>
            <a:pPr>
              <a:spcAft>
                <a:spcPts val="600"/>
              </a:spcAft>
            </a:pPr>
            <a:endParaRPr lang="cs-CZ" sz="2400" i="1" dirty="0">
              <a:solidFill>
                <a:srgbClr val="307871"/>
              </a:solidFill>
              <a:latin typeface="+mj-lt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0507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94142" y="686037"/>
            <a:ext cx="694143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Postup: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+mj-lt"/>
              </a:rPr>
              <a:t>Tržní cena výkonu v Kč na jednici</a:t>
            </a:r>
          </a:p>
          <a:p>
            <a:r>
              <a:rPr lang="cs-CZ" dirty="0">
                <a:latin typeface="+mj-lt"/>
              </a:rPr>
              <a:t>(-) Jednicový materiál</a:t>
            </a:r>
          </a:p>
          <a:p>
            <a:r>
              <a:rPr lang="cs-CZ" dirty="0">
                <a:latin typeface="+mj-lt"/>
              </a:rPr>
              <a:t>(-) Jednicová mzda</a:t>
            </a:r>
          </a:p>
          <a:p>
            <a:r>
              <a:rPr lang="cs-CZ" dirty="0">
                <a:latin typeface="+mj-lt"/>
              </a:rPr>
              <a:t>(-) Ostatní jednicové náklady</a:t>
            </a:r>
          </a:p>
          <a:p>
            <a:r>
              <a:rPr lang="cs-CZ" u="sng" dirty="0">
                <a:latin typeface="+mj-lt"/>
              </a:rPr>
              <a:t>(-) Variabilní část režie týkající se výrobku (služby)</a:t>
            </a:r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= Příspěvek na úhradu fixních nákladů a zisku na kalkulační jednici</a:t>
            </a:r>
          </a:p>
          <a:p>
            <a:r>
              <a:rPr lang="cs-CZ" u="sng" dirty="0">
                <a:latin typeface="+mj-lt"/>
              </a:rPr>
              <a:t>(-) Fixní náklady</a:t>
            </a:r>
            <a:endParaRPr lang="cs-CZ" dirty="0">
              <a:latin typeface="+mj-lt"/>
            </a:endParaRPr>
          </a:p>
          <a:p>
            <a:r>
              <a:rPr lang="cs-CZ" dirty="0">
                <a:latin typeface="+mj-lt"/>
                <a:ea typeface="Calibri" panose="020F0502020204030204" pitchFamily="34" charset="0"/>
              </a:rPr>
              <a:t>= Výsledek hospodaření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53675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67444" y="628601"/>
            <a:ext cx="6827965" cy="342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Jazyková škola vyučuje kurzy angličtiny na úrovni A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B. Kalkulace těchto jazykových kurzů při plném využití kapacity jazykové školy za rok zachycuje tabulka.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Úkoly:</a:t>
            </a:r>
          </a:p>
          <a:p>
            <a:pPr marL="342900"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zjistěte aktuální výsledek hospodaření</a:t>
            </a:r>
          </a:p>
          <a:p>
            <a:pPr marL="342900" lvl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+mj-lt"/>
                <a:ea typeface="Calibri" panose="020F0502020204030204" pitchFamily="34" charset="0"/>
              </a:rPr>
              <a:t>na základě změny poptávky po jazykových kurzech chce jazyková škola otevřít pouze jazykový kurz A s kapacitou 600 studentů za rok. Jakého VH pak jazyková škola dosáhne? Bylo toto rozhodnutí moudré?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69449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303304"/>
              </p:ext>
            </p:extLst>
          </p:nvPr>
        </p:nvGraphicFramePr>
        <p:xfrm>
          <a:off x="388537" y="1525759"/>
          <a:ext cx="8208263" cy="1758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9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7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9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j-lt"/>
                        </a:rPr>
                        <a:t>Ukazatel </a:t>
                      </a:r>
                      <a:endParaRPr lang="cs-CZ" sz="18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j-lt"/>
                        </a:rPr>
                        <a:t>Jednotka </a:t>
                      </a:r>
                      <a:endParaRPr lang="cs-CZ" sz="18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j-lt"/>
                        </a:rPr>
                        <a:t>Kurz úroveň A </a:t>
                      </a:r>
                      <a:endParaRPr lang="cs-CZ" sz="18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j-lt"/>
                        </a:rPr>
                        <a:t>Kurz úroveň B </a:t>
                      </a:r>
                      <a:endParaRPr lang="cs-CZ" sz="18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Kalkulované množství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Počet studentů za rok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1 000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   500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Cena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Kč/student/kurz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5 500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6 200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Variabilní náklady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Kč/student 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2 400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2 600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Fixní náklady jazykové školy</a:t>
                      </a:r>
                      <a:endParaRPr lang="cs-CZ" sz="18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Kč/rok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1 900 000 </a:t>
                      </a:r>
                      <a:endParaRPr lang="cs-CZ" sz="18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3274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70549" y="743620"/>
            <a:ext cx="6911396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671682"/>
              </p:ext>
            </p:extLst>
          </p:nvPr>
        </p:nvGraphicFramePr>
        <p:xfrm>
          <a:off x="560655" y="1203325"/>
          <a:ext cx="7442015" cy="2113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5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3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Ukazatel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Výpočet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Kurz úroveň A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Kurz úroveň B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Tržby celkem [Kč]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studentů za rok * cena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5 500 000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3 100 000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Variabilní náklady celkem [Kč]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Variabilní náklady * počet studentů za rok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2 400 000 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1 300 000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Masa příspěvku na úhradu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3 100 000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1 800 000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06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Fixní náklady jazykové školy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1 900 000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53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 hospodaření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3 000 000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32084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852947"/>
              </p:ext>
            </p:extLst>
          </p:nvPr>
        </p:nvGraphicFramePr>
        <p:xfrm>
          <a:off x="527283" y="1203325"/>
          <a:ext cx="8102784" cy="20274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9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9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1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1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3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Ukazatel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Výpočet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Kurz úroveň A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Kurz úroveň B 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Tržby celkem [Kč]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studentů za rok * cena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3 300 000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Variabilní náklady celkem [Kč]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Variabilní náklady * počet studentů za rok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1 440 000 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 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Masa příspěvku na úhradu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1 860 000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06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Fixní náklady jazykové školy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1 900 000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53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Výsledek hospodaření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-40 000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97" marR="3789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445312" y="530703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latin typeface="+mj-lt"/>
                <a:ea typeface="Calibri" panose="020F0502020204030204" pitchFamily="34" charset="0"/>
              </a:rPr>
              <a:t>Situace po změně: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00134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00468" y="628601"/>
            <a:ext cx="7188385" cy="292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400" i="1" dirty="0">
                <a:solidFill>
                  <a:srgbClr val="307871"/>
                </a:solidFill>
                <a:latin typeface="+mj-lt"/>
              </a:rPr>
              <a:t>Vícestupňová kalkulace variabilních nákladů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fixní náklady lze rozdělit na dvě skupiny:</a:t>
            </a:r>
          </a:p>
          <a:p>
            <a:pPr marL="6858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všeobecné fixní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nemají přímou souvislost s poskytovaným výrobkem (službou)</a:t>
            </a:r>
          </a:p>
          <a:p>
            <a:pPr marL="6858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speciální fixní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lze přímo přiřadit k jednotlivým výrobkům (službám)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dva typy fixních nákladů 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dva druhy příspěvku na úhradu</a:t>
            </a:r>
          </a:p>
        </p:txBody>
      </p:sp>
    </p:spTree>
    <p:extLst>
      <p:ext uri="{BB962C8B-B14F-4D97-AF65-F5344CB8AC3E}">
        <p14:creationId xmlns:p14="http://schemas.microsoft.com/office/powerpoint/2010/main" val="861993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20723" y="299083"/>
            <a:ext cx="6714499" cy="4567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Postup:</a:t>
            </a:r>
          </a:p>
          <a:p>
            <a:r>
              <a:rPr lang="cs-CZ" dirty="0"/>
              <a:t>Tržní cena výkonu v Kč na jednici </a:t>
            </a:r>
          </a:p>
          <a:p>
            <a:r>
              <a:rPr lang="cs-CZ" dirty="0"/>
              <a:t>(-) Jednicový materiál </a:t>
            </a:r>
          </a:p>
          <a:p>
            <a:r>
              <a:rPr lang="cs-CZ" dirty="0"/>
              <a:t>(-) Jednicová mzda </a:t>
            </a:r>
          </a:p>
          <a:p>
            <a:r>
              <a:rPr lang="cs-CZ" dirty="0"/>
              <a:t>(-) Ostatní jednicové náklady </a:t>
            </a:r>
          </a:p>
          <a:p>
            <a:r>
              <a:rPr lang="cs-CZ" u="sng" dirty="0"/>
              <a:t>(-) Variabilní část režie týkající se výrobku (služby) </a:t>
            </a:r>
            <a:endParaRPr lang="cs-CZ" dirty="0"/>
          </a:p>
          <a:p>
            <a:r>
              <a:rPr lang="cs-CZ" dirty="0"/>
              <a:t>= příspěvek na úhradu fixních nákladů I na kalkulační jednici </a:t>
            </a:r>
          </a:p>
          <a:p>
            <a:r>
              <a:rPr lang="cs-CZ" u="sng" dirty="0"/>
              <a:t>(-) Fixní náklady připadající na výrobek (službu)</a:t>
            </a:r>
            <a:r>
              <a:rPr lang="cs-CZ" dirty="0"/>
              <a:t> </a:t>
            </a:r>
          </a:p>
          <a:p>
            <a:r>
              <a:rPr lang="cs-CZ" dirty="0"/>
              <a:t>= příspěvek na úhradu fixních nákladů II </a:t>
            </a:r>
          </a:p>
          <a:p>
            <a:r>
              <a:rPr lang="cs-CZ" u="sng" dirty="0"/>
              <a:t>(-) Fixní náklady skupiny výrobků (služeb) </a:t>
            </a:r>
            <a:endParaRPr lang="cs-CZ" dirty="0"/>
          </a:p>
          <a:p>
            <a:r>
              <a:rPr lang="cs-CZ" dirty="0"/>
              <a:t>= příspěvek na úhradu fixních nákladů III </a:t>
            </a:r>
          </a:p>
          <a:p>
            <a:r>
              <a:rPr lang="cs-CZ" u="sng" dirty="0"/>
              <a:t>(-) Fixní náklady útvaru/střediska/ provozovny </a:t>
            </a:r>
            <a:endParaRPr lang="cs-CZ" dirty="0"/>
          </a:p>
          <a:p>
            <a:r>
              <a:rPr lang="cs-CZ" dirty="0"/>
              <a:t>= příspěvek na úhradu fixních nákladů IV </a:t>
            </a:r>
          </a:p>
          <a:p>
            <a:r>
              <a:rPr lang="cs-CZ" u="sng" dirty="0"/>
              <a:t>(-) Fixní náklady řízení podniku jako celku</a:t>
            </a:r>
            <a:endParaRPr lang="cs-CZ" dirty="0"/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b="1" dirty="0"/>
              <a:t>Výsledek hospodaření</a:t>
            </a:r>
          </a:p>
        </p:txBody>
      </p:sp>
    </p:spTree>
    <p:extLst>
      <p:ext uri="{BB962C8B-B14F-4D97-AF65-F5344CB8AC3E}">
        <p14:creationId xmlns:p14="http://schemas.microsoft.com/office/powerpoint/2010/main" val="37912316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80676" y="628601"/>
            <a:ext cx="7028199" cy="353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400" i="1" dirty="0" err="1">
                <a:solidFill>
                  <a:srgbClr val="307871"/>
                </a:solidFill>
                <a:latin typeface="+mj-lt"/>
              </a:rPr>
              <a:t>Activity</a:t>
            </a:r>
            <a:r>
              <a:rPr lang="cs-CZ" sz="2400" i="1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400" i="1" dirty="0" err="1">
                <a:solidFill>
                  <a:srgbClr val="307871"/>
                </a:solidFill>
                <a:latin typeface="+mj-lt"/>
              </a:rPr>
              <a:t>Based</a:t>
            </a:r>
            <a:r>
              <a:rPr lang="cs-CZ" sz="2400" i="1" dirty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400" i="1" dirty="0" err="1">
                <a:solidFill>
                  <a:srgbClr val="307871"/>
                </a:solidFill>
                <a:latin typeface="+mj-lt"/>
              </a:rPr>
              <a:t>Costing</a:t>
            </a:r>
            <a:endParaRPr lang="cs-CZ" sz="2400" i="1" dirty="0">
              <a:solidFill>
                <a:srgbClr val="307871"/>
              </a:solidFill>
              <a:latin typeface="+mj-lt"/>
            </a:endParaRP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výsledek snahy o zkvalitnění kalkulací (problém rozvrhování režijních nákladů pouze pomocí přímých nákladů) 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vznikla v nevýrobní sféře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založena na myšlence, že se všechny náklady, které nelze přímo přiřadit ke kalkulační jednici, přiřazují činnostem, které tyto náklady vyvolají</a:t>
            </a:r>
          </a:p>
        </p:txBody>
      </p:sp>
    </p:spTree>
    <p:extLst>
      <p:ext uri="{BB962C8B-B14F-4D97-AF65-F5344CB8AC3E}">
        <p14:creationId xmlns:p14="http://schemas.microsoft.com/office/powerpoint/2010/main" val="24857410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260304" y="509874"/>
            <a:ext cx="7353338" cy="764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Jazyková škola vyučuje kurzy angličtiny a němčiny ve dvou pobočkách (A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B), viz tab. 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818787"/>
              </p:ext>
            </p:extLst>
          </p:nvPr>
        </p:nvGraphicFramePr>
        <p:xfrm>
          <a:off x="547306" y="1361616"/>
          <a:ext cx="8022692" cy="1377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7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67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1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 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Pobočka A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Pobočka B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Angličtina A</a:t>
                      </a:r>
                      <a:endParaRPr lang="cs-CZ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Němčina A</a:t>
                      </a:r>
                      <a:endParaRPr lang="cs-CZ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Angličtina B</a:t>
                      </a:r>
                      <a:endParaRPr lang="cs-CZ" sz="14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Němčina B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studentů 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250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Cena za kurz [Kč/student]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5 500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5300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5600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5200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Variabilní náklady studenta [Kč/student]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2 400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2 800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2 400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Fixní náklady kurzu (za období) [Kč]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20 500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15 000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12 000</a:t>
                      </a:r>
                      <a:endParaRPr lang="cs-CZ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12 200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710829" y="2904906"/>
            <a:ext cx="6550976" cy="1795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Dále předpokládají v plánovacím období tyto fixní náklady: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algn="just"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pobočku A 1 220 000 Kč</a:t>
            </a:r>
          </a:p>
          <a:p>
            <a:pPr marL="342900" lvl="0" algn="just"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pobočku B 1 240 000 Kč</a:t>
            </a:r>
          </a:p>
          <a:p>
            <a:pPr marL="342900" lvl="0" algn="just"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kurzy angličtiny celkem 140 000 Kč</a:t>
            </a:r>
          </a:p>
          <a:p>
            <a:pPr marL="342900" lvl="0" algn="just"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kurzy němčiny celkem 220 000 Kč</a:t>
            </a:r>
          </a:p>
          <a:p>
            <a:pPr marL="342900" lvl="0" algn="just"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jazyková škola (správa) 460 000 Kč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551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73518" y="423160"/>
            <a:ext cx="1161857" cy="3838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7558055"/>
                  </p:ext>
                </p:extLst>
              </p:nvPr>
            </p:nvGraphicFramePr>
            <p:xfrm>
              <a:off x="218095" y="1149543"/>
              <a:ext cx="7951435" cy="321348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607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5575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2214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2214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7319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83248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32482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4525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365557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r>
                            <a:rPr lang="en-US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tis. </a:t>
                          </a: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Kč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Pobočka A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Pobočka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Jazyková škola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6432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Angl. 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Něm. 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Angl.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Něm. 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Tržby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2 200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1 325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3 525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2 800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1 040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3 840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7 365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Var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kurz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960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1 660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1200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3 460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ú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I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1 240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625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1 865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1 600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440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2 040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3 905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Fix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kurz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20,5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35,5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12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12,2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24,2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59,7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ú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II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1 219,5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610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1 829,5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1 588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427,8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2 015,8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3 845,3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Fix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pobočka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1 220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2 460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ú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III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609,5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775,8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1 385,3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Fix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angl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Fix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něm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220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cs-CZ" sz="13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ú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IV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1 025,3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(-) Fix </a:t>
                          </a:r>
                          <a14:m>
                            <m:oMath xmlns:m="http://schemas.openxmlformats.org/officeDocument/2006/math">
                              <m:r>
                                <a:rPr lang="cs-CZ" sz="13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oMath>
                          </a14:m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 škola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460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18643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VH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565,3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7558055"/>
                  </p:ext>
                </p:extLst>
              </p:nvPr>
            </p:nvGraphicFramePr>
            <p:xfrm>
              <a:off x="218095" y="1149543"/>
              <a:ext cx="7951435" cy="321348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6072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5575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2214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22141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73193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83248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32482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4525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</a:tblGrid>
                  <a:tr h="441008"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r>
                            <a:rPr lang="en-US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tis. </a:t>
                          </a: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Kč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Pobočka A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Pobočka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Jazyková škola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14440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Angl. 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Něm. A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Angl.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Něm.  B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Celkem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Tržby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2 200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1 325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3 525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2 800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1 040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3 840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7 365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425714" r="-445000" b="-10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960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1 660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1200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3 460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525714" r="-445000" b="-9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1 240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625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1 865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1 600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440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2 040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3 905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625714" r="-445000" b="-8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20,5 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35,5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12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12,2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24,2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59,7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725714" r="-445000" b="-7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1 219,5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610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1 829,5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1 588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427,8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2 015,8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3 845,3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825714" r="-445000" b="-6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1 220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1 240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2 460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925714" r="-445000" b="-5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609,5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775,8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1 385,3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1025714" r="-445000" b="-4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140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1125714" r="-445000" b="-3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220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1225714" r="-445000" b="-2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 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1 025,3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7" t="-1325714" r="-445000" b="-14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460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21317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VH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cs-CZ" sz="13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cs-CZ" sz="1300" dirty="0">
                              <a:solidFill>
                                <a:schemeClr val="tx1"/>
                              </a:solidFill>
                              <a:effectLst/>
                            </a:rPr>
                            <a:t>565,3</a:t>
                          </a:r>
                          <a:endParaRPr lang="cs-CZ" sz="13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2985" marR="42985" marT="0" marB="0" anchor="b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180939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67211" y="628601"/>
            <a:ext cx="69948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</a:rPr>
              <a:t>podnikové praxi bývá stanovení celkových variabilních nákladů obtížné - často celkové variabilní náklady neznáme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  <a:ea typeface="Calibri" panose="020F0502020204030204" pitchFamily="34" charset="0"/>
              </a:rPr>
              <a:t>příspěvek na úhradu často aproximován (nahrazován) ukazatelem </a:t>
            </a:r>
            <a:r>
              <a:rPr lang="cs-CZ" sz="2000" b="1" dirty="0">
                <a:latin typeface="+mj-lt"/>
                <a:ea typeface="Calibri" panose="020F0502020204030204" pitchFamily="34" charset="0"/>
              </a:rPr>
              <a:t>hrubé rozpětí</a:t>
            </a:r>
            <a:endParaRPr lang="en-GB" sz="2000" b="1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520706" y="2331911"/>
                <a:ext cx="7909226" cy="17786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just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h𝑟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[Kč/j]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……přímé náklady</a:t>
                </a:r>
                <a:endParaRPr lang="cs-CZ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cs-CZ" sz="2000" dirty="0">
                    <a:latin typeface="+mj-lt"/>
                    <a:ea typeface="Calibri" panose="020F0502020204030204" pitchFamily="34" charset="0"/>
                  </a:rPr>
                  <a:t>množství (masu) hrubého rozpětí </a:t>
                </a:r>
                <a14:m>
                  <m:oMath xmlns:m="http://schemas.openxmlformats.org/officeDocument/2006/math">
                    <m:r>
                      <a:rPr lang="cs-CZ" sz="200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𝐻𝑟</m:t>
                    </m:r>
                  </m:oMath>
                </a14:m>
                <a:r>
                  <a:rPr lang="cs-CZ" sz="2000" dirty="0">
                    <a:latin typeface="+mj-lt"/>
                    <a:ea typeface="Calibri" panose="020F0502020204030204" pitchFamily="34" charset="0"/>
                  </a:rPr>
                  <a:t>:</a:t>
                </a:r>
              </a:p>
              <a:p>
                <a:pPr indent="450215" algn="just">
                  <a:lnSpc>
                    <a:spcPct val="1150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𝐻𝑟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h𝑟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b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  <m:r>
                      <a:rPr lang="cs-C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cs-CZ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pl-PL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[K</a:t>
                </a:r>
                <a:r>
                  <a:rPr lang="cs-CZ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č</a:t>
                </a:r>
                <a:r>
                  <a:rPr lang="pl-PL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endParaRPr lang="cs-CZ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6" y="2331911"/>
                <a:ext cx="7909226" cy="1778692"/>
              </a:xfrm>
              <a:prstGeom prst="rect">
                <a:avLst/>
              </a:prstGeom>
              <a:blipFill rotWithShape="0">
                <a:blip r:embed="rId4"/>
                <a:stretch>
                  <a:fillRect l="-693" t="-344" b="-27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831041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990041"/>
              </p:ext>
            </p:extLst>
          </p:nvPr>
        </p:nvGraphicFramePr>
        <p:xfrm>
          <a:off x="834309" y="1372140"/>
          <a:ext cx="6794591" cy="2370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3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3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7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prodejní cena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celkové náklady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zisk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přímé náklady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režie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variabilní režie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fixní režie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variabilní náklady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fixní náklady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příspěvek na úhradu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přímé náklady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hrubé rozpětí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32669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Aplikovat ABC kalkulaci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rozdíl mezi úplnými a neúplnými kalkulacemi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Poukázat na nedostatky úplných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Aplikovat jednostupňovou i vícestupňovou kalkulaci variabilních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80676" y="628601"/>
            <a:ext cx="7028199" cy="3928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Postup:</a:t>
            </a:r>
            <a:endParaRPr lang="cs-CZ" sz="20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Identifikace hlavních činností v podniku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při větším počtu hlavních činností se tyto činnosti seskupují do tzv. aktivit. 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nákladových nosičů pro každou hlavní aktivitu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Vytvoření nákladových fondů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každou hlavní aktivitu</a:t>
            </a:r>
            <a:endParaRPr lang="cs-CZ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Zjištění příčiny vzniku nákladů na aktivity na službu</a:t>
            </a:r>
            <a:r>
              <a:rPr lang="cs-CZ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(produkt)</a:t>
            </a:r>
            <a:endParaRPr lang="cs-CZ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69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07141" y="715369"/>
            <a:ext cx="7081594" cy="3156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Společnost Švadlenka je zakázkové krejčovství s těmito službami: šití záclon (X), zkracování kalhot (Y), šití zástěr (Z). Celkové zásobovací náklady činí 54 tis. Kč, z toho náklady na příjem materiálu činí 28 tis. Kč, zbytek tvoří ostatní zásobovací režie. Dále společnost eviduje spotřebu režijní energie ve výši 30 tis. Kč.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příjem materiálu: dle počtu dodávek přímého materiálu, ostatní zásobovací režie: spotřebovaný přímý materiál v </a:t>
            </a:r>
            <a:r>
              <a:rPr lang="cs-CZ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bm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spotřeba energie: počtem šicích operací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241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83427"/>
              </p:ext>
            </p:extLst>
          </p:nvPr>
        </p:nvGraphicFramePr>
        <p:xfrm>
          <a:off x="393793" y="862207"/>
          <a:ext cx="7268479" cy="2951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3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1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2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Služba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X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Y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Z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Počet [ks]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1 200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800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Přímý materiál [bm]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8 000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9 600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3 200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Přímý materiál [Kč]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46 000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50 400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28 160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Ostatní přímý materiál [Kč]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16 000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17 400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17 600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Přímé mzdy [Kč]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48 000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168 000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144 000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Pracnost </a:t>
                      </a:r>
                      <a:r>
                        <a:rPr lang="en-US" sz="1800">
                          <a:effectLst/>
                        </a:rPr>
                        <a:t>[</a:t>
                      </a:r>
                      <a:r>
                        <a:rPr lang="cs-CZ" sz="1800">
                          <a:effectLst/>
                        </a:rPr>
                        <a:t>min/ks]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44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80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Počet dodávek materiálu 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14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16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Počet šicích operací </a:t>
                      </a:r>
                      <a:r>
                        <a:rPr lang="pl-PL" sz="1800" dirty="0">
                          <a:effectLst/>
                        </a:rPr>
                        <a:t>na 1 </a:t>
                      </a:r>
                      <a:r>
                        <a:rPr lang="cs-CZ" sz="1800" dirty="0">
                          <a:effectLst/>
                        </a:rPr>
                        <a:t>ks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4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</a:t>
                      </a:r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12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2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567328" y="456952"/>
                <a:ext cx="7255130" cy="45089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b="1" i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Řešení:</a:t>
                </a:r>
                <a:endParaRPr lang="cs-CZ" b="1" i="1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Spotřebu přímých nákladů vypočítáme prostým dělením.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U režijních nákladů začneme výpočtem sazeb na základě nosičů nákladů (příčin vzniku):</a:t>
                </a:r>
              </a:p>
              <a:p>
                <a:pPr marL="285750" indent="-285750"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Náklady na příjem materiálu: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28 000/ (10+14+16)=700</m:t>
                    </m:r>
                  </m:oMath>
                </a14:m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Kč na 1 dodávku.</a:t>
                </a:r>
              </a:p>
              <a:p>
                <a:pPr marL="285750" indent="-285750"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s-CZ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Ostatní zásobovací režie: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(54 000−28 000)/(8 000+9600+3 200) =1,25</m:t>
                    </m:r>
                  </m:oMath>
                </a14:m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Kč na 1 </a:t>
                </a:r>
                <a:r>
                  <a:rPr lang="cs-CZ" dirty="0" err="1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bm</a:t>
                </a:r>
                <a:endParaRPr lang="cs-CZ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Spotřeba energie: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30 000/ (4∙400+4∙1 200+12∙800) = 1,875 </m:t>
                    </m:r>
                  </m:oMath>
                </a14:m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Kč na 1 šicí operaci</a:t>
                </a:r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28" y="456952"/>
                <a:ext cx="7255130" cy="4508927"/>
              </a:xfrm>
              <a:prstGeom prst="rect">
                <a:avLst/>
              </a:prstGeom>
              <a:blipFill rotWithShape="0">
                <a:blip r:embed="rId3"/>
                <a:stretch>
                  <a:fillRect l="-672" t="-405" r="-756" b="-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474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367094" y="788787"/>
                <a:ext cx="6954780" cy="31716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Pokračujeme přiřazením nákladů na jednu službu. Přepočet režie na příjem materiálu na 1 službu X se opírá o sazbu na příjem materiálů, počet dodávek a počet služeb X:</a:t>
                </a:r>
              </a:p>
              <a:p>
                <a:pPr algn="just"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700∙</m:t>
                    </m:r>
                    <m:f>
                      <m:f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num>
                      <m:den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400</m:t>
                        </m:r>
                      </m:den>
                    </m:f>
                    <m:r>
                      <a:rPr lang="cs-CZ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=17,50</m:t>
                    </m:r>
                  </m:oMath>
                </a14:m>
                <a:r>
                  <a:rPr lang="cs-CZ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na 1 službu X.</a:t>
                </a:r>
                <a:endParaRPr lang="cs-CZ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ffectLst/>
                    <a:latin typeface="+mj-lt"/>
                    <a:ea typeface="Calibri" panose="020F0502020204030204" pitchFamily="34" charset="0"/>
                  </a:rPr>
                  <a:t>Přepočet režie na příjem materiálu Y a Z bude analogický.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Přiřazení ostatní zásobovací režie pracuje se sazbou ostatní zásobovací režie, spotřebou materiálu v </a:t>
                </a:r>
                <a:r>
                  <a:rPr lang="cs-CZ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bm</a:t>
                </a:r>
                <a:r>
                  <a:rPr lang="cs-CZ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a počtem služeb.</a:t>
                </a:r>
              </a:p>
              <a:p>
                <a:pPr algn="just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cs-CZ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Při přiřazení režie spotřeba energie analogický postup. </a:t>
                </a:r>
                <a:endParaRPr lang="en-GB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094" y="788787"/>
                <a:ext cx="6954780" cy="3171637"/>
              </a:xfrm>
              <a:prstGeom prst="rect">
                <a:avLst/>
              </a:prstGeom>
              <a:blipFill rotWithShape="0">
                <a:blip r:embed="rId4"/>
                <a:stretch>
                  <a:fillRect l="-701" t="-960" r="-789" b="-1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384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211201"/>
              </p:ext>
            </p:extLst>
          </p:nvPr>
        </p:nvGraphicFramePr>
        <p:xfrm>
          <a:off x="626400" y="1281184"/>
          <a:ext cx="7724812" cy="3261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5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2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99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Služba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9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X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Y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Počet [ks]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1 200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Přímý materiál [bm]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8 000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9 600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3 200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Přímý materiál [Kč/ks]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46 000/400 = 115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50 400 / 1 200 = 42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28 160 / 800 = 35,20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Ostatní přímý materiál [Kč/ks]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16 000/400 = 40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17 400 / 1 200 = 14,5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17 600 / 800 = 22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Přímé mzdy [Kč/ks]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48 000/400 = 120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168 000 / 1 200 = 140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144 000 / 800 = 180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Pracnost </a:t>
                      </a:r>
                      <a:r>
                        <a:rPr lang="en-US" sz="1200">
                          <a:effectLst/>
                        </a:rPr>
                        <a:t>[</a:t>
                      </a:r>
                      <a:r>
                        <a:rPr lang="cs-CZ" sz="1200">
                          <a:effectLst/>
                        </a:rPr>
                        <a:t>min/ks]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44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Počet dodávek materiálu 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16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Počet šicích operací </a:t>
                      </a:r>
                      <a:r>
                        <a:rPr lang="pl-PL" sz="1200">
                          <a:effectLst/>
                        </a:rPr>
                        <a:t>na 1 </a:t>
                      </a:r>
                      <a:r>
                        <a:rPr lang="cs-CZ" sz="1200">
                          <a:effectLst/>
                        </a:rPr>
                        <a:t>ks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4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Režie na příjem materiálu [Kč/ks]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700 ‧ 10/400 = 17,50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700 ‧ 14/1200 = 8,17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700 ‧ 16/800 = 14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Ostatní zásobovací režie [Kč/ks]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1,25 ‧ 8 000/400 = 25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1,25 ‧ 9 600/1 200 = 10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1,25 ‧ 3 200/800 = 5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Režijní energie [Kč/ks]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1,875 ‧ 4 = 7,5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1,875 ‧ 4 = 7,5</a:t>
                      </a:r>
                      <a:endParaRPr lang="cs-CZ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1,875 ‧ 12 = 22,50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48" marR="5584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12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1639</TotalTime>
  <Words>1636</Words>
  <Application>Microsoft Office PowerPoint</Application>
  <PresentationFormat>Předvádění na obrazovce (16:9)</PresentationFormat>
  <Paragraphs>518</Paragraphs>
  <Slides>34</Slides>
  <Notes>25</Notes>
  <HiddenSlides>0</HiddenSlides>
  <MMClips>0</MMClips>
  <ScaleCrop>false</ScaleCrop>
  <HeadingPairs>
    <vt:vector size="8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5" baseType="lpstr">
      <vt:lpstr>Arial</vt:lpstr>
      <vt:lpstr>Arial </vt:lpstr>
      <vt:lpstr>Calibri</vt:lpstr>
      <vt:lpstr>Cambria Math</vt:lpstr>
      <vt:lpstr>Courier New</vt:lpstr>
      <vt:lpstr>DejaVu Sans</vt:lpstr>
      <vt:lpstr>StarSymbol</vt:lpstr>
      <vt:lpstr>Symbol</vt:lpstr>
      <vt:lpstr>Times New Roman</vt:lpstr>
      <vt:lpstr>Office Theme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468</cp:revision>
  <dcterms:created xsi:type="dcterms:W3CDTF">2016-07-06T15:42:34Z</dcterms:created>
  <dcterms:modified xsi:type="dcterms:W3CDTF">2021-12-01T11:33:51Z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