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  <p:sldId id="348" r:id="rId19"/>
    <p:sldId id="383" r:id="rId20"/>
    <p:sldId id="382" r:id="rId21"/>
    <p:sldId id="335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1" r:id="rId34"/>
    <p:sldId id="362" r:id="rId35"/>
    <p:sldId id="338" r:id="rId36"/>
    <p:sldId id="339" r:id="rId37"/>
    <p:sldId id="340" r:id="rId38"/>
    <p:sldId id="341" r:id="rId39"/>
    <p:sldId id="342" r:id="rId40"/>
    <p:sldId id="344" r:id="rId41"/>
    <p:sldId id="345" r:id="rId42"/>
    <p:sldId id="346" r:id="rId43"/>
    <p:sldId id="347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39" d="100"/>
          <a:sy n="139" d="100"/>
        </p:scale>
        <p:origin x="73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A938-67D1-4D2B-9D14-B3924C25A0A9}" type="datetimeFigureOut">
              <a:rPr lang="cs-CZ" smtClean="0"/>
              <a:t>24.09.2021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40FF-8943-4E94-B098-FC26789D08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8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Úspěch – dosažení předem naplánovaného, chtěného cíle</a:t>
            </a:r>
          </a:p>
          <a:p>
            <a:r>
              <a:rPr lang="cs-CZ" sz="1800" dirty="0" smtClean="0"/>
              <a:t>Úspěch </a:t>
            </a:r>
            <a:r>
              <a:rPr lang="cs-CZ" sz="1800" dirty="0"/>
              <a:t>v podnikání</a:t>
            </a:r>
          </a:p>
          <a:p>
            <a:pPr lvl="1"/>
            <a:r>
              <a:rPr lang="cs-CZ" sz="1800" dirty="0"/>
              <a:t>Účelnost</a:t>
            </a:r>
          </a:p>
          <a:p>
            <a:pPr lvl="1"/>
            <a:r>
              <a:rPr lang="cs-CZ" sz="1800" dirty="0"/>
              <a:t>Účinnost </a:t>
            </a:r>
          </a:p>
          <a:p>
            <a:r>
              <a:rPr lang="cs-CZ" sz="1800" dirty="0" smtClean="0"/>
              <a:t>Podmínky </a:t>
            </a:r>
            <a:r>
              <a:rPr lang="cs-CZ" sz="1800" dirty="0"/>
              <a:t>dosažení úspěchu</a:t>
            </a:r>
          </a:p>
          <a:p>
            <a:pPr lvl="1"/>
            <a:r>
              <a:rPr lang="cs-CZ" sz="1800" dirty="0"/>
              <a:t>Stanovení cílů</a:t>
            </a:r>
          </a:p>
          <a:p>
            <a:pPr lvl="1"/>
            <a:r>
              <a:rPr lang="cs-CZ" sz="1800" dirty="0"/>
              <a:t>Konkrétnost a měřitelnost cílů</a:t>
            </a:r>
          </a:p>
          <a:p>
            <a:r>
              <a:rPr lang="cs-CZ" sz="1800" dirty="0" smtClean="0"/>
              <a:t>Vnímání </a:t>
            </a:r>
            <a:r>
              <a:rPr lang="cs-CZ" sz="1800" dirty="0"/>
              <a:t>úspěchu</a:t>
            </a:r>
          </a:p>
          <a:p>
            <a:pPr lvl="1"/>
            <a:r>
              <a:rPr lang="cs-CZ" sz="1800" dirty="0"/>
              <a:t>Objektivní</a:t>
            </a:r>
          </a:p>
          <a:p>
            <a:pPr lvl="1"/>
            <a:r>
              <a:rPr lang="cs-CZ" sz="1800" dirty="0"/>
              <a:t>Subjektivní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Úspěšný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Užitečnost</a:t>
            </a:r>
          </a:p>
          <a:p>
            <a:endParaRPr lang="cs-CZ" sz="1800" dirty="0"/>
          </a:p>
          <a:p>
            <a:r>
              <a:rPr lang="cs-CZ" sz="1800" dirty="0"/>
              <a:t>Efektivita</a:t>
            </a:r>
          </a:p>
          <a:p>
            <a:endParaRPr lang="cs-CZ" sz="1800" dirty="0"/>
          </a:p>
          <a:p>
            <a:r>
              <a:rPr lang="cs-CZ" sz="1800" dirty="0"/>
              <a:t>Stabilita</a:t>
            </a:r>
          </a:p>
          <a:p>
            <a:endParaRPr lang="cs-CZ" sz="1800" dirty="0"/>
          </a:p>
          <a:p>
            <a:r>
              <a:rPr lang="cs-CZ" sz="1800" dirty="0"/>
              <a:t>Dynamika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Znaky vitálního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úterý 12,00 – 14,00 </a:t>
            </a:r>
            <a:endParaRPr lang="cs-CZ" sz="1400" dirty="0"/>
          </a:p>
          <a:p>
            <a:pPr lvl="1" algn="just"/>
            <a:r>
              <a:rPr lang="cs-CZ" sz="1400" dirty="0" smtClean="0"/>
              <a:t>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</a:t>
            </a:r>
            <a:r>
              <a:rPr lang="cs-CZ" sz="1800" dirty="0" err="1" smtClean="0"/>
              <a:t>Elearning</a:t>
            </a:r>
            <a:r>
              <a:rPr lang="cs-CZ" sz="1800" dirty="0" smtClean="0"/>
              <a:t>, IS 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Vypracování seminární práce: odevzdání do 30. 11. 2021 přes IS SU</a:t>
            </a:r>
          </a:p>
          <a:p>
            <a:pPr lvl="1" algn="just"/>
            <a:r>
              <a:rPr lang="cs-CZ" sz="1400" dirty="0" smtClean="0"/>
              <a:t>Úspěšné absolvování zkoušky: </a:t>
            </a:r>
            <a:r>
              <a:rPr lang="cs-CZ" sz="1400" smtClean="0"/>
              <a:t>forma písemná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err="1"/>
              <a:t>Strategy</a:t>
            </a:r>
            <a:endParaRPr lang="cs-CZ" sz="1800" i="1" dirty="0"/>
          </a:p>
          <a:p>
            <a:r>
              <a:rPr lang="cs-CZ" sz="1800" i="1" dirty="0" err="1"/>
              <a:t>Structure</a:t>
            </a:r>
            <a:endParaRPr lang="cs-CZ" sz="1800" i="1" dirty="0"/>
          </a:p>
          <a:p>
            <a:r>
              <a:rPr lang="cs-CZ" sz="1800" i="1" dirty="0"/>
              <a:t>Systems</a:t>
            </a:r>
          </a:p>
          <a:p>
            <a:r>
              <a:rPr lang="cs-CZ" sz="1800" dirty="0"/>
              <a:t>Style</a:t>
            </a:r>
          </a:p>
          <a:p>
            <a:r>
              <a:rPr lang="cs-CZ" sz="1800" dirty="0" err="1"/>
              <a:t>Shared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endParaRPr lang="cs-CZ" sz="1800" dirty="0"/>
          </a:p>
          <a:p>
            <a:r>
              <a:rPr lang="cs-CZ" sz="1800" dirty="0" err="1"/>
              <a:t>Skills</a:t>
            </a:r>
            <a:endParaRPr lang="cs-CZ" sz="1800" dirty="0"/>
          </a:p>
          <a:p>
            <a:r>
              <a:rPr lang="cs-CZ" sz="1800" dirty="0" err="1"/>
              <a:t>Staff</a:t>
            </a: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Kritické faktory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2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Možnosti podnikových stavů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00790"/>
              </p:ext>
            </p:extLst>
          </p:nvPr>
        </p:nvGraphicFramePr>
        <p:xfrm>
          <a:off x="323528" y="933119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1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Likvidita 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Nízká 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Vysoká 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12">
                <a:tc rowSpan="2">
                  <a:txBody>
                    <a:bodyPr/>
                    <a:lstStyle/>
                    <a:p>
                      <a:r>
                        <a:rPr lang="cs-CZ" sz="2400" b="1" dirty="0" smtClean="0"/>
                        <a:t>Rentabilita </a:t>
                      </a:r>
                      <a:endParaRPr lang="cs-CZ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přechodná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Bezkrizový stav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Stav ohrožení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chronická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Patologická organizace (selhávající organizace) – mají větší náchylnost ke krizím</a:t>
            </a:r>
          </a:p>
          <a:p>
            <a:endParaRPr lang="cs-CZ" sz="1800" dirty="0"/>
          </a:p>
          <a:p>
            <a:r>
              <a:rPr lang="cs-CZ" sz="1800" dirty="0"/>
              <a:t>Typy patologických organizací:</a:t>
            </a:r>
          </a:p>
          <a:p>
            <a:pPr lvl="1"/>
            <a:r>
              <a:rPr lang="cs-CZ" sz="1800" dirty="0"/>
              <a:t>Kompulzivní organizace</a:t>
            </a:r>
          </a:p>
          <a:p>
            <a:pPr lvl="1"/>
            <a:r>
              <a:rPr lang="cs-CZ" sz="1800" dirty="0"/>
              <a:t>Dramatické organizace</a:t>
            </a:r>
          </a:p>
          <a:p>
            <a:pPr lvl="1"/>
            <a:r>
              <a:rPr lang="cs-CZ" sz="1800" dirty="0"/>
              <a:t>Depresivní organizace </a:t>
            </a:r>
          </a:p>
          <a:p>
            <a:pPr lvl="1"/>
            <a:r>
              <a:rPr lang="cs-CZ" sz="1800" dirty="0"/>
              <a:t>Detašované organizaci</a:t>
            </a:r>
          </a:p>
          <a:p>
            <a:pPr lvl="1"/>
            <a:r>
              <a:rPr lang="cs-CZ" sz="1800" dirty="0"/>
              <a:t>Podezřívavé organizace</a:t>
            </a:r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Patologické organizace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4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Systém včasného varování – informační systém, který na základě symptomů včas identifikuje změny v podnikovém okolí a uvnitř podniku, z nichž hrozí podniku nebezpečí. 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Odpověď na tyto otázky:</a:t>
            </a:r>
          </a:p>
          <a:p>
            <a:pPr lvl="1" algn="just"/>
            <a:r>
              <a:rPr lang="cs-CZ" sz="1800" dirty="0"/>
              <a:t>Odpovídá vzniklý trend dynamice podniku?</a:t>
            </a:r>
          </a:p>
          <a:p>
            <a:pPr lvl="1" algn="just"/>
            <a:r>
              <a:rPr lang="cs-CZ" sz="1800" dirty="0"/>
              <a:t>Má trend na podnik pozitivní nebo negativní vliv?</a:t>
            </a:r>
          </a:p>
          <a:p>
            <a:pPr lvl="1" algn="just"/>
            <a:r>
              <a:rPr lang="cs-CZ" sz="1800" dirty="0"/>
              <a:t>Je trend cyklickou záležitostí?</a:t>
            </a:r>
          </a:p>
          <a:p>
            <a:pPr lvl="1" algn="just"/>
            <a:r>
              <a:rPr lang="cs-CZ" sz="1800" dirty="0"/>
              <a:t>Je trend důsledkem jiného trendu?</a:t>
            </a:r>
          </a:p>
          <a:p>
            <a:pPr lvl="1" algn="just"/>
            <a:r>
              <a:rPr lang="cs-CZ" sz="1800" dirty="0"/>
              <a:t>Existují vazby mezi různými trendy?</a:t>
            </a:r>
          </a:p>
          <a:p>
            <a:pPr marL="457200" lvl="1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Systémy včasného varování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9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Struktura systému včasného varování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95346"/>
              </p:ext>
            </p:extLst>
          </p:nvPr>
        </p:nvGraphicFramePr>
        <p:xfrm>
          <a:off x="179512" y="1059581"/>
          <a:ext cx="7776863" cy="349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82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symptomy krize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57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kvantifikovatelné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nekvantifikovatelné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307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místo</a:t>
                      </a:r>
                      <a:endParaRPr lang="cs-CZ" sz="2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uvnitř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0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vně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5946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Operativní controlling – porovnání skutečnosti se žádoucím stavem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Interní audit – hledá způsoby dosažení vyšší efektivnosti prostřednictvím neustálého zdokonalování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dirty="0"/>
              <a:t>Vnitřní kontrola – sledování dodržování interních norem a obecně závazných právních předpisů</a:t>
            </a:r>
          </a:p>
          <a:p>
            <a:pPr marL="0" lvl="0" indent="0" algn="just">
              <a:buNone/>
            </a:pPr>
            <a:endParaRPr lang="cs-CZ" sz="1700" dirty="0"/>
          </a:p>
          <a:p>
            <a:pPr lvl="0" algn="just"/>
            <a:endParaRPr lang="cs-CZ" sz="1700" dirty="0"/>
          </a:p>
          <a:p>
            <a:pPr algn="just"/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Základní pilíře systému včasného varování</a:t>
            </a:r>
          </a:p>
        </p:txBody>
      </p:sp>
    </p:spTree>
    <p:extLst>
      <p:ext uri="{BB962C8B-B14F-4D97-AF65-F5344CB8AC3E}">
        <p14:creationId xmlns:p14="http://schemas.microsoft.com/office/powerpoint/2010/main" val="40288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Rozhodování managementu </a:t>
            </a:r>
          </a:p>
          <a:p>
            <a:r>
              <a:rPr lang="cs-CZ" sz="1800" dirty="0"/>
              <a:t>Spojení s účetnictvím a finančním řízením podniku</a:t>
            </a:r>
          </a:p>
          <a:p>
            <a:r>
              <a:rPr lang="cs-CZ" sz="1800" dirty="0"/>
              <a:t>Poznat finanční zdraví podniku</a:t>
            </a:r>
          </a:p>
          <a:p>
            <a:r>
              <a:rPr lang="cs-CZ" sz="1800" dirty="0"/>
              <a:t>Identifikace slabin vedoucích k možným problémům</a:t>
            </a:r>
          </a:p>
          <a:p>
            <a:r>
              <a:rPr lang="cs-CZ" sz="1800" dirty="0"/>
              <a:t>Komplexní posouzení majetkové a finanční situace podniku</a:t>
            </a:r>
          </a:p>
          <a:p>
            <a:r>
              <a:rPr lang="cs-CZ" sz="1800" dirty="0"/>
              <a:t>Zhodnocení finanční situace podniku</a:t>
            </a:r>
          </a:p>
          <a:p>
            <a:r>
              <a:rPr lang="cs-CZ" sz="1800" dirty="0"/>
              <a:t>Zdroje dat: rozvaha, výkaz zisku a ztráty, CF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Finanční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5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/>
              <a:t>Elementární metody FA</a:t>
            </a:r>
          </a:p>
          <a:p>
            <a:pPr lvl="1"/>
            <a:r>
              <a:rPr lang="cs-CZ" sz="1800" i="1" dirty="0"/>
              <a:t>Analýza absolutních ukazatelů </a:t>
            </a:r>
            <a:r>
              <a:rPr lang="cs-CZ" sz="1800" dirty="0"/>
              <a:t>– horizontální analýza, vertikální analýza</a:t>
            </a:r>
          </a:p>
          <a:p>
            <a:pPr lvl="1"/>
            <a:r>
              <a:rPr lang="cs-CZ" sz="1800" i="1" dirty="0"/>
              <a:t>Analýza poměrových ukazatelů </a:t>
            </a:r>
            <a:r>
              <a:rPr lang="cs-CZ" sz="1800" dirty="0"/>
              <a:t>– rentability, aktivity, zadluženosti, likvidity</a:t>
            </a:r>
          </a:p>
          <a:p>
            <a:pPr lvl="1">
              <a:buNone/>
            </a:pPr>
            <a:endParaRPr lang="cs-CZ" sz="1800" dirty="0"/>
          </a:p>
          <a:p>
            <a:r>
              <a:rPr lang="cs-CZ" sz="1800" b="1" dirty="0"/>
              <a:t>Analýza soustavy ukazatelů</a:t>
            </a:r>
          </a:p>
          <a:p>
            <a:pPr lvl="1"/>
            <a:r>
              <a:rPr lang="cs-CZ" sz="1800" i="1" dirty="0"/>
              <a:t>Soustavy hierarchicky uspořádaných ukazatelů – </a:t>
            </a:r>
            <a:r>
              <a:rPr lang="cs-CZ" sz="1800" dirty="0" err="1"/>
              <a:t>Du</a:t>
            </a:r>
            <a:r>
              <a:rPr lang="cs-CZ" sz="1800" dirty="0"/>
              <a:t> Pont pyramidový  rozklad</a:t>
            </a:r>
          </a:p>
          <a:p>
            <a:pPr lvl="1"/>
            <a:r>
              <a:rPr lang="cs-CZ" sz="1800" i="1" dirty="0"/>
              <a:t>Bankrotní (predikční) modely </a:t>
            </a:r>
            <a:r>
              <a:rPr lang="cs-CZ" sz="1800" dirty="0"/>
              <a:t>– </a:t>
            </a:r>
            <a:r>
              <a:rPr lang="cs-CZ" sz="1800" dirty="0" err="1"/>
              <a:t>Altamonovo</a:t>
            </a:r>
            <a:r>
              <a:rPr lang="cs-CZ" sz="1800" dirty="0"/>
              <a:t> Z-skóre, </a:t>
            </a:r>
            <a:r>
              <a:rPr lang="cs-CZ" sz="1800" dirty="0" err="1"/>
              <a:t>Tafflerův</a:t>
            </a:r>
            <a:r>
              <a:rPr lang="cs-CZ" sz="1800" dirty="0"/>
              <a:t> model, model IN Index důvěryhodnosti, </a:t>
            </a:r>
            <a:r>
              <a:rPr lang="cs-CZ" sz="1800" dirty="0" err="1"/>
              <a:t>Beermanova</a:t>
            </a:r>
            <a:r>
              <a:rPr lang="cs-CZ" sz="1800" dirty="0"/>
              <a:t> diskriminační funkce</a:t>
            </a:r>
          </a:p>
          <a:p>
            <a:pPr lvl="1"/>
            <a:r>
              <a:rPr lang="cs-CZ" sz="1800" i="1" dirty="0"/>
              <a:t>Bonitní (diagnostické) modely </a:t>
            </a:r>
            <a:r>
              <a:rPr lang="cs-CZ" sz="1800" dirty="0"/>
              <a:t>– </a:t>
            </a:r>
            <a:r>
              <a:rPr lang="cs-CZ" sz="1800" dirty="0" err="1"/>
              <a:t>Tamariho</a:t>
            </a:r>
            <a:r>
              <a:rPr lang="cs-CZ" sz="1800" dirty="0"/>
              <a:t> model, </a:t>
            </a:r>
            <a:r>
              <a:rPr lang="cs-CZ" sz="1800" dirty="0" err="1"/>
              <a:t>Kralickův</a:t>
            </a:r>
            <a:r>
              <a:rPr lang="cs-CZ" sz="1800" dirty="0"/>
              <a:t> </a:t>
            </a:r>
            <a:r>
              <a:rPr lang="cs-CZ" sz="1800" dirty="0" err="1"/>
              <a:t>Quicktest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Metody finanční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9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77973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„ex ante“ analýza </a:t>
            </a:r>
          </a:p>
          <a:p>
            <a:r>
              <a:rPr lang="cs-CZ" sz="1800" dirty="0"/>
              <a:t>Informace o možnosti bankrotu podniku</a:t>
            </a:r>
          </a:p>
          <a:p>
            <a:r>
              <a:rPr lang="cs-CZ" sz="1800" dirty="0"/>
              <a:t>Věřitelům informace o schopnosti podniku plnit své závazky</a:t>
            </a:r>
          </a:p>
          <a:p>
            <a:r>
              <a:rPr lang="cs-CZ" sz="1800" dirty="0"/>
              <a:t>Indikace případných zdrojů budoucích problémů podniku</a:t>
            </a:r>
          </a:p>
          <a:p>
            <a:r>
              <a:rPr lang="cs-CZ" sz="1800" dirty="0"/>
              <a:t>Základní předpoklad: každý podnik ohrožen bankrotem vykazuje určitý čas před touto událostí symptomy typické pro bankrot</a:t>
            </a:r>
          </a:p>
          <a:p>
            <a:r>
              <a:rPr lang="cs-CZ" sz="1800" dirty="0"/>
              <a:t>Nejčastější symptomy: problémy s běžnou likviditou, výše čistého pracovního kapitálu, problémy s rentabilitou celkového vloženého kapitálu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Bankrotní modely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3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721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přímé statistické metody – diskriminační analýzy</a:t>
            </a:r>
          </a:p>
          <a:p>
            <a:r>
              <a:rPr lang="cs-CZ" sz="1800" dirty="0"/>
              <a:t>Stanovení vah v lineární kombinaci jednotlivých poměrových ukazatelů (proměnné veličiny)</a:t>
            </a:r>
          </a:p>
          <a:p>
            <a:r>
              <a:rPr lang="cs-CZ" sz="1800" dirty="0"/>
              <a:t>Výpočet: součet hodnot poměrových ukazatelů s přiřazenými váhami</a:t>
            </a:r>
          </a:p>
          <a:p>
            <a:r>
              <a:rPr lang="cs-CZ" sz="1800" dirty="0"/>
              <a:t>Úpravy a změny modelů v </a:t>
            </a:r>
            <a:r>
              <a:rPr lang="cs-CZ" sz="1800" dirty="0" smtClean="0"/>
              <a:t>čase.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5438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600" dirty="0"/>
              <a:t>*</a:t>
            </a:r>
            <a:r>
              <a:rPr lang="cs-CZ" sz="1800" dirty="0"/>
              <a:t>X</a:t>
            </a:r>
            <a:r>
              <a:rPr lang="cs-CZ" sz="1200" dirty="0"/>
              <a:t>1 </a:t>
            </a:r>
            <a:r>
              <a:rPr lang="cs-CZ" sz="2400" dirty="0"/>
              <a:t>+1,4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2</a:t>
            </a:r>
            <a:r>
              <a:rPr lang="cs-CZ" sz="2400" dirty="0"/>
              <a:t>+3,3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3</a:t>
            </a:r>
            <a:r>
              <a:rPr lang="cs-CZ" sz="2400" dirty="0"/>
              <a:t>+0,6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4</a:t>
            </a:r>
            <a:r>
              <a:rPr lang="cs-CZ" sz="2400" dirty="0"/>
              <a:t>+1,0</a:t>
            </a:r>
            <a:r>
              <a:rPr lang="cs-CZ" sz="1800" dirty="0"/>
              <a:t>*</a:t>
            </a:r>
            <a:r>
              <a:rPr lang="cs-CZ" sz="2400" dirty="0"/>
              <a:t>X</a:t>
            </a:r>
            <a:r>
              <a:rPr lang="cs-CZ" sz="1400" dirty="0"/>
              <a:t>5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1,81 &lt; Z &lt; 2,99</a:t>
            </a:r>
            <a:r>
              <a:rPr lang="cs-CZ" sz="1800" dirty="0"/>
              <a:t>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1,81</a:t>
            </a:r>
            <a:r>
              <a:rPr lang="cs-CZ" sz="1800" dirty="0"/>
              <a:t>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Altamonovo</a:t>
            </a:r>
            <a:r>
              <a:rPr lang="cs-CZ" dirty="0"/>
              <a:t> Z-skóre</a:t>
            </a:r>
          </a:p>
        </p:txBody>
      </p:sp>
    </p:spTree>
    <p:extLst>
      <p:ext uri="{BB962C8B-B14F-4D97-AF65-F5344CB8AC3E}">
        <p14:creationId xmlns:p14="http://schemas.microsoft.com/office/powerpoint/2010/main" val="20215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Z´= 0,717*X</a:t>
            </a:r>
            <a:r>
              <a:rPr lang="cs-CZ" sz="1400" dirty="0"/>
              <a:t>1</a:t>
            </a:r>
            <a:r>
              <a:rPr lang="cs-CZ" sz="2000" dirty="0"/>
              <a:t> +0,847*X</a:t>
            </a:r>
            <a:r>
              <a:rPr lang="cs-CZ" sz="1400" dirty="0"/>
              <a:t>2</a:t>
            </a:r>
            <a:r>
              <a:rPr lang="cs-CZ" sz="2000" dirty="0"/>
              <a:t>+3,107*X</a:t>
            </a:r>
            <a:r>
              <a:rPr lang="cs-CZ" sz="1400" dirty="0"/>
              <a:t>3</a:t>
            </a:r>
            <a:r>
              <a:rPr lang="cs-CZ" sz="2000" dirty="0"/>
              <a:t>+0,42*X</a:t>
            </a:r>
            <a:r>
              <a:rPr lang="cs-CZ" sz="1400" dirty="0"/>
              <a:t>4</a:t>
            </a:r>
            <a:r>
              <a:rPr lang="cs-CZ" sz="2000" dirty="0"/>
              <a:t>+0,998*X</a:t>
            </a:r>
            <a:r>
              <a:rPr lang="cs-CZ" sz="1400" dirty="0"/>
              <a:t>5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i="1" dirty="0"/>
              <a:t>X</a:t>
            </a:r>
            <a:r>
              <a:rPr lang="cs-CZ" sz="1200" i="1" dirty="0"/>
              <a:t>4</a:t>
            </a:r>
            <a:r>
              <a:rPr lang="cs-CZ" sz="1800" i="1" dirty="0"/>
              <a:t> – základní kapitál/celkové dluhy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5</a:t>
            </a:r>
            <a:r>
              <a:rPr lang="cs-CZ" sz="1800" dirty="0"/>
              <a:t> – tržby/celková aktiva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2,9</a:t>
            </a:r>
            <a:r>
              <a:rPr lang="cs-CZ" sz="1800" dirty="0"/>
              <a:t>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2</a:t>
            </a:r>
            <a:r>
              <a:rPr lang="en-US" sz="1800" dirty="0"/>
              <a:t> &lt; Z &lt; 2,9</a:t>
            </a:r>
            <a:r>
              <a:rPr lang="cs-CZ" sz="1800" dirty="0"/>
              <a:t>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2.................pásmo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Model ZETA – „pro s.r.o.“</a:t>
            </a:r>
          </a:p>
        </p:txBody>
      </p:sp>
    </p:spTree>
    <p:extLst>
      <p:ext uri="{BB962C8B-B14F-4D97-AF65-F5344CB8AC3E}">
        <p14:creationId xmlns:p14="http://schemas.microsoft.com/office/powerpoint/2010/main" val="2745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37817" y="915566"/>
            <a:ext cx="756534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/>
              <a:t>Z´´= 6,56*X</a:t>
            </a:r>
            <a:r>
              <a:rPr lang="cs-CZ" sz="1400" dirty="0"/>
              <a:t>1</a:t>
            </a:r>
            <a:r>
              <a:rPr lang="cs-CZ" sz="2000" dirty="0"/>
              <a:t> +3,26*X</a:t>
            </a:r>
            <a:r>
              <a:rPr lang="cs-CZ" sz="1400" dirty="0"/>
              <a:t>2</a:t>
            </a:r>
            <a:r>
              <a:rPr lang="cs-CZ" sz="2000" dirty="0"/>
              <a:t>+6,72*X</a:t>
            </a:r>
            <a:r>
              <a:rPr lang="cs-CZ" sz="1400" dirty="0"/>
              <a:t>3</a:t>
            </a:r>
            <a:r>
              <a:rPr lang="cs-CZ" sz="2000" dirty="0"/>
              <a:t>+1,05*X</a:t>
            </a:r>
            <a:r>
              <a:rPr lang="cs-CZ" sz="1400" dirty="0"/>
              <a:t>4</a:t>
            </a:r>
            <a:endParaRPr lang="cs-CZ" sz="20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1</a:t>
            </a:r>
            <a:r>
              <a:rPr lang="cs-CZ" sz="1800" dirty="0"/>
              <a:t> – čistý pracovní kapitál/celková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2</a:t>
            </a:r>
            <a:r>
              <a:rPr lang="cs-CZ" sz="1800" dirty="0"/>
              <a:t> – zadržený zisk/celková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3</a:t>
            </a:r>
            <a:r>
              <a:rPr lang="cs-CZ" sz="1800" dirty="0"/>
              <a:t> – zisk před zdaněním a úroky EBIT/celková aktiva</a:t>
            </a:r>
          </a:p>
          <a:p>
            <a:pPr>
              <a:buNone/>
            </a:pPr>
            <a:r>
              <a:rPr lang="cs-CZ" sz="1800" dirty="0"/>
              <a:t>X</a:t>
            </a:r>
            <a:r>
              <a:rPr lang="cs-CZ" sz="1200" dirty="0"/>
              <a:t>4</a:t>
            </a:r>
            <a:r>
              <a:rPr lang="cs-CZ" sz="1800" dirty="0"/>
              <a:t> – základní kapitál/celkové dluhy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 </a:t>
            </a:r>
            <a:r>
              <a:rPr lang="en-US" sz="1800" dirty="0"/>
              <a:t>&gt; 2,</a:t>
            </a:r>
            <a:r>
              <a:rPr lang="cs-CZ" sz="1800" dirty="0"/>
              <a:t>6 ................pásmo prosperity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1,</a:t>
            </a:r>
            <a:r>
              <a:rPr lang="cs-CZ" sz="1800" dirty="0"/>
              <a:t>1</a:t>
            </a:r>
            <a:r>
              <a:rPr lang="en-US" sz="1800" dirty="0"/>
              <a:t> &lt; Z &lt; 2,</a:t>
            </a:r>
            <a:r>
              <a:rPr lang="cs-CZ" sz="1800" dirty="0"/>
              <a:t>6........pásmo zvané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Z &lt; 1,</a:t>
            </a:r>
            <a:r>
              <a:rPr lang="cs-CZ" sz="1800" dirty="0"/>
              <a:t>1.................pásmo bankrotu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19" y="195486"/>
            <a:ext cx="7537939" cy="507703"/>
          </a:xfrm>
        </p:spPr>
        <p:txBody>
          <a:bodyPr/>
          <a:lstStyle/>
          <a:p>
            <a:r>
              <a:rPr lang="cs-CZ" sz="2000" dirty="0"/>
              <a:t>Model pro nevýrobní, obchodní a začínající podniky v tržním prostředí</a:t>
            </a:r>
          </a:p>
        </p:txBody>
      </p:sp>
    </p:spTree>
    <p:extLst>
      <p:ext uri="{BB962C8B-B14F-4D97-AF65-F5344CB8AC3E}">
        <p14:creationId xmlns:p14="http://schemas.microsoft.com/office/powerpoint/2010/main" val="5178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Z = 1,2</a:t>
            </a:r>
            <a:r>
              <a:rPr lang="cs-CZ" sz="1200" dirty="0"/>
              <a:t>*</a:t>
            </a:r>
            <a:r>
              <a:rPr lang="cs-CZ" sz="1800" dirty="0"/>
              <a:t>X</a:t>
            </a:r>
            <a:r>
              <a:rPr lang="cs-CZ" sz="1050" dirty="0"/>
              <a:t>1 </a:t>
            </a:r>
            <a:r>
              <a:rPr lang="cs-CZ" sz="1800" dirty="0"/>
              <a:t>+1,4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2</a:t>
            </a:r>
            <a:r>
              <a:rPr lang="cs-CZ" sz="1800" dirty="0"/>
              <a:t>+3,3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3</a:t>
            </a:r>
            <a:r>
              <a:rPr lang="cs-CZ" sz="1800" dirty="0"/>
              <a:t>+0,6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4</a:t>
            </a:r>
            <a:r>
              <a:rPr lang="cs-CZ" sz="1800" dirty="0"/>
              <a:t>+1,0</a:t>
            </a:r>
            <a:r>
              <a:rPr lang="cs-CZ" sz="1400" dirty="0"/>
              <a:t>*</a:t>
            </a:r>
            <a:r>
              <a:rPr lang="cs-CZ" sz="1800" dirty="0"/>
              <a:t>X</a:t>
            </a:r>
            <a:r>
              <a:rPr lang="cs-CZ" sz="1100" dirty="0"/>
              <a:t>5</a:t>
            </a:r>
            <a:r>
              <a:rPr lang="cs-CZ" sz="1800" dirty="0"/>
              <a:t>+1,0*X</a:t>
            </a:r>
            <a:r>
              <a:rPr lang="cs-CZ" sz="1200" dirty="0"/>
              <a:t>6</a:t>
            </a:r>
            <a:endParaRPr lang="cs-CZ" sz="11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1</a:t>
            </a:r>
            <a:r>
              <a:rPr lang="cs-CZ" sz="1400" dirty="0"/>
              <a:t> – čistý pracovní kapitál/celková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2</a:t>
            </a:r>
            <a:r>
              <a:rPr lang="cs-CZ" sz="1400" dirty="0"/>
              <a:t> – zadržený zisk/celková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3</a:t>
            </a:r>
            <a:r>
              <a:rPr lang="cs-CZ" sz="1400" dirty="0"/>
              <a:t> – zisk před zdaněním a úroky EBIT/celková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4</a:t>
            </a:r>
            <a:r>
              <a:rPr lang="cs-CZ" sz="1400" dirty="0"/>
              <a:t> – tržní cena vlastního kapitálu/účetní hodnota celkových dluhů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5</a:t>
            </a:r>
            <a:r>
              <a:rPr lang="cs-CZ" sz="1400" dirty="0"/>
              <a:t> – tržby/celková aktiva</a:t>
            </a:r>
          </a:p>
          <a:p>
            <a:pPr>
              <a:buNone/>
            </a:pPr>
            <a:r>
              <a:rPr lang="cs-CZ" sz="1400" dirty="0"/>
              <a:t>X</a:t>
            </a:r>
            <a:r>
              <a:rPr lang="cs-CZ" sz="1050" dirty="0"/>
              <a:t>6</a:t>
            </a:r>
            <a:r>
              <a:rPr lang="cs-CZ" sz="1400" dirty="0"/>
              <a:t> – závazky po lhůtě splatnosti/výnosy</a:t>
            </a:r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/>
              <a:t>Z </a:t>
            </a:r>
            <a:r>
              <a:rPr lang="en-US" sz="1400" dirty="0"/>
              <a:t>&gt; 2,99</a:t>
            </a:r>
            <a:r>
              <a:rPr lang="cs-CZ" sz="1400" dirty="0"/>
              <a:t> ................pásmo prosperity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1,81 &lt; Z &lt; 2,99</a:t>
            </a:r>
            <a:r>
              <a:rPr lang="cs-CZ" sz="1400" dirty="0"/>
              <a:t>......pásmo zvané šedá zóna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Z &lt; 1,81</a:t>
            </a:r>
            <a:r>
              <a:rPr lang="cs-CZ" sz="1400" dirty="0"/>
              <a:t>.................pásmo bankrotu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Model pro podmínky české </a:t>
            </a:r>
            <a:r>
              <a:rPr lang="cs-CZ" sz="2000" dirty="0" err="1"/>
              <a:t>eknomiky</a:t>
            </a:r>
            <a:r>
              <a:rPr lang="cs-CZ" sz="2000" dirty="0"/>
              <a:t> (manželé </a:t>
            </a:r>
            <a:r>
              <a:rPr lang="cs-CZ" sz="2000" dirty="0" err="1"/>
              <a:t>Neumaierovi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90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07504" y="84355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Varianta Altmanova modelu</a:t>
            </a:r>
          </a:p>
          <a:p>
            <a:r>
              <a:rPr lang="cs-CZ" sz="1800" dirty="0"/>
              <a:t>Musí dosahovat kladné hodnoty</a:t>
            </a:r>
          </a:p>
          <a:p>
            <a:r>
              <a:rPr lang="cs-CZ" sz="1800" dirty="0"/>
              <a:t>Britské </a:t>
            </a:r>
            <a:r>
              <a:rPr lang="cs-CZ" sz="1800" dirty="0" err="1"/>
              <a:t>společnsti</a:t>
            </a:r>
            <a:endParaRPr lang="cs-CZ" sz="1800" dirty="0"/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sz="1800" dirty="0"/>
              <a:t>Z</a:t>
            </a:r>
            <a:r>
              <a:rPr lang="cs-CZ" sz="1400" dirty="0"/>
              <a:t>T</a:t>
            </a:r>
            <a:r>
              <a:rPr lang="cs-CZ" sz="1800" dirty="0"/>
              <a:t>= 0,53</a:t>
            </a:r>
            <a:r>
              <a:rPr lang="cs-CZ" sz="1600" dirty="0"/>
              <a:t>*</a:t>
            </a:r>
            <a:r>
              <a:rPr lang="cs-CZ" sz="1800" dirty="0"/>
              <a:t>A</a:t>
            </a:r>
            <a:r>
              <a:rPr lang="cs-CZ" sz="1200" dirty="0"/>
              <a:t> </a:t>
            </a:r>
            <a:r>
              <a:rPr lang="cs-CZ" sz="2400" dirty="0"/>
              <a:t>+0,13</a:t>
            </a:r>
            <a:r>
              <a:rPr lang="cs-CZ" sz="1800" dirty="0"/>
              <a:t>*</a:t>
            </a:r>
            <a:r>
              <a:rPr lang="cs-CZ" sz="2400" dirty="0"/>
              <a:t>B+0,18</a:t>
            </a:r>
            <a:r>
              <a:rPr lang="cs-CZ" sz="1800" dirty="0"/>
              <a:t>*</a:t>
            </a:r>
            <a:r>
              <a:rPr lang="cs-CZ" sz="2400" dirty="0"/>
              <a:t>C+0,16</a:t>
            </a:r>
            <a:r>
              <a:rPr lang="cs-CZ" sz="1800" dirty="0"/>
              <a:t>*</a:t>
            </a:r>
            <a:r>
              <a:rPr lang="cs-CZ" sz="2400" dirty="0"/>
              <a:t>D</a:t>
            </a:r>
            <a:endParaRPr lang="cs-CZ" sz="1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1800" dirty="0"/>
              <a:t>A – zisk před zdaněním/krátkodobé závazky (ziskovost)</a:t>
            </a:r>
          </a:p>
          <a:p>
            <a:pPr>
              <a:buNone/>
            </a:pPr>
            <a:r>
              <a:rPr lang="cs-CZ" sz="1800" dirty="0"/>
              <a:t>B – oběžná aktiva/cizí kapitál (pozice pracovního kapitálu)</a:t>
            </a:r>
          </a:p>
          <a:p>
            <a:pPr>
              <a:buNone/>
            </a:pPr>
            <a:r>
              <a:rPr lang="cs-CZ" sz="1800" dirty="0"/>
              <a:t>C – krátkodobé závazky/celková aktiva (finanční riziko)</a:t>
            </a:r>
          </a:p>
          <a:p>
            <a:pPr>
              <a:buNone/>
            </a:pPr>
            <a:r>
              <a:rPr lang="cs-CZ" sz="1800" dirty="0"/>
              <a:t>D – (finanční majetek – krátkodobé závazky)/(provozní náklady – odpisy) (likvidita)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 err="1"/>
              <a:t>Tafflerův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512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Posouzení finanční výkonnosti a důvěryhodnosti českých podniků, označení podle roku publikace nebo vzniku</a:t>
            </a:r>
          </a:p>
          <a:p>
            <a:pPr marL="109728" indent="0" algn="just">
              <a:buNone/>
            </a:pPr>
            <a:r>
              <a:rPr lang="cs-CZ" sz="1600" dirty="0" smtClean="0"/>
              <a:t>IN95 </a:t>
            </a:r>
            <a:r>
              <a:rPr lang="cs-CZ" sz="1600" dirty="0"/>
              <a:t>– index důvěryhodnosti (věřitelský/bankrotní index)</a:t>
            </a:r>
          </a:p>
          <a:p>
            <a:pPr marL="109728" indent="0" algn="just">
              <a:buNone/>
            </a:pPr>
            <a:r>
              <a:rPr lang="cs-CZ" sz="1600" b="1" dirty="0"/>
              <a:t>IN95 = V1</a:t>
            </a:r>
            <a:r>
              <a:rPr lang="en-US" sz="1600" b="1" dirty="0"/>
              <a:t>*A+V2*B+V3*C+V4*D+V5*E-V6*F</a:t>
            </a:r>
          </a:p>
          <a:p>
            <a:pPr algn="just"/>
            <a:r>
              <a:rPr lang="en-US" sz="1600" dirty="0"/>
              <a:t>A</a:t>
            </a:r>
            <a:r>
              <a:rPr lang="cs-CZ" sz="1600" dirty="0"/>
              <a:t> – aktiva/cizí kapitál…</a:t>
            </a:r>
            <a:r>
              <a:rPr lang="cs-CZ" sz="1600" i="1" dirty="0"/>
              <a:t>finanční páka</a:t>
            </a:r>
          </a:p>
          <a:p>
            <a:pPr algn="just"/>
            <a:r>
              <a:rPr lang="cs-CZ" sz="1600" dirty="0"/>
              <a:t>B – EBIT/nákladové úroky…</a:t>
            </a:r>
            <a:r>
              <a:rPr lang="cs-CZ" sz="1600" i="1" dirty="0"/>
              <a:t>úrokové krytí</a:t>
            </a:r>
          </a:p>
          <a:p>
            <a:pPr algn="just"/>
            <a:r>
              <a:rPr lang="cs-CZ" sz="1600" dirty="0"/>
              <a:t>C – EBIT/celková aktiva…</a:t>
            </a:r>
            <a:r>
              <a:rPr lang="cs-CZ" sz="1600" i="1" dirty="0"/>
              <a:t>produkční síla</a:t>
            </a:r>
          </a:p>
          <a:p>
            <a:pPr algn="just"/>
            <a:r>
              <a:rPr lang="cs-CZ" sz="1600" dirty="0"/>
              <a:t>D – celkové výnosy/celková aktiva…</a:t>
            </a:r>
            <a:r>
              <a:rPr lang="cs-CZ" sz="1600" i="1" dirty="0"/>
              <a:t>obrat aktiv</a:t>
            </a:r>
          </a:p>
          <a:p>
            <a:pPr algn="just"/>
            <a:r>
              <a:rPr lang="cs-CZ" sz="1600" dirty="0"/>
              <a:t>E – oběžná aktiva/krátkodobé závazky a úvěry…</a:t>
            </a:r>
            <a:r>
              <a:rPr lang="cs-CZ" sz="1600" i="1" dirty="0"/>
              <a:t>BL</a:t>
            </a:r>
            <a:r>
              <a:rPr lang="cs-CZ" sz="1600" dirty="0"/>
              <a:t>  </a:t>
            </a:r>
          </a:p>
          <a:p>
            <a:pPr algn="just"/>
            <a:r>
              <a:rPr lang="cs-CZ" sz="1600" dirty="0"/>
              <a:t>F – závazky po lhůtě splatnosti/výnosy…</a:t>
            </a:r>
            <a:r>
              <a:rPr lang="cs-CZ" sz="1600" i="1" dirty="0"/>
              <a:t>doba obratu závazků</a:t>
            </a:r>
          </a:p>
          <a:p>
            <a:pPr marL="109728" indent="0" algn="just">
              <a:buNone/>
            </a:pPr>
            <a:r>
              <a:rPr lang="en-US" sz="1600" dirty="0" smtClean="0"/>
              <a:t>IN&gt;2</a:t>
            </a:r>
            <a:r>
              <a:rPr lang="cs-CZ" sz="1600" dirty="0"/>
              <a:t>……..uspokojivá finanční situace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1&lt;IN≤2</a:t>
            </a:r>
            <a:r>
              <a:rPr lang="cs-CZ" sz="1600" dirty="0"/>
              <a:t>….šedá zóna nevyhraněných výsledků</a:t>
            </a:r>
            <a:endParaRPr lang="en-US" sz="1600" dirty="0"/>
          </a:p>
          <a:p>
            <a:pPr marL="109728" indent="0" algn="just">
              <a:buNone/>
            </a:pPr>
            <a:r>
              <a:rPr lang="en-US" sz="1600" dirty="0"/>
              <a:t>IN ≤ 1</a:t>
            </a:r>
            <a:r>
              <a:rPr lang="cs-CZ" sz="1600" dirty="0"/>
              <a:t>……..podnik ohrožen vážnými finančními problémy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Indexy IN (manželé </a:t>
            </a:r>
            <a:r>
              <a:rPr lang="cs-CZ" dirty="0" err="1"/>
              <a:t>Neumaierovi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4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Zaměřený na pohled vlastníka</a:t>
            </a:r>
          </a:p>
          <a:p>
            <a:r>
              <a:rPr lang="cs-CZ" sz="1800" dirty="0"/>
              <a:t>Schopnost nakládat se svěřenými prostředky a generovat zisk</a:t>
            </a:r>
          </a:p>
          <a:p>
            <a:r>
              <a:rPr lang="cs-CZ" sz="1800" dirty="0"/>
              <a:t>Využívá ukazatele ekonomického zisku EVA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IN99 = -0,017</a:t>
            </a:r>
            <a:r>
              <a:rPr lang="en-US" sz="1800" b="1" dirty="0"/>
              <a:t>*A+</a:t>
            </a:r>
            <a:r>
              <a:rPr lang="cs-CZ" sz="1800" b="1" dirty="0"/>
              <a:t>4,573</a:t>
            </a:r>
            <a:r>
              <a:rPr lang="en-US" sz="1800" b="1" dirty="0"/>
              <a:t>*C+</a:t>
            </a:r>
            <a:r>
              <a:rPr lang="cs-CZ" sz="1800" b="1" dirty="0"/>
              <a:t>0,481</a:t>
            </a:r>
            <a:r>
              <a:rPr lang="en-US" sz="1800" b="1" dirty="0"/>
              <a:t>*D+</a:t>
            </a:r>
            <a:r>
              <a:rPr lang="cs-CZ" sz="1800" b="1" dirty="0"/>
              <a:t>0,015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&gt;2,07</a:t>
            </a:r>
            <a:r>
              <a:rPr lang="cs-CZ" sz="1800" dirty="0"/>
              <a:t>….kladná hodnota ekonomického zisku</a:t>
            </a:r>
          </a:p>
          <a:p>
            <a:pPr marL="109728" indent="0">
              <a:buNone/>
            </a:pPr>
            <a:r>
              <a:rPr lang="cs-CZ" sz="1800" dirty="0"/>
              <a:t>1,42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 ≤</a:t>
            </a:r>
            <a:r>
              <a:rPr lang="cs-CZ" sz="1800" dirty="0"/>
              <a:t>2,07…nejednoznačnost, podnik tvoří hodnotu</a:t>
            </a:r>
          </a:p>
          <a:p>
            <a:pPr marL="109728" indent="0">
              <a:buNone/>
            </a:pPr>
            <a:r>
              <a:rPr lang="cs-CZ" sz="1800" dirty="0"/>
              <a:t>1,089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1,42…nerozhodná situace, podnik má přednosti i výraznější problémy</a:t>
            </a:r>
          </a:p>
          <a:p>
            <a:pPr marL="109728" indent="0">
              <a:buNone/>
            </a:pPr>
            <a:r>
              <a:rPr lang="cs-CZ" sz="1800" dirty="0"/>
              <a:t>0,684</a:t>
            </a:r>
            <a:r>
              <a:rPr lang="en-US" sz="1800" dirty="0"/>
              <a:t> ≤</a:t>
            </a: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1,089…podnik netvoří hodnotu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&lt;</a:t>
            </a:r>
            <a:r>
              <a:rPr lang="cs-CZ" sz="1800" dirty="0"/>
              <a:t>0.684…záporná hodnota ekonomického zisku (ničí hodnotu)</a:t>
            </a:r>
            <a:endParaRPr lang="en-US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IN99</a:t>
            </a:r>
          </a:p>
        </p:txBody>
      </p:sp>
    </p:spTree>
    <p:extLst>
      <p:ext uri="{BB962C8B-B14F-4D97-AF65-F5344CB8AC3E}">
        <p14:creationId xmlns:p14="http://schemas.microsoft.com/office/powerpoint/2010/main" val="2868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Index pro průmysl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IN01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B+3,92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1,77….kladná hodnota ekonomického zisku (tvoří hodnotu)</a:t>
            </a:r>
          </a:p>
          <a:p>
            <a:pPr marL="109728" indent="0">
              <a:buNone/>
            </a:pPr>
            <a:r>
              <a:rPr lang="cs-CZ" sz="1800" dirty="0"/>
              <a:t>0,7</a:t>
            </a:r>
            <a:r>
              <a:rPr lang="en-US" sz="1800" dirty="0"/>
              <a:t>5&lt;</a:t>
            </a:r>
            <a:r>
              <a:rPr lang="cs-CZ" sz="1800" dirty="0"/>
              <a:t>IN</a:t>
            </a:r>
            <a:r>
              <a:rPr lang="en-US" sz="1800" dirty="0"/>
              <a:t> ≤1,77…</a:t>
            </a:r>
            <a:r>
              <a:rPr lang="cs-CZ" sz="1800" dirty="0"/>
              <a:t>šedá zóna, podnik netvoří hodnotu a není bankrotující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0,75…existence podniku je ohrožena, bankrot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IN01</a:t>
            </a:r>
          </a:p>
        </p:txBody>
      </p:sp>
    </p:spTree>
    <p:extLst>
      <p:ext uri="{BB962C8B-B14F-4D97-AF65-F5344CB8AC3E}">
        <p14:creationId xmlns:p14="http://schemas.microsoft.com/office/powerpoint/2010/main" val="21899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Schopnost podniku tvořit hodnotu</a:t>
            </a:r>
          </a:p>
          <a:p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IN05 = 0,13</a:t>
            </a:r>
            <a:r>
              <a:rPr lang="en-US" sz="1800" b="1" dirty="0"/>
              <a:t>*A+</a:t>
            </a:r>
            <a:r>
              <a:rPr lang="cs-CZ" sz="1800" b="1" dirty="0"/>
              <a:t>0,04</a:t>
            </a:r>
            <a:r>
              <a:rPr lang="en-US" sz="1800" b="1" dirty="0"/>
              <a:t>*</a:t>
            </a:r>
            <a:r>
              <a:rPr lang="cs-CZ" sz="1800" b="1" dirty="0"/>
              <a:t>B+3,97</a:t>
            </a:r>
            <a:r>
              <a:rPr lang="en-US" sz="1800" b="1" dirty="0"/>
              <a:t>*C+</a:t>
            </a:r>
            <a:r>
              <a:rPr lang="cs-CZ" sz="1800" b="1" dirty="0"/>
              <a:t>0,21</a:t>
            </a:r>
            <a:r>
              <a:rPr lang="en-US" sz="1800" b="1" dirty="0"/>
              <a:t>*D+</a:t>
            </a:r>
            <a:r>
              <a:rPr lang="cs-CZ" sz="1800" b="1" dirty="0"/>
              <a:t>0,09</a:t>
            </a:r>
            <a:r>
              <a:rPr lang="en-US" sz="1800" b="1" dirty="0"/>
              <a:t>*</a:t>
            </a:r>
            <a:r>
              <a:rPr lang="cs-CZ" sz="1800" b="1" dirty="0"/>
              <a:t>E</a:t>
            </a:r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&gt;</a:t>
            </a:r>
            <a:r>
              <a:rPr lang="cs-CZ" sz="1800" dirty="0"/>
              <a:t>1,6….uspokojivá finanční situace</a:t>
            </a:r>
          </a:p>
          <a:p>
            <a:pPr marL="109728" indent="0">
              <a:buNone/>
            </a:pPr>
            <a:r>
              <a:rPr lang="cs-CZ" sz="1800" dirty="0"/>
              <a:t>0,9</a:t>
            </a:r>
            <a:r>
              <a:rPr lang="en-US" sz="1800" dirty="0"/>
              <a:t>&lt;</a:t>
            </a:r>
            <a:r>
              <a:rPr lang="cs-CZ" sz="1800" dirty="0"/>
              <a:t>IN</a:t>
            </a:r>
            <a:r>
              <a:rPr lang="en-US" sz="1800" dirty="0"/>
              <a:t> ≤1,</a:t>
            </a:r>
            <a:r>
              <a:rPr lang="cs-CZ" sz="1800" dirty="0"/>
              <a:t>6</a:t>
            </a:r>
            <a:r>
              <a:rPr lang="en-US" sz="1800" dirty="0"/>
              <a:t>…</a:t>
            </a:r>
            <a:r>
              <a:rPr lang="cs-CZ" sz="1800" dirty="0"/>
              <a:t>šedá zóna nevyhraněných výsledků</a:t>
            </a:r>
          </a:p>
          <a:p>
            <a:pPr marL="109728" indent="0">
              <a:buNone/>
            </a:pPr>
            <a:r>
              <a:rPr lang="cs-CZ" sz="1800" dirty="0"/>
              <a:t>IN</a:t>
            </a:r>
            <a:r>
              <a:rPr lang="en-US" sz="1800" dirty="0"/>
              <a:t>≤</a:t>
            </a:r>
            <a:r>
              <a:rPr lang="cs-CZ" sz="1800" dirty="0"/>
              <a:t>0,9…hrozba vážných finančních problémů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IN05</a:t>
            </a:r>
          </a:p>
        </p:txBody>
      </p:sp>
    </p:spTree>
    <p:extLst>
      <p:ext uri="{BB962C8B-B14F-4D97-AF65-F5344CB8AC3E}">
        <p14:creationId xmlns:p14="http://schemas.microsoft.com/office/powerpoint/2010/main" val="56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Hodnocení současné finanční situace a prognózu vývoje v řemeslných a výrobních podnicích.</a:t>
            </a:r>
            <a:endParaRPr lang="en-US" sz="1800" dirty="0"/>
          </a:p>
          <a:p>
            <a:endParaRPr lang="cs-CZ" sz="1800" dirty="0"/>
          </a:p>
          <a:p>
            <a:pPr marL="109728" indent="0">
              <a:buNone/>
            </a:pPr>
            <a:r>
              <a:rPr lang="cs-CZ" sz="1200" b="1" dirty="0"/>
              <a:t>BDF = 0,217</a:t>
            </a:r>
            <a:r>
              <a:rPr lang="en-US" sz="1200" b="1" dirty="0"/>
              <a:t>*</a:t>
            </a:r>
            <a:r>
              <a:rPr lang="cs-CZ" sz="1200" b="1" dirty="0"/>
              <a:t>X1</a:t>
            </a:r>
            <a:r>
              <a:rPr lang="en-US" sz="1200" b="1" dirty="0"/>
              <a:t>+</a:t>
            </a:r>
            <a:r>
              <a:rPr lang="cs-CZ" sz="1200" b="1" dirty="0"/>
              <a:t>(-0,063)</a:t>
            </a:r>
            <a:r>
              <a:rPr lang="en-US" sz="1200" b="1" dirty="0"/>
              <a:t>*</a:t>
            </a:r>
            <a:r>
              <a:rPr lang="cs-CZ" sz="1200" b="1" dirty="0"/>
              <a:t>X2</a:t>
            </a:r>
            <a:r>
              <a:rPr lang="en-US" sz="1200" b="1" dirty="0"/>
              <a:t>+</a:t>
            </a:r>
            <a:r>
              <a:rPr lang="cs-CZ" sz="1200" b="1" dirty="0"/>
              <a:t>0,012</a:t>
            </a:r>
            <a:r>
              <a:rPr lang="en-US" sz="1200" b="1" dirty="0"/>
              <a:t>*</a:t>
            </a:r>
            <a:r>
              <a:rPr lang="cs-CZ" sz="1200" b="1" dirty="0"/>
              <a:t>X3</a:t>
            </a:r>
            <a:r>
              <a:rPr lang="en-US" sz="1200" b="1" dirty="0"/>
              <a:t>+</a:t>
            </a:r>
            <a:r>
              <a:rPr lang="cs-CZ" sz="1200" b="1" dirty="0"/>
              <a:t>0,077</a:t>
            </a:r>
            <a:r>
              <a:rPr lang="en-US" sz="1200" b="1" dirty="0"/>
              <a:t>*</a:t>
            </a:r>
            <a:r>
              <a:rPr lang="cs-CZ" sz="1200" b="1" dirty="0"/>
              <a:t>X4+(-0,105)</a:t>
            </a:r>
            <a:r>
              <a:rPr lang="en-US" sz="1200" b="1" dirty="0"/>
              <a:t>*X5+(-0,813)*X6+0,165*X7+0,161*X8+0,268*X9+0,124*X10</a:t>
            </a:r>
            <a:endParaRPr lang="cs-CZ" sz="1200" b="1" dirty="0"/>
          </a:p>
          <a:p>
            <a:pPr marL="109728" indent="0">
              <a:buNone/>
            </a:pP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&lt;0,2</a:t>
            </a:r>
            <a:r>
              <a:rPr lang="cs-CZ" sz="1800" dirty="0"/>
              <a:t>….velmi 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0,2 - 0,25</a:t>
            </a:r>
            <a:r>
              <a:rPr lang="cs-CZ" sz="1800" dirty="0"/>
              <a:t>…dobře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0,3</a:t>
            </a:r>
            <a:r>
              <a:rPr lang="cs-CZ" sz="1800" dirty="0"/>
              <a:t>….průměrně</a:t>
            </a:r>
            <a:endParaRPr lang="en-US" sz="1800" dirty="0"/>
          </a:p>
          <a:p>
            <a:pPr marL="109728" indent="0">
              <a:buNone/>
            </a:pPr>
            <a:r>
              <a:rPr lang="en-US" sz="1800" dirty="0"/>
              <a:t>&gt;0,3</a:t>
            </a:r>
            <a:r>
              <a:rPr lang="cs-CZ" sz="1800" dirty="0"/>
              <a:t>…špatně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Beermanova</a:t>
            </a:r>
            <a:r>
              <a:rPr lang="cs-CZ" dirty="0"/>
              <a:t> diskriminační funkce</a:t>
            </a:r>
          </a:p>
        </p:txBody>
      </p:sp>
    </p:spTree>
    <p:extLst>
      <p:ext uri="{BB962C8B-B14F-4D97-AF65-F5344CB8AC3E}">
        <p14:creationId xmlns:p14="http://schemas.microsoft.com/office/powerpoint/2010/main" val="30849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Cash </a:t>
            </a:r>
            <a:r>
              <a:rPr lang="cs-CZ" sz="1800" dirty="0" err="1"/>
              <a:t>flow</a:t>
            </a:r>
            <a:r>
              <a:rPr lang="cs-CZ" sz="1800" dirty="0"/>
              <a:t>/cizí zdroje….vyšší hodnota</a:t>
            </a:r>
          </a:p>
          <a:p>
            <a:r>
              <a:rPr lang="cs-CZ" sz="1800" dirty="0"/>
              <a:t>Čistý zisk/pasiva celkem…vyšší hodnota</a:t>
            </a:r>
          </a:p>
          <a:p>
            <a:r>
              <a:rPr lang="cs-CZ" sz="1800" dirty="0"/>
              <a:t>Cizí zdroje/pasiva celkem…nižší hodnota</a:t>
            </a:r>
          </a:p>
          <a:p>
            <a:r>
              <a:rPr lang="cs-CZ" sz="1800" dirty="0"/>
              <a:t>Pracovní kapitál/pasiva celkem…vyšší hodnota</a:t>
            </a:r>
          </a:p>
          <a:p>
            <a:r>
              <a:rPr lang="cs-CZ" sz="1800" dirty="0"/>
              <a:t>Běžná likvidita…vyšší hodnota</a:t>
            </a:r>
          </a:p>
          <a:p>
            <a:r>
              <a:rPr lang="cs-CZ" sz="1800" dirty="0"/>
              <a:t>Finanční majetek-krátkodobé cizí zdroje…vyšší hodnota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Beaverův</a:t>
            </a:r>
            <a:r>
              <a:rPr lang="cs-CZ" dirty="0"/>
              <a:t> systém poměrových ukazatelů</a:t>
            </a:r>
          </a:p>
        </p:txBody>
      </p:sp>
    </p:spTree>
    <p:extLst>
      <p:ext uri="{BB962C8B-B14F-4D97-AF65-F5344CB8AC3E}">
        <p14:creationId xmlns:p14="http://schemas.microsoft.com/office/powerpoint/2010/main" val="11517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63284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Určeny pro vlastníky a investory </a:t>
            </a:r>
          </a:p>
          <a:p>
            <a:r>
              <a:rPr lang="cs-CZ" sz="1800" dirty="0"/>
              <a:t>Odpovídají na otázku, zda je podnik dobrý nebo špatný</a:t>
            </a:r>
          </a:p>
          <a:p>
            <a:r>
              <a:rPr lang="cs-CZ" sz="1800" dirty="0"/>
              <a:t>Modely „ex post“ analýzy</a:t>
            </a:r>
          </a:p>
          <a:p>
            <a:r>
              <a:rPr lang="cs-CZ" sz="1800" dirty="0"/>
              <a:t>Zkoumají příčiny, které zavinily současnou finanční situaci podniku</a:t>
            </a:r>
          </a:p>
          <a:p>
            <a:r>
              <a:rPr lang="cs-CZ" sz="1800" dirty="0"/>
              <a:t>Důležité jsou informace o výsledcích v daném oboru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Bonitní modely</a:t>
            </a:r>
          </a:p>
        </p:txBody>
      </p:sp>
    </p:spTree>
    <p:extLst>
      <p:ext uri="{BB962C8B-B14F-4D97-AF65-F5344CB8AC3E}">
        <p14:creationId xmlns:p14="http://schemas.microsoft.com/office/powerpoint/2010/main" val="42393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</a:t>
            </a:r>
            <a:r>
              <a:rPr lang="cs-CZ" sz="1800" dirty="0" err="1"/>
              <a:t>multivariační</a:t>
            </a:r>
            <a:r>
              <a:rPr lang="cs-CZ" sz="1800" dirty="0"/>
              <a:t> diskriminační analýze.</a:t>
            </a:r>
          </a:p>
          <a:p>
            <a:r>
              <a:rPr lang="cs-CZ" sz="1800" dirty="0"/>
              <a:t>Uplatnění především v německy mluvících zemích.</a:t>
            </a:r>
          </a:p>
          <a:p>
            <a:pPr marL="109728" indent="0">
              <a:buNone/>
            </a:pPr>
            <a:endParaRPr lang="cs-CZ" sz="1800" dirty="0"/>
          </a:p>
          <a:p>
            <a:pPr marL="109728" indent="0">
              <a:buNone/>
            </a:pPr>
            <a:r>
              <a:rPr lang="cs-CZ" sz="1800" b="1" dirty="0"/>
              <a:t>IB= 1,5</a:t>
            </a:r>
            <a:r>
              <a:rPr lang="en-US" sz="1800" b="1" dirty="0"/>
              <a:t>*</a:t>
            </a:r>
            <a:r>
              <a:rPr lang="cs-CZ" sz="1800" b="1" dirty="0"/>
              <a:t>X1</a:t>
            </a:r>
            <a:r>
              <a:rPr lang="en-US" sz="1800" b="1" dirty="0"/>
              <a:t>+</a:t>
            </a:r>
            <a:r>
              <a:rPr lang="cs-CZ" sz="1800" b="1" dirty="0"/>
              <a:t>0,08</a:t>
            </a:r>
            <a:r>
              <a:rPr lang="en-US" sz="1800" b="1" dirty="0"/>
              <a:t>*</a:t>
            </a:r>
            <a:r>
              <a:rPr lang="cs-CZ" sz="1800" b="1" dirty="0"/>
              <a:t>X2</a:t>
            </a:r>
            <a:r>
              <a:rPr lang="en-US" sz="1800" b="1" dirty="0"/>
              <a:t>+</a:t>
            </a:r>
            <a:r>
              <a:rPr lang="cs-CZ" sz="1800" b="1" dirty="0"/>
              <a:t>10</a:t>
            </a:r>
            <a:r>
              <a:rPr lang="en-US" sz="1800" b="1" dirty="0"/>
              <a:t>*</a:t>
            </a:r>
            <a:r>
              <a:rPr lang="cs-CZ" sz="1800" b="1" dirty="0"/>
              <a:t>X3</a:t>
            </a:r>
            <a:r>
              <a:rPr lang="en-US" sz="1800" b="1" dirty="0"/>
              <a:t>+</a:t>
            </a:r>
            <a:r>
              <a:rPr lang="cs-CZ" sz="1800" b="1" dirty="0"/>
              <a:t>5</a:t>
            </a:r>
            <a:r>
              <a:rPr lang="en-US" sz="1800" b="1" dirty="0"/>
              <a:t>*</a:t>
            </a:r>
            <a:r>
              <a:rPr lang="cs-CZ" sz="1800" b="1" dirty="0"/>
              <a:t>X4+0,3</a:t>
            </a:r>
            <a:r>
              <a:rPr lang="en-US" sz="1800" b="1" dirty="0"/>
              <a:t>*X5+0,</a:t>
            </a:r>
            <a:r>
              <a:rPr lang="cs-CZ" sz="1800" b="1" dirty="0"/>
              <a:t>1</a:t>
            </a:r>
            <a:r>
              <a:rPr lang="en-US" sz="1800" b="1" dirty="0"/>
              <a:t>*X6</a:t>
            </a:r>
            <a:endParaRPr lang="cs-CZ" sz="1800" b="1" dirty="0"/>
          </a:p>
          <a:p>
            <a:pPr marL="109728" indent="0">
              <a:buNone/>
            </a:pPr>
            <a:endParaRPr lang="cs-CZ" sz="1800" b="1" dirty="0"/>
          </a:p>
          <a:p>
            <a:pPr marL="109728" indent="0">
              <a:buNone/>
            </a:pPr>
            <a:r>
              <a:rPr lang="cs-CZ" sz="1800" b="1" dirty="0"/>
              <a:t>(-3) – (-2)…extrémně špatná</a:t>
            </a:r>
          </a:p>
          <a:p>
            <a:pPr marL="109728" indent="0">
              <a:buNone/>
            </a:pPr>
            <a:r>
              <a:rPr lang="cs-CZ" sz="1800" b="1" dirty="0"/>
              <a:t>(-2) – (-1)…velmi špatná</a:t>
            </a:r>
          </a:p>
          <a:p>
            <a:pPr marL="109728" indent="0">
              <a:buNone/>
            </a:pPr>
            <a:r>
              <a:rPr lang="cs-CZ" sz="1800" b="1" dirty="0"/>
              <a:t>(-1) – 0…….špatná</a:t>
            </a:r>
          </a:p>
          <a:p>
            <a:pPr marL="109728" indent="0">
              <a:buNone/>
            </a:pPr>
            <a:r>
              <a:rPr lang="cs-CZ" sz="1800" b="1" dirty="0"/>
              <a:t>0 – 1………..určité problémy</a:t>
            </a:r>
          </a:p>
          <a:p>
            <a:pPr marL="109728" indent="0">
              <a:buNone/>
            </a:pPr>
            <a:r>
              <a:rPr lang="cs-CZ" sz="1800" b="1" dirty="0"/>
              <a:t>1 – 2………..dobrá</a:t>
            </a:r>
          </a:p>
          <a:p>
            <a:pPr marL="109728" indent="0">
              <a:buNone/>
            </a:pPr>
            <a:r>
              <a:rPr lang="cs-CZ" sz="1800" b="1" dirty="0"/>
              <a:t>2 – 3………..velmi dobrá</a:t>
            </a:r>
          </a:p>
          <a:p>
            <a:pPr marL="109728" indent="0">
              <a:buNone/>
            </a:pPr>
            <a:r>
              <a:rPr lang="en-US" sz="1800" b="1" dirty="0"/>
              <a:t>&gt;</a:t>
            </a:r>
            <a:r>
              <a:rPr lang="cs-CZ" sz="1800" b="1" dirty="0"/>
              <a:t> 3 …………extrémně dobrá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Index bonity</a:t>
            </a:r>
          </a:p>
        </p:txBody>
      </p:sp>
    </p:spTree>
    <p:extLst>
      <p:ext uri="{BB962C8B-B14F-4D97-AF65-F5344CB8AC3E}">
        <p14:creationId xmlns:p14="http://schemas.microsoft.com/office/powerpoint/2010/main" val="14413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70485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800" dirty="0"/>
              <a:t>x1 = cash </a:t>
            </a:r>
            <a:r>
              <a:rPr lang="cs-CZ" sz="1800" dirty="0" err="1"/>
              <a:t>flow</a:t>
            </a:r>
            <a:r>
              <a:rPr lang="cs-CZ" sz="1800" dirty="0"/>
              <a:t> / cizí zdroje</a:t>
            </a:r>
          </a:p>
          <a:p>
            <a:pPr>
              <a:buNone/>
            </a:pPr>
            <a:r>
              <a:rPr lang="cs-CZ" sz="1800" dirty="0"/>
              <a:t>x2 = celková aktiva / cizí zdroje</a:t>
            </a:r>
          </a:p>
          <a:p>
            <a:pPr>
              <a:buNone/>
            </a:pPr>
            <a:r>
              <a:rPr lang="cs-CZ" sz="1800" dirty="0"/>
              <a:t>x3 = zisk před zdaněním / celková aktiva</a:t>
            </a:r>
          </a:p>
          <a:p>
            <a:pPr>
              <a:buNone/>
            </a:pPr>
            <a:r>
              <a:rPr lang="cs-CZ" sz="1800" dirty="0"/>
              <a:t>x4 = zisk před zdaněním / celkové výkony</a:t>
            </a:r>
          </a:p>
          <a:p>
            <a:pPr>
              <a:buNone/>
            </a:pPr>
            <a:r>
              <a:rPr lang="cs-CZ" sz="1800" dirty="0"/>
              <a:t>x5 = zásoby / celkové výkony</a:t>
            </a:r>
          </a:p>
          <a:p>
            <a:pPr>
              <a:buNone/>
            </a:pPr>
            <a:r>
              <a:rPr lang="cs-CZ" sz="1800" dirty="0"/>
              <a:t>x6 = celkové výkony / celková aktiva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dirty="0"/>
              <a:t>Ukazatele indexu bonity</a:t>
            </a:r>
          </a:p>
        </p:txBody>
      </p:sp>
    </p:spTree>
    <p:extLst>
      <p:ext uri="{BB962C8B-B14F-4D97-AF65-F5344CB8AC3E}">
        <p14:creationId xmlns:p14="http://schemas.microsoft.com/office/powerpoint/2010/main" val="4096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4470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Původ v České republice</a:t>
            </a:r>
          </a:p>
          <a:p>
            <a:pPr algn="just"/>
            <a:r>
              <a:rPr lang="cs-CZ" sz="1800" dirty="0"/>
              <a:t>Váhy přiřazené jednotlivým ukazatelům jsou rovnoměrně rozloženy – nestrannost modelu</a:t>
            </a:r>
          </a:p>
          <a:p>
            <a:pPr algn="just"/>
            <a:r>
              <a:rPr lang="cs-CZ" sz="1800" dirty="0"/>
              <a:t>Ukazatelům jsou přiřazovány dílčí body, a to podle poměru skutečné a krajní přijatelné hodnoty ukazatele</a:t>
            </a:r>
          </a:p>
          <a:p>
            <a:pPr algn="just"/>
            <a:r>
              <a:rPr lang="cs-CZ" sz="1800" dirty="0"/>
              <a:t>Hodnoty ukazatele jsou určeny buď na základě empirického výzkumu nebo průměrnou úrokovou sazbou z přijatých úvěrů (v případě ukazatelů rentability)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Skóre bonity</a:t>
            </a:r>
          </a:p>
        </p:txBody>
      </p:sp>
    </p:spTree>
    <p:extLst>
      <p:ext uri="{BB962C8B-B14F-4D97-AF65-F5344CB8AC3E}">
        <p14:creationId xmlns:p14="http://schemas.microsoft.com/office/powerpoint/2010/main" val="2393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Skóre bonity</a:t>
            </a:r>
            <a:endParaRPr lang="cs-CZ" dirty="0"/>
          </a:p>
        </p:txBody>
      </p:sp>
      <p:pic>
        <p:nvPicPr>
          <p:cNvPr id="5" name="Zástupný symbol pro obsah 3" descr="vzor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96" y="915566"/>
            <a:ext cx="7272808" cy="194421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27584" y="31857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SB</a:t>
            </a:r>
            <a:r>
              <a:rPr lang="en-US" dirty="0"/>
              <a:t>&gt;2</a:t>
            </a:r>
            <a:r>
              <a:rPr lang="cs-CZ" dirty="0"/>
              <a:t>...pevné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 – 2</a:t>
            </a:r>
            <a:r>
              <a:rPr lang="cs-CZ" dirty="0"/>
              <a:t>....dobré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0,5 – 1</a:t>
            </a:r>
            <a:r>
              <a:rPr lang="cs-CZ" dirty="0"/>
              <a:t>...slabší zdraví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SB &lt; 0,5</a:t>
            </a:r>
            <a:r>
              <a:rPr lang="cs-CZ" dirty="0"/>
              <a:t>...křehké zdraví</a:t>
            </a:r>
          </a:p>
        </p:txBody>
      </p:sp>
    </p:spTree>
    <p:extLst>
      <p:ext uri="{BB962C8B-B14F-4D97-AF65-F5344CB8AC3E}">
        <p14:creationId xmlns:p14="http://schemas.microsoft.com/office/powerpoint/2010/main" val="2203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Je tvořen soustavou 4 rovnic. </a:t>
            </a:r>
          </a:p>
          <a:p>
            <a:r>
              <a:rPr lang="cs-CZ" sz="1800" dirty="0"/>
              <a:t>První dvě hodnotí finanční stabilitu podniku.</a:t>
            </a:r>
          </a:p>
          <a:p>
            <a:pPr marL="109728" indent="0">
              <a:buNone/>
            </a:pPr>
            <a:r>
              <a:rPr lang="cs-CZ" sz="1800" dirty="0"/>
              <a:t>R1 = vlastní kapitál/aktiva celkem</a:t>
            </a:r>
          </a:p>
          <a:p>
            <a:pPr marL="109728" indent="0">
              <a:buNone/>
            </a:pPr>
            <a:r>
              <a:rPr lang="cs-CZ" sz="1800" dirty="0"/>
              <a:t>R2 = (cizí zdroje-krátkodobý finanční majetek)/provozní Cash </a:t>
            </a:r>
            <a:r>
              <a:rPr lang="cs-CZ" sz="1800" dirty="0" err="1"/>
              <a:t>flow</a:t>
            </a:r>
            <a:r>
              <a:rPr lang="cs-CZ" sz="1800" dirty="0"/>
              <a:t> </a:t>
            </a:r>
          </a:p>
          <a:p>
            <a:r>
              <a:rPr lang="cs-CZ" sz="1800" dirty="0"/>
              <a:t>Druhé dvě hodnotí výnosovou situaci podniku.</a:t>
            </a:r>
          </a:p>
          <a:p>
            <a:pPr marL="109728" indent="0">
              <a:buNone/>
            </a:pPr>
            <a:r>
              <a:rPr lang="cs-CZ" sz="1800" dirty="0"/>
              <a:t>R3 = EBIT/aktiva celkem</a:t>
            </a:r>
          </a:p>
          <a:p>
            <a:pPr marL="109728" indent="0">
              <a:buNone/>
            </a:pPr>
            <a:r>
              <a:rPr lang="cs-CZ" sz="1800" dirty="0"/>
              <a:t>R4 = provozní Cash </a:t>
            </a:r>
            <a:r>
              <a:rPr lang="cs-CZ" sz="1800" dirty="0" err="1"/>
              <a:t>flow</a:t>
            </a:r>
            <a:r>
              <a:rPr lang="cs-CZ" sz="1800" dirty="0"/>
              <a:t>/provozní výnosy</a:t>
            </a:r>
          </a:p>
          <a:p>
            <a:pPr marL="109728" indent="0">
              <a:buNone/>
            </a:pPr>
            <a:r>
              <a:rPr lang="cs-CZ" sz="1800" b="1" dirty="0"/>
              <a:t>Hodnocení finanční situace podniku (v bodech) = (R1+R2+R3+R4)/4</a:t>
            </a:r>
          </a:p>
          <a:p>
            <a:pPr>
              <a:buNone/>
            </a:pPr>
            <a:r>
              <a:rPr lang="en-US" sz="1800" dirty="0"/>
              <a:t>&gt;3</a:t>
            </a:r>
            <a:r>
              <a:rPr lang="cs-CZ" sz="1800" dirty="0"/>
              <a:t> ... bonitní podnik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3-1</a:t>
            </a:r>
            <a:r>
              <a:rPr lang="cs-CZ" sz="1800" dirty="0"/>
              <a:t>... šedá zóna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&lt;1</a:t>
            </a:r>
            <a:r>
              <a:rPr lang="cs-CZ" sz="1800" dirty="0"/>
              <a:t> ... potíže ve finančním hospodaření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Kralickův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38899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Bodové hodnocení </a:t>
            </a:r>
            <a:r>
              <a:rPr lang="cs-CZ" dirty="0" err="1"/>
              <a:t>Kralickova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 testu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999167"/>
              </p:ext>
            </p:extLst>
          </p:nvPr>
        </p:nvGraphicFramePr>
        <p:xfrm>
          <a:off x="35525" y="893370"/>
          <a:ext cx="8784978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cs-CZ" dirty="0" smtClean="0"/>
                        <a:t>Ukazatel</a:t>
                      </a:r>
                      <a:endParaRPr lang="cs-CZ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Bodové  hodnocení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Velmi dobrý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Dobrý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Špatný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 ohrožení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0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R1</a:t>
                      </a:r>
                      <a:r>
                        <a:rPr lang="cs-CZ" dirty="0" smtClean="0"/>
                        <a:t> Podíl vlastního kapitálu na pasivech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R2</a:t>
                      </a:r>
                      <a:r>
                        <a:rPr lang="cs-CZ" dirty="0" smtClean="0"/>
                        <a:t> Doba splácení dluhů v letech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</a:t>
                      </a:r>
                      <a:r>
                        <a:rPr lang="cs-CZ" dirty="0" smtClean="0"/>
                        <a:t> roky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&lt;12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&gt;30</a:t>
                      </a:r>
                      <a:r>
                        <a:rPr lang="cs-CZ" dirty="0" smtClean="0"/>
                        <a:t> let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R3</a:t>
                      </a:r>
                      <a:r>
                        <a:rPr lang="cs-CZ" dirty="0" smtClean="0"/>
                        <a:t> Cash </a:t>
                      </a:r>
                      <a:r>
                        <a:rPr lang="cs-CZ" dirty="0" err="1" smtClean="0"/>
                        <a:t>flow</a:t>
                      </a:r>
                      <a:r>
                        <a:rPr lang="cs-CZ" dirty="0" smtClean="0"/>
                        <a:t> výkonnost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R4 </a:t>
                      </a:r>
                      <a:r>
                        <a:rPr lang="cs-CZ" dirty="0" smtClean="0"/>
                        <a:t>Rentabilita  celkového kapitálu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záporná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Vychází z bankovní praxe hodnocení </a:t>
            </a:r>
            <a:r>
              <a:rPr lang="cs-CZ" sz="1800" dirty="0" smtClean="0"/>
              <a:t>organizací</a:t>
            </a:r>
          </a:p>
          <a:p>
            <a:endParaRPr lang="cs-CZ" sz="1800" dirty="0"/>
          </a:p>
          <a:p>
            <a:r>
              <a:rPr lang="cs-CZ" sz="1800" dirty="0"/>
              <a:t>Bonita podniku hodnocena bodovým součtem výsledků ze soustavy rovnic:</a:t>
            </a:r>
          </a:p>
          <a:p>
            <a:pPr lvl="1"/>
            <a:r>
              <a:rPr lang="cs-CZ" sz="1800" dirty="0"/>
              <a:t>Hodnocení finanční samostatnosti T1</a:t>
            </a:r>
          </a:p>
          <a:p>
            <a:pPr lvl="1"/>
            <a:r>
              <a:rPr lang="cs-CZ" sz="1800" dirty="0"/>
              <a:t>Hodnocení vázanosti vlastního kapitálu a výsledku hospodaření T2</a:t>
            </a:r>
          </a:p>
          <a:p>
            <a:pPr lvl="1"/>
            <a:r>
              <a:rPr lang="cs-CZ" sz="1800" dirty="0"/>
              <a:t>Hodnocení běžné likvidity T3</a:t>
            </a:r>
          </a:p>
          <a:p>
            <a:pPr lvl="1"/>
            <a:r>
              <a:rPr lang="cs-CZ" sz="1800" dirty="0"/>
              <a:t>Provozní činnost podniku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Tamariho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7178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Založen na kvalitativní bázi</a:t>
            </a:r>
          </a:p>
          <a:p>
            <a:r>
              <a:rPr lang="cs-CZ" sz="1800" dirty="0"/>
              <a:t>Vymezuje rizika významná pro finanční situaci organizaci a těmto rizikům přiřazuje dílčí váhy</a:t>
            </a:r>
          </a:p>
          <a:p>
            <a:r>
              <a:rPr lang="cs-CZ" sz="1800" dirty="0"/>
              <a:t>Ideální situace – hodnota blížící se nule</a:t>
            </a:r>
          </a:p>
          <a:p>
            <a:r>
              <a:rPr lang="cs-CZ" sz="1800" dirty="0"/>
              <a:t>Hranice nebezpečí – skóre vyšší než 25</a:t>
            </a:r>
          </a:p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530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algn="just"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</a:t>
            </a:r>
          </a:p>
        </p:txBody>
      </p:sp>
      <p:pic>
        <p:nvPicPr>
          <p:cNvPr id="6" name="Zástupný symbol pro obsah 3" descr="tabu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03189"/>
            <a:ext cx="6480720" cy="42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Rysy dobře fungujícího podniku:</a:t>
            </a:r>
          </a:p>
          <a:p>
            <a:pPr lvl="1"/>
            <a:r>
              <a:rPr lang="cs-CZ" sz="1800" dirty="0"/>
              <a:t>Dostatečný finanční výnosy, kterým je vlastní kapitál zúročen (max. 8 bodů)</a:t>
            </a:r>
          </a:p>
          <a:p>
            <a:pPr lvl="1"/>
            <a:r>
              <a:rPr lang="cs-CZ" sz="1800" dirty="0"/>
              <a:t>Je schopen uspokojit požadavky </a:t>
            </a:r>
            <a:r>
              <a:rPr lang="cs-CZ" sz="1800" dirty="0" err="1"/>
              <a:t>stakeholderů</a:t>
            </a:r>
            <a:r>
              <a:rPr lang="cs-CZ" sz="1800" dirty="0"/>
              <a:t> (max. 11 bodů)</a:t>
            </a:r>
          </a:p>
          <a:p>
            <a:pPr lvl="1"/>
            <a:r>
              <a:rPr lang="cs-CZ" sz="1800" dirty="0"/>
              <a:t>Disponuje stálým okruhem spokojených zákazníků (max. 11 bodů)</a:t>
            </a:r>
          </a:p>
          <a:p>
            <a:pPr lvl="1"/>
            <a:r>
              <a:rPr lang="cs-CZ" sz="1800" dirty="0"/>
              <a:t>Jeho produkty odpovídají požadavkům trhu (max. 12 bodů)</a:t>
            </a:r>
          </a:p>
          <a:p>
            <a:pPr lvl="1"/>
            <a:r>
              <a:rPr lang="cs-CZ" sz="1800" dirty="0"/>
              <a:t>Věnuje se výzkumu trhu a výsledky využívá (max. 13 bodů)</a:t>
            </a:r>
          </a:p>
          <a:p>
            <a:pPr lvl="1"/>
            <a:r>
              <a:rPr lang="cs-CZ" sz="1800" dirty="0"/>
              <a:t>Má kvalifikované zaměstnance (max. 8 bodů)</a:t>
            </a:r>
          </a:p>
          <a:p>
            <a:pPr lvl="1"/>
            <a:r>
              <a:rPr lang="cs-CZ" sz="1800" dirty="0"/>
              <a:t>Má optimální kapitálovou strukturu (max. 10 bodů)</a:t>
            </a:r>
          </a:p>
          <a:p>
            <a:pPr lvl="1"/>
            <a:r>
              <a:rPr lang="cs-CZ" sz="1800" dirty="0"/>
              <a:t>Spolupracuje se spolehlivými dodavateli (max. 7 bodů)</a:t>
            </a:r>
          </a:p>
          <a:p>
            <a:pPr lvl="1"/>
            <a:r>
              <a:rPr lang="cs-CZ" sz="1800" dirty="0"/>
              <a:t>Má strategické umístění (max. 9 bodů)</a:t>
            </a:r>
          </a:p>
          <a:p>
            <a:pPr lvl="1"/>
            <a:r>
              <a:rPr lang="cs-CZ" sz="1800" dirty="0"/>
              <a:t>Uplatňuje šetrný přístup k životnímu prostředí (max. 11 bodů)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 err="1"/>
              <a:t>Argentiho</a:t>
            </a:r>
            <a:r>
              <a:rPr lang="cs-CZ" dirty="0"/>
              <a:t> model – modifikace dle </a:t>
            </a:r>
            <a:r>
              <a:rPr lang="cs-CZ" dirty="0" err="1"/>
              <a:t>Pollaka</a:t>
            </a:r>
            <a:r>
              <a:rPr lang="cs-CZ" dirty="0"/>
              <a:t> (2003)</a:t>
            </a:r>
          </a:p>
        </p:txBody>
      </p:sp>
    </p:spTree>
    <p:extLst>
      <p:ext uri="{BB962C8B-B14F-4D97-AF65-F5344CB8AC3E}">
        <p14:creationId xmlns:p14="http://schemas.microsoft.com/office/powerpoint/2010/main" val="28021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21619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81 – 100% ... vitalita téměř zaručena</a:t>
            </a:r>
          </a:p>
          <a:p>
            <a:r>
              <a:rPr lang="cs-CZ" sz="1800" dirty="0"/>
              <a:t>61 – 80% ... vitalita je velmi pravděpodobná</a:t>
            </a:r>
          </a:p>
          <a:p>
            <a:r>
              <a:rPr lang="cs-CZ" sz="1800" dirty="0"/>
              <a:t>41 – 60% ... vitalita bez zásahu není zajištěna</a:t>
            </a:r>
          </a:p>
          <a:p>
            <a:r>
              <a:rPr lang="cs-CZ" sz="1800" dirty="0"/>
              <a:t>21 – 40% ... podnik je nemocný</a:t>
            </a:r>
          </a:p>
          <a:p>
            <a:r>
              <a:rPr lang="cs-CZ" sz="1800" dirty="0"/>
              <a:t>0 – 20% ... podnik je v krizi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1619" y="195486"/>
            <a:ext cx="6048672" cy="507703"/>
          </a:xfrm>
        </p:spPr>
        <p:txBody>
          <a:bodyPr/>
          <a:lstStyle/>
          <a:p>
            <a:r>
              <a:rPr lang="cs-CZ" dirty="0"/>
              <a:t>Ukazatel vitality dle </a:t>
            </a:r>
            <a:r>
              <a:rPr lang="cs-CZ" dirty="0" err="1"/>
              <a:t>Pollaka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6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6802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Bilanční analýza </a:t>
            </a:r>
          </a:p>
          <a:p>
            <a:pPr lvl="1"/>
            <a:r>
              <a:rPr lang="cs-CZ" sz="1800" dirty="0"/>
              <a:t>soustava ukazatelů využitelná ve všech organizacích bez ohledu na jejich velikost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dirty="0"/>
              <a:t>Bilanční analýza II </a:t>
            </a:r>
          </a:p>
          <a:p>
            <a:pPr lvl="1"/>
            <a:r>
              <a:rPr lang="cs-CZ" sz="1800" dirty="0"/>
              <a:t>soustava tvořena 17 ukazateli, 4 dílčími ukazateli a jedním celkovým ukazatelem </a:t>
            </a:r>
          </a:p>
          <a:p>
            <a:pPr lvl="1"/>
            <a:r>
              <a:rPr lang="cs-CZ" sz="1800" dirty="0"/>
              <a:t>Čím vyšší hodnota tím lepší stav organizace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Bilanční analýza a bilanční analýza II</a:t>
            </a:r>
          </a:p>
        </p:txBody>
      </p:sp>
    </p:spTree>
    <p:extLst>
      <p:ext uri="{BB962C8B-B14F-4D97-AF65-F5344CB8AC3E}">
        <p14:creationId xmlns:p14="http://schemas.microsoft.com/office/powerpoint/2010/main" val="42653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po krizi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/>
              <a:t>Vývoj po krizi </a:t>
            </a:r>
            <a:r>
              <a:rPr lang="cs-CZ" sz="1700" dirty="0"/>
              <a:t>tak můžeme chápat jako proces změny ve vývoji určitého podnikatelského subjektu, kdy příčinou bylo narušení rovnovážného stavu, kde došlo k ochromení klíčových činností podniku a muselo dojít k jeho zásadní přeměně a bylo nutné využít jak známých manažerských metod, tak dostupných právních forem změn v podnikatelském subjektu</a:t>
            </a:r>
            <a:r>
              <a:rPr lang="cs-CZ" sz="1700" dirty="0" smtClean="0"/>
              <a:t>.</a:t>
            </a:r>
          </a:p>
          <a:p>
            <a:pPr marL="0" indent="0" algn="just">
              <a:buNone/>
            </a:pPr>
            <a:r>
              <a:rPr lang="cs-CZ" sz="1700" dirty="0" smtClean="0"/>
              <a:t>V této etapě je vhodné provést:</a:t>
            </a:r>
          </a:p>
          <a:p>
            <a:pPr algn="just"/>
            <a:r>
              <a:rPr lang="cs-CZ" sz="1700" dirty="0" smtClean="0"/>
              <a:t>Rekapitulaci </a:t>
            </a:r>
            <a:r>
              <a:rPr lang="cs-CZ" sz="1700" dirty="0"/>
              <a:t>současného stavu;</a:t>
            </a:r>
          </a:p>
          <a:p>
            <a:pPr algn="just"/>
            <a:r>
              <a:rPr lang="cs-CZ" sz="1700" dirty="0"/>
              <a:t>Zhodnocení, zda příčina krize byla odstraněna;</a:t>
            </a:r>
          </a:p>
          <a:p>
            <a:pPr algn="just"/>
            <a:r>
              <a:rPr lang="cs-CZ" sz="1700" dirty="0"/>
              <a:t>Kritické zhodnocení provedených kroků;</a:t>
            </a:r>
          </a:p>
          <a:p>
            <a:pPr algn="just"/>
            <a:r>
              <a:rPr lang="cs-CZ" sz="1700" dirty="0" smtClean="0"/>
              <a:t>Formulaci </a:t>
            </a:r>
            <a:r>
              <a:rPr lang="cs-CZ" sz="1700" dirty="0"/>
              <a:t>dalších kroků a stanovení odpovědnosti;</a:t>
            </a:r>
          </a:p>
          <a:p>
            <a:pPr algn="just"/>
            <a:r>
              <a:rPr lang="cs-CZ" sz="1700" dirty="0" smtClean="0"/>
              <a:t>Zhodnocení průběhu </a:t>
            </a:r>
            <a:r>
              <a:rPr lang="cs-CZ" sz="1700" dirty="0"/>
              <a:t>krize v těch částech podniku, které nebyly zasaženy krizí;</a:t>
            </a:r>
          </a:p>
          <a:p>
            <a:pPr algn="just"/>
            <a:r>
              <a:rPr lang="cs-CZ" sz="1700" dirty="0"/>
              <a:t>Zhodnocení způsobu komunikace;</a:t>
            </a:r>
          </a:p>
          <a:p>
            <a:pPr algn="just"/>
            <a:r>
              <a:rPr lang="cs-CZ" sz="1700" dirty="0"/>
              <a:t>Zhodnocení dlouhodobých následků krize.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49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12238"/>
            <a:ext cx="756084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700" dirty="0"/>
              <a:t>Pokud se projevily vážné problémy ve fungování či financování podniku, měl by se podnikatel rychle rozhodnout pro rázný ozdravný proces, který spočívá v provedení změn a má řadu rovin (Hálek, 2006):</a:t>
            </a:r>
          </a:p>
          <a:p>
            <a:pPr lvl="0" algn="just"/>
            <a:r>
              <a:rPr lang="cs-CZ" sz="1700" b="1" dirty="0"/>
              <a:t>Personální</a:t>
            </a:r>
            <a:r>
              <a:rPr lang="cs-CZ" sz="1700" dirty="0"/>
              <a:t>, která se týká se klíčových vedoucích pracovníků, kde předmětem řízení bude získat důvěru v životaschopnost firmy a to závisí na charakteru krize.</a:t>
            </a:r>
          </a:p>
          <a:p>
            <a:pPr lvl="0" algn="just"/>
            <a:r>
              <a:rPr lang="cs-CZ" sz="1700" b="1" dirty="0"/>
              <a:t>Finanční</a:t>
            </a:r>
            <a:r>
              <a:rPr lang="cs-CZ" sz="1700" dirty="0"/>
              <a:t>, která řeší tento okruh problémů:</a:t>
            </a:r>
          </a:p>
          <a:p>
            <a:pPr lvl="1" algn="just"/>
            <a:r>
              <a:rPr lang="cs-CZ" sz="1400" dirty="0"/>
              <a:t>východiskem je podrobné zmapování ekonomické situace firmy nezávislým auditem tato podrobná účetní analýza by měla vypovědět o situaci firmy na počátku, při zahájení krizového řízení a zároveň ukázat hloubku problému ( stav závazků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 algn="just"/>
            <a:r>
              <a:rPr lang="cs-CZ" sz="1400" dirty="0"/>
              <a:t>dále zajistit kontrolu nad finančními </a:t>
            </a:r>
            <a:r>
              <a:rPr lang="cs-CZ" sz="1400" dirty="0" smtClean="0"/>
              <a:t>toky;</a:t>
            </a:r>
            <a:endParaRPr lang="cs-CZ" sz="1400" dirty="0"/>
          </a:p>
          <a:p>
            <a:pPr lvl="1" algn="just"/>
            <a:r>
              <a:rPr lang="cs-CZ" sz="1400" dirty="0"/>
              <a:t>ujasnit si, na které lidi se může nadále </a:t>
            </a:r>
            <a:r>
              <a:rPr lang="cs-CZ" sz="1400" dirty="0" smtClean="0"/>
              <a:t>spolehnout;</a:t>
            </a:r>
            <a:endParaRPr lang="cs-CZ" sz="1400" dirty="0"/>
          </a:p>
          <a:p>
            <a:pPr lvl="1" algn="just"/>
            <a:r>
              <a:rPr lang="cs-CZ" sz="1400" dirty="0"/>
              <a:t>přesvědčit věřitele, že je lepší zadluženou firmu nechat žít, než ji poslat do konkurzu a připravit si </a:t>
            </a:r>
            <a:r>
              <a:rPr lang="cs-CZ" sz="1400" dirty="0" smtClean="0"/>
              <a:t>argumenty;</a:t>
            </a:r>
            <a:endParaRPr lang="cs-CZ" sz="1400" dirty="0"/>
          </a:p>
          <a:p>
            <a:pPr lvl="1" algn="just"/>
            <a:r>
              <a:rPr lang="cs-CZ" sz="1400" dirty="0"/>
              <a:t>najít aktiva, které lze odprodat, vytipovat životaschopnou část firmy , která bude nosnou částí pro řešení krizové situace, příprava krizového strategického scénáře, nejlépe několik variant, uvedené varianty by měly být pro věřitele výhodnější než přínosy ze zániku podniku 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606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43558"/>
            <a:ext cx="78488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 smtClean="0"/>
              <a:t>Kroky po krizi mají, de facto, dva odlišné cíle, a to:</a:t>
            </a:r>
          </a:p>
          <a:p>
            <a:pPr lvl="0" algn="just"/>
            <a:r>
              <a:rPr lang="cs-CZ" sz="1800" b="1" dirty="0"/>
              <a:t>Revitalizovat podnikatelský subjekt </a:t>
            </a:r>
            <a:r>
              <a:rPr lang="cs-CZ" sz="1800" dirty="0"/>
              <a:t>s cílem zabránit zániku podniku, kde se kritériem stává zachování zaměstnanosti, restart, ozdravení činnosti (sanace). Zde předpokládáme změnu fungování organizace s orientací na trh, optimalizaci výrobního procesu, dohodnocení procesů a činností. Závěr tvoří návrat ke standardnímu řízení.</a:t>
            </a:r>
          </a:p>
          <a:p>
            <a:pPr algn="just"/>
            <a:r>
              <a:rPr lang="cs-CZ" sz="1800" b="1" dirty="0"/>
              <a:t>Likvidovat podnik </a:t>
            </a:r>
            <a:r>
              <a:rPr lang="cs-CZ" sz="1800" dirty="0"/>
              <a:t>s cílem ukončit jeho činnost a kritériem je zpeněžit majetek podniku, uhradit závazky a získat finanční prostředky, průběh likvidace je určen zákonem.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Cíle a nástroje ve fázi po krizi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6820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 nelze zachránit, ale nemusí dojít k jeho zániku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b="1" i="1" dirty="0" smtClean="0"/>
              <a:t>Transformací </a:t>
            </a:r>
            <a:r>
              <a:rPr lang="cs-CZ" sz="1800" dirty="0" smtClean="0"/>
              <a:t>se </a:t>
            </a:r>
            <a:r>
              <a:rPr lang="cs-CZ" sz="1800" dirty="0"/>
              <a:t>rozumí zánik transformované jednotky </a:t>
            </a:r>
            <a:r>
              <a:rPr lang="cs-CZ" sz="1800" b="1" i="1" dirty="0"/>
              <a:t>bez likvidace</a:t>
            </a:r>
            <a:r>
              <a:rPr lang="cs-CZ" sz="1800" dirty="0"/>
              <a:t>. Nástupnická účetní jednotka přebírá veškerý majetek transformované účetní jednotky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Transformace podniku se musí řídit platnou legislativou v případě sanace podniku jde </a:t>
            </a:r>
            <a:r>
              <a:rPr lang="cs-CZ" sz="1800" dirty="0" smtClean="0"/>
              <a:t>o ………………. (</a:t>
            </a:r>
            <a:r>
              <a:rPr lang="cs-CZ" sz="1800" dirty="0" smtClean="0">
                <a:solidFill>
                  <a:srgbClr val="FF0000"/>
                </a:solidFill>
              </a:rPr>
              <a:t>studenti zjistí sami</a:t>
            </a:r>
            <a:r>
              <a:rPr lang="cs-CZ" sz="1800" dirty="0" smtClean="0"/>
              <a:t>)</a:t>
            </a:r>
          </a:p>
          <a:p>
            <a:pPr algn="just"/>
            <a:r>
              <a:rPr lang="cs-CZ" sz="1800" dirty="0" smtClean="0"/>
              <a:t>Samotný </a:t>
            </a:r>
            <a:r>
              <a:rPr lang="cs-CZ" sz="1800" dirty="0"/>
              <a:t>proces začíná rozhodnutím valné hromady zakladatelů nebo vlastníků podniku o provedení transformace a zvolení formy, kterou bude provedena na základě transformačního projektu. </a:t>
            </a:r>
            <a:endParaRPr lang="cs-CZ" sz="1800" dirty="0" smtClean="0"/>
          </a:p>
          <a:p>
            <a:pPr algn="just"/>
            <a:r>
              <a:rPr lang="cs-CZ" sz="1800" dirty="0" smtClean="0"/>
              <a:t>Mezi formy </a:t>
            </a:r>
            <a:r>
              <a:rPr lang="cs-CZ" sz="1800" dirty="0"/>
              <a:t>transformace podniku </a:t>
            </a:r>
            <a:r>
              <a:rPr lang="cs-CZ" sz="1800" dirty="0" smtClean="0"/>
              <a:t>patří:</a:t>
            </a:r>
          </a:p>
          <a:p>
            <a:pPr lvl="1" algn="just"/>
            <a:r>
              <a:rPr lang="cs-CZ" sz="1400" dirty="0" smtClean="0"/>
              <a:t>sanace (</a:t>
            </a:r>
            <a:r>
              <a:rPr lang="cs-CZ" sz="1400" dirty="0"/>
              <a:t>restrukturalizace, </a:t>
            </a:r>
            <a:r>
              <a:rPr lang="cs-CZ" sz="1400" dirty="0" err="1"/>
              <a:t>turnaround</a:t>
            </a:r>
            <a:r>
              <a:rPr lang="cs-CZ" sz="1400" dirty="0" smtClean="0"/>
              <a:t>);</a:t>
            </a:r>
          </a:p>
          <a:p>
            <a:pPr lvl="1" algn="just"/>
            <a:r>
              <a:rPr lang="cs-CZ" sz="1400" dirty="0" smtClean="0"/>
              <a:t>Fúze, akvizice, rozdělení společnosti, převod jmění na společníka; </a:t>
            </a:r>
          </a:p>
          <a:p>
            <a:pPr lvl="1" algn="just"/>
            <a:r>
              <a:rPr lang="cs-CZ" sz="1400" dirty="0"/>
              <a:t>k</a:t>
            </a:r>
            <a:r>
              <a:rPr lang="cs-CZ" sz="1400" dirty="0" smtClean="0"/>
              <a:t>onsolidace (ve vlastní režii, pomocí expertních krizových specialistů).</a:t>
            </a:r>
            <a:endParaRPr lang="cs-CZ" sz="1400" dirty="0"/>
          </a:p>
          <a:p>
            <a:pPr marL="109728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Transformace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10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 pojmem </a:t>
            </a:r>
            <a:r>
              <a:rPr lang="cs-CZ" sz="1800" b="1" i="1" dirty="0" smtClean="0"/>
              <a:t>sanace </a:t>
            </a:r>
            <a:r>
              <a:rPr lang="cs-CZ" sz="1800" dirty="0" smtClean="0"/>
              <a:t>se </a:t>
            </a:r>
            <a:r>
              <a:rPr lang="cs-CZ" sz="1800" dirty="0"/>
              <a:t>rozumí soubor opatření přijímaných ze strany vedení podniku, jejichž smyslem je zásadní </a:t>
            </a:r>
            <a:r>
              <a:rPr lang="cs-CZ" sz="1800" dirty="0" smtClean="0"/>
              <a:t>ozdravení a </a:t>
            </a:r>
            <a:r>
              <a:rPr lang="cs-CZ" sz="1800" dirty="0"/>
              <a:t>obnova finanční výkonnosti a prosperity firmy. Tento pojem se v </a:t>
            </a:r>
            <a:r>
              <a:rPr lang="cs-CZ" sz="1800" dirty="0" smtClean="0"/>
              <a:t>angl. </a:t>
            </a:r>
            <a:r>
              <a:rPr lang="cs-CZ" sz="1800" dirty="0"/>
              <a:t>překládá jako „</a:t>
            </a:r>
            <a:r>
              <a:rPr lang="cs-CZ" sz="1800" dirty="0" err="1" smtClean="0"/>
              <a:t>turnaround</a:t>
            </a:r>
            <a:r>
              <a:rPr lang="cs-CZ" sz="1800" dirty="0"/>
              <a:t>“. (Synek, M. 2007</a:t>
            </a:r>
            <a:r>
              <a:rPr lang="cs-CZ" sz="1800" dirty="0" smtClean="0"/>
              <a:t>)</a:t>
            </a:r>
          </a:p>
          <a:p>
            <a:pPr algn="just"/>
            <a:r>
              <a:rPr lang="cs-CZ" sz="1800" dirty="0"/>
              <a:t>Sanace svým charakterem i metodami práce stojí uprostřed mezi konsolidací a likvidací. </a:t>
            </a:r>
            <a:r>
              <a:rPr lang="cs-CZ" sz="1800" dirty="0" smtClean="0"/>
              <a:t>Ozdravení </a:t>
            </a:r>
            <a:r>
              <a:rPr lang="cs-CZ" sz="1800" dirty="0"/>
              <a:t>představuje drastický zásah nejen dovnitř organizace, ale i do vlastnických vztahů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Zpravidla se jedná o situaci kdy podnik je po dlouhou dobu ve ztrátě a není schopen uspokojit závazky svých věřitelů. To je jeden z hlavních příznaků. Mezi další můžeme uvést pokles objemu zakázek, nevyplácení mezd zaměstnancům, snižování počtu zaměstnanců atd. </a:t>
            </a:r>
            <a:endParaRPr lang="cs-CZ" sz="1800" dirty="0" smtClean="0"/>
          </a:p>
          <a:p>
            <a:pPr algn="just"/>
            <a:r>
              <a:rPr lang="cs-CZ" sz="1800" dirty="0"/>
              <a:t>Klíčovým faktorem sanace podniku jsou </a:t>
            </a:r>
            <a:r>
              <a:rPr lang="cs-CZ" sz="1800" b="1" i="1" dirty="0"/>
              <a:t>disponibilní finanční prostředky</a:t>
            </a:r>
            <a:r>
              <a:rPr lang="cs-CZ" sz="1800" dirty="0"/>
              <a:t>, které musí být opatřeny z vnitřních zdrojů.</a:t>
            </a:r>
          </a:p>
          <a:p>
            <a:pPr marL="0" indent="0" algn="just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360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i="1" dirty="0"/>
              <a:t>Cíle sanačního programu</a:t>
            </a:r>
            <a:endParaRPr lang="cs-CZ" sz="1800" dirty="0"/>
          </a:p>
          <a:p>
            <a:r>
              <a:rPr lang="cs-CZ" sz="1800" dirty="0" smtClean="0"/>
              <a:t>ponechat </a:t>
            </a:r>
            <a:r>
              <a:rPr lang="cs-CZ" sz="1800" dirty="0"/>
              <a:t>jen ty nejživotaschopnější části </a:t>
            </a:r>
            <a:r>
              <a:rPr lang="cs-CZ" sz="1800" dirty="0" smtClean="0"/>
              <a:t>firmy;</a:t>
            </a:r>
            <a:endParaRPr lang="cs-CZ" sz="1800" dirty="0"/>
          </a:p>
          <a:p>
            <a:r>
              <a:rPr lang="cs-CZ" sz="1800" dirty="0" smtClean="0"/>
              <a:t>co </a:t>
            </a:r>
            <a:r>
              <a:rPr lang="cs-CZ" sz="1800" dirty="0"/>
              <a:t>nejrychleji získat finanční </a:t>
            </a:r>
            <a:r>
              <a:rPr lang="cs-CZ" sz="1800" dirty="0" smtClean="0"/>
              <a:t>prostředky;</a:t>
            </a:r>
            <a:endParaRPr lang="cs-CZ" sz="1800" dirty="0"/>
          </a:p>
          <a:p>
            <a:r>
              <a:rPr lang="cs-CZ" sz="1800" dirty="0" smtClean="0"/>
              <a:t>minimalizovat náklady;</a:t>
            </a:r>
            <a:endParaRPr lang="cs-CZ" sz="1800" dirty="0"/>
          </a:p>
          <a:p>
            <a:r>
              <a:rPr lang="cs-CZ" sz="1800" dirty="0" smtClean="0"/>
              <a:t>přesvědčit </a:t>
            </a:r>
            <a:r>
              <a:rPr lang="cs-CZ" sz="1800" dirty="0"/>
              <a:t>obchodní partnery, banku a věřitele, že krize je </a:t>
            </a:r>
            <a:r>
              <a:rPr lang="cs-CZ" sz="1800" dirty="0" smtClean="0"/>
              <a:t>zažehnána;</a:t>
            </a:r>
            <a:endParaRPr lang="cs-CZ" sz="1800" dirty="0"/>
          </a:p>
          <a:p>
            <a:r>
              <a:rPr lang="cs-CZ" sz="1800" dirty="0" smtClean="0"/>
              <a:t>začít </a:t>
            </a:r>
            <a:r>
              <a:rPr lang="cs-CZ" sz="1800" dirty="0"/>
              <a:t>trvalý stabilní růst podniku, dostatečnou produkcí zisku, dodržování splátkových kalendářů vůči věřitelům apod.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3147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O tom zda je podnik schopen projít sanací je zapotřebí provést hloubkovou </a:t>
            </a:r>
            <a:r>
              <a:rPr lang="cs-CZ" sz="1600" b="1" i="1" dirty="0"/>
              <a:t>komplexní analýzu </a:t>
            </a:r>
            <a:r>
              <a:rPr lang="cs-CZ" sz="1600" dirty="0"/>
              <a:t>hospodářské situace podniku, která </a:t>
            </a:r>
            <a:r>
              <a:rPr lang="cs-CZ" sz="1600" dirty="0" smtClean="0"/>
              <a:t>vyhodnotí </a:t>
            </a:r>
            <a:r>
              <a:rPr lang="cs-CZ" sz="1600" dirty="0"/>
              <a:t>v jaké situaci se podnik právě nachází. Tato analýza se zpravidla skládá z těchto kroků: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sběr </a:t>
            </a:r>
            <a:r>
              <a:rPr lang="cs-CZ" sz="1600" i="1" dirty="0"/>
              <a:t>všeobecných </a:t>
            </a:r>
            <a:r>
              <a:rPr lang="cs-CZ" sz="1600" i="1" dirty="0" smtClean="0"/>
              <a:t>informací </a:t>
            </a:r>
            <a:r>
              <a:rPr lang="cs-CZ" sz="1600" dirty="0" smtClean="0"/>
              <a:t>o </a:t>
            </a:r>
            <a:r>
              <a:rPr lang="cs-CZ" sz="1600" dirty="0"/>
              <a:t>podniku (vznik, právní forma, vlastnická a organizační struktura, výše základního kapitálu, předmět podnikání apod.),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ekonomická analýza </a:t>
            </a:r>
            <a:r>
              <a:rPr lang="cs-CZ" sz="1600" dirty="0" smtClean="0"/>
              <a:t>současné </a:t>
            </a:r>
            <a:r>
              <a:rPr lang="cs-CZ" sz="1600" dirty="0"/>
              <a:t>situace podniku spočívá ve vymezení všech nejvýznamnějších konkurentů na trhu, hlavních dodavatelů a odběratelů, ve zhodnocení současné marketingové strategie, obchodně-technické strategie apod.,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výrobní analýza </a:t>
            </a:r>
            <a:r>
              <a:rPr lang="cs-CZ" sz="1600" dirty="0" smtClean="0"/>
              <a:t>podniku  spočívá ve </a:t>
            </a:r>
            <a:r>
              <a:rPr lang="cs-CZ" sz="1600" dirty="0"/>
              <a:t>zhodnocení současné produktivity a organizace práce, v komparaci doposud používané technologie s ostatními na trhu, vyhodnocení kvality produktů či služeb, </a:t>
            </a:r>
            <a:r>
              <a:rPr lang="cs-CZ" sz="1600" dirty="0" err="1"/>
              <a:t>inovovanost</a:t>
            </a:r>
            <a:r>
              <a:rPr lang="cs-CZ" sz="1600" dirty="0"/>
              <a:t> produktu,  činnost oddělení logistiky atd.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analýza </a:t>
            </a:r>
            <a:r>
              <a:rPr lang="cs-CZ" sz="1600" i="1" dirty="0"/>
              <a:t>řízení lidských </a:t>
            </a:r>
            <a:r>
              <a:rPr lang="cs-CZ" sz="1600" i="1" dirty="0" smtClean="0"/>
              <a:t>zdrojů </a:t>
            </a:r>
            <a:r>
              <a:rPr lang="cs-CZ" sz="1600" dirty="0" smtClean="0"/>
              <a:t>v </a:t>
            </a:r>
            <a:r>
              <a:rPr lang="cs-CZ" sz="1600" dirty="0"/>
              <a:t>podniku spočívá v provedení personálního auditu, ve vyhodnocení zavedené podnikové kultury apod.,</a:t>
            </a:r>
          </a:p>
          <a:p>
            <a:pPr algn="just">
              <a:buFont typeface="+mj-lt"/>
              <a:buAutoNum type="arabicPeriod"/>
            </a:pPr>
            <a:r>
              <a:rPr lang="cs-CZ" sz="1600" i="1" dirty="0" smtClean="0"/>
              <a:t>finanční analýza </a:t>
            </a:r>
          </a:p>
          <a:p>
            <a:pPr algn="just">
              <a:buFont typeface="+mj-lt"/>
              <a:buAutoNum type="arabicPeriod"/>
            </a:pPr>
            <a:r>
              <a:rPr lang="cs-CZ" sz="1600" dirty="0" smtClean="0"/>
              <a:t>s</a:t>
            </a:r>
            <a:r>
              <a:rPr lang="cs-CZ" sz="1600" i="1" dirty="0" smtClean="0"/>
              <a:t>hrnutí </a:t>
            </a:r>
            <a:r>
              <a:rPr lang="cs-CZ" sz="1600" dirty="0"/>
              <a:t>všech závěrů získaných z jednotlivých analýz.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108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Pokud výsledky získané z komplexní analýzy vyhodnotí, že podnik je schopen projít sanační strategií a může dojít k jeho oživení, potom si vlastníci či pověřený </a:t>
            </a:r>
            <a:r>
              <a:rPr lang="cs-CZ" sz="1800" dirty="0" smtClean="0"/>
              <a:t>management </a:t>
            </a:r>
            <a:r>
              <a:rPr lang="cs-CZ" sz="1800" dirty="0"/>
              <a:t>podniku musí zvolit zda sanaci provedou sami nebo za pomocí externí společnosti. </a:t>
            </a:r>
            <a:endParaRPr lang="cs-CZ" sz="1800" dirty="0" smtClean="0"/>
          </a:p>
          <a:p>
            <a:pPr algn="just"/>
            <a:r>
              <a:rPr lang="cs-CZ" sz="1800" dirty="0" smtClean="0"/>
              <a:t>Sanace </a:t>
            </a:r>
            <a:r>
              <a:rPr lang="cs-CZ" sz="1800" dirty="0"/>
              <a:t>podniku, která je provedena samostatně uvnitř podniku je tzv.  </a:t>
            </a:r>
            <a:r>
              <a:rPr lang="cs-CZ" sz="1800" b="1" i="1" dirty="0"/>
              <a:t>autonomní sanace. </a:t>
            </a:r>
            <a:endParaRPr lang="cs-CZ" sz="1800" b="1" i="1" dirty="0" smtClean="0"/>
          </a:p>
          <a:p>
            <a:pPr algn="just"/>
            <a:r>
              <a:rPr lang="cs-CZ" sz="1800" dirty="0" smtClean="0"/>
              <a:t>Pokud </a:t>
            </a:r>
            <a:r>
              <a:rPr lang="cs-CZ" sz="1800" dirty="0"/>
              <a:t>je </a:t>
            </a:r>
            <a:r>
              <a:rPr lang="cs-CZ" sz="1800" dirty="0" smtClean="0"/>
              <a:t>provedena za </a:t>
            </a:r>
            <a:r>
              <a:rPr lang="cs-CZ" sz="1800" dirty="0"/>
              <a:t>pomocí externí spolupráce se specializovanou firmou potom  mluvíme o </a:t>
            </a:r>
            <a:r>
              <a:rPr lang="cs-CZ" sz="1800" b="1" i="1" dirty="0"/>
              <a:t>heterogenní sanaci</a:t>
            </a:r>
            <a:r>
              <a:rPr lang="cs-CZ" sz="1800" dirty="0"/>
              <a:t>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15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Sanační strategie  </a:t>
            </a:r>
            <a:r>
              <a:rPr lang="cs-CZ" sz="1800" dirty="0"/>
              <a:t>obvykle bývá schvalována vrcholovým vedením podniku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r>
              <a:rPr lang="cs-CZ" sz="1800" dirty="0" smtClean="0"/>
              <a:t>Obsahem </a:t>
            </a:r>
            <a:r>
              <a:rPr lang="cs-CZ" sz="1800" dirty="0"/>
              <a:t>sanační strategie jsou plány, které  můžeme  z časového hlediska rozdělit na tři skupiny: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Krátkodobý </a:t>
            </a:r>
            <a:r>
              <a:rPr lang="cs-CZ" sz="1800" b="1" i="1" dirty="0"/>
              <a:t>sanační </a:t>
            </a:r>
            <a:r>
              <a:rPr lang="cs-CZ" sz="1800" b="1" i="1" dirty="0" smtClean="0"/>
              <a:t>plán </a:t>
            </a:r>
            <a:r>
              <a:rPr lang="cs-CZ" sz="1800" dirty="0" smtClean="0"/>
              <a:t>– jedná </a:t>
            </a:r>
            <a:r>
              <a:rPr lang="cs-CZ" sz="1800" dirty="0"/>
              <a:t>se o velice rychlý zásah do současného chodu  podniku, jeho délka je obvykle několik týdnů.  Zákrok je radikálně proveden ve finanční oblasti podniku.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Střednědobý </a:t>
            </a:r>
            <a:r>
              <a:rPr lang="cs-CZ" sz="1800" b="1" i="1" dirty="0"/>
              <a:t>plán s</a:t>
            </a:r>
            <a:r>
              <a:rPr lang="cs-CZ" sz="1800" dirty="0"/>
              <a:t>e provádí v podniku, kde je kromě finančního zásahu zapotřebí provést i restrukturalizaci dalších oblastí např. organizační uspořádání podniku.  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Dlouhodobý plán </a:t>
            </a:r>
            <a:r>
              <a:rPr lang="cs-CZ" sz="1800" dirty="0" smtClean="0"/>
              <a:t>je </a:t>
            </a:r>
            <a:r>
              <a:rPr lang="cs-CZ" sz="1800" dirty="0"/>
              <a:t>součástí strategického plánu podniku, který se vytváří již na začátku podnikatelské činnosti.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6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Samotná sanační strategie spočívá v provedení tzv. ozdravného procesu podniku. Ten je zpravidla složen z těchto pěti kroků: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Vyhodnocení výsledků </a:t>
            </a:r>
            <a:r>
              <a:rPr lang="cs-CZ" sz="1800" dirty="0" smtClean="0"/>
              <a:t>z </a:t>
            </a:r>
            <a:r>
              <a:rPr lang="cs-CZ" sz="1800" dirty="0"/>
              <a:t>provedené komplexní analýzy situace podniku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Stanovení </a:t>
            </a:r>
            <a:r>
              <a:rPr lang="cs-CZ" sz="1800" b="1" i="1" dirty="0"/>
              <a:t>cílů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jako </a:t>
            </a:r>
            <a:r>
              <a:rPr lang="cs-CZ" sz="1800" dirty="0"/>
              <a:t>celku a ve všech  jeho útvarech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Vytvoření </a:t>
            </a:r>
            <a:r>
              <a:rPr lang="cs-CZ" sz="1800" b="1" i="1" dirty="0"/>
              <a:t>ozdravného plánu, </a:t>
            </a:r>
            <a:r>
              <a:rPr lang="cs-CZ" sz="1800" dirty="0"/>
              <a:t>který obsahuje kroky sanačních opatření v jednotlivých </a:t>
            </a:r>
            <a:r>
              <a:rPr lang="cs-CZ" sz="1800" dirty="0" smtClean="0"/>
              <a:t>oblastech</a:t>
            </a:r>
            <a:r>
              <a:rPr lang="cs-CZ" sz="1800" dirty="0"/>
              <a:t>. Mezi takovéto kroky můžeme uvést</a:t>
            </a:r>
            <a:r>
              <a:rPr lang="cs-CZ" sz="1800" dirty="0" smtClean="0"/>
              <a:t>: výrobní oblast, personální oblast, finanční oblast, zásobovací činnost, obchodní činnost.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Kvantifikace nákladů </a:t>
            </a:r>
            <a:r>
              <a:rPr lang="cs-CZ" sz="1800" dirty="0" smtClean="0"/>
              <a:t>spojených </a:t>
            </a:r>
            <a:r>
              <a:rPr lang="cs-CZ" sz="1800" dirty="0"/>
              <a:t>s ozdravným programem</a:t>
            </a:r>
            <a:r>
              <a:rPr lang="cs-CZ" sz="1800" b="1" i="1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cs-CZ" sz="1800" b="1" i="1" dirty="0" smtClean="0"/>
              <a:t>Realizace </a:t>
            </a:r>
            <a:r>
              <a:rPr lang="cs-CZ" sz="1800" b="1" i="1" dirty="0"/>
              <a:t>ozdravného programu </a:t>
            </a:r>
            <a:r>
              <a:rPr lang="cs-CZ" sz="1800" dirty="0"/>
              <a:t>spočívá nejen v aplikaci stanovených ozdravných  činností, ale </a:t>
            </a:r>
            <a:r>
              <a:rPr lang="cs-CZ" sz="1800" dirty="0" smtClean="0"/>
              <a:t>taky v </a:t>
            </a:r>
            <a:r>
              <a:rPr lang="cs-CZ" sz="1800" dirty="0"/>
              <a:t>určení osob, které budou za realizaci a dodržení termínů provedených změn zodpovědní. Důležité je rovněž vytvoření funkce koordinátora, který bude sledovat případné změny a vyhledávat odchylky od stanovených záměrů.  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Sanace (restrukturalizace) </a:t>
            </a:r>
            <a:r>
              <a:rPr lang="cs-CZ" dirty="0"/>
              <a:t>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569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 smtClean="0"/>
              <a:t>fúze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Fúze </a:t>
            </a:r>
            <a:r>
              <a:rPr lang="cs-CZ" sz="1800" dirty="0"/>
              <a:t>se </a:t>
            </a:r>
            <a:r>
              <a:rPr lang="cs-CZ" sz="1800" dirty="0" smtClean="0"/>
              <a:t>uskutečňuje </a:t>
            </a:r>
            <a:r>
              <a:rPr lang="cs-CZ" sz="1800" b="1" i="1" dirty="0" smtClean="0"/>
              <a:t>splynutím </a:t>
            </a:r>
            <a:r>
              <a:rPr lang="cs-CZ" sz="1800" dirty="0" smtClean="0"/>
              <a:t>dvou </a:t>
            </a:r>
            <a:r>
              <a:rPr lang="cs-CZ" sz="1800" dirty="0"/>
              <a:t>a více </a:t>
            </a:r>
            <a:r>
              <a:rPr lang="cs-CZ" sz="1800" dirty="0" smtClean="0"/>
              <a:t>podniků. </a:t>
            </a:r>
          </a:p>
          <a:p>
            <a:pPr algn="just"/>
            <a:r>
              <a:rPr lang="cs-CZ" sz="1800" dirty="0" smtClean="0"/>
              <a:t>Splynutí může </a:t>
            </a:r>
            <a:r>
              <a:rPr lang="cs-CZ" sz="1800" dirty="0"/>
              <a:t>proběhnou mezi minimálně dvěma společnostmi, které mají stejnou právní formu. </a:t>
            </a:r>
            <a:endParaRPr lang="cs-CZ" sz="1800" dirty="0" smtClean="0"/>
          </a:p>
          <a:p>
            <a:pPr algn="just"/>
            <a:r>
              <a:rPr lang="cs-CZ" sz="1800" dirty="0" smtClean="0"/>
              <a:t>Splynutím </a:t>
            </a:r>
            <a:r>
              <a:rPr lang="cs-CZ" sz="1800" dirty="0"/>
              <a:t>dle </a:t>
            </a:r>
            <a:r>
              <a:rPr lang="cs-CZ" sz="1800" dirty="0" smtClean="0"/>
              <a:t>…… (</a:t>
            </a:r>
            <a:r>
              <a:rPr lang="cs-CZ" sz="1800" dirty="0" smtClean="0">
                <a:solidFill>
                  <a:srgbClr val="FF0000"/>
                </a:solidFill>
              </a:rPr>
              <a:t>studenti zjistí sami platnou legislativu</a:t>
            </a:r>
            <a:r>
              <a:rPr lang="cs-CZ" sz="1800" dirty="0" smtClean="0"/>
              <a:t>) je </a:t>
            </a:r>
            <a:r>
              <a:rPr lang="cs-CZ" sz="1800" dirty="0"/>
              <a:t>takový způsob zániku společnosti, při kterém splývající obchodní společnosti A </a:t>
            </a:r>
            <a:r>
              <a:rPr lang="cs-CZ" sz="1800" dirty="0" err="1"/>
              <a:t>a</a:t>
            </a:r>
            <a:r>
              <a:rPr lang="cs-CZ" sz="1800" dirty="0"/>
              <a:t> B zanikají a vzniká nový právní subjekt C. </a:t>
            </a:r>
            <a:endParaRPr lang="cs-CZ" sz="1800" dirty="0" smtClean="0"/>
          </a:p>
          <a:p>
            <a:pPr algn="just"/>
            <a:r>
              <a:rPr lang="cs-CZ" sz="1800" dirty="0" smtClean="0"/>
              <a:t>Splynutím </a:t>
            </a:r>
            <a:r>
              <a:rPr lang="cs-CZ" sz="1800" dirty="0"/>
              <a:t>přechází obchodní jmění společností A </a:t>
            </a:r>
            <a:r>
              <a:rPr lang="cs-CZ" sz="1800" dirty="0" err="1"/>
              <a:t>a</a:t>
            </a:r>
            <a:r>
              <a:rPr lang="cs-CZ" sz="1800" dirty="0"/>
              <a:t> B na novou vzniklou společnost, a to ke dni zápisu do obchodního rejstříku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Veškerý kapitál včetně práv a povinností z pracovněprávních vztahů přechází na  nově založenou společnost. Rozdíl oproti sloučení je u splynutí v tom, že nově vznikla nástupnická společnost před tím neexistovala a společníci se zanikající společnosti jsou zakladateli nově vzniklé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50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Vlastníci zanikajících společností A </a:t>
            </a:r>
            <a:r>
              <a:rPr lang="cs-CZ" sz="2000" dirty="0" err="1"/>
              <a:t>a</a:t>
            </a:r>
            <a:r>
              <a:rPr lang="cs-CZ" sz="2000" dirty="0"/>
              <a:t> B ukončí v důsledku splynutí  své investice v těchto společnostech a vznikne jim nárok na akcie (podíly) v nově vzniklé společnosti C. </a:t>
            </a:r>
            <a:endParaRPr lang="cs-CZ" sz="2000" dirty="0" smtClean="0"/>
          </a:p>
          <a:p>
            <a:pPr algn="just"/>
            <a:r>
              <a:rPr lang="cs-CZ" sz="2000" dirty="0" smtClean="0"/>
              <a:t>Poměr </a:t>
            </a:r>
            <a:r>
              <a:rPr lang="cs-CZ" sz="2000" dirty="0"/>
              <a:t>v jakém budou akci (podíly) směňovány je určen podle způsobu ocenění spojovaných společností. </a:t>
            </a:r>
            <a:endParaRPr lang="cs-CZ" sz="2000" dirty="0" smtClean="0"/>
          </a:p>
          <a:p>
            <a:pPr algn="just"/>
            <a:r>
              <a:rPr lang="cs-CZ" sz="2000" dirty="0" smtClean="0"/>
              <a:t>Majetek </a:t>
            </a:r>
            <a:r>
              <a:rPr lang="cs-CZ" sz="2000" dirty="0"/>
              <a:t>nově vzniklé společnosti C vznikne spojením majetků společností A </a:t>
            </a:r>
            <a:r>
              <a:rPr lang="cs-CZ" sz="2000" dirty="0" err="1"/>
              <a:t>a</a:t>
            </a:r>
            <a:r>
              <a:rPr lang="cs-CZ" sz="2000" dirty="0"/>
              <a:t> B.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Fúze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841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Jedna z dalších možností řešení krize mimosoudní cestou je tzv. </a:t>
            </a:r>
            <a:r>
              <a:rPr lang="cs-CZ" sz="1800" b="1" i="1" dirty="0" smtClean="0"/>
              <a:t>akvizice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Akvizice </a:t>
            </a:r>
            <a:r>
              <a:rPr lang="cs-CZ" sz="1800" dirty="0"/>
              <a:t>se </a:t>
            </a:r>
            <a:r>
              <a:rPr lang="cs-CZ" sz="1800" dirty="0" smtClean="0"/>
              <a:t>uskutečňuje </a:t>
            </a:r>
            <a:r>
              <a:rPr lang="cs-CZ" sz="1800" b="1" i="1" dirty="0" smtClean="0"/>
              <a:t>sloučením </a:t>
            </a:r>
            <a:r>
              <a:rPr lang="cs-CZ" sz="1800" dirty="0" smtClean="0"/>
              <a:t>dvou </a:t>
            </a:r>
            <a:r>
              <a:rPr lang="cs-CZ" sz="1800" dirty="0"/>
              <a:t>a více </a:t>
            </a:r>
            <a:r>
              <a:rPr lang="cs-CZ" sz="1800" dirty="0" smtClean="0"/>
              <a:t>podniků. </a:t>
            </a:r>
          </a:p>
          <a:p>
            <a:pPr algn="just"/>
            <a:r>
              <a:rPr lang="cs-CZ" sz="1800" dirty="0" smtClean="0"/>
              <a:t>Právní </a:t>
            </a:r>
            <a:r>
              <a:rPr lang="cs-CZ" sz="1800" dirty="0"/>
              <a:t>účinky </a:t>
            </a:r>
            <a:r>
              <a:rPr lang="cs-CZ" sz="1800" dirty="0" smtClean="0"/>
              <a:t>akvizice </a:t>
            </a:r>
            <a:r>
              <a:rPr lang="cs-CZ" sz="1800" dirty="0"/>
              <a:t>nastávají až zápisem do obchodního rejstříku. Návrh na zápis </a:t>
            </a:r>
            <a:r>
              <a:rPr lang="cs-CZ" sz="1800" dirty="0" smtClean="0"/>
              <a:t>akvizice </a:t>
            </a:r>
            <a:r>
              <a:rPr lang="cs-CZ" sz="1800" dirty="0"/>
              <a:t>podávají všechny zanikající i nástupnické osoby. </a:t>
            </a:r>
            <a:endParaRPr lang="cs-CZ" sz="1800" dirty="0" smtClean="0"/>
          </a:p>
          <a:p>
            <a:pPr algn="just"/>
            <a:r>
              <a:rPr lang="cs-CZ" sz="1800" dirty="0" smtClean="0"/>
              <a:t>Akvizice </a:t>
            </a:r>
            <a:r>
              <a:rPr lang="cs-CZ" sz="1800" dirty="0"/>
              <a:t>může být provedena ve společnosti jen tehdy pokud není na společnost podán návrh na konkurz, a ani sama společnost tento návrh nepodala.</a:t>
            </a:r>
          </a:p>
          <a:p>
            <a:pPr algn="just"/>
            <a:r>
              <a:rPr lang="cs-CZ" sz="1800" b="1" i="1" dirty="0" smtClean="0"/>
              <a:t>Sloučením </a:t>
            </a:r>
            <a:r>
              <a:rPr lang="cs-CZ" sz="1800" dirty="0" smtClean="0"/>
              <a:t>dochází </a:t>
            </a:r>
            <a:r>
              <a:rPr lang="cs-CZ" sz="1800" dirty="0"/>
              <a:t>k zániku společnosti nebo více společností, jemuž předchází její zrušení bez likvidace. Kapitál zanikajících společností včetně práv a povinností z pracovněprávních vztahů přechází na nástupnickou společnost. Společníci zanikající společnosti se stávají společníky nástupnické společnosti, pokud není v zákoně stanoveno jinak.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440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Sloučit se mohou společnosti, které mají stejnou právní formu, jinak musí dojít k přeměně nejprve na stejnou právní formu a pak k následnému sloučení. </a:t>
            </a:r>
            <a:endParaRPr lang="cs-CZ" sz="1700" dirty="0" smtClean="0"/>
          </a:p>
          <a:p>
            <a:pPr algn="just"/>
            <a:r>
              <a:rPr lang="cs-CZ" sz="1700" dirty="0" smtClean="0"/>
              <a:t>To </a:t>
            </a:r>
            <a:r>
              <a:rPr lang="cs-CZ" sz="1700" dirty="0"/>
              <a:t>se může provádět pouze na základě projektu sloučení, ve kterém je uveden popis slučovaných společností, podíly společníků v nástupnické společnosti, případně poměr, ve kterém se budou vyměňovat akcie zanikající společnosti za akcie nástupnické společnosti, ocenění majetku a závazků zúčastněných společností na základě zpracovaných posudcích dvou znalců</a:t>
            </a:r>
            <a:r>
              <a:rPr lang="cs-CZ" sz="1700" dirty="0" smtClean="0"/>
              <a:t>.</a:t>
            </a:r>
          </a:p>
          <a:p>
            <a:pPr algn="just"/>
            <a:r>
              <a:rPr lang="cs-CZ" sz="1700" b="1" i="1" dirty="0"/>
              <a:t>Zanikající společnost A</a:t>
            </a:r>
            <a:r>
              <a:rPr lang="cs-CZ" sz="1700" b="1" i="1" dirty="0" smtClean="0"/>
              <a:t>: </a:t>
            </a:r>
            <a:r>
              <a:rPr lang="cs-CZ" sz="1700" dirty="0" smtClean="0"/>
              <a:t>Vlastníci </a:t>
            </a:r>
            <a:r>
              <a:rPr lang="cs-CZ" sz="1700" dirty="0"/>
              <a:t>této společnosti ukončují své investice a dochází k výměně akcií za akcie nástupnické společnosti.  Touto transakcí dochází ke změně účetní hodnoty majetku připadající na jednu akcii, resp. podíl.</a:t>
            </a:r>
          </a:p>
          <a:p>
            <a:pPr algn="just"/>
            <a:r>
              <a:rPr lang="cs-CZ" sz="1700" b="1" i="1" dirty="0"/>
              <a:t>Nástupnická společnost B: </a:t>
            </a:r>
            <a:r>
              <a:rPr lang="cs-CZ" sz="1700" dirty="0"/>
              <a:t>U této společnosti dochází k navýšení majetku, protože při sloučení přechází  veškerá aktiva a pasiva do jejího obchodního jmění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Akvizice podniku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115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dirty="0"/>
              <a:t>Majitelé společnosti se mohou rozhodnout na základě krize, která v podniku vznikla, že jejich podnik rozdělí na dvě či více společností</a:t>
            </a:r>
            <a:r>
              <a:rPr lang="cs-CZ" sz="1700" dirty="0" smtClean="0"/>
              <a:t>. </a:t>
            </a:r>
            <a:r>
              <a:rPr lang="cs-CZ" sz="1700" b="1" dirty="0" smtClean="0"/>
              <a:t>Rozdělením </a:t>
            </a:r>
            <a:r>
              <a:rPr lang="cs-CZ" sz="1700" b="1" dirty="0"/>
              <a:t>společnosti </a:t>
            </a:r>
            <a:r>
              <a:rPr lang="cs-CZ" sz="1700" dirty="0"/>
              <a:t>se dle …… (</a:t>
            </a:r>
            <a:r>
              <a:rPr lang="cs-CZ" sz="1700" dirty="0">
                <a:solidFill>
                  <a:srgbClr val="FF0000"/>
                </a:solidFill>
              </a:rPr>
              <a:t>studenti zjistí sami platnou legislativu</a:t>
            </a:r>
            <a:r>
              <a:rPr lang="cs-CZ" sz="1700" dirty="0"/>
              <a:t>) rozumí zánik společnosti A </a:t>
            </a:r>
            <a:r>
              <a:rPr lang="cs-CZ" sz="1700" dirty="0" err="1"/>
              <a:t>a</a:t>
            </a:r>
            <a:r>
              <a:rPr lang="cs-CZ" sz="1700" dirty="0"/>
              <a:t> vznik dvou nových právních subjektů B a C. </a:t>
            </a:r>
            <a:endParaRPr lang="cs-CZ" sz="1700" dirty="0" smtClean="0"/>
          </a:p>
          <a:p>
            <a:pPr algn="just"/>
            <a:r>
              <a:rPr lang="cs-CZ" sz="1700" dirty="0" smtClean="0"/>
              <a:t>Při </a:t>
            </a:r>
            <a:r>
              <a:rPr lang="cs-CZ" sz="1700" dirty="0"/>
              <a:t>rozdělení přechází obchodní jmění (aktiva a pasiva) dosavadní společnosti na společnosti vzniklé rozdělením, a to ke dni zápisu do obchodního rejstříku</a:t>
            </a:r>
            <a:r>
              <a:rPr lang="cs-CZ" sz="1700" dirty="0" smtClean="0"/>
              <a:t>.</a:t>
            </a:r>
          </a:p>
          <a:p>
            <a:pPr algn="just"/>
            <a:r>
              <a:rPr lang="cs-CZ" sz="1700" dirty="0"/>
              <a:t>Majetek nově vzniklých společností B a C vzniká rozdělením majetku zanikající společnosti A dle projektu rozdělení. Za závazky ručí každá z rozdělených společností do výše čistého obchodního jmění, které na ni přešlo rozdělením. Akcionáři zanikající společnosti mají nárok na akcie (podíly) v nově vzniklých společnostech, které získají výměnou za akcie (podíly) v zanikající společnosti. </a:t>
            </a:r>
            <a:endParaRPr lang="cs-CZ" sz="1700" dirty="0" smtClean="0"/>
          </a:p>
          <a:p>
            <a:pPr algn="just"/>
            <a:r>
              <a:rPr lang="cs-CZ" sz="1700" dirty="0" smtClean="0"/>
              <a:t>Momentem </a:t>
            </a:r>
            <a:r>
              <a:rPr lang="cs-CZ" sz="1700" dirty="0"/>
              <a:t>zápisu rozdělení </a:t>
            </a:r>
            <a:r>
              <a:rPr lang="cs-CZ" sz="1700" dirty="0" smtClean="0"/>
              <a:t>do obchodního </a:t>
            </a:r>
            <a:r>
              <a:rPr lang="cs-CZ" sz="1700" dirty="0"/>
              <a:t>rejstříku dochází k zrušení společnosti A bez likvidace.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Rozdělení společnosti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254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 případě úpadku společnosti se může místo </a:t>
            </a:r>
            <a:r>
              <a:rPr lang="cs-CZ" sz="2000" dirty="0" smtClean="0"/>
              <a:t>fúze nebo akvizice provést tzv</a:t>
            </a:r>
            <a:r>
              <a:rPr lang="cs-CZ" sz="2000" dirty="0"/>
              <a:t>. </a:t>
            </a:r>
            <a:r>
              <a:rPr lang="cs-CZ" sz="2000" i="1" dirty="0"/>
              <a:t>převod jmění na společníka</a:t>
            </a:r>
            <a:r>
              <a:rPr lang="cs-CZ" sz="2000" dirty="0"/>
              <a:t>. </a:t>
            </a:r>
            <a:endParaRPr lang="cs-CZ" sz="2000" dirty="0" smtClean="0"/>
          </a:p>
          <a:p>
            <a:pPr algn="just"/>
            <a:r>
              <a:rPr lang="cs-CZ" sz="2000" dirty="0" smtClean="0"/>
              <a:t>Společníci </a:t>
            </a:r>
            <a:r>
              <a:rPr lang="cs-CZ" sz="2000" dirty="0"/>
              <a:t>nebo příslušný orgán společnosti se mohou rozhodnout, že společnost se zruší bez likvidace, a že kapitál včetně práv a povinností z pracovně právních vztahů na sebe převezme jeden ze společníků, který má sídlo nebo bydliště na území </a:t>
            </a:r>
            <a:r>
              <a:rPr lang="cs-CZ" sz="2000" dirty="0" smtClean="0"/>
              <a:t>České </a:t>
            </a:r>
            <a:r>
              <a:rPr lang="cs-CZ" sz="2000" dirty="0"/>
              <a:t>republiky. </a:t>
            </a:r>
            <a:endParaRPr lang="cs-CZ" sz="2000" dirty="0" smtClean="0"/>
          </a:p>
          <a:p>
            <a:pPr algn="just"/>
            <a:r>
              <a:rPr lang="cs-CZ" sz="2000" dirty="0" smtClean="0"/>
              <a:t>Právní </a:t>
            </a:r>
            <a:r>
              <a:rPr lang="cs-CZ" sz="2000" dirty="0"/>
              <a:t>účinky převodu opět nastávají až ke dni zápisu do obchodního rejstříku. </a:t>
            </a:r>
            <a:endParaRPr lang="cs-CZ" sz="2000" dirty="0" smtClean="0"/>
          </a:p>
          <a:p>
            <a:pPr algn="just"/>
            <a:r>
              <a:rPr lang="cs-CZ" sz="2000" dirty="0" smtClean="0"/>
              <a:t>Společník</a:t>
            </a:r>
            <a:r>
              <a:rPr lang="cs-CZ" sz="2000" dirty="0"/>
              <a:t>, na kterého je společnost přepsána musí být zapsán v obchodním rejstříku a je jedno zda se jedná o fyzickou či právnickou osobu.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Převod jmění na společníka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4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Konsolidace</a:t>
            </a:r>
            <a:r>
              <a:rPr lang="cs-CZ" sz="1800" dirty="0"/>
              <a:t> je jedna z dalších </a:t>
            </a:r>
            <a:r>
              <a:rPr lang="cs-CZ" sz="1800" dirty="0" smtClean="0"/>
              <a:t>možností jak </a:t>
            </a:r>
            <a:r>
              <a:rPr lang="cs-CZ" sz="1800" dirty="0"/>
              <a:t>vyvést podnik z krizové situace ven. Podnik může být konsolidován ve vlastní režii nebo pomocí expertních specialistů.</a:t>
            </a:r>
          </a:p>
          <a:p>
            <a:pPr algn="just"/>
            <a:r>
              <a:rPr lang="cs-CZ" sz="1800" dirty="0" smtClean="0"/>
              <a:t>Pokud </a:t>
            </a:r>
            <a:r>
              <a:rPr lang="cs-CZ" sz="1800" dirty="0"/>
              <a:t>se podnik rozhodne provést </a:t>
            </a:r>
            <a:r>
              <a:rPr lang="cs-CZ" sz="1800" b="1" i="1" dirty="0"/>
              <a:t>konsolidaci ve  vlastní </a:t>
            </a:r>
            <a:r>
              <a:rPr lang="cs-CZ" sz="1800" b="1" i="1" dirty="0" smtClean="0"/>
              <a:t>režii, </a:t>
            </a:r>
            <a:r>
              <a:rPr lang="cs-CZ" sz="1800" dirty="0" smtClean="0"/>
              <a:t>potom </a:t>
            </a:r>
            <a:r>
              <a:rPr lang="cs-CZ" sz="1800" dirty="0"/>
              <a:t>to tzn., že  </a:t>
            </a:r>
            <a:r>
              <a:rPr lang="cs-CZ" sz="1800" dirty="0" smtClean="0"/>
              <a:t>v podniku </a:t>
            </a:r>
            <a:r>
              <a:rPr lang="cs-CZ" sz="1800" dirty="0"/>
              <a:t>dojde buď to  k výměně dosavadního managementu nebo se změní dosavadní styl manažerské práce (používají se nové metody řízení, zavede se nový kontrolní systém apod.).  Tuto formu konsolidace mohou manažeři v podniku provést sami bez poradenských a konzultačních firem a tudíž lze před veřejností utajit, že se podnik nachází v krizové situaci.</a:t>
            </a:r>
          </a:p>
          <a:p>
            <a:pPr algn="just"/>
            <a:r>
              <a:rPr lang="cs-CZ" sz="1800" dirty="0" smtClean="0"/>
              <a:t>Konsolidace </a:t>
            </a:r>
            <a:r>
              <a:rPr lang="cs-CZ" sz="1800" dirty="0"/>
              <a:t>pomocí </a:t>
            </a:r>
            <a:r>
              <a:rPr lang="cs-CZ" sz="1800" b="1" i="1" dirty="0"/>
              <a:t>expertních krizových </a:t>
            </a:r>
            <a:r>
              <a:rPr lang="cs-CZ" sz="1800" b="1" i="1" dirty="0" smtClean="0"/>
              <a:t>specialistů </a:t>
            </a:r>
            <a:r>
              <a:rPr lang="cs-CZ" sz="1800" dirty="0" smtClean="0"/>
              <a:t>se </a:t>
            </a:r>
            <a:r>
              <a:rPr lang="cs-CZ" sz="1800" dirty="0"/>
              <a:t>provede podle předem stanoveného postupu. V podniku se provedou takové kroky, které racionalizují hospodářskou činnost podniku.  Tato varianta se </a:t>
            </a:r>
            <a:r>
              <a:rPr lang="cs-CZ" sz="1800" dirty="0" smtClean="0"/>
              <a:t>častěji používá </a:t>
            </a:r>
            <a:r>
              <a:rPr lang="cs-CZ" sz="1800" dirty="0"/>
              <a:t>v případě, kdy do podniku vstupuje nový strategický partner.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5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Postup konsolidace </a:t>
            </a:r>
            <a:r>
              <a:rPr lang="cs-CZ" sz="1800" dirty="0"/>
              <a:t>není právně upraven, z tohoto důvodu je kladený důraz na její obsahovou stránku.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Analýza vývoje </a:t>
            </a:r>
            <a:r>
              <a:rPr lang="cs-CZ" sz="1800" dirty="0" smtClean="0"/>
              <a:t>– stejně </a:t>
            </a:r>
            <a:r>
              <a:rPr lang="cs-CZ" sz="1800" dirty="0"/>
              <a:t>jako u sanace </a:t>
            </a:r>
            <a:r>
              <a:rPr lang="cs-CZ" sz="1800" dirty="0" smtClean="0"/>
              <a:t>tak i </a:t>
            </a:r>
            <a:r>
              <a:rPr lang="cs-CZ" sz="1800" dirty="0"/>
              <a:t>u konsolidace je důležitým krokem finanční analýza podniku, která je zaměřena na vyhodnocení jednotlivých poměrových ukazatelů.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Odhalení příčin </a:t>
            </a:r>
            <a:r>
              <a:rPr lang="cs-CZ" sz="1800" dirty="0" smtClean="0"/>
              <a:t>– z </a:t>
            </a:r>
            <a:r>
              <a:rPr lang="cs-CZ" sz="1800" dirty="0"/>
              <a:t>výsledků analýzy by měli být zjištěny případné příčiny, které vyvolaly krizovou situaci.</a:t>
            </a:r>
          </a:p>
          <a:p>
            <a:pPr algn="just">
              <a:buFont typeface="+mj-lt"/>
              <a:buAutoNum type="arabicPeriod"/>
            </a:pPr>
            <a:r>
              <a:rPr lang="cs-CZ" sz="1800" i="1" dirty="0" smtClean="0"/>
              <a:t>Vytvoření </a:t>
            </a:r>
            <a:r>
              <a:rPr lang="cs-CZ" sz="1800" i="1" dirty="0"/>
              <a:t>postupu </a:t>
            </a:r>
            <a:r>
              <a:rPr lang="cs-CZ" sz="1800" i="1" dirty="0" smtClean="0"/>
              <a:t>konsolidace </a:t>
            </a:r>
            <a:r>
              <a:rPr lang="cs-CZ" sz="1800" dirty="0" smtClean="0"/>
              <a:t>– tzn</a:t>
            </a:r>
            <a:r>
              <a:rPr lang="cs-CZ" sz="1800" dirty="0"/>
              <a:t>. sestavení jednotlivých kroků a vymezení jejich obsahu, tak aby vedly k dosažení stanovených cílů. Dále je potřeba zvolit krizového manažera, který stanovené kroky bude řídit. Mělo by se jednat o osobu, která není </a:t>
            </a:r>
            <a:r>
              <a:rPr lang="cs-CZ" sz="1800" dirty="0" smtClean="0"/>
              <a:t>v podniku </a:t>
            </a:r>
            <a:r>
              <a:rPr lang="cs-CZ" sz="1800" dirty="0"/>
              <a:t>zainteresovaná a je morálně silná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971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4"/>
            </a:pPr>
            <a:r>
              <a:rPr lang="cs-CZ" sz="1800" i="1" dirty="0" smtClean="0"/>
              <a:t>Návrhy řešení </a:t>
            </a:r>
            <a:r>
              <a:rPr lang="cs-CZ" sz="1800" dirty="0" smtClean="0"/>
              <a:t>musí </a:t>
            </a:r>
            <a:r>
              <a:rPr lang="cs-CZ" sz="1800" dirty="0"/>
              <a:t>být kompatibilní tzn., že jednotlivé kroky musí být vzájemně propojeny a je zapotřebí dodržet stanovený časový harmonogram pro vykonání jednotlivých úkolů.</a:t>
            </a:r>
          </a:p>
          <a:p>
            <a:pPr algn="just">
              <a:buFont typeface="+mj-lt"/>
              <a:buAutoNum type="arabicPeriod" startAt="4"/>
            </a:pPr>
            <a:r>
              <a:rPr lang="cs-CZ" sz="1800" i="1" dirty="0" smtClean="0"/>
              <a:t>Realizace </a:t>
            </a:r>
            <a:r>
              <a:rPr lang="cs-CZ" sz="1800" i="1" dirty="0"/>
              <a:t>konsolidačního plánu</a:t>
            </a:r>
            <a:r>
              <a:rPr lang="cs-CZ" sz="1800" dirty="0"/>
              <a:t>–je vhodné zvolit si variantu s expertním týmem, který tvoří externí pracovníci. Ti nemají žádné vnitřní vazby uvnitř podniku a nedělá jim problém dělat zásahy, které by management podniku nepovažoval za vhodné</a:t>
            </a:r>
            <a:r>
              <a:rPr lang="cs-CZ" sz="1800" dirty="0" smtClean="0"/>
              <a:t>.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/>
              <a:t>Konsolidační program je zapotřebí pravidelně aktualizovat na základě zjištění nových skutečností. Pro provedení konsolidace je nutné mít dostatek finančních prostředků, protože náklady nejsou zrovna malé. Z tohoto důvodu se nedá provádět v podnicích kde je nedostatek financí a podnik je v insolventní situaci.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Konsolidace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041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Jestliže není možné podnik již ozdravit sanací, tak se musí přikročit buď k likvidaci nebo ke konkurzu nebo k reorganizaci.</a:t>
            </a:r>
          </a:p>
          <a:p>
            <a:pPr algn="just"/>
            <a:r>
              <a:rPr lang="cs-CZ" sz="1800" b="1" i="1" dirty="0"/>
              <a:t>Likvidace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je </a:t>
            </a:r>
            <a:r>
              <a:rPr lang="cs-CZ" sz="1800" dirty="0"/>
              <a:t>souborem ekonomických a právních aktivit a právních úkonů, které musí zajistit úplné vypořádání majetkových a právních poměrů podniku bez právního nástupce, s cílem vymazat podnik z obchodního rejstříku.</a:t>
            </a:r>
          </a:p>
          <a:p>
            <a:pPr algn="just"/>
            <a:r>
              <a:rPr lang="cs-CZ" sz="1800" b="1" i="1" dirty="0"/>
              <a:t>Likvidace </a:t>
            </a:r>
            <a:r>
              <a:rPr lang="cs-CZ" sz="1800" b="1" i="1" dirty="0" smtClean="0"/>
              <a:t>podniku </a:t>
            </a:r>
            <a:r>
              <a:rPr lang="cs-CZ" sz="1800" dirty="0" smtClean="0"/>
              <a:t>je </a:t>
            </a:r>
            <a:r>
              <a:rPr lang="cs-CZ" sz="1800" dirty="0"/>
              <a:t>zákonem stanovený mimosoudní postup, spočívající v procesu rozprodeje majetku společnosti, jeho převodu na peněžní prostředky, vypořádání závazků </a:t>
            </a:r>
            <a:r>
              <a:rPr lang="cs-CZ" sz="1800" dirty="0" smtClean="0"/>
              <a:t>a pohledávek </a:t>
            </a:r>
            <a:r>
              <a:rPr lang="cs-CZ" sz="1800" dirty="0"/>
              <a:t>společnosti a rozdělení likvidačního zůstatku mezi společníky a akcionáře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/>
              <a:t>Likvidaci podniku může provádět na základě </a:t>
            </a:r>
            <a:r>
              <a:rPr lang="cs-CZ" sz="1800" dirty="0" smtClean="0"/>
              <a:t>zákona pouze </a:t>
            </a:r>
            <a:r>
              <a:rPr lang="cs-CZ" sz="1800" dirty="0"/>
              <a:t>osoba tzv</a:t>
            </a:r>
            <a:r>
              <a:rPr lang="cs-CZ" sz="1800" dirty="0" smtClean="0"/>
              <a:t>. </a:t>
            </a:r>
            <a:r>
              <a:rPr lang="cs-CZ" sz="1800" b="1" i="1" dirty="0" smtClean="0"/>
              <a:t>likvidátor</a:t>
            </a:r>
            <a:r>
              <a:rPr lang="cs-CZ" sz="1800" dirty="0"/>
              <a:t>.</a:t>
            </a:r>
            <a:endParaRPr lang="cs-CZ" sz="1800" dirty="0" smtClean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710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Likvidace</a:t>
            </a:r>
            <a:r>
              <a:rPr lang="cs-CZ" sz="1800" dirty="0"/>
              <a:t> nastává v případě, že je veškeré krizové řízení neúčinné. Je to jeden ze způsobů zániku společnosti. </a:t>
            </a:r>
            <a:endParaRPr lang="cs-CZ" sz="1800" dirty="0" smtClean="0"/>
          </a:p>
          <a:p>
            <a:pPr algn="just"/>
            <a:r>
              <a:rPr lang="cs-CZ" sz="1800" dirty="0" smtClean="0"/>
              <a:t>V</a:t>
            </a:r>
            <a:r>
              <a:rPr lang="cs-CZ" sz="1800" dirty="0"/>
              <a:t> likvidaci předpokládáme, že budou uspokojeni postupně všichni věřitelé, naproti tomu u konkurzu jen částečně. </a:t>
            </a:r>
            <a:endParaRPr lang="cs-CZ" sz="1800" dirty="0" smtClean="0"/>
          </a:p>
          <a:p>
            <a:pPr algn="just"/>
            <a:r>
              <a:rPr lang="cs-CZ" sz="1800" dirty="0" smtClean="0"/>
              <a:t>Po </a:t>
            </a:r>
            <a:r>
              <a:rPr lang="cs-CZ" sz="1800" dirty="0"/>
              <a:t>celou dobu likvidace užívá společnost obchodní firmu s dovětkem „v likvidaci“. </a:t>
            </a:r>
            <a:endParaRPr lang="cs-CZ" sz="1800" dirty="0" smtClean="0"/>
          </a:p>
          <a:p>
            <a:pPr algn="just"/>
            <a:r>
              <a:rPr lang="cs-CZ" sz="1800" dirty="0" smtClean="0"/>
              <a:t>Proces </a:t>
            </a:r>
            <a:r>
              <a:rPr lang="cs-CZ" sz="1800" dirty="0"/>
              <a:t>zahrnuje komplex právních, ekonomických a administrativních kroků k vypořádání majetkových a jiných poměrů zanikajícího subjektu bez právního nástupce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smtClean="0"/>
              <a:t>Cílem </a:t>
            </a:r>
            <a:r>
              <a:rPr lang="cs-CZ" sz="1800" dirty="0"/>
              <a:t>likvidace je uspokojení všech věřitelů a rozdělení likvidačního zůstatku mezi společníky. </a:t>
            </a:r>
            <a:endParaRPr lang="cs-CZ" sz="1800" dirty="0" smtClean="0"/>
          </a:p>
          <a:p>
            <a:pPr algn="just"/>
            <a:r>
              <a:rPr lang="cs-CZ" sz="1800" dirty="0" smtClean="0"/>
              <a:t>Společnost </a:t>
            </a:r>
            <a:r>
              <a:rPr lang="cs-CZ" sz="1800" dirty="0"/>
              <a:t>může vstoupit do likvidace za předpokladu, že není předlužena a že je schopna po skončení likvidace uhradit interní i externí závazky.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975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81202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Likvidaci podniku může provádět na základě zákona pouze osoba tzv. </a:t>
            </a:r>
            <a:r>
              <a:rPr lang="cs-CZ" sz="1800" b="1" i="1" dirty="0"/>
              <a:t>likvidátor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Kromě samotného likvidátora se </a:t>
            </a:r>
            <a:r>
              <a:rPr lang="cs-CZ" sz="1800" dirty="0" smtClean="0"/>
              <a:t>na likvidaci </a:t>
            </a:r>
            <a:r>
              <a:rPr lang="cs-CZ" sz="1800" dirty="0"/>
              <a:t>podniku podílejí ještě další </a:t>
            </a:r>
            <a:r>
              <a:rPr lang="cs-CZ" sz="1800" dirty="0" smtClean="0"/>
              <a:t>účastníci (tzv. </a:t>
            </a:r>
            <a:r>
              <a:rPr lang="cs-CZ" sz="1800" b="1" i="1" dirty="0" smtClean="0"/>
              <a:t>likvidační tým</a:t>
            </a:r>
            <a:r>
              <a:rPr lang="cs-CZ" sz="1800" dirty="0" smtClean="0"/>
              <a:t>), </a:t>
            </a:r>
            <a:r>
              <a:rPr lang="cs-CZ" sz="1800" dirty="0"/>
              <a:t>mezi které patří:</a:t>
            </a:r>
          </a:p>
          <a:p>
            <a:pPr lvl="1" algn="just"/>
            <a:r>
              <a:rPr lang="cs-CZ" sz="1800" dirty="0" smtClean="0"/>
              <a:t>vedoucí účetní;</a:t>
            </a:r>
            <a:endParaRPr lang="cs-CZ" sz="1800" dirty="0"/>
          </a:p>
          <a:p>
            <a:pPr lvl="1" algn="just"/>
            <a:r>
              <a:rPr lang="cs-CZ" sz="1800" dirty="0" smtClean="0"/>
              <a:t>daňový poradce;</a:t>
            </a:r>
            <a:endParaRPr lang="cs-CZ" sz="1800" dirty="0"/>
          </a:p>
          <a:p>
            <a:pPr lvl="1" algn="just"/>
            <a:r>
              <a:rPr lang="cs-CZ" sz="1800" dirty="0" smtClean="0"/>
              <a:t>zástupce </a:t>
            </a:r>
            <a:r>
              <a:rPr lang="cs-CZ" sz="1800" dirty="0"/>
              <a:t>vedení společnosti příp. její </a:t>
            </a:r>
            <a:r>
              <a:rPr lang="cs-CZ" sz="1800" dirty="0" smtClean="0"/>
              <a:t>majitel;</a:t>
            </a:r>
            <a:endParaRPr lang="cs-CZ" sz="1800" dirty="0"/>
          </a:p>
          <a:p>
            <a:pPr lvl="1" algn="just"/>
            <a:r>
              <a:rPr lang="cs-CZ" sz="1800" dirty="0" smtClean="0"/>
              <a:t>externí </a:t>
            </a:r>
            <a:r>
              <a:rPr lang="cs-CZ" sz="1800" dirty="0"/>
              <a:t>poradenská </a:t>
            </a:r>
            <a:r>
              <a:rPr lang="cs-CZ" sz="1800" dirty="0" smtClean="0"/>
              <a:t>společnost;</a:t>
            </a:r>
            <a:endParaRPr lang="cs-CZ" sz="1800" dirty="0"/>
          </a:p>
          <a:p>
            <a:pPr lvl="1" algn="just"/>
            <a:r>
              <a:rPr lang="cs-CZ" sz="1800" dirty="0" smtClean="0"/>
              <a:t>další </a:t>
            </a:r>
            <a:r>
              <a:rPr lang="cs-CZ" sz="1800" dirty="0"/>
              <a:t>pracovníci, které je potřeba pro zajištění útlumového provozu.</a:t>
            </a:r>
          </a:p>
          <a:p>
            <a:pPr algn="just"/>
            <a:r>
              <a:rPr lang="cs-CZ" sz="1800" dirty="0" smtClean="0"/>
              <a:t>Tento </a:t>
            </a:r>
            <a:r>
              <a:rPr lang="cs-CZ" sz="1800" dirty="0"/>
              <a:t>tým si sestavuje samotný likvidátor a má zpravidla pouze poradní úlohu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/>
              <a:t>Na návrh osoby, která má právní zájem, může soud likvidátora odvolat, v případě, že porušuje své povinnosti a nahradit ho jinou osobou. Odvolat ho může pouze ten</a:t>
            </a:r>
            <a:r>
              <a:rPr lang="cs-CZ" sz="1800" dirty="0" smtClean="0"/>
              <a:t>, který </a:t>
            </a:r>
            <a:r>
              <a:rPr lang="cs-CZ" sz="1800" dirty="0"/>
              <a:t>ho do funkce jmenoval.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521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Celý proces má v zásadě </a:t>
            </a:r>
            <a:r>
              <a:rPr lang="cs-CZ" sz="1600" dirty="0" smtClean="0"/>
              <a:t>tyto </a:t>
            </a:r>
            <a:r>
              <a:rPr lang="cs-CZ" sz="1600" dirty="0"/>
              <a:t>etapy:</a:t>
            </a:r>
          </a:p>
          <a:p>
            <a:pPr algn="just"/>
            <a:r>
              <a:rPr lang="cs-CZ" sz="1600" b="1" dirty="0"/>
              <a:t>R</a:t>
            </a:r>
            <a:r>
              <a:rPr lang="cs-CZ" sz="1600" b="1" dirty="0" smtClean="0"/>
              <a:t>ozhodnutí </a:t>
            </a:r>
            <a:r>
              <a:rPr lang="cs-CZ" sz="1600" b="1" dirty="0"/>
              <a:t>o vstupu podniku do likvidace</a:t>
            </a:r>
            <a:r>
              <a:rPr lang="cs-CZ" sz="1600" dirty="0"/>
              <a:t>, tj. zrušení obchodní společnosti </a:t>
            </a:r>
            <a:r>
              <a:rPr lang="cs-CZ" sz="1600" dirty="0" smtClean="0"/>
              <a:t>likvidací. Předání </a:t>
            </a:r>
            <a:r>
              <a:rPr lang="cs-CZ" sz="1600" dirty="0"/>
              <a:t>podniku </a:t>
            </a:r>
            <a:r>
              <a:rPr lang="cs-CZ" sz="1600" dirty="0" smtClean="0"/>
              <a:t>likvidátorovi pomocí </a:t>
            </a:r>
            <a:r>
              <a:rPr lang="cs-CZ" sz="1600" dirty="0"/>
              <a:t>předávacího protokolu, který zpravidla </a:t>
            </a:r>
            <a:r>
              <a:rPr lang="cs-CZ" sz="1600" dirty="0" smtClean="0"/>
              <a:t>předává </a:t>
            </a:r>
            <a:r>
              <a:rPr lang="cs-CZ" sz="1600" dirty="0"/>
              <a:t>statutární orgán společnosti. Tento protokol by měl obsahovat tyto </a:t>
            </a:r>
            <a:r>
              <a:rPr lang="cs-CZ" sz="1600" dirty="0" smtClean="0"/>
              <a:t>dokumenty: mimořádnou </a:t>
            </a:r>
            <a:r>
              <a:rPr lang="cs-CZ" sz="1600" dirty="0"/>
              <a:t>účetní závěrku, inventární soupisy a </a:t>
            </a:r>
            <a:r>
              <a:rPr lang="cs-CZ" sz="1600" dirty="0" smtClean="0"/>
              <a:t>vyčerpávající soupis </a:t>
            </a:r>
            <a:r>
              <a:rPr lang="cs-CZ" sz="1600" dirty="0"/>
              <a:t>práv a povinností, pohledávek a závazků. Likvidátor po převzetí podniku musí ke dni zahájení likvidace vytvořit zahajovací likvidační rozvahu a soupis jmění a provedení inventarizace fyzického a účetního stavu majetku. Kromě majetkové inventury by měla být provedena personální, finanční a inventura obchodních smluv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dirty="0" smtClean="0"/>
              <a:t>Druhým </a:t>
            </a:r>
            <a:r>
              <a:rPr lang="cs-CZ" sz="1600" dirty="0"/>
              <a:t>krokem, který je likvidátor povinen udělat je </a:t>
            </a:r>
            <a:r>
              <a:rPr lang="cs-CZ" sz="1600" b="1" dirty="0"/>
              <a:t>oznamovací povinnost vstupu podniku do likvidace</a:t>
            </a:r>
            <a:r>
              <a:rPr lang="cs-CZ" sz="1600" dirty="0"/>
              <a:t> všem známým věřitelům a to nejméně dvakrát za sebou. Vyzve věřitele, aby do stanoveného termínu přihlásili své pohledávky. Doba nesmí být kratší než tři měsíce. Nejčastější forma zveřejnění je v Obchodním věstníku. Vstup podniku do likvidace musí být rovněž oznámen finančnímu úřadu, správě sociálního zabezpečení, zdravotním pojišťovnám, u kterých byli zaměstnanci hlášeni.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1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smtClean="0"/>
              <a:t>Předložení </a:t>
            </a:r>
            <a:r>
              <a:rPr lang="cs-CZ" sz="1800" b="1" dirty="0"/>
              <a:t>návrhu na rozdělení likvidačních zůstatků</a:t>
            </a:r>
            <a:r>
              <a:rPr lang="cs-CZ" sz="1800" dirty="0"/>
              <a:t>, tj. sestavení likvidačního </a:t>
            </a:r>
            <a:r>
              <a:rPr lang="cs-CZ" sz="1800" dirty="0" smtClean="0"/>
              <a:t>plánu. Zpeněžení </a:t>
            </a:r>
            <a:r>
              <a:rPr lang="cs-CZ" sz="1800" dirty="0"/>
              <a:t>majetku je pro likvidátora stěžejním krokem. Jeho úkolem je převést veškerý majetek na finanční prostředky. Zpeněžení majetku je rozhodující pro naplnění odhadu výsledku likvidace a vždy se skládá z těchto fází:</a:t>
            </a:r>
          </a:p>
          <a:p>
            <a:pPr lvl="1" algn="just"/>
            <a:r>
              <a:rPr lang="cs-CZ" sz="1800" dirty="0" smtClean="0"/>
              <a:t>vymezení </a:t>
            </a:r>
            <a:r>
              <a:rPr lang="cs-CZ" sz="1800" dirty="0"/>
              <a:t>majetku (inventura),</a:t>
            </a:r>
          </a:p>
          <a:p>
            <a:pPr lvl="1" algn="just"/>
            <a:r>
              <a:rPr lang="cs-CZ" sz="1800" dirty="0" smtClean="0"/>
              <a:t>úřední </a:t>
            </a:r>
            <a:r>
              <a:rPr lang="cs-CZ" sz="1800" dirty="0"/>
              <a:t>ocenění majetku (soudní znalec),</a:t>
            </a:r>
          </a:p>
          <a:p>
            <a:pPr lvl="1" algn="just"/>
            <a:r>
              <a:rPr lang="cs-CZ" sz="1800" dirty="0" smtClean="0"/>
              <a:t>tržní </a:t>
            </a:r>
            <a:r>
              <a:rPr lang="cs-CZ" sz="1800" dirty="0"/>
              <a:t>ocenění,</a:t>
            </a:r>
          </a:p>
          <a:p>
            <a:pPr lvl="1" algn="just"/>
            <a:r>
              <a:rPr lang="cs-CZ" sz="1800" dirty="0" smtClean="0"/>
              <a:t>vlastní </a:t>
            </a:r>
            <a:r>
              <a:rPr lang="cs-CZ" sz="1800" dirty="0"/>
              <a:t>zpeněžení (přímý prodej, dražba, veřejná soutěž</a:t>
            </a:r>
            <a:r>
              <a:rPr lang="cs-CZ" sz="1800" dirty="0" smtClean="0"/>
              <a:t>).</a:t>
            </a:r>
          </a:p>
          <a:p>
            <a:pPr marL="361950" indent="0" algn="just">
              <a:buNone/>
            </a:pPr>
            <a:r>
              <a:rPr lang="cs-CZ" sz="1800" dirty="0" smtClean="0"/>
              <a:t>Průběžné </a:t>
            </a:r>
            <a:r>
              <a:rPr lang="cs-CZ" sz="1800" dirty="0"/>
              <a:t>hodnocení likvidace ve zprávě, jejímž obsahem je aktuální finanční přehled a předpoklad stavu aktiv a dluhů společnosti na konci likvidace.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26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 smtClean="0"/>
              <a:t>Realizace </a:t>
            </a:r>
            <a:r>
              <a:rPr lang="cs-CZ" sz="1800" b="1" dirty="0"/>
              <a:t>plánu likvidátorem</a:t>
            </a:r>
            <a:r>
              <a:rPr lang="cs-CZ" sz="1800" dirty="0"/>
              <a:t>, tj. rozdělení likvidačního zůstatku a skončení </a:t>
            </a:r>
            <a:r>
              <a:rPr lang="cs-CZ" sz="1800" dirty="0" smtClean="0"/>
              <a:t>likvidace. Ukončení </a:t>
            </a:r>
            <a:r>
              <a:rPr lang="cs-CZ" sz="1800" dirty="0"/>
              <a:t>likvidace  je poslední krok, ve kterém dochází k rozdělení likvidačního zůstatku nebo k uspokojení věřitelů vyplacením závazku z finančních prostředků získaných prodejem majetku. Ke dni ukončení likvidace likvidátor sestaví účetní uzávěrku, sepíše závěrečnou zprávu.</a:t>
            </a:r>
          </a:p>
          <a:p>
            <a:pPr algn="just"/>
            <a:r>
              <a:rPr lang="cs-CZ" sz="1800" b="1" dirty="0" smtClean="0"/>
              <a:t>Výmaz </a:t>
            </a:r>
            <a:r>
              <a:rPr lang="cs-CZ" sz="1800" b="1" dirty="0"/>
              <a:t>společnosti</a:t>
            </a:r>
            <a:r>
              <a:rPr lang="cs-CZ" sz="1800" dirty="0"/>
              <a:t>, zrušení likvidací z obchodního rejstříku</a:t>
            </a:r>
            <a:r>
              <a:rPr lang="cs-CZ" sz="1800" dirty="0" smtClean="0"/>
              <a:t>.</a:t>
            </a:r>
          </a:p>
          <a:p>
            <a:pPr algn="just"/>
            <a:endParaRPr lang="cs-CZ" sz="1800" dirty="0"/>
          </a:p>
          <a:p>
            <a:pPr algn="just"/>
            <a:r>
              <a:rPr lang="cs-CZ" sz="1800" b="1" i="1" dirty="0"/>
              <a:t>Likvidační zůstatek </a:t>
            </a:r>
            <a:r>
              <a:rPr lang="cs-CZ" sz="1800" dirty="0"/>
              <a:t>je výsledkem likvidace společnosti. Zůstatek může být aktivní –likvidační zisk nebo pasivní –likvidační ztráta. V případě aktivního výsledku rozděluje likvidační zůstatek mezi věřitele a v případě ztráty zabezpečuje úhradu u těch společností, kde to zákon nařizuje.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8231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500" dirty="0" smtClean="0"/>
              <a:t>Při </a:t>
            </a:r>
            <a:r>
              <a:rPr lang="cs-CZ" sz="1500" dirty="0"/>
              <a:t>rozdělování likvidačního zůstatku mohou nastat tyto situace:</a:t>
            </a:r>
          </a:p>
          <a:p>
            <a:pPr algn="just"/>
            <a:r>
              <a:rPr lang="cs-CZ" sz="1500" dirty="0" smtClean="0"/>
              <a:t>Po </a:t>
            </a:r>
            <a:r>
              <a:rPr lang="cs-CZ" sz="1500" dirty="0"/>
              <a:t>splacení všech závazků zbyl vlastní kapitál větší než vklady společníků. V tomto případě likvidátor splatí vklady, uhradí fondy ze zisku a rozdělí zbytek likvidačního zůstatku.</a:t>
            </a:r>
          </a:p>
          <a:p>
            <a:pPr algn="just"/>
            <a:r>
              <a:rPr lang="cs-CZ" sz="1500" dirty="0" smtClean="0"/>
              <a:t>Další </a:t>
            </a:r>
            <a:r>
              <a:rPr lang="cs-CZ" sz="1500" dirty="0"/>
              <a:t>možná varianta je, že po splacení všech závazků je likvidační zisk roven nebo menší než vklady společníků, tzn. že zisk z likvidace je buď roven základnímu </a:t>
            </a:r>
            <a:r>
              <a:rPr lang="cs-CZ" sz="1500" dirty="0" smtClean="0"/>
              <a:t>kapitálu </a:t>
            </a:r>
            <a:r>
              <a:rPr lang="cs-CZ" sz="1500" dirty="0"/>
              <a:t>nebo je menší než základní kapitál. Likvidační zisk se rozdělí podle vkladu zápisu v obchodním rejstříku nebo se poměrně zkrátí u všech společníků.</a:t>
            </a:r>
          </a:p>
          <a:p>
            <a:pPr algn="just"/>
            <a:r>
              <a:rPr lang="cs-CZ" sz="1500" dirty="0" smtClean="0"/>
              <a:t>Jakmile </a:t>
            </a:r>
            <a:r>
              <a:rPr lang="cs-CZ" sz="1500" dirty="0"/>
              <a:t>po splacení závazků dojde k tomu, že likvidační zůstatek bude záporný </a:t>
            </a:r>
            <a:r>
              <a:rPr lang="cs-CZ" sz="1500" dirty="0" smtClean="0"/>
              <a:t>a jeho </a:t>
            </a:r>
            <a:r>
              <a:rPr lang="cs-CZ" sz="1500" dirty="0"/>
              <a:t>velikost je větší než vklady společníků, pak v tomto případě není co rozdělovat.</a:t>
            </a:r>
          </a:p>
          <a:p>
            <a:pPr algn="just"/>
            <a:r>
              <a:rPr lang="cs-CZ" sz="1500" dirty="0" smtClean="0"/>
              <a:t>Poslední </a:t>
            </a:r>
            <a:r>
              <a:rPr lang="cs-CZ" sz="1500" dirty="0"/>
              <a:t>varianta, která může nastat a která není pro podnik vůbec příznivá je ta, že po splacení závazků zbude vlastní kapitál menší než nula, tj. záporný. Likvidační zůstatek je záporný a jeho velikost je větší než vklady společníků. Likvidace končí předlužením </a:t>
            </a:r>
            <a:r>
              <a:rPr lang="cs-CZ" sz="1500" dirty="0" smtClean="0"/>
              <a:t>tzn., </a:t>
            </a:r>
            <a:r>
              <a:rPr lang="cs-CZ" sz="1500" dirty="0"/>
              <a:t>že podnik se dostal do </a:t>
            </a:r>
            <a:r>
              <a:rPr lang="cs-CZ" sz="1500" b="1" i="1" dirty="0"/>
              <a:t>úpadku</a:t>
            </a:r>
            <a:r>
              <a:rPr lang="cs-CZ" sz="1500" dirty="0"/>
              <a:t>!!!</a:t>
            </a:r>
          </a:p>
          <a:p>
            <a:pPr marL="0" indent="0" algn="just">
              <a:buNone/>
            </a:pPr>
            <a:endParaRPr lang="cs-CZ" sz="1500" dirty="0" smtClean="0"/>
          </a:p>
          <a:p>
            <a:pPr marL="0" indent="0" algn="just">
              <a:buNone/>
            </a:pPr>
            <a:r>
              <a:rPr lang="cs-CZ" sz="1500" dirty="0" smtClean="0"/>
              <a:t>Zjistí-li  </a:t>
            </a:r>
            <a:r>
              <a:rPr lang="cs-CZ" sz="1500" dirty="0"/>
              <a:t>věřitelé společnosti, že podnik je v úpadku, potom mají právo podat na společnost tzv.  </a:t>
            </a:r>
            <a:r>
              <a:rPr lang="cs-CZ" sz="1500" b="1" i="1" dirty="0"/>
              <a:t>insolvenční návrh</a:t>
            </a:r>
            <a:r>
              <a:rPr lang="cs-CZ" sz="1500" dirty="0"/>
              <a:t>.</a:t>
            </a:r>
          </a:p>
          <a:p>
            <a:pPr algn="just"/>
            <a:endParaRPr lang="cs-CZ" sz="15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Likvidace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75211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Jedná </a:t>
            </a:r>
            <a:r>
              <a:rPr lang="cs-CZ" sz="1800" dirty="0"/>
              <a:t>se v podstatě o tzv. likvidační cestu, kdy je zpeněžen majetek podniku (v případě fyzické osoby může jít i o zpeněžení majetku dlužníka) a výtěžek je dle pravidel rozdělen mezi věřitele. </a:t>
            </a:r>
            <a:endParaRPr lang="cs-CZ" sz="1800" dirty="0" smtClean="0"/>
          </a:p>
          <a:p>
            <a:pPr algn="just"/>
            <a:r>
              <a:rPr lang="cs-CZ" sz="1800" dirty="0" smtClean="0"/>
              <a:t>Definice </a:t>
            </a:r>
            <a:r>
              <a:rPr lang="cs-CZ" sz="1800" dirty="0"/>
              <a:t>konkursu je obsažena v § 244 </a:t>
            </a:r>
            <a:r>
              <a:rPr lang="cs-CZ" sz="1800" dirty="0" smtClean="0"/>
              <a:t>Insolvenčního zákona (Zákon č. 182/2006 Sb., o úpadku a způsobech jeho řešení), </a:t>
            </a:r>
            <a:r>
              <a:rPr lang="cs-CZ" sz="1800" dirty="0"/>
              <a:t>podle nějž jde o způsob řešení úpadku spočívající v tom, že na základě rozhodnutí o prohlášení konkursu jsou zjištěné pohledávky věřitelů zásadně poměrně uspokojeny z výnosu zpeněžení majetkové podstaty s tím, že neuspokojené pohledávky nebo jejich části nezanikají, pokud zákon nestanoví jinak. </a:t>
            </a:r>
            <a:endParaRPr lang="cs-CZ" sz="1800" dirty="0" smtClean="0"/>
          </a:p>
          <a:p>
            <a:pPr algn="just"/>
            <a:r>
              <a:rPr lang="cs-CZ" sz="1800" dirty="0" smtClean="0"/>
              <a:t>Insolvenční </a:t>
            </a:r>
            <a:r>
              <a:rPr lang="cs-CZ" sz="1800" dirty="0"/>
              <a:t>zákon oproti předešlému konkursnímu zákonu rozšiřuje možnosti řešení úpadku </a:t>
            </a:r>
            <a:r>
              <a:rPr lang="cs-CZ" sz="1800" dirty="0" smtClean="0"/>
              <a:t>dlužníka, a to na: </a:t>
            </a:r>
          </a:p>
          <a:p>
            <a:pPr lvl="1" algn="just"/>
            <a:r>
              <a:rPr lang="cs-CZ" sz="1800" dirty="0" smtClean="0"/>
              <a:t>nepatrný konkurz; </a:t>
            </a:r>
          </a:p>
          <a:p>
            <a:pPr lvl="1" algn="just"/>
            <a:r>
              <a:rPr lang="cs-CZ" sz="1800" dirty="0" smtClean="0"/>
              <a:t>reorganizaci. 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576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b="1" dirty="0"/>
              <a:t>Nepatrný konkurs. </a:t>
            </a:r>
            <a:r>
              <a:rPr lang="cs-CZ" sz="1800" dirty="0"/>
              <a:t>V případě, že dlužníkem je fyzická osoba, jehož obrat nepřesahuje </a:t>
            </a:r>
            <a:r>
              <a:rPr lang="cs-CZ" sz="1800" i="1" dirty="0"/>
              <a:t>2 mil. Kč</a:t>
            </a:r>
            <a:r>
              <a:rPr lang="cs-CZ" sz="1800" dirty="0"/>
              <a:t> a nemá více než </a:t>
            </a:r>
            <a:r>
              <a:rPr lang="cs-CZ" sz="1800" i="1" dirty="0"/>
              <a:t>50 zaměstnanců</a:t>
            </a:r>
            <a:r>
              <a:rPr lang="cs-CZ" sz="1800" dirty="0"/>
              <a:t>, může soud rozhodnout o tzv. </a:t>
            </a:r>
            <a:r>
              <a:rPr lang="cs-CZ" sz="1800" b="1" i="1" dirty="0"/>
              <a:t>nepatrném konkursu</a:t>
            </a:r>
            <a:r>
              <a:rPr lang="cs-CZ" sz="1800" dirty="0"/>
              <a:t>, který je zjednodušeně řečeno zkrácenou a zjednodušenou formou konkursu.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Rozhodnutí </a:t>
            </a:r>
            <a:r>
              <a:rPr lang="cs-CZ" sz="1800" dirty="0"/>
              <a:t>o tom, že jde o nepatrný konkurs (že konkurs bude projednáván jako nepatrný), vydá insolvenční soud na návrh, nebo i bez návrhu, a učiní tak již s prohlášením konkursu nebo kdykoli po prohlášení konkursu.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Vyjde-li </a:t>
            </a:r>
            <a:r>
              <a:rPr lang="cs-CZ" sz="1800" dirty="0"/>
              <a:t>však dodatečně najevo, že konkurs neměl být považován za nepatrný, insolvenční soud rozhodnutí o nepatrném konkursu bezodkladně (i bez návrhu) </a:t>
            </a:r>
            <a:r>
              <a:rPr lang="cs-CZ" sz="1800" b="1" i="1" dirty="0"/>
              <a:t>zruší.</a:t>
            </a: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000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/>
              <a:t>I nadále je jedním z možných řešení úpadku konkurs, nově mohou dlužníci podnikatelé v úpadku, příp. jejich věřitelé využít reorganizaci</a:t>
            </a:r>
            <a:r>
              <a:rPr lang="cs-CZ" sz="1800" dirty="0" smtClean="0"/>
              <a:t>.</a:t>
            </a:r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b="1" dirty="0"/>
              <a:t>Reorganizací</a:t>
            </a:r>
            <a:r>
              <a:rPr lang="cs-CZ" sz="1800" dirty="0"/>
              <a:t> se rozumí zpravidla postupné uspokojování pohledávek věřitelů při zachování provozu dlužníkova podniku, zajištěné opatřeními k ozdravění hospodaření tohoto podniku podle insolvenčním soudem schváleného reorganizačního plánu s průběžnou kontrolou jeho plnění ze strany věřitelů.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Reorganizací </a:t>
            </a:r>
            <a:r>
              <a:rPr lang="cs-CZ" sz="1800" dirty="0"/>
              <a:t>lze řešit úpadek nebo hrozící úpadek dlužníka, který je podnikatelem; reorganizace se týká jeho podniku.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není přípustná, je-li dlužníkem právnická osoba v likvidaci, obchodník s cennými papíry nebo osoba oprávněná k obchodování na komoditní burze podle zvláštního právního předpisu.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16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358" y="703189"/>
            <a:ext cx="7668009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dle insolvenčního zákona je určena zejména, ale nikoliv výlučně, pro velké dlužníky - podnikatele, jejichž roční obrat činí minimálně 100 mil. Kč nebo mají-li více než 100 zaměstnanců.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Reorganizace </a:t>
            </a:r>
            <a:r>
              <a:rPr lang="cs-CZ" sz="1800" dirty="0"/>
              <a:t>je dále určena pro ostatní dlužníky-podnikatele, kteří se na reorganizaci dohodnou se svými věřiteli = tzv. reorganizace, u které nezáleží na ročním obratu nebo počtu zaměstnanců, ale na tom, zda je skutečně co reorganizovat.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Dlužníci </a:t>
            </a:r>
            <a:r>
              <a:rPr lang="cs-CZ" sz="1800" dirty="0"/>
              <a:t>v procesu reorganizace musí být schopni za určitých podmínek dále pokračovat v podnikání.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Základním </a:t>
            </a:r>
            <a:r>
              <a:rPr lang="cs-CZ" sz="1800" dirty="0"/>
              <a:t>principem reorganizace je dosažení vyššího uspokojení oproti konkursu za současného zachování podniku dlužníka. </a:t>
            </a:r>
            <a:endParaRPr lang="cs-CZ" sz="1800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Osobou </a:t>
            </a:r>
            <a:r>
              <a:rPr lang="cs-CZ" sz="1800" dirty="0"/>
              <a:t>oprávněnou podat návrh na povolení reorganizace je dlužník nebo přihlášený věřitel.</a:t>
            </a:r>
            <a:endParaRPr lang="cs-CZ" sz="1800" b="1" dirty="0" smtClean="0"/>
          </a:p>
          <a:p>
            <a:pPr marL="361950" lvl="1" indent="-3619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 smtClean="0"/>
              <a:t>Konkurz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988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6145</Words>
  <Application>Microsoft Office PowerPoint</Application>
  <PresentationFormat>Předvádění na obrazovce (16:9)</PresentationFormat>
  <Paragraphs>707</Paragraphs>
  <Slides>84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9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Úspěšný podnik</vt:lpstr>
      <vt:lpstr>Znaky vitálního podniku</vt:lpstr>
      <vt:lpstr>Kritické faktory úspěchu</vt:lpstr>
      <vt:lpstr>Možnosti podnikových stavů</vt:lpstr>
      <vt:lpstr>Patologické organizace</vt:lpstr>
      <vt:lpstr>Systémy včasného varování</vt:lpstr>
      <vt:lpstr>Struktura systému včasného varování</vt:lpstr>
      <vt:lpstr>Základní pilíře systému včasného varování</vt:lpstr>
      <vt:lpstr>Finanční analýza</vt:lpstr>
      <vt:lpstr>Metody finanční analýzy</vt:lpstr>
      <vt:lpstr>Bankrotní modely</vt:lpstr>
      <vt:lpstr>Altamonovo Z-skóre</vt:lpstr>
      <vt:lpstr>Altamonovo Z-skóre</vt:lpstr>
      <vt:lpstr>Model ZETA – „pro s.r.o.“</vt:lpstr>
      <vt:lpstr>Model pro nevýrobní, obchodní a začínající podniky v tržním prostředí</vt:lpstr>
      <vt:lpstr>Model pro podmínky české eknomiky (manželé Neumaierovi)</vt:lpstr>
      <vt:lpstr>Tafflerův model</vt:lpstr>
      <vt:lpstr>Indexy IN (manželé Neumaierovi)</vt:lpstr>
      <vt:lpstr>Index IN99</vt:lpstr>
      <vt:lpstr>Index IN01</vt:lpstr>
      <vt:lpstr>Index IN05</vt:lpstr>
      <vt:lpstr>Beermanova diskriminační funkce</vt:lpstr>
      <vt:lpstr>Beaverův systém poměrových ukazatelů</vt:lpstr>
      <vt:lpstr>Bonitní modely</vt:lpstr>
      <vt:lpstr>Index bonity</vt:lpstr>
      <vt:lpstr>Ukazatele indexu bonity</vt:lpstr>
      <vt:lpstr>Skóre bonity</vt:lpstr>
      <vt:lpstr>Skóre bonity</vt:lpstr>
      <vt:lpstr>Kralickův Quick test</vt:lpstr>
      <vt:lpstr>Bodové hodnocení Kralickova quick testu</vt:lpstr>
      <vt:lpstr>Tamariho model</vt:lpstr>
      <vt:lpstr>Argentiho model</vt:lpstr>
      <vt:lpstr>Argentiho model</vt:lpstr>
      <vt:lpstr>Argentiho model – modifikace dle Pollaka (2003)</vt:lpstr>
      <vt:lpstr>Ukazatel vitality dle Pollaka</vt:lpstr>
      <vt:lpstr>Bilanční analýza a bilanční analýza II</vt:lpstr>
      <vt:lpstr>Vývoj po krizi </vt:lpstr>
      <vt:lpstr>Vývoj po krizi</vt:lpstr>
      <vt:lpstr>Vývoj po krizi</vt:lpstr>
      <vt:lpstr>Cíle a nástroje ve fázi po krizi</vt:lpstr>
      <vt:lpstr>Transformace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Sanace (restrukturalizace) podniku</vt:lpstr>
      <vt:lpstr>Fúze podniku</vt:lpstr>
      <vt:lpstr>Fúze podniku</vt:lpstr>
      <vt:lpstr>Akvizice podniku</vt:lpstr>
      <vt:lpstr>Akvizice podniku</vt:lpstr>
      <vt:lpstr>Rozdělení společnosti</vt:lpstr>
      <vt:lpstr>Převod jmění na společníka</vt:lpstr>
      <vt:lpstr>Konsolidace</vt:lpstr>
      <vt:lpstr>Konsolidace</vt:lpstr>
      <vt:lpstr>Konsolidace</vt:lpstr>
      <vt:lpstr>Likvidace</vt:lpstr>
      <vt:lpstr>Likvidace</vt:lpstr>
      <vt:lpstr>Likvidace</vt:lpstr>
      <vt:lpstr>Likvidace</vt:lpstr>
      <vt:lpstr>Likvidace</vt:lpstr>
      <vt:lpstr>Likvidace</vt:lpstr>
      <vt:lpstr>Likvidace</vt:lpstr>
      <vt:lpstr>Konkurz</vt:lpstr>
      <vt:lpstr>Konkurz</vt:lpstr>
      <vt:lpstr>Konkurz</vt:lpstr>
      <vt:lpstr>Konkurz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Uživatel systému Windows</cp:lastModifiedBy>
  <cp:revision>214</cp:revision>
  <cp:lastPrinted>2021-09-24T09:02:27Z</cp:lastPrinted>
  <dcterms:created xsi:type="dcterms:W3CDTF">2016-07-06T15:42:34Z</dcterms:created>
  <dcterms:modified xsi:type="dcterms:W3CDTF">2021-09-24T09:06:25Z</dcterms:modified>
</cp:coreProperties>
</file>