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4"/>
  </p:notesMasterIdLst>
  <p:sldIdLst>
    <p:sldId id="256" r:id="rId2"/>
    <p:sldId id="332" r:id="rId3"/>
    <p:sldId id="401" r:id="rId4"/>
    <p:sldId id="402" r:id="rId5"/>
    <p:sldId id="403" r:id="rId6"/>
    <p:sldId id="404" r:id="rId7"/>
    <p:sldId id="384" r:id="rId8"/>
    <p:sldId id="325" r:id="rId9"/>
    <p:sldId id="417" r:id="rId10"/>
    <p:sldId id="418" r:id="rId11"/>
    <p:sldId id="419" r:id="rId12"/>
    <p:sldId id="420" r:id="rId13"/>
    <p:sldId id="421" r:id="rId14"/>
    <p:sldId id="324" r:id="rId15"/>
    <p:sldId id="326" r:id="rId16"/>
    <p:sldId id="327" r:id="rId17"/>
    <p:sldId id="348" r:id="rId18"/>
    <p:sldId id="383" r:id="rId19"/>
    <p:sldId id="382" r:id="rId20"/>
    <p:sldId id="405" r:id="rId21"/>
    <p:sldId id="406" r:id="rId22"/>
    <p:sldId id="407" r:id="rId23"/>
    <p:sldId id="408" r:id="rId24"/>
    <p:sldId id="409" r:id="rId25"/>
    <p:sldId id="410" r:id="rId26"/>
    <p:sldId id="411" r:id="rId27"/>
    <p:sldId id="412" r:id="rId28"/>
    <p:sldId id="413" r:id="rId29"/>
    <p:sldId id="414" r:id="rId30"/>
    <p:sldId id="415" r:id="rId31"/>
    <p:sldId id="416" r:id="rId32"/>
    <p:sldId id="422" r:id="rId33"/>
    <p:sldId id="423" r:id="rId34"/>
    <p:sldId id="424" r:id="rId35"/>
    <p:sldId id="425" r:id="rId36"/>
    <p:sldId id="426" r:id="rId37"/>
    <p:sldId id="427" r:id="rId38"/>
    <p:sldId id="428" r:id="rId39"/>
    <p:sldId id="429" r:id="rId40"/>
    <p:sldId id="430" r:id="rId41"/>
    <p:sldId id="431" r:id="rId42"/>
    <p:sldId id="432" r:id="rId43"/>
    <p:sldId id="433" r:id="rId44"/>
    <p:sldId id="434" r:id="rId45"/>
    <p:sldId id="435" r:id="rId46"/>
    <p:sldId id="436" r:id="rId47"/>
    <p:sldId id="437" r:id="rId48"/>
    <p:sldId id="438" r:id="rId49"/>
    <p:sldId id="439" r:id="rId50"/>
    <p:sldId id="440" r:id="rId51"/>
    <p:sldId id="441" r:id="rId52"/>
    <p:sldId id="442" r:id="rId53"/>
    <p:sldId id="443" r:id="rId54"/>
    <p:sldId id="444" r:id="rId55"/>
    <p:sldId id="445" r:id="rId56"/>
    <p:sldId id="446" r:id="rId57"/>
    <p:sldId id="447" r:id="rId58"/>
    <p:sldId id="448" r:id="rId59"/>
    <p:sldId id="449" r:id="rId60"/>
    <p:sldId id="450" r:id="rId61"/>
    <p:sldId id="451" r:id="rId62"/>
    <p:sldId id="452" r:id="rId63"/>
    <p:sldId id="453" r:id="rId64"/>
    <p:sldId id="454" r:id="rId65"/>
    <p:sldId id="455" r:id="rId66"/>
    <p:sldId id="456" r:id="rId67"/>
    <p:sldId id="457" r:id="rId68"/>
    <p:sldId id="458" r:id="rId69"/>
    <p:sldId id="459" r:id="rId70"/>
    <p:sldId id="460" r:id="rId71"/>
    <p:sldId id="461" r:id="rId72"/>
    <p:sldId id="462" r:id="rId73"/>
    <p:sldId id="463" r:id="rId74"/>
    <p:sldId id="464" r:id="rId75"/>
    <p:sldId id="465" r:id="rId76"/>
    <p:sldId id="466" r:id="rId77"/>
    <p:sldId id="467" r:id="rId78"/>
    <p:sldId id="468" r:id="rId79"/>
    <p:sldId id="469" r:id="rId80"/>
    <p:sldId id="470" r:id="rId81"/>
    <p:sldId id="471" r:id="rId82"/>
    <p:sldId id="472" r:id="rId83"/>
    <p:sldId id="473" r:id="rId84"/>
    <p:sldId id="474" r:id="rId85"/>
    <p:sldId id="475" r:id="rId86"/>
    <p:sldId id="476" r:id="rId87"/>
    <p:sldId id="477" r:id="rId88"/>
    <p:sldId id="478" r:id="rId89"/>
    <p:sldId id="479" r:id="rId90"/>
    <p:sldId id="480" r:id="rId91"/>
    <p:sldId id="481" r:id="rId92"/>
    <p:sldId id="482" r:id="rId93"/>
    <p:sldId id="483" r:id="rId94"/>
    <p:sldId id="484" r:id="rId95"/>
    <p:sldId id="485" r:id="rId96"/>
    <p:sldId id="486" r:id="rId97"/>
    <p:sldId id="487" r:id="rId98"/>
    <p:sldId id="488" r:id="rId99"/>
    <p:sldId id="489" r:id="rId100"/>
    <p:sldId id="490" r:id="rId101"/>
    <p:sldId id="491" r:id="rId102"/>
    <p:sldId id="492" r:id="rId103"/>
    <p:sldId id="493" r:id="rId104"/>
    <p:sldId id="494" r:id="rId105"/>
    <p:sldId id="495" r:id="rId106"/>
    <p:sldId id="496" r:id="rId107"/>
    <p:sldId id="497" r:id="rId108"/>
    <p:sldId id="498" r:id="rId109"/>
    <p:sldId id="499" r:id="rId110"/>
    <p:sldId id="500" r:id="rId111"/>
    <p:sldId id="501" r:id="rId112"/>
    <p:sldId id="502" r:id="rId11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03.11.2020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Krizový management </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a:t>
            </a:r>
            <a:r>
              <a:rPr lang="cs-CZ" sz="1400" dirty="0" smtClean="0">
                <a:solidFill>
                  <a:schemeClr val="bg1"/>
                </a:solidFill>
                <a:latin typeface="Times New Roman" panose="02020603050405020304" pitchFamily="18" charset="0"/>
                <a:cs typeface="Times New Roman" panose="02020603050405020304" pitchFamily="18" charset="0"/>
              </a:rPr>
              <a:t>management</a:t>
            </a: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K základním </a:t>
            </a:r>
            <a:r>
              <a:rPr lang="cs-CZ" sz="1400" b="1" dirty="0"/>
              <a:t>znalostem</a:t>
            </a:r>
            <a:r>
              <a:rPr lang="cs-CZ" sz="1400" dirty="0"/>
              <a:t> krizového manažera patří kromě poznatků z oblasti managementu zejména dílčí oborové znalosti, především práva, účetnictví, daňové agendy, financí a dané věcné problematiky podle zaměření provozu podniku.</a:t>
            </a:r>
          </a:p>
          <a:p>
            <a:pPr algn="just"/>
            <a:endParaRPr lang="cs-CZ" sz="1400" dirty="0"/>
          </a:p>
          <a:p>
            <a:pPr algn="just"/>
            <a:r>
              <a:rPr lang="cs-CZ" sz="1400" dirty="0"/>
              <a:t>Za </a:t>
            </a:r>
            <a:r>
              <a:rPr lang="cs-CZ" sz="1400" b="1" dirty="0"/>
              <a:t>dovednosti</a:t>
            </a:r>
            <a:r>
              <a:rPr lang="cs-CZ" sz="1400" dirty="0"/>
              <a:t> jsou považovány praktické návyky manažera, tedy znalosti používané při manažerské činnosti</a:t>
            </a:r>
            <a:r>
              <a:rPr lang="cs-CZ" sz="1400" dirty="0" smtClean="0"/>
              <a:t>. </a:t>
            </a:r>
            <a:r>
              <a:rPr lang="cs-CZ" sz="1400" dirty="0"/>
              <a:t> </a:t>
            </a:r>
          </a:p>
          <a:p>
            <a:pPr algn="just"/>
            <a:r>
              <a:rPr lang="cs-CZ" sz="1400" dirty="0"/>
              <a:t>Akutní krize je mimořádnou situací, proto musí krizový manažer při své práci volit metody a postupy, které jsou adekvátní této situaci. Krizový manažer pravděpodobně nejvíce ocení znalosti a dovednosti metod či technik zejména z následujících oblastí managementu:</a:t>
            </a:r>
          </a:p>
          <a:p>
            <a:pPr lvl="0" algn="just"/>
            <a:r>
              <a:rPr lang="cs-CZ" sz="1400" dirty="0"/>
              <a:t>strategické řízení,</a:t>
            </a:r>
          </a:p>
          <a:p>
            <a:pPr lvl="0" algn="just"/>
            <a:r>
              <a:rPr lang="cs-CZ" sz="1400" dirty="0"/>
              <a:t>řízení změny,</a:t>
            </a:r>
          </a:p>
          <a:p>
            <a:pPr lvl="0" algn="just"/>
            <a:r>
              <a:rPr lang="cs-CZ" sz="1400" dirty="0"/>
              <a:t>projektové řízení,</a:t>
            </a:r>
          </a:p>
          <a:p>
            <a:pPr lvl="0" algn="just"/>
            <a:r>
              <a:rPr lang="cs-CZ" sz="1400" dirty="0"/>
              <a:t>procesní řízení,</a:t>
            </a:r>
          </a:p>
          <a:p>
            <a:pPr lvl="0" algn="just"/>
            <a:r>
              <a:rPr lang="cs-CZ" sz="1400" dirty="0"/>
              <a:t>řízení času,</a:t>
            </a:r>
          </a:p>
          <a:p>
            <a:pPr lvl="0" algn="just"/>
            <a:r>
              <a:rPr lang="cs-CZ" sz="1400" dirty="0"/>
              <a:t>měření a zvyšování výkonnosti podniku,</a:t>
            </a:r>
          </a:p>
          <a:p>
            <a:pPr lvl="0" algn="just"/>
            <a:r>
              <a:rPr lang="cs-CZ" sz="1400" dirty="0"/>
              <a:t>řešení konfliktů</a:t>
            </a:r>
            <a:r>
              <a:rPr lang="cs-CZ" sz="1400" dirty="0" smtClean="0"/>
              <a:t>, apod.</a:t>
            </a:r>
            <a:endParaRPr lang="cs-CZ" sz="1400" dirty="0"/>
          </a:p>
          <a:p>
            <a:pPr marL="0" lvl="0" indent="0" algn="just">
              <a:buNone/>
            </a:pPr>
            <a:endParaRPr lang="cs-CZ" sz="1400" dirty="0"/>
          </a:p>
          <a:p>
            <a:pPr marL="0" lvl="0" indent="0" algn="just">
              <a:buNone/>
            </a:pPr>
            <a:endParaRPr lang="cs-CZ" sz="1400" dirty="0"/>
          </a:p>
          <a:p>
            <a:pPr lvl="0" algn="just"/>
            <a:endParaRPr lang="cs-CZ" sz="1400" dirty="0"/>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9025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Postup konsolidace </a:t>
            </a:r>
            <a:r>
              <a:rPr lang="cs-CZ" sz="1800" dirty="0"/>
              <a:t>není právně upraven, z tohoto důvodu je kladený důraz na její obsahovou stránku.</a:t>
            </a:r>
          </a:p>
          <a:p>
            <a:pPr algn="just">
              <a:buFont typeface="+mj-lt"/>
              <a:buAutoNum type="arabicPeriod"/>
            </a:pPr>
            <a:r>
              <a:rPr lang="cs-CZ" sz="1800" i="1" dirty="0" smtClean="0"/>
              <a:t>Analýza vývoje </a:t>
            </a:r>
            <a:r>
              <a:rPr lang="cs-CZ" sz="1800" dirty="0" smtClean="0"/>
              <a:t>– stejně </a:t>
            </a:r>
            <a:r>
              <a:rPr lang="cs-CZ" sz="1800" dirty="0"/>
              <a:t>jako u sanace </a:t>
            </a:r>
            <a:r>
              <a:rPr lang="cs-CZ" sz="1800" dirty="0" smtClean="0"/>
              <a:t>tak i </a:t>
            </a:r>
            <a:r>
              <a:rPr lang="cs-CZ" sz="1800" dirty="0"/>
              <a:t>u konsolidace je důležitým krokem finanční analýza podniku, která je zaměřena na vyhodnocení jednotlivých poměrových ukazatelů.</a:t>
            </a:r>
          </a:p>
          <a:p>
            <a:pPr algn="just">
              <a:buFont typeface="+mj-lt"/>
              <a:buAutoNum type="arabicPeriod"/>
            </a:pPr>
            <a:r>
              <a:rPr lang="cs-CZ" sz="1800" i="1" dirty="0" smtClean="0"/>
              <a:t>Odhalení příčin </a:t>
            </a:r>
            <a:r>
              <a:rPr lang="cs-CZ" sz="1800" dirty="0" smtClean="0"/>
              <a:t>– z </a:t>
            </a:r>
            <a:r>
              <a:rPr lang="cs-CZ" sz="1800" dirty="0"/>
              <a:t>výsledků analýzy by měli být zjištěny případné příčiny, které vyvolaly krizovou situaci.</a:t>
            </a:r>
          </a:p>
          <a:p>
            <a:pPr algn="just">
              <a:buFont typeface="+mj-lt"/>
              <a:buAutoNum type="arabicPeriod"/>
            </a:pPr>
            <a:r>
              <a:rPr lang="cs-CZ" sz="1800" i="1" dirty="0" smtClean="0"/>
              <a:t>Vytvoření </a:t>
            </a:r>
            <a:r>
              <a:rPr lang="cs-CZ" sz="1800" i="1" dirty="0"/>
              <a:t>postupu </a:t>
            </a:r>
            <a:r>
              <a:rPr lang="cs-CZ" sz="1800" i="1" dirty="0" smtClean="0"/>
              <a:t>konsolidace </a:t>
            </a:r>
            <a:r>
              <a:rPr lang="cs-CZ" sz="1800" dirty="0" smtClean="0"/>
              <a:t>– tzn</a:t>
            </a:r>
            <a:r>
              <a:rPr lang="cs-CZ" sz="1800" dirty="0"/>
              <a:t>. sestavení jednotlivých kroků a vymezení jejich obsahu, tak aby vedly k dosažení stanovených cílů. Dále je potřeba zvolit krizového manažera, který stanovené kroky bude řídit. Mělo by se jednat o osobu, která není </a:t>
            </a:r>
            <a:r>
              <a:rPr lang="cs-CZ" sz="1800" dirty="0" smtClean="0"/>
              <a:t>v podniku </a:t>
            </a:r>
            <a:r>
              <a:rPr lang="cs-CZ" sz="1800" dirty="0"/>
              <a:t>zainteresovaná a je morálně silná</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Konsolidace</a:t>
            </a:r>
            <a:endParaRPr lang="cs-CZ" sz="1800" dirty="0"/>
          </a:p>
        </p:txBody>
      </p:sp>
    </p:spTree>
    <p:extLst>
      <p:ext uri="{BB962C8B-B14F-4D97-AF65-F5344CB8AC3E}">
        <p14:creationId xmlns:p14="http://schemas.microsoft.com/office/powerpoint/2010/main" val="175273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uFont typeface="+mj-lt"/>
              <a:buAutoNum type="arabicPeriod" startAt="4"/>
            </a:pPr>
            <a:r>
              <a:rPr lang="cs-CZ" sz="1800" i="1" dirty="0" smtClean="0"/>
              <a:t>Návrhy řešení </a:t>
            </a:r>
            <a:r>
              <a:rPr lang="cs-CZ" sz="1800" dirty="0" smtClean="0"/>
              <a:t>musí </a:t>
            </a:r>
            <a:r>
              <a:rPr lang="cs-CZ" sz="1800" dirty="0"/>
              <a:t>být kompatibilní tzn., že jednotlivé kroky musí být vzájemně propojeny a je zapotřebí dodržet stanovený časový harmonogram pro vykonání jednotlivých úkolů.</a:t>
            </a:r>
          </a:p>
          <a:p>
            <a:pPr algn="just">
              <a:buFont typeface="+mj-lt"/>
              <a:buAutoNum type="arabicPeriod" startAt="4"/>
            </a:pPr>
            <a:r>
              <a:rPr lang="cs-CZ" sz="1800" i="1" dirty="0" smtClean="0"/>
              <a:t>Realizace </a:t>
            </a:r>
            <a:r>
              <a:rPr lang="cs-CZ" sz="1800" i="1" dirty="0"/>
              <a:t>konsolidačního plánu</a:t>
            </a:r>
            <a:r>
              <a:rPr lang="cs-CZ" sz="1800" dirty="0"/>
              <a:t>–je vhodné zvolit si variantu s expertním týmem, který tvoří externí pracovníci. Ti nemají žádné vnitřní vazby uvnitř podniku a nedělá jim problém dělat zásahy, které by management podniku nepovažoval za vhodné</a:t>
            </a:r>
            <a:r>
              <a:rPr lang="cs-CZ" sz="1800" dirty="0" smtClean="0"/>
              <a:t>.</a:t>
            </a:r>
          </a:p>
          <a:p>
            <a:pPr marL="0" indent="0" algn="just">
              <a:buNone/>
            </a:pPr>
            <a:endParaRPr lang="cs-CZ" sz="1800" dirty="0" smtClean="0"/>
          </a:p>
          <a:p>
            <a:pPr algn="just"/>
            <a:r>
              <a:rPr lang="cs-CZ" sz="1800" dirty="0"/>
              <a:t>Konsolidační program je zapotřebí pravidelně aktualizovat na základě zjištění nových skutečností. Pro provedení konsolidace je nutné mít dostatek finančních prostředků, protože náklady nejsou zrovna malé. Z tohoto důvodu se nedá provádět v podnicích kde je nedostatek financí a podnik je v insolventní situaci.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Konsolidace</a:t>
            </a:r>
            <a:endParaRPr lang="cs-CZ" sz="1800" dirty="0"/>
          </a:p>
        </p:txBody>
      </p:sp>
    </p:spTree>
    <p:extLst>
      <p:ext uri="{BB962C8B-B14F-4D97-AF65-F5344CB8AC3E}">
        <p14:creationId xmlns:p14="http://schemas.microsoft.com/office/powerpoint/2010/main" val="32001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Jestliže není možné podnik již ozdravit sanací, tak se musí přikročit buď k likvidaci nebo ke konkurzu nebo k reorganizaci.</a:t>
            </a:r>
          </a:p>
          <a:p>
            <a:pPr algn="just"/>
            <a:r>
              <a:rPr lang="cs-CZ" sz="1800" b="1" i="1" dirty="0"/>
              <a:t>Likvidace </a:t>
            </a:r>
            <a:r>
              <a:rPr lang="cs-CZ" sz="1800" b="1" i="1" dirty="0" smtClean="0"/>
              <a:t>podniku </a:t>
            </a:r>
            <a:r>
              <a:rPr lang="cs-CZ" sz="1800" dirty="0" smtClean="0"/>
              <a:t>je </a:t>
            </a:r>
            <a:r>
              <a:rPr lang="cs-CZ" sz="1800" dirty="0"/>
              <a:t>souborem ekonomických a právních aktivit a právních úkonů, které musí zajistit úplné vypořádání majetkových a právních poměrů podniku bez právního nástupce, s cílem vymazat podnik z obchodního rejstříku.</a:t>
            </a:r>
          </a:p>
          <a:p>
            <a:pPr algn="just"/>
            <a:r>
              <a:rPr lang="cs-CZ" sz="1800" b="1" i="1" dirty="0"/>
              <a:t>Likvidace </a:t>
            </a:r>
            <a:r>
              <a:rPr lang="cs-CZ" sz="1800" b="1" i="1" dirty="0" smtClean="0"/>
              <a:t>podniku </a:t>
            </a:r>
            <a:r>
              <a:rPr lang="cs-CZ" sz="1800" dirty="0" smtClean="0"/>
              <a:t>je </a:t>
            </a:r>
            <a:r>
              <a:rPr lang="cs-CZ" sz="1800" dirty="0"/>
              <a:t>zákonem stanovený mimosoudní postup, spočívající v procesu rozprodeje majetku společnosti, jeho převodu na peněžní prostředky, vypořádání závazků </a:t>
            </a:r>
            <a:r>
              <a:rPr lang="cs-CZ" sz="1800" dirty="0" smtClean="0"/>
              <a:t>a pohledávek </a:t>
            </a:r>
            <a:r>
              <a:rPr lang="cs-CZ" sz="1800" dirty="0"/>
              <a:t>společnosti a rozdělení likvidačního zůstatku mezi společníky a akcionáře</a:t>
            </a:r>
            <a:r>
              <a:rPr lang="cs-CZ" sz="1800" dirty="0" smtClean="0"/>
              <a:t>. </a:t>
            </a:r>
          </a:p>
          <a:p>
            <a:pPr algn="just"/>
            <a:r>
              <a:rPr lang="cs-CZ" sz="1800" dirty="0"/>
              <a:t>Likvidaci podniku může provádět na základě </a:t>
            </a:r>
            <a:r>
              <a:rPr lang="cs-CZ" sz="1800" dirty="0" smtClean="0"/>
              <a:t>zákona pouze </a:t>
            </a:r>
            <a:r>
              <a:rPr lang="cs-CZ" sz="1800" dirty="0"/>
              <a:t>osoba tzv</a:t>
            </a:r>
            <a:r>
              <a:rPr lang="cs-CZ" sz="1800" dirty="0" smtClean="0"/>
              <a:t>. </a:t>
            </a:r>
            <a:r>
              <a:rPr lang="cs-CZ" sz="1800" b="1" i="1" dirty="0" smtClean="0"/>
              <a:t>likvidátor</a:t>
            </a:r>
            <a:r>
              <a:rPr lang="cs-CZ" sz="1800" dirty="0"/>
              <a:t>.</a:t>
            </a:r>
            <a:endParaRPr lang="cs-CZ" sz="1800" dirty="0" smtClean="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Likvidace</a:t>
            </a:r>
            <a:endParaRPr lang="cs-CZ" sz="1800" dirty="0"/>
          </a:p>
        </p:txBody>
      </p:sp>
    </p:spTree>
    <p:extLst>
      <p:ext uri="{BB962C8B-B14F-4D97-AF65-F5344CB8AC3E}">
        <p14:creationId xmlns:p14="http://schemas.microsoft.com/office/powerpoint/2010/main" val="229235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Likvidace</a:t>
            </a:r>
            <a:r>
              <a:rPr lang="cs-CZ" sz="1800" dirty="0"/>
              <a:t> nastává v případě, že je veškeré krizové řízení neúčinné. Je to jeden ze způsobů zániku společnosti. </a:t>
            </a:r>
            <a:endParaRPr lang="cs-CZ" sz="1800" dirty="0" smtClean="0"/>
          </a:p>
          <a:p>
            <a:pPr algn="just"/>
            <a:r>
              <a:rPr lang="cs-CZ" sz="1800" dirty="0" smtClean="0"/>
              <a:t>V</a:t>
            </a:r>
            <a:r>
              <a:rPr lang="cs-CZ" sz="1800" dirty="0"/>
              <a:t> likvidaci předpokládáme, že budou uspokojeni postupně všichni věřitelé, naproti tomu u konkurzu jen částečně. </a:t>
            </a:r>
            <a:endParaRPr lang="cs-CZ" sz="1800" dirty="0" smtClean="0"/>
          </a:p>
          <a:p>
            <a:pPr algn="just"/>
            <a:r>
              <a:rPr lang="cs-CZ" sz="1800" dirty="0" smtClean="0"/>
              <a:t>Po </a:t>
            </a:r>
            <a:r>
              <a:rPr lang="cs-CZ" sz="1800" dirty="0"/>
              <a:t>celou dobu likvidace užívá společnost obchodní firmu s dovětkem „v likvidaci“. </a:t>
            </a:r>
            <a:endParaRPr lang="cs-CZ" sz="1800" dirty="0" smtClean="0"/>
          </a:p>
          <a:p>
            <a:pPr algn="just"/>
            <a:r>
              <a:rPr lang="cs-CZ" sz="1800" dirty="0" smtClean="0"/>
              <a:t>Proces </a:t>
            </a:r>
            <a:r>
              <a:rPr lang="cs-CZ" sz="1800" dirty="0"/>
              <a:t>zahrnuje komplex právních, ekonomických a administrativních kroků k vypořádání majetkových a jiných poměrů zanikajícího subjektu bez právního nástupce</a:t>
            </a:r>
            <a:r>
              <a:rPr lang="cs-CZ" sz="1800" dirty="0" smtClean="0"/>
              <a:t>. </a:t>
            </a:r>
          </a:p>
          <a:p>
            <a:pPr algn="just"/>
            <a:r>
              <a:rPr lang="cs-CZ" sz="1800" dirty="0" smtClean="0"/>
              <a:t>Cílem </a:t>
            </a:r>
            <a:r>
              <a:rPr lang="cs-CZ" sz="1800" dirty="0"/>
              <a:t>likvidace je uspokojení všech věřitelů a rozdělení likvidačního zůstatku mezi společníky. </a:t>
            </a:r>
            <a:endParaRPr lang="cs-CZ" sz="1800" dirty="0" smtClean="0"/>
          </a:p>
          <a:p>
            <a:pPr algn="just"/>
            <a:r>
              <a:rPr lang="cs-CZ" sz="1800" dirty="0" smtClean="0"/>
              <a:t>Společnost </a:t>
            </a:r>
            <a:r>
              <a:rPr lang="cs-CZ" sz="1800" dirty="0"/>
              <a:t>může vstoupit do likvidace za předpokladu, že není předlužena a že je schopna po skončení likvidace uhradit interní i externí závazky.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Likvidace</a:t>
            </a:r>
            <a:endParaRPr lang="cs-CZ" sz="1800" dirty="0"/>
          </a:p>
        </p:txBody>
      </p:sp>
    </p:spTree>
    <p:extLst>
      <p:ext uri="{BB962C8B-B14F-4D97-AF65-F5344CB8AC3E}">
        <p14:creationId xmlns:p14="http://schemas.microsoft.com/office/powerpoint/2010/main" val="167643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Likvidaci podniku může provádět na základě zákona pouze osoba tzv. </a:t>
            </a:r>
            <a:r>
              <a:rPr lang="cs-CZ" sz="1800" b="1" i="1" dirty="0"/>
              <a:t>likvidátor</a:t>
            </a:r>
            <a:r>
              <a:rPr lang="cs-CZ" sz="1800" dirty="0"/>
              <a:t>.</a:t>
            </a:r>
          </a:p>
          <a:p>
            <a:pPr algn="just"/>
            <a:r>
              <a:rPr lang="cs-CZ" sz="1800" dirty="0"/>
              <a:t>Kromě samotného likvidátora se </a:t>
            </a:r>
            <a:r>
              <a:rPr lang="cs-CZ" sz="1800" dirty="0" smtClean="0"/>
              <a:t>na likvidaci </a:t>
            </a:r>
            <a:r>
              <a:rPr lang="cs-CZ" sz="1800" dirty="0"/>
              <a:t>podniku podílejí ještě další </a:t>
            </a:r>
            <a:r>
              <a:rPr lang="cs-CZ" sz="1800" dirty="0" smtClean="0"/>
              <a:t>účastníci (tzv. </a:t>
            </a:r>
            <a:r>
              <a:rPr lang="cs-CZ" sz="1800" b="1" i="1" dirty="0" smtClean="0"/>
              <a:t>likvidační tým</a:t>
            </a:r>
            <a:r>
              <a:rPr lang="cs-CZ" sz="1800" dirty="0" smtClean="0"/>
              <a:t>), </a:t>
            </a:r>
            <a:r>
              <a:rPr lang="cs-CZ" sz="1800" dirty="0"/>
              <a:t>mezi které patří:</a:t>
            </a:r>
          </a:p>
          <a:p>
            <a:pPr lvl="1" algn="just"/>
            <a:r>
              <a:rPr lang="cs-CZ" sz="1800" dirty="0" smtClean="0"/>
              <a:t>vedoucí účetní;</a:t>
            </a:r>
            <a:endParaRPr lang="cs-CZ" sz="1800" dirty="0"/>
          </a:p>
          <a:p>
            <a:pPr lvl="1" algn="just"/>
            <a:r>
              <a:rPr lang="cs-CZ" sz="1800" dirty="0" smtClean="0"/>
              <a:t>daňový poradce;</a:t>
            </a:r>
            <a:endParaRPr lang="cs-CZ" sz="1800" dirty="0"/>
          </a:p>
          <a:p>
            <a:pPr lvl="1" algn="just"/>
            <a:r>
              <a:rPr lang="cs-CZ" sz="1800" dirty="0" smtClean="0"/>
              <a:t>zástupce </a:t>
            </a:r>
            <a:r>
              <a:rPr lang="cs-CZ" sz="1800" dirty="0"/>
              <a:t>vedení společnosti příp. její </a:t>
            </a:r>
            <a:r>
              <a:rPr lang="cs-CZ" sz="1800" dirty="0" smtClean="0"/>
              <a:t>majitel;</a:t>
            </a:r>
            <a:endParaRPr lang="cs-CZ" sz="1800" dirty="0"/>
          </a:p>
          <a:p>
            <a:pPr lvl="1" algn="just"/>
            <a:r>
              <a:rPr lang="cs-CZ" sz="1800" dirty="0" smtClean="0"/>
              <a:t>externí </a:t>
            </a:r>
            <a:r>
              <a:rPr lang="cs-CZ" sz="1800" dirty="0"/>
              <a:t>poradenská </a:t>
            </a:r>
            <a:r>
              <a:rPr lang="cs-CZ" sz="1800" dirty="0" smtClean="0"/>
              <a:t>společnost;</a:t>
            </a:r>
            <a:endParaRPr lang="cs-CZ" sz="1800" dirty="0"/>
          </a:p>
          <a:p>
            <a:pPr lvl="1" algn="just"/>
            <a:r>
              <a:rPr lang="cs-CZ" sz="1800" dirty="0" smtClean="0"/>
              <a:t>další </a:t>
            </a:r>
            <a:r>
              <a:rPr lang="cs-CZ" sz="1800" dirty="0"/>
              <a:t>pracovníci, které je potřeba pro zajištění útlumového provozu.</a:t>
            </a:r>
          </a:p>
          <a:p>
            <a:pPr algn="just"/>
            <a:r>
              <a:rPr lang="cs-CZ" sz="1800" dirty="0" smtClean="0"/>
              <a:t>Tento </a:t>
            </a:r>
            <a:r>
              <a:rPr lang="cs-CZ" sz="1800" dirty="0"/>
              <a:t>tým si sestavuje samotný likvidátor a má zpravidla pouze poradní úlohu</a:t>
            </a:r>
            <a:r>
              <a:rPr lang="cs-CZ" sz="1800" dirty="0" smtClean="0"/>
              <a:t>.</a:t>
            </a:r>
          </a:p>
          <a:p>
            <a:pPr algn="just"/>
            <a:r>
              <a:rPr lang="cs-CZ" sz="1800" dirty="0"/>
              <a:t>Na návrh osoby, která má právní zájem, může soud likvidátora odvolat, v případě, že porušuje své povinnosti a nahradit ho jinou osobou. Odvolat ho může pouze ten</a:t>
            </a:r>
            <a:r>
              <a:rPr lang="cs-CZ" sz="1800" dirty="0" smtClean="0"/>
              <a:t>, který </a:t>
            </a:r>
            <a:r>
              <a:rPr lang="cs-CZ" sz="1800" dirty="0"/>
              <a:t>ho do funkce jmenoval.</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Likvidace</a:t>
            </a:r>
            <a:endParaRPr lang="cs-CZ" sz="1800" dirty="0"/>
          </a:p>
        </p:txBody>
      </p:sp>
    </p:spTree>
    <p:extLst>
      <p:ext uri="{BB962C8B-B14F-4D97-AF65-F5344CB8AC3E}">
        <p14:creationId xmlns:p14="http://schemas.microsoft.com/office/powerpoint/2010/main" val="403315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Celý proces má v zásadě </a:t>
            </a:r>
            <a:r>
              <a:rPr lang="cs-CZ" sz="1600" dirty="0" smtClean="0"/>
              <a:t>tyto </a:t>
            </a:r>
            <a:r>
              <a:rPr lang="cs-CZ" sz="1600" dirty="0"/>
              <a:t>etapy:</a:t>
            </a:r>
          </a:p>
          <a:p>
            <a:pPr algn="just"/>
            <a:r>
              <a:rPr lang="cs-CZ" sz="1600" b="1" dirty="0"/>
              <a:t>R</a:t>
            </a:r>
            <a:r>
              <a:rPr lang="cs-CZ" sz="1600" b="1" dirty="0" smtClean="0"/>
              <a:t>ozhodnutí </a:t>
            </a:r>
            <a:r>
              <a:rPr lang="cs-CZ" sz="1600" b="1" dirty="0"/>
              <a:t>o vstupu podniku do likvidace</a:t>
            </a:r>
            <a:r>
              <a:rPr lang="cs-CZ" sz="1600" dirty="0"/>
              <a:t>, tj. zrušení obchodní společnosti </a:t>
            </a:r>
            <a:r>
              <a:rPr lang="cs-CZ" sz="1600" dirty="0" smtClean="0"/>
              <a:t>likvidací. Předání </a:t>
            </a:r>
            <a:r>
              <a:rPr lang="cs-CZ" sz="1600" dirty="0"/>
              <a:t>podniku </a:t>
            </a:r>
            <a:r>
              <a:rPr lang="cs-CZ" sz="1600" dirty="0" smtClean="0"/>
              <a:t>likvidátorovi pomocí </a:t>
            </a:r>
            <a:r>
              <a:rPr lang="cs-CZ" sz="1600" dirty="0"/>
              <a:t>předávacího protokolu, který zpravidla </a:t>
            </a:r>
            <a:r>
              <a:rPr lang="cs-CZ" sz="1600" dirty="0" smtClean="0"/>
              <a:t>předává </a:t>
            </a:r>
            <a:r>
              <a:rPr lang="cs-CZ" sz="1600" dirty="0"/>
              <a:t>statutární orgán společnosti. Tento protokol by měl obsahovat tyto </a:t>
            </a:r>
            <a:r>
              <a:rPr lang="cs-CZ" sz="1600" dirty="0" smtClean="0"/>
              <a:t>dokumenty: mimořádnou </a:t>
            </a:r>
            <a:r>
              <a:rPr lang="cs-CZ" sz="1600" dirty="0"/>
              <a:t>účetní závěrku, inventární soupisy a </a:t>
            </a:r>
            <a:r>
              <a:rPr lang="cs-CZ" sz="1600" dirty="0" smtClean="0"/>
              <a:t>vyčerpávající soupis </a:t>
            </a:r>
            <a:r>
              <a:rPr lang="cs-CZ" sz="1600" dirty="0"/>
              <a:t>práv a povinností, pohledávek a závazků. Likvidátor po převzetí podniku musí ke dni zahájení likvidace vytvořit zahajovací likvidační rozvahu a soupis jmění a provedení inventarizace fyzického a účetního stavu majetku. Kromě majetkové inventury by měla být provedena personální, finanční a inventura obchodních smluv</a:t>
            </a:r>
            <a:r>
              <a:rPr lang="cs-CZ" sz="1600" dirty="0" smtClean="0"/>
              <a:t>.</a:t>
            </a:r>
          </a:p>
          <a:p>
            <a:pPr algn="just"/>
            <a:r>
              <a:rPr lang="cs-CZ" sz="1600" dirty="0" smtClean="0"/>
              <a:t>Druhým </a:t>
            </a:r>
            <a:r>
              <a:rPr lang="cs-CZ" sz="1600" dirty="0"/>
              <a:t>krokem, který je likvidátor povinen udělat je </a:t>
            </a:r>
            <a:r>
              <a:rPr lang="cs-CZ" sz="1600" b="1" dirty="0"/>
              <a:t>oznamovací povinnost vstupu podniku do likvidace</a:t>
            </a:r>
            <a:r>
              <a:rPr lang="cs-CZ" sz="1600" dirty="0"/>
              <a:t> všem známým věřitelům a to nejméně dvakrát za sebou. Vyzve věřitele, aby do stanoveného termínu přihlásili své pohledávky. Doba nesmí být kratší než tři měsíce. Nejčastější forma zveřejnění je v Obchodním věstníku. Vstup podniku do likvidace musí být rovněž oznámen finančnímu úřadu, správě sociálního zabezpečení, zdravotním pojišťovnám, u kterých byli zaměstnanci hlášeni.</a:t>
            </a:r>
          </a:p>
          <a:p>
            <a:pPr algn="just"/>
            <a:endParaRPr lang="cs-CZ" sz="1600" dirty="0"/>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Likvidace</a:t>
            </a:r>
            <a:endParaRPr lang="cs-CZ" sz="1800" dirty="0"/>
          </a:p>
        </p:txBody>
      </p:sp>
    </p:spTree>
    <p:extLst>
      <p:ext uri="{BB962C8B-B14F-4D97-AF65-F5344CB8AC3E}">
        <p14:creationId xmlns:p14="http://schemas.microsoft.com/office/powerpoint/2010/main" val="155637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Předložení </a:t>
            </a:r>
            <a:r>
              <a:rPr lang="cs-CZ" sz="1800" b="1" dirty="0"/>
              <a:t>návrhu na rozdělení likvidačních zůstatků</a:t>
            </a:r>
            <a:r>
              <a:rPr lang="cs-CZ" sz="1800" dirty="0"/>
              <a:t>, tj. sestavení likvidačního </a:t>
            </a:r>
            <a:r>
              <a:rPr lang="cs-CZ" sz="1800" dirty="0" smtClean="0"/>
              <a:t>plánu. Zpeněžení </a:t>
            </a:r>
            <a:r>
              <a:rPr lang="cs-CZ" sz="1800" dirty="0"/>
              <a:t>majetku je pro likvidátora stěžejním krokem. Jeho úkolem je převést veškerý majetek na finanční prostředky. Zpeněžení majetku je rozhodující pro naplnění odhadu výsledku likvidace a vždy se skládá z těchto fází:</a:t>
            </a:r>
          </a:p>
          <a:p>
            <a:pPr lvl="1" algn="just"/>
            <a:r>
              <a:rPr lang="cs-CZ" sz="1800" dirty="0" smtClean="0"/>
              <a:t>vymezení </a:t>
            </a:r>
            <a:r>
              <a:rPr lang="cs-CZ" sz="1800" dirty="0"/>
              <a:t>majetku (inventura),</a:t>
            </a:r>
          </a:p>
          <a:p>
            <a:pPr lvl="1" algn="just"/>
            <a:r>
              <a:rPr lang="cs-CZ" sz="1800" dirty="0" smtClean="0"/>
              <a:t>úřední </a:t>
            </a:r>
            <a:r>
              <a:rPr lang="cs-CZ" sz="1800" dirty="0"/>
              <a:t>ocenění majetku (soudní znalec),</a:t>
            </a:r>
          </a:p>
          <a:p>
            <a:pPr lvl="1" algn="just"/>
            <a:r>
              <a:rPr lang="cs-CZ" sz="1800" dirty="0" smtClean="0"/>
              <a:t>tržní </a:t>
            </a:r>
            <a:r>
              <a:rPr lang="cs-CZ" sz="1800" dirty="0"/>
              <a:t>ocenění,</a:t>
            </a:r>
          </a:p>
          <a:p>
            <a:pPr lvl="1" algn="just"/>
            <a:r>
              <a:rPr lang="cs-CZ" sz="1800" dirty="0" smtClean="0"/>
              <a:t>vlastní </a:t>
            </a:r>
            <a:r>
              <a:rPr lang="cs-CZ" sz="1800" dirty="0"/>
              <a:t>zpeněžení (přímý prodej, dražba, veřejná soutěž</a:t>
            </a:r>
            <a:r>
              <a:rPr lang="cs-CZ" sz="1800" dirty="0" smtClean="0"/>
              <a:t>).</a:t>
            </a:r>
          </a:p>
          <a:p>
            <a:pPr marL="361950" indent="0" algn="just">
              <a:buNone/>
            </a:pPr>
            <a:r>
              <a:rPr lang="cs-CZ" sz="1800" dirty="0" smtClean="0"/>
              <a:t>Průběžné </a:t>
            </a:r>
            <a:r>
              <a:rPr lang="cs-CZ" sz="1800" dirty="0"/>
              <a:t>hodnocení likvidace ve zprávě, jejímž obsahem je aktuální finanční přehled a předpoklad stavu aktiv a dluhů společnosti na konci likvidace.</a:t>
            </a:r>
          </a:p>
          <a:p>
            <a:pPr algn="just"/>
            <a:endParaRPr lang="cs-CZ" sz="1800" dirty="0"/>
          </a:p>
          <a:p>
            <a:pPr algn="just"/>
            <a:endParaRPr lang="cs-CZ" sz="1800" dirty="0"/>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Likvidace</a:t>
            </a:r>
            <a:endParaRPr lang="cs-CZ" sz="1800" dirty="0"/>
          </a:p>
        </p:txBody>
      </p:sp>
    </p:spTree>
    <p:extLst>
      <p:ext uri="{BB962C8B-B14F-4D97-AF65-F5344CB8AC3E}">
        <p14:creationId xmlns:p14="http://schemas.microsoft.com/office/powerpoint/2010/main" val="308733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Realizace </a:t>
            </a:r>
            <a:r>
              <a:rPr lang="cs-CZ" sz="1800" b="1" dirty="0"/>
              <a:t>plánu likvidátorem</a:t>
            </a:r>
            <a:r>
              <a:rPr lang="cs-CZ" sz="1800" dirty="0"/>
              <a:t>, tj. rozdělení likvidačního zůstatku a skončení </a:t>
            </a:r>
            <a:r>
              <a:rPr lang="cs-CZ" sz="1800" dirty="0" smtClean="0"/>
              <a:t>likvidace. Ukončení </a:t>
            </a:r>
            <a:r>
              <a:rPr lang="cs-CZ" sz="1800" dirty="0"/>
              <a:t>likvidace  je poslední krok, ve kterém dochází k rozdělení likvidačního zůstatku nebo k uspokojení věřitelů vyplacením závazku z finančních prostředků získaných prodejem majetku. Ke dni ukončení likvidace likvidátor sestaví účetní uzávěrku, sepíše závěrečnou zprávu.</a:t>
            </a:r>
          </a:p>
          <a:p>
            <a:pPr algn="just"/>
            <a:r>
              <a:rPr lang="cs-CZ" sz="1800" b="1" dirty="0" smtClean="0"/>
              <a:t>Výmaz </a:t>
            </a:r>
            <a:r>
              <a:rPr lang="cs-CZ" sz="1800" b="1" dirty="0"/>
              <a:t>společnosti</a:t>
            </a:r>
            <a:r>
              <a:rPr lang="cs-CZ" sz="1800" dirty="0"/>
              <a:t>, zrušení likvidací z obchodního rejstříku</a:t>
            </a:r>
            <a:r>
              <a:rPr lang="cs-CZ" sz="1800" dirty="0" smtClean="0"/>
              <a:t>.</a:t>
            </a:r>
          </a:p>
          <a:p>
            <a:pPr algn="just"/>
            <a:endParaRPr lang="cs-CZ" sz="1800" dirty="0"/>
          </a:p>
          <a:p>
            <a:pPr algn="just"/>
            <a:r>
              <a:rPr lang="cs-CZ" sz="1800" b="1" i="1" dirty="0"/>
              <a:t>Likvidační zůstatek </a:t>
            </a:r>
            <a:r>
              <a:rPr lang="cs-CZ" sz="1800" dirty="0"/>
              <a:t>je výsledkem likvidace společnosti. Zůstatek může být aktivní –likvidační zisk nebo pasivní –likvidační ztráta. V případě aktivního výsledku rozděluje likvidační zůstatek mezi věřitele a v případě ztráty zabezpečuje úhradu u těch společností, kde to zákon nařizuje.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Likvidace</a:t>
            </a:r>
            <a:endParaRPr lang="cs-CZ" sz="1800" dirty="0"/>
          </a:p>
        </p:txBody>
      </p:sp>
    </p:spTree>
    <p:extLst>
      <p:ext uri="{BB962C8B-B14F-4D97-AF65-F5344CB8AC3E}">
        <p14:creationId xmlns:p14="http://schemas.microsoft.com/office/powerpoint/2010/main" val="130336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smtClean="0"/>
              <a:t>Při </a:t>
            </a:r>
            <a:r>
              <a:rPr lang="cs-CZ" sz="1500" dirty="0"/>
              <a:t>rozdělování likvidačního zůstatku mohou nastat tyto situace:</a:t>
            </a:r>
          </a:p>
          <a:p>
            <a:pPr algn="just"/>
            <a:r>
              <a:rPr lang="cs-CZ" sz="1500" dirty="0" smtClean="0"/>
              <a:t>Po </a:t>
            </a:r>
            <a:r>
              <a:rPr lang="cs-CZ" sz="1500" dirty="0"/>
              <a:t>splacení všech závazků zbyl vlastní kapitál větší než vklady společníků. V tomto případě likvidátor splatí vklady, uhradí fondy ze zisku a rozdělí zbytek likvidačního zůstatku.</a:t>
            </a:r>
          </a:p>
          <a:p>
            <a:pPr algn="just"/>
            <a:r>
              <a:rPr lang="cs-CZ" sz="1500" dirty="0" smtClean="0"/>
              <a:t>Další </a:t>
            </a:r>
            <a:r>
              <a:rPr lang="cs-CZ" sz="1500" dirty="0"/>
              <a:t>možná varianta je, že po splacení všech závazků je likvidační zisk roven nebo menší než vklady společníků, tzn. že zisk z likvidace je buď roven základnímu </a:t>
            </a:r>
            <a:r>
              <a:rPr lang="cs-CZ" sz="1500" dirty="0" smtClean="0"/>
              <a:t>kapitálu </a:t>
            </a:r>
            <a:r>
              <a:rPr lang="cs-CZ" sz="1500" dirty="0"/>
              <a:t>nebo je menší než základní kapitál. Likvidační zisk se rozdělí podle vkladu zápisu v obchodním rejstříku nebo se poměrně zkrátí u všech společníků.</a:t>
            </a:r>
          </a:p>
          <a:p>
            <a:pPr algn="just"/>
            <a:r>
              <a:rPr lang="cs-CZ" sz="1500" dirty="0" smtClean="0"/>
              <a:t>Jakmile </a:t>
            </a:r>
            <a:r>
              <a:rPr lang="cs-CZ" sz="1500" dirty="0"/>
              <a:t>po splacení závazků dojde k tomu, že likvidační zůstatek bude záporný </a:t>
            </a:r>
            <a:r>
              <a:rPr lang="cs-CZ" sz="1500" dirty="0" smtClean="0"/>
              <a:t>a jeho </a:t>
            </a:r>
            <a:r>
              <a:rPr lang="cs-CZ" sz="1500" dirty="0"/>
              <a:t>velikost je větší než vklady společníků, pak v tomto případě není co rozdělovat.</a:t>
            </a:r>
          </a:p>
          <a:p>
            <a:pPr algn="just"/>
            <a:r>
              <a:rPr lang="cs-CZ" sz="1500" dirty="0" smtClean="0"/>
              <a:t>Poslední </a:t>
            </a:r>
            <a:r>
              <a:rPr lang="cs-CZ" sz="1500" dirty="0"/>
              <a:t>varianta, která může nastat a která není pro podnik vůbec příznivá je ta, že po splacení závazků zbude vlastní kapitál menší než nula, tj. záporný. Likvidační zůstatek je záporný a jeho velikost je větší než vklady společníků. Likvidace končí předlužením </a:t>
            </a:r>
            <a:r>
              <a:rPr lang="cs-CZ" sz="1500" dirty="0" smtClean="0"/>
              <a:t>tzn., </a:t>
            </a:r>
            <a:r>
              <a:rPr lang="cs-CZ" sz="1500" dirty="0"/>
              <a:t>že podnik se dostal do </a:t>
            </a:r>
            <a:r>
              <a:rPr lang="cs-CZ" sz="1500" b="1" i="1" dirty="0"/>
              <a:t>úpadku</a:t>
            </a:r>
            <a:r>
              <a:rPr lang="cs-CZ" sz="1500" dirty="0"/>
              <a:t>!!!</a:t>
            </a:r>
          </a:p>
          <a:p>
            <a:pPr marL="0" indent="0" algn="just">
              <a:buNone/>
            </a:pPr>
            <a:endParaRPr lang="cs-CZ" sz="1500" dirty="0" smtClean="0"/>
          </a:p>
          <a:p>
            <a:pPr marL="0" indent="0" algn="just">
              <a:buNone/>
            </a:pPr>
            <a:r>
              <a:rPr lang="cs-CZ" sz="1500" dirty="0" smtClean="0"/>
              <a:t>Zjistí-li  </a:t>
            </a:r>
            <a:r>
              <a:rPr lang="cs-CZ" sz="1500" dirty="0"/>
              <a:t>věřitelé společnosti, že podnik je v úpadku, potom mají právo podat na společnost tzv.  </a:t>
            </a:r>
            <a:r>
              <a:rPr lang="cs-CZ" sz="1500" b="1" i="1" dirty="0"/>
              <a:t>insolvenční návrh</a:t>
            </a:r>
            <a:r>
              <a:rPr lang="cs-CZ" sz="1500" dirty="0"/>
              <a:t>.</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Likvidace</a:t>
            </a:r>
            <a:endParaRPr lang="cs-CZ" sz="1800" dirty="0"/>
          </a:p>
        </p:txBody>
      </p:sp>
    </p:spTree>
    <p:extLst>
      <p:ext uri="{BB962C8B-B14F-4D97-AF65-F5344CB8AC3E}">
        <p14:creationId xmlns:p14="http://schemas.microsoft.com/office/powerpoint/2010/main" val="19039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Jedná </a:t>
            </a:r>
            <a:r>
              <a:rPr lang="cs-CZ" sz="1800" dirty="0"/>
              <a:t>se v podstatě o tzv. likvidační cestu, kdy je zpeněžen majetek podniku (v případě fyzické osoby může jít i o zpeněžení majetku dlužníka) a výtěžek je dle pravidel rozdělen mezi věřitele. </a:t>
            </a:r>
            <a:endParaRPr lang="cs-CZ" sz="1800" dirty="0" smtClean="0"/>
          </a:p>
          <a:p>
            <a:pPr algn="just"/>
            <a:r>
              <a:rPr lang="cs-CZ" sz="1800" dirty="0" smtClean="0"/>
              <a:t>Definice </a:t>
            </a:r>
            <a:r>
              <a:rPr lang="cs-CZ" sz="1800" dirty="0"/>
              <a:t>konkursu je obsažena v § 244 </a:t>
            </a:r>
            <a:r>
              <a:rPr lang="cs-CZ" sz="1800" dirty="0" smtClean="0"/>
              <a:t>Insolvenčního zákona (Zákon č. 182/2006 Sb., o úpadku a způsobech jeho řešení), </a:t>
            </a:r>
            <a:r>
              <a:rPr lang="cs-CZ" sz="1800" dirty="0"/>
              <a:t>podle nějž jde o způsob řešení úpadku spočívající v tom, že na základě rozhodnutí o prohlášení konkursu jsou zjištěné pohledávky věřitelů zásadně poměrně uspokojeny z výnosu zpeněžení majetkové podstaty s tím, že neuspokojené pohledávky nebo jejich části nezanikají, pokud zákon nestanoví jinak. </a:t>
            </a:r>
            <a:endParaRPr lang="cs-CZ" sz="1800" dirty="0" smtClean="0"/>
          </a:p>
          <a:p>
            <a:pPr algn="just"/>
            <a:r>
              <a:rPr lang="cs-CZ" sz="1800" dirty="0" smtClean="0"/>
              <a:t>Insolvenční </a:t>
            </a:r>
            <a:r>
              <a:rPr lang="cs-CZ" sz="1800" dirty="0"/>
              <a:t>zákon oproti předešlému konkursnímu zákonu rozšiřuje možnosti řešení úpadku </a:t>
            </a:r>
            <a:r>
              <a:rPr lang="cs-CZ" sz="1800" dirty="0" smtClean="0"/>
              <a:t>dlužníka, a to na: </a:t>
            </a:r>
          </a:p>
          <a:p>
            <a:pPr lvl="1" algn="just"/>
            <a:r>
              <a:rPr lang="cs-CZ" sz="1800" dirty="0" smtClean="0"/>
              <a:t>nepatrný konkurz; </a:t>
            </a:r>
          </a:p>
          <a:p>
            <a:pPr lvl="1" algn="just"/>
            <a:r>
              <a:rPr lang="cs-CZ" sz="1800" dirty="0" smtClean="0"/>
              <a:t>reorganizaci.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Konkurz</a:t>
            </a:r>
            <a:endParaRPr lang="cs-CZ" sz="1800" dirty="0"/>
          </a:p>
        </p:txBody>
      </p:sp>
    </p:spTree>
    <p:extLst>
      <p:ext uri="{BB962C8B-B14F-4D97-AF65-F5344CB8AC3E}">
        <p14:creationId xmlns:p14="http://schemas.microsoft.com/office/powerpoint/2010/main" val="2932956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Schopnosti</a:t>
            </a:r>
            <a:r>
              <a:rPr lang="cs-CZ" sz="1600" dirty="0"/>
              <a:t> manažera představují vrozený potenciál, díky němuž je manažer jakýmsi přirozeným způsobem připraven na vykonávání své činnosti. Ke schopnostem krizového manažera by bezesporu měly patřit: </a:t>
            </a:r>
          </a:p>
          <a:p>
            <a:pPr lvl="0" algn="just"/>
            <a:r>
              <a:rPr lang="cs-CZ" sz="1600" b="1" dirty="0"/>
              <a:t>rozumové (intelektuální) schopnosti</a:t>
            </a:r>
            <a:r>
              <a:rPr lang="cs-CZ" sz="1600" dirty="0"/>
              <a:t> - analytické myšlení, kreativita, rychlé rozhodování, systematický přístup, soustředění se na výsledky, bystrost apod.;</a:t>
            </a:r>
          </a:p>
          <a:p>
            <a:pPr lvl="0" algn="just"/>
            <a:r>
              <a:rPr lang="cs-CZ" sz="1600" b="1" dirty="0"/>
              <a:t>psychická a intelektuální dispozice</a:t>
            </a:r>
            <a:r>
              <a:rPr lang="cs-CZ" sz="1600" dirty="0"/>
              <a:t> – rezistence vůči stresu, citová vyrovnanost, jednání s pozitivním cílovým obsahem, sebeovládání, asertivní jednání, schopnost odolávat tlakům a vlivům (díky tomu úspěšně řešit konflikty na pracovištích, činit velmi nepříjemná rozhodnutí a nepopulární opatření).</a:t>
            </a:r>
          </a:p>
          <a:p>
            <a:pPr algn="just"/>
            <a:endParaRPr lang="cs-CZ" sz="1600" dirty="0"/>
          </a:p>
          <a:p>
            <a:pPr marL="0" indent="0" algn="just">
              <a:buNone/>
            </a:pPr>
            <a:r>
              <a:rPr lang="cs-CZ" sz="1600" b="1" dirty="0"/>
              <a:t>Vlastnosti</a:t>
            </a:r>
            <a:r>
              <a:rPr lang="cs-CZ" sz="1600" dirty="0"/>
              <a:t> manažera jsou zdrojem relativně ustáleného způsobu jeho chování. Například korektnost jednání krizového manažera podmiňuje jeho úspěšnost, věrohodnost a efektivnost. Seriózní, poctivé a etické jednání za všech okolností může napomoci k získání prestiže a autority. Citlivý přístup k zaměstnancům rozhodně není slabinou manažera.</a:t>
            </a:r>
          </a:p>
          <a:p>
            <a:pPr marL="0" lvl="0" indent="0" algn="just">
              <a:buNone/>
            </a:pPr>
            <a:endParaRPr lang="cs-CZ" sz="1600" dirty="0"/>
          </a:p>
          <a:p>
            <a:pPr marL="0" lvl="0" indent="0" algn="just">
              <a:buNone/>
            </a:pPr>
            <a:endParaRPr lang="cs-CZ" sz="1600" dirty="0"/>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0779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cs-CZ" sz="1800" b="1" dirty="0"/>
              <a:t>Nepatrný konkurs. </a:t>
            </a:r>
            <a:r>
              <a:rPr lang="cs-CZ" sz="1800" dirty="0"/>
              <a:t>V případě, že dlužníkem je fyzická osoba, jehož obrat nepřesahuje </a:t>
            </a:r>
            <a:r>
              <a:rPr lang="cs-CZ" sz="1800" i="1" dirty="0"/>
              <a:t>2 mil. Kč</a:t>
            </a:r>
            <a:r>
              <a:rPr lang="cs-CZ" sz="1800" dirty="0"/>
              <a:t> a nemá více než </a:t>
            </a:r>
            <a:r>
              <a:rPr lang="cs-CZ" sz="1800" i="1" dirty="0"/>
              <a:t>50 zaměstnanců</a:t>
            </a:r>
            <a:r>
              <a:rPr lang="cs-CZ" sz="1800" dirty="0"/>
              <a:t>, může soud rozhodnout o tzv. </a:t>
            </a:r>
            <a:r>
              <a:rPr lang="cs-CZ" sz="1800" b="1" i="1" dirty="0"/>
              <a:t>nepatrném konkursu</a:t>
            </a:r>
            <a:r>
              <a:rPr lang="cs-CZ" sz="1800" dirty="0"/>
              <a:t>, který je zjednodušeně řečeno zkrácenou a zjednodušenou formou konkursu. </a:t>
            </a:r>
            <a:endParaRPr lang="cs-CZ" sz="1800" dirty="0" smtClean="0"/>
          </a:p>
          <a:p>
            <a:pPr marL="361950" lvl="1" indent="-361950" algn="just">
              <a:buFont typeface="Arial" panose="020B0604020202020204" pitchFamily="34" charset="0"/>
              <a:buChar char="•"/>
            </a:pPr>
            <a:r>
              <a:rPr lang="cs-CZ" sz="1800" dirty="0" smtClean="0"/>
              <a:t>Rozhodnutí </a:t>
            </a:r>
            <a:r>
              <a:rPr lang="cs-CZ" sz="1800" dirty="0"/>
              <a:t>o tom, že jde o nepatrný konkurs (že konkurs bude projednáván jako nepatrný), vydá insolvenční soud na návrh, nebo i bez návrhu, a učiní tak již s prohlášením konkursu nebo kdykoli po prohlášení konkursu. </a:t>
            </a:r>
            <a:endParaRPr lang="cs-CZ" sz="1800" dirty="0" smtClean="0"/>
          </a:p>
          <a:p>
            <a:pPr marL="361950" lvl="1" indent="-361950" algn="just">
              <a:buFont typeface="Arial" panose="020B0604020202020204" pitchFamily="34" charset="0"/>
              <a:buChar char="•"/>
            </a:pPr>
            <a:r>
              <a:rPr lang="cs-CZ" sz="1800" dirty="0" smtClean="0"/>
              <a:t>Vyjde-li </a:t>
            </a:r>
            <a:r>
              <a:rPr lang="cs-CZ" sz="1800" dirty="0"/>
              <a:t>však dodatečně najevo, že konkurs neměl být považován za nepatrný, insolvenční soud rozhodnutí o nepatrném konkursu bezodkladně (i bez návrhu) </a:t>
            </a:r>
            <a:r>
              <a:rPr lang="cs-CZ" sz="1800" b="1" i="1" dirty="0"/>
              <a:t>zruší.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Konkurz</a:t>
            </a:r>
            <a:endParaRPr lang="cs-CZ" sz="1800" dirty="0"/>
          </a:p>
        </p:txBody>
      </p:sp>
    </p:spTree>
    <p:extLst>
      <p:ext uri="{BB962C8B-B14F-4D97-AF65-F5344CB8AC3E}">
        <p14:creationId xmlns:p14="http://schemas.microsoft.com/office/powerpoint/2010/main" val="87537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cs-CZ" sz="1800" dirty="0"/>
              <a:t>I nadále je jedním z možných řešení úpadku konkurs, nově mohou dlužníci podnikatelé v úpadku, příp. jejich věřitelé využít reorganizaci</a:t>
            </a:r>
            <a:r>
              <a:rPr lang="cs-CZ" sz="1800" dirty="0" smtClean="0"/>
              <a:t>.</a:t>
            </a:r>
          </a:p>
          <a:p>
            <a:pPr marL="361950" lvl="1" indent="-361950" algn="just">
              <a:buFont typeface="Arial" panose="020B0604020202020204" pitchFamily="34" charset="0"/>
              <a:buChar char="•"/>
            </a:pPr>
            <a:r>
              <a:rPr lang="cs-CZ" sz="1800" b="1" dirty="0"/>
              <a:t>Reorganizací</a:t>
            </a:r>
            <a:r>
              <a:rPr lang="cs-CZ" sz="1800" dirty="0"/>
              <a:t> se rozumí zpravidla postupné uspokojování pohledávek věřitelů při zachování provozu dlužníkova podniku, zajištěné opatřeními k ozdravění hospodaření tohoto podniku podle insolvenčním soudem schváleného reorganizačního plánu s průběžnou kontrolou jeho plnění ze strany věřitelů. </a:t>
            </a:r>
            <a:endParaRPr lang="cs-CZ" sz="1800" dirty="0" smtClean="0"/>
          </a:p>
          <a:p>
            <a:pPr marL="361950" lvl="1" indent="-361950" algn="just">
              <a:buFont typeface="Arial" panose="020B0604020202020204" pitchFamily="34" charset="0"/>
              <a:buChar char="•"/>
            </a:pPr>
            <a:r>
              <a:rPr lang="cs-CZ" sz="1800" dirty="0" smtClean="0"/>
              <a:t>Reorganizací </a:t>
            </a:r>
            <a:r>
              <a:rPr lang="cs-CZ" sz="1800" dirty="0"/>
              <a:t>lze řešit úpadek nebo hrozící úpadek dlužníka, který je podnikatelem; reorganizace se týká jeho podniku. </a:t>
            </a:r>
            <a:endParaRPr lang="cs-CZ" sz="1800" dirty="0" smtClean="0"/>
          </a:p>
          <a:p>
            <a:pPr marL="361950" lvl="1" indent="-361950" algn="just">
              <a:buFont typeface="Arial" panose="020B0604020202020204" pitchFamily="34" charset="0"/>
              <a:buChar char="•"/>
            </a:pPr>
            <a:r>
              <a:rPr lang="cs-CZ" sz="1800" dirty="0" smtClean="0"/>
              <a:t>Reorganizace </a:t>
            </a:r>
            <a:r>
              <a:rPr lang="cs-CZ" sz="1800" dirty="0"/>
              <a:t>není přípustná, je-li dlužníkem právnická osoba v likvidaci, obchodník s cennými papíry nebo osoba oprávněná k obchodování na komoditní burze podle zvláštního právního předpisu. </a:t>
            </a:r>
            <a:endParaRPr lang="cs-CZ" sz="1800" dirty="0" smtClean="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Konkurz</a:t>
            </a:r>
            <a:endParaRPr lang="cs-CZ" sz="1800" dirty="0"/>
          </a:p>
        </p:txBody>
      </p:sp>
    </p:spTree>
    <p:extLst>
      <p:ext uri="{BB962C8B-B14F-4D97-AF65-F5344CB8AC3E}">
        <p14:creationId xmlns:p14="http://schemas.microsoft.com/office/powerpoint/2010/main" val="66054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1" indent="-361950" algn="just">
              <a:buFont typeface="Arial" panose="020B0604020202020204" pitchFamily="34" charset="0"/>
              <a:buChar char="•"/>
            </a:pPr>
            <a:r>
              <a:rPr lang="cs-CZ" sz="1800" dirty="0" smtClean="0"/>
              <a:t>Reorganizace </a:t>
            </a:r>
            <a:r>
              <a:rPr lang="cs-CZ" sz="1800" dirty="0"/>
              <a:t>dle insolvenčního zákona je určena zejména, ale nikoliv výlučně, pro velké dlužníky - podnikatele, jejichž roční obrat činí minimálně 100 mil. Kč nebo mají-li více než 100 zaměstnanců. </a:t>
            </a:r>
            <a:endParaRPr lang="cs-CZ" sz="1800" dirty="0" smtClean="0"/>
          </a:p>
          <a:p>
            <a:pPr marL="361950" lvl="1" indent="-361950" algn="just">
              <a:buFont typeface="Arial" panose="020B0604020202020204" pitchFamily="34" charset="0"/>
              <a:buChar char="•"/>
            </a:pPr>
            <a:r>
              <a:rPr lang="cs-CZ" sz="1800" dirty="0" smtClean="0"/>
              <a:t>Reorganizace </a:t>
            </a:r>
            <a:r>
              <a:rPr lang="cs-CZ" sz="1800" dirty="0"/>
              <a:t>je dále určena pro ostatní dlužníky-podnikatele, kteří se na reorganizaci dohodnou se svými věřiteli = tzv. reorganizace, u které nezáleží na ročním obratu nebo počtu zaměstnanců, ale na tom, zda je skutečně co reorganizovat. </a:t>
            </a:r>
            <a:endParaRPr lang="cs-CZ" sz="1800" dirty="0" smtClean="0"/>
          </a:p>
          <a:p>
            <a:pPr marL="361950" lvl="1" indent="-361950" algn="just">
              <a:buFont typeface="Arial" panose="020B0604020202020204" pitchFamily="34" charset="0"/>
              <a:buChar char="•"/>
            </a:pPr>
            <a:r>
              <a:rPr lang="cs-CZ" sz="1800" dirty="0" smtClean="0"/>
              <a:t>Dlužníci </a:t>
            </a:r>
            <a:r>
              <a:rPr lang="cs-CZ" sz="1800" dirty="0"/>
              <a:t>v procesu reorganizace musí být schopni za určitých podmínek dále pokračovat v podnikání. </a:t>
            </a:r>
            <a:endParaRPr lang="cs-CZ" sz="1800" dirty="0" smtClean="0"/>
          </a:p>
          <a:p>
            <a:pPr marL="361950" lvl="1" indent="-361950" algn="just">
              <a:buFont typeface="Arial" panose="020B0604020202020204" pitchFamily="34" charset="0"/>
              <a:buChar char="•"/>
            </a:pPr>
            <a:r>
              <a:rPr lang="cs-CZ" sz="1800" dirty="0" smtClean="0"/>
              <a:t>Základním </a:t>
            </a:r>
            <a:r>
              <a:rPr lang="cs-CZ" sz="1800" dirty="0"/>
              <a:t>principem reorganizace je dosažení vyššího uspokojení oproti konkursu za současného zachování podniku dlužníka. </a:t>
            </a:r>
            <a:endParaRPr lang="cs-CZ" sz="1800" dirty="0" smtClean="0"/>
          </a:p>
          <a:p>
            <a:pPr marL="361950" lvl="1" indent="-361950" algn="just">
              <a:buFont typeface="Arial" panose="020B0604020202020204" pitchFamily="34" charset="0"/>
              <a:buChar char="•"/>
            </a:pPr>
            <a:r>
              <a:rPr lang="cs-CZ" sz="1800" dirty="0" smtClean="0"/>
              <a:t>Osobou </a:t>
            </a:r>
            <a:r>
              <a:rPr lang="cs-CZ" sz="1800" dirty="0"/>
              <a:t>oprávněnou podat návrh na povolení reorganizace je dlužník nebo přihlášený věřitel.</a:t>
            </a:r>
            <a:endParaRPr lang="cs-CZ" sz="1800" b="1" dirty="0" smtClean="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Konkurz</a:t>
            </a:r>
            <a:endParaRPr lang="cs-CZ" sz="1800" dirty="0"/>
          </a:p>
        </p:txBody>
      </p:sp>
    </p:spTree>
    <p:extLst>
      <p:ext uri="{BB962C8B-B14F-4D97-AF65-F5344CB8AC3E}">
        <p14:creationId xmlns:p14="http://schemas.microsoft.com/office/powerpoint/2010/main" val="129376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Práci krizového manažera v nadměrném rozsahu doprovází jev, označovaný </a:t>
            </a:r>
            <a:r>
              <a:rPr lang="cs-CZ" sz="1800" b="1" dirty="0"/>
              <a:t>stres</a:t>
            </a:r>
            <a:r>
              <a:rPr lang="cs-CZ" sz="1800" dirty="0"/>
              <a:t>. Slovo „stres“ bylo do češtiny přijato z angličtiny a znamená tíseň, nesnáz, tlak. Ke stresu dochází v situacích, kdy nastává či může nastat ohrožení člověka. Stres, jenž doprovází každou krizi, se projevuje nejen u manažerů, nýbrž také u podřízených. </a:t>
            </a:r>
          </a:p>
          <a:p>
            <a:pPr algn="just"/>
            <a:endParaRPr lang="cs-CZ" sz="1800" dirty="0"/>
          </a:p>
          <a:p>
            <a:pPr algn="just"/>
            <a:r>
              <a:rPr lang="cs-CZ" sz="1800" dirty="0"/>
              <a:t>V souvislosti s krizí vzniká stres jako reakce manažera na možnost ztráty nejen manažerského postavení v podniku, ale zaměstnání vůbec, čímž se může dostat do sociální nejistoty. Krize s sebou přináší také narušení stereotypů jednání, neboť její řešení vyžaduje změnu manažerova chování. V této souvislosti mluvíme o </a:t>
            </a:r>
            <a:r>
              <a:rPr lang="cs-CZ" sz="1800" b="1" dirty="0"/>
              <a:t>situačním stresu</a:t>
            </a:r>
            <a:r>
              <a:rPr lang="cs-CZ" sz="1800" dirty="0"/>
              <a:t>, který není žádným specifikem krizových manažerů, jelikož se dotýká každého zaměstnance podniku. </a:t>
            </a:r>
          </a:p>
          <a:p>
            <a:pPr algn="just"/>
            <a:endParaRPr lang="cs-CZ" sz="1800" dirty="0"/>
          </a:p>
          <a:p>
            <a:pPr marL="0" lvl="0" indent="0" algn="just">
              <a:buNone/>
            </a:pPr>
            <a:endParaRPr lang="cs-CZ" sz="1800" dirty="0"/>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62891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smtClean="0"/>
              <a:t>V</a:t>
            </a:r>
            <a:r>
              <a:rPr lang="cs-CZ" sz="1500" dirty="0"/>
              <a:t> chování krizových manažerů se může rovněž projevovat </a:t>
            </a:r>
            <a:r>
              <a:rPr lang="cs-CZ" sz="1500" b="1" dirty="0"/>
              <a:t>stres anticipující</a:t>
            </a:r>
            <a:r>
              <a:rPr lang="cs-CZ" sz="1500" dirty="0"/>
              <a:t> (předběžný). Ten je obvykle vyvoláván pocitem úzkosti z pravděpodobných problémů, které se mohou v souvislosti s krizí podniku vyskytnout a které bude manažer považovat za zkoušku svých dovedností a znalostí.</a:t>
            </a:r>
          </a:p>
          <a:p>
            <a:pPr algn="just"/>
            <a:endParaRPr lang="cs-CZ" sz="1500" dirty="0"/>
          </a:p>
          <a:p>
            <a:pPr algn="just"/>
            <a:r>
              <a:rPr lang="cs-CZ" sz="1500" dirty="0"/>
              <a:t>Ke krizovému managementu neodmyslitelně patří také </a:t>
            </a:r>
            <a:r>
              <a:rPr lang="cs-CZ" sz="1500" b="1" dirty="0"/>
              <a:t>časový stres</a:t>
            </a:r>
            <a:r>
              <a:rPr lang="cs-CZ" sz="1500" dirty="0"/>
              <a:t>, projevující se podobně jako situační stres jak na práci krizového manažera, tak také jeho podřízených. Řešení krizové situace vyžaduje rychlá rozhodnutí, bezprostřední chování či realizaci změn a zejména velmi rychlé pozitivní výsledky</a:t>
            </a:r>
            <a:r>
              <a:rPr lang="cs-CZ" sz="1500" dirty="0" smtClean="0"/>
              <a:t>.</a:t>
            </a:r>
          </a:p>
          <a:p>
            <a:pPr algn="just"/>
            <a:endParaRPr lang="cs-CZ" sz="1500" dirty="0" smtClean="0"/>
          </a:p>
          <a:p>
            <a:pPr algn="just"/>
            <a:r>
              <a:rPr lang="cs-CZ" sz="1500" dirty="0"/>
              <a:t>Negativní zážitek, spojený s vnímáním krize podniku, je nutné co nejdříve přeměnit v produktivní, tvořivou a konstruktivní reakci. Tato schopnost vyrovnat se se stresem a rychle na krizovou situaci zareagovat, je nazývána jako </a:t>
            </a:r>
            <a:r>
              <a:rPr lang="cs-CZ" sz="1500" b="1" dirty="0"/>
              <a:t>psychologická </a:t>
            </a:r>
            <a:r>
              <a:rPr lang="cs-CZ" sz="1500" b="1" dirty="0" err="1"/>
              <a:t>resilience</a:t>
            </a:r>
            <a:r>
              <a:rPr lang="cs-CZ" sz="1500" dirty="0"/>
              <a:t>. </a:t>
            </a:r>
            <a:r>
              <a:rPr lang="cs-CZ" sz="1500" dirty="0" err="1"/>
              <a:t>Resilientní</a:t>
            </a:r>
            <a:r>
              <a:rPr lang="cs-CZ" sz="1500" dirty="0"/>
              <a:t> manažeři rychle postoupí od analýzy k akčnímu plánu a tedy reakci. Velmi rychle se přesunou od myšlení orientovaného na příčinu krize k myšlení, orientovanému na razantní reakci a svou pozornost zaměří striktně kupředu. </a:t>
            </a:r>
          </a:p>
          <a:p>
            <a:pPr marL="0" lvl="0" indent="0" algn="just">
              <a:buNone/>
            </a:pPr>
            <a:endParaRPr lang="cs-CZ" sz="1500" dirty="0"/>
          </a:p>
          <a:p>
            <a:pPr marL="0" lvl="0" indent="0" algn="just">
              <a:buNone/>
            </a:pPr>
            <a:endParaRPr lang="cs-CZ" sz="1500" dirty="0"/>
          </a:p>
          <a:p>
            <a:pPr lvl="0"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205934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Kolektivisté – „buďme připraveni pro naše lidi“</a:t>
            </a:r>
          </a:p>
          <a:p>
            <a:endParaRPr lang="cs-CZ" sz="1800" dirty="0"/>
          </a:p>
          <a:p>
            <a:r>
              <a:rPr lang="cs-CZ" sz="1800" dirty="0"/>
              <a:t>Sjednotitelé – „optimalizujeme naše klíčové schopnosti“</a:t>
            </a:r>
          </a:p>
          <a:p>
            <a:endParaRPr lang="cs-CZ" sz="1800" dirty="0"/>
          </a:p>
          <a:p>
            <a:r>
              <a:rPr lang="cs-CZ" sz="1800" dirty="0"/>
              <a:t>Působitelé – „dělejme něco, rychle“</a:t>
            </a:r>
          </a:p>
          <a:p>
            <a:pPr marL="0" indent="0" algn="just">
              <a:buNone/>
            </a:pPr>
            <a:r>
              <a:rPr lang="cs-CZ" sz="1800" dirty="0" smtClean="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Typy krizových manažerů</a:t>
            </a:r>
            <a:endParaRPr lang="cs-CZ" dirty="0"/>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Složení: pracovní pozice a klíčové odbornosti </a:t>
            </a:r>
          </a:p>
          <a:p>
            <a:pPr algn="just"/>
            <a:r>
              <a:rPr lang="cs-CZ" sz="1800" dirty="0"/>
              <a:t>Role, pravomoci a odpovědnosti členů jsou přesně vymezeny</a:t>
            </a:r>
          </a:p>
          <a:p>
            <a:pPr algn="just"/>
            <a:r>
              <a:rPr lang="cs-CZ" sz="1800" dirty="0"/>
              <a:t>Je stanovena zastupitelnost členů</a:t>
            </a:r>
          </a:p>
          <a:p>
            <a:pPr algn="just"/>
            <a:r>
              <a:rPr lang="cs-CZ" sz="1800" dirty="0"/>
              <a:t>Tvořen z vlastníka organizace a odborníků z příslušných funkcionálních oblastí</a:t>
            </a:r>
          </a:p>
          <a:p>
            <a:pPr algn="just"/>
            <a:r>
              <a:rPr lang="cs-CZ" sz="1800" dirty="0"/>
              <a:t>Počet členů dle velikosti podniku – optimální velikost 5 – 7 členů</a:t>
            </a:r>
          </a:p>
          <a:p>
            <a:pPr algn="just"/>
            <a:r>
              <a:rPr lang="cs-CZ" sz="1800" dirty="0"/>
              <a:t>Důležitá spolupráce a schopnost práce v týmu, podřídit se kolektivu a dodržovat příkazy krizového manažera</a:t>
            </a:r>
          </a:p>
          <a:p>
            <a:pPr algn="just"/>
            <a:r>
              <a:rPr lang="cs-CZ" sz="1800" dirty="0"/>
              <a:t>Základem je společný cíl, důvěra, loajalita k týmu, respektování krizového manažera, dodržování jeho nařízení, disciplína, vysoké pracovní nasazení, stoprocentní plnění pracovních úkolů v krátkém čase, tolerance členů týmu a schopnost komunikace</a:t>
            </a:r>
          </a:p>
          <a:p>
            <a:pPr marL="0" lvl="0" indent="0" algn="just">
              <a:buNone/>
            </a:pPr>
            <a:r>
              <a:rPr lang="cs-CZ" sz="1800" dirty="0" smtClean="0"/>
              <a:t> </a:t>
            </a: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tým</a:t>
            </a:r>
            <a:endParaRPr lang="cs-CZ" dirty="0"/>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Podstata – poskytnutí manažerských kapacit, dovedností a zkušeností na předem dohodnutou dobu pro dosažení stanoveného cíle za jasně definované náklady formou externí služby.</a:t>
            </a:r>
          </a:p>
          <a:p>
            <a:endParaRPr lang="cs-CZ" sz="1800" dirty="0"/>
          </a:p>
          <a:p>
            <a:r>
              <a:rPr lang="cs-CZ" sz="1800" dirty="0"/>
              <a:t>IM je po smluvní dobu začleněn do organizační struktury společnosti se všemi odpovědnostmi spojenými s pozicí, kterou zastává.</a:t>
            </a:r>
          </a:p>
          <a:p>
            <a:pPr>
              <a:buNone/>
            </a:pPr>
            <a:endParaRPr lang="cs-CZ" sz="1800" dirty="0"/>
          </a:p>
          <a:p>
            <a:r>
              <a:rPr lang="cs-CZ" sz="1800" dirty="0"/>
              <a:t>Základní směry interim managementu</a:t>
            </a:r>
          </a:p>
          <a:p>
            <a:pPr lvl="1"/>
            <a:r>
              <a:rPr lang="cs-CZ" sz="1800" dirty="0"/>
              <a:t>Změnový </a:t>
            </a:r>
          </a:p>
          <a:p>
            <a:pPr lvl="1"/>
            <a:r>
              <a:rPr lang="cs-CZ" sz="1800" dirty="0"/>
              <a:t>Projektový</a:t>
            </a:r>
          </a:p>
          <a:p>
            <a:pPr lvl="1"/>
            <a:r>
              <a:rPr lang="cs-CZ" sz="1800" dirty="0"/>
              <a:t>Substituční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Interim manažer</a:t>
            </a:r>
            <a:endParaRPr lang="cs-CZ" dirty="0"/>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defPPr>
              <a:defRPr lang="cs-CZ"/>
            </a:defPPr>
            <a:lvl1pPr marL="342900" indent="-342900" algn="just">
              <a:spcBef>
                <a:spcPct val="20000"/>
              </a:spcBef>
              <a:buFont typeface="Arial" panose="020B0604020202020204" pitchFamily="34" charset="0"/>
              <a:buChar cha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lvl="1">
              <a:buFont typeface="Arial" panose="020B0604020202020204" pitchFamily="34" charset="0"/>
              <a:buChar char="•"/>
            </a:pPr>
            <a:r>
              <a:rPr lang="cs-CZ" sz="1800" dirty="0"/>
              <a:t>Návratnost investice</a:t>
            </a:r>
          </a:p>
          <a:p>
            <a:pPr lvl="1">
              <a:buFont typeface="Arial" panose="020B0604020202020204" pitchFamily="34" charset="0"/>
              <a:buChar char="•"/>
            </a:pPr>
            <a:r>
              <a:rPr lang="cs-CZ" sz="1800" dirty="0" smtClean="0"/>
              <a:t>Rychlost </a:t>
            </a:r>
            <a:endParaRPr lang="cs-CZ" sz="1800" dirty="0"/>
          </a:p>
          <a:p>
            <a:pPr lvl="1">
              <a:buFont typeface="Arial" panose="020B0604020202020204" pitchFamily="34" charset="0"/>
              <a:buChar char="•"/>
            </a:pPr>
            <a:r>
              <a:rPr lang="cs-CZ" sz="1800" dirty="0" smtClean="0"/>
              <a:t>Kvalifikace </a:t>
            </a:r>
            <a:endParaRPr lang="cs-CZ" sz="1800" dirty="0"/>
          </a:p>
          <a:p>
            <a:pPr lvl="1">
              <a:buFont typeface="Arial" panose="020B0604020202020204" pitchFamily="34" charset="0"/>
              <a:buChar char="•"/>
            </a:pPr>
            <a:r>
              <a:rPr lang="cs-CZ" sz="1800" dirty="0" smtClean="0"/>
              <a:t>Objektivita</a:t>
            </a:r>
            <a:endParaRPr lang="cs-CZ" sz="1800" dirty="0"/>
          </a:p>
          <a:p>
            <a:pPr lvl="1">
              <a:buFont typeface="Arial" panose="020B0604020202020204" pitchFamily="34" charset="0"/>
              <a:buChar char="•"/>
            </a:pPr>
            <a:r>
              <a:rPr lang="cs-CZ" sz="1800" dirty="0" smtClean="0"/>
              <a:t>Zodpovědnost</a:t>
            </a:r>
            <a:endParaRPr lang="cs-CZ" sz="1800" dirty="0"/>
          </a:p>
          <a:p>
            <a:pPr lvl="1">
              <a:buFont typeface="Arial" panose="020B0604020202020204" pitchFamily="34" charset="0"/>
              <a:buChar char="•"/>
            </a:pPr>
            <a:r>
              <a:rPr lang="cs-CZ" sz="1800" dirty="0" smtClean="0"/>
              <a:t>Efektivita</a:t>
            </a:r>
            <a:endParaRPr lang="cs-CZ" sz="1800" dirty="0"/>
          </a:p>
          <a:p>
            <a:pPr lvl="1">
              <a:buFont typeface="Arial" panose="020B0604020202020204" pitchFamily="34" charset="0"/>
              <a:buChar char="•"/>
            </a:pPr>
            <a:r>
              <a:rPr lang="cs-CZ" sz="1800" dirty="0" smtClean="0"/>
              <a:t>Závazek </a:t>
            </a:r>
            <a:endParaRPr lang="cs-CZ" sz="1800" dirty="0"/>
          </a:p>
          <a:p>
            <a:endParaRPr lang="cs-CZ"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Důvody k využívání interim manažerů</a:t>
            </a:r>
            <a:endParaRPr lang="cs-CZ" dirty="0"/>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Praxe a zkušenost, rychlost zapracování a </a:t>
            </a:r>
            <a:r>
              <a:rPr lang="cs-CZ" sz="1800" dirty="0" smtClean="0"/>
              <a:t>know-how.</a:t>
            </a:r>
            <a:endParaRPr lang="cs-CZ" sz="1800" dirty="0"/>
          </a:p>
          <a:p>
            <a:endParaRPr lang="cs-CZ" sz="1800" dirty="0"/>
          </a:p>
          <a:p>
            <a:r>
              <a:rPr lang="cs-CZ" sz="1800" dirty="0"/>
              <a:t>Žádné vazby se zaměstnanci – nový pohled na danou </a:t>
            </a:r>
            <a:r>
              <a:rPr lang="cs-CZ" sz="1800" dirty="0" smtClean="0"/>
              <a:t>problematiku.</a:t>
            </a:r>
            <a:endParaRPr lang="cs-CZ" sz="1800" dirty="0"/>
          </a:p>
          <a:p>
            <a:endParaRPr lang="cs-CZ" sz="1800" dirty="0"/>
          </a:p>
          <a:p>
            <a:r>
              <a:rPr lang="cs-CZ" sz="1800" dirty="0"/>
              <a:t>Zaměření na splnění daného </a:t>
            </a:r>
            <a:r>
              <a:rPr lang="cs-CZ" sz="1800" dirty="0" smtClean="0"/>
              <a:t>cíle.</a:t>
            </a:r>
            <a:endParaRPr lang="cs-CZ" sz="1800" dirty="0"/>
          </a:p>
          <a:p>
            <a:endParaRPr lang="cs-CZ" sz="1800" dirty="0"/>
          </a:p>
          <a:p>
            <a:r>
              <a:rPr lang="cs-CZ" sz="1800" dirty="0"/>
              <a:t>Nemá zájem zůstat u klienta – není zde boj o obhájení a udržení pozice v </a:t>
            </a:r>
            <a:r>
              <a:rPr lang="cs-CZ" sz="1800" dirty="0" smtClean="0"/>
              <a:t>podniku.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Výhody interim manažerů</a:t>
            </a:r>
            <a:endParaRPr lang="cs-CZ" dirty="0"/>
          </a:p>
        </p:txBody>
      </p:sp>
    </p:spTree>
    <p:extLst>
      <p:ext uri="{BB962C8B-B14F-4D97-AF65-F5344CB8AC3E}">
        <p14:creationId xmlns:p14="http://schemas.microsoft.com/office/powerpoint/2010/main" val="407045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Špatný výběr IM</a:t>
            </a:r>
          </a:p>
          <a:p>
            <a:endParaRPr lang="cs-CZ" sz="1800" dirty="0"/>
          </a:p>
          <a:p>
            <a:r>
              <a:rPr lang="cs-CZ" sz="1800" dirty="0"/>
              <a:t>Špatné, nepřesné nastavení cíle ve smlouvě</a:t>
            </a:r>
          </a:p>
          <a:p>
            <a:endParaRPr lang="cs-CZ" sz="1800" dirty="0"/>
          </a:p>
          <a:p>
            <a:r>
              <a:rPr lang="cs-CZ" sz="1800" dirty="0"/>
              <a:t>Neakceptace IM stávajícím managementem</a:t>
            </a:r>
          </a:p>
          <a:p>
            <a:endParaRPr lang="cs-CZ" sz="1800" dirty="0"/>
          </a:p>
          <a:p>
            <a:r>
              <a:rPr lang="cs-CZ" sz="1800" dirty="0"/>
              <a:t>Nedostatečná realizace výstupů (změn) po ukončení činnosti IM stávajícím managementem</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Rizika spojená s využíváním interim manažerů</a:t>
            </a:r>
            <a:endParaRPr lang="cs-CZ" dirty="0"/>
          </a:p>
        </p:txBody>
      </p:sp>
    </p:spTree>
    <p:extLst>
      <p:ext uri="{BB962C8B-B14F-4D97-AF65-F5344CB8AC3E}">
        <p14:creationId xmlns:p14="http://schemas.microsoft.com/office/powerpoint/2010/main" val="23752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Krizový management </a:t>
            </a:r>
            <a:r>
              <a:rPr lang="cs-CZ" sz="1800" dirty="0"/>
              <a:t>- určen ke zvládání mimořádné negativní (krizové) situace podnikatelského subjektu</a:t>
            </a:r>
          </a:p>
          <a:p>
            <a:pPr marL="109728" indent="0">
              <a:buNone/>
            </a:pPr>
            <a:endParaRPr lang="cs-CZ" sz="1800" dirty="0"/>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endParaRPr lang="cs-CZ" sz="1800" dirty="0"/>
          </a:p>
          <a:p>
            <a:r>
              <a:rPr lang="cs-CZ" sz="1800" b="1" i="1" dirty="0"/>
              <a:t>Užší pojetí </a:t>
            </a:r>
            <a:r>
              <a:rPr lang="cs-CZ" sz="1800" dirty="0"/>
              <a:t>- soubor opatření, zaměřený na řešení vzniklé krize podniku a omezování objemu škod, které mohou vzniknout v jejím důsledku</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Krizový management podniku je postaven na dvou pilířích, z nichž každý má své vlastní konkrétní cíle:</a:t>
            </a:r>
          </a:p>
          <a:p>
            <a:pPr lvl="0"/>
            <a:r>
              <a:rPr lang="cs-CZ" sz="1800" b="1" dirty="0"/>
              <a:t>Krizový plán podniku</a:t>
            </a:r>
            <a:r>
              <a:rPr lang="cs-CZ" sz="1800" dirty="0"/>
              <a:t>, k jehož cílům patří zejména snížit napětí v průběhu krizové situace, demonstrovat firemní závazky a odborné znalosti, efektivně řídit zdroje podniku. Odpovídá na otázky „Co budeme dělat? Jak budeme postupovat</a:t>
            </a:r>
            <a:r>
              <a:rPr lang="cs-CZ" sz="1800" dirty="0" smtClean="0"/>
              <a:t>?“</a:t>
            </a:r>
          </a:p>
          <a:p>
            <a:pPr lvl="0"/>
            <a:r>
              <a:rPr lang="cs-CZ" sz="1800" b="1" dirty="0" smtClean="0"/>
              <a:t>Plán </a:t>
            </a:r>
            <a:r>
              <a:rPr lang="cs-CZ" sz="1800" b="1" dirty="0"/>
              <a:t>krizové komunikace</a:t>
            </a:r>
            <a:r>
              <a:rPr lang="cs-CZ" sz="1800" dirty="0"/>
              <a:t>, jejímž hlavním cílem je řídit tok informací směrem k zájmovým skupinám uvnitř podniku (odbory, zaměstnanci, akcionáři/společníci, ostatní úrovně managementu) i vně podniku (dodavatelé, zákazníci, bankovní instituce, veřejnost apod.) a zabezpečit jejich přesnost. Odpovídá na otázky „Kdy, jak, koho a o čem budeme informovat?“ </a:t>
            </a:r>
            <a:r>
              <a:rPr lang="cs-CZ" sz="1800" dirty="0" smtClean="0"/>
              <a:t>  </a:t>
            </a:r>
            <a:endParaRPr lang="cs-CZ" sz="1800" dirty="0"/>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plánování</a:t>
            </a:r>
            <a:endParaRPr lang="cs-CZ" dirty="0"/>
          </a:p>
        </p:txBody>
      </p:sp>
    </p:spTree>
    <p:extLst>
      <p:ext uri="{BB962C8B-B14F-4D97-AF65-F5344CB8AC3E}">
        <p14:creationId xmlns:p14="http://schemas.microsoft.com/office/powerpoint/2010/main" val="411550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Realizace změn, jejichž výsledkem má být odstranění krizové situace podniku, obvykle vyžaduje zásahy do organizační struktury podniku. V některých případech se může jednat o dílčí změny (sloučení dvou oddělení, outsourcing činnosti určitého provozu apod.), jindy může docházet ke komplexní restrukturalizaci celého podniku</a:t>
            </a:r>
            <a:r>
              <a:rPr lang="cs-CZ" sz="1800" dirty="0" smtClean="0"/>
              <a:t>.</a:t>
            </a:r>
          </a:p>
          <a:p>
            <a:pPr lvl="0" algn="just"/>
            <a:r>
              <a:rPr lang="cs-CZ" sz="1800" dirty="0"/>
              <a:t>V okamžiku řešení krizové situace podniku, kdy je nezbytné realizovat celou řadu změn, může být na přechodnou dobu uplatněn jako pružný organizační formát </a:t>
            </a:r>
            <a:r>
              <a:rPr lang="cs-CZ" sz="1800" b="1" dirty="0"/>
              <a:t>„chaos management“</a:t>
            </a:r>
            <a:r>
              <a:rPr lang="cs-CZ" sz="1800" dirty="0"/>
              <a:t>. Uspořádanost se v něm odvíjí ze zdánlivě chaotické, ale cílevědomé, vysoce produktivní a iniciační součinnosti lidí.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14119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117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Chaos management je podle Tótha (13) </a:t>
            </a:r>
            <a:r>
              <a:rPr lang="cs-CZ" sz="1800" b="1" dirty="0"/>
              <a:t>založen na několika premisách</a:t>
            </a:r>
            <a:r>
              <a:rPr lang="cs-CZ" sz="1800" dirty="0"/>
              <a:t>:</a:t>
            </a:r>
          </a:p>
          <a:p>
            <a:pPr lvl="0" algn="just"/>
            <a:r>
              <a:rPr lang="cs-CZ" sz="1800" dirty="0"/>
              <a:t>vytyčuje </a:t>
            </a:r>
            <a:r>
              <a:rPr lang="cs-CZ" sz="1800" b="1" dirty="0"/>
              <a:t>jasné, perspektivní a náročné cíle</a:t>
            </a:r>
            <a:r>
              <a:rPr lang="cs-CZ" sz="1800" dirty="0"/>
              <a:t>, které důsledně promítá do chodu podniku,</a:t>
            </a:r>
          </a:p>
          <a:p>
            <a:pPr lvl="0" algn="just"/>
            <a:r>
              <a:rPr lang="cs-CZ" sz="1800" dirty="0"/>
              <a:t>realizuje </a:t>
            </a:r>
            <a:r>
              <a:rPr lang="cs-CZ" sz="1800" b="1" dirty="0"/>
              <a:t>hodnototvorné procesy</a:t>
            </a:r>
            <a:r>
              <a:rPr lang="cs-CZ" sz="1800" dirty="0"/>
              <a:t> (vyhýbá se zbytečným, nesmyslným a škodícím aktivitám),</a:t>
            </a:r>
          </a:p>
          <a:p>
            <a:pPr lvl="0" algn="just"/>
            <a:r>
              <a:rPr lang="cs-CZ" sz="1800" dirty="0"/>
              <a:t>vyžaduje </a:t>
            </a:r>
            <a:r>
              <a:rPr lang="cs-CZ" sz="1800" b="1" dirty="0"/>
              <a:t>výkon</a:t>
            </a:r>
            <a:r>
              <a:rPr lang="cs-CZ" sz="1800" dirty="0"/>
              <a:t> činnosti nejlepším možným způsobem - </a:t>
            </a:r>
            <a:r>
              <a:rPr lang="cs-CZ" sz="1800" b="1" dirty="0"/>
              <a:t>racionálně, hospodárně, s maximální produktivitou </a:t>
            </a:r>
            <a:r>
              <a:rPr lang="cs-CZ" sz="1800" dirty="0"/>
              <a:t>lidí,</a:t>
            </a:r>
          </a:p>
          <a:p>
            <a:pPr lvl="0" algn="just"/>
            <a:r>
              <a:rPr lang="cs-CZ" sz="1800" dirty="0"/>
              <a:t>funguje s </a:t>
            </a:r>
            <a:r>
              <a:rPr lang="cs-CZ" sz="1800" b="1" dirty="0"/>
              <a:t>maximálním využitím „</a:t>
            </a:r>
            <a:r>
              <a:rPr lang="cs-CZ" sz="1800" b="1" dirty="0" err="1"/>
              <a:t>sebeřídících</a:t>
            </a:r>
            <a:r>
              <a:rPr lang="cs-CZ" sz="1800" b="1" dirty="0"/>
              <a:t>“, „</a:t>
            </a:r>
            <a:r>
              <a:rPr lang="cs-CZ" sz="1800" b="1" dirty="0" err="1"/>
              <a:t>sebeorganizujících</a:t>
            </a:r>
            <a:r>
              <a:rPr lang="cs-CZ" sz="1800" b="1" dirty="0"/>
              <a:t>“ a „učících“ se mechanismů,</a:t>
            </a:r>
            <a:endParaRPr lang="cs-CZ" sz="1800" dirty="0"/>
          </a:p>
          <a:p>
            <a:pPr lvl="0" algn="just"/>
            <a:r>
              <a:rPr lang="cs-CZ" sz="1800" dirty="0"/>
              <a:t>vytváří podmínky a prostor pro </a:t>
            </a:r>
            <a:r>
              <a:rPr lang="cs-CZ" sz="1800" b="1" dirty="0"/>
              <a:t>vysoké nasazení jednotlivců i skupin zaměstnanců,</a:t>
            </a:r>
            <a:r>
              <a:rPr lang="cs-CZ" sz="1800" dirty="0"/>
              <a:t> pro jejich identifikaci s podnikem, skupinou a s prací, pro sdílení práce, tvořivosti a odpovědnosti,</a:t>
            </a:r>
          </a:p>
          <a:p>
            <a:pPr lvl="0" algn="just"/>
            <a:r>
              <a:rPr lang="cs-CZ" sz="1800" b="1" dirty="0"/>
              <a:t>konflikty a rozpory řeší zásadně a okamžitě</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182700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Zejména pro podniky ve svízelných situacích je chaos management velmi lákavou a užitečnou formací, která může přinést konstruktivní a radikální řešení včetně revitalizačního a inovačního efektu. </a:t>
            </a:r>
            <a:endParaRPr lang="cs-CZ" sz="1700" dirty="0" smtClean="0"/>
          </a:p>
          <a:p>
            <a:pPr algn="just"/>
            <a:r>
              <a:rPr lang="cs-CZ" sz="1700" dirty="0" smtClean="0"/>
              <a:t>V</a:t>
            </a:r>
            <a:r>
              <a:rPr lang="cs-CZ" sz="1700" dirty="0"/>
              <a:t> době krize, ve fázi realizace změn obzvlášť, platí základní myšlenka chaos managementu: </a:t>
            </a:r>
            <a:r>
              <a:rPr lang="cs-CZ" sz="1700" b="1" dirty="0"/>
              <a:t>„v tísni dělají všichni to, co je nezbytné a životodárné“. </a:t>
            </a:r>
            <a:endParaRPr lang="cs-CZ" sz="1700" b="1" dirty="0" smtClean="0"/>
          </a:p>
          <a:p>
            <a:pPr algn="just"/>
            <a:r>
              <a:rPr lang="cs-CZ" sz="1700" dirty="0" smtClean="0"/>
              <a:t>Příkladem </a:t>
            </a:r>
            <a:r>
              <a:rPr lang="cs-CZ" sz="1700" dirty="0"/>
              <a:t>takového chaotického řešení např. je, když mistr v dílně zastoupí skladníka, finanční účetní přebírá fakturaci, číšník zajišťuje bezpečnostní aktivity restaurace, recepční v hotelu uklízí, programátor přebírá funkci správce sítě, řidič nákladního vozidla se zapojí do údržby a oprav apod</a:t>
            </a:r>
            <a:r>
              <a:rPr lang="cs-CZ" sz="1700" dirty="0" smtClean="0"/>
              <a:t>.</a:t>
            </a:r>
          </a:p>
          <a:p>
            <a:pPr algn="just"/>
            <a:r>
              <a:rPr lang="cs-CZ" sz="1700" dirty="0"/>
              <a:t>Předpokladem uplatnění chaos managementu však je, aby lidé byli ochotni k takové pracovní angažovanosti. Určitou výhodu v této souvislosti mají malé a střední podniky, kde sdílení práce není ničím neobvyklým.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32271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Podniková praxe ukazuje, že úspěšná aplikace chaos managementu pomáhá odhalit rezervy, iracionality, plýtvání se zdroji a může tedy posloužit k dalšímu organizačnímu zdokonalování podniku. Uplatnění této organizační formy vyžaduje podle Tótha (13) situační a důmyslný postup:</a:t>
            </a:r>
          </a:p>
          <a:p>
            <a:pPr lvl="0" algn="just"/>
            <a:r>
              <a:rPr lang="cs-CZ" sz="1800" dirty="0"/>
              <a:t>operativní inventarizaci, revizi a selekci činností z uvolněných pozic a kalkulace redukovaného stavu zaměstnanců,</a:t>
            </a:r>
          </a:p>
          <a:p>
            <a:pPr lvl="0" algn="just"/>
            <a:r>
              <a:rPr lang="cs-CZ" sz="1800" dirty="0"/>
              <a:t>vytipování pracovníků potřebných, vhodných a ochotných ke sdílené práci,</a:t>
            </a:r>
          </a:p>
          <a:p>
            <a:pPr lvl="0" algn="just"/>
            <a:r>
              <a:rPr lang="cs-CZ" sz="1800" dirty="0"/>
              <a:t>rozvrh sdílení práce a její přechodnou úpravu, z hlediska právního, mzdového, kapacitního i bezpečnostního.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6833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Krizová atmosféra obvykle způsobuje snížení pracovního výkonu. Loajalita zaměstnanců slábne, jejich vlastní zájmy mají přednost před firemními a „boj“ o setrvání v pracovním poměru (a zajištění příjmu do rodinného rozpočtu) potlačuje morální hodnoty. Zaměstnanci se v této době obracejí na své manažery s otázkou, co bude dál.</a:t>
            </a:r>
          </a:p>
          <a:p>
            <a:pPr algn="just"/>
            <a:r>
              <a:rPr lang="cs-CZ" sz="1800" dirty="0"/>
              <a:t> </a:t>
            </a:r>
            <a:r>
              <a:rPr lang="cs-CZ" sz="1800" dirty="0" smtClean="0"/>
              <a:t>Pro </a:t>
            </a:r>
            <a:r>
              <a:rPr lang="cs-CZ" sz="1800" dirty="0"/>
              <a:t>zaměstnance je důležité slyšet od každého manažera stejnou odpověď. V této situaci musí krizový management projevit svou sílu a asertivitu – dát jasně najevo, že zná řešení svízelné situace podniku. </a:t>
            </a:r>
            <a:endParaRPr lang="cs-CZ" sz="1800" dirty="0" smtClean="0"/>
          </a:p>
          <a:p>
            <a:pPr algn="just"/>
            <a:r>
              <a:rPr lang="cs-CZ" sz="1800" dirty="0" smtClean="0"/>
              <a:t>Významnou </a:t>
            </a:r>
            <a:r>
              <a:rPr lang="cs-CZ" sz="1800" dirty="0"/>
              <a:t>roli zde sehraje komunikace se zaměstnanci, v níž budou srozumitelně objasňovány všechny podstatné problémy. Krizoví manažeři by měli </a:t>
            </a:r>
            <a:r>
              <a:rPr lang="cs-CZ" sz="1800" dirty="0" smtClean="0"/>
              <a:t>zdůraznit</a:t>
            </a:r>
            <a:r>
              <a:rPr lang="cs-CZ" sz="1800" dirty="0"/>
              <a:t>, že každá krize je pro podnik současně také příležitostí posílit svou konkurenční schopnost.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9545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krizovém období podniku by se více než jindy mělo v souvislosti s vedením podřízených užívat tvůrčí verze </a:t>
            </a:r>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endParaRPr lang="cs-CZ" sz="1800" dirty="0" smtClean="0"/>
          </a:p>
          <a:p>
            <a:pPr algn="just"/>
            <a:r>
              <a:rPr lang="cs-CZ" sz="1800" dirty="0" smtClean="0"/>
              <a:t>Přes </a:t>
            </a:r>
            <a:r>
              <a:rPr lang="cs-CZ" sz="1800" dirty="0"/>
              <a:t>tento zevšeobecněný poznatek krizoví manažeři a následně i ostatní podřízení manažeři v krizové situaci velmi často preferují </a:t>
            </a:r>
            <a:r>
              <a:rPr lang="cs-CZ" sz="1800" b="1" dirty="0"/>
              <a:t>centralizované řízení a direktivní styl vedení</a:t>
            </a:r>
            <a:r>
              <a:rPr lang="cs-CZ" sz="1800" dirty="0"/>
              <a:t>. Jsou totiž přesvědčeni o tom, že v podmínkách, ve kterých je důležitá rychlost a přesnost vykonání úkolu podřízenými, nelze s jiným přístupem k řízení uspět.</a:t>
            </a:r>
          </a:p>
          <a:p>
            <a:pPr algn="just"/>
            <a:r>
              <a:rPr lang="cs-CZ" sz="1800" dirty="0"/>
              <a:t> </a:t>
            </a:r>
            <a:r>
              <a:rPr lang="cs-CZ" sz="1800" dirty="0" smtClean="0"/>
              <a:t>Manažeři </a:t>
            </a:r>
            <a:r>
              <a:rPr lang="cs-CZ" sz="1800" dirty="0"/>
              <a:t>by měli vybízet své podřízené, aby konstruktivně a iniciativně přemýšleli, co také oni mohou pro podnik udělat. Krizový management by měl být samozřejmě ve všem příkladem. Manažeři nesou největší odpovědnost a měli by tudíž nést také ty největší oběti.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31749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krizové řízení podniku </a:t>
            </a:r>
            <a:r>
              <a:rPr lang="cs-CZ" sz="1800" dirty="0" smtClean="0"/>
              <a:t>předpokládá</a:t>
            </a:r>
            <a:r>
              <a:rPr lang="cs-CZ" sz="1800" dirty="0"/>
              <a:t>:   </a:t>
            </a:r>
          </a:p>
          <a:p>
            <a:pPr lvl="0" algn="just"/>
            <a:r>
              <a:rPr lang="cs-CZ" sz="1800" dirty="0"/>
              <a:t>vyjádření skutečného výchozího stavu,</a:t>
            </a:r>
          </a:p>
          <a:p>
            <a:pPr lvl="0" algn="just"/>
            <a:r>
              <a:rPr lang="cs-CZ" sz="1800" dirty="0"/>
              <a:t>stanovení cílové hodnoty, ke které se má dospět,</a:t>
            </a:r>
          </a:p>
          <a:p>
            <a:pPr lvl="0" algn="just"/>
            <a:r>
              <a:rPr lang="cs-CZ" sz="1800" dirty="0"/>
              <a:t>určení metody pro měření a zhodnocení vzniklé odchylky. </a:t>
            </a:r>
          </a:p>
          <a:p>
            <a:pPr algn="just"/>
            <a:endParaRPr lang="cs-CZ" sz="1800" dirty="0"/>
          </a:p>
          <a:p>
            <a:pPr algn="just"/>
            <a:r>
              <a:rPr lang="cs-CZ" sz="1800" dirty="0"/>
              <a:t>V rámci plánování a kontroly, prováděné krizovým managementem, nacházejí své uplatnění nástroje </a:t>
            </a:r>
            <a:r>
              <a:rPr lang="cs-CZ" sz="1800" b="1" dirty="0"/>
              <a:t>operativního controllingu</a:t>
            </a:r>
            <a:r>
              <a:rPr lang="cs-CZ" sz="1800" dirty="0"/>
              <a:t>. Operativní controlling představuje systém měření, který dokáže manažery dokonce </a:t>
            </a:r>
            <a:r>
              <a:rPr lang="cs-CZ" sz="1800" b="1" dirty="0"/>
              <a:t>včas varovat</a:t>
            </a:r>
            <a:r>
              <a:rPr lang="cs-CZ" sz="1800" dirty="0"/>
              <a:t> před negativním vývojem reality. Na rozdíl od něj kontrola představuje výhradně </a:t>
            </a:r>
            <a:r>
              <a:rPr lang="cs-CZ" sz="1800" dirty="0" err="1"/>
              <a:t>ohlednutí</a:t>
            </a:r>
            <a:r>
              <a:rPr lang="cs-CZ" sz="1800" dirty="0"/>
              <a:t> se zpět, neboť je prováděna až po té, co jsou zrealizovány plánem stanovené cíle.</a:t>
            </a:r>
          </a:p>
          <a:p>
            <a:pPr algn="just"/>
            <a:r>
              <a:rPr lang="cs-CZ" sz="1800" dirty="0"/>
              <a:t> </a:t>
            </a:r>
            <a:r>
              <a:rPr lang="cs-CZ" sz="1800" dirty="0" smtClean="0"/>
              <a:t>Vlivem </a:t>
            </a:r>
            <a:r>
              <a:rPr lang="cs-CZ" sz="1800" dirty="0"/>
              <a:t>časové tísně a urgentnosti zásahů krizového managementu je využití controllingových nástrojů nezbytností.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36970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Controlling dohlíží nad procesem, pomocí kterého se podnik přibližuje ke stanoveným cílům, a v případě komplikací napomáhá sledovat správný směr</a:t>
            </a:r>
            <a:r>
              <a:rPr lang="cs-CZ" sz="1600" dirty="0" smtClean="0"/>
              <a:t>. </a:t>
            </a:r>
            <a:r>
              <a:rPr lang="cs-CZ" sz="1600" dirty="0"/>
              <a:t> </a:t>
            </a:r>
          </a:p>
          <a:p>
            <a:pPr algn="just"/>
            <a:r>
              <a:rPr lang="cs-CZ" sz="1600" dirty="0"/>
              <a:t>Controlling plní svůj účel tehdy, když se může opřít o:</a:t>
            </a:r>
          </a:p>
          <a:p>
            <a:pPr lvl="0" algn="just"/>
            <a:r>
              <a:rPr lang="cs-CZ" sz="1600" b="1" dirty="0"/>
              <a:t>cíle a plány</a:t>
            </a:r>
            <a:r>
              <a:rPr lang="cs-CZ" sz="1600" dirty="0"/>
              <a:t> (plán odbytu, kalkulace nákladů, kalkulace krátkodobého výsledku hospodaření, kalkulace procesních nákladů, finanční plán, personální plán apod.), </a:t>
            </a:r>
          </a:p>
          <a:p>
            <a:pPr lvl="0" algn="just"/>
            <a:r>
              <a:rPr lang="cs-CZ" sz="1600" b="1" dirty="0"/>
              <a:t>výkazy</a:t>
            </a:r>
            <a:r>
              <a:rPr lang="cs-CZ" sz="1600" dirty="0"/>
              <a:t>, příp. také </a:t>
            </a:r>
            <a:r>
              <a:rPr lang="cs-CZ" sz="1600" b="1" dirty="0"/>
              <a:t>reporting</a:t>
            </a:r>
            <a:r>
              <a:rPr lang="cs-CZ" sz="1600" dirty="0"/>
              <a:t> (předkládání zpráv o aktuálním stavu v různých stupních podrobnosti podle momentální potřeby a v závislosti na příjemci výsledné informace),</a:t>
            </a:r>
          </a:p>
          <a:p>
            <a:pPr lvl="0" algn="just"/>
            <a:r>
              <a:rPr lang="cs-CZ" sz="1600" b="1" dirty="0"/>
              <a:t>analýzu odchylek a jejich příčin</a:t>
            </a:r>
            <a:r>
              <a:rPr lang="cs-CZ" sz="1600" dirty="0"/>
              <a:t> (například za pomoci </a:t>
            </a:r>
            <a:r>
              <a:rPr lang="cs-CZ" sz="1600" dirty="0" err="1"/>
              <a:t>Ishikawova</a:t>
            </a:r>
            <a:r>
              <a:rPr lang="cs-CZ" sz="1600" dirty="0"/>
              <a:t> diagramu, </a:t>
            </a:r>
            <a:r>
              <a:rPr lang="cs-CZ" sz="1600" dirty="0" err="1"/>
              <a:t>Paretova</a:t>
            </a:r>
            <a:r>
              <a:rPr lang="cs-CZ" sz="1600" dirty="0"/>
              <a:t> principu apod.),</a:t>
            </a:r>
          </a:p>
          <a:p>
            <a:pPr lvl="0" algn="just"/>
            <a:r>
              <a:rPr lang="cs-CZ" sz="1600" b="1" dirty="0"/>
              <a:t>opatření proti odchylkám</a:t>
            </a:r>
            <a:r>
              <a:rPr lang="cs-CZ" sz="1600" dirty="0"/>
              <a:t> (popis opatření, vyjádření očekávaného výsledku, vyčíslení dodatečných nákladů, určení termínu pro nápravu situace atd.). </a:t>
            </a:r>
          </a:p>
          <a:p>
            <a:pPr algn="just"/>
            <a:r>
              <a:rPr lang="cs-CZ" sz="1600" dirty="0"/>
              <a:t> </a:t>
            </a:r>
            <a:r>
              <a:rPr lang="cs-CZ" sz="1600" dirty="0" smtClean="0"/>
              <a:t>K</a:t>
            </a:r>
            <a:r>
              <a:rPr lang="cs-CZ" sz="1600" dirty="0"/>
              <a:t> nástrojům controllingu, jež mohou najít využití při krizovém řízení podniku, lze zařadit například analýzu ABC, optimalizaci objemu nákupů či velikosti výrobních sérií, hodnotovou analýzu, analýzu portfolia, cílové řízení nákladů, vhodně zvolený systém finančních ukazatelů 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29899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Rozhodováním pojmenováváme akt volby jedné z několika možných variant (alternativ). Kritériem pro výběr varianty je obvykle maximalizace budoucího užitku. Hodnocení užitku výsledku manažerova rozhodnutí však není nijak jednoduchou záležitostí:</a:t>
            </a:r>
          </a:p>
          <a:p>
            <a:pPr lvl="0" algn="just"/>
            <a:r>
              <a:rPr lang="cs-CZ" sz="1600" dirty="0"/>
              <a:t>V současné době plné četných, rychlých a převratných změn - na místě je připomenout označení „turbulentní doba</a:t>
            </a:r>
            <a:r>
              <a:rPr lang="cs-CZ" sz="1600" dirty="0" smtClean="0"/>
              <a:t>“ </a:t>
            </a:r>
            <a:r>
              <a:rPr lang="cs-CZ" sz="1600" dirty="0"/>
              <a:t>- není možné předvídat budoucí vývoj a tedy také budoucí užitek dnešních rozhodnutí.</a:t>
            </a:r>
          </a:p>
          <a:p>
            <a:pPr lvl="0" algn="just"/>
            <a:r>
              <a:rPr lang="cs-CZ" sz="1600" dirty="0"/>
              <a:t>Komplikaci při posuzování užitku představují kontexty (souvislosti). Výsledek rozhodnutí můžeme v určitých souvislostech hodnotit pozitivně, v jiném kontextu však negativně.</a:t>
            </a:r>
          </a:p>
          <a:p>
            <a:pPr algn="just"/>
            <a:r>
              <a:rPr lang="cs-CZ" sz="1600" dirty="0"/>
              <a:t>Posuzování užitku může být rozdílné také z časového hlediska. To, co se zdá být přínosné z krátkodobého hlediska, může být chybou v dlouhodobém časovém horizontu (nebo také naopak). Zde je namístě připomenout, že dosažení dlouhodobého efektu by mělo mít vždy přednost před krátkodobým efektem.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81809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a:t>časová tíseň,</a:t>
            </a:r>
          </a:p>
          <a:p>
            <a:pPr lvl="0"/>
            <a:r>
              <a:rPr lang="cs-CZ" sz="1800" dirty="0"/>
              <a:t>překvapivost,</a:t>
            </a:r>
          </a:p>
          <a:p>
            <a:pPr lvl="0"/>
            <a:r>
              <a:rPr lang="cs-CZ" sz="1800" dirty="0"/>
              <a:t>nedostatek informací, které mohou být nepřesné či chybné (falešné),</a:t>
            </a:r>
          </a:p>
          <a:p>
            <a:pPr lvl="0"/>
            <a:r>
              <a:rPr lang="cs-CZ" sz="1800" dirty="0"/>
              <a:t>nestandardní postupy řízení,</a:t>
            </a:r>
          </a:p>
          <a:p>
            <a:pPr lvl="0"/>
            <a:r>
              <a:rPr lang="cs-CZ" sz="1800" dirty="0"/>
              <a:t>nedostatek vhodných lidí,</a:t>
            </a:r>
          </a:p>
          <a:p>
            <a:pPr lvl="0"/>
            <a:r>
              <a:rPr lang="cs-CZ" sz="1800" dirty="0"/>
              <a:t>nevhodné a nedostatečné složení kapitálových zdrojů.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Specifické podmínky krizového managementu</a:t>
            </a:r>
            <a:endParaRPr lang="cs-CZ" dirty="0"/>
          </a:p>
        </p:txBody>
      </p:sp>
    </p:spTree>
    <p:extLst>
      <p:ext uri="{BB962C8B-B14F-4D97-AF65-F5344CB8AC3E}">
        <p14:creationId xmlns:p14="http://schemas.microsoft.com/office/powerpoint/2010/main" val="23807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Příklady krátkozrakých rozhodnutí:</a:t>
            </a:r>
          </a:p>
          <a:p>
            <a:pPr lvl="0"/>
            <a:r>
              <a:rPr lang="cs-CZ" sz="1800" dirty="0"/>
              <a:t>Omezit výrobu produktů pro klíčovou skupinu loajálních zákazníků, kteří budou nuceni přejít ke konkurenci. Při obnovení rozsahu výroby již bude problém získat tyto zákazníky zpět.</a:t>
            </a:r>
          </a:p>
          <a:p>
            <a:pPr lvl="0"/>
            <a:r>
              <a:rPr lang="cs-CZ" sz="1800" dirty="0"/>
              <a:t>Propouštěním zaměstnanců podnik sice sníží mzdové náklady (přestože výplata odstupného představuje další nákladovou položku), přijde ale o kvalifikovanou, zkušenou a zapracovanou pracovní sílu. Získat tuto pracovní sílu zpět nebude nijak snadné, jelikož po úspěšném překonání krize v našem podniku již bývalí zaměstnanci mohou být zaměstnáni u jiných (i konkurenčních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10777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Úvahy manažera o budoucím užitku výsledku svého rozhodnutí jsou </a:t>
            </a:r>
            <a:r>
              <a:rPr lang="cs-CZ" sz="1600" b="1" dirty="0"/>
              <a:t>známkou racionálního rozhodování</a:t>
            </a:r>
            <a:r>
              <a:rPr lang="cs-CZ" sz="1600" dirty="0"/>
              <a:t>, tzn. vědomého procesu, díky němuž vyvozujeme ze všech známých informací, poznatků o souvislostech či pravidlech logické závěry. Racionální rozhodování bývá velmi často považováno za jediné správné rozhodování, jelikož manažer dokáže své rozhodnutí za pomoci konkrétních argumentů vysvětlit. Vzbuzuje tak dojem, že má situaci zcela pod kontrolou. A právě takto potřebují majitelé podniku, který prodělává své krizové období, manažera vnímat.</a:t>
            </a:r>
          </a:p>
          <a:p>
            <a:endParaRPr lang="cs-CZ" sz="1600" dirty="0"/>
          </a:p>
          <a:p>
            <a:r>
              <a:rPr lang="cs-CZ" sz="1600" dirty="0"/>
              <a:t>Ani u manažerů by však nemělo být zcela potlačeno </a:t>
            </a:r>
            <a:r>
              <a:rPr lang="cs-CZ" sz="1600" b="1" dirty="0"/>
              <a:t>emocionální rozhodování. </a:t>
            </a:r>
            <a:r>
              <a:rPr lang="cs-CZ" sz="1600" dirty="0"/>
              <a:t>To poměrně často uskutečníme, ale nedokážeme přesně vysvětlit proč. Cosi nám jednoduše napovídá, že by právě tato varianta řešení rozhodovací situace mohla být ta pravá - necháváme se ovlivnit intuicí a minulými zkušenostmi (prožitky). Výsledek našeho emocionálního rozhodnutí nedokážeme dost dobře odůvodnit. Přesvědčit pak někoho druhého o správnosti našeho rozhodnutí je nelehkou záležitostí.</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237482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Strategické krizové plánování</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a:t>
            </a:r>
            <a:r>
              <a:rPr lang="cs-CZ" sz="1400" dirty="0" smtClean="0">
                <a:solidFill>
                  <a:schemeClr val="bg1"/>
                </a:solidFill>
                <a:latin typeface="Times New Roman" panose="02020603050405020304" pitchFamily="18" charset="0"/>
                <a:cs typeface="Times New Roman" panose="02020603050405020304" pitchFamily="18" charset="0"/>
              </a:rPr>
              <a:t>management</a:t>
            </a: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3173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"Největším nebezpečím v dobách turbulencí nejsou samotné turbulence, ale neuvážené činy podle neaktuální logiky."</a:t>
            </a:r>
          </a:p>
          <a:p>
            <a:pPr marL="0" lvl="0" indent="0">
              <a:buNone/>
            </a:pPr>
            <a:r>
              <a:rPr lang="cs-CZ" sz="2000" dirty="0" smtClean="0"/>
              <a:t>						Peter </a:t>
            </a:r>
            <a:r>
              <a:rPr lang="cs-CZ" sz="2000" dirty="0" err="1"/>
              <a:t>Drucker</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Citát pro tento den</a:t>
            </a:r>
            <a:endParaRPr lang="cs-CZ" sz="1800" dirty="0"/>
          </a:p>
        </p:txBody>
      </p:sp>
    </p:spTree>
    <p:extLst>
      <p:ext uri="{BB962C8B-B14F-4D97-AF65-F5344CB8AC3E}">
        <p14:creationId xmlns:p14="http://schemas.microsoft.com/office/powerpoint/2010/main" val="22227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Běžný </a:t>
            </a:r>
            <a:r>
              <a:rPr lang="cs-CZ" sz="1800" b="1" dirty="0"/>
              <a:t>stav </a:t>
            </a:r>
            <a:r>
              <a:rPr lang="cs-CZ" sz="1800" dirty="0"/>
              <a:t>lze definovat jako stav dynamické rovnováhy systému s jeho okolím, tj. stav jeho relativně nejlepšího uspořádání. </a:t>
            </a:r>
            <a:endParaRPr lang="cs-CZ" sz="1800" dirty="0" smtClean="0"/>
          </a:p>
          <a:p>
            <a:pPr algn="just"/>
            <a:endParaRPr lang="cs-CZ" sz="1800" dirty="0" smtClean="0"/>
          </a:p>
          <a:p>
            <a:pPr algn="just"/>
            <a:r>
              <a:rPr lang="cs-CZ" sz="1800" b="1" dirty="0" smtClean="0"/>
              <a:t>Krizový </a:t>
            </a:r>
            <a:r>
              <a:rPr lang="cs-CZ" sz="1800" b="1" dirty="0"/>
              <a:t>stav </a:t>
            </a:r>
            <a:r>
              <a:rPr lang="cs-CZ" sz="1800" dirty="0"/>
              <a:t>lze definovat jako stav takového narušení jeho činnosti a podmínek existence, že hrozí jeho dlouhodobá degradace až zánik.</a:t>
            </a:r>
          </a:p>
          <a:p>
            <a:pPr marL="457200" lvl="1" indent="0" algn="just">
              <a:buNone/>
            </a:pPr>
            <a:endParaRPr lang="cs-CZ" sz="1800" dirty="0" smtClean="0"/>
          </a:p>
          <a:p>
            <a:pPr marL="361950" lvl="1" indent="-361950" algn="just">
              <a:buFont typeface="Arial" panose="020B0604020202020204" pitchFamily="34" charset="0"/>
              <a:buChar char="•"/>
            </a:pPr>
            <a:r>
              <a:rPr lang="cs-CZ" sz="1800" dirty="0"/>
              <a:t>Krizový management se zabývá možnostmi, jak zvládat možná ohrožení co nejefektivněji. Protože mnohá ohrožení lze neutralizovat efektivním (většinou včasným) využitím příležitostí, nebo tak alespoň zmírnit dopady možného spontánního projevu destruktivních účinků krizových stavů, má být předmětem krizového managementu i možné zvládání vznikajících příležitostí.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Běžná a krizová situace v organizaci</a:t>
            </a:r>
            <a:endParaRPr lang="cs-CZ" sz="1800" dirty="0"/>
          </a:p>
        </p:txBody>
      </p:sp>
    </p:spTree>
    <p:extLst>
      <p:ext uri="{BB962C8B-B14F-4D97-AF65-F5344CB8AC3E}">
        <p14:creationId xmlns:p14="http://schemas.microsoft.com/office/powerpoint/2010/main" val="53445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Fáze iniciace</a:t>
            </a:r>
          </a:p>
          <a:p>
            <a:endParaRPr lang="cs-CZ" sz="1800" dirty="0"/>
          </a:p>
          <a:p>
            <a:r>
              <a:rPr lang="cs-CZ" sz="1800" dirty="0"/>
              <a:t>Fáze diagnostiky</a:t>
            </a:r>
          </a:p>
          <a:p>
            <a:endParaRPr lang="cs-CZ" sz="1800" dirty="0"/>
          </a:p>
          <a:p>
            <a:r>
              <a:rPr lang="cs-CZ" sz="1800" dirty="0"/>
              <a:t>Fáze akcí</a:t>
            </a:r>
          </a:p>
          <a:p>
            <a:endParaRPr lang="cs-CZ" sz="1800" dirty="0"/>
          </a:p>
          <a:p>
            <a:r>
              <a:rPr lang="cs-CZ" sz="1800" dirty="0"/>
              <a:t>Fáze prevence</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vývoje krize v organizaci </a:t>
            </a:r>
            <a:r>
              <a:rPr lang="cs-CZ" sz="1800" dirty="0"/>
              <a:t>(Mikušová, 2014)</a:t>
            </a:r>
          </a:p>
        </p:txBody>
      </p:sp>
    </p:spTree>
    <p:extLst>
      <p:ext uri="{BB962C8B-B14F-4D97-AF65-F5344CB8AC3E}">
        <p14:creationId xmlns:p14="http://schemas.microsoft.com/office/powerpoint/2010/main" val="36920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organizace ocitne v krizové situaci, kdy se všechno zdá nejisté, je třeba revidovat a upřesnit cíle a zaměřit se na podstatné faktory, které mají </a:t>
            </a:r>
            <a:r>
              <a:rPr lang="cs-CZ" sz="1800" dirty="0" smtClean="0"/>
              <a:t>na </a:t>
            </a:r>
            <a:r>
              <a:rPr lang="cs-CZ" sz="1800" dirty="0"/>
              <a:t>organizaci největší </a:t>
            </a:r>
            <a:r>
              <a:rPr lang="cs-CZ" sz="1800" dirty="0" smtClean="0"/>
              <a:t>vliv. </a:t>
            </a:r>
          </a:p>
          <a:p>
            <a:pPr algn="just"/>
            <a:r>
              <a:rPr lang="cs-CZ" sz="1800" dirty="0" smtClean="0"/>
              <a:t>Pozice </a:t>
            </a:r>
            <a:r>
              <a:rPr lang="cs-CZ" sz="1800" dirty="0"/>
              <a:t>strategického managementu v této situaci sílí a organizace si musí znovu v aktuální situaci důsledně formulovat svou vizi s ohledem na měnící se trendy. Pevná vize následně umožní snadnější formulaci efektivních operativních řešení</a:t>
            </a:r>
            <a:r>
              <a:rPr lang="cs-CZ" sz="1800" dirty="0" smtClean="0"/>
              <a:t>.</a:t>
            </a:r>
            <a:endParaRPr lang="cs-CZ" sz="1800" dirty="0"/>
          </a:p>
          <a:p>
            <a:pPr marL="0" indent="0" algn="just">
              <a:buNone/>
            </a:pPr>
            <a:r>
              <a:rPr lang="cs-CZ" sz="1800" i="1" dirty="0"/>
              <a:t>Pro předvídání podnikatelské krize jsou určující dvě </a:t>
            </a:r>
            <a:r>
              <a:rPr lang="cs-CZ" sz="1800" i="1" dirty="0" smtClean="0"/>
              <a:t>proměnné </a:t>
            </a:r>
            <a:r>
              <a:rPr lang="cs-CZ" sz="1800" i="1" dirty="0"/>
              <a:t>(Umlaufová, 1995)</a:t>
            </a:r>
            <a:r>
              <a:rPr lang="cs-CZ" sz="1800" i="1" dirty="0" smtClean="0"/>
              <a:t>:</a:t>
            </a:r>
            <a:endParaRPr lang="cs-CZ" sz="1800" i="1" dirty="0"/>
          </a:p>
          <a:p>
            <a:pPr lvl="0" algn="just"/>
            <a:r>
              <a:rPr lang="cs-CZ" sz="1800" b="1" dirty="0"/>
              <a:t>Možnost</a:t>
            </a:r>
            <a:r>
              <a:rPr lang="cs-CZ" sz="1800" dirty="0"/>
              <a:t> předvídat krizi závisí na její podstatě, na dosavadním vývoji firmy a na dynamice (ovlivňujících faktorech, intenzitě a rychlosti) stadia symptomů krize.</a:t>
            </a:r>
          </a:p>
          <a:p>
            <a:pPr algn="just"/>
            <a:r>
              <a:rPr lang="cs-CZ" sz="1800" b="1" dirty="0"/>
              <a:t>Schopnost</a:t>
            </a:r>
            <a:r>
              <a:rPr lang="cs-CZ" sz="1800" dirty="0"/>
              <a:t> předvídat krizi závisí na dostupnosti potřebných informací a dovednosti nakládat s nimi náležitým způsobem – umět myslet do budoucna.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Krize v organizaci</a:t>
            </a:r>
            <a:endParaRPr lang="cs-CZ" sz="1800" dirty="0"/>
          </a:p>
        </p:txBody>
      </p:sp>
    </p:spTree>
    <p:extLst>
      <p:ext uri="{BB962C8B-B14F-4D97-AF65-F5344CB8AC3E}">
        <p14:creationId xmlns:p14="http://schemas.microsoft.com/office/powerpoint/2010/main" val="245754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Identifikace ohnisek krize</a:t>
            </a:r>
          </a:p>
          <a:p>
            <a:pPr lvl="1"/>
            <a:r>
              <a:rPr lang="cs-CZ" sz="1800" dirty="0"/>
              <a:t>Slabá místa, potenciální zdroje krize</a:t>
            </a:r>
          </a:p>
          <a:p>
            <a:pPr lvl="1"/>
            <a:r>
              <a:rPr lang="cs-CZ" sz="1800" dirty="0"/>
              <a:t>Analytické metody</a:t>
            </a:r>
          </a:p>
          <a:p>
            <a:pPr lvl="1">
              <a:buNone/>
            </a:pPr>
            <a:endParaRPr lang="cs-CZ" sz="1800" dirty="0"/>
          </a:p>
          <a:p>
            <a:r>
              <a:rPr lang="cs-CZ" sz="1800" dirty="0"/>
              <a:t>Analýza ohrožení</a:t>
            </a:r>
          </a:p>
          <a:p>
            <a:pPr lvl="1"/>
            <a:r>
              <a:rPr lang="cs-CZ" sz="1800" dirty="0"/>
              <a:t>Krátká popis mimořádných událostí</a:t>
            </a:r>
          </a:p>
          <a:p>
            <a:pPr lvl="1"/>
            <a:r>
              <a:rPr lang="cs-CZ" sz="1800" dirty="0"/>
              <a:t>Vymezení posuzovaného období</a:t>
            </a:r>
          </a:p>
          <a:p>
            <a:pPr lvl="1"/>
            <a:r>
              <a:rPr lang="cs-CZ" sz="1800" dirty="0"/>
              <a:t>Určení pravděpodobnosti vzniku krize</a:t>
            </a:r>
          </a:p>
          <a:p>
            <a:pPr lvl="1"/>
            <a:r>
              <a:rPr lang="cs-CZ" sz="1800" dirty="0"/>
              <a:t>Stanovení účinků krize</a:t>
            </a:r>
          </a:p>
          <a:p>
            <a:pPr lvl="1"/>
            <a:r>
              <a:rPr lang="cs-CZ" sz="1800" dirty="0"/>
              <a:t>Stanovení stupně ohrožení podniku</a:t>
            </a:r>
          </a:p>
          <a:p>
            <a:pPr lvl="1">
              <a:buNone/>
            </a:pPr>
            <a:endParaRPr lang="cs-CZ" sz="1800" dirty="0"/>
          </a:p>
          <a:p>
            <a:r>
              <a:rPr lang="cs-CZ" sz="1800" dirty="0"/>
              <a:t>Krizové strategie, krizové plánování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profil organizace</a:t>
            </a:r>
            <a:endParaRPr lang="cs-CZ" sz="1800" dirty="0"/>
          </a:p>
        </p:txBody>
      </p:sp>
    </p:spTree>
    <p:extLst>
      <p:ext uri="{BB962C8B-B14F-4D97-AF65-F5344CB8AC3E}">
        <p14:creationId xmlns:p14="http://schemas.microsoft.com/office/powerpoint/2010/main" val="149697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Winterlingova</a:t>
            </a:r>
            <a:r>
              <a:rPr lang="cs-CZ" dirty="0"/>
              <a:t> krizová matice</a:t>
            </a:r>
            <a:endParaRPr lang="cs-CZ" sz="1800" dirty="0"/>
          </a:p>
        </p:txBody>
      </p:sp>
      <p:graphicFrame>
        <p:nvGraphicFramePr>
          <p:cNvPr id="2" name="Tabulka 1"/>
          <p:cNvGraphicFramePr>
            <a:graphicFrameLocks noGrp="1"/>
          </p:cNvGraphicFramePr>
          <p:nvPr>
            <p:extLst/>
          </p:nvPr>
        </p:nvGraphicFramePr>
        <p:xfrm>
          <a:off x="107504" y="734823"/>
          <a:ext cx="7632848" cy="3915171"/>
        </p:xfrm>
        <a:graphic>
          <a:graphicData uri="http://schemas.openxmlformats.org/drawingml/2006/table">
            <a:tbl>
              <a:tblPr firstRow="1" firstCol="1" bandRow="1">
                <a:tableStyleId>{5C22544A-7EE6-4342-B048-85BDC9FD1C3A}</a:tableStyleId>
              </a:tblPr>
              <a:tblGrid>
                <a:gridCol w="1541248">
                  <a:extLst>
                    <a:ext uri="{9D8B030D-6E8A-4147-A177-3AD203B41FA5}">
                      <a16:colId xmlns:a16="http://schemas.microsoft.com/office/drawing/2014/main" val="2088721045"/>
                    </a:ext>
                  </a:extLst>
                </a:gridCol>
                <a:gridCol w="733927">
                  <a:extLst>
                    <a:ext uri="{9D8B030D-6E8A-4147-A177-3AD203B41FA5}">
                      <a16:colId xmlns:a16="http://schemas.microsoft.com/office/drawing/2014/main" val="1295476576"/>
                    </a:ext>
                  </a:extLst>
                </a:gridCol>
                <a:gridCol w="1100892">
                  <a:extLst>
                    <a:ext uri="{9D8B030D-6E8A-4147-A177-3AD203B41FA5}">
                      <a16:colId xmlns:a16="http://schemas.microsoft.com/office/drawing/2014/main" val="2365609300"/>
                    </a:ext>
                  </a:extLst>
                </a:gridCol>
                <a:gridCol w="1981606">
                  <a:extLst>
                    <a:ext uri="{9D8B030D-6E8A-4147-A177-3AD203B41FA5}">
                      <a16:colId xmlns:a16="http://schemas.microsoft.com/office/drawing/2014/main" val="1900301524"/>
                    </a:ext>
                  </a:extLst>
                </a:gridCol>
                <a:gridCol w="2275175">
                  <a:extLst>
                    <a:ext uri="{9D8B030D-6E8A-4147-A177-3AD203B41FA5}">
                      <a16:colId xmlns:a16="http://schemas.microsoft.com/office/drawing/2014/main" val="2192126074"/>
                    </a:ext>
                  </a:extLst>
                </a:gridCol>
              </a:tblGrid>
              <a:tr h="534092">
                <a:tc rowSpan="5">
                  <a:txBody>
                    <a:bodyPr/>
                    <a:lstStyle/>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Pravděpodobnost vzniku krize v definovaném čase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gridSpan="3">
                  <a:txBody>
                    <a:bodyPr/>
                    <a:lstStyle/>
                    <a:p>
                      <a:pPr algn="ctr">
                        <a:lnSpc>
                          <a:spcPct val="115000"/>
                        </a:lnSpc>
                        <a:spcAft>
                          <a:spcPts val="0"/>
                        </a:spcAft>
                      </a:pPr>
                      <a:r>
                        <a:rPr lang="cs-CZ" sz="1600">
                          <a:effectLst/>
                        </a:rPr>
                        <a:t>Účinky na organizaci</a:t>
                      </a:r>
                    </a:p>
                    <a:p>
                      <a:pPr algn="ctr">
                        <a:lnSpc>
                          <a:spcPct val="115000"/>
                        </a:lnSpc>
                        <a:spcAft>
                          <a:spcPts val="0"/>
                        </a:spcAft>
                      </a:pPr>
                      <a:r>
                        <a:rPr lang="cs-CZ" sz="1600">
                          <a:effectLst/>
                        </a:rPr>
                        <a:t> </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74173568"/>
                  </a:ext>
                </a:extLst>
              </a:tr>
              <a:tr h="419292">
                <a:tc vMerge="1">
                  <a:txBody>
                    <a:bodyPr/>
                    <a:lstStyle/>
                    <a:p>
                      <a:endParaRPr lang="cs-CZ"/>
                    </a:p>
                  </a:txBody>
                  <a:tcPr/>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negativní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ohrožující existenci</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zničující</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extLst>
                  <a:ext uri="{0D108BD9-81ED-4DB2-BD59-A6C34878D82A}">
                    <a16:rowId xmlns:a16="http://schemas.microsoft.com/office/drawing/2014/main" val="281561348"/>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vysoká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Alternativní</a:t>
                      </a:r>
                    </a:p>
                    <a:p>
                      <a:pPr algn="ctr">
                        <a:lnSpc>
                          <a:spcPct val="115000"/>
                        </a:lnSpc>
                        <a:spcAft>
                          <a:spcPts val="0"/>
                        </a:spcAft>
                      </a:pPr>
                      <a:r>
                        <a:rPr lang="cs-CZ" sz="1600" dirty="0">
                          <a:effectLst/>
                        </a:rPr>
                        <a:t>plány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4235412961"/>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střední</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Odstranění ohniska krize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497515270"/>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nízká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270269086"/>
                  </a:ext>
                </a:extLst>
              </a:tr>
            </a:tbl>
          </a:graphicData>
        </a:graphic>
      </p:graphicFrame>
    </p:spTree>
    <p:extLst>
      <p:ext uri="{BB962C8B-B14F-4D97-AF65-F5344CB8AC3E}">
        <p14:creationId xmlns:p14="http://schemas.microsoft.com/office/powerpoint/2010/main" val="5099732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Z krizové matice vyplývají </a:t>
            </a:r>
            <a:r>
              <a:rPr lang="cs-CZ" sz="1500" dirty="0" smtClean="0"/>
              <a:t>následující </a:t>
            </a:r>
            <a:r>
              <a:rPr lang="cs-CZ" sz="1500" b="1" dirty="0"/>
              <a:t>krizové strategie</a:t>
            </a:r>
            <a:r>
              <a:rPr lang="cs-CZ" sz="1500" dirty="0"/>
              <a:t>:</a:t>
            </a:r>
          </a:p>
          <a:p>
            <a:pPr lvl="0" algn="just"/>
            <a:r>
              <a:rPr lang="cs-CZ" sz="1500" b="1" dirty="0"/>
              <a:t>Odstranění problémů</a:t>
            </a:r>
            <a:r>
              <a:rPr lang="cs-CZ" sz="1500" dirty="0"/>
              <a:t> spíše nepravděpodobných a pouze slabě ovlivňujících postavení podniku. S krizovou situací se podnik vyrovná díky svému </a:t>
            </a:r>
            <a:r>
              <a:rPr lang="cs-CZ" sz="1500" b="1" dirty="0"/>
              <a:t>dobrému image</a:t>
            </a:r>
            <a:r>
              <a:rPr lang="cs-CZ" sz="1500" dirty="0"/>
              <a:t> a </a:t>
            </a:r>
            <a:r>
              <a:rPr lang="cs-CZ" sz="1500" b="1" dirty="0"/>
              <a:t>flexibilitě</a:t>
            </a:r>
            <a:r>
              <a:rPr lang="cs-CZ" sz="1500" dirty="0"/>
              <a:t>, tedy pružné a rychlé reakci (</a:t>
            </a:r>
            <a:r>
              <a:rPr lang="cs-CZ" sz="1500" dirty="0" err="1"/>
              <a:t>trouble</a:t>
            </a:r>
            <a:r>
              <a:rPr lang="cs-CZ" sz="1500" dirty="0"/>
              <a:t> </a:t>
            </a:r>
            <a:r>
              <a:rPr lang="cs-CZ" sz="1500" dirty="0" err="1"/>
              <a:t>shooting</a:t>
            </a:r>
            <a:r>
              <a:rPr lang="cs-CZ" sz="1500" dirty="0"/>
              <a:t>).</a:t>
            </a:r>
          </a:p>
          <a:p>
            <a:pPr lvl="0" algn="just"/>
            <a:r>
              <a:rPr lang="cs-CZ" sz="1500" b="1" dirty="0"/>
              <a:t>Omezení celkového ohrožení podniku přípravou alternativních plánů</a:t>
            </a:r>
            <a:r>
              <a:rPr lang="cs-CZ" sz="1500" dirty="0"/>
              <a:t> pro zvládnutí krizových situací, které jsou spíše nepravděpodobné nebo průměrně pravděpodobné a ohrožují existenci podniku. Celkové ohrožení lze snížit:</a:t>
            </a:r>
          </a:p>
          <a:p>
            <a:pPr lvl="1" algn="just"/>
            <a:r>
              <a:rPr lang="cs-CZ" sz="1500" dirty="0"/>
              <a:t>včasným </a:t>
            </a:r>
            <a:r>
              <a:rPr lang="cs-CZ" sz="1500" b="1" dirty="0"/>
              <a:t>rozeznáním krizového vývoje</a:t>
            </a:r>
            <a:r>
              <a:rPr lang="cs-CZ" sz="1500" dirty="0"/>
              <a:t> na základě výsledků stanovených indikátorů,</a:t>
            </a:r>
          </a:p>
          <a:p>
            <a:pPr lvl="1" algn="just"/>
            <a:r>
              <a:rPr lang="cs-CZ" sz="1500" b="1" dirty="0"/>
              <a:t>zamezení eskalaci</a:t>
            </a:r>
            <a:r>
              <a:rPr lang="cs-CZ" sz="1500" dirty="0"/>
              <a:t> krize, tzn. jejímu dalšímu stupňování prostřednictvím podpory vývoje nových výrobků, zabezpečením finančních prostředků, provedením změny investičních plánů apod.,</a:t>
            </a:r>
          </a:p>
          <a:p>
            <a:pPr lvl="1" algn="just"/>
            <a:r>
              <a:rPr lang="cs-CZ" sz="1500" b="1" dirty="0"/>
              <a:t>rychlou realizací</a:t>
            </a:r>
            <a:r>
              <a:rPr lang="cs-CZ" sz="1500" dirty="0"/>
              <a:t> předem připravených </a:t>
            </a:r>
            <a:r>
              <a:rPr lang="cs-CZ" sz="1500" b="1" dirty="0"/>
              <a:t>alternativních </a:t>
            </a:r>
            <a:r>
              <a:rPr lang="cs-CZ" sz="1500" b="1" dirty="0" smtClean="0"/>
              <a:t>plánů.</a:t>
            </a:r>
            <a:endParaRPr lang="cs-CZ" sz="1500" dirty="0"/>
          </a:p>
          <a:p>
            <a:pPr lvl="0" algn="just"/>
            <a:r>
              <a:rPr lang="cs-CZ" sz="1500" b="1" dirty="0"/>
              <a:t>Odstranění ohnisek potenciálních krizí,</a:t>
            </a:r>
            <a:r>
              <a:rPr lang="cs-CZ" sz="1500" dirty="0"/>
              <a:t> které mohou být pro podnik zcela zničující, a to formou </a:t>
            </a:r>
            <a:r>
              <a:rPr lang="cs-CZ" sz="1500" b="1" dirty="0"/>
              <a:t>dodatečných investic</a:t>
            </a:r>
            <a:r>
              <a:rPr lang="cs-CZ" sz="1500" dirty="0"/>
              <a:t> nebo naopak </a:t>
            </a:r>
            <a:r>
              <a:rPr lang="cs-CZ" sz="1500" b="1" dirty="0"/>
              <a:t>opuštěním výrobků či procesů</a:t>
            </a:r>
            <a:r>
              <a:rPr lang="cs-CZ" sz="1500" dirty="0"/>
              <a:t>, ohrožených krizí.</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Krizové strategie dle </a:t>
            </a:r>
            <a:r>
              <a:rPr lang="cs-CZ" dirty="0" err="1" smtClean="0"/>
              <a:t>Winterlingovy</a:t>
            </a:r>
            <a:r>
              <a:rPr lang="cs-CZ" dirty="0" smtClean="0"/>
              <a:t> </a:t>
            </a:r>
            <a:r>
              <a:rPr lang="cs-CZ" dirty="0"/>
              <a:t>krizová matice</a:t>
            </a:r>
            <a:endParaRPr lang="cs-CZ" sz="1800" dirty="0"/>
          </a:p>
        </p:txBody>
      </p:sp>
    </p:spTree>
    <p:extLst>
      <p:ext uri="{BB962C8B-B14F-4D97-AF65-F5344CB8AC3E}">
        <p14:creationId xmlns:p14="http://schemas.microsoft.com/office/powerpoint/2010/main" val="329884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rychlá formulace </a:t>
            </a:r>
            <a:r>
              <a:rPr lang="cs-CZ" sz="1800" dirty="0"/>
              <a:t>cílů krizového postupu jako východisko pro krizovou strategii;</a:t>
            </a:r>
          </a:p>
          <a:p>
            <a:pPr lvl="0"/>
            <a:r>
              <a:rPr lang="cs-CZ" sz="1800" dirty="0"/>
              <a:t>zastavení všech investic do vyjasnění situace;</a:t>
            </a:r>
          </a:p>
          <a:p>
            <a:pPr lvl="0"/>
            <a:r>
              <a:rPr lang="cs-CZ" sz="1800" dirty="0"/>
              <a:t>soustředění sil na klíčové úkoly;</a:t>
            </a:r>
          </a:p>
          <a:p>
            <a:pPr lvl="0"/>
            <a:r>
              <a:rPr lang="cs-CZ" sz="1800" dirty="0"/>
              <a:t>odměňování orientované na výkonnost a výsledek řešení krize;</a:t>
            </a:r>
          </a:p>
          <a:p>
            <a:pPr lvl="0"/>
            <a:r>
              <a:rPr lang="cs-CZ" sz="1800" dirty="0"/>
              <a:t>interní a externí komunikace jako základ důvěry a informovanosti.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Faktory úspěchu krizového řízení</a:t>
            </a:r>
            <a:endParaRPr lang="cs-CZ" dirty="0"/>
          </a:p>
        </p:txBody>
      </p:sp>
    </p:spTree>
    <p:extLst>
      <p:ext uri="{BB962C8B-B14F-4D97-AF65-F5344CB8AC3E}">
        <p14:creationId xmlns:p14="http://schemas.microsoft.com/office/powerpoint/2010/main" val="21404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err="1"/>
              <a:t>Slávik</a:t>
            </a:r>
            <a:r>
              <a:rPr lang="cs-CZ" sz="1500" dirty="0"/>
              <a:t> </a:t>
            </a:r>
            <a:r>
              <a:rPr lang="cs-CZ" sz="1500" b="1" dirty="0" smtClean="0"/>
              <a:t>krizové </a:t>
            </a:r>
            <a:r>
              <a:rPr lang="cs-CZ" sz="1500" b="1" dirty="0"/>
              <a:t>strategie podniku </a:t>
            </a:r>
            <a:r>
              <a:rPr lang="cs-CZ" sz="1500" dirty="0" smtClean="0"/>
              <a:t>klasifikuje </a:t>
            </a:r>
            <a:r>
              <a:rPr lang="cs-CZ" sz="1500" dirty="0"/>
              <a:t>také </a:t>
            </a:r>
            <a:r>
              <a:rPr lang="cs-CZ" sz="1500" b="1" dirty="0"/>
              <a:t>podle charakteru cílů</a:t>
            </a:r>
            <a:r>
              <a:rPr lang="cs-CZ" sz="1500" dirty="0"/>
              <a:t>, jejichž splnění krizový management veškerými realizovanými aktivitami sleduje:</a:t>
            </a:r>
          </a:p>
          <a:p>
            <a:pPr lvl="0" algn="just"/>
            <a:r>
              <a:rPr lang="cs-CZ" sz="1500" b="1" dirty="0"/>
              <a:t>Revitalizační strategie</a:t>
            </a:r>
            <a:r>
              <a:rPr lang="cs-CZ" sz="1500" dirty="0"/>
              <a:t>, vedoucí k obnovení upadajícího podnikového portfolia. Jsou vhodné v situacích, kdy příčinou krize podniku je nekompetentní vedení, nadměrná expanze, nedostatečná finanční kontrola, nová konkurence, snížení poptávky apod.). </a:t>
            </a:r>
            <a:r>
              <a:rPr lang="cs-CZ" sz="1500" dirty="0" smtClean="0"/>
              <a:t>K</a:t>
            </a:r>
            <a:r>
              <a:rPr lang="cs-CZ" sz="1500" dirty="0"/>
              <a:t> revitalizačním strategiím můžeme přiřadit:</a:t>
            </a:r>
          </a:p>
          <a:p>
            <a:pPr lvl="1" algn="just"/>
            <a:r>
              <a:rPr lang="cs-CZ" sz="1500" b="1" dirty="0"/>
              <a:t>Strategii zvratu</a:t>
            </a:r>
            <a:r>
              <a:rPr lang="cs-CZ" sz="1500" dirty="0"/>
              <a:t> (</a:t>
            </a:r>
            <a:r>
              <a:rPr lang="cs-CZ" sz="1500" dirty="0" err="1"/>
              <a:t>turnaround</a:t>
            </a:r>
            <a:r>
              <a:rPr lang="cs-CZ" sz="1500" dirty="0"/>
              <a:t>), zaměřenou na obnovu ztrátových oblastí podnikání a jejich vrácení do ziskové pozice (snižování nákladů, zvyšování produktivity práce apod.).</a:t>
            </a:r>
          </a:p>
          <a:p>
            <a:pPr lvl="1" algn="just"/>
            <a:r>
              <a:rPr lang="cs-CZ" sz="1500" b="1" dirty="0"/>
              <a:t>Strategii redukce</a:t>
            </a:r>
            <a:r>
              <a:rPr lang="cs-CZ" sz="1500" dirty="0"/>
              <a:t> (</a:t>
            </a:r>
            <a:r>
              <a:rPr lang="cs-CZ" sz="1500" dirty="0" err="1"/>
              <a:t>retrenchment</a:t>
            </a:r>
            <a:r>
              <a:rPr lang="cs-CZ" sz="15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500" b="1" dirty="0"/>
              <a:t>Strategii restrukturalizace portfolia</a:t>
            </a:r>
            <a:r>
              <a:rPr lang="cs-CZ" sz="15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18415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Útlumové strategie. </a:t>
            </a:r>
            <a:r>
              <a:rPr lang="cs-CZ" sz="1800" dirty="0"/>
              <a:t>Jsou výsledkem dlouhodobě neefektivní činnosti podniku, jenž končí svou podnikatelskou činnost. Můžeme k nim zařadit:</a:t>
            </a:r>
          </a:p>
          <a:p>
            <a:pPr lvl="1" algn="just"/>
            <a:r>
              <a:rPr lang="cs-CZ" sz="1800" b="1" dirty="0" err="1"/>
              <a:t>Deinvestiční</a:t>
            </a:r>
            <a:r>
              <a:rPr lang="cs-CZ" sz="1800" b="1" dirty="0"/>
              <a:t> strategie </a:t>
            </a:r>
            <a:r>
              <a:rPr lang="cs-CZ" sz="1800" dirty="0"/>
              <a:t>(</a:t>
            </a:r>
            <a:r>
              <a:rPr lang="cs-CZ" sz="1800" dirty="0" err="1"/>
              <a:t>divestace</a:t>
            </a:r>
            <a:r>
              <a:rPr lang="cs-CZ" sz="1800" dirty="0"/>
              <a:t>), představující prodej majetku, podniku nebo jeho části jinému subjektu. </a:t>
            </a:r>
          </a:p>
          <a:p>
            <a:pPr lvl="1" algn="just"/>
            <a:r>
              <a:rPr lang="cs-CZ" sz="1800" b="1" dirty="0"/>
              <a:t>Likvidační strategie</a:t>
            </a:r>
            <a:r>
              <a:rPr lang="cs-CZ" sz="1800" dirty="0"/>
              <a:t>, v jejichž důsledku dochází ke zrušení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1739797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Krizové plány poskytují krizovým manažerům a zásahovým skupinám výjimečné právní a administrativní pravomoci k akcím; v rámci jednotlivých organizací je třeba, aby tyto pravomoci byly zakotveny v příslušných interních předpisech - například v krizových a havarijních plánech.</a:t>
            </a:r>
          </a:p>
          <a:p>
            <a:pPr lvl="0" algn="just"/>
            <a:r>
              <a:rPr lang="cs-CZ" sz="1800" dirty="0"/>
              <a:t>Krizové plány poskytují návody k provedení patřičných tísňových zásahů.</a:t>
            </a:r>
          </a:p>
          <a:p>
            <a:pPr lvl="0" algn="just"/>
            <a:r>
              <a:rPr lang="cs-CZ" sz="1800" dirty="0"/>
              <a:t>Krizové plány ustanovují systémy, které pomáhají krizovým manažerům zmírňovat následky mimořádných událostí a pomáhají zabránit tomu, aby tísňová událost přerostla v krizi nebo sérii krizí.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Úkoly krizového plánování</a:t>
            </a:r>
            <a:endParaRPr lang="cs-CZ" sz="1800" dirty="0"/>
          </a:p>
        </p:txBody>
      </p:sp>
    </p:spTree>
    <p:extLst>
      <p:ext uri="{BB962C8B-B14F-4D97-AF65-F5344CB8AC3E}">
        <p14:creationId xmlns:p14="http://schemas.microsoft.com/office/powerpoint/2010/main" val="1386683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připravenost </a:t>
            </a:r>
            <a:r>
              <a:rPr lang="cs-CZ" sz="1800" dirty="0"/>
              <a:t>na možné krizové situace – scénáře a </a:t>
            </a:r>
            <a:r>
              <a:rPr lang="cs-CZ" sz="1800" dirty="0" smtClean="0"/>
              <a:t>plány;</a:t>
            </a:r>
            <a:endParaRPr lang="cs-CZ" sz="1800" dirty="0"/>
          </a:p>
          <a:p>
            <a:pPr lvl="0"/>
            <a:r>
              <a:rPr lang="cs-CZ" sz="1800" dirty="0"/>
              <a:t>jasném vymezení rolí (pravomoc, odpovědnost) – tvorba krizového </a:t>
            </a:r>
            <a:r>
              <a:rPr lang="cs-CZ" sz="1800" dirty="0" smtClean="0"/>
              <a:t>týmu;</a:t>
            </a:r>
            <a:endParaRPr lang="cs-CZ" sz="1800" dirty="0"/>
          </a:p>
          <a:p>
            <a:pPr lvl="0"/>
            <a:r>
              <a:rPr lang="cs-CZ" sz="1800" dirty="0" smtClean="0"/>
              <a:t>včasná reakce </a:t>
            </a:r>
            <a:r>
              <a:rPr lang="cs-CZ" sz="1800" dirty="0"/>
              <a:t>na vzniklou krizovou situaci – načasování kroků operativního </a:t>
            </a:r>
            <a:r>
              <a:rPr lang="cs-CZ" sz="1800" dirty="0" smtClean="0"/>
              <a:t>řízení;</a:t>
            </a:r>
            <a:endParaRPr lang="cs-CZ" sz="1800" dirty="0"/>
          </a:p>
          <a:p>
            <a:pPr lvl="0"/>
            <a:r>
              <a:rPr lang="cs-CZ" sz="1800" dirty="0" smtClean="0"/>
              <a:t>minimalizace </a:t>
            </a:r>
            <a:r>
              <a:rPr lang="cs-CZ" sz="1800" dirty="0"/>
              <a:t>dopadů krizové situace – např. diverzifikace </a:t>
            </a:r>
            <a:r>
              <a:rPr lang="cs-CZ" sz="1800" dirty="0" smtClean="0"/>
              <a:t>rizika;</a:t>
            </a:r>
            <a:endParaRPr lang="cs-CZ" sz="1800" dirty="0"/>
          </a:p>
          <a:p>
            <a:pPr lvl="0"/>
            <a:r>
              <a:rPr lang="cs-CZ" sz="1800" dirty="0"/>
              <a:t>zajištění ochrany lidí, majetku a životního prostředí;</a:t>
            </a:r>
          </a:p>
          <a:p>
            <a:pPr lvl="0"/>
            <a:r>
              <a:rPr lang="cs-CZ" sz="1800" dirty="0"/>
              <a:t>usnadnění splnění dalších regulačních požadavků vyplývajících z platných právních norem – sledování legislativy ve fázi přípravy a </a:t>
            </a:r>
            <a:r>
              <a:rPr lang="cs-CZ" sz="1800" dirty="0" smtClean="0"/>
              <a:t>schvalování;</a:t>
            </a:r>
            <a:endParaRPr lang="cs-CZ" sz="1800" dirty="0"/>
          </a:p>
          <a:p>
            <a:pPr lvl="0"/>
            <a:r>
              <a:rPr lang="cs-CZ" sz="1800" dirty="0" smtClean="0"/>
              <a:t>připravenost </a:t>
            </a:r>
            <a:r>
              <a:rPr lang="cs-CZ" sz="1800" dirty="0"/>
              <a:t>na práci s médii;</a:t>
            </a:r>
          </a:p>
          <a:p>
            <a:pPr lvl="0"/>
            <a:r>
              <a:rPr lang="cs-CZ" sz="1800" dirty="0"/>
              <a:t>zvýšení schopnosti vyvést podnik z krize a zabezpečit obnovu klíčových podnikových činností – situační analýzy, identifikace rizik a nápravná </a:t>
            </a:r>
            <a:r>
              <a:rPr lang="cs-CZ" sz="1800" dirty="0" smtClean="0"/>
              <a:t>opatření;</a:t>
            </a:r>
            <a:endParaRPr lang="cs-CZ" sz="1800" dirty="0"/>
          </a:p>
          <a:p>
            <a:pPr lvl="0"/>
            <a:r>
              <a:rPr lang="cs-CZ" sz="1800" dirty="0"/>
              <a:t>zlepšení podnikové pověsti, reputace, image.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krizového plánování</a:t>
            </a:r>
            <a:endParaRPr lang="cs-CZ" sz="1800" dirty="0"/>
          </a:p>
        </p:txBody>
      </p:sp>
    </p:spTree>
    <p:extLst>
      <p:ext uri="{BB962C8B-B14F-4D97-AF65-F5344CB8AC3E}">
        <p14:creationId xmlns:p14="http://schemas.microsoft.com/office/powerpoint/2010/main" val="150286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Hlavní překážky zavedení krizového řízení (plánování) v podniku spočívají převážně v </a:t>
            </a:r>
            <a:r>
              <a:rPr lang="cs-CZ" sz="1800" b="1" dirty="0"/>
              <a:t>podcenění</a:t>
            </a:r>
            <a:r>
              <a:rPr lang="cs-CZ" sz="1800" dirty="0"/>
              <a:t> potřeby krizového plánování ze strany vedení podniku</a:t>
            </a:r>
            <a:r>
              <a:rPr lang="cs-CZ" sz="1800" dirty="0" smtClean="0"/>
              <a:t>.</a:t>
            </a:r>
          </a:p>
          <a:p>
            <a:pPr lvl="0" algn="just"/>
            <a:r>
              <a:rPr lang="cs-CZ" sz="1800" dirty="0" smtClean="0"/>
              <a:t>Dále </a:t>
            </a:r>
            <a:r>
              <a:rPr lang="cs-CZ" sz="1800" dirty="0"/>
              <a:t>v přesvědčení managementu, že se na potenciální krizovou situaci (krizi) nelze </a:t>
            </a:r>
            <a:r>
              <a:rPr lang="cs-CZ" sz="1800" dirty="0" smtClean="0"/>
              <a:t>připravit.</a:t>
            </a:r>
          </a:p>
          <a:p>
            <a:pPr lvl="0" algn="just"/>
            <a:r>
              <a:rPr lang="cs-CZ" sz="1800" dirty="0" smtClean="0"/>
              <a:t>A </a:t>
            </a:r>
            <a:r>
              <a:rPr lang="cs-CZ" sz="1800" dirty="0"/>
              <a:t>v zajištění nezbytných zdrojů, které jsou pro krizové plánování potřebné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Překážky krizového plánování</a:t>
            </a:r>
            <a:endParaRPr lang="cs-CZ" sz="1800" dirty="0"/>
          </a:p>
        </p:txBody>
      </p:sp>
    </p:spTree>
    <p:extLst>
      <p:ext uri="{BB962C8B-B14F-4D97-AF65-F5344CB8AC3E}">
        <p14:creationId xmlns:p14="http://schemas.microsoft.com/office/powerpoint/2010/main" val="144579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8059" indent="-385763">
              <a:buAutoNum type="arabicPeriod"/>
            </a:pPr>
            <a:r>
              <a:rPr lang="cs-CZ" sz="1800" dirty="0"/>
              <a:t>Krize – příčiny, signály, přijetí</a:t>
            </a:r>
          </a:p>
          <a:p>
            <a:pPr marL="468059" indent="-385763">
              <a:buAutoNum type="arabicPeriod"/>
            </a:pPr>
            <a:r>
              <a:rPr lang="cs-CZ" sz="1800" dirty="0" err="1"/>
              <a:t>Stakeholders</a:t>
            </a:r>
            <a:endParaRPr lang="cs-CZ" sz="1800" dirty="0"/>
          </a:p>
          <a:p>
            <a:pPr marL="468059" indent="-385763">
              <a:buAutoNum type="arabicPeriod"/>
            </a:pPr>
            <a:r>
              <a:rPr lang="cs-CZ" sz="1800" dirty="0"/>
              <a:t>Krizový tým</a:t>
            </a:r>
          </a:p>
          <a:p>
            <a:pPr marL="468059" indent="-385763">
              <a:buAutoNum type="arabicPeriod"/>
            </a:pPr>
            <a:r>
              <a:rPr lang="cs-CZ" sz="1800" dirty="0"/>
              <a:t>Diagnóza</a:t>
            </a:r>
          </a:p>
          <a:p>
            <a:pPr marL="468059" indent="-385763">
              <a:buAutoNum type="arabicPeriod"/>
            </a:pPr>
            <a:r>
              <a:rPr lang="cs-CZ" sz="1800" dirty="0"/>
              <a:t>Krizové zásahy</a:t>
            </a:r>
          </a:p>
          <a:p>
            <a:pPr marL="468059" indent="-385763">
              <a:buAutoNum type="arabicPeriod"/>
            </a:pPr>
            <a:r>
              <a:rPr lang="cs-CZ" sz="1800" dirty="0"/>
              <a:t>Komunikace</a:t>
            </a:r>
          </a:p>
          <a:p>
            <a:pPr marL="468059" indent="-385763">
              <a:buAutoNum type="arabicPeriod"/>
            </a:pPr>
            <a:r>
              <a:rPr lang="cs-CZ" sz="1800" dirty="0"/>
              <a:t>Revitalizační plán </a:t>
            </a:r>
          </a:p>
          <a:p>
            <a:pPr marL="468059" indent="-385763">
              <a:buAutoNum type="arabicPeriod"/>
            </a:pPr>
            <a:r>
              <a:rPr lang="cs-CZ" sz="1800" dirty="0"/>
              <a:t>Ukončení krize</a:t>
            </a:r>
          </a:p>
          <a:p>
            <a:pPr marL="468059" indent="-385763">
              <a:buAutoNum type="arabicPeriod"/>
            </a:pPr>
            <a:r>
              <a:rPr lang="cs-CZ" sz="1800" dirty="0"/>
              <a:t>Prevence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krizového managementu</a:t>
            </a:r>
            <a:endParaRPr lang="cs-CZ" sz="1800" dirty="0"/>
          </a:p>
        </p:txBody>
      </p:sp>
    </p:spTree>
    <p:extLst>
      <p:ext uri="{BB962C8B-B14F-4D97-AF65-F5344CB8AC3E}">
        <p14:creationId xmlns:p14="http://schemas.microsoft.com/office/powerpoint/2010/main" val="3220070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scénář</a:t>
            </a:r>
            <a:r>
              <a:rPr lang="cs-CZ" sz="1800" dirty="0"/>
              <a:t> je písemný dokument, který popisuje možné podnikové krizové situace. Podstatou </a:t>
            </a:r>
            <a:r>
              <a:rPr lang="cs-CZ" sz="1800" b="1" dirty="0"/>
              <a:t>krizových scénářů </a:t>
            </a:r>
            <a:r>
              <a:rPr lang="cs-CZ" sz="1800" dirty="0"/>
              <a:t>je promyslet možné scénáře pro případ určité události nebo určitého vývoje v životě organizace nebo významných změn okolního prostředí.</a:t>
            </a:r>
          </a:p>
          <a:p>
            <a:pPr algn="just"/>
            <a:r>
              <a:rPr lang="cs-CZ" sz="1800" dirty="0" smtClean="0"/>
              <a:t>Souhrn </a:t>
            </a:r>
            <a:r>
              <a:rPr lang="cs-CZ" sz="1800" dirty="0"/>
              <a:t>opatření a postupů, které přispívají k řešení vzniklých krizových situací, je popsán v </a:t>
            </a:r>
            <a:r>
              <a:rPr lang="cs-CZ" sz="1800" b="1" dirty="0"/>
              <a:t>krizovém plánu</a:t>
            </a:r>
            <a:r>
              <a:rPr lang="cs-CZ" sz="1800" dirty="0"/>
              <a:t>, jenž by měl na krizový scénář navázat. </a:t>
            </a:r>
            <a:r>
              <a:rPr lang="cs-CZ" sz="1800" b="1" dirty="0"/>
              <a:t>Krizový plán </a:t>
            </a:r>
            <a:r>
              <a:rPr lang="cs-CZ" sz="1800" dirty="0"/>
              <a:t>je dokument, který analyzuje různá rizika a krizové situace hrozící organizaci a popisuje detailní postupy, jak krizové situace a rizika zvládat v momentu, kdy nastanou.</a:t>
            </a:r>
          </a:p>
          <a:p>
            <a:pPr algn="just"/>
            <a:r>
              <a:rPr lang="cs-CZ" sz="1800" dirty="0" smtClean="0"/>
              <a:t>Východiskem </a:t>
            </a:r>
            <a:r>
              <a:rPr lang="cs-CZ" sz="1800" dirty="0"/>
              <a:t>pro tvorbu krizového scénáře a krizového plánu je </a:t>
            </a:r>
            <a:r>
              <a:rPr lang="cs-CZ" sz="1800" b="1" dirty="0"/>
              <a:t>analýza rizik</a:t>
            </a:r>
            <a:r>
              <a:rPr lang="cs-CZ" sz="1800" dirty="0"/>
              <a:t> (a příležitostí) daného podnikatelského subjektu. </a:t>
            </a:r>
            <a:endParaRPr lang="cs-CZ" sz="1800" b="1"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 a krizový scénář</a:t>
            </a:r>
            <a:endParaRPr lang="cs-CZ" sz="1800" dirty="0"/>
          </a:p>
        </p:txBody>
      </p:sp>
    </p:spTree>
    <p:extLst>
      <p:ext uri="{BB962C8B-B14F-4D97-AF65-F5344CB8AC3E}">
        <p14:creationId xmlns:p14="http://schemas.microsoft.com/office/powerpoint/2010/main" val="183347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plán </a:t>
            </a:r>
            <a:r>
              <a:rPr lang="cs-CZ" sz="1800" dirty="0"/>
              <a:t>je souborem postupů pro řešení jednotlivých očekávaných událostí, které jsou vyhodnoceny na základě provedené rizikové </a:t>
            </a:r>
            <a:r>
              <a:rPr lang="cs-CZ" sz="1800" dirty="0" smtClean="0"/>
              <a:t>analýzy.</a:t>
            </a:r>
          </a:p>
          <a:p>
            <a:pPr algn="just"/>
            <a:r>
              <a:rPr lang="cs-CZ" sz="1800" dirty="0"/>
              <a:t>Smejkal a Rais (2003) definují krizový plán jako soubor postupů pro řešení jednotlivých očekávaných událostí, které jsou vyhodnoceny na základě provedené rizikové analýzy. </a:t>
            </a:r>
            <a:endParaRPr lang="cs-CZ" sz="1800" dirty="0" smtClean="0"/>
          </a:p>
          <a:p>
            <a:pPr algn="just"/>
            <a:r>
              <a:rPr lang="cs-CZ" sz="1800" dirty="0"/>
              <a:t>Krizový plán vymezuje automatické řešení předvídatelných situací (formulace představ o věcném, časovém a finančním řešení odhadnutelných variant a odpovídajícím postupu zásahů), zmapování prostředků ke zvládnutí krize (kde hledat prostředky, jak zabezpečit dosažitelnost, jak je aktivovat), definice rolí aktérů zvládnutí krize a vztahů mezi nimi (zmapování klíčových aktérů řízení krize — vrcholové vedení, krizoví analytici, tiskoví mluvčí atd.) a personální obsazení krizového týmu a jeho </a:t>
            </a:r>
            <a:r>
              <a:rPr lang="cs-CZ" sz="1800" dirty="0" smtClean="0"/>
              <a:t>spolupracovníků.</a:t>
            </a:r>
          </a:p>
          <a:p>
            <a:pPr algn="just"/>
            <a:endParaRPr lang="cs-CZ" sz="1800"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284605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Krizový plán by měl být zpracován v písemné podobě, v tištěné i elektronické formě. </a:t>
            </a:r>
            <a:endParaRPr lang="cs-CZ" sz="1600" dirty="0" smtClean="0"/>
          </a:p>
          <a:p>
            <a:pPr algn="just"/>
            <a:r>
              <a:rPr lang="cs-CZ" sz="1600" dirty="0"/>
              <a:t>Krizový plán musí být přehledný a jednoduchý dokument. Hodnota krizového plánu spočívá v jeho schopnosti vytvářet reakce a proaktivně reagovat na příležitosti. </a:t>
            </a:r>
            <a:endParaRPr lang="cs-CZ" sz="1600" dirty="0" smtClean="0"/>
          </a:p>
          <a:p>
            <a:pPr algn="just"/>
            <a:r>
              <a:rPr lang="cs-CZ" sz="1600" dirty="0" smtClean="0"/>
              <a:t>Součástí </a:t>
            </a:r>
            <a:r>
              <a:rPr lang="cs-CZ" sz="1600" dirty="0"/>
              <a:t>krizového plánu by měl být </a:t>
            </a:r>
            <a:r>
              <a:rPr lang="cs-CZ" sz="1600" b="1" dirty="0"/>
              <a:t>plán krizové komunikace</a:t>
            </a:r>
            <a:r>
              <a:rPr lang="cs-CZ" sz="1600" dirty="0"/>
              <a:t>. </a:t>
            </a:r>
            <a:endParaRPr lang="cs-CZ" sz="1600" dirty="0" smtClean="0"/>
          </a:p>
          <a:p>
            <a:pPr algn="just"/>
            <a:r>
              <a:rPr lang="cs-CZ" sz="1600" dirty="0" smtClean="0"/>
              <a:t>Krizový </a:t>
            </a:r>
            <a:r>
              <a:rPr lang="cs-CZ" sz="1600" dirty="0"/>
              <a:t>plán by měl být </a:t>
            </a:r>
            <a:r>
              <a:rPr lang="cs-CZ" sz="1600" b="1" dirty="0"/>
              <a:t>kontrolován</a:t>
            </a:r>
            <a:r>
              <a:rPr lang="cs-CZ" sz="1600" dirty="0"/>
              <a:t> a aktualizován dle potřeby konkrétního podnikatelského subjektu, minimálně však každých 6 měsíců. Požadavek častější kontroly a následné aktualizace krizového plánu závisí na charakteru a rychlosti změn, které probíhají v podniku a jeho prostředí (odvětvovém i globálním</a:t>
            </a:r>
            <a:r>
              <a:rPr lang="cs-CZ" sz="1600" dirty="0" smtClean="0"/>
              <a:t>).</a:t>
            </a:r>
          </a:p>
          <a:p>
            <a:pPr algn="just"/>
            <a:r>
              <a:rPr lang="cs-CZ" sz="1600" dirty="0"/>
              <a:t>Obecné zásady pro každou událost určují cíl, jehož má být dosaženo, posloupnost rozhodnutí a zásahů, které mají být v případě události provedeny. Obecné zásady dále určují soubor informací, které umožní provést tato rozhodnutí a zásahy. Rozhodnutí a zásahy jsou pro každou událost, která bude v krizovém plánu zpracována, řazeny postupně v přibližně chronologickém sledu. </a:t>
            </a:r>
          </a:p>
          <a:p>
            <a:pPr algn="just"/>
            <a:endParaRPr lang="cs-CZ" sz="1600" dirty="0" smtClean="0"/>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311710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Krizový scénář </a:t>
            </a:r>
            <a:r>
              <a:rPr lang="cs-CZ" sz="1600" dirty="0"/>
              <a:t>zachycuje vývoj budoucí krizové situace. Musí být založen na reálných skutečnostech a stimulovat ke skupinové diskusi o úrovni krizového řízení a připravenosti podniku čelit potencionální krizi. Tvoří spojení mezi současnou situací a jejím možným budoucím </a:t>
            </a:r>
            <a:r>
              <a:rPr lang="cs-CZ" sz="1600" dirty="0" smtClean="0"/>
              <a:t>průběhem. Krizové </a:t>
            </a:r>
            <a:r>
              <a:rPr lang="cs-CZ" sz="1600" dirty="0"/>
              <a:t>scénáře nepředstavují predikci budoucnosti, ale spíše popis možného vývoje krizové situace, který má sloužit jako podklad pro zpracování krizového plánu a tím zvýšit připravenost podniku na krizi. Krizový scénář není závazně předepsán a ani neexistuje jeho jednotná forma. </a:t>
            </a:r>
            <a:endParaRPr lang="cs-CZ" sz="1600" dirty="0" smtClean="0"/>
          </a:p>
          <a:p>
            <a:pPr algn="just"/>
            <a:r>
              <a:rPr lang="cs-CZ" sz="1600" dirty="0" smtClean="0"/>
              <a:t>Výhodou </a:t>
            </a:r>
            <a:r>
              <a:rPr lang="cs-CZ" sz="1600" dirty="0"/>
              <a:t>krizového scénáře je, že tvoří podklad pro krizové řízení, slouží ke zpracování krizového plánu, identifikaci a využití příležitostí a zvyšuje schopnost podniku obstát v krizi.</a:t>
            </a:r>
          </a:p>
          <a:p>
            <a:pPr algn="just"/>
            <a:r>
              <a:rPr lang="cs-CZ" sz="1600" dirty="0" smtClean="0"/>
              <a:t>Jeho </a:t>
            </a:r>
            <a:r>
              <a:rPr lang="cs-CZ" sz="1600" dirty="0"/>
              <a:t>hlavní nevýhoda spočívá v tom, že se jedná pouze o popis možného průběhu budoucí krizové situace s určitou pravděpodobností. </a:t>
            </a:r>
            <a:endParaRPr lang="cs-CZ" sz="1600" dirty="0" smtClean="0"/>
          </a:p>
          <a:p>
            <a:pPr algn="just"/>
            <a:r>
              <a:rPr lang="cs-CZ" sz="1600" dirty="0"/>
              <a:t>Z hlediska účelnosti krizových scénářů je výhodné, pokud se na jejich tvorbě podílí osoby se společnými cíli, které následně zpracovávají krizové plány, jelikož široká skupinová diskuse nad vytvářenými scénáři a vzájemná interakce zpracovatelů umožňuje generovat nové nápady a podporuje kreativní myšlení.</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scénář</a:t>
            </a:r>
            <a:endParaRPr lang="cs-CZ" sz="1800" dirty="0"/>
          </a:p>
        </p:txBody>
      </p:sp>
    </p:spTree>
    <p:extLst>
      <p:ext uri="{BB962C8B-B14F-4D97-AF65-F5344CB8AC3E}">
        <p14:creationId xmlns:p14="http://schemas.microsoft.com/office/powerpoint/2010/main" val="123079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redefinice podnikatelského záměru,</a:t>
            </a:r>
          </a:p>
          <a:p>
            <a:pPr lvl="0" algn="just"/>
            <a:r>
              <a:rPr lang="cs-CZ" sz="1600" dirty="0"/>
              <a:t>revize marketingového plánu,</a:t>
            </a:r>
          </a:p>
          <a:p>
            <a:pPr lvl="0" algn="just"/>
            <a:r>
              <a:rPr lang="cs-CZ" sz="1600" dirty="0"/>
              <a:t>analýza zákaznického kmene,</a:t>
            </a:r>
          </a:p>
          <a:p>
            <a:pPr lvl="0" algn="just"/>
            <a:r>
              <a:rPr lang="cs-CZ" sz="1600" dirty="0"/>
              <a:t>přesnější určení segmentu trhu,</a:t>
            </a:r>
          </a:p>
          <a:p>
            <a:pPr lvl="0" algn="just"/>
            <a:r>
              <a:rPr lang="cs-CZ" sz="1600" dirty="0"/>
              <a:t>úprava cenové politiky,</a:t>
            </a:r>
          </a:p>
          <a:p>
            <a:pPr lvl="0" algn="just"/>
            <a:r>
              <a:rPr lang="cs-CZ" sz="1600" dirty="0"/>
              <a:t>výběr konkrétních marketingových nástrojů k efektivnějšímu oslovení zákazníků,</a:t>
            </a:r>
          </a:p>
          <a:p>
            <a:pPr lvl="0" algn="just"/>
            <a:r>
              <a:rPr lang="cs-CZ" sz="1600" dirty="0"/>
              <a:t>zavedení systému účinného vymáhání pohledávek,</a:t>
            </a:r>
          </a:p>
          <a:p>
            <a:pPr lvl="0" algn="just"/>
            <a:r>
              <a:rPr lang="cs-CZ" sz="1600" dirty="0"/>
              <a:t>redukce pracovníků,</a:t>
            </a:r>
          </a:p>
          <a:p>
            <a:pPr lvl="0" algn="just"/>
            <a:r>
              <a:rPr lang="cs-CZ" sz="1600" dirty="0"/>
              <a:t>vyčleňování vedlejších (obslužných) procesů,</a:t>
            </a:r>
          </a:p>
          <a:p>
            <a:pPr lvl="0" algn="just"/>
            <a:r>
              <a:rPr lang="cs-CZ" sz="1600" dirty="0"/>
              <a:t>odprodej majetku podniku,</a:t>
            </a:r>
          </a:p>
          <a:p>
            <a:pPr lvl="0" algn="just"/>
            <a:r>
              <a:rPr lang="cs-CZ" sz="1600" dirty="0"/>
              <a:t>razantní úspory nákladů,</a:t>
            </a:r>
          </a:p>
          <a:p>
            <a:pPr lvl="0" algn="just"/>
            <a:r>
              <a:rPr lang="cs-CZ" sz="1600" dirty="0"/>
              <a:t>získání strategického partnera a efektivní využití jeho kapitálové podpory</a:t>
            </a:r>
            <a:r>
              <a:rPr lang="cs-CZ" sz="1600" dirty="0" smtClean="0"/>
              <a:t>,</a:t>
            </a:r>
          </a:p>
          <a:p>
            <a:pPr algn="just"/>
            <a:r>
              <a:rPr lang="cs-CZ" sz="1600" dirty="0"/>
              <a:t>zeštíhlení organizační struktury apod.</a:t>
            </a:r>
          </a:p>
          <a:p>
            <a:pPr lvl="0" algn="just"/>
            <a:endParaRPr lang="cs-CZ" sz="1600" dirty="0"/>
          </a:p>
          <a:p>
            <a:pPr marL="0" indent="0" algn="just">
              <a:buNone/>
            </a:pP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Aktivity iniciované </a:t>
            </a:r>
            <a:r>
              <a:rPr lang="cs-CZ" dirty="0"/>
              <a:t>krizovým managementem</a:t>
            </a:r>
          </a:p>
        </p:txBody>
      </p:sp>
    </p:spTree>
    <p:extLst>
      <p:ext uri="{BB962C8B-B14F-4D97-AF65-F5344CB8AC3E}">
        <p14:creationId xmlns:p14="http://schemas.microsoft.com/office/powerpoint/2010/main" val="18924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 které krize je možné se připravit;</a:t>
            </a:r>
          </a:p>
          <a:p>
            <a:r>
              <a:rPr lang="cs-CZ" sz="1800" dirty="0"/>
              <a:t>Jaká je možnost jejich výskytu;</a:t>
            </a:r>
          </a:p>
          <a:p>
            <a:r>
              <a:rPr lang="cs-CZ" sz="1800" dirty="0"/>
              <a:t>Jaké mohou být jejich důsledky;</a:t>
            </a:r>
          </a:p>
          <a:p>
            <a:r>
              <a:rPr lang="cs-CZ" sz="1800" dirty="0"/>
              <a:t>Jaký může být jejich průběh z hlediska času;</a:t>
            </a:r>
          </a:p>
          <a:p>
            <a:r>
              <a:rPr lang="cs-CZ" sz="1800" dirty="0"/>
              <a:t>Jaké má organizace možnosti provést opatření, aby se snížila možnost výskytu krizí;</a:t>
            </a:r>
          </a:p>
          <a:p>
            <a:r>
              <a:rPr lang="cs-CZ" sz="1800" dirty="0"/>
              <a:t>Jaké k tomu má organizace disponibilní zdroje a možnosti krize zvládnout v případě jejich vzniku;</a:t>
            </a:r>
          </a:p>
          <a:p>
            <a:r>
              <a:rPr lang="cs-CZ" sz="1800" dirty="0"/>
              <a:t>Jaký je postup ke zvládnutí krize;</a:t>
            </a:r>
          </a:p>
          <a:p>
            <a:r>
              <a:rPr lang="cs-CZ" sz="1800" dirty="0"/>
              <a:t>Jak se organizace připraví na zvládnutí konkrétní krizové situace.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Poslání krizových scénářů</a:t>
            </a:r>
            <a:endParaRPr lang="cs-CZ" sz="1800" dirty="0"/>
          </a:p>
        </p:txBody>
      </p:sp>
    </p:spTree>
    <p:extLst>
      <p:ext uri="{BB962C8B-B14F-4D97-AF65-F5344CB8AC3E}">
        <p14:creationId xmlns:p14="http://schemas.microsoft.com/office/powerpoint/2010/main" val="232776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potenciálních faktorů, které budou v budoucnosti riziko ovlivňovat (např. pomocí brainstormingu nebo jiné kreativní metody).</a:t>
            </a:r>
          </a:p>
          <a:p>
            <a:pPr lvl="0" algn="just"/>
            <a:r>
              <a:rPr lang="cs-CZ" sz="1800" dirty="0"/>
              <a:t>Výběr těch faktorů, u kterých se může předpokládat větší pravděpodobnost výskytu. (ABC analýza)</a:t>
            </a:r>
          </a:p>
          <a:p>
            <a:pPr lvl="0" algn="just"/>
            <a:r>
              <a:rPr lang="cs-CZ" sz="1800" dirty="0"/>
              <a:t>Stanovení předpokládaného vývoje rizikových faktorů.</a:t>
            </a:r>
          </a:p>
          <a:p>
            <a:pPr lvl="0" algn="just"/>
            <a:r>
              <a:rPr lang="cs-CZ" sz="1800" dirty="0"/>
              <a:t>Stanovení důsledků působení těchto faktorů a případná redukce na varianty s největšími negativními důsledky.</a:t>
            </a:r>
          </a:p>
          <a:p>
            <a:pPr lvl="0" algn="just"/>
            <a:r>
              <a:rPr lang="cs-CZ" sz="1800" dirty="0"/>
              <a:t>Zpracování variantních scénářů ve formě krátkého písemného materiálu.</a:t>
            </a:r>
          </a:p>
          <a:p>
            <a:pPr lvl="0" algn="just"/>
            <a:r>
              <a:rPr lang="cs-CZ" sz="1800" dirty="0"/>
              <a:t>Identifikace problémů, které budou spojeny s vývojem rizika podle konkrétního scénáře.</a:t>
            </a:r>
          </a:p>
          <a:p>
            <a:pPr lvl="0" algn="just"/>
            <a:r>
              <a:rPr lang="cs-CZ" sz="1800" dirty="0"/>
              <a:t>Identifikace příležitostí vedoucích ke snížení pravděpodobnosti a eliminaci důsledků rizik</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Kroky zpracování </a:t>
            </a:r>
            <a:r>
              <a:rPr lang="cs-CZ" dirty="0"/>
              <a:t>krizových scénářů</a:t>
            </a:r>
            <a:endParaRPr lang="cs-CZ" sz="1800" dirty="0"/>
          </a:p>
        </p:txBody>
      </p:sp>
    </p:spTree>
    <p:extLst>
      <p:ext uri="{BB962C8B-B14F-4D97-AF65-F5344CB8AC3E}">
        <p14:creationId xmlns:p14="http://schemas.microsoft.com/office/powerpoint/2010/main" val="333909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Analýza potenciálních zdrojů krizí – </a:t>
            </a:r>
            <a:r>
              <a:rPr lang="cs-CZ" sz="1800" dirty="0" err="1"/>
              <a:t>check</a:t>
            </a:r>
            <a:r>
              <a:rPr lang="cs-CZ" sz="1800" dirty="0"/>
              <a:t> list zdrojů</a:t>
            </a:r>
          </a:p>
          <a:p>
            <a:r>
              <a:rPr lang="cs-CZ" sz="1800" dirty="0"/>
              <a:t>Určení pravděpodobnosti vzniku krizové situace a určení následků vzniku krize</a:t>
            </a:r>
          </a:p>
          <a:p>
            <a:r>
              <a:rPr lang="cs-CZ" sz="1800" dirty="0"/>
              <a:t>Stanovení rozsahu škody, která krize může způsobit</a:t>
            </a:r>
          </a:p>
          <a:p>
            <a:r>
              <a:rPr lang="cs-CZ" sz="1800" dirty="0"/>
              <a:t>Krizová matice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Zpracování krizového scénáře</a:t>
            </a:r>
            <a:endParaRPr lang="cs-CZ" sz="1800" dirty="0"/>
          </a:p>
        </p:txBody>
      </p:sp>
    </p:spTree>
    <p:extLst>
      <p:ext uri="{BB962C8B-B14F-4D97-AF65-F5344CB8AC3E}">
        <p14:creationId xmlns:p14="http://schemas.microsoft.com/office/powerpoint/2010/main" val="571391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Krizová matice</a:t>
            </a:r>
            <a:endParaRPr lang="cs-CZ" sz="1800" dirty="0"/>
          </a:p>
        </p:txBody>
      </p:sp>
      <p:pic>
        <p:nvPicPr>
          <p:cNvPr id="5" name="Obrázek 4"/>
          <p:cNvPicPr/>
          <p:nvPr/>
        </p:nvPicPr>
        <p:blipFill>
          <a:blip r:embed="rId2" cstate="print"/>
          <a:stretch>
            <a:fillRect/>
          </a:stretch>
        </p:blipFill>
        <p:spPr>
          <a:xfrm>
            <a:off x="467544" y="843002"/>
            <a:ext cx="7344816" cy="3761105"/>
          </a:xfrm>
          <a:prstGeom prst="rect">
            <a:avLst/>
          </a:prstGeom>
        </p:spPr>
      </p:pic>
    </p:spTree>
    <p:extLst>
      <p:ext uri="{BB962C8B-B14F-4D97-AF65-F5344CB8AC3E}">
        <p14:creationId xmlns:p14="http://schemas.microsoft.com/office/powerpoint/2010/main" val="16988116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Situace potenciální krize je </a:t>
            </a:r>
            <a:r>
              <a:rPr lang="cs-CZ" sz="1800" b="1" dirty="0"/>
              <a:t>relativně stabilní</a:t>
            </a:r>
            <a:r>
              <a:rPr lang="cs-CZ" sz="1800" dirty="0"/>
              <a:t>, a tudíž se často zdá dostatek času na přípravu strategického dokumentu a predikci rizikových faktorů. Pokud jsou v této fázi připraveny a </a:t>
            </a:r>
            <a:r>
              <a:rPr lang="cs-CZ" sz="1800" b="1" dirty="0"/>
              <a:t>aktualizovány</a:t>
            </a:r>
            <a:r>
              <a:rPr lang="cs-CZ" sz="1800" dirty="0"/>
              <a:t> krizové scénáře a plány, má firma vysokou pravděpodobnost dostatečného předstihu a schopnosti vyrovnat se se změnami nastolenými krizovou situací. Relativní dostatek času a zdrojů také usnadňuje využití příležitostí spojených se snížením pravděpodobnosti výskytu rizik a eliminaci intenzity jejich dopadu. </a:t>
            </a:r>
            <a:endParaRPr lang="cs-CZ" sz="1800" dirty="0" smtClean="0"/>
          </a:p>
          <a:p>
            <a:pPr algn="just"/>
            <a:r>
              <a:rPr lang="cs-CZ" sz="1800" dirty="0" smtClean="0"/>
              <a:t>V</a:t>
            </a:r>
            <a:r>
              <a:rPr lang="cs-CZ" sz="1800" dirty="0"/>
              <a:t> situaci akutní krize, na kterou firma není připravena, již většinou není k dispozici dostatek zdrojů k využití dynamických </a:t>
            </a:r>
            <a:r>
              <a:rPr lang="cs-CZ" sz="1800" b="1" dirty="0"/>
              <a:t>oportunitních strategií</a:t>
            </a:r>
            <a:r>
              <a:rPr lang="cs-CZ" sz="1800" dirty="0"/>
              <a:t> a firma je zranitelná ve srovnání s konkurencí, která příležitost identifikovala a implementovala do své strategie již dříve (např. zavedení inovační technologie).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Situace potenciální a akutní krize</a:t>
            </a:r>
            <a:endParaRPr lang="cs-CZ" sz="1800" dirty="0"/>
          </a:p>
        </p:txBody>
      </p:sp>
    </p:spTree>
    <p:extLst>
      <p:ext uri="{BB962C8B-B14F-4D97-AF65-F5344CB8AC3E}">
        <p14:creationId xmlns:p14="http://schemas.microsoft.com/office/powerpoint/2010/main" val="121411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Krizová komunikace</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3807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Jeden z typů komunikace v krizi i před krizí</a:t>
            </a:r>
          </a:p>
          <a:p>
            <a:pPr algn="just">
              <a:buNone/>
            </a:pPr>
            <a:endParaRPr lang="cs-CZ" sz="1800" dirty="0"/>
          </a:p>
          <a:p>
            <a:pPr algn="just"/>
            <a:r>
              <a:rPr lang="cs-CZ" sz="1800" dirty="0"/>
              <a:t>Standardní komunikace v nestandardní situaci</a:t>
            </a:r>
          </a:p>
          <a:p>
            <a:pPr algn="just"/>
            <a:endParaRPr lang="cs-CZ" sz="1800" dirty="0"/>
          </a:p>
          <a:p>
            <a:pPr algn="just"/>
            <a:r>
              <a:rPr lang="cs-CZ" sz="1800" dirty="0"/>
              <a:t>Specifická forma sociální komunikace</a:t>
            </a:r>
          </a:p>
          <a:p>
            <a:pPr algn="just"/>
            <a:endParaRPr lang="cs-CZ" sz="1800" dirty="0"/>
          </a:p>
          <a:p>
            <a:pPr algn="just"/>
            <a:r>
              <a:rPr lang="cs-CZ" sz="1800" dirty="0"/>
              <a:t>Je nástrojem krizového řízení a je součástí krizových scénářů</a:t>
            </a:r>
          </a:p>
          <a:p>
            <a:pPr algn="just">
              <a:buNone/>
            </a:pPr>
            <a:endParaRPr lang="cs-CZ" sz="1800" dirty="0"/>
          </a:p>
          <a:p>
            <a:pPr algn="just"/>
            <a:r>
              <a:rPr lang="cs-CZ" sz="1800" dirty="0"/>
              <a:t>Jedná se o interpersonální, meziosobní, skupinovou  a masovou komunikaci</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Krizová komunikace</a:t>
            </a:r>
            <a:endParaRPr lang="cs-CZ" sz="1800" dirty="0"/>
          </a:p>
        </p:txBody>
      </p:sp>
    </p:spTree>
    <p:extLst>
      <p:ext uri="{BB962C8B-B14F-4D97-AF65-F5344CB8AC3E}">
        <p14:creationId xmlns:p14="http://schemas.microsoft.com/office/powerpoint/2010/main" val="376650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cs-CZ" sz="1800" dirty="0"/>
              <a:t>nepřipravenost</a:t>
            </a:r>
          </a:p>
          <a:p>
            <a:pPr marL="624078" indent="-514350">
              <a:buAutoNum type="arabicPeriod"/>
            </a:pPr>
            <a:r>
              <a:rPr lang="cs-CZ" sz="1800" dirty="0"/>
              <a:t>nevědomost</a:t>
            </a:r>
          </a:p>
          <a:p>
            <a:pPr marL="624078" indent="-514350">
              <a:buAutoNum type="arabicPeriod"/>
            </a:pPr>
            <a:r>
              <a:rPr lang="cs-CZ" sz="1800" dirty="0"/>
              <a:t>nevzdělanost</a:t>
            </a:r>
          </a:p>
          <a:p>
            <a:pPr marL="624078" indent="-514350">
              <a:buAutoNum type="arabicPeriod"/>
            </a:pPr>
            <a:r>
              <a:rPr lang="cs-CZ" sz="1800" dirty="0"/>
              <a:t>mlčení </a:t>
            </a:r>
          </a:p>
          <a:p>
            <a:pPr marL="624078" indent="-514350">
              <a:buAutoNum type="arabicPeriod"/>
            </a:pPr>
            <a:r>
              <a:rPr lang="cs-CZ" sz="1800" dirty="0"/>
              <a:t>odtažitost </a:t>
            </a:r>
          </a:p>
          <a:p>
            <a:pPr marL="624078" indent="-514350">
              <a:buAutoNum type="arabicPeriod"/>
            </a:pPr>
            <a:r>
              <a:rPr lang="cs-CZ" sz="1800" dirty="0"/>
              <a:t>výmysly</a:t>
            </a:r>
          </a:p>
          <a:p>
            <a:pPr marL="624078" indent="-514350">
              <a:buAutoNum type="arabicPeriod"/>
            </a:pPr>
            <a:r>
              <a:rPr lang="cs-CZ" sz="1800" dirty="0"/>
              <a:t>naivita</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Smrtelné hříchy krizové komunikace (</a:t>
            </a:r>
            <a:r>
              <a:rPr lang="cs-CZ" dirty="0" err="1"/>
              <a:t>Antušák</a:t>
            </a:r>
            <a:r>
              <a:rPr lang="cs-CZ" dirty="0"/>
              <a:t>, 2009)</a:t>
            </a:r>
            <a:endParaRPr lang="cs-CZ" sz="1800" dirty="0"/>
          </a:p>
        </p:txBody>
      </p:sp>
    </p:spTree>
    <p:extLst>
      <p:ext uri="{BB962C8B-B14F-4D97-AF65-F5344CB8AC3E}">
        <p14:creationId xmlns:p14="http://schemas.microsoft.com/office/powerpoint/2010/main" val="15458238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Cílem krizové komunikace</a:t>
            </a:r>
            <a:r>
              <a:rPr lang="cs-CZ" sz="1700" dirty="0"/>
              <a:t> je</a:t>
            </a:r>
          </a:p>
          <a:p>
            <a:pPr lvl="1" algn="just"/>
            <a:r>
              <a:rPr lang="cs-CZ" sz="1700" dirty="0"/>
              <a:t>uvolnění správných informací ve správný čas a na správném místě, a tím dosáhnout včasné připravenosti orgánů a prvků krizového řízení k následným činnostem; </a:t>
            </a:r>
          </a:p>
          <a:p>
            <a:pPr lvl="1" algn="just"/>
            <a:r>
              <a:rPr lang="cs-CZ" sz="1700" dirty="0"/>
              <a:t>redukovat nejistotu veřejnosti, a tím přispět k zajištění jejich „efektivního“ chování; </a:t>
            </a:r>
          </a:p>
          <a:p>
            <a:pPr lvl="1" algn="just"/>
            <a:r>
              <a:rPr lang="cs-CZ" sz="1700" dirty="0"/>
              <a:t>zabránit nebo alespoň zmírnit rozsah negativní publicity poškozující dobré jméno organizace.</a:t>
            </a:r>
          </a:p>
          <a:p>
            <a:pPr algn="just"/>
            <a:r>
              <a:rPr lang="cs-CZ" sz="1700" b="1" dirty="0" smtClean="0"/>
              <a:t>Předmět </a:t>
            </a:r>
            <a:r>
              <a:rPr lang="cs-CZ" sz="1700" b="1" dirty="0"/>
              <a:t>krizové komunikace</a:t>
            </a:r>
            <a:r>
              <a:rPr lang="cs-CZ" sz="1700" dirty="0"/>
              <a:t> je sdělování informací:</a:t>
            </a:r>
          </a:p>
          <a:p>
            <a:pPr lvl="1" algn="just"/>
            <a:r>
              <a:rPr lang="cs-CZ" sz="1700" dirty="0"/>
              <a:t>mezi orgány a prvky systému krizového řízení a uvnitř tohoto systému;</a:t>
            </a:r>
          </a:p>
          <a:p>
            <a:pPr lvl="1" algn="just"/>
            <a:r>
              <a:rPr lang="cs-CZ" sz="1700" dirty="0"/>
              <a:t>veřejnosti, médiím, odborníkům, soudním znalcům a orgánům činným v trestním řízení;</a:t>
            </a:r>
          </a:p>
          <a:p>
            <a:pPr lvl="1" algn="just"/>
            <a:r>
              <a:rPr lang="cs-CZ" sz="1700" dirty="0"/>
              <a:t>podřízeným, zaměstnancům firmy, rodinným příslušníkům a jiným věcně zainteresovaným právnickým a fyzickým osobám.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Cíl a předmět krizové komunikace</a:t>
            </a:r>
            <a:endParaRPr lang="cs-CZ" sz="1800" dirty="0"/>
          </a:p>
        </p:txBody>
      </p:sp>
    </p:spTree>
    <p:extLst>
      <p:ext uri="{BB962C8B-B14F-4D97-AF65-F5344CB8AC3E}">
        <p14:creationId xmlns:p14="http://schemas.microsoft.com/office/powerpoint/2010/main" val="27672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princip přímé odpovědnosti</a:t>
            </a:r>
          </a:p>
          <a:p>
            <a:pPr lvl="0"/>
            <a:r>
              <a:rPr lang="cs-CZ" sz="1800" dirty="0"/>
              <a:t>princip nezávislosti</a:t>
            </a:r>
          </a:p>
          <a:p>
            <a:pPr lvl="0"/>
            <a:r>
              <a:rPr lang="cs-CZ" sz="1800" dirty="0"/>
              <a:t>princip přesnosti a stručnosti</a:t>
            </a:r>
          </a:p>
          <a:p>
            <a:pPr lvl="0"/>
            <a:r>
              <a:rPr lang="cs-CZ" sz="1800" dirty="0"/>
              <a:t>princip důvěryhodnosti</a:t>
            </a:r>
          </a:p>
          <a:p>
            <a:pPr lvl="0"/>
            <a:r>
              <a:rPr lang="cs-CZ" sz="1800" dirty="0"/>
              <a:t>princip znalosti věci</a:t>
            </a:r>
          </a:p>
          <a:p>
            <a:pPr lvl="0"/>
            <a:r>
              <a:rPr lang="cs-CZ" sz="1800" dirty="0"/>
              <a:t>princip očekávané reakce</a:t>
            </a:r>
          </a:p>
          <a:p>
            <a:pPr lvl="0"/>
            <a:r>
              <a:rPr lang="cs-CZ" sz="1800" dirty="0"/>
              <a:t>princip nejhoršího vývoje</a:t>
            </a:r>
          </a:p>
          <a:p>
            <a:pPr lvl="0"/>
            <a:r>
              <a:rPr lang="cs-CZ" sz="1800" dirty="0"/>
              <a:t>princip hledání podpory</a:t>
            </a:r>
          </a:p>
          <a:p>
            <a:pPr lvl="0"/>
            <a:r>
              <a:rPr lang="cs-CZ" sz="1800" dirty="0"/>
              <a:t>princip pravdivosti</a:t>
            </a:r>
          </a:p>
          <a:p>
            <a:r>
              <a:rPr lang="cs-CZ" sz="1800" dirty="0"/>
              <a:t>princip otevřenosti</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Principy krizové komunikace (Hálek, 2008)</a:t>
            </a:r>
            <a:endParaRPr lang="cs-CZ" sz="1800" dirty="0"/>
          </a:p>
        </p:txBody>
      </p:sp>
    </p:spTree>
    <p:extLst>
      <p:ext uri="{BB962C8B-B14F-4D97-AF65-F5344CB8AC3E}">
        <p14:creationId xmlns:p14="http://schemas.microsoft.com/office/powerpoint/2010/main" val="13609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500" dirty="0"/>
              <a:t>Krize je součástí našeho života a ve světě stále více komplikovaných vztahů bude ještě častější.</a:t>
            </a:r>
          </a:p>
          <a:p>
            <a:pPr lvl="0" algn="just"/>
            <a:r>
              <a:rPr lang="cs-CZ" sz="1500" dirty="0"/>
              <a:t>Na krize a jejich zvládání je třeba se neustále připravovat.</a:t>
            </a:r>
          </a:p>
          <a:p>
            <a:pPr lvl="0" algn="just"/>
            <a:r>
              <a:rPr lang="cs-CZ" sz="1500" dirty="0"/>
              <a:t>Vnímání slabých signálů z okolí umožňuje včasnou identifikaci změn, které by mohly přerůst v krizi.</a:t>
            </a:r>
          </a:p>
          <a:p>
            <a:pPr lvl="0" algn="just"/>
            <a:r>
              <a:rPr lang="cs-CZ" sz="1500" dirty="0"/>
              <a:t>Na vznik krize je třeba okamžitě reagovat, protože čas se stává největším nepřítelem.</a:t>
            </a:r>
          </a:p>
          <a:p>
            <a:pPr lvl="0" algn="just"/>
            <a:r>
              <a:rPr lang="cs-CZ" sz="1500" dirty="0"/>
              <a:t>Zakrývání krize před okolím je jen ztrátou času a energie, protože stejně vyjde najevo.</a:t>
            </a:r>
          </a:p>
          <a:p>
            <a:pPr lvl="0" algn="just"/>
            <a:r>
              <a:rPr lang="cs-CZ" sz="1500" dirty="0"/>
              <a:t>V krizi není nikdo sám, a proto je třeba o ní komunikovat a hledat spojence pro její řešení.</a:t>
            </a:r>
          </a:p>
          <a:p>
            <a:pPr lvl="0" algn="just"/>
            <a:r>
              <a:rPr lang="cs-CZ" sz="1500" dirty="0"/>
              <a:t>Při řešení krize se musí využít všechny rezervy; teprve v krizi se zjistí, že je jich hodně.</a:t>
            </a:r>
          </a:p>
          <a:p>
            <a:pPr lvl="0" algn="just"/>
            <a:r>
              <a:rPr lang="cs-CZ" sz="1500" dirty="0"/>
              <a:t>Krize je příležitostí pro nové a vyšší cíle a jen stereotypy a rigidita brání ve formulaci nových cílů a v jejich dosažení.</a:t>
            </a:r>
          </a:p>
          <a:p>
            <a:pPr lvl="0" algn="just"/>
            <a:r>
              <a:rPr lang="cs-CZ" sz="1500" dirty="0"/>
              <a:t>Krizi je nutné řešit razantně, ale vždy s rozvahou.</a:t>
            </a:r>
          </a:p>
          <a:p>
            <a:pPr lvl="0" algn="just"/>
            <a:r>
              <a:rPr lang="cs-CZ" sz="1500" dirty="0"/>
              <a:t>Nejsou beznadějné situace, ale jen lidé bez naděje, víry a cílů.</a:t>
            </a:r>
          </a:p>
          <a:p>
            <a:pPr lvl="0" algn="just"/>
            <a:endParaRPr lang="cs-CZ" sz="1500" dirty="0"/>
          </a:p>
          <a:p>
            <a:pPr marL="0" indent="0" algn="just">
              <a:buNone/>
            </a:pPr>
            <a:endParaRPr lang="cs-CZ" sz="1500" dirty="0"/>
          </a:p>
          <a:p>
            <a:pPr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Desatero krizového managementu</a:t>
            </a:r>
            <a:endParaRPr lang="cs-CZ" dirty="0"/>
          </a:p>
        </p:txBody>
      </p:sp>
    </p:spTree>
    <p:extLst>
      <p:ext uri="{BB962C8B-B14F-4D97-AF65-F5344CB8AC3E}">
        <p14:creationId xmlns:p14="http://schemas.microsoft.com/office/powerpoint/2010/main" val="402614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Vznik krize</a:t>
            </a:r>
          </a:p>
          <a:p>
            <a:pPr lvl="1"/>
            <a:r>
              <a:rPr lang="cs-CZ" sz="1800" dirty="0"/>
              <a:t>Největší intenzita komunikace, rychlost, pravdivost, jednoznačnost</a:t>
            </a:r>
          </a:p>
          <a:p>
            <a:pPr lvl="1">
              <a:buNone/>
            </a:pPr>
            <a:endParaRPr lang="cs-CZ" sz="1800" dirty="0"/>
          </a:p>
          <a:p>
            <a:r>
              <a:rPr lang="cs-CZ" sz="1800" dirty="0"/>
              <a:t>Průběh krize</a:t>
            </a:r>
          </a:p>
          <a:p>
            <a:pPr lvl="1"/>
            <a:r>
              <a:rPr lang="cs-CZ" sz="1800" dirty="0"/>
              <a:t>Pokles intenzity komunikace</a:t>
            </a:r>
          </a:p>
          <a:p>
            <a:endParaRPr lang="cs-CZ" sz="1800" dirty="0"/>
          </a:p>
          <a:p>
            <a:r>
              <a:rPr lang="cs-CZ" sz="1800" dirty="0"/>
              <a:t>Závěrečná fáze krize</a:t>
            </a:r>
          </a:p>
          <a:p>
            <a:pPr lvl="1"/>
            <a:r>
              <a:rPr lang="cs-CZ" sz="1800" dirty="0"/>
              <a:t>Opětovné zvýšení intenzity komunikace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Krizová komunikace v průběhu krizového řízení</a:t>
            </a:r>
            <a:endParaRPr lang="cs-CZ" sz="1800" dirty="0"/>
          </a:p>
        </p:txBody>
      </p:sp>
    </p:spTree>
    <p:extLst>
      <p:ext uri="{BB962C8B-B14F-4D97-AF65-F5344CB8AC3E}">
        <p14:creationId xmlns:p14="http://schemas.microsoft.com/office/powerpoint/2010/main" val="121918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400" dirty="0"/>
              <a:t>předstoupit před zaměstnance a srozumitelně jim sdělit nepříjemné informace (jaká je situace), tak aby bylo zabráněno šíření fám, dezinformacím a zkreslením,</a:t>
            </a:r>
          </a:p>
          <a:p>
            <a:pPr lvl="0"/>
            <a:r>
              <a:rPr lang="cs-CZ" sz="2400" dirty="0" smtClean="0"/>
              <a:t>sdělit </a:t>
            </a:r>
            <a:r>
              <a:rPr lang="cs-CZ" sz="2400" dirty="0"/>
              <a:t>zaměstnancům co to pro ně znamená a co se od nich očekává, aby se podnik povedlo vyvézt z krize (přechodné snížení platů, zvýšené úsilí, částečné propouštění apod.),</a:t>
            </a:r>
          </a:p>
          <a:p>
            <a:pPr lvl="0"/>
            <a:r>
              <a:rPr lang="cs-CZ" sz="2400" dirty="0"/>
              <a:t>vysvětlit další postup a představit vizi budoucnosti tak, aby se podařilo získat klíčové pracovníky, neformální vůdce a důležité pracovníky.</a:t>
            </a:r>
          </a:p>
          <a:p>
            <a:pPr algn="just"/>
            <a:endParaRPr lang="cs-CZ"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krizová komunikace</a:t>
            </a:r>
            <a:endParaRPr lang="cs-CZ" sz="1800" dirty="0"/>
          </a:p>
        </p:txBody>
      </p:sp>
    </p:spTree>
    <p:extLst>
      <p:ext uri="{BB962C8B-B14F-4D97-AF65-F5344CB8AC3E}">
        <p14:creationId xmlns:p14="http://schemas.microsoft.com/office/powerpoint/2010/main" val="427365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Mediální charakter, komunikace s externí veřejností prostřednictvím médií – vytvoření mediálního obrazu (mediální podoby)</a:t>
            </a:r>
          </a:p>
          <a:p>
            <a:pPr algn="just">
              <a:buNone/>
            </a:pPr>
            <a:endParaRPr lang="cs-CZ" sz="2000" dirty="0"/>
          </a:p>
          <a:p>
            <a:pPr algn="just"/>
            <a:r>
              <a:rPr lang="cs-CZ" sz="2000" dirty="0"/>
              <a:t>Příjemci externí krizové komunikace:</a:t>
            </a:r>
          </a:p>
          <a:p>
            <a:pPr lvl="1" algn="just"/>
            <a:r>
              <a:rPr lang="cs-CZ" sz="2000" dirty="0"/>
              <a:t>Zákazníci</a:t>
            </a:r>
          </a:p>
          <a:p>
            <a:pPr lvl="1" algn="just"/>
            <a:r>
              <a:rPr lang="cs-CZ" sz="2000" dirty="0"/>
              <a:t>Investoři</a:t>
            </a:r>
          </a:p>
          <a:p>
            <a:pPr lvl="1" algn="just"/>
            <a:r>
              <a:rPr lang="cs-CZ" sz="2000" dirty="0"/>
              <a:t>Vládní, regionální a místní činitelé</a:t>
            </a:r>
          </a:p>
          <a:p>
            <a:pPr lvl="1" algn="just"/>
            <a:r>
              <a:rPr lang="cs-CZ" sz="2000" dirty="0"/>
              <a:t>Pojišťovací společnosti a právníci</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krizová komunikace</a:t>
            </a:r>
            <a:endParaRPr lang="cs-CZ" sz="1800" dirty="0"/>
          </a:p>
        </p:txBody>
      </p:sp>
    </p:spTree>
    <p:extLst>
      <p:ext uri="{BB962C8B-B14F-4D97-AF65-F5344CB8AC3E}">
        <p14:creationId xmlns:p14="http://schemas.microsoft.com/office/powerpoint/2010/main" val="222542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událost, někdy více, jindy méně významná, která se stává předmětem agendy, o níž média detailně informují. </a:t>
            </a:r>
          </a:p>
          <a:p>
            <a:pPr algn="just"/>
            <a:r>
              <a:rPr lang="cs-CZ" sz="1800" dirty="0"/>
              <a:t>Hlavním cílem podniku v případě, že nastane mediálně exponovaný problém je, aby byl problém uspokojivě vyřešen.</a:t>
            </a:r>
          </a:p>
          <a:p>
            <a:pPr algn="just">
              <a:buNone/>
            </a:pPr>
            <a:endParaRPr lang="cs-CZ" sz="1800" dirty="0"/>
          </a:p>
          <a:p>
            <a:pPr algn="just"/>
            <a:r>
              <a:rPr lang="cs-CZ" sz="1800" dirty="0"/>
              <a:t>Způsoby řešení:</a:t>
            </a:r>
          </a:p>
          <a:p>
            <a:pPr lvl="1" algn="just"/>
            <a:r>
              <a:rPr lang="cs-CZ" sz="1800" dirty="0"/>
              <a:t>problém veřejně uznat v takové míře, která podnik nepoškodí, </a:t>
            </a:r>
          </a:p>
          <a:p>
            <a:pPr lvl="1" algn="just"/>
            <a:r>
              <a:rPr lang="cs-CZ" sz="1800" dirty="0"/>
              <a:t>prohlásit, že v současnosti již nedochází k jeho recidivě (posunout jej do minulosti)</a:t>
            </a:r>
          </a:p>
          <a:p>
            <a:pPr lvl="1" algn="just"/>
            <a:r>
              <a:rPr lang="cs-CZ" sz="1800" dirty="0"/>
              <a:t>prohlásit, že se nyní pracuje na tom, aby se neopakoval.</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Exponovaný mediální obraz</a:t>
            </a:r>
            <a:endParaRPr lang="cs-CZ" sz="1800" dirty="0"/>
          </a:p>
        </p:txBody>
      </p:sp>
    </p:spTree>
    <p:extLst>
      <p:ext uri="{BB962C8B-B14F-4D97-AF65-F5344CB8AC3E}">
        <p14:creationId xmlns:p14="http://schemas.microsoft.com/office/powerpoint/2010/main" val="425190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Vyhroceně negativní mediální obraz vzniká spojením několika exponovaných problémů dohromady. Média vytváří negativní obraz firmy, která je „ztělesněním zla“.</a:t>
            </a:r>
          </a:p>
          <a:p>
            <a:pPr algn="just">
              <a:buNone/>
            </a:pPr>
            <a:endParaRPr lang="cs-CZ" sz="1800" dirty="0"/>
          </a:p>
          <a:p>
            <a:pPr algn="just"/>
            <a:r>
              <a:rPr lang="cs-CZ" sz="1800" dirty="0"/>
              <a:t>Možnosti řešení:</a:t>
            </a:r>
          </a:p>
          <a:p>
            <a:pPr lvl="1" algn="just"/>
            <a:r>
              <a:rPr lang="cs-CZ" sz="1800" dirty="0"/>
              <a:t>Řešení celkového mediálního obrazu</a:t>
            </a:r>
          </a:p>
          <a:p>
            <a:pPr lvl="1" algn="just"/>
            <a:r>
              <a:rPr lang="cs-CZ" sz="1800" dirty="0"/>
              <a:t>Zavedení prostředků zlepšující mediální obraz</a:t>
            </a:r>
          </a:p>
          <a:p>
            <a:pPr lvl="1" algn="just"/>
            <a:r>
              <a:rPr lang="cs-CZ" sz="1800" dirty="0"/>
              <a:t>Zvýšení aktivní pozitivní komunikace vůči médiím</a:t>
            </a:r>
          </a:p>
          <a:p>
            <a:pPr lvl="1" algn="just"/>
            <a:r>
              <a:rPr lang="cs-CZ" sz="1800" dirty="0"/>
              <a:t>Zvýšení kontaktů s novináři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Vyhroceně negativní mediální obraz</a:t>
            </a:r>
            <a:endParaRPr lang="cs-CZ" sz="1800" dirty="0"/>
          </a:p>
        </p:txBody>
      </p:sp>
    </p:spTree>
    <p:extLst>
      <p:ext uri="{BB962C8B-B14F-4D97-AF65-F5344CB8AC3E}">
        <p14:creationId xmlns:p14="http://schemas.microsoft.com/office/powerpoint/2010/main" val="208302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Řízená kampaň se projevuje negativními poznámkami a informacemi o podniku v různých médiích v pravidelných periodách a se stupňující se významností. Zmínky mají tendenci přerůstat do větších mediálních problémů. Často nejsou podloženy žádnými fakty, nebo naopak informacemi, které nejsou běžně k dispozici.</a:t>
            </a:r>
          </a:p>
          <a:p>
            <a:pPr algn="just">
              <a:buNone/>
            </a:pPr>
            <a:endParaRPr lang="cs-CZ" sz="1800" dirty="0"/>
          </a:p>
          <a:p>
            <a:pPr algn="just"/>
            <a:r>
              <a:rPr lang="cs-CZ" sz="1800" dirty="0"/>
              <a:t>Zdroji kampaní:</a:t>
            </a:r>
          </a:p>
          <a:p>
            <a:pPr lvl="1" algn="just"/>
            <a:r>
              <a:rPr lang="cs-CZ" sz="1800" dirty="0"/>
              <a:t>Zaměstnanci</a:t>
            </a:r>
          </a:p>
          <a:p>
            <a:pPr lvl="1" algn="just"/>
            <a:r>
              <a:rPr lang="cs-CZ" sz="1800" dirty="0"/>
              <a:t>Obchodní partneři</a:t>
            </a:r>
          </a:p>
          <a:p>
            <a:pPr lvl="1" algn="just"/>
            <a:r>
              <a:rPr lang="cs-CZ" sz="1800" dirty="0"/>
              <a:t>Konkurence </a:t>
            </a:r>
          </a:p>
          <a:p>
            <a:pPr lvl="1" algn="just"/>
            <a:r>
              <a:rPr lang="cs-CZ" sz="1800" dirty="0"/>
              <a:t>Nespokojení zákazníci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Řízená kampaň</a:t>
            </a:r>
            <a:endParaRPr lang="cs-CZ" sz="1800" dirty="0"/>
          </a:p>
        </p:txBody>
      </p:sp>
    </p:spTree>
    <p:extLst>
      <p:ext uri="{BB962C8B-B14F-4D97-AF65-F5344CB8AC3E}">
        <p14:creationId xmlns:p14="http://schemas.microsoft.com/office/powerpoint/2010/main" val="392199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Nevyváženosti se projevují v textech, které se bytostně týkají problému podniku nebo zájmu, kde není podnik zmiňován nebo pouze velmi okrajově. </a:t>
            </a:r>
            <a:endParaRPr lang="cs-CZ" sz="1800" dirty="0" smtClean="0"/>
          </a:p>
          <a:p>
            <a:pPr algn="just"/>
            <a:r>
              <a:rPr lang="cs-CZ" sz="1800" dirty="0" smtClean="0"/>
              <a:t>Je </a:t>
            </a:r>
            <a:r>
              <a:rPr lang="cs-CZ" sz="1800" dirty="0"/>
              <a:t>dávána přednost konkurenci, kterou podnik považuje za méně významnou. </a:t>
            </a:r>
            <a:endParaRPr lang="cs-CZ" sz="1800" dirty="0" smtClean="0"/>
          </a:p>
          <a:p>
            <a:pPr algn="just"/>
            <a:r>
              <a:rPr lang="cs-CZ" sz="1800" dirty="0" smtClean="0"/>
              <a:t>Konkurence </a:t>
            </a:r>
            <a:r>
              <a:rPr lang="cs-CZ" sz="1800" dirty="0"/>
              <a:t>dostává výrazně větší </a:t>
            </a:r>
            <a:r>
              <a:rPr lang="cs-CZ" sz="1800" dirty="0" smtClean="0"/>
              <a:t>prostor</a:t>
            </a:r>
            <a:endParaRPr lang="cs-CZ" sz="1800" dirty="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Nevyváženosti</a:t>
            </a:r>
            <a:endParaRPr lang="cs-CZ" sz="1800" dirty="0"/>
          </a:p>
        </p:txBody>
      </p:sp>
    </p:spTree>
    <p:extLst>
      <p:ext uri="{BB962C8B-B14F-4D97-AF65-F5344CB8AC3E}">
        <p14:creationId xmlns:p14="http://schemas.microsoft.com/office/powerpoint/2010/main" val="142119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Reagující tiskové zprávy a prohlášení</a:t>
            </a:r>
          </a:p>
          <a:p>
            <a:r>
              <a:rPr lang="cs-CZ" sz="2000" dirty="0"/>
              <a:t>Tiskové konference k mediálně exponovaným problémům</a:t>
            </a:r>
          </a:p>
          <a:p>
            <a:r>
              <a:rPr lang="cs-CZ" sz="2000" dirty="0"/>
              <a:t>Mediální lobbing</a:t>
            </a:r>
          </a:p>
          <a:p>
            <a:r>
              <a:rPr lang="cs-CZ" sz="2000" dirty="0"/>
              <a:t>Krizová inzerce</a:t>
            </a:r>
          </a:p>
          <a:p>
            <a:r>
              <a:rPr lang="cs-CZ" sz="2000" dirty="0"/>
              <a:t>Snaha o společenskou aktivizaci</a:t>
            </a:r>
          </a:p>
          <a:p>
            <a:r>
              <a:rPr lang="cs-CZ" sz="2000" dirty="0"/>
              <a:t>Mediální záštita autoritou</a:t>
            </a:r>
          </a:p>
          <a:p>
            <a:r>
              <a:rPr lang="cs-CZ" sz="2000" dirty="0"/>
              <a:t>Koncentrace/rozptýlení zdroje problému</a:t>
            </a:r>
          </a:p>
          <a:p>
            <a:r>
              <a:rPr lang="cs-CZ" sz="2000" dirty="0" err="1"/>
              <a:t>Externalizace</a:t>
            </a:r>
            <a:r>
              <a:rPr lang="cs-CZ" sz="2000" dirty="0"/>
              <a:t> problému</a:t>
            </a:r>
          </a:p>
          <a:p>
            <a:pPr algn="just"/>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Prostředky zlepšující mediální obraz (Bednář, 2011)</a:t>
            </a:r>
            <a:endParaRPr lang="cs-CZ" sz="1800" dirty="0"/>
          </a:p>
        </p:txBody>
      </p:sp>
    </p:spTree>
    <p:extLst>
      <p:ext uri="{BB962C8B-B14F-4D97-AF65-F5344CB8AC3E}">
        <p14:creationId xmlns:p14="http://schemas.microsoft.com/office/powerpoint/2010/main" val="225585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Sdělení</a:t>
            </a:r>
          </a:p>
          <a:p>
            <a:pPr>
              <a:buNone/>
            </a:pPr>
            <a:endParaRPr lang="cs-CZ" sz="2000" dirty="0"/>
          </a:p>
          <a:p>
            <a:r>
              <a:rPr lang="cs-CZ" sz="2000" dirty="0"/>
              <a:t>Organizační zabezpečení krizové komunikace</a:t>
            </a:r>
          </a:p>
          <a:p>
            <a:pPr>
              <a:buNone/>
            </a:pPr>
            <a:endParaRPr lang="cs-CZ" sz="2000" dirty="0"/>
          </a:p>
          <a:p>
            <a:r>
              <a:rPr lang="cs-CZ" sz="2000" dirty="0"/>
              <a:t>Volba vhodného média</a:t>
            </a:r>
          </a:p>
          <a:p>
            <a:pPr algn="just"/>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Efektivní krizová komunikace </a:t>
            </a:r>
            <a:endParaRPr lang="cs-CZ" sz="1800" dirty="0"/>
          </a:p>
        </p:txBody>
      </p:sp>
    </p:spTree>
    <p:extLst>
      <p:ext uri="{BB962C8B-B14F-4D97-AF65-F5344CB8AC3E}">
        <p14:creationId xmlns:p14="http://schemas.microsoft.com/office/powerpoint/2010/main" val="135292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Identifikace a poznání cílových příjemců</a:t>
            </a:r>
          </a:p>
          <a:p>
            <a:pPr algn="just"/>
            <a:r>
              <a:rPr lang="cs-CZ" sz="1800" dirty="0"/>
              <a:t>Cílem tvorby sdělení je zprostředkování maxima informací, které publikum bude schopno vnímat, pochopit a zapamatovat si</a:t>
            </a:r>
            <a:r>
              <a:rPr lang="cs-CZ" sz="1800" dirty="0" smtClean="0"/>
              <a:t>.</a:t>
            </a:r>
          </a:p>
          <a:p>
            <a:pPr algn="just"/>
            <a:endParaRPr lang="cs-CZ" sz="1800" dirty="0"/>
          </a:p>
          <a:p>
            <a:pPr marL="0" indent="0" algn="just">
              <a:buNone/>
            </a:pPr>
            <a:r>
              <a:rPr lang="cs-CZ" sz="1800" i="1" dirty="0"/>
              <a:t>Základní doporučení pro formulaci sděl</a:t>
            </a:r>
            <a:r>
              <a:rPr lang="cs-CZ" sz="1800" dirty="0"/>
              <a:t>ení (Vymětal, 2009):</a:t>
            </a:r>
          </a:p>
          <a:p>
            <a:pPr lvl="1" algn="just"/>
            <a:r>
              <a:rPr lang="cs-CZ" sz="1800" dirty="0"/>
              <a:t>poskytnout sdělení podporující laskavost, otevřenost a angažovanost, </a:t>
            </a:r>
          </a:p>
          <a:p>
            <a:pPr lvl="1" algn="just"/>
            <a:r>
              <a:rPr lang="cs-CZ" sz="1800" dirty="0"/>
              <a:t>sdělení by neměla obsahovat jen technická data a informace,</a:t>
            </a:r>
          </a:p>
          <a:p>
            <a:pPr lvl="1" algn="just"/>
            <a:r>
              <a:rPr lang="cs-CZ" sz="1800" dirty="0"/>
              <a:t>sdělení by mělo pomáhat budovat důvěryhodnost,</a:t>
            </a:r>
          </a:p>
          <a:p>
            <a:pPr lvl="1" algn="just"/>
            <a:r>
              <a:rPr lang="cs-CZ" sz="1800" dirty="0"/>
              <a:t>sdělení by mělo být strukturované a organizované,</a:t>
            </a:r>
          </a:p>
          <a:p>
            <a:pPr lvl="1" algn="just"/>
            <a:r>
              <a:rPr lang="cs-CZ" sz="1800" dirty="0"/>
              <a:t>omezení informací pouze na tři klíčová sdělení,</a:t>
            </a:r>
          </a:p>
          <a:p>
            <a:pPr lvl="1" algn="just"/>
            <a:r>
              <a:rPr lang="cs-CZ" sz="1800" dirty="0"/>
              <a:t>sdělení vždy krátké (rozsah 7 – 12 slov)</a:t>
            </a:r>
          </a:p>
          <a:p>
            <a:pPr lvl="1" algn="just"/>
            <a:r>
              <a:rPr lang="cs-CZ" sz="1800" dirty="0"/>
              <a:t>zopakování klíčových informací</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Sdělení </a:t>
            </a:r>
            <a:endParaRPr lang="cs-CZ" sz="1800" dirty="0"/>
          </a:p>
        </p:txBody>
      </p:sp>
    </p:spTree>
    <p:extLst>
      <p:ext uri="{BB962C8B-B14F-4D97-AF65-F5344CB8AC3E}">
        <p14:creationId xmlns:p14="http://schemas.microsoft.com/office/powerpoint/2010/main" val="335302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Krizový manažer</a:t>
            </a:r>
          </a:p>
          <a:p>
            <a:pPr>
              <a:buNone/>
            </a:pPr>
            <a:endParaRPr lang="cs-CZ" sz="1800" dirty="0"/>
          </a:p>
          <a:p>
            <a:r>
              <a:rPr lang="cs-CZ" sz="1800" dirty="0"/>
              <a:t>Krizový tým</a:t>
            </a:r>
          </a:p>
          <a:p>
            <a:endParaRPr lang="cs-CZ" sz="1800" dirty="0"/>
          </a:p>
          <a:p>
            <a:r>
              <a:rPr lang="cs-CZ" sz="1800" dirty="0"/>
              <a:t>Interim manažer</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Nositelé krizového řízení</a:t>
            </a:r>
            <a:endParaRPr lang="cs-CZ" dirty="0"/>
          </a:p>
        </p:txBody>
      </p:sp>
    </p:spTree>
    <p:extLst>
      <p:ext uri="{BB962C8B-B14F-4D97-AF65-F5344CB8AC3E}">
        <p14:creationId xmlns:p14="http://schemas.microsoft.com/office/powerpoint/2010/main" val="364016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Komunikační tým</a:t>
            </a:r>
          </a:p>
          <a:p>
            <a:pPr>
              <a:buNone/>
            </a:pPr>
            <a:endParaRPr lang="cs-CZ" sz="2000" dirty="0"/>
          </a:p>
          <a:p>
            <a:r>
              <a:rPr lang="cs-CZ" sz="2000" dirty="0"/>
              <a:t>Tiskový mluvčí</a:t>
            </a:r>
          </a:p>
          <a:p>
            <a:pPr>
              <a:buNone/>
            </a:pPr>
            <a:endParaRPr lang="cs-CZ" sz="2000" dirty="0"/>
          </a:p>
          <a:p>
            <a:r>
              <a:rPr lang="cs-CZ" sz="2000" dirty="0"/>
              <a:t>Externí odborník</a:t>
            </a:r>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zabezpečení </a:t>
            </a:r>
            <a:r>
              <a:rPr lang="cs-CZ" dirty="0" smtClean="0"/>
              <a:t>krizové komunikace</a:t>
            </a:r>
            <a:endParaRPr lang="cs-CZ" sz="1800" dirty="0"/>
          </a:p>
        </p:txBody>
      </p:sp>
    </p:spTree>
    <p:extLst>
      <p:ext uri="{BB962C8B-B14F-4D97-AF65-F5344CB8AC3E}">
        <p14:creationId xmlns:p14="http://schemas.microsoft.com/office/powerpoint/2010/main" val="420676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Interní KK </a:t>
            </a:r>
            <a:r>
              <a:rPr lang="cs-CZ" sz="1800" dirty="0"/>
              <a:t>- hlášení, tiskové zprávy, souhrny faktů, internetové stránky, setkání se zaměstnanci, telefonní informační linky, intranet, e-mail, články ve vnitřním tisku atd.</a:t>
            </a:r>
          </a:p>
          <a:p>
            <a:pPr algn="just">
              <a:buNone/>
            </a:pPr>
            <a:endParaRPr lang="cs-CZ" sz="1800" dirty="0"/>
          </a:p>
          <a:p>
            <a:pPr algn="just"/>
            <a:r>
              <a:rPr lang="cs-CZ" sz="1800" b="1" i="1" dirty="0"/>
              <a:t>Externí KK přímá </a:t>
            </a:r>
            <a:r>
              <a:rPr lang="cs-CZ" sz="1800" dirty="0"/>
              <a:t>- hlášení, SMS zprávy, letáky, komunitní setkání, novinové články, webové stránky, telefonní informační linky, návštěvy v bydlišti, rádio a TV, billboardy, souhrny faktů, příručky, instruktážní filmy a video, dopisy atd.</a:t>
            </a:r>
          </a:p>
          <a:p>
            <a:pPr algn="just">
              <a:buNone/>
            </a:pPr>
            <a:endParaRPr lang="cs-CZ" sz="1800" dirty="0"/>
          </a:p>
          <a:p>
            <a:pPr algn="just"/>
            <a:r>
              <a:rPr lang="cs-CZ" sz="1800" b="1" i="1" dirty="0"/>
              <a:t>Externí KK přes média </a:t>
            </a:r>
            <a:r>
              <a:rPr lang="cs-CZ" sz="1800" dirty="0"/>
              <a:t>- tiskové zprávy, tiskové konference, jasné informační souhrny faktů, osobní návštěvy, webové stránky, e-mail atd.</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Volba vhodného média</a:t>
            </a:r>
            <a:endParaRPr lang="cs-CZ" sz="1800" dirty="0"/>
          </a:p>
        </p:txBody>
      </p:sp>
    </p:spTree>
    <p:extLst>
      <p:ext uri="{BB962C8B-B14F-4D97-AF65-F5344CB8AC3E}">
        <p14:creationId xmlns:p14="http://schemas.microsoft.com/office/powerpoint/2010/main" val="414181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i="1" dirty="0"/>
              <a:t>Části plánování KK</a:t>
            </a:r>
            <a:r>
              <a:rPr lang="cs-CZ" sz="1700" dirty="0"/>
              <a:t>:</a:t>
            </a:r>
          </a:p>
          <a:p>
            <a:pPr lvl="1" algn="just"/>
            <a:r>
              <a:rPr lang="cs-CZ" sz="1700" dirty="0"/>
              <a:t>Řešení akutní situace (krátkodobé a rychlé)</a:t>
            </a:r>
          </a:p>
          <a:p>
            <a:pPr lvl="1" algn="just"/>
            <a:r>
              <a:rPr lang="cs-CZ" sz="1700" dirty="0"/>
              <a:t>Sanace následků (střednědobé)</a:t>
            </a:r>
          </a:p>
          <a:p>
            <a:pPr lvl="1" algn="just"/>
            <a:r>
              <a:rPr lang="cs-CZ" sz="1700" dirty="0"/>
              <a:t>Předcházení podobným situacím v budoucnosti (dlouhodobé</a:t>
            </a:r>
            <a:r>
              <a:rPr lang="cs-CZ" sz="1700" dirty="0" smtClean="0"/>
              <a:t>)</a:t>
            </a:r>
          </a:p>
          <a:p>
            <a:pPr lvl="1" algn="just"/>
            <a:endParaRPr lang="cs-CZ" sz="1700" dirty="0"/>
          </a:p>
          <a:p>
            <a:pPr algn="just"/>
            <a:r>
              <a:rPr lang="cs-CZ" sz="1700" b="1" i="1" dirty="0" smtClean="0"/>
              <a:t>Postup </a:t>
            </a:r>
            <a:r>
              <a:rPr lang="cs-CZ" sz="1700" b="1" i="1" dirty="0"/>
              <a:t>plánování KK</a:t>
            </a:r>
            <a:r>
              <a:rPr lang="cs-CZ" sz="1700" dirty="0"/>
              <a:t>:</a:t>
            </a:r>
          </a:p>
          <a:p>
            <a:pPr lvl="1" algn="just"/>
            <a:r>
              <a:rPr lang="cs-CZ" sz="1700" dirty="0"/>
              <a:t>Provedení analýzy hrozeb a porovnání možných krizí</a:t>
            </a:r>
          </a:p>
          <a:p>
            <a:pPr lvl="1" algn="just"/>
            <a:r>
              <a:rPr lang="cs-CZ" sz="1700" dirty="0"/>
              <a:t>Uvědomění si příležitosti a stanovení cílů a úkolů krizové komunikace</a:t>
            </a:r>
          </a:p>
          <a:p>
            <a:pPr lvl="1" algn="just"/>
            <a:r>
              <a:rPr lang="cs-CZ" sz="1700" dirty="0"/>
              <a:t>Stanovení hlavních stavebních pilířů krizové komunikace</a:t>
            </a:r>
          </a:p>
          <a:p>
            <a:pPr lvl="1" algn="just"/>
            <a:r>
              <a:rPr lang="cs-CZ" sz="1700" dirty="0"/>
              <a:t>Formulace základních témat krizové komunikace</a:t>
            </a:r>
          </a:p>
          <a:p>
            <a:pPr lvl="1" algn="just"/>
            <a:r>
              <a:rPr lang="cs-CZ" sz="1700" dirty="0"/>
              <a:t>Výběr a porovnání alternativ</a:t>
            </a:r>
          </a:p>
          <a:p>
            <a:pPr lvl="1" algn="just"/>
            <a:r>
              <a:rPr lang="cs-CZ" sz="1700" dirty="0"/>
              <a:t>Zpracování plánu krizové komunikace</a:t>
            </a:r>
          </a:p>
          <a:p>
            <a:pPr lvl="1" algn="just"/>
            <a:r>
              <a:rPr lang="cs-CZ" sz="1700" dirty="0"/>
              <a:t>Implementace přijatého modelu krizové komunikace uvnitř organizace</a:t>
            </a:r>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krizové komunikace</a:t>
            </a:r>
            <a:endParaRPr lang="cs-CZ" sz="1800" dirty="0"/>
          </a:p>
        </p:txBody>
      </p:sp>
    </p:spTree>
    <p:extLst>
      <p:ext uri="{BB962C8B-B14F-4D97-AF65-F5344CB8AC3E}">
        <p14:creationId xmlns:p14="http://schemas.microsoft.com/office/powerpoint/2010/main" val="268305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Charakteristika celkové situace a jevů, které způsobují komplikace podniku.</a:t>
            </a:r>
          </a:p>
          <a:p>
            <a:pPr lvl="0" algn="just"/>
            <a:r>
              <a:rPr lang="cs-CZ" sz="1600" dirty="0"/>
              <a:t>Identifikace potenciálních oblastí krize. Definování těžiště krize a základních postupů pro zvládnutí krize.</a:t>
            </a:r>
          </a:p>
          <a:p>
            <a:pPr lvl="0" algn="just"/>
            <a:r>
              <a:rPr lang="cs-CZ" sz="1600" dirty="0"/>
              <a:t>Stanovení komunikační strategie a zavedení opatření k její realizaci.</a:t>
            </a:r>
          </a:p>
          <a:p>
            <a:pPr lvl="0" algn="just"/>
            <a:r>
              <a:rPr lang="cs-CZ" sz="1600" dirty="0"/>
              <a:t>Nastavení systému využití dostupných komunikačních kanálů.</a:t>
            </a:r>
          </a:p>
          <a:p>
            <a:pPr lvl="0" algn="just"/>
            <a:r>
              <a:rPr lang="cs-CZ" sz="1600" dirty="0"/>
              <a:t>Vytvoření týmu krizové komunikace, jeho personální složení z hlediska funkční pozice, popis činnosti členů týmu v době krize.</a:t>
            </a:r>
          </a:p>
          <a:p>
            <a:pPr lvl="0" algn="just"/>
            <a:r>
              <a:rPr lang="cs-CZ" sz="1600" dirty="0"/>
              <a:t>Stanovení zásad komunikace s novináři, veřejností a ostatními účastníky komunikačního procesu.</a:t>
            </a:r>
          </a:p>
          <a:p>
            <a:pPr lvl="0" algn="just"/>
            <a:r>
              <a:rPr lang="cs-CZ" sz="1600" dirty="0"/>
              <a:t>Stanovení postupů technického zajištění činnosti týmu krizové komunikace.</a:t>
            </a:r>
          </a:p>
          <a:p>
            <a:pPr lvl="0" algn="just"/>
            <a:r>
              <a:rPr lang="cs-CZ" sz="1600" dirty="0"/>
              <a:t>Vytvoření plánu krizové komunikace.</a:t>
            </a:r>
          </a:p>
          <a:p>
            <a:pPr lvl="0" algn="just"/>
            <a:r>
              <a:rPr lang="cs-CZ" sz="1600" dirty="0"/>
              <a:t>Příprava a provedení simulovaného tréninku krizového komunikačního týmu, provedení komunikačního auditu a zavedení efektivního vnitřního komunikačního systému. Vytváření příležitostí ke komunikaci.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manuál (</a:t>
            </a:r>
            <a:r>
              <a:rPr lang="cs-CZ" dirty="0" err="1"/>
              <a:t>Antušák</a:t>
            </a:r>
            <a:r>
              <a:rPr lang="cs-CZ" dirty="0"/>
              <a:t>, 2009)</a:t>
            </a:r>
            <a:endParaRPr lang="cs-CZ" sz="1800" dirty="0"/>
          </a:p>
        </p:txBody>
      </p:sp>
    </p:spTree>
    <p:extLst>
      <p:ext uri="{BB962C8B-B14F-4D97-AF65-F5344CB8AC3E}">
        <p14:creationId xmlns:p14="http://schemas.microsoft.com/office/powerpoint/2010/main" val="303521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Spektrum strategií při reputačních krizích je široké a hranice mezi nimi jsou </a:t>
            </a:r>
            <a:r>
              <a:rPr lang="cs-CZ" sz="1800" dirty="0" smtClean="0"/>
              <a:t>prostupné.</a:t>
            </a:r>
          </a:p>
          <a:p>
            <a:pPr lvl="0" algn="just"/>
            <a:r>
              <a:rPr lang="cs-CZ" sz="1800" dirty="0" smtClean="0"/>
              <a:t>Neexistují </a:t>
            </a:r>
            <a:r>
              <a:rPr lang="cs-CZ" sz="1800" dirty="0"/>
              <a:t>jasně dané varianty </a:t>
            </a:r>
            <a:r>
              <a:rPr lang="cs-CZ" sz="1800" dirty="0" smtClean="0"/>
              <a:t>řešení. </a:t>
            </a:r>
          </a:p>
          <a:p>
            <a:pPr lvl="0" algn="just"/>
            <a:r>
              <a:rPr lang="cs-CZ" sz="1800" dirty="0" smtClean="0"/>
              <a:t>Obecně </a:t>
            </a:r>
            <a:r>
              <a:rPr lang="cs-CZ" sz="1800" dirty="0"/>
              <a:t>lze říci, že krize (respektive zodpovědnost za ně) lze buď popřít, nebo přijmout, a to buď plně, nebo </a:t>
            </a:r>
            <a:r>
              <a:rPr lang="cs-CZ" sz="1800" dirty="0" smtClean="0"/>
              <a:t>částečně. </a:t>
            </a:r>
          </a:p>
          <a:p>
            <a:pPr lvl="0" algn="just"/>
            <a:r>
              <a:rPr lang="cs-CZ" sz="1800" dirty="0" smtClean="0"/>
              <a:t>Teorie </a:t>
            </a:r>
            <a:r>
              <a:rPr lang="cs-CZ" sz="1800" dirty="0"/>
              <a:t>obvykle doporučuje plné </a:t>
            </a:r>
            <a:r>
              <a:rPr lang="cs-CZ" sz="1800" dirty="0" smtClean="0"/>
              <a:t>přijetí.</a:t>
            </a:r>
          </a:p>
          <a:p>
            <a:pPr lvl="0" algn="just"/>
            <a:r>
              <a:rPr lang="cs-CZ" sz="1800" dirty="0" err="1" smtClean="0"/>
              <a:t>deny</a:t>
            </a:r>
            <a:r>
              <a:rPr lang="cs-CZ" sz="1800" dirty="0" smtClean="0"/>
              <a:t> </a:t>
            </a:r>
            <a:r>
              <a:rPr lang="cs-CZ" sz="1800" dirty="0"/>
              <a:t>– </a:t>
            </a:r>
            <a:r>
              <a:rPr lang="cs-CZ" sz="1800" dirty="0" err="1"/>
              <a:t>diminish</a:t>
            </a:r>
            <a:r>
              <a:rPr lang="cs-CZ" sz="1800" dirty="0"/>
              <a:t> – </a:t>
            </a:r>
            <a:r>
              <a:rPr lang="cs-CZ" sz="1800" dirty="0" err="1"/>
              <a:t>deal</a:t>
            </a:r>
            <a:r>
              <a:rPr lang="cs-CZ" sz="1800" dirty="0" smtClean="0"/>
              <a:t>. </a:t>
            </a:r>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Komunikační strategie v krizi</a:t>
            </a:r>
            <a:endParaRPr lang="cs-CZ" sz="1800" dirty="0"/>
          </a:p>
        </p:txBody>
      </p:sp>
    </p:spTree>
    <p:extLst>
      <p:ext uri="{BB962C8B-B14F-4D97-AF65-F5344CB8AC3E}">
        <p14:creationId xmlns:p14="http://schemas.microsoft.com/office/powerpoint/2010/main" val="43442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a:t>
            </a:r>
            <a:r>
              <a:rPr lang="cs-CZ" sz="2000" dirty="0"/>
              <a:t>Žádná krize neexistuje</a:t>
            </a:r>
            <a:r>
              <a:rPr lang="cs-CZ" sz="2000" dirty="0" smtClean="0"/>
              <a:t>.“</a:t>
            </a:r>
          </a:p>
          <a:p>
            <a:pPr lvl="0" algn="just"/>
            <a:r>
              <a:rPr lang="cs-CZ" sz="2000" dirty="0" smtClean="0"/>
              <a:t>„</a:t>
            </a:r>
            <a:r>
              <a:rPr lang="cs-CZ" sz="2000" dirty="0"/>
              <a:t>Krize existuje, ale neneseme za její </a:t>
            </a:r>
            <a:r>
              <a:rPr lang="cs-CZ" sz="2000" dirty="0" smtClean="0"/>
              <a:t> vypuknutí </a:t>
            </a:r>
            <a:r>
              <a:rPr lang="cs-CZ" sz="2000" dirty="0"/>
              <a:t>žádnou zodpovědnost</a:t>
            </a:r>
            <a:r>
              <a:rPr lang="cs-CZ" sz="2000" dirty="0" smtClean="0"/>
              <a:t>.“</a:t>
            </a:r>
          </a:p>
          <a:p>
            <a:pPr lvl="0" algn="just"/>
            <a:r>
              <a:rPr lang="cs-CZ" sz="2000" dirty="0" smtClean="0"/>
              <a:t>„</a:t>
            </a:r>
            <a:r>
              <a:rPr lang="cs-CZ" sz="2000" dirty="0"/>
              <a:t>Krize existuje, ale nijak se nás netýká</a:t>
            </a:r>
            <a:r>
              <a:rPr lang="cs-CZ" sz="2000" dirty="0" smtClean="0"/>
              <a:t>.“</a:t>
            </a:r>
          </a:p>
          <a:p>
            <a:pPr lvl="0" algn="just"/>
            <a:r>
              <a:rPr lang="cs-CZ" sz="2000" dirty="0" smtClean="0"/>
              <a:t>Tento </a:t>
            </a:r>
            <a:r>
              <a:rPr lang="cs-CZ" sz="2000" dirty="0"/>
              <a:t>přístup je z etického hlediska ospravedlnitelný jen v případě, že se zakládá na </a:t>
            </a:r>
            <a:r>
              <a:rPr lang="cs-CZ" sz="2000" dirty="0" smtClean="0"/>
              <a:t>pravdě. </a:t>
            </a:r>
          </a:p>
          <a:p>
            <a:pPr lvl="0" algn="just"/>
            <a:r>
              <a:rPr lang="cs-CZ" sz="2000" dirty="0" smtClean="0"/>
              <a:t>I </a:t>
            </a:r>
            <a:r>
              <a:rPr lang="cs-CZ" sz="2000" dirty="0"/>
              <a:t>když krizi popřete, musíte důkladně </a:t>
            </a:r>
            <a:r>
              <a:rPr lang="cs-CZ" sz="2000" dirty="0" smtClean="0"/>
              <a:t>vysvětlovat celou </a:t>
            </a:r>
            <a:r>
              <a:rPr lang="cs-CZ" sz="2000" dirty="0"/>
              <a:t>situaci a postoj organizace </a:t>
            </a:r>
            <a:r>
              <a:rPr lang="cs-CZ" sz="2000" dirty="0" smtClean="0"/>
              <a:t>médiím.</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Komunikační strategie v krizi: Strategie </a:t>
            </a:r>
            <a:r>
              <a:rPr lang="cs-CZ" dirty="0" err="1"/>
              <a:t>deny</a:t>
            </a:r>
            <a:r>
              <a:rPr lang="cs-CZ" dirty="0"/>
              <a:t>–popření</a:t>
            </a:r>
          </a:p>
        </p:txBody>
      </p:sp>
    </p:spTree>
    <p:extLst>
      <p:ext uri="{BB962C8B-B14F-4D97-AF65-F5344CB8AC3E}">
        <p14:creationId xmlns:p14="http://schemas.microsoft.com/office/powerpoint/2010/main" val="401410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Částečné </a:t>
            </a:r>
            <a:r>
              <a:rPr lang="cs-CZ" sz="2000" dirty="0"/>
              <a:t>přijetí zodpovědnosti, snaha o umenšení dopadu krize na reputaci </a:t>
            </a:r>
            <a:r>
              <a:rPr lang="cs-CZ" sz="2000" dirty="0" smtClean="0"/>
              <a:t>organizace. </a:t>
            </a:r>
          </a:p>
          <a:p>
            <a:pPr lvl="0" algn="just"/>
            <a:r>
              <a:rPr lang="cs-CZ" sz="2000" dirty="0" smtClean="0"/>
              <a:t>Snaha </a:t>
            </a:r>
            <a:r>
              <a:rPr lang="cs-CZ" sz="2000" dirty="0"/>
              <a:t>o oslabení spojení mezi společností a </a:t>
            </a:r>
            <a:r>
              <a:rPr lang="cs-CZ" sz="2000" dirty="0" smtClean="0"/>
              <a:t>krizí. Snaha </a:t>
            </a:r>
            <a:r>
              <a:rPr lang="cs-CZ" sz="2000" dirty="0"/>
              <a:t>ukázat, že problémy mají také jiné příčiny a původce, případně že problémy nejsou tak velké, jak je prezentují média či </a:t>
            </a:r>
            <a:r>
              <a:rPr lang="cs-CZ" sz="2000" dirty="0" smtClean="0"/>
              <a:t>oponenti. </a:t>
            </a:r>
          </a:p>
          <a:p>
            <a:pPr lvl="0" algn="just"/>
            <a:r>
              <a:rPr lang="cs-CZ" sz="2000" dirty="0" smtClean="0"/>
              <a:t>Snaha </a:t>
            </a:r>
            <a:r>
              <a:rPr lang="cs-CZ" sz="2000" dirty="0"/>
              <a:t>o uvedení událostí do širšího </a:t>
            </a:r>
            <a:r>
              <a:rPr lang="cs-CZ" sz="2000" dirty="0" smtClean="0"/>
              <a:t>kontextu. </a:t>
            </a:r>
          </a:p>
          <a:p>
            <a:pPr lvl="0" algn="just"/>
            <a:r>
              <a:rPr lang="cs-CZ" sz="2000" dirty="0" smtClean="0"/>
              <a:t>Snaha </a:t>
            </a:r>
            <a:r>
              <a:rPr lang="cs-CZ" sz="2000" dirty="0"/>
              <a:t>prezentovat jiný úhel </a:t>
            </a:r>
            <a:r>
              <a:rPr lang="cs-CZ" sz="2000" dirty="0" smtClean="0"/>
              <a:t>pohledu.</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Komunikační strategie v krizi: Strategie </a:t>
            </a:r>
            <a:r>
              <a:rPr lang="cs-CZ" dirty="0" err="1" smtClean="0"/>
              <a:t>diminish</a:t>
            </a:r>
            <a:endParaRPr lang="cs-CZ" dirty="0"/>
          </a:p>
        </p:txBody>
      </p:sp>
    </p:spTree>
    <p:extLst>
      <p:ext uri="{BB962C8B-B14F-4D97-AF65-F5344CB8AC3E}">
        <p14:creationId xmlns:p14="http://schemas.microsoft.com/office/powerpoint/2010/main" val="320923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Přijetí </a:t>
            </a:r>
            <a:r>
              <a:rPr lang="cs-CZ" sz="1800" dirty="0"/>
              <a:t>plné </a:t>
            </a:r>
            <a:r>
              <a:rPr lang="cs-CZ" sz="1800" dirty="0" smtClean="0"/>
              <a:t>zodpovědnosti. </a:t>
            </a:r>
          </a:p>
          <a:p>
            <a:pPr lvl="0" algn="just"/>
            <a:r>
              <a:rPr lang="cs-CZ" sz="1800" dirty="0" smtClean="0"/>
              <a:t>Řízená </a:t>
            </a:r>
            <a:r>
              <a:rPr lang="cs-CZ" sz="1800" dirty="0"/>
              <a:t>otevřenost, spolupráce s </a:t>
            </a:r>
            <a:r>
              <a:rPr lang="cs-CZ" sz="1800" dirty="0" smtClean="0"/>
              <a:t>médii. </a:t>
            </a:r>
          </a:p>
          <a:p>
            <a:pPr lvl="0" algn="just"/>
            <a:r>
              <a:rPr lang="cs-CZ" sz="1800" dirty="0" smtClean="0"/>
              <a:t>Snaha </a:t>
            </a:r>
            <a:r>
              <a:rPr lang="cs-CZ" sz="1800" dirty="0"/>
              <a:t>o vyřešení krize a nápravu škod, preventivní opatření do </a:t>
            </a:r>
            <a:r>
              <a:rPr lang="cs-CZ" sz="1800" dirty="0" smtClean="0"/>
              <a:t>budoucna. </a:t>
            </a:r>
          </a:p>
          <a:p>
            <a:pPr lvl="0" algn="just"/>
            <a:r>
              <a:rPr lang="cs-CZ" sz="1800" dirty="0" smtClean="0"/>
              <a:t>Aktivní </a:t>
            </a:r>
            <a:r>
              <a:rPr lang="cs-CZ" sz="1800" dirty="0"/>
              <a:t>kroky při hledání dohody s </a:t>
            </a:r>
            <a:r>
              <a:rPr lang="cs-CZ" sz="1800" dirty="0" smtClean="0"/>
              <a:t>poškozenými. </a:t>
            </a:r>
          </a:p>
          <a:p>
            <a:pPr lvl="0" algn="just"/>
            <a:r>
              <a:rPr lang="cs-CZ" sz="1800" dirty="0" smtClean="0"/>
              <a:t>V </a:t>
            </a:r>
            <a:r>
              <a:rPr lang="cs-CZ" sz="1800" dirty="0"/>
              <a:t>minulosti se mnohokrát ukázalo, že pokud organizace skutečně udělala chybu, vyplatí se přiznat </a:t>
            </a:r>
            <a:r>
              <a:rPr lang="cs-CZ" sz="1800" dirty="0" smtClean="0"/>
              <a:t>zodpovědnost. </a:t>
            </a:r>
          </a:p>
          <a:p>
            <a:pPr lvl="0" algn="just"/>
            <a:r>
              <a:rPr lang="cs-CZ" sz="1800" dirty="0" smtClean="0"/>
              <a:t>Upřímný </a:t>
            </a:r>
            <a:r>
              <a:rPr lang="cs-CZ" sz="1800" dirty="0"/>
              <a:t>a aktivní přístup většinou zabrání daleko větším ztrátám, spojeným s úplnou destrukcí reputace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Komunikační strategie v krizi: Strategie </a:t>
            </a:r>
            <a:r>
              <a:rPr lang="cs-CZ" dirty="0" err="1" smtClean="0"/>
              <a:t>deal</a:t>
            </a:r>
            <a:endParaRPr lang="cs-CZ" dirty="0"/>
          </a:p>
        </p:txBody>
      </p:sp>
    </p:spTree>
    <p:extLst>
      <p:ext uri="{BB962C8B-B14F-4D97-AF65-F5344CB8AC3E}">
        <p14:creationId xmlns:p14="http://schemas.microsoft.com/office/powerpoint/2010/main" val="353457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a:t>Odpoutání </a:t>
            </a:r>
            <a:r>
              <a:rPr lang="cs-CZ" sz="1800" b="1" dirty="0" smtClean="0"/>
              <a:t>pozornosti. </a:t>
            </a:r>
          </a:p>
          <a:p>
            <a:pPr lvl="0" algn="just"/>
            <a:r>
              <a:rPr lang="cs-CZ" sz="1800" dirty="0" smtClean="0"/>
              <a:t>Snaha </a:t>
            </a:r>
            <a:r>
              <a:rPr lang="cs-CZ" sz="1800" dirty="0"/>
              <a:t>přesunout pozornost veřejnosti a médií k jiné </a:t>
            </a:r>
            <a:r>
              <a:rPr lang="cs-CZ" sz="1800" dirty="0" smtClean="0"/>
              <a:t>agendě. </a:t>
            </a:r>
          </a:p>
          <a:p>
            <a:pPr lvl="0" algn="just"/>
            <a:r>
              <a:rPr lang="cs-CZ" sz="1800" dirty="0" smtClean="0"/>
              <a:t>Časté </a:t>
            </a:r>
            <a:r>
              <a:rPr lang="cs-CZ" sz="1800" dirty="0"/>
              <a:t>v politice (film Vrtěti </a:t>
            </a:r>
            <a:r>
              <a:rPr lang="cs-CZ" sz="1800" dirty="0" smtClean="0"/>
              <a:t>psem). </a:t>
            </a:r>
          </a:p>
          <a:p>
            <a:pPr lvl="0" algn="just"/>
            <a:r>
              <a:rPr lang="cs-CZ" sz="1800" dirty="0" smtClean="0"/>
              <a:t>Eticky sporné.</a:t>
            </a:r>
          </a:p>
          <a:p>
            <a:pPr lvl="0" algn="just"/>
            <a:endParaRPr lang="cs-CZ" sz="1800" dirty="0" smtClean="0"/>
          </a:p>
          <a:p>
            <a:pPr marL="0" lvl="0" indent="0" algn="just">
              <a:buNone/>
            </a:pPr>
            <a:r>
              <a:rPr lang="cs-CZ" sz="1800" b="1" dirty="0"/>
              <a:t>Nabídka jiného </a:t>
            </a:r>
            <a:r>
              <a:rPr lang="cs-CZ" sz="1800" b="1" dirty="0" smtClean="0"/>
              <a:t>pohledu</a:t>
            </a:r>
          </a:p>
          <a:p>
            <a:pPr lvl="0" algn="just"/>
            <a:r>
              <a:rPr lang="cs-CZ" sz="1800" dirty="0" smtClean="0"/>
              <a:t>Srovnání </a:t>
            </a:r>
            <a:r>
              <a:rPr lang="cs-CZ" sz="1800" dirty="0"/>
              <a:t>s jinou podobnou </a:t>
            </a:r>
            <a:r>
              <a:rPr lang="cs-CZ" sz="1800" dirty="0" smtClean="0"/>
              <a:t>událostí. </a:t>
            </a:r>
          </a:p>
          <a:p>
            <a:pPr lvl="0" algn="just"/>
            <a:r>
              <a:rPr lang="cs-CZ" sz="1800" dirty="0" smtClean="0"/>
              <a:t>Zdůrazňování </a:t>
            </a:r>
            <a:r>
              <a:rPr lang="cs-CZ" sz="1800" dirty="0"/>
              <a:t>minimálního </a:t>
            </a:r>
            <a:r>
              <a:rPr lang="cs-CZ" sz="1800" dirty="0" smtClean="0"/>
              <a:t>dopadu. </a:t>
            </a:r>
          </a:p>
          <a:p>
            <a:pPr lvl="0" algn="just"/>
            <a:r>
              <a:rPr lang="cs-CZ" sz="1800" dirty="0" smtClean="0"/>
              <a:t>Přenesení </a:t>
            </a:r>
            <a:r>
              <a:rPr lang="cs-CZ" sz="1800" dirty="0"/>
              <a:t>do jiného, příznivějšího kontextu (</a:t>
            </a:r>
            <a:r>
              <a:rPr lang="cs-CZ" sz="1800" dirty="0" smtClean="0"/>
              <a:t>transcendence). </a:t>
            </a:r>
          </a:p>
          <a:p>
            <a:pPr lvl="0" algn="just"/>
            <a:r>
              <a:rPr lang="cs-CZ" sz="1800" dirty="0" smtClean="0"/>
              <a:t>Připomenutí </a:t>
            </a:r>
            <a:r>
              <a:rPr lang="cs-CZ" sz="1800" dirty="0"/>
              <a:t>dřívějších zásluh a „dobrých </a:t>
            </a:r>
            <a:r>
              <a:rPr lang="cs-CZ" sz="1800" dirty="0" smtClean="0"/>
              <a:t>skutků“.</a:t>
            </a:r>
          </a:p>
          <a:p>
            <a:pPr lvl="0" algn="just"/>
            <a:endParaRPr lang="cs-CZ" sz="1800" dirty="0" smtClean="0"/>
          </a:p>
          <a:p>
            <a:pPr marL="0" lvl="0" indent="0" algn="just">
              <a:buNone/>
            </a:pPr>
            <a:r>
              <a:rPr lang="cs-CZ" sz="1800" b="1" dirty="0" smtClean="0"/>
              <a:t>Úplné </a:t>
            </a:r>
            <a:r>
              <a:rPr lang="cs-CZ" sz="1800" b="1" dirty="0"/>
              <a:t>obrácení úhlu pohledu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Taktické varianty</a:t>
            </a:r>
            <a:endParaRPr lang="cs-CZ" dirty="0"/>
          </a:p>
        </p:txBody>
      </p:sp>
    </p:spTree>
    <p:extLst>
      <p:ext uri="{BB962C8B-B14F-4D97-AF65-F5344CB8AC3E}">
        <p14:creationId xmlns:p14="http://schemas.microsoft.com/office/powerpoint/2010/main" val="201082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400" b="1" dirty="0"/>
              <a:t>Koncentrace </a:t>
            </a:r>
            <a:r>
              <a:rPr lang="cs-CZ" sz="1400" b="1" dirty="0" smtClean="0"/>
              <a:t>problému</a:t>
            </a:r>
            <a:endParaRPr lang="cs-CZ" sz="1400" dirty="0" smtClean="0"/>
          </a:p>
          <a:p>
            <a:pPr lvl="0" algn="just"/>
            <a:r>
              <a:rPr lang="cs-CZ" sz="1400" dirty="0" smtClean="0"/>
              <a:t>Snaha </a:t>
            </a:r>
            <a:r>
              <a:rPr lang="cs-CZ" sz="1400" dirty="0"/>
              <a:t>převést jádro problému do jediné </a:t>
            </a:r>
            <a:r>
              <a:rPr lang="cs-CZ" sz="1400" dirty="0" smtClean="0"/>
              <a:t>příčiny „Za </a:t>
            </a:r>
            <a:r>
              <a:rPr lang="cs-CZ" sz="1400" dirty="0"/>
              <a:t>všechno může</a:t>
            </a:r>
            <a:r>
              <a:rPr lang="cs-CZ" sz="1400" dirty="0" smtClean="0"/>
              <a:t>...“. </a:t>
            </a:r>
          </a:p>
          <a:p>
            <a:pPr marL="0" lvl="0" indent="0" algn="just">
              <a:buNone/>
            </a:pPr>
            <a:r>
              <a:rPr lang="cs-CZ" sz="1400" b="1" dirty="0" smtClean="0"/>
              <a:t>Obětní beránek</a:t>
            </a:r>
          </a:p>
          <a:p>
            <a:pPr marL="0" lvl="0" indent="0" algn="just">
              <a:buNone/>
            </a:pPr>
            <a:r>
              <a:rPr lang="cs-CZ" sz="1400" b="1" dirty="0" smtClean="0"/>
              <a:t>Rozptýlení problému</a:t>
            </a:r>
          </a:p>
          <a:p>
            <a:pPr lvl="0" algn="just"/>
            <a:r>
              <a:rPr lang="cs-CZ" sz="1400" dirty="0" smtClean="0"/>
              <a:t>Hledání </a:t>
            </a:r>
            <a:r>
              <a:rPr lang="cs-CZ" sz="1400" dirty="0"/>
              <a:t>jádra problému v mnoha malých </a:t>
            </a:r>
            <a:r>
              <a:rPr lang="cs-CZ" sz="1400" dirty="0" smtClean="0"/>
              <a:t>faktorech</a:t>
            </a:r>
          </a:p>
          <a:p>
            <a:pPr lvl="0" algn="just"/>
            <a:r>
              <a:rPr lang="cs-CZ" sz="1400" dirty="0" smtClean="0"/>
              <a:t>Zdůrazňování </a:t>
            </a:r>
            <a:r>
              <a:rPr lang="cs-CZ" sz="1400" dirty="0"/>
              <a:t>složitosti </a:t>
            </a:r>
            <a:r>
              <a:rPr lang="cs-CZ" sz="1400" dirty="0" smtClean="0"/>
              <a:t>věci</a:t>
            </a:r>
          </a:p>
          <a:p>
            <a:pPr marL="0" lvl="0" indent="0" algn="just">
              <a:buNone/>
            </a:pPr>
            <a:r>
              <a:rPr lang="cs-CZ" sz="1400" b="1" dirty="0" err="1"/>
              <a:t>Externalizace</a:t>
            </a:r>
            <a:r>
              <a:rPr lang="cs-CZ" sz="1400" b="1" dirty="0"/>
              <a:t> </a:t>
            </a:r>
            <a:r>
              <a:rPr lang="cs-CZ" sz="1400" b="1" dirty="0" smtClean="0"/>
              <a:t>problému</a:t>
            </a:r>
          </a:p>
          <a:p>
            <a:pPr lvl="0" algn="just"/>
            <a:r>
              <a:rPr lang="cs-CZ" sz="1400" dirty="0" smtClean="0"/>
              <a:t>Snaha </a:t>
            </a:r>
            <a:r>
              <a:rPr lang="cs-CZ" sz="1400" dirty="0"/>
              <a:t>přesunout jádro problému mimo korporaci a mimo zónu, kterou může </a:t>
            </a:r>
            <a:r>
              <a:rPr lang="cs-CZ" sz="1400" dirty="0" smtClean="0"/>
              <a:t>ovlivňovat „Za </a:t>
            </a:r>
            <a:r>
              <a:rPr lang="cs-CZ" sz="1400" dirty="0"/>
              <a:t>všechno může dodavatel (vláda, odbory</a:t>
            </a:r>
            <a:r>
              <a:rPr lang="cs-CZ" sz="1400" dirty="0" smtClean="0"/>
              <a:t>...)“.</a:t>
            </a:r>
          </a:p>
          <a:p>
            <a:pPr lvl="0" algn="just"/>
            <a:r>
              <a:rPr lang="cs-CZ" sz="1400" dirty="0" smtClean="0"/>
              <a:t>Může </a:t>
            </a:r>
            <a:r>
              <a:rPr lang="cs-CZ" sz="1400" dirty="0"/>
              <a:t>vést k „</a:t>
            </a:r>
            <a:r>
              <a:rPr lang="cs-CZ" sz="1400" dirty="0" smtClean="0"/>
              <a:t>ping-pongu“</a:t>
            </a:r>
          </a:p>
          <a:p>
            <a:pPr lvl="0" algn="just"/>
            <a:r>
              <a:rPr lang="cs-CZ" sz="1400" dirty="0" smtClean="0"/>
              <a:t>Korporace </a:t>
            </a:r>
            <a:r>
              <a:rPr lang="cs-CZ" sz="1400" dirty="0"/>
              <a:t>je sama obětí (vyšší moci, útoku konkurence, zlého úmyslu </a:t>
            </a:r>
            <a:r>
              <a:rPr lang="cs-CZ" sz="1400" dirty="0" smtClean="0"/>
              <a:t>zaměstnance). </a:t>
            </a:r>
          </a:p>
          <a:p>
            <a:pPr lvl="0" algn="just"/>
            <a:r>
              <a:rPr lang="cs-CZ" sz="1400" dirty="0" smtClean="0"/>
              <a:t>Problémy </a:t>
            </a:r>
            <a:r>
              <a:rPr lang="cs-CZ" sz="1400" dirty="0"/>
              <a:t>jsou výsledkem </a:t>
            </a:r>
            <a:r>
              <a:rPr lang="cs-CZ" sz="1400" dirty="0" smtClean="0"/>
              <a:t>provokace. </a:t>
            </a:r>
          </a:p>
          <a:p>
            <a:pPr lvl="0" algn="just"/>
            <a:r>
              <a:rPr lang="cs-CZ" sz="1400" dirty="0" smtClean="0"/>
              <a:t>Společnost </a:t>
            </a:r>
            <a:r>
              <a:rPr lang="cs-CZ" sz="1400" dirty="0"/>
              <a:t>nemohla událost nijak ovlivnit ani jí předejít, neměla nad ní </a:t>
            </a:r>
            <a:r>
              <a:rPr lang="cs-CZ" sz="1400" dirty="0" smtClean="0"/>
              <a:t>kontrolu. </a:t>
            </a:r>
          </a:p>
          <a:p>
            <a:pPr lvl="0" algn="just"/>
            <a:r>
              <a:rPr lang="cs-CZ" sz="1400" dirty="0" smtClean="0"/>
              <a:t>Společnost </a:t>
            </a:r>
            <a:r>
              <a:rPr lang="cs-CZ" sz="1400" dirty="0"/>
              <a:t>měla dobré </a:t>
            </a:r>
            <a:r>
              <a:rPr lang="cs-CZ" sz="1400" dirty="0" smtClean="0"/>
              <a:t>úmysly. </a:t>
            </a:r>
          </a:p>
          <a:p>
            <a:pPr lvl="0" algn="just"/>
            <a:r>
              <a:rPr lang="cs-CZ" sz="1400" dirty="0" smtClean="0"/>
              <a:t>Byla </a:t>
            </a:r>
            <a:r>
              <a:rPr lang="cs-CZ" sz="1400" dirty="0"/>
              <a:t>to </a:t>
            </a:r>
            <a:r>
              <a:rPr lang="cs-CZ" sz="1400" dirty="0" smtClean="0"/>
              <a:t>nehoda.</a:t>
            </a:r>
          </a:p>
          <a:p>
            <a:pPr lvl="0"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Taktické varianty</a:t>
            </a:r>
            <a:endParaRPr lang="cs-CZ" dirty="0"/>
          </a:p>
        </p:txBody>
      </p:sp>
    </p:spTree>
    <p:extLst>
      <p:ext uri="{BB962C8B-B14F-4D97-AF65-F5344CB8AC3E}">
        <p14:creationId xmlns:p14="http://schemas.microsoft.com/office/powerpoint/2010/main" val="359629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KM musí být přesvědčený o smyslu svého konání</a:t>
            </a:r>
          </a:p>
          <a:p>
            <a:r>
              <a:rPr lang="cs-CZ" sz="1800" dirty="0"/>
              <a:t>Musí se ztotožnit se svou rolí KM</a:t>
            </a:r>
          </a:p>
          <a:p>
            <a:r>
              <a:rPr lang="cs-CZ" sz="1800" dirty="0"/>
              <a:t>Odbornost</a:t>
            </a:r>
          </a:p>
          <a:p>
            <a:r>
              <a:rPr lang="cs-CZ" sz="1800" dirty="0"/>
              <a:t>Vyrovnanost rozumu a emocí</a:t>
            </a:r>
          </a:p>
          <a:p>
            <a:r>
              <a:rPr lang="cs-CZ" sz="1800" dirty="0"/>
              <a:t>Komunikace a empatie</a:t>
            </a:r>
          </a:p>
          <a:p>
            <a:r>
              <a:rPr lang="cs-CZ" sz="1800" dirty="0"/>
              <a:t>Důvěra, etika a charisma</a:t>
            </a:r>
          </a:p>
          <a:p>
            <a:r>
              <a:rPr lang="cs-CZ" sz="1800" dirty="0"/>
              <a:t>Psychická odolnost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9184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Omluva</a:t>
            </a:r>
            <a:r>
              <a:rPr lang="cs-CZ" sz="1800" dirty="0" smtClean="0"/>
              <a:t>: Pouze </a:t>
            </a:r>
            <a:r>
              <a:rPr lang="cs-CZ" sz="1800" dirty="0"/>
              <a:t>v případě, že organizace reálně chybovala a přijímá plnou </a:t>
            </a:r>
            <a:r>
              <a:rPr lang="cs-CZ" sz="1800" dirty="0" smtClean="0"/>
              <a:t>zodpovědnost</a:t>
            </a:r>
          </a:p>
          <a:p>
            <a:pPr algn="just"/>
            <a:r>
              <a:rPr lang="cs-CZ" sz="1800" b="1" dirty="0" smtClean="0"/>
              <a:t>Vyjádření lítosti</a:t>
            </a:r>
            <a:r>
              <a:rPr lang="cs-CZ" sz="1800" dirty="0" smtClean="0"/>
              <a:t>: Vhodné </a:t>
            </a:r>
            <a:r>
              <a:rPr lang="cs-CZ" sz="1800" dirty="0"/>
              <a:t>i v případě, že organizace není jediným či hlavním </a:t>
            </a:r>
            <a:r>
              <a:rPr lang="cs-CZ" sz="1800" dirty="0" smtClean="0"/>
              <a:t>viníkem</a:t>
            </a:r>
          </a:p>
          <a:p>
            <a:pPr algn="just"/>
            <a:r>
              <a:rPr lang="cs-CZ" sz="1800" b="1" dirty="0" smtClean="0"/>
              <a:t>Slib </a:t>
            </a:r>
            <a:r>
              <a:rPr lang="cs-CZ" sz="1800" b="1" dirty="0"/>
              <a:t>odškodnění </a:t>
            </a:r>
            <a:r>
              <a:rPr lang="cs-CZ" sz="1800" b="1" dirty="0" smtClean="0"/>
              <a:t>obětí</a:t>
            </a:r>
          </a:p>
          <a:p>
            <a:pPr algn="just"/>
            <a:r>
              <a:rPr lang="cs-CZ" sz="1800" b="1" dirty="0" smtClean="0"/>
              <a:t>Aktivní </a:t>
            </a:r>
            <a:r>
              <a:rPr lang="cs-CZ" sz="1800" b="1" dirty="0"/>
              <a:t>náprava </a:t>
            </a:r>
            <a:r>
              <a:rPr lang="cs-CZ" sz="1800" b="1" dirty="0" smtClean="0"/>
              <a:t>škod</a:t>
            </a:r>
          </a:p>
          <a:p>
            <a:pPr algn="just"/>
            <a:r>
              <a:rPr lang="cs-CZ" sz="1800" b="1" dirty="0" smtClean="0"/>
              <a:t>Přijetí </a:t>
            </a:r>
            <a:r>
              <a:rPr lang="cs-CZ" sz="1800" b="1" dirty="0"/>
              <a:t>opatření</a:t>
            </a:r>
            <a:r>
              <a:rPr lang="cs-CZ" sz="1800" dirty="0"/>
              <a:t>, aby se situace již </a:t>
            </a:r>
            <a:r>
              <a:rPr lang="cs-CZ" sz="1800" dirty="0" smtClean="0"/>
              <a:t>neopakovala</a:t>
            </a:r>
          </a:p>
          <a:p>
            <a:pPr marL="0" indent="0" algn="just">
              <a:buNone/>
            </a:pPr>
            <a:endParaRPr lang="cs-CZ" sz="1800" dirty="0" smtClean="0"/>
          </a:p>
          <a:p>
            <a:pPr marL="0" indent="0" algn="just">
              <a:buNone/>
            </a:pPr>
            <a:r>
              <a:rPr lang="cs-CZ" sz="1800" b="1" dirty="0" smtClean="0"/>
              <a:t>Nevhodné </a:t>
            </a:r>
            <a:r>
              <a:rPr lang="cs-CZ" sz="1800" b="1" dirty="0"/>
              <a:t>taktiky</a:t>
            </a:r>
            <a:r>
              <a:rPr lang="cs-CZ" sz="1800" b="1" dirty="0" smtClean="0"/>
              <a:t>:</a:t>
            </a:r>
          </a:p>
          <a:p>
            <a:pPr algn="just"/>
            <a:r>
              <a:rPr lang="cs-CZ" sz="1800" dirty="0" smtClean="0"/>
              <a:t>„</a:t>
            </a:r>
            <a:r>
              <a:rPr lang="cs-CZ" sz="1800" dirty="0"/>
              <a:t>Když to dělají oni, my můžeme taky</a:t>
            </a:r>
            <a:r>
              <a:rPr lang="cs-CZ" sz="1800" dirty="0" smtClean="0"/>
              <a:t>.“</a:t>
            </a:r>
          </a:p>
          <a:p>
            <a:pPr algn="just"/>
            <a:r>
              <a:rPr lang="cs-CZ" sz="1800" dirty="0" smtClean="0"/>
              <a:t>„</a:t>
            </a:r>
            <a:r>
              <a:rPr lang="cs-CZ" sz="1800" dirty="0"/>
              <a:t>Nikdy to nikomu nevadilo</a:t>
            </a:r>
            <a:r>
              <a:rPr lang="cs-CZ" sz="1800" dirty="0" smtClean="0"/>
              <a:t>.“</a:t>
            </a:r>
          </a:p>
          <a:p>
            <a:pPr algn="just"/>
            <a:r>
              <a:rPr lang="cs-CZ" sz="1800" dirty="0" smtClean="0"/>
              <a:t>„</a:t>
            </a:r>
            <a:r>
              <a:rPr lang="cs-CZ" sz="1800" dirty="0"/>
              <a:t>Nakonec to vždycky dobře dopadlo.“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Taktické varianty</a:t>
            </a:r>
            <a:endParaRPr lang="cs-CZ" dirty="0"/>
          </a:p>
        </p:txBody>
      </p:sp>
    </p:spTree>
    <p:extLst>
      <p:ext uri="{BB962C8B-B14F-4D97-AF65-F5344CB8AC3E}">
        <p14:creationId xmlns:p14="http://schemas.microsoft.com/office/powerpoint/2010/main" val="23437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Spin </a:t>
            </a:r>
            <a:r>
              <a:rPr lang="cs-CZ" sz="2000" b="1" dirty="0" err="1" smtClean="0"/>
              <a:t>doctoring</a:t>
            </a:r>
            <a:endParaRPr lang="cs-CZ" sz="2000" b="1" dirty="0" smtClean="0"/>
          </a:p>
          <a:p>
            <a:pPr algn="just"/>
            <a:r>
              <a:rPr lang="cs-CZ" sz="2000" dirty="0" smtClean="0"/>
              <a:t>Bezohledné </a:t>
            </a:r>
            <a:r>
              <a:rPr lang="cs-CZ" sz="2000" dirty="0"/>
              <a:t>prosazování úhlu pohledu, který je pro organizaci </a:t>
            </a:r>
            <a:r>
              <a:rPr lang="cs-CZ" sz="2000" dirty="0" smtClean="0"/>
              <a:t>nejvýhodnější</a:t>
            </a:r>
          </a:p>
          <a:p>
            <a:pPr algn="just"/>
            <a:r>
              <a:rPr lang="cs-CZ" sz="2000" dirty="0" smtClean="0"/>
              <a:t>Manipulace</a:t>
            </a:r>
            <a:r>
              <a:rPr lang="cs-CZ" sz="2000" dirty="0"/>
              <a:t>, lži, polopravdy, </a:t>
            </a:r>
            <a:r>
              <a:rPr lang="cs-CZ" sz="2000" dirty="0" err="1"/>
              <a:t>doublespeak</a:t>
            </a:r>
            <a:r>
              <a:rPr lang="cs-CZ" sz="2000" dirty="0"/>
              <a:t>, </a:t>
            </a:r>
            <a:r>
              <a:rPr lang="cs-CZ" sz="2000" dirty="0" smtClean="0"/>
              <a:t>propaganda</a:t>
            </a:r>
          </a:p>
          <a:p>
            <a:pPr algn="just"/>
            <a:endParaRPr lang="cs-CZ" sz="2000" dirty="0" smtClean="0"/>
          </a:p>
          <a:p>
            <a:pPr algn="just"/>
            <a:r>
              <a:rPr lang="cs-CZ" sz="2000" b="1" dirty="0" err="1" smtClean="0"/>
              <a:t>Astroturfing</a:t>
            </a:r>
            <a:endParaRPr lang="cs-CZ" sz="2000" b="1" dirty="0" err="1"/>
          </a:p>
          <a:p>
            <a:pPr algn="just"/>
            <a:r>
              <a:rPr lang="cs-CZ" sz="2000" dirty="0" smtClean="0"/>
              <a:t>Vytváření </a:t>
            </a:r>
            <a:r>
              <a:rPr lang="cs-CZ" sz="2000" dirty="0"/>
              <a:t>klamného dojmu, že veřejnost (zákazníci, čtenáři, posluchači...) zastává určitý postoj, preferuje určitý produkt nebo má na nějaké téma jistý </a:t>
            </a:r>
            <a:r>
              <a:rPr lang="cs-CZ" sz="2000" dirty="0" smtClean="0"/>
              <a:t>názor</a:t>
            </a:r>
          </a:p>
          <a:p>
            <a:pPr algn="just"/>
            <a:r>
              <a:rPr lang="cs-CZ" sz="2000" dirty="0" smtClean="0"/>
              <a:t>Falešné </a:t>
            </a:r>
            <a:r>
              <a:rPr lang="cs-CZ" sz="2000" dirty="0"/>
              <a:t>čtenářské dopisy, </a:t>
            </a:r>
            <a:r>
              <a:rPr lang="cs-CZ" sz="2000" dirty="0" err="1"/>
              <a:t>flogy</a:t>
            </a:r>
            <a:r>
              <a:rPr lang="cs-CZ" sz="2000" dirty="0"/>
              <a:t>, klaka, aktivita v sociálních sítích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Eticky </a:t>
            </a:r>
            <a:r>
              <a:rPr lang="cs-CZ" smtClean="0"/>
              <a:t>sporné komunikační strategie</a:t>
            </a:r>
            <a:endParaRPr lang="cs-CZ" dirty="0"/>
          </a:p>
        </p:txBody>
      </p:sp>
    </p:spTree>
    <p:extLst>
      <p:ext uri="{BB962C8B-B14F-4D97-AF65-F5344CB8AC3E}">
        <p14:creationId xmlns:p14="http://schemas.microsoft.com/office/powerpoint/2010/main" val="309475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Vývoj po krizi</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147541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Vývoj po krizi </a:t>
            </a:r>
            <a:r>
              <a:rPr lang="cs-CZ" sz="1700" dirty="0"/>
              <a:t>tak můžeme chápat jako proces změny ve vývoji určitého podnikatelského subjektu, kdy příčinou bylo narušení rovnovážného stavu, kde došlo k ochromení klíčových činností podniku a muselo dojít k jeho zásadní přeměně a bylo nutné využít jak známých manažerských metod, tak dostupných právních forem změn v podnikatelském subjektu</a:t>
            </a:r>
            <a:r>
              <a:rPr lang="cs-CZ" sz="1700" dirty="0" smtClean="0"/>
              <a:t>.</a:t>
            </a:r>
          </a:p>
          <a:p>
            <a:pPr marL="0" indent="0" algn="just">
              <a:buNone/>
            </a:pPr>
            <a:r>
              <a:rPr lang="cs-CZ" sz="1700" dirty="0" smtClean="0"/>
              <a:t>V této etapě je vhodné provést:</a:t>
            </a:r>
          </a:p>
          <a:p>
            <a:pPr algn="just"/>
            <a:r>
              <a:rPr lang="cs-CZ" sz="1700" dirty="0" smtClean="0"/>
              <a:t>Rekapitulaci </a:t>
            </a:r>
            <a:r>
              <a:rPr lang="cs-CZ" sz="1700" dirty="0"/>
              <a:t>současného stavu;</a:t>
            </a:r>
          </a:p>
          <a:p>
            <a:pPr algn="just"/>
            <a:r>
              <a:rPr lang="cs-CZ" sz="1700" dirty="0"/>
              <a:t>Zhodnocení, zda příčina krize byla odstraněna;</a:t>
            </a:r>
          </a:p>
          <a:p>
            <a:pPr algn="just"/>
            <a:r>
              <a:rPr lang="cs-CZ" sz="1700" dirty="0"/>
              <a:t>Kritické zhodnocení provedených kroků;</a:t>
            </a:r>
          </a:p>
          <a:p>
            <a:pPr algn="just"/>
            <a:r>
              <a:rPr lang="cs-CZ" sz="1700" dirty="0" smtClean="0"/>
              <a:t>Formulaci </a:t>
            </a:r>
            <a:r>
              <a:rPr lang="cs-CZ" sz="1700" dirty="0"/>
              <a:t>dalších kroků a stanovení odpovědnosti;</a:t>
            </a:r>
          </a:p>
          <a:p>
            <a:pPr algn="just"/>
            <a:r>
              <a:rPr lang="cs-CZ" sz="1700" dirty="0" smtClean="0"/>
              <a:t>Zhodnocení průběhu </a:t>
            </a:r>
            <a:r>
              <a:rPr lang="cs-CZ" sz="1700" dirty="0"/>
              <a:t>krize v těch částech podniku, které nebyly zasaženy krizí;</a:t>
            </a:r>
          </a:p>
          <a:p>
            <a:pPr algn="just"/>
            <a:r>
              <a:rPr lang="cs-CZ" sz="1700" dirty="0"/>
              <a:t>Zhodnocení způsobu komunikace;</a:t>
            </a:r>
          </a:p>
          <a:p>
            <a:pPr algn="just"/>
            <a:r>
              <a:rPr lang="cs-CZ" sz="1700" dirty="0"/>
              <a:t>Zhodnocení dlouhodobých následků krize.</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Vývoj po krizi</a:t>
            </a:r>
            <a:endParaRPr lang="cs-CZ" sz="1800" dirty="0"/>
          </a:p>
        </p:txBody>
      </p:sp>
    </p:spTree>
    <p:extLst>
      <p:ext uri="{BB962C8B-B14F-4D97-AF65-F5344CB8AC3E}">
        <p14:creationId xmlns:p14="http://schemas.microsoft.com/office/powerpoint/2010/main" val="282741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dirty="0"/>
              <a:t>Pokud se projevily vážné problémy ve fungování či financování podniku, měl by se podnikatel rychle rozhodnout pro rázný ozdravný proces, který spočívá v provedení změn a má řadu rovin (Hálek, 2006):</a:t>
            </a:r>
          </a:p>
          <a:p>
            <a:pPr lvl="0" algn="just"/>
            <a:r>
              <a:rPr lang="cs-CZ" sz="1700" b="1" dirty="0"/>
              <a:t>Personální</a:t>
            </a:r>
            <a:r>
              <a:rPr lang="cs-CZ" sz="1700" dirty="0"/>
              <a:t>, která se týká se klíčových vedoucích pracovníků, kde předmětem řízení bude získat důvěru v životaschopnost firmy a to závisí na charakteru krize.</a:t>
            </a:r>
          </a:p>
          <a:p>
            <a:pPr lvl="0" algn="just"/>
            <a:r>
              <a:rPr lang="cs-CZ" sz="1700" b="1" dirty="0"/>
              <a:t>Finanční</a:t>
            </a:r>
            <a:r>
              <a:rPr lang="cs-CZ" sz="1700" dirty="0"/>
              <a:t>, která řeší tento okruh problémů:</a:t>
            </a:r>
          </a:p>
          <a:p>
            <a:pPr lvl="1" algn="just"/>
            <a:r>
              <a:rPr lang="cs-CZ" sz="1400" dirty="0"/>
              <a:t>východiskem je podrobné zmapování ekonomické situace firmy nezávislým auditem tato podrobná účetní analýza by měla vypovědět o situaci firmy na počátku, při zahájení krizového řízení a zároveň ukázat hloubku problému ( stav závazků</a:t>
            </a:r>
            <a:r>
              <a:rPr lang="cs-CZ" sz="1400" dirty="0" smtClean="0"/>
              <a:t>);</a:t>
            </a:r>
            <a:endParaRPr lang="cs-CZ" sz="1400" dirty="0"/>
          </a:p>
          <a:p>
            <a:pPr lvl="1" algn="just"/>
            <a:r>
              <a:rPr lang="cs-CZ" sz="1400" dirty="0"/>
              <a:t>dále zajistit kontrolu nad finančními </a:t>
            </a:r>
            <a:r>
              <a:rPr lang="cs-CZ" sz="1400" dirty="0" smtClean="0"/>
              <a:t>toky;</a:t>
            </a:r>
            <a:endParaRPr lang="cs-CZ" sz="1400" dirty="0"/>
          </a:p>
          <a:p>
            <a:pPr lvl="1" algn="just"/>
            <a:r>
              <a:rPr lang="cs-CZ" sz="1400" dirty="0"/>
              <a:t>ujasnit si, na které lidi se může nadále </a:t>
            </a:r>
            <a:r>
              <a:rPr lang="cs-CZ" sz="1400" dirty="0" smtClean="0"/>
              <a:t>spolehnout;</a:t>
            </a:r>
            <a:endParaRPr lang="cs-CZ" sz="1400" dirty="0"/>
          </a:p>
          <a:p>
            <a:pPr lvl="1" algn="just"/>
            <a:r>
              <a:rPr lang="cs-CZ" sz="1400" dirty="0"/>
              <a:t>přesvědčit věřitele, že je lepší zadluženou firmu nechat žít, než ji poslat do konkurzu a připravit si </a:t>
            </a:r>
            <a:r>
              <a:rPr lang="cs-CZ" sz="1400" dirty="0" smtClean="0"/>
              <a:t>argumenty;</a:t>
            </a:r>
            <a:endParaRPr lang="cs-CZ" sz="1400" dirty="0"/>
          </a:p>
          <a:p>
            <a:pPr lvl="1" algn="just"/>
            <a:r>
              <a:rPr lang="cs-CZ" sz="1400" dirty="0"/>
              <a:t>najít aktiva, které lze odprodat, vytipovat životaschopnou část firmy , která bude nosnou částí pro řešení krizové situace, příprava krizového strategického scénáře, nejlépe několik variant, uvedené varianty by měly být pro věřitele výhodnější než přínosy ze zániku podniku </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Vývoj po krizi</a:t>
            </a:r>
            <a:endParaRPr lang="cs-CZ" sz="1800" dirty="0"/>
          </a:p>
        </p:txBody>
      </p:sp>
    </p:spTree>
    <p:extLst>
      <p:ext uri="{BB962C8B-B14F-4D97-AF65-F5344CB8AC3E}">
        <p14:creationId xmlns:p14="http://schemas.microsoft.com/office/powerpoint/2010/main" val="53321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Kroky po krizi mají, de facto, dva odlišné cíle, a to:</a:t>
            </a:r>
          </a:p>
          <a:p>
            <a:pPr lvl="0" algn="just"/>
            <a:r>
              <a:rPr lang="cs-CZ" sz="1800" b="1" dirty="0"/>
              <a:t>Revitalizovat podnikatelský subjekt </a:t>
            </a:r>
            <a:r>
              <a:rPr lang="cs-CZ" sz="1800" dirty="0"/>
              <a:t>s cílem zabránit zániku podniku, kde se kritériem stává zachování zaměstnanosti, restart, ozdravení činnosti (sanace). Zde předpokládáme změnu fungování organizace s orientací na trh, optimalizaci výrobního procesu, dohodnocení procesů a činností. Závěr tvoří návrat ke standardnímu řízení.</a:t>
            </a:r>
          </a:p>
          <a:p>
            <a:pPr algn="just"/>
            <a:r>
              <a:rPr lang="cs-CZ" sz="1800" b="1" dirty="0"/>
              <a:t>Likvidovat podnik </a:t>
            </a:r>
            <a:r>
              <a:rPr lang="cs-CZ" sz="1800" dirty="0"/>
              <a:t>s cílem ukončit jeho činnost a kritériem je zpeněžit majetek podniku, uhradit závazky a získat finanční prostředky, průběh likvidace je určen zákonem.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Cíle a nástroje ve fázi po krizi</a:t>
            </a:r>
            <a:endParaRPr lang="cs-CZ" sz="1800" dirty="0"/>
          </a:p>
        </p:txBody>
      </p:sp>
    </p:spTree>
    <p:extLst>
      <p:ext uri="{BB962C8B-B14F-4D97-AF65-F5344CB8AC3E}">
        <p14:creationId xmlns:p14="http://schemas.microsoft.com/office/powerpoint/2010/main" val="191016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 nelze zachránit, ale nemusí dojít k jeho zániku</a:t>
            </a:r>
            <a:r>
              <a:rPr lang="cs-CZ" sz="1800" dirty="0" smtClean="0"/>
              <a:t>.</a:t>
            </a:r>
          </a:p>
          <a:p>
            <a:pPr algn="just"/>
            <a:r>
              <a:rPr lang="cs-CZ" sz="1800" b="1" i="1" dirty="0" smtClean="0"/>
              <a:t>Transformací </a:t>
            </a:r>
            <a:r>
              <a:rPr lang="cs-CZ" sz="1800" dirty="0" smtClean="0"/>
              <a:t>se </a:t>
            </a:r>
            <a:r>
              <a:rPr lang="cs-CZ" sz="1800" dirty="0"/>
              <a:t>rozumí zánik transformované jednotky </a:t>
            </a:r>
            <a:r>
              <a:rPr lang="cs-CZ" sz="1800" b="1" i="1" dirty="0"/>
              <a:t>bez likvidace</a:t>
            </a:r>
            <a:r>
              <a:rPr lang="cs-CZ" sz="1800" dirty="0"/>
              <a:t>. Nástupnická účetní jednotka přebírá veškerý majetek transformované účetní jednotky</a:t>
            </a:r>
            <a:r>
              <a:rPr lang="cs-CZ" sz="1800" dirty="0" smtClean="0"/>
              <a:t>.</a:t>
            </a:r>
          </a:p>
          <a:p>
            <a:pPr algn="just"/>
            <a:r>
              <a:rPr lang="cs-CZ" sz="1800" dirty="0"/>
              <a:t>Transformace podniku se musí řídit platnou legislativou v případě sanace podniku jde </a:t>
            </a:r>
            <a:r>
              <a:rPr lang="cs-CZ" sz="1800" dirty="0" smtClean="0"/>
              <a:t>o ………………. (</a:t>
            </a:r>
            <a:r>
              <a:rPr lang="cs-CZ" sz="1800" dirty="0" smtClean="0">
                <a:solidFill>
                  <a:srgbClr val="FF0000"/>
                </a:solidFill>
              </a:rPr>
              <a:t>studenti zjistí sami</a:t>
            </a:r>
            <a:r>
              <a:rPr lang="cs-CZ" sz="1800" dirty="0" smtClean="0"/>
              <a:t>)</a:t>
            </a:r>
          </a:p>
          <a:p>
            <a:pPr algn="just"/>
            <a:r>
              <a:rPr lang="cs-CZ" sz="1800" dirty="0" smtClean="0"/>
              <a:t>Samotný </a:t>
            </a:r>
            <a:r>
              <a:rPr lang="cs-CZ" sz="1800" dirty="0"/>
              <a:t>proces začíná rozhodnutím valné hromady zakladatelů nebo vlastníků podniku o provedení transformace a zvolení formy, kterou bude provedena na základě transformačního projektu. </a:t>
            </a:r>
            <a:endParaRPr lang="cs-CZ" sz="1800" dirty="0" smtClean="0"/>
          </a:p>
          <a:p>
            <a:pPr algn="just"/>
            <a:r>
              <a:rPr lang="cs-CZ" sz="1800" dirty="0" smtClean="0"/>
              <a:t>Mezi formy </a:t>
            </a:r>
            <a:r>
              <a:rPr lang="cs-CZ" sz="1800" dirty="0"/>
              <a:t>transformace podniku </a:t>
            </a:r>
            <a:r>
              <a:rPr lang="cs-CZ" sz="1800" dirty="0" smtClean="0"/>
              <a:t>patří:</a:t>
            </a:r>
          </a:p>
          <a:p>
            <a:pPr lvl="1" algn="just"/>
            <a:r>
              <a:rPr lang="cs-CZ" sz="1400" dirty="0" smtClean="0"/>
              <a:t>sanace (</a:t>
            </a:r>
            <a:r>
              <a:rPr lang="cs-CZ" sz="1400" dirty="0"/>
              <a:t>restrukturalizace, </a:t>
            </a:r>
            <a:r>
              <a:rPr lang="cs-CZ" sz="1400" dirty="0" err="1"/>
              <a:t>turnaround</a:t>
            </a:r>
            <a:r>
              <a:rPr lang="cs-CZ" sz="1400" dirty="0" smtClean="0"/>
              <a:t>);</a:t>
            </a:r>
          </a:p>
          <a:p>
            <a:pPr lvl="1" algn="just"/>
            <a:r>
              <a:rPr lang="cs-CZ" sz="1400" dirty="0" smtClean="0"/>
              <a:t>Fúze, akvizice, rozdělení společnosti, převod jmění na společníka; </a:t>
            </a:r>
          </a:p>
          <a:p>
            <a:pPr lvl="1" algn="just"/>
            <a:r>
              <a:rPr lang="cs-CZ" sz="1400" dirty="0"/>
              <a:t>k</a:t>
            </a:r>
            <a:r>
              <a:rPr lang="cs-CZ" sz="1400" dirty="0" smtClean="0"/>
              <a:t>onsolidace (ve vlastní režii, pomocí expertních krizových specialistů).</a:t>
            </a:r>
            <a:endParaRPr lang="cs-CZ" sz="1400" dirty="0"/>
          </a:p>
          <a:p>
            <a:pPr marL="109728" indent="0" algn="just">
              <a:buNone/>
            </a:pPr>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Transformace podniku</a:t>
            </a:r>
            <a:endParaRPr lang="cs-CZ" sz="1800" dirty="0"/>
          </a:p>
        </p:txBody>
      </p:sp>
    </p:spTree>
    <p:extLst>
      <p:ext uri="{BB962C8B-B14F-4D97-AF65-F5344CB8AC3E}">
        <p14:creationId xmlns:p14="http://schemas.microsoft.com/office/powerpoint/2010/main" val="61988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 pojmem </a:t>
            </a:r>
            <a:r>
              <a:rPr lang="cs-CZ" sz="1800" b="1" i="1" dirty="0" smtClean="0"/>
              <a:t>sanace </a:t>
            </a:r>
            <a:r>
              <a:rPr lang="cs-CZ" sz="1800" dirty="0" smtClean="0"/>
              <a:t>se </a:t>
            </a:r>
            <a:r>
              <a:rPr lang="cs-CZ" sz="1800" dirty="0"/>
              <a:t>rozumí soubor opatření přijímaných ze strany vedení podniku, jejichž smyslem je zásadní </a:t>
            </a:r>
            <a:r>
              <a:rPr lang="cs-CZ" sz="1800" dirty="0" smtClean="0"/>
              <a:t>ozdravení a </a:t>
            </a:r>
            <a:r>
              <a:rPr lang="cs-CZ" sz="1800" dirty="0"/>
              <a:t>obnova finanční výkonnosti a prosperity firmy. Tento pojem se v </a:t>
            </a:r>
            <a:r>
              <a:rPr lang="cs-CZ" sz="1800" dirty="0" smtClean="0"/>
              <a:t>angl. </a:t>
            </a:r>
            <a:r>
              <a:rPr lang="cs-CZ" sz="1800" dirty="0"/>
              <a:t>překládá jako „</a:t>
            </a:r>
            <a:r>
              <a:rPr lang="cs-CZ" sz="1800" dirty="0" err="1" smtClean="0"/>
              <a:t>turnaround</a:t>
            </a:r>
            <a:r>
              <a:rPr lang="cs-CZ" sz="1800" dirty="0"/>
              <a:t>“. (Synek, M. 2007</a:t>
            </a:r>
            <a:r>
              <a:rPr lang="cs-CZ" sz="1800" dirty="0" smtClean="0"/>
              <a:t>)</a:t>
            </a:r>
          </a:p>
          <a:p>
            <a:pPr algn="just"/>
            <a:r>
              <a:rPr lang="cs-CZ" sz="1800" dirty="0"/>
              <a:t>Sanace svým charakterem i metodami práce stojí uprostřed mezi konsolidací a likvidací. </a:t>
            </a:r>
            <a:r>
              <a:rPr lang="cs-CZ" sz="1800" dirty="0" smtClean="0"/>
              <a:t>Ozdravení </a:t>
            </a:r>
            <a:r>
              <a:rPr lang="cs-CZ" sz="1800" dirty="0"/>
              <a:t>představuje drastický zásah nejen dovnitř organizace, ale i do vlastnických vztahů</a:t>
            </a:r>
            <a:r>
              <a:rPr lang="cs-CZ" sz="1800" dirty="0" smtClean="0"/>
              <a:t>.</a:t>
            </a:r>
          </a:p>
          <a:p>
            <a:pPr algn="just"/>
            <a:r>
              <a:rPr lang="cs-CZ" sz="1800" dirty="0"/>
              <a:t>Zpravidla se jedná o situaci kdy podnik je po dlouhou dobu ve ztrátě a není schopen uspokojit závazky svých věřitelů. To je jeden z hlavních příznaků. Mezi další můžeme uvést pokles objemu zakázek, nevyplácení mezd zaměstnancům, snižování počtu zaměstnanců atd. </a:t>
            </a:r>
            <a:endParaRPr lang="cs-CZ" sz="1800" dirty="0" smtClean="0"/>
          </a:p>
          <a:p>
            <a:pPr algn="just"/>
            <a:r>
              <a:rPr lang="cs-CZ" sz="1800" dirty="0"/>
              <a:t>Klíčovým faktorem sanace podniku jsou </a:t>
            </a:r>
            <a:r>
              <a:rPr lang="cs-CZ" sz="1800" b="1" i="1" dirty="0"/>
              <a:t>disponibilní finanční prostředky</a:t>
            </a:r>
            <a:r>
              <a:rPr lang="cs-CZ" sz="1800" dirty="0"/>
              <a:t>, které musí být opatřeny z vnitřních zdrojů.</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Sanace (restrukturalizace) </a:t>
            </a:r>
            <a:r>
              <a:rPr lang="cs-CZ" dirty="0"/>
              <a:t>podniku</a:t>
            </a:r>
            <a:endParaRPr lang="cs-CZ" sz="1800" dirty="0"/>
          </a:p>
        </p:txBody>
      </p:sp>
    </p:spTree>
    <p:extLst>
      <p:ext uri="{BB962C8B-B14F-4D97-AF65-F5344CB8AC3E}">
        <p14:creationId xmlns:p14="http://schemas.microsoft.com/office/powerpoint/2010/main" val="334496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i="1" dirty="0"/>
              <a:t>Cíle sanačního programu</a:t>
            </a:r>
            <a:endParaRPr lang="cs-CZ" sz="1800" dirty="0"/>
          </a:p>
          <a:p>
            <a:r>
              <a:rPr lang="cs-CZ" sz="1800" dirty="0" smtClean="0"/>
              <a:t>ponechat </a:t>
            </a:r>
            <a:r>
              <a:rPr lang="cs-CZ" sz="1800" dirty="0"/>
              <a:t>jen ty nejživotaschopnější části </a:t>
            </a:r>
            <a:r>
              <a:rPr lang="cs-CZ" sz="1800" dirty="0" smtClean="0"/>
              <a:t>firmy;</a:t>
            </a:r>
            <a:endParaRPr lang="cs-CZ" sz="1800" dirty="0"/>
          </a:p>
          <a:p>
            <a:r>
              <a:rPr lang="cs-CZ" sz="1800" dirty="0" smtClean="0"/>
              <a:t>co </a:t>
            </a:r>
            <a:r>
              <a:rPr lang="cs-CZ" sz="1800" dirty="0"/>
              <a:t>nejrychleji získat finanční </a:t>
            </a:r>
            <a:r>
              <a:rPr lang="cs-CZ" sz="1800" dirty="0" smtClean="0"/>
              <a:t>prostředky;</a:t>
            </a:r>
            <a:endParaRPr lang="cs-CZ" sz="1800" dirty="0"/>
          </a:p>
          <a:p>
            <a:r>
              <a:rPr lang="cs-CZ" sz="1800" dirty="0" smtClean="0"/>
              <a:t>minimalizovat náklady;</a:t>
            </a:r>
            <a:endParaRPr lang="cs-CZ" sz="1800" dirty="0"/>
          </a:p>
          <a:p>
            <a:r>
              <a:rPr lang="cs-CZ" sz="1800" dirty="0" smtClean="0"/>
              <a:t>přesvědčit </a:t>
            </a:r>
            <a:r>
              <a:rPr lang="cs-CZ" sz="1800" dirty="0"/>
              <a:t>obchodní partnery, banku a věřitele, že krize je </a:t>
            </a:r>
            <a:r>
              <a:rPr lang="cs-CZ" sz="1800" dirty="0" smtClean="0"/>
              <a:t>zažehnána;</a:t>
            </a:r>
            <a:endParaRPr lang="cs-CZ" sz="1800" dirty="0"/>
          </a:p>
          <a:p>
            <a:r>
              <a:rPr lang="cs-CZ" sz="1800" dirty="0" smtClean="0"/>
              <a:t>začít </a:t>
            </a:r>
            <a:r>
              <a:rPr lang="cs-CZ" sz="1800" dirty="0"/>
              <a:t>trvalý stabilní růst podniku, dostatečnou produkcí zisku, dodržování splátkových kalendářů vůči věřitelům apod.</a:t>
            </a:r>
          </a:p>
          <a:p>
            <a:pPr marL="0" indent="0">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Sanace (restrukturalizace) </a:t>
            </a:r>
            <a:r>
              <a:rPr lang="cs-CZ" dirty="0"/>
              <a:t>podniku</a:t>
            </a:r>
            <a:endParaRPr lang="cs-CZ" sz="1800" dirty="0"/>
          </a:p>
        </p:txBody>
      </p:sp>
    </p:spTree>
    <p:extLst>
      <p:ext uri="{BB962C8B-B14F-4D97-AF65-F5344CB8AC3E}">
        <p14:creationId xmlns:p14="http://schemas.microsoft.com/office/powerpoint/2010/main" val="101810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O tom zda je podnik schopen projít sanací je zapotřebí provést hloubkovou </a:t>
            </a:r>
            <a:r>
              <a:rPr lang="cs-CZ" sz="1600" b="1" i="1" dirty="0"/>
              <a:t>komplexní analýzu </a:t>
            </a:r>
            <a:r>
              <a:rPr lang="cs-CZ" sz="1600" dirty="0"/>
              <a:t>hospodářské situace podniku, která </a:t>
            </a:r>
            <a:r>
              <a:rPr lang="cs-CZ" sz="1600" dirty="0" smtClean="0"/>
              <a:t>vyhodnotí </a:t>
            </a:r>
            <a:r>
              <a:rPr lang="cs-CZ" sz="1600" dirty="0"/>
              <a:t>v jaké situaci se podnik právě nachází. Tato analýza se zpravidla skládá z těchto kroků:</a:t>
            </a:r>
          </a:p>
          <a:p>
            <a:pPr algn="just">
              <a:buFont typeface="+mj-lt"/>
              <a:buAutoNum type="arabicPeriod"/>
            </a:pPr>
            <a:r>
              <a:rPr lang="cs-CZ" sz="1600" i="1" dirty="0" smtClean="0"/>
              <a:t>sběr </a:t>
            </a:r>
            <a:r>
              <a:rPr lang="cs-CZ" sz="1600" i="1" dirty="0"/>
              <a:t>všeobecných </a:t>
            </a:r>
            <a:r>
              <a:rPr lang="cs-CZ" sz="1600" i="1" dirty="0" smtClean="0"/>
              <a:t>informací </a:t>
            </a:r>
            <a:r>
              <a:rPr lang="cs-CZ" sz="1600" dirty="0" smtClean="0"/>
              <a:t>o </a:t>
            </a:r>
            <a:r>
              <a:rPr lang="cs-CZ" sz="1600" dirty="0"/>
              <a:t>podniku (vznik, právní forma, vlastnická a organizační struktura, výše základního kapitálu, předmět podnikání apod.),</a:t>
            </a:r>
          </a:p>
          <a:p>
            <a:pPr algn="just">
              <a:buFont typeface="+mj-lt"/>
              <a:buAutoNum type="arabicPeriod"/>
            </a:pPr>
            <a:r>
              <a:rPr lang="cs-CZ" sz="1600" i="1" dirty="0" smtClean="0"/>
              <a:t>ekonomická analýza </a:t>
            </a:r>
            <a:r>
              <a:rPr lang="cs-CZ" sz="1600" dirty="0" smtClean="0"/>
              <a:t>současné </a:t>
            </a:r>
            <a:r>
              <a:rPr lang="cs-CZ" sz="1600" dirty="0"/>
              <a:t>situace podniku spočívá ve vymezení všech nejvýznamnějších konkurentů na trhu, hlavních dodavatelů a odběratelů, ve zhodnocení současné marketingové strategie, obchodně-technické strategie apod.,</a:t>
            </a:r>
          </a:p>
          <a:p>
            <a:pPr algn="just">
              <a:buFont typeface="+mj-lt"/>
              <a:buAutoNum type="arabicPeriod"/>
            </a:pPr>
            <a:r>
              <a:rPr lang="cs-CZ" sz="1600" i="1" dirty="0" smtClean="0"/>
              <a:t>výrobní analýza </a:t>
            </a:r>
            <a:r>
              <a:rPr lang="cs-CZ" sz="1600" dirty="0" smtClean="0"/>
              <a:t>podniku  spočívá ve </a:t>
            </a:r>
            <a:r>
              <a:rPr lang="cs-CZ" sz="1600" dirty="0"/>
              <a:t>zhodnocení současné produktivity a organizace práce, v komparaci doposud používané technologie s ostatními na trhu, vyhodnocení kvality produktů či služeb, </a:t>
            </a:r>
            <a:r>
              <a:rPr lang="cs-CZ" sz="1600" dirty="0" err="1"/>
              <a:t>inovovanost</a:t>
            </a:r>
            <a:r>
              <a:rPr lang="cs-CZ" sz="1600" dirty="0"/>
              <a:t> produktu,  činnost oddělení logistiky atd.</a:t>
            </a:r>
          </a:p>
          <a:p>
            <a:pPr algn="just">
              <a:buFont typeface="+mj-lt"/>
              <a:buAutoNum type="arabicPeriod"/>
            </a:pPr>
            <a:r>
              <a:rPr lang="cs-CZ" sz="1600" i="1" dirty="0" smtClean="0"/>
              <a:t>analýza </a:t>
            </a:r>
            <a:r>
              <a:rPr lang="cs-CZ" sz="1600" i="1" dirty="0"/>
              <a:t>řízení lidských </a:t>
            </a:r>
            <a:r>
              <a:rPr lang="cs-CZ" sz="1600" i="1" dirty="0" smtClean="0"/>
              <a:t>zdrojů </a:t>
            </a:r>
            <a:r>
              <a:rPr lang="cs-CZ" sz="1600" dirty="0" smtClean="0"/>
              <a:t>v </a:t>
            </a:r>
            <a:r>
              <a:rPr lang="cs-CZ" sz="1600" dirty="0"/>
              <a:t>podniku spočívá v provedení personálního auditu, ve vyhodnocení zavedené podnikové kultury apod.,</a:t>
            </a:r>
          </a:p>
          <a:p>
            <a:pPr algn="just">
              <a:buFont typeface="+mj-lt"/>
              <a:buAutoNum type="arabicPeriod"/>
            </a:pPr>
            <a:r>
              <a:rPr lang="cs-CZ" sz="1600" i="1" dirty="0" smtClean="0"/>
              <a:t>finanční analýza </a:t>
            </a:r>
          </a:p>
          <a:p>
            <a:pPr algn="just">
              <a:buFont typeface="+mj-lt"/>
              <a:buAutoNum type="arabicPeriod"/>
            </a:pPr>
            <a:r>
              <a:rPr lang="cs-CZ" sz="1600" dirty="0" smtClean="0"/>
              <a:t>s</a:t>
            </a:r>
            <a:r>
              <a:rPr lang="cs-CZ" sz="1600" i="1" dirty="0" smtClean="0"/>
              <a:t>hrnutí </a:t>
            </a:r>
            <a:r>
              <a:rPr lang="cs-CZ" sz="1600" dirty="0"/>
              <a:t>všech závěrů získaných z jednotlivých analýz.</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Sanace (restrukturalizace) </a:t>
            </a:r>
            <a:r>
              <a:rPr lang="cs-CZ" dirty="0"/>
              <a:t>podniku</a:t>
            </a:r>
            <a:endParaRPr lang="cs-CZ" sz="1800" dirty="0"/>
          </a:p>
        </p:txBody>
      </p:sp>
    </p:spTree>
    <p:extLst>
      <p:ext uri="{BB962C8B-B14F-4D97-AF65-F5344CB8AC3E}">
        <p14:creationId xmlns:p14="http://schemas.microsoft.com/office/powerpoint/2010/main" val="264932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řídící činnosti krizového manažera je nezbytné, stejně jako u každého manažera, aby byl </a:t>
            </a:r>
            <a:r>
              <a:rPr lang="cs-CZ" sz="1800" dirty="0" smtClean="0"/>
              <a:t>vybaven:</a:t>
            </a:r>
            <a:endParaRPr lang="cs-CZ" sz="1800" dirty="0"/>
          </a:p>
          <a:p>
            <a:pPr lvl="0" algn="just"/>
            <a:r>
              <a:rPr lang="cs-CZ" sz="1800" b="1" dirty="0"/>
              <a:t>mocí</a:t>
            </a:r>
            <a:r>
              <a:rPr lang="cs-CZ" sz="1800" dirty="0"/>
              <a:t> – dispozice ovlivnit jednání nebo myšlení druhých osob, ovlivňovat průběh procesů a nakládání se zdroji,</a:t>
            </a:r>
          </a:p>
          <a:p>
            <a:pPr lvl="0" algn="just"/>
            <a:r>
              <a:rPr lang="cs-CZ" sz="1800" b="1" dirty="0"/>
              <a:t>autoritou</a:t>
            </a:r>
            <a:r>
              <a:rPr lang="cs-CZ" sz="1800" dirty="0"/>
              <a:t> – ochota podřízených manažera uposlechnout a existence pravidel, která je uposlechnout přinutí,</a:t>
            </a:r>
          </a:p>
          <a:p>
            <a:pPr lvl="0" algn="just"/>
            <a:r>
              <a:rPr lang="cs-CZ" sz="1800" b="1" dirty="0"/>
              <a:t>pravomocemi</a:t>
            </a:r>
            <a:r>
              <a:rPr lang="cs-CZ" sz="1800" dirty="0"/>
              <a:t> – oprávnění nakládat s kapitálem, majetkem nebo lidmi v podniku</a:t>
            </a:r>
            <a:r>
              <a:rPr lang="cs-CZ" sz="1800" dirty="0" smtClean="0"/>
              <a:t>.</a:t>
            </a:r>
          </a:p>
          <a:p>
            <a:pPr marL="0" lvl="0" indent="0" algn="just">
              <a:buNone/>
            </a:pPr>
            <a:endParaRPr lang="cs-CZ" sz="1800" dirty="0"/>
          </a:p>
          <a:p>
            <a:pPr marL="0" indent="0" algn="just">
              <a:buNone/>
            </a:pPr>
            <a:r>
              <a:rPr lang="cs-CZ" sz="1800" dirty="0"/>
              <a:t>Kvalitní naplňování manažerský rolí předpokládá vybavení osobnosti manažera (tudíž také krizového manažera) určitým potenciálem - </a:t>
            </a:r>
            <a:r>
              <a:rPr lang="cs-CZ" sz="1800" b="1" dirty="0"/>
              <a:t>znalostmi, dovednostmi, zkušenostmi, schopnostmi a vlastnostmi</a:t>
            </a:r>
            <a:r>
              <a:rPr lang="cs-CZ" sz="1800" dirty="0"/>
              <a: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584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Pokud výsledky získané z komplexní analýzy vyhodnotí, že podnik je schopen projít sanační strategií a může dojít k jeho oživení, potom si vlastníci či pověřený </a:t>
            </a:r>
            <a:r>
              <a:rPr lang="cs-CZ" sz="1800" dirty="0" smtClean="0"/>
              <a:t>management </a:t>
            </a:r>
            <a:r>
              <a:rPr lang="cs-CZ" sz="1800" dirty="0"/>
              <a:t>podniku musí zvolit zda sanaci provedou sami nebo za pomocí externí společnosti. </a:t>
            </a:r>
            <a:endParaRPr lang="cs-CZ" sz="1800" dirty="0" smtClean="0"/>
          </a:p>
          <a:p>
            <a:pPr algn="just"/>
            <a:r>
              <a:rPr lang="cs-CZ" sz="1800" dirty="0" smtClean="0"/>
              <a:t>Sanace </a:t>
            </a:r>
            <a:r>
              <a:rPr lang="cs-CZ" sz="1800" dirty="0"/>
              <a:t>podniku, která je provedena samostatně uvnitř podniku je tzv.  </a:t>
            </a:r>
            <a:r>
              <a:rPr lang="cs-CZ" sz="1800" b="1" i="1" dirty="0"/>
              <a:t>autonomní sanace. </a:t>
            </a:r>
            <a:endParaRPr lang="cs-CZ" sz="1800" b="1" i="1" dirty="0" smtClean="0"/>
          </a:p>
          <a:p>
            <a:pPr algn="just"/>
            <a:r>
              <a:rPr lang="cs-CZ" sz="1800" dirty="0" smtClean="0"/>
              <a:t>Pokud </a:t>
            </a:r>
            <a:r>
              <a:rPr lang="cs-CZ" sz="1800" dirty="0"/>
              <a:t>je </a:t>
            </a:r>
            <a:r>
              <a:rPr lang="cs-CZ" sz="1800" dirty="0" smtClean="0"/>
              <a:t>provedena za </a:t>
            </a:r>
            <a:r>
              <a:rPr lang="cs-CZ" sz="1800" dirty="0"/>
              <a:t>pomocí externí spolupráce se specializovanou firmou potom  mluvíme o </a:t>
            </a:r>
            <a:r>
              <a:rPr lang="cs-CZ" sz="1800" b="1" i="1" dirty="0"/>
              <a:t>heterogenní sanaci</a:t>
            </a:r>
            <a:r>
              <a:rPr lang="cs-CZ" sz="18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Sanace (restrukturalizace) </a:t>
            </a:r>
            <a:r>
              <a:rPr lang="cs-CZ" dirty="0"/>
              <a:t>podniku</a:t>
            </a:r>
            <a:endParaRPr lang="cs-CZ" sz="1800" dirty="0"/>
          </a:p>
        </p:txBody>
      </p:sp>
    </p:spTree>
    <p:extLst>
      <p:ext uri="{BB962C8B-B14F-4D97-AF65-F5344CB8AC3E}">
        <p14:creationId xmlns:p14="http://schemas.microsoft.com/office/powerpoint/2010/main" val="251376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Sanační strategie  </a:t>
            </a:r>
            <a:r>
              <a:rPr lang="cs-CZ" sz="1800" dirty="0"/>
              <a:t>obvykle bývá schvalována vrcholovým vedením podniku</a:t>
            </a:r>
            <a:r>
              <a:rPr lang="cs-CZ" sz="1800" dirty="0" smtClean="0"/>
              <a:t>.</a:t>
            </a:r>
          </a:p>
          <a:p>
            <a:pPr marL="0" indent="0" algn="just">
              <a:buNone/>
            </a:pPr>
            <a:r>
              <a:rPr lang="cs-CZ" sz="1800" dirty="0" smtClean="0"/>
              <a:t>Obsahem </a:t>
            </a:r>
            <a:r>
              <a:rPr lang="cs-CZ" sz="1800" dirty="0"/>
              <a:t>sanační strategie jsou plány, které  můžeme  z časového hlediska rozdělit na tři skupiny:</a:t>
            </a:r>
          </a:p>
          <a:p>
            <a:pPr algn="just">
              <a:buFont typeface="+mj-lt"/>
              <a:buAutoNum type="arabicPeriod"/>
            </a:pPr>
            <a:r>
              <a:rPr lang="cs-CZ" sz="1800" b="1" i="1" dirty="0" smtClean="0"/>
              <a:t>Krátkodobý </a:t>
            </a:r>
            <a:r>
              <a:rPr lang="cs-CZ" sz="1800" b="1" i="1" dirty="0"/>
              <a:t>sanační </a:t>
            </a:r>
            <a:r>
              <a:rPr lang="cs-CZ" sz="1800" b="1" i="1" dirty="0" smtClean="0"/>
              <a:t>plán </a:t>
            </a:r>
            <a:r>
              <a:rPr lang="cs-CZ" sz="1800" dirty="0" smtClean="0"/>
              <a:t>– jedná </a:t>
            </a:r>
            <a:r>
              <a:rPr lang="cs-CZ" sz="1800" dirty="0"/>
              <a:t>se o velice rychlý zásah do současného chodu  podniku, jeho délka je obvykle několik týdnů.  Zákrok je radikálně proveden ve finanční oblasti podniku.</a:t>
            </a:r>
          </a:p>
          <a:p>
            <a:pPr algn="just">
              <a:buFont typeface="+mj-lt"/>
              <a:buAutoNum type="arabicPeriod"/>
            </a:pPr>
            <a:r>
              <a:rPr lang="cs-CZ" sz="1800" b="1" i="1" dirty="0" smtClean="0"/>
              <a:t>Střednědobý </a:t>
            </a:r>
            <a:r>
              <a:rPr lang="cs-CZ" sz="1800" b="1" i="1" dirty="0"/>
              <a:t>plán s</a:t>
            </a:r>
            <a:r>
              <a:rPr lang="cs-CZ" sz="1800" dirty="0"/>
              <a:t>e provádí v podniku, kde je kromě finančního zásahu zapotřebí provést i restrukturalizaci dalších oblastí např. organizační uspořádání podniku.  </a:t>
            </a:r>
          </a:p>
          <a:p>
            <a:pPr algn="just">
              <a:buFont typeface="+mj-lt"/>
              <a:buAutoNum type="arabicPeriod"/>
            </a:pPr>
            <a:r>
              <a:rPr lang="cs-CZ" sz="1800" b="1" i="1" dirty="0" smtClean="0"/>
              <a:t>Dlouhodobý plán </a:t>
            </a:r>
            <a:r>
              <a:rPr lang="cs-CZ" sz="1800" dirty="0" smtClean="0"/>
              <a:t>je </a:t>
            </a:r>
            <a:r>
              <a:rPr lang="cs-CZ" sz="1800" dirty="0"/>
              <a:t>součástí strategického plánu podniku, který se vytváří již na začátku podnikatelské činnosti.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Sanace (restrukturalizace) </a:t>
            </a:r>
            <a:r>
              <a:rPr lang="cs-CZ" dirty="0"/>
              <a:t>podniku</a:t>
            </a:r>
            <a:endParaRPr lang="cs-CZ" sz="1800" dirty="0"/>
          </a:p>
        </p:txBody>
      </p:sp>
    </p:spTree>
    <p:extLst>
      <p:ext uri="{BB962C8B-B14F-4D97-AF65-F5344CB8AC3E}">
        <p14:creationId xmlns:p14="http://schemas.microsoft.com/office/powerpoint/2010/main" val="3010459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Samotná sanační strategie spočívá v provedení tzv. ozdravného procesu podniku. Ten je zpravidla složen z těchto pěti kroků:</a:t>
            </a:r>
          </a:p>
          <a:p>
            <a:pPr algn="just">
              <a:buFont typeface="+mj-lt"/>
              <a:buAutoNum type="arabicPeriod"/>
            </a:pPr>
            <a:r>
              <a:rPr lang="cs-CZ" sz="1800" b="1" i="1" dirty="0" smtClean="0"/>
              <a:t>Vyhodnocení výsledků </a:t>
            </a:r>
            <a:r>
              <a:rPr lang="cs-CZ" sz="1800" dirty="0" smtClean="0"/>
              <a:t>z </a:t>
            </a:r>
            <a:r>
              <a:rPr lang="cs-CZ" sz="1800" dirty="0"/>
              <a:t>provedené komplexní analýzy situace podniku</a:t>
            </a:r>
            <a:r>
              <a:rPr lang="cs-CZ" sz="1800" b="1" i="1" dirty="0"/>
              <a:t>.</a:t>
            </a:r>
          </a:p>
          <a:p>
            <a:pPr algn="just">
              <a:buFont typeface="+mj-lt"/>
              <a:buAutoNum type="arabicPeriod"/>
            </a:pPr>
            <a:r>
              <a:rPr lang="cs-CZ" sz="1800" b="1" i="1" dirty="0" smtClean="0"/>
              <a:t>Stanovení </a:t>
            </a:r>
            <a:r>
              <a:rPr lang="cs-CZ" sz="1800" b="1" i="1" dirty="0"/>
              <a:t>cílů </a:t>
            </a:r>
            <a:r>
              <a:rPr lang="cs-CZ" sz="1800" b="1" i="1" dirty="0" smtClean="0"/>
              <a:t>podniku </a:t>
            </a:r>
            <a:r>
              <a:rPr lang="cs-CZ" sz="1800" dirty="0" smtClean="0"/>
              <a:t>jako </a:t>
            </a:r>
            <a:r>
              <a:rPr lang="cs-CZ" sz="1800" dirty="0"/>
              <a:t>celku a ve všech  jeho útvarech</a:t>
            </a:r>
            <a:r>
              <a:rPr lang="cs-CZ" sz="1800" b="1" i="1" dirty="0"/>
              <a:t>.</a:t>
            </a:r>
          </a:p>
          <a:p>
            <a:pPr algn="just">
              <a:buFont typeface="+mj-lt"/>
              <a:buAutoNum type="arabicPeriod"/>
            </a:pPr>
            <a:r>
              <a:rPr lang="cs-CZ" sz="1800" b="1" i="1" dirty="0" smtClean="0"/>
              <a:t>Vytvoření </a:t>
            </a:r>
            <a:r>
              <a:rPr lang="cs-CZ" sz="1800" b="1" i="1" dirty="0"/>
              <a:t>ozdravného plánu, </a:t>
            </a:r>
            <a:r>
              <a:rPr lang="cs-CZ" sz="1800" dirty="0"/>
              <a:t>který obsahuje kroky sanačních opatření v jednotlivých </a:t>
            </a:r>
            <a:r>
              <a:rPr lang="cs-CZ" sz="1800" dirty="0" smtClean="0"/>
              <a:t>oblastech</a:t>
            </a:r>
            <a:r>
              <a:rPr lang="cs-CZ" sz="1800" dirty="0"/>
              <a:t>. Mezi takovéto kroky můžeme uvést</a:t>
            </a:r>
            <a:r>
              <a:rPr lang="cs-CZ" sz="1800" dirty="0" smtClean="0"/>
              <a:t>: výrobní oblast, personální oblast, finanční oblast, zásobovací činnost, obchodní činnost.</a:t>
            </a:r>
          </a:p>
          <a:p>
            <a:pPr algn="just">
              <a:buFont typeface="+mj-lt"/>
              <a:buAutoNum type="arabicPeriod"/>
            </a:pPr>
            <a:r>
              <a:rPr lang="cs-CZ" sz="1800" b="1" i="1" dirty="0" smtClean="0"/>
              <a:t>Kvantifikace nákladů </a:t>
            </a:r>
            <a:r>
              <a:rPr lang="cs-CZ" sz="1800" dirty="0" smtClean="0"/>
              <a:t>spojených </a:t>
            </a:r>
            <a:r>
              <a:rPr lang="cs-CZ" sz="1800" dirty="0"/>
              <a:t>s ozdravným programem</a:t>
            </a:r>
            <a:r>
              <a:rPr lang="cs-CZ" sz="1800" b="1" i="1" dirty="0"/>
              <a:t>.</a:t>
            </a:r>
          </a:p>
          <a:p>
            <a:pPr algn="just">
              <a:buFont typeface="+mj-lt"/>
              <a:buAutoNum type="arabicPeriod"/>
            </a:pPr>
            <a:r>
              <a:rPr lang="cs-CZ" sz="1800" b="1" i="1" dirty="0" smtClean="0"/>
              <a:t>Realizace </a:t>
            </a:r>
            <a:r>
              <a:rPr lang="cs-CZ" sz="1800" b="1" i="1" dirty="0"/>
              <a:t>ozdravného programu </a:t>
            </a:r>
            <a:r>
              <a:rPr lang="cs-CZ" sz="1800" dirty="0"/>
              <a:t>spočívá nejen v aplikaci stanovených ozdravných  činností, ale </a:t>
            </a:r>
            <a:r>
              <a:rPr lang="cs-CZ" sz="1800" dirty="0" smtClean="0"/>
              <a:t>taky v </a:t>
            </a:r>
            <a:r>
              <a:rPr lang="cs-CZ" sz="1800" dirty="0"/>
              <a:t>určení osob, které budou za realizaci a dodržení termínů provedených změn zodpovědní. Důležité je rovněž vytvoření funkce koordinátora, který bude sledovat případné změny a vyhledávat odchylky od stanovených záměrů.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Sanace (restrukturalizace) </a:t>
            </a:r>
            <a:r>
              <a:rPr lang="cs-CZ" dirty="0"/>
              <a:t>podniku</a:t>
            </a:r>
            <a:endParaRPr lang="cs-CZ" sz="1800" dirty="0"/>
          </a:p>
        </p:txBody>
      </p:sp>
    </p:spTree>
    <p:extLst>
      <p:ext uri="{BB962C8B-B14F-4D97-AF65-F5344CB8AC3E}">
        <p14:creationId xmlns:p14="http://schemas.microsoft.com/office/powerpoint/2010/main" val="85108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Jedna z dalších možností řešení krize mimosoudní cestou je tzv. </a:t>
            </a:r>
            <a:r>
              <a:rPr lang="cs-CZ" sz="1800" b="1" i="1" dirty="0" smtClean="0"/>
              <a:t>fúze</a:t>
            </a:r>
            <a:r>
              <a:rPr lang="cs-CZ" sz="1800" dirty="0" smtClean="0"/>
              <a:t>. </a:t>
            </a:r>
          </a:p>
          <a:p>
            <a:pPr algn="just"/>
            <a:r>
              <a:rPr lang="cs-CZ" sz="1800" dirty="0" smtClean="0"/>
              <a:t>Fúze </a:t>
            </a:r>
            <a:r>
              <a:rPr lang="cs-CZ" sz="1800" dirty="0"/>
              <a:t>se </a:t>
            </a:r>
            <a:r>
              <a:rPr lang="cs-CZ" sz="1800" dirty="0" smtClean="0"/>
              <a:t>uskutečňuje </a:t>
            </a:r>
            <a:r>
              <a:rPr lang="cs-CZ" sz="1800" b="1" i="1" dirty="0" smtClean="0"/>
              <a:t>splynutím </a:t>
            </a:r>
            <a:r>
              <a:rPr lang="cs-CZ" sz="1800" dirty="0" smtClean="0"/>
              <a:t>dvou </a:t>
            </a:r>
            <a:r>
              <a:rPr lang="cs-CZ" sz="1800" dirty="0"/>
              <a:t>a více </a:t>
            </a:r>
            <a:r>
              <a:rPr lang="cs-CZ" sz="1800" dirty="0" smtClean="0"/>
              <a:t>podniků. </a:t>
            </a:r>
          </a:p>
          <a:p>
            <a:pPr algn="just"/>
            <a:r>
              <a:rPr lang="cs-CZ" sz="1800" dirty="0" smtClean="0"/>
              <a:t>Splynutí může </a:t>
            </a:r>
            <a:r>
              <a:rPr lang="cs-CZ" sz="1800" dirty="0"/>
              <a:t>proběhnou mezi minimálně dvěma společnostmi, které mají stejnou právní formu. </a:t>
            </a:r>
            <a:endParaRPr lang="cs-CZ" sz="1800" dirty="0" smtClean="0"/>
          </a:p>
          <a:p>
            <a:pPr algn="just"/>
            <a:r>
              <a:rPr lang="cs-CZ" sz="1800" dirty="0" smtClean="0"/>
              <a:t>Splynutím </a:t>
            </a:r>
            <a:r>
              <a:rPr lang="cs-CZ" sz="1800" dirty="0"/>
              <a:t>dle </a:t>
            </a:r>
            <a:r>
              <a:rPr lang="cs-CZ" sz="1800" dirty="0" smtClean="0"/>
              <a:t>…… (</a:t>
            </a:r>
            <a:r>
              <a:rPr lang="cs-CZ" sz="1800" dirty="0" smtClean="0">
                <a:solidFill>
                  <a:srgbClr val="FF0000"/>
                </a:solidFill>
              </a:rPr>
              <a:t>studenti zjistí sami platnou legislativu</a:t>
            </a:r>
            <a:r>
              <a:rPr lang="cs-CZ" sz="1800" dirty="0" smtClean="0"/>
              <a:t>) je </a:t>
            </a:r>
            <a:r>
              <a:rPr lang="cs-CZ" sz="1800" dirty="0"/>
              <a:t>takový způsob zániku společnosti, při kterém splývající obchodní společnosti A </a:t>
            </a:r>
            <a:r>
              <a:rPr lang="cs-CZ" sz="1800" dirty="0" err="1"/>
              <a:t>a</a:t>
            </a:r>
            <a:r>
              <a:rPr lang="cs-CZ" sz="1800" dirty="0"/>
              <a:t> B zanikají a vzniká nový právní subjekt C. </a:t>
            </a:r>
            <a:endParaRPr lang="cs-CZ" sz="1800" dirty="0" smtClean="0"/>
          </a:p>
          <a:p>
            <a:pPr algn="just"/>
            <a:r>
              <a:rPr lang="cs-CZ" sz="1800" dirty="0" smtClean="0"/>
              <a:t>Splynutím </a:t>
            </a:r>
            <a:r>
              <a:rPr lang="cs-CZ" sz="1800" dirty="0"/>
              <a:t>přechází obchodní jmění společností A </a:t>
            </a:r>
            <a:r>
              <a:rPr lang="cs-CZ" sz="1800" dirty="0" err="1"/>
              <a:t>a</a:t>
            </a:r>
            <a:r>
              <a:rPr lang="cs-CZ" sz="1800" dirty="0"/>
              <a:t> B na novou vzniklou společnost, a to ke dni zápisu do obchodního rejstříku</a:t>
            </a:r>
            <a:r>
              <a:rPr lang="cs-CZ" sz="1800" dirty="0" smtClean="0"/>
              <a:t>.</a:t>
            </a:r>
          </a:p>
          <a:p>
            <a:pPr algn="just"/>
            <a:r>
              <a:rPr lang="cs-CZ" sz="1800" dirty="0"/>
              <a:t>Veškerý kapitál včetně práv a povinností z pracovněprávních vztahů přechází na  nově založenou společnost. Rozdíl oproti sloučení je u splynutí v tom, že nově vznikla nástupnická společnost před tím neexistovala a společníci se zanikající společnosti jsou zakladateli nově vzniklé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Fúze podniku</a:t>
            </a:r>
            <a:endParaRPr lang="cs-CZ" sz="1800" dirty="0"/>
          </a:p>
        </p:txBody>
      </p:sp>
    </p:spTree>
    <p:extLst>
      <p:ext uri="{BB962C8B-B14F-4D97-AF65-F5344CB8AC3E}">
        <p14:creationId xmlns:p14="http://schemas.microsoft.com/office/powerpoint/2010/main" val="230652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Vlastníci zanikajících společností A </a:t>
            </a:r>
            <a:r>
              <a:rPr lang="cs-CZ" sz="2000" dirty="0" err="1"/>
              <a:t>a</a:t>
            </a:r>
            <a:r>
              <a:rPr lang="cs-CZ" sz="2000" dirty="0"/>
              <a:t> B ukončí v důsledku splynutí  své investice v těchto společnostech a vznikne jim nárok na akcie (podíly) v nově vzniklé společnosti C. </a:t>
            </a:r>
            <a:endParaRPr lang="cs-CZ" sz="2000" dirty="0" smtClean="0"/>
          </a:p>
          <a:p>
            <a:pPr algn="just"/>
            <a:r>
              <a:rPr lang="cs-CZ" sz="2000" dirty="0" smtClean="0"/>
              <a:t>Poměr </a:t>
            </a:r>
            <a:r>
              <a:rPr lang="cs-CZ" sz="2000" dirty="0"/>
              <a:t>v jakém budou akci (podíly) směňovány je určen podle způsobu ocenění spojovaných společností. </a:t>
            </a:r>
            <a:endParaRPr lang="cs-CZ" sz="2000" dirty="0" smtClean="0"/>
          </a:p>
          <a:p>
            <a:pPr algn="just"/>
            <a:r>
              <a:rPr lang="cs-CZ" sz="2000" dirty="0" smtClean="0"/>
              <a:t>Majetek </a:t>
            </a:r>
            <a:r>
              <a:rPr lang="cs-CZ" sz="2000" dirty="0"/>
              <a:t>nově vzniklé společnosti C vznikne spojením majetků společností A </a:t>
            </a:r>
            <a:r>
              <a:rPr lang="cs-CZ" sz="2000" dirty="0" err="1"/>
              <a:t>a</a:t>
            </a:r>
            <a:r>
              <a:rPr lang="cs-CZ" sz="2000" dirty="0"/>
              <a:t> 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Fúze podniku</a:t>
            </a:r>
            <a:endParaRPr lang="cs-CZ" sz="1800" dirty="0"/>
          </a:p>
        </p:txBody>
      </p:sp>
    </p:spTree>
    <p:extLst>
      <p:ext uri="{BB962C8B-B14F-4D97-AF65-F5344CB8AC3E}">
        <p14:creationId xmlns:p14="http://schemas.microsoft.com/office/powerpoint/2010/main" val="31964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Jedna z dalších možností řešení krize mimosoudní cestou je tzv. </a:t>
            </a:r>
            <a:r>
              <a:rPr lang="cs-CZ" sz="1800" b="1" i="1" dirty="0" smtClean="0"/>
              <a:t>akvizice</a:t>
            </a:r>
            <a:r>
              <a:rPr lang="cs-CZ" sz="1800" dirty="0" smtClean="0"/>
              <a:t>. </a:t>
            </a:r>
          </a:p>
          <a:p>
            <a:pPr algn="just"/>
            <a:r>
              <a:rPr lang="cs-CZ" sz="1800" dirty="0" smtClean="0"/>
              <a:t>Akvizice </a:t>
            </a:r>
            <a:r>
              <a:rPr lang="cs-CZ" sz="1800" dirty="0"/>
              <a:t>se </a:t>
            </a:r>
            <a:r>
              <a:rPr lang="cs-CZ" sz="1800" dirty="0" smtClean="0"/>
              <a:t>uskutečňuje </a:t>
            </a:r>
            <a:r>
              <a:rPr lang="cs-CZ" sz="1800" b="1" i="1" dirty="0" smtClean="0"/>
              <a:t>sloučením </a:t>
            </a:r>
            <a:r>
              <a:rPr lang="cs-CZ" sz="1800" dirty="0" smtClean="0"/>
              <a:t>dvou </a:t>
            </a:r>
            <a:r>
              <a:rPr lang="cs-CZ" sz="1800" dirty="0"/>
              <a:t>a více </a:t>
            </a:r>
            <a:r>
              <a:rPr lang="cs-CZ" sz="1800" dirty="0" smtClean="0"/>
              <a:t>podniků. </a:t>
            </a:r>
          </a:p>
          <a:p>
            <a:pPr algn="just"/>
            <a:r>
              <a:rPr lang="cs-CZ" sz="1800" dirty="0" smtClean="0"/>
              <a:t>Právní </a:t>
            </a:r>
            <a:r>
              <a:rPr lang="cs-CZ" sz="1800" dirty="0"/>
              <a:t>účinky </a:t>
            </a:r>
            <a:r>
              <a:rPr lang="cs-CZ" sz="1800" dirty="0" smtClean="0"/>
              <a:t>akvizice </a:t>
            </a:r>
            <a:r>
              <a:rPr lang="cs-CZ" sz="1800" dirty="0"/>
              <a:t>nastávají až zápisem do obchodního rejstříku. Návrh na zápis </a:t>
            </a:r>
            <a:r>
              <a:rPr lang="cs-CZ" sz="1800" dirty="0" smtClean="0"/>
              <a:t>akvizice </a:t>
            </a:r>
            <a:r>
              <a:rPr lang="cs-CZ" sz="1800" dirty="0"/>
              <a:t>podávají všechny zanikající i nástupnické osoby. </a:t>
            </a:r>
            <a:endParaRPr lang="cs-CZ" sz="1800" dirty="0" smtClean="0"/>
          </a:p>
          <a:p>
            <a:pPr algn="just"/>
            <a:r>
              <a:rPr lang="cs-CZ" sz="1800" dirty="0" smtClean="0"/>
              <a:t>Akvizice </a:t>
            </a:r>
            <a:r>
              <a:rPr lang="cs-CZ" sz="1800" dirty="0"/>
              <a:t>může být provedena ve společnosti jen tehdy pokud není na společnost podán návrh na konkurz, a ani sama společnost tento návrh nepodala.</a:t>
            </a:r>
          </a:p>
          <a:p>
            <a:pPr algn="just"/>
            <a:r>
              <a:rPr lang="cs-CZ" sz="1800" b="1" i="1" dirty="0" smtClean="0"/>
              <a:t>Sloučením </a:t>
            </a:r>
            <a:r>
              <a:rPr lang="cs-CZ" sz="1800" dirty="0" smtClean="0"/>
              <a:t>dochází </a:t>
            </a:r>
            <a:r>
              <a:rPr lang="cs-CZ" sz="1800" dirty="0"/>
              <a:t>k zániku společnosti nebo více společností, jemuž předchází její zrušení bez likvidace. Kapitál zanikajících společností včetně práv a povinností z pracovněprávních vztahů přechází na nástupnickou společnost. Společníci zanikající společnosti se stávají společníky nástupnické společnosti, pokud není v zákoně stanoveno jinak.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Akvizice podniku</a:t>
            </a:r>
            <a:endParaRPr lang="cs-CZ" sz="1800" dirty="0"/>
          </a:p>
        </p:txBody>
      </p:sp>
    </p:spTree>
    <p:extLst>
      <p:ext uri="{BB962C8B-B14F-4D97-AF65-F5344CB8AC3E}">
        <p14:creationId xmlns:p14="http://schemas.microsoft.com/office/powerpoint/2010/main" val="208824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Sloučit se mohou společnosti, které mají stejnou právní formu, jinak musí dojít k přeměně nejprve na stejnou právní formu a pak k následnému sloučení. </a:t>
            </a:r>
            <a:endParaRPr lang="cs-CZ" sz="1700" dirty="0" smtClean="0"/>
          </a:p>
          <a:p>
            <a:pPr algn="just"/>
            <a:r>
              <a:rPr lang="cs-CZ" sz="1700" dirty="0" smtClean="0"/>
              <a:t>To </a:t>
            </a:r>
            <a:r>
              <a:rPr lang="cs-CZ" sz="1700" dirty="0"/>
              <a:t>se může provádět pouze na základě projektu sloučení, ve kterém je uveden popis slučovaných společností, podíly společníků v nástupnické společnosti, případně poměr, ve kterém se budou vyměňovat akcie zanikající společnosti za akcie nástupnické společnosti, ocenění majetku a závazků zúčastněných společností na základě zpracovaných posudcích dvou znalců</a:t>
            </a:r>
            <a:r>
              <a:rPr lang="cs-CZ" sz="1700" dirty="0" smtClean="0"/>
              <a:t>.</a:t>
            </a:r>
          </a:p>
          <a:p>
            <a:pPr algn="just"/>
            <a:r>
              <a:rPr lang="cs-CZ" sz="1700" b="1" i="1" dirty="0"/>
              <a:t>Zanikající společnost A</a:t>
            </a:r>
            <a:r>
              <a:rPr lang="cs-CZ" sz="1700" b="1" i="1" dirty="0" smtClean="0"/>
              <a:t>: </a:t>
            </a:r>
            <a:r>
              <a:rPr lang="cs-CZ" sz="1700" dirty="0" smtClean="0"/>
              <a:t>Vlastníci </a:t>
            </a:r>
            <a:r>
              <a:rPr lang="cs-CZ" sz="1700" dirty="0"/>
              <a:t>této společnosti ukončují své investice a dochází k výměně akcií za akcie nástupnické společnosti.  Touto transakcí dochází ke změně účetní hodnoty majetku připadající na jednu akcii, resp. podíl.</a:t>
            </a:r>
          </a:p>
          <a:p>
            <a:pPr algn="just"/>
            <a:r>
              <a:rPr lang="cs-CZ" sz="1700" b="1" i="1" dirty="0"/>
              <a:t>Nástupnická společnost B: </a:t>
            </a:r>
            <a:r>
              <a:rPr lang="cs-CZ" sz="1700" dirty="0"/>
              <a:t>U této společnosti dochází k navýšení majetku, protože při sloučení přechází  veškerá aktiva a pasiva do jejího obchodního jmění</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Akvizice podniku</a:t>
            </a:r>
            <a:endParaRPr lang="cs-CZ" sz="1800" dirty="0"/>
          </a:p>
        </p:txBody>
      </p:sp>
    </p:spTree>
    <p:extLst>
      <p:ext uri="{BB962C8B-B14F-4D97-AF65-F5344CB8AC3E}">
        <p14:creationId xmlns:p14="http://schemas.microsoft.com/office/powerpoint/2010/main" val="157897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Majitelé společnosti se mohou rozhodnout na základě krize, která v podniku vznikla, že jejich podnik rozdělí na dvě či více společností</a:t>
            </a:r>
            <a:r>
              <a:rPr lang="cs-CZ" sz="1700" dirty="0" smtClean="0"/>
              <a:t>. </a:t>
            </a:r>
            <a:r>
              <a:rPr lang="cs-CZ" sz="1700" b="1" dirty="0" smtClean="0"/>
              <a:t>Rozdělením </a:t>
            </a:r>
            <a:r>
              <a:rPr lang="cs-CZ" sz="1700" b="1" dirty="0"/>
              <a:t>společnosti </a:t>
            </a:r>
            <a:r>
              <a:rPr lang="cs-CZ" sz="1700" dirty="0"/>
              <a:t>se dle …… (</a:t>
            </a:r>
            <a:r>
              <a:rPr lang="cs-CZ" sz="1700" dirty="0">
                <a:solidFill>
                  <a:srgbClr val="FF0000"/>
                </a:solidFill>
              </a:rPr>
              <a:t>studenti zjistí sami platnou legislativu</a:t>
            </a:r>
            <a:r>
              <a:rPr lang="cs-CZ" sz="1700" dirty="0"/>
              <a:t>) rozumí zánik společnosti A </a:t>
            </a:r>
            <a:r>
              <a:rPr lang="cs-CZ" sz="1700" dirty="0" err="1"/>
              <a:t>a</a:t>
            </a:r>
            <a:r>
              <a:rPr lang="cs-CZ" sz="1700" dirty="0"/>
              <a:t> vznik dvou nových právních subjektů B a C. </a:t>
            </a:r>
            <a:endParaRPr lang="cs-CZ" sz="1700" dirty="0" smtClean="0"/>
          </a:p>
          <a:p>
            <a:pPr algn="just"/>
            <a:r>
              <a:rPr lang="cs-CZ" sz="1700" dirty="0" smtClean="0"/>
              <a:t>Při </a:t>
            </a:r>
            <a:r>
              <a:rPr lang="cs-CZ" sz="1700" dirty="0"/>
              <a:t>rozdělení přechází obchodní jmění (aktiva a pasiva) dosavadní společnosti na společnosti vzniklé rozdělením, a to ke dni zápisu do obchodního rejstříku</a:t>
            </a:r>
            <a:r>
              <a:rPr lang="cs-CZ" sz="1700" dirty="0" smtClean="0"/>
              <a:t>.</a:t>
            </a:r>
          </a:p>
          <a:p>
            <a:pPr algn="just"/>
            <a:r>
              <a:rPr lang="cs-CZ" sz="1700" dirty="0"/>
              <a:t>Majetek nově vzniklých společností B a C vzniká rozdělením majetku zanikající společnosti A dle projektu rozdělení. Za závazky ručí každá z rozdělených společností do výše čistého obchodního jmění, které na ni přešlo rozdělením. Akcionáři zanikající společnosti mají nárok na akcie (podíly) v nově vzniklých společnostech, které získají výměnou za akcie (podíly) v zanikající společnosti. </a:t>
            </a:r>
            <a:endParaRPr lang="cs-CZ" sz="1700" dirty="0" smtClean="0"/>
          </a:p>
          <a:p>
            <a:pPr algn="just"/>
            <a:r>
              <a:rPr lang="cs-CZ" sz="1700" dirty="0" smtClean="0"/>
              <a:t>Momentem </a:t>
            </a:r>
            <a:r>
              <a:rPr lang="cs-CZ" sz="1700" dirty="0"/>
              <a:t>zápisu rozdělení </a:t>
            </a:r>
            <a:r>
              <a:rPr lang="cs-CZ" sz="1700" dirty="0" smtClean="0"/>
              <a:t>do obchodního </a:t>
            </a:r>
            <a:r>
              <a:rPr lang="cs-CZ" sz="1700" dirty="0"/>
              <a:t>rejstříku dochází k zrušení společnosti A bez likvidace.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Rozdělení společnosti</a:t>
            </a:r>
            <a:endParaRPr lang="cs-CZ" sz="1800" dirty="0"/>
          </a:p>
        </p:txBody>
      </p:sp>
    </p:spTree>
    <p:extLst>
      <p:ext uri="{BB962C8B-B14F-4D97-AF65-F5344CB8AC3E}">
        <p14:creationId xmlns:p14="http://schemas.microsoft.com/office/powerpoint/2010/main" val="398894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případě úpadku společnosti se může místo </a:t>
            </a:r>
            <a:r>
              <a:rPr lang="cs-CZ" sz="2000" dirty="0" smtClean="0"/>
              <a:t>fúze nebo akvizice provést tzv</a:t>
            </a:r>
            <a:r>
              <a:rPr lang="cs-CZ" sz="2000" dirty="0"/>
              <a:t>. </a:t>
            </a:r>
            <a:r>
              <a:rPr lang="cs-CZ" sz="2000" i="1" dirty="0"/>
              <a:t>převod jmění na společníka</a:t>
            </a:r>
            <a:r>
              <a:rPr lang="cs-CZ" sz="2000" dirty="0"/>
              <a:t>. </a:t>
            </a:r>
            <a:endParaRPr lang="cs-CZ" sz="2000" dirty="0" smtClean="0"/>
          </a:p>
          <a:p>
            <a:pPr algn="just"/>
            <a:r>
              <a:rPr lang="cs-CZ" sz="2000" dirty="0" smtClean="0"/>
              <a:t>Společníci </a:t>
            </a:r>
            <a:r>
              <a:rPr lang="cs-CZ" sz="2000" dirty="0"/>
              <a:t>nebo příslušný orgán společnosti se mohou rozhodnout, že společnost se zruší bez likvidace, a že kapitál včetně práv a povinností z pracovně právních vztahů na sebe převezme jeden ze společníků, který má sídlo nebo bydliště na území </a:t>
            </a:r>
            <a:r>
              <a:rPr lang="cs-CZ" sz="2000" dirty="0" smtClean="0"/>
              <a:t>České </a:t>
            </a:r>
            <a:r>
              <a:rPr lang="cs-CZ" sz="2000" dirty="0"/>
              <a:t>republiky. </a:t>
            </a:r>
            <a:endParaRPr lang="cs-CZ" sz="2000" dirty="0" smtClean="0"/>
          </a:p>
          <a:p>
            <a:pPr algn="just"/>
            <a:r>
              <a:rPr lang="cs-CZ" sz="2000" dirty="0" smtClean="0"/>
              <a:t>Právní </a:t>
            </a:r>
            <a:r>
              <a:rPr lang="cs-CZ" sz="2000" dirty="0"/>
              <a:t>účinky převodu opět nastávají až ke dni zápisu do obchodního rejstříku. </a:t>
            </a:r>
            <a:endParaRPr lang="cs-CZ" sz="2000" dirty="0" smtClean="0"/>
          </a:p>
          <a:p>
            <a:pPr algn="just"/>
            <a:r>
              <a:rPr lang="cs-CZ" sz="2000" dirty="0" smtClean="0"/>
              <a:t>Společník</a:t>
            </a:r>
            <a:r>
              <a:rPr lang="cs-CZ" sz="2000" dirty="0"/>
              <a:t>, na kterého je společnost přepsána musí být zapsán v obchodním rejstříku a je jedno zda se jedná o fyzickou či právnickou osobu.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Převod jmění na společníka</a:t>
            </a:r>
            <a:endParaRPr lang="cs-CZ" sz="1800" dirty="0"/>
          </a:p>
        </p:txBody>
      </p:sp>
    </p:spTree>
    <p:extLst>
      <p:ext uri="{BB962C8B-B14F-4D97-AF65-F5344CB8AC3E}">
        <p14:creationId xmlns:p14="http://schemas.microsoft.com/office/powerpoint/2010/main" val="44792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Konsolidace</a:t>
            </a:r>
            <a:r>
              <a:rPr lang="cs-CZ" sz="1800" dirty="0"/>
              <a:t> je jedna z dalších </a:t>
            </a:r>
            <a:r>
              <a:rPr lang="cs-CZ" sz="1800" dirty="0" smtClean="0"/>
              <a:t>možností jak </a:t>
            </a:r>
            <a:r>
              <a:rPr lang="cs-CZ" sz="1800" dirty="0"/>
              <a:t>vyvést podnik z krizové situace ven. Podnik může být konsolidován ve vlastní režii nebo pomocí expertních specialistů.</a:t>
            </a:r>
          </a:p>
          <a:p>
            <a:pPr algn="just"/>
            <a:r>
              <a:rPr lang="cs-CZ" sz="1800" dirty="0" smtClean="0"/>
              <a:t>Pokud </a:t>
            </a:r>
            <a:r>
              <a:rPr lang="cs-CZ" sz="1800" dirty="0"/>
              <a:t>se podnik rozhodne provést </a:t>
            </a:r>
            <a:r>
              <a:rPr lang="cs-CZ" sz="1800" b="1" i="1" dirty="0"/>
              <a:t>konsolidaci ve  vlastní </a:t>
            </a:r>
            <a:r>
              <a:rPr lang="cs-CZ" sz="1800" b="1" i="1" dirty="0" smtClean="0"/>
              <a:t>režii, </a:t>
            </a:r>
            <a:r>
              <a:rPr lang="cs-CZ" sz="1800" dirty="0" smtClean="0"/>
              <a:t>potom </a:t>
            </a:r>
            <a:r>
              <a:rPr lang="cs-CZ" sz="1800" dirty="0"/>
              <a:t>to tzn., že  </a:t>
            </a:r>
            <a:r>
              <a:rPr lang="cs-CZ" sz="1800" dirty="0" smtClean="0"/>
              <a:t>v podniku </a:t>
            </a:r>
            <a:r>
              <a:rPr lang="cs-CZ" sz="1800" dirty="0"/>
              <a:t>dojde buď to  k výměně dosavadního managementu nebo se změní dosavadní styl manažerské práce (používají se nové metody řízení, zavede se nový kontrolní systém apod.).  Tuto formu konsolidace mohou manažeři v podniku provést sami bez poradenských a konzultačních firem a tudíž lze před veřejností utajit, že se podnik nachází v krizové situaci.</a:t>
            </a:r>
          </a:p>
          <a:p>
            <a:pPr algn="just"/>
            <a:r>
              <a:rPr lang="cs-CZ" sz="1800" dirty="0" smtClean="0"/>
              <a:t>Konsolidace </a:t>
            </a:r>
            <a:r>
              <a:rPr lang="cs-CZ" sz="1800" dirty="0"/>
              <a:t>pomocí </a:t>
            </a:r>
            <a:r>
              <a:rPr lang="cs-CZ" sz="1800" b="1" i="1" dirty="0"/>
              <a:t>expertních krizových </a:t>
            </a:r>
            <a:r>
              <a:rPr lang="cs-CZ" sz="1800" b="1" i="1" dirty="0" smtClean="0"/>
              <a:t>specialistů </a:t>
            </a:r>
            <a:r>
              <a:rPr lang="cs-CZ" sz="1800" dirty="0" smtClean="0"/>
              <a:t>se </a:t>
            </a:r>
            <a:r>
              <a:rPr lang="cs-CZ" sz="1800" dirty="0"/>
              <a:t>provede podle předem stanoveného postupu. V podniku se provedou takové kroky, které racionalizují hospodářskou činnost podniku.  Tato varianta se </a:t>
            </a:r>
            <a:r>
              <a:rPr lang="cs-CZ" sz="1800" dirty="0" smtClean="0"/>
              <a:t>častěji používá </a:t>
            </a:r>
            <a:r>
              <a:rPr lang="cs-CZ" sz="1800" dirty="0"/>
              <a:t>v případě, kdy do podniku vstupuje nový strategický partner.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Konsolidace</a:t>
            </a:r>
            <a:endParaRPr lang="cs-CZ" sz="1800" dirty="0"/>
          </a:p>
        </p:txBody>
      </p:sp>
    </p:spTree>
    <p:extLst>
      <p:ext uri="{BB962C8B-B14F-4D97-AF65-F5344CB8AC3E}">
        <p14:creationId xmlns:p14="http://schemas.microsoft.com/office/powerpoint/2010/main" val="266241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3062</TotalTime>
  <Words>10965</Words>
  <Application>Microsoft Office PowerPoint</Application>
  <PresentationFormat>Předvádění na obrazovce (16:9)</PresentationFormat>
  <Paragraphs>918</Paragraphs>
  <Slides>112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112</vt:i4>
      </vt:variant>
    </vt:vector>
  </HeadingPairs>
  <TitlesOfParts>
    <vt:vector size="117" baseType="lpstr">
      <vt:lpstr>Arial</vt:lpstr>
      <vt:lpstr>Calibri</vt:lpstr>
      <vt:lpstr>Enriqueta</vt:lpstr>
      <vt:lpstr>Times New Roman</vt:lpstr>
      <vt:lpstr>SLU</vt:lpstr>
      <vt:lpstr>Krizový management </vt:lpstr>
      <vt:lpstr>Krizový management</vt:lpstr>
      <vt:lpstr>Specifické podmínky krizového managementu</vt:lpstr>
      <vt:lpstr>Faktory úspěchu krizového řízení</vt:lpstr>
      <vt:lpstr>Aktivity iniciované krizovým managementem</vt:lpstr>
      <vt:lpstr>Desatero krizového managementu</vt:lpstr>
      <vt:lpstr>Nositelé krizového řízení</vt:lpstr>
      <vt:lpstr>Krizový manažer – základní kompetence</vt:lpstr>
      <vt:lpstr>Krizový manažer – základní kompetence</vt:lpstr>
      <vt:lpstr>Krizový manažer – základní kompetence</vt:lpstr>
      <vt:lpstr>Krizový manažer – základní kompetence</vt:lpstr>
      <vt:lpstr>Krizový manažer – stres</vt:lpstr>
      <vt:lpstr>Krizový manažer – stres</vt:lpstr>
      <vt:lpstr>Typy krizových manažerů</vt:lpstr>
      <vt:lpstr>Krizový tým</vt:lpstr>
      <vt:lpstr>Interim manažer</vt:lpstr>
      <vt:lpstr>Důvody k využívání interim manažerů</vt:lpstr>
      <vt:lpstr>Výhody interim manažerů</vt:lpstr>
      <vt:lpstr>Rizika spojená s využíváním interim manažerů</vt:lpstr>
      <vt:lpstr>Krizový management – funkce plánování</vt:lpstr>
      <vt:lpstr>Krizový management – funkce organizování</vt:lpstr>
      <vt:lpstr>Krizový management – funkce organizování</vt:lpstr>
      <vt:lpstr>Krizový management – funkce organizování</vt:lpstr>
      <vt:lpstr>Krizový management – funkce organizování</vt:lpstr>
      <vt:lpstr>Krizový management – funkce vedení lidí</vt:lpstr>
      <vt:lpstr>Krizový management – funkce vedení lidí</vt:lpstr>
      <vt:lpstr>Krizový management – funkce kontrola</vt:lpstr>
      <vt:lpstr>Krizový management – funkce kontrola</vt:lpstr>
      <vt:lpstr>Krizový management – funkce rozhodování</vt:lpstr>
      <vt:lpstr>Krizový management – funkce rozhodování</vt:lpstr>
      <vt:lpstr>Krizový management – funkce rozhodování</vt:lpstr>
      <vt:lpstr>Strategické krizové plánování </vt:lpstr>
      <vt:lpstr>Citát pro tento den</vt:lpstr>
      <vt:lpstr>Běžná a krizová situace v organizaci</vt:lpstr>
      <vt:lpstr>Model vývoje krize v organizaci (Mikušová, 2014)</vt:lpstr>
      <vt:lpstr>Krize v organizaci</vt:lpstr>
      <vt:lpstr>Krizový profil organizace</vt:lpstr>
      <vt:lpstr>Winterlingova krizová matice</vt:lpstr>
      <vt:lpstr>Krizové strategie dle Winterlingovy krizová matice</vt:lpstr>
      <vt:lpstr>Krizové strategie dle Slávika</vt:lpstr>
      <vt:lpstr>Krizové strategie dle Slávika</vt:lpstr>
      <vt:lpstr>Úkoly krizového plánování</vt:lpstr>
      <vt:lpstr>Význam krizového plánování</vt:lpstr>
      <vt:lpstr>Překážky krizového plánování</vt:lpstr>
      <vt:lpstr>Proces krizového managementu</vt:lpstr>
      <vt:lpstr>Krizový plán a krizový scénář</vt:lpstr>
      <vt:lpstr>Krizový plán</vt:lpstr>
      <vt:lpstr>Krizový plán</vt:lpstr>
      <vt:lpstr>Krizový scénář</vt:lpstr>
      <vt:lpstr>Poslání krizových scénářů</vt:lpstr>
      <vt:lpstr>Kroky zpracování krizových scénářů</vt:lpstr>
      <vt:lpstr>Zpracování krizového scénáře</vt:lpstr>
      <vt:lpstr>Krizová matice</vt:lpstr>
      <vt:lpstr>Situace potenciální a akutní krize</vt:lpstr>
      <vt:lpstr>Krizová komunikace </vt:lpstr>
      <vt:lpstr>Krizová komunikace</vt:lpstr>
      <vt:lpstr>Smrtelné hříchy krizové komunikace (Antušák, 2009)</vt:lpstr>
      <vt:lpstr>Cíl a předmět krizové komunikace</vt:lpstr>
      <vt:lpstr>Principy krizové komunikace (Hálek, 2008)</vt:lpstr>
      <vt:lpstr>Krizová komunikace v průběhu krizového řízení</vt:lpstr>
      <vt:lpstr>Interní krizová komunikace</vt:lpstr>
      <vt:lpstr>Externí krizová komunikace</vt:lpstr>
      <vt:lpstr>Exponovaný mediální obraz</vt:lpstr>
      <vt:lpstr>Vyhroceně negativní mediální obraz</vt:lpstr>
      <vt:lpstr>Řízená kampaň</vt:lpstr>
      <vt:lpstr>Nevyváženosti</vt:lpstr>
      <vt:lpstr>Prostředky zlepšující mediální obraz (Bednář, 2011)</vt:lpstr>
      <vt:lpstr>Efektivní krizová komunikace </vt:lpstr>
      <vt:lpstr>Sdělení </vt:lpstr>
      <vt:lpstr>Organizační zabezpečení krizové komunikace</vt:lpstr>
      <vt:lpstr>Volba vhodného média</vt:lpstr>
      <vt:lpstr>Plánování krizové komunikace</vt:lpstr>
      <vt:lpstr>Krizový manuál (Antušák, 2009)</vt:lpstr>
      <vt:lpstr>Komunikační strategie v krizi</vt:lpstr>
      <vt:lpstr>Komunikační strategie v krizi: Strategie deny–popření</vt:lpstr>
      <vt:lpstr>Komunikační strategie v krizi: Strategie diminish</vt:lpstr>
      <vt:lpstr>Komunikační strategie v krizi: Strategie deal</vt:lpstr>
      <vt:lpstr>Taktické varianty</vt:lpstr>
      <vt:lpstr>Taktické varianty</vt:lpstr>
      <vt:lpstr>Taktické varianty</vt:lpstr>
      <vt:lpstr>Eticky sporné komunikační strategie</vt:lpstr>
      <vt:lpstr>Vývoj po krizi </vt:lpstr>
      <vt:lpstr>Vývoj po krizi</vt:lpstr>
      <vt:lpstr>Vývoj po krizi</vt:lpstr>
      <vt:lpstr>Cíle a nástroje ve fázi po krizi</vt:lpstr>
      <vt:lpstr>Transformace podniku</vt:lpstr>
      <vt:lpstr>Sanace (restrukturalizace) podniku</vt:lpstr>
      <vt:lpstr>Sanace (restrukturalizace) podniku</vt:lpstr>
      <vt:lpstr>Sanace (restrukturalizace) podniku</vt:lpstr>
      <vt:lpstr>Sanace (restrukturalizace) podniku</vt:lpstr>
      <vt:lpstr>Sanace (restrukturalizace) podniku</vt:lpstr>
      <vt:lpstr>Sanace (restrukturalizace) podniku</vt:lpstr>
      <vt:lpstr>Fúze podniku</vt:lpstr>
      <vt:lpstr>Fúze podniku</vt:lpstr>
      <vt:lpstr>Akvizice podniku</vt:lpstr>
      <vt:lpstr>Akvizice podniku</vt:lpstr>
      <vt:lpstr>Rozdělení společnosti</vt:lpstr>
      <vt:lpstr>Převod jmění na společníka</vt:lpstr>
      <vt:lpstr>Konsolidace</vt:lpstr>
      <vt:lpstr>Konsolidace</vt:lpstr>
      <vt:lpstr>Konsolidace</vt:lpstr>
      <vt:lpstr>Likvidace</vt:lpstr>
      <vt:lpstr>Likvidace</vt:lpstr>
      <vt:lpstr>Likvidace</vt:lpstr>
      <vt:lpstr>Likvidace</vt:lpstr>
      <vt:lpstr>Likvidace</vt:lpstr>
      <vt:lpstr>Likvidace</vt:lpstr>
      <vt:lpstr>Likvidace</vt:lpstr>
      <vt:lpstr>Konkurz</vt:lpstr>
      <vt:lpstr>Konkurz</vt:lpstr>
      <vt:lpstr>Konkurz</vt:lpstr>
      <vt:lpstr>Konkurz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260</cp:revision>
  <dcterms:created xsi:type="dcterms:W3CDTF">2016-07-06T15:42:34Z</dcterms:created>
  <dcterms:modified xsi:type="dcterms:W3CDTF">2020-11-03T07:45:36Z</dcterms:modified>
</cp:coreProperties>
</file>