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9" r:id="rId3"/>
    <p:sldId id="323" r:id="rId4"/>
    <p:sldId id="365" r:id="rId5"/>
    <p:sldId id="288" r:id="rId6"/>
    <p:sldId id="366" r:id="rId7"/>
    <p:sldId id="308" r:id="rId8"/>
    <p:sldId id="324" r:id="rId9"/>
    <p:sldId id="290" r:id="rId10"/>
    <p:sldId id="325" r:id="rId11"/>
    <p:sldId id="367" r:id="rId12"/>
    <p:sldId id="368" r:id="rId13"/>
    <p:sldId id="369" r:id="rId14"/>
    <p:sldId id="370" r:id="rId15"/>
    <p:sldId id="326" r:id="rId16"/>
    <p:sldId id="333" r:id="rId17"/>
    <p:sldId id="334" r:id="rId18"/>
    <p:sldId id="371" r:id="rId19"/>
    <p:sldId id="327" r:id="rId20"/>
    <p:sldId id="328" r:id="rId21"/>
    <p:sldId id="291" r:id="rId22"/>
    <p:sldId id="329" r:id="rId23"/>
    <p:sldId id="330" r:id="rId24"/>
    <p:sldId id="292" r:id="rId25"/>
    <p:sldId id="331" r:id="rId26"/>
    <p:sldId id="332" r:id="rId27"/>
    <p:sldId id="294" r:id="rId28"/>
    <p:sldId id="295" r:id="rId2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Dokument_aplikace_Microsoft_Word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58412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buSzPct val="100000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Příspěvek na úhradu má široké uplatnění v řadě manažerských výpočtů a rozhodovacích úloh, které  jsou zaměřeny do oblastí: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zařazení zakázky s nižší cenou pro zákazníka v případě nenaplněné výrobní kapacity na dané období,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ekonomického přínosu jednotlivých výrobků (výrobkových skupin) na celkovém výsledku hospodaření firmy,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dopadu jednotlivých distribučních cest na celkový 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3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800" y="146615"/>
            <a:ext cx="7897035" cy="6848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 manažerské praxi</a:t>
            </a:r>
          </a:p>
          <a:p>
            <a:pPr algn="ctr" defTabSz="685800">
              <a:defRPr/>
            </a:pPr>
            <a:r>
              <a:rPr lang="cs-CZ" sz="1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rozhodnutí o zařazení  zakázky s nižší cenou pro zákazníka při nenaplněné výrobní kapacitě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5267"/>
            <a:ext cx="7992888" cy="3300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gumotextilních 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dodává svým odběratelům sadu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330 až 370 Kč/sadu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souvislosti s poklesem výroby automobilů vykazoval výrobce ve III/IV roku 2013 využití výrobní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kapacity pouze na 60 %.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jedné sady koberců byly ve firmě vykalkulovány na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288 Kč/sadu.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 jednání s výrobcem vstoupil asijský odběratel, který nabízí zaplnit kapacitu odběrem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cenu: 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 Kč/sadu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bude znít odpověď managementu na poptávku asijské firmy?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6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Nabízí se jednoduché avšak špatné řešení: Výpočty s aplikací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zisku (na jednotku produkce, či 1Kč tržeb)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mohou být zdrojem chybných výpočtů s ohledem na skutečnost, že </a:t>
            </a:r>
            <a:r>
              <a:rPr lang="cs-CZ" sz="1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 není možné využívat jako prvek lineárního programování.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Elementární úlohou v rámci lineárního programování je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trojčlenka.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a zároveň prodejce „valašských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vykazoval při prodeji 10 000 ks výrobků měsíčně výsledek hospodaření (zisk) ve výši 20 000 Kč. Fixní náklady spojené s výrobou a prodejem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činily 100 000 Kč měsíčně. 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letošním roce výrobce předpokládá, že s ohledem na tíživější hospodářskou situaci budou měsíce, kdy se prodá pouze 5 000 ks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fixní náklady zůstanou na úrovni 100 000 Kč.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S jakým výsledkem hospodaření může majitel výrobny za těchto podmínek počítat?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7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Nabízí se jednoduché avšak špatné řešení: Výpočty s aplikací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zisku (na jednotku produkce, či 1Kč tržeb)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mohou být zdrojem chybných výpočtů s ohledem na skutečnost, že </a:t>
            </a:r>
            <a:r>
              <a:rPr lang="cs-CZ" sz="1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 není možné využívat jako prvek lineárního programování.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Elementární úlohou v rámci lineárního programování je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trojčlenka.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52847" y="1419622"/>
          <a:ext cx="7611119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Dokument" r:id="rId4" imgW="6762604" imgH="3014400" progId="Word.Document.12">
                  <p:embed/>
                </p:oleObj>
              </mc:Choice>
              <mc:Fallback>
                <p:oleObj name="Dokument" r:id="rId4" imgW="6762604" imgH="3014400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847" y="1419622"/>
                        <a:ext cx="7611119" cy="345638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04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107504" y="161101"/>
          <a:ext cx="7632848" cy="485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Document" r:id="rId4" imgW="6629729" imgH="5085538" progId="Word.Document.8">
                  <p:embed/>
                </p:oleObj>
              </mc:Choice>
              <mc:Fallback>
                <p:oleObj name="Document" r:id="rId4" imgW="6629729" imgH="5085538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61101"/>
                        <a:ext cx="7632848" cy="48589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936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16019" y="432392"/>
            <a:ext cx="401257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237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úzkého místa ve výrobě“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1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vyznačením hodnot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44067387"/>
              </p:ext>
            </p:extLst>
          </p:nvPr>
        </p:nvGraphicFramePr>
        <p:xfrm>
          <a:off x="539552" y="987574"/>
          <a:ext cx="7777112" cy="4018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Dokument" r:id="rId4" imgW="5766035" imgH="3426066" progId="Word.Document.8">
                  <p:embed/>
                </p:oleObj>
              </mc:Choice>
              <mc:Fallback>
                <p:oleObj name="Dokument" r:id="rId4" imgW="5766035" imgH="3426066" progId="Word.Documen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987574"/>
                        <a:ext cx="7777112" cy="401884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8629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337003"/>
            <a:ext cx="8229600" cy="650571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1400" dirty="0"/>
              <a:t>Příspěvek na úhradu fixních nákladů a zisku</a:t>
            </a:r>
            <a:br>
              <a:rPr lang="cs-CZ" sz="1400" dirty="0"/>
            </a:br>
            <a:r>
              <a:rPr lang="cs-CZ" sz="1400" dirty="0"/>
              <a:t>1  </a:t>
            </a:r>
            <a:r>
              <a:rPr lang="cs-CZ" sz="1400" i="1" dirty="0"/>
              <a:t>nejsou plně uhrazeny fixní náklady</a:t>
            </a:r>
            <a:r>
              <a:rPr lang="en-US" sz="1400" i="1" dirty="0"/>
              <a:t>=&gt;</a:t>
            </a:r>
            <a:r>
              <a:rPr lang="cs-CZ" sz="1400" i="1" dirty="0"/>
              <a:t> ztráta</a:t>
            </a:r>
            <a:br>
              <a:rPr lang="cs-CZ" sz="1400" i="1" dirty="0"/>
            </a:br>
            <a:r>
              <a:rPr lang="cs-CZ" sz="1400" i="1" dirty="0"/>
              <a:t>2    jsou plně uhrazeny fixní náklady (2a) a další část příspěvku tvoří zisk</a:t>
            </a:r>
            <a:endParaRPr lang="en-US" sz="1400" dirty="0"/>
          </a:p>
        </p:txBody>
      </p:sp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79987401"/>
              </p:ext>
            </p:extLst>
          </p:nvPr>
        </p:nvGraphicFramePr>
        <p:xfrm>
          <a:off x="437009" y="1131590"/>
          <a:ext cx="7668344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Dokument" r:id="rId4" imgW="5746292" imgH="3434108" progId="Word.Document.8">
                  <p:embed/>
                </p:oleObj>
              </mc:Choice>
              <mc:Fallback>
                <p:oleObj name="Dokument" r:id="rId4" imgW="5746292" imgH="343410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009" y="1131590"/>
                        <a:ext cx="7668344" cy="381642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9867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Klasická kalkulace úplných nákladů vychází z představy, že pro úspěšné řízení podniku je třeba znát „úplné náklady vlastního výkonu“ pro jednotlivé služby (výkony) poskytované podnikatelským subjektem.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(viz všeobecný kalkulační vzorec)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vžitá představa, že pro orientaci při cenotvorbě je 	zapotřebí konfrontace výsledků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kalkulace 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 cenou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Na základě postupného přičítání jednotlivých nákladových 	položek se tvoří kalkulace úplných nákladů, což 	reprezentativně prezentuje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přirážková kalkulace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17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7673366"/>
              </p:ext>
            </p:extLst>
          </p:nvPr>
        </p:nvGraphicFramePr>
        <p:xfrm>
          <a:off x="1486127" y="848873"/>
          <a:ext cx="5255989" cy="421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Dokument" r:id="rId4" imgW="5902150" imgH="7114849" progId="Word.Document.8">
                  <p:embed/>
                </p:oleObj>
              </mc:Choice>
              <mc:Fallback>
                <p:oleObj name="Dokument" r:id="rId4" imgW="5902150" imgH="7114849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127" y="848873"/>
                        <a:ext cx="5255989" cy="421904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48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/>
              <a:t>Ekonomická podstata příspěvku na úhradu, kalkulace úplných a neúplných nákladů</a:t>
            </a:r>
          </a:p>
          <a:p>
            <a:endParaRPr lang="cs-CZ" sz="20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Nepřesnost kalkulace úplných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(absorpční) pramení ze snahy přerozdělit veškeré náklady na kalkulační jednice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včetně nepřímých (režijních) nákladů. Podstatnou část nepřímých nákladů tvoří fixní náklady,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jejichž vznik nemá příčinnou souvislost s daným výkonem (službou).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Kalkulace úplných nákladů platí pouze pro objem a strukturu výkonů (služeb) pro který byla sestavena.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4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2591" y="432392"/>
            <a:ext cx="70394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Závěry k rozvrhu režie při sestavování kalkulací úplných nákladů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1914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volba rozvrhové základny je vždy spojena s vysokou 	mírou 	nepřesnosti při kalkulování,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kalkulace platí jen pro objem služeb pro které byla 	sestavena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narůstající podíl mechanizace a automatizace 	vytěsňuje 	rozvrhovou základnu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přímé mzdy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4835289"/>
              </p:ext>
            </p:extLst>
          </p:nvPr>
        </p:nvGraphicFramePr>
        <p:xfrm>
          <a:off x="200447" y="987574"/>
          <a:ext cx="8511193" cy="407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Dokument" r:id="rId4" imgW="5746292" imgH="3434108" progId="Word.Document.8">
                  <p:embed/>
                </p:oleObj>
              </mc:Choice>
              <mc:Fallback>
                <p:oleObj name="Dokument" r:id="rId4" imgW="5746292" imgH="343410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47" y="987574"/>
                        <a:ext cx="8511193" cy="40702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895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4130" y="432392"/>
            <a:ext cx="325634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Přímé a nepřímé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1687531"/>
              </p:ext>
            </p:extLst>
          </p:nvPr>
        </p:nvGraphicFramePr>
        <p:xfrm>
          <a:off x="1403648" y="891262"/>
          <a:ext cx="6020717" cy="412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Document" r:id="rId4" imgW="7616696" imgH="8833866" progId="Word.Document.8">
                  <p:embed/>
                </p:oleObj>
              </mc:Choice>
              <mc:Fallback>
                <p:oleObj name="Document" r:id="rId4" imgW="7616696" imgH="8833866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891262"/>
                        <a:ext cx="6020717" cy="4128759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403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kritiky tradičních kalkulací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úplných nákladů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(absorpčních) vzešly kalkulace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Kritika byla směrována do těchto oblastí: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54013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tradiční způsob kalkulace s rozvrhováním režijních nákladů podle zvolené rozvrhové základny (přímých mezd nebo i jiných přímých nákladů) pro řadu výrobních činnosti (služeb) nevyhovuje, protože nevyjadřuje souvislost mezi výrobními činiteli (nákladovými činiteli) a náklady, které jsou jimi vyvolány.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fixní náklady – mechanizmy,  přímé mzdy - ruční práce)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úplných nákladů předpokládá znalost vyráběného množství 	jednotlivých druhů výrobků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(platí jen pro objem produkce, na který byly sestaveny)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007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Kritika byla směrována do těchto oblastí: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zisk na jeden výrobek není proporcionální k vyráběnému množství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(zvyšováním objemu výroby dochází k degresi fixních nákladů, a tím k růstu zisku na jednotkou produkce).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ztěžuje řadu ekonomických rozhodnutí v podniku, např. volbu optimálního výrobního programu metodami lineárního programování).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Kalkulace úplných nákladů považuje za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minimální hranici ceny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výrobku jeho úplné vlastní náklady; výrobky s nižší cenou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považuje za nerentabilní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38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7156" y="432392"/>
            <a:ext cx="60103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Charakteristika 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746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Kalkulační jednici (příslušné položce služby) se přiřazuje pouze část nákladů (odtud název kalkulace) a to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náklady variabilní povahy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kalkulací neúplných nákladů je spjat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 	příspěvek na úhradu fixních nákladů a zisku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přispívá na úhradu fixních nákladů a zisku (viz 	diagram)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náhrada příspěvku na úhradu hrubým rozpětím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9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54357" y="432392"/>
            <a:ext cx="473591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8712904"/>
              </p:ext>
            </p:extLst>
          </p:nvPr>
        </p:nvGraphicFramePr>
        <p:xfrm>
          <a:off x="395536" y="1059582"/>
          <a:ext cx="8280920" cy="337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Dokument" r:id="rId4" imgW="6032511" imgH="1999023" progId="Word.Document.8">
                  <p:embed/>
                </p:oleObj>
              </mc:Choice>
              <mc:Fallback>
                <p:oleObj name="Dokument" r:id="rId4" imgW="6032511" imgH="199902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9582"/>
                        <a:ext cx="8280920" cy="337755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zdůvodnit ekonomickou podstatu ukazatele příspěvek na úhradu a uvést základní principy příspěvku na úhradu.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Přednáška představila ekonomickou podstatu příspěvku na úhradu a využití příspěvku na úhradu v manažerské praxi.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Byla objasněna podstata kalkulace úplných a neúplných nákladů.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je zdůvodnit ekonomickou podstatu ukazatele příspěvek na úhradu a kalkulace úplných a neúplných nákladů.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Ekonomická podstata příspěvku na úhradu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4224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Následně s využitím dříve uvedených vztahů: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T –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F)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p . Q –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F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 - F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(1)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  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VHV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F                                          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Kde: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 =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úhradu“ na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			[Kč/ks, Kč/t…]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(p–v)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= PÚ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objem, množství příspěvku na úhradu“   			[Kč]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4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66" y="432392"/>
            <a:ext cx="684867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2534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Pct val="101000"/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Vztahy mezi veličinami náklady, výnosy, příspěvek na úhradu, 	výsledek hospodaření (zisk) a objem produkce jsou komplexně 	pojaty v rovnici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(1).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Pct val="101000"/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Grafická interpretace zmíněné rovnice se označuje jako 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diagram bodu zvratu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Analýza diagramu bodu zvratu 	umožňuje 	managementu firem orientaci v budoucím hospodaření jimi 	řízených podnikatelských subjektů, včetně postupů, které povedou 	k jeho ovlivnění. 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Pct val="101000"/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Tuto orientaci významným způsobem usnadňuje využití 	příspěvku na úhradu, který je součástí výše uvedené rovnice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(1).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34873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příspěvku na úhradu fixních nákladů a zisku: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Příspěvek na úhradu fixních nákladů a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(tvorbu)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zisku (na jednotku produkce),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je rozdílem mezi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cenou (p)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variabilními náklady na jednotku produkce (v);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[Kč/ks, Kč/m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….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PŘÍSPĚVEK NA ÚHRADU FIXNÍCH NÁKLADŮ A ZISKU JE ROZDÍLEM MEZI 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TRŽBAMI (T) A CELKOVOU VÝŠI VARIABILNÍCH NÁKLADŮ (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5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vyznačením hodnot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3044670"/>
              </p:ext>
            </p:extLst>
          </p:nvPr>
        </p:nvGraphicFramePr>
        <p:xfrm>
          <a:off x="467544" y="1029951"/>
          <a:ext cx="7776864" cy="39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Document" r:id="rId4" imgW="5767480" imgH="3887711" progId="Word.Document.8">
                  <p:embed/>
                </p:oleObj>
              </mc:Choice>
              <mc:Fallback>
                <p:oleObj name="Document" r:id="rId4" imgW="5767480" imgH="3887711" progId="Word.Document.8">
                  <p:embed/>
                  <p:pic>
                    <p:nvPicPr>
                      <p:cNvPr id="0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29951"/>
                        <a:ext cx="7776864" cy="3918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využitím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07789"/>
              </p:ext>
            </p:extLst>
          </p:nvPr>
        </p:nvGraphicFramePr>
        <p:xfrm>
          <a:off x="558626" y="936586"/>
          <a:ext cx="7952567" cy="401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Document" r:id="rId4" imgW="5972179" imgH="3659107" progId="Word.Document.8">
                  <p:embed/>
                </p:oleObj>
              </mc:Choice>
              <mc:Fallback>
                <p:oleObj name="Document" r:id="rId4" imgW="5972179" imgH="365910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26" y="936586"/>
                        <a:ext cx="7952567" cy="40114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61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9765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Příspěvek na úhradu má široké uplatnění v řadě manažerských výpočtů a rozhodovacích úloh, které  jsou zaměřeny do oblastí: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stanovení výhledu hospodářského výsledku podnikatelské jednotky, za příslušné období,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analýza hospodářského výsledku podnikatelského subjektu s využitím příspěvku na úhradu,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přínosu jednotlivých výrobků (výrobkových skupin) na výsledek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1451</Words>
  <Application>Microsoft Office PowerPoint</Application>
  <PresentationFormat>Předvádění na obrazovce (16:9)</PresentationFormat>
  <Paragraphs>103</Paragraphs>
  <Slides>28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115</cp:revision>
  <cp:lastPrinted>2018-03-27T09:30:31Z</cp:lastPrinted>
  <dcterms:created xsi:type="dcterms:W3CDTF">2016-07-06T15:42:34Z</dcterms:created>
  <dcterms:modified xsi:type="dcterms:W3CDTF">2021-09-02T12:31:14Z</dcterms:modified>
</cp:coreProperties>
</file>