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sldIdLst>
    <p:sldId id="256" r:id="rId2"/>
    <p:sldId id="257" r:id="rId3"/>
    <p:sldId id="259" r:id="rId4"/>
    <p:sldId id="266" r:id="rId5"/>
    <p:sldId id="267" r:id="rId6"/>
    <p:sldId id="268" r:id="rId7"/>
    <p:sldId id="269" r:id="rId8"/>
    <p:sldId id="279" r:id="rId9"/>
    <p:sldId id="270" r:id="rId10"/>
    <p:sldId id="281" r:id="rId11"/>
    <p:sldId id="282" r:id="rId12"/>
    <p:sldId id="280" r:id="rId13"/>
    <p:sldId id="283" r:id="rId14"/>
    <p:sldId id="272" r:id="rId15"/>
    <p:sldId id="284" r:id="rId16"/>
    <p:sldId id="271" r:id="rId17"/>
    <p:sldId id="285" r:id="rId18"/>
    <p:sldId id="287" r:id="rId19"/>
    <p:sldId id="286" r:id="rId20"/>
    <p:sldId id="298" r:id="rId21"/>
    <p:sldId id="297" r:id="rId22"/>
    <p:sldId id="273" r:id="rId23"/>
    <p:sldId id="288" r:id="rId24"/>
    <p:sldId id="289" r:id="rId25"/>
    <p:sldId id="274" r:id="rId26"/>
    <p:sldId id="290" r:id="rId27"/>
    <p:sldId id="291" r:id="rId28"/>
    <p:sldId id="292" r:id="rId29"/>
    <p:sldId id="293" r:id="rId30"/>
    <p:sldId id="294" r:id="rId31"/>
    <p:sldId id="295" r:id="rId32"/>
    <p:sldId id="296" r:id="rId33"/>
    <p:sldId id="316" r:id="rId34"/>
    <p:sldId id="317" r:id="rId35"/>
    <p:sldId id="299"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1" r:id="rId89"/>
    <p:sldId id="372" r:id="rId90"/>
    <p:sldId id="373" r:id="rId91"/>
    <p:sldId id="374" r:id="rId92"/>
    <p:sldId id="375" r:id="rId93"/>
    <p:sldId id="376" r:id="rId94"/>
    <p:sldId id="377" r:id="rId95"/>
    <p:sldId id="378" r:id="rId96"/>
    <p:sldId id="379" r:id="rId97"/>
    <p:sldId id="380" r:id="rId98"/>
    <p:sldId id="381" r:id="rId99"/>
    <p:sldId id="382" r:id="rId100"/>
    <p:sldId id="383" r:id="rId101"/>
    <p:sldId id="384" r:id="rId102"/>
    <p:sldId id="385" r:id="rId103"/>
    <p:sldId id="386" r:id="rId104"/>
    <p:sldId id="387" r:id="rId105"/>
    <p:sldId id="388" r:id="rId106"/>
    <p:sldId id="389" r:id="rId107"/>
    <p:sldId id="390" r:id="rId108"/>
    <p:sldId id="391" r:id="rId109"/>
    <p:sldId id="392" r:id="rId110"/>
    <p:sldId id="393" r:id="rId111"/>
    <p:sldId id="394" r:id="rId112"/>
    <p:sldId id="395" r:id="rId113"/>
    <p:sldId id="396" r:id="rId114"/>
    <p:sldId id="397" r:id="rId115"/>
    <p:sldId id="398" r:id="rId116"/>
    <p:sldId id="399" r:id="rId117"/>
    <p:sldId id="401" r:id="rId118"/>
    <p:sldId id="402" r:id="rId119"/>
    <p:sldId id="403" r:id="rId120"/>
    <p:sldId id="404" r:id="rId121"/>
    <p:sldId id="405" r:id="rId122"/>
    <p:sldId id="406" r:id="rId123"/>
    <p:sldId id="407" r:id="rId124"/>
    <p:sldId id="408" r:id="rId125"/>
    <p:sldId id="409" r:id="rId126"/>
    <p:sldId id="410" r:id="rId127"/>
    <p:sldId id="411" r:id="rId128"/>
    <p:sldId id="412" r:id="rId129"/>
    <p:sldId id="413" r:id="rId130"/>
    <p:sldId id="414" r:id="rId131"/>
    <p:sldId id="415" r:id="rId132"/>
    <p:sldId id="416" r:id="rId133"/>
    <p:sldId id="417" r:id="rId134"/>
    <p:sldId id="418" r:id="rId135"/>
    <p:sldId id="419" r:id="rId136"/>
    <p:sldId id="420" r:id="rId137"/>
    <p:sldId id="421" r:id="rId138"/>
    <p:sldId id="422" r:id="rId139"/>
    <p:sldId id="423" r:id="rId140"/>
    <p:sldId id="424" r:id="rId141"/>
    <p:sldId id="425" r:id="rId142"/>
    <p:sldId id="426" r:id="rId143"/>
    <p:sldId id="427" r:id="rId144"/>
    <p:sldId id="428" r:id="rId14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01.10.2021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a:t>
            </a:fld>
            <a:endParaRPr lang="cs-CZ"/>
          </a:p>
        </p:txBody>
      </p:sp>
    </p:spTree>
    <p:extLst>
      <p:ext uri="{BB962C8B-B14F-4D97-AF65-F5344CB8AC3E}">
        <p14:creationId xmlns:p14="http://schemas.microsoft.com/office/powerpoint/2010/main" val="33102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zapletalova@opf.slu.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Strategický management</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Strategický management</a:t>
            </a:r>
          </a:p>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1. tutoriál</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Zabývá se určováním, tvorbou a hodnocením dlouhodobých cílů v budoucnu.</a:t>
            </a:r>
          </a:p>
          <a:p>
            <a:pPr lvl="0" algn="just"/>
            <a:r>
              <a:rPr lang="cs-CZ" sz="1600" dirty="0"/>
              <a:t>Poskytuje vedoucím pracovníkům celopodnikový pohled na problémy na základě poznání podmínek okolí.</a:t>
            </a:r>
          </a:p>
          <a:p>
            <a:pPr lvl="0" algn="just"/>
            <a:r>
              <a:rPr lang="cs-CZ" sz="1600" dirty="0"/>
              <a:t>Musí se vypořádat s nepřesností informací a s jejich nedostatkem, které informují o pravděpodobném budoucím vývoji.</a:t>
            </a:r>
          </a:p>
          <a:p>
            <a:pPr lvl="0" algn="just"/>
            <a:r>
              <a:rPr lang="cs-CZ" sz="1600" dirty="0"/>
              <a:t>Je jeho povinnosti sledovat nejen hrozby, které by mohly ohrozit podnik, ale zejména příležitosti, které se mohou stát významnou šancí vedoucí k úspěchu.</a:t>
            </a:r>
          </a:p>
          <a:p>
            <a:pPr lvl="0" algn="just"/>
            <a:r>
              <a:rPr lang="cs-CZ" sz="1600" dirty="0"/>
              <a:t>Pružně reaguje na změny, které se vyskytnou v podnikovém okolí tak aby bylo dosaženo positivních výsledků a snížen jejich negativní dopad.</a:t>
            </a:r>
          </a:p>
          <a:p>
            <a:pPr lvl="0" algn="just"/>
            <a:r>
              <a:rPr lang="cs-CZ" sz="1600" dirty="0"/>
              <a:t>Musí zachytit dominantní vývojové trendy a využít jejich možného prospěchu pro podnikání podniku.</a:t>
            </a:r>
          </a:p>
          <a:p>
            <a:pPr algn="just"/>
            <a:r>
              <a:rPr lang="cs-CZ" sz="1600" dirty="0"/>
              <a:t>Navíc podle zkušeností z poslední doby by se součástí strategického řízení měl stát dobře zorganizovaný informační systém.</a:t>
            </a:r>
            <a:endParaRPr lang="cs-CZ" sz="1600" dirty="0" smtClean="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Vlastnosti, specifika strategického řízení</a:t>
            </a:r>
            <a:endParaRPr lang="cs-CZ" dirty="0"/>
          </a:p>
        </p:txBody>
      </p:sp>
    </p:spTree>
    <p:extLst>
      <p:ext uri="{BB962C8B-B14F-4D97-AF65-F5344CB8AC3E}">
        <p14:creationId xmlns:p14="http://schemas.microsoft.com/office/powerpoint/2010/main" val="270774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EFQM</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806649"/>
            <a:ext cx="6480720" cy="3781325"/>
          </a:xfrm>
          <a:prstGeom prst="rect">
            <a:avLst/>
          </a:prstGeom>
        </p:spPr>
      </p:pic>
    </p:spTree>
    <p:extLst>
      <p:ext uri="{BB962C8B-B14F-4D97-AF65-F5344CB8AC3E}">
        <p14:creationId xmlns:p14="http://schemas.microsoft.com/office/powerpoint/2010/main" val="4492192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CAF společný hodnotící rámec – zjednodušená verze EFQM určená pro organizace veřejného sektoru.</a:t>
            </a:r>
          </a:p>
          <a:p>
            <a:pPr>
              <a:buNone/>
            </a:pPr>
            <a:endParaRPr lang="cs-CZ" sz="1600" dirty="0"/>
          </a:p>
          <a:p>
            <a:r>
              <a:rPr lang="cs-CZ" sz="1600" dirty="0"/>
              <a:t>Cíle modelu:</a:t>
            </a:r>
          </a:p>
          <a:p>
            <a:pPr lvl="1"/>
            <a:r>
              <a:rPr lang="cs-CZ" sz="1600" dirty="0"/>
              <a:t>Seznámit veřejnou správu s principy TQM</a:t>
            </a:r>
          </a:p>
          <a:p>
            <a:pPr lvl="1"/>
            <a:r>
              <a:rPr lang="cs-CZ" sz="1600" dirty="0"/>
              <a:t>Usnadňovat sebehodnocení organizace veřejného sektoru</a:t>
            </a:r>
          </a:p>
          <a:p>
            <a:pPr lvl="1"/>
            <a:r>
              <a:rPr lang="cs-CZ" sz="1600" dirty="0"/>
              <a:t>Působit jako most pro různé modely řízení kvality</a:t>
            </a:r>
          </a:p>
          <a:p>
            <a:pPr lvl="1"/>
            <a:r>
              <a:rPr lang="cs-CZ" sz="1600" dirty="0"/>
              <a:t>Usnadnit </a:t>
            </a:r>
            <a:r>
              <a:rPr lang="cs-CZ" sz="1600" dirty="0" smtClean="0"/>
              <a:t>srovnání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CAF</a:t>
            </a:r>
            <a:endParaRPr lang="cs-CZ" dirty="0"/>
          </a:p>
        </p:txBody>
      </p:sp>
    </p:spTree>
    <p:extLst>
      <p:ext uri="{BB962C8B-B14F-4D97-AF65-F5344CB8AC3E}">
        <p14:creationId xmlns:p14="http://schemas.microsoft.com/office/powerpoint/2010/main" val="309289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Velmi významná </a:t>
            </a:r>
            <a:r>
              <a:rPr lang="cs-CZ" sz="1600" dirty="0" smtClean="0"/>
              <a:t>z pohledu interní analýzy je </a:t>
            </a:r>
            <a:r>
              <a:rPr lang="cs-CZ" sz="1600" b="1" dirty="0"/>
              <a:t>finanční </a:t>
            </a:r>
            <a:r>
              <a:rPr lang="cs-CZ" sz="1600" b="1" dirty="0" smtClean="0"/>
              <a:t>analýza. </a:t>
            </a:r>
            <a:r>
              <a:rPr lang="cs-CZ" sz="1600" dirty="0" smtClean="0"/>
              <a:t>Finanční analýza slouží k:</a:t>
            </a:r>
          </a:p>
          <a:p>
            <a:pPr lvl="1"/>
            <a:r>
              <a:rPr lang="cs-CZ" sz="1400" dirty="0"/>
              <a:t>Rozhodování managementu </a:t>
            </a:r>
          </a:p>
          <a:p>
            <a:pPr lvl="1"/>
            <a:r>
              <a:rPr lang="cs-CZ" sz="1400" dirty="0"/>
              <a:t>Spojení s účetnictvím a finančním řízením podniku</a:t>
            </a:r>
          </a:p>
          <a:p>
            <a:pPr lvl="1"/>
            <a:r>
              <a:rPr lang="cs-CZ" sz="1400" dirty="0"/>
              <a:t>Poznat finanční zdraví podniku</a:t>
            </a:r>
          </a:p>
          <a:p>
            <a:pPr lvl="1"/>
            <a:r>
              <a:rPr lang="cs-CZ" sz="1400" dirty="0"/>
              <a:t>Identifikace slabin vedoucích k možným problémům</a:t>
            </a:r>
          </a:p>
          <a:p>
            <a:pPr lvl="1"/>
            <a:r>
              <a:rPr lang="cs-CZ" sz="1400" dirty="0"/>
              <a:t>Komplexní posouzení majetkové a finanční situace podniku</a:t>
            </a:r>
          </a:p>
          <a:p>
            <a:pPr lvl="1"/>
            <a:r>
              <a:rPr lang="cs-CZ" sz="1400" dirty="0"/>
              <a:t>Zhodnocení finanční situace </a:t>
            </a:r>
            <a:r>
              <a:rPr lang="cs-CZ" sz="1400" dirty="0" smtClean="0"/>
              <a:t>podniku</a:t>
            </a:r>
          </a:p>
          <a:p>
            <a:pPr marL="457200" lvl="1" indent="0">
              <a:buNone/>
            </a:pPr>
            <a:endParaRPr lang="cs-CZ" sz="1400" dirty="0" smtClean="0"/>
          </a:p>
          <a:p>
            <a:pPr algn="just"/>
            <a:r>
              <a:rPr lang="cs-CZ" sz="1600" b="1" dirty="0" smtClean="0"/>
              <a:t>Finanční analýza </a:t>
            </a:r>
            <a:r>
              <a:rPr lang="cs-CZ" sz="1600" dirty="0" smtClean="0"/>
              <a:t>kde </a:t>
            </a:r>
            <a:r>
              <a:rPr lang="cs-CZ" sz="1600" dirty="0"/>
              <a:t>sledujeme především následující základní oblasti:</a:t>
            </a:r>
          </a:p>
          <a:p>
            <a:pPr lvl="1" algn="just"/>
            <a:r>
              <a:rPr lang="cs-CZ" sz="1400" b="1" dirty="0"/>
              <a:t>oblast finanční stability - (</a:t>
            </a:r>
            <a:r>
              <a:rPr lang="cs-CZ" sz="1400" dirty="0"/>
              <a:t>ukazatelé zadluženosti a dluhové schopnosti podniku);</a:t>
            </a:r>
          </a:p>
          <a:p>
            <a:pPr lvl="1" algn="just"/>
            <a:r>
              <a:rPr lang="cs-CZ" sz="1400" b="1" dirty="0"/>
              <a:t>oblast rentability – </a:t>
            </a:r>
            <a:r>
              <a:rPr lang="cs-CZ" sz="1400" dirty="0"/>
              <a:t>získání informovanosti o vývoji ziskovosti podniku;</a:t>
            </a:r>
          </a:p>
          <a:p>
            <a:pPr lvl="1" algn="just"/>
            <a:r>
              <a:rPr lang="cs-CZ" sz="1400" b="1" dirty="0"/>
              <a:t>oblast řízení aktiv – </a:t>
            </a:r>
            <a:r>
              <a:rPr lang="cs-CZ" sz="1400" dirty="0"/>
              <a:t>poskytnutí přehledu o efektivnosti hospodaření podniku se svými aktivy;</a:t>
            </a:r>
          </a:p>
          <a:p>
            <a:pPr lvl="1" algn="just"/>
            <a:r>
              <a:rPr lang="cs-CZ" sz="1400" b="1" dirty="0"/>
              <a:t>oblast tržní hodnoty podniku – </a:t>
            </a:r>
            <a:r>
              <a:rPr lang="cs-CZ" sz="1400" dirty="0"/>
              <a:t>přehled o tržním ocenění podniku a jeho vývoji.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Finanční analýza</a:t>
            </a:r>
            <a:endParaRPr lang="cs-CZ" dirty="0"/>
          </a:p>
        </p:txBody>
      </p:sp>
    </p:spTree>
    <p:extLst>
      <p:ext uri="{BB962C8B-B14F-4D97-AF65-F5344CB8AC3E}">
        <p14:creationId xmlns:p14="http://schemas.microsoft.com/office/powerpoint/2010/main" val="87531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Elementární metody FA</a:t>
            </a:r>
          </a:p>
          <a:p>
            <a:pPr lvl="1"/>
            <a:r>
              <a:rPr lang="cs-CZ" sz="1600" i="1" dirty="0"/>
              <a:t>Analýza absolutních ukazatelů </a:t>
            </a:r>
            <a:r>
              <a:rPr lang="cs-CZ" sz="1600" dirty="0"/>
              <a:t>– horizontální analýza, vertikální analýza</a:t>
            </a:r>
          </a:p>
          <a:p>
            <a:pPr lvl="1"/>
            <a:r>
              <a:rPr lang="cs-CZ" sz="1600" i="1" dirty="0"/>
              <a:t>Analýza poměrových ukazatelů </a:t>
            </a:r>
            <a:r>
              <a:rPr lang="cs-CZ" sz="1600" dirty="0"/>
              <a:t>– rentability, aktivity, zadluženosti, likvidity</a:t>
            </a:r>
          </a:p>
          <a:p>
            <a:pPr lvl="1">
              <a:buNone/>
            </a:pPr>
            <a:endParaRPr lang="cs-CZ" sz="1600" dirty="0"/>
          </a:p>
          <a:p>
            <a:r>
              <a:rPr lang="cs-CZ" sz="1600" b="1" dirty="0"/>
              <a:t>Analýza soustavy ukazatelů</a:t>
            </a:r>
          </a:p>
          <a:p>
            <a:pPr lvl="1"/>
            <a:r>
              <a:rPr lang="cs-CZ" sz="1600" i="1" dirty="0"/>
              <a:t>Soustavy hierarchicky uspořádaných ukazatelů – </a:t>
            </a:r>
            <a:r>
              <a:rPr lang="cs-CZ" sz="1600" dirty="0" err="1"/>
              <a:t>Du</a:t>
            </a:r>
            <a:r>
              <a:rPr lang="cs-CZ" sz="1600" dirty="0"/>
              <a:t> Pont pyramidový  rozklad</a:t>
            </a:r>
          </a:p>
          <a:p>
            <a:pPr lvl="1"/>
            <a:r>
              <a:rPr lang="cs-CZ" sz="1600" i="1" dirty="0"/>
              <a:t>Bankrotní (predikční) modely </a:t>
            </a:r>
            <a:r>
              <a:rPr lang="cs-CZ" sz="1600" dirty="0"/>
              <a:t>– </a:t>
            </a:r>
            <a:r>
              <a:rPr lang="cs-CZ" sz="1600" dirty="0" err="1"/>
              <a:t>Altamonovo</a:t>
            </a:r>
            <a:r>
              <a:rPr lang="cs-CZ" sz="1600" dirty="0"/>
              <a:t> Z-skóre, </a:t>
            </a:r>
            <a:r>
              <a:rPr lang="cs-CZ" sz="1600" dirty="0" err="1"/>
              <a:t>Tafflerův</a:t>
            </a:r>
            <a:r>
              <a:rPr lang="cs-CZ" sz="1600" dirty="0"/>
              <a:t> model, model IN Index důvěryhodnosti, </a:t>
            </a:r>
            <a:r>
              <a:rPr lang="cs-CZ" sz="1600" dirty="0" err="1"/>
              <a:t>Beermanova</a:t>
            </a:r>
            <a:r>
              <a:rPr lang="cs-CZ" sz="1600" dirty="0"/>
              <a:t> diskriminační funkce</a:t>
            </a:r>
          </a:p>
          <a:p>
            <a:pPr lvl="1"/>
            <a:r>
              <a:rPr lang="cs-CZ" sz="1600" i="1" dirty="0"/>
              <a:t>Bonitní (diagnostické) modely </a:t>
            </a:r>
            <a:r>
              <a:rPr lang="cs-CZ" sz="1600" dirty="0"/>
              <a:t>– </a:t>
            </a:r>
            <a:r>
              <a:rPr lang="cs-CZ" sz="1600" dirty="0" err="1"/>
              <a:t>Tamariho</a:t>
            </a:r>
            <a:r>
              <a:rPr lang="cs-CZ" sz="1600" dirty="0"/>
              <a:t> model, </a:t>
            </a:r>
            <a:r>
              <a:rPr lang="cs-CZ" sz="1600" dirty="0" err="1"/>
              <a:t>Kralickův</a:t>
            </a:r>
            <a:r>
              <a:rPr lang="cs-CZ" sz="1600" dirty="0"/>
              <a:t> </a:t>
            </a:r>
            <a:r>
              <a:rPr lang="cs-CZ" sz="1600" dirty="0" err="1"/>
              <a:t>Quicktest</a:t>
            </a:r>
            <a:endParaRPr lang="cs-CZ" sz="1600" dirty="0"/>
          </a:p>
          <a:p>
            <a:pPr marL="0" lv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finanční analýzy</a:t>
            </a:r>
            <a:endParaRPr lang="cs-CZ" dirty="0"/>
          </a:p>
        </p:txBody>
      </p:sp>
    </p:spTree>
    <p:extLst>
      <p:ext uri="{BB962C8B-B14F-4D97-AF65-F5344CB8AC3E}">
        <p14:creationId xmlns:p14="http://schemas.microsoft.com/office/powerpoint/2010/main" val="24931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SWOT analýza</a:t>
            </a:r>
            <a:r>
              <a:rPr lang="cs-CZ" sz="1600" dirty="0"/>
              <a:t> představuje </a:t>
            </a:r>
            <a:r>
              <a:rPr lang="cs-CZ" sz="1600" dirty="0" smtClean="0"/>
              <a:t>univerzální analytickou metodu, </a:t>
            </a:r>
            <a:r>
              <a:rPr lang="cs-CZ" sz="1600" dirty="0"/>
              <a:t>která </a:t>
            </a:r>
            <a:r>
              <a:rPr lang="cs-CZ" sz="1600" dirty="0" smtClean="0"/>
              <a:t>sleduje:</a:t>
            </a:r>
          </a:p>
          <a:p>
            <a:pPr algn="just"/>
            <a:r>
              <a:rPr lang="cs-CZ" sz="1600" dirty="0" smtClean="0"/>
              <a:t>silné </a:t>
            </a:r>
            <a:r>
              <a:rPr lang="cs-CZ" sz="1600" dirty="0"/>
              <a:t>(</a:t>
            </a:r>
            <a:r>
              <a:rPr lang="cs-CZ" sz="1600" dirty="0" err="1"/>
              <a:t>strengths</a:t>
            </a:r>
            <a:r>
              <a:rPr lang="cs-CZ" sz="1600" dirty="0"/>
              <a:t>) a slabé (</a:t>
            </a:r>
            <a:r>
              <a:rPr lang="cs-CZ" sz="1600" dirty="0" err="1"/>
              <a:t>weaknesses</a:t>
            </a:r>
            <a:r>
              <a:rPr lang="cs-CZ" sz="1600" dirty="0"/>
              <a:t>) stránky podniku jako charakteristiky vnitřních poměrů </a:t>
            </a:r>
          </a:p>
          <a:p>
            <a:pPr algn="just"/>
            <a:r>
              <a:rPr lang="cs-CZ" sz="1600" dirty="0" smtClean="0"/>
              <a:t>charakteristiku </a:t>
            </a:r>
            <a:r>
              <a:rPr lang="cs-CZ" sz="1600" dirty="0"/>
              <a:t>okolí podniku v podobě příležitostí (</a:t>
            </a:r>
            <a:r>
              <a:rPr lang="cs-CZ" sz="1600" dirty="0" err="1"/>
              <a:t>opportunities</a:t>
            </a:r>
            <a:r>
              <a:rPr lang="cs-CZ" sz="1600" dirty="0"/>
              <a:t>) a hrozeb (</a:t>
            </a:r>
            <a:r>
              <a:rPr lang="cs-CZ" sz="1600" dirty="0" err="1"/>
              <a:t>threates</a:t>
            </a:r>
            <a:r>
              <a:rPr lang="cs-CZ" sz="1600" dirty="0" smtClean="0"/>
              <a:t>).</a:t>
            </a:r>
            <a:endParaRPr lang="cs-CZ" sz="1600" dirty="0"/>
          </a:p>
          <a:p>
            <a:pPr marL="0" lvl="0" indent="0" algn="just">
              <a:buNone/>
            </a:pPr>
            <a:endParaRPr lang="cs-CZ" sz="1600" dirty="0" smtClean="0"/>
          </a:p>
          <a:p>
            <a:pPr algn="just"/>
            <a:r>
              <a:rPr lang="cs-CZ" sz="1600" dirty="0" smtClean="0"/>
              <a:t>Základní </a:t>
            </a:r>
            <a:r>
              <a:rPr lang="cs-CZ" sz="1600" dirty="0"/>
              <a:t>filosofická myšlenka této metody je v tom, že všechny jevy a procesy ovlivňující podnik mohou působit jak pozitivně (posun žádoucím směrem) tak negativně (oddálení od směru, kterým lze dosáhnout cíle</a:t>
            </a:r>
            <a:r>
              <a:rPr lang="cs-CZ" sz="1600" dirty="0" smtClean="0"/>
              <a:t>).</a:t>
            </a:r>
          </a:p>
          <a:p>
            <a:pPr algn="just"/>
            <a:r>
              <a:rPr lang="cs-CZ" sz="1600" dirty="0"/>
              <a:t>Její podstatou je identifikovat klíčové silné a slabé stránky </a:t>
            </a:r>
            <a:r>
              <a:rPr lang="cs-CZ" sz="1600" b="1" dirty="0"/>
              <a:t>uvnitř</a:t>
            </a:r>
            <a:r>
              <a:rPr lang="cs-CZ" sz="1600" dirty="0"/>
              <a:t>, tedy v čem je organizace (nebo její část) dobrá a v čem špatná. Stejně tak je důležité znát klíčové příležitosti a hrozby, které se nacházejí </a:t>
            </a:r>
            <a:r>
              <a:rPr lang="cs-CZ" sz="1600" b="1" dirty="0" smtClean="0"/>
              <a:t>vně</a:t>
            </a:r>
            <a:r>
              <a:rPr lang="cs-CZ" sz="1600" dirty="0" smtClean="0"/>
              <a:t>, v okolí podniku.</a:t>
            </a:r>
          </a:p>
          <a:p>
            <a:pPr algn="just"/>
            <a:r>
              <a:rPr lang="cs-CZ" sz="1600" dirty="0"/>
              <a:t>Autorem SWOT analýzy </a:t>
            </a:r>
            <a:r>
              <a:rPr lang="cs-CZ" sz="1600" dirty="0" smtClean="0"/>
              <a:t>je Albert </a:t>
            </a:r>
            <a:r>
              <a:rPr lang="cs-CZ" sz="1600" dirty="0" err="1" smtClean="0"/>
              <a:t>Humphrey</a:t>
            </a:r>
            <a:r>
              <a:rPr lang="cs-CZ" sz="1600" dirty="0" smtClean="0"/>
              <a:t>, </a:t>
            </a:r>
            <a:r>
              <a:rPr lang="cs-CZ" sz="1600" dirty="0"/>
              <a:t>který ji navrhl v šedesátých letech 20. století.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SWOT analýza</a:t>
            </a:r>
            <a:endParaRPr lang="cs-CZ" dirty="0"/>
          </a:p>
        </p:txBody>
      </p:sp>
    </p:spTree>
    <p:extLst>
      <p:ext uri="{BB962C8B-B14F-4D97-AF65-F5344CB8AC3E}">
        <p14:creationId xmlns:p14="http://schemas.microsoft.com/office/powerpoint/2010/main" val="35872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Produktové (portfoliové) metody slouží k hodnocení portfolia nabízených produktů, značek, produktových řad apod. </a:t>
            </a:r>
          </a:p>
          <a:p>
            <a:pPr algn="just"/>
            <a:r>
              <a:rPr lang="cs-CZ" sz="1600" dirty="0" smtClean="0"/>
              <a:t>Cílem těchto metod je zhodnocení jednotlivých produktů z pohledu finančního a investičního a rozhodnutí o budoucích investicích/</a:t>
            </a:r>
            <a:r>
              <a:rPr lang="cs-CZ" sz="1600" dirty="0" err="1" smtClean="0"/>
              <a:t>neinvesticích</a:t>
            </a:r>
            <a:r>
              <a:rPr lang="cs-CZ" sz="1600" dirty="0" smtClean="0"/>
              <a:t> do jednotlivých produktů nebo značek.</a:t>
            </a:r>
          </a:p>
          <a:p>
            <a:pPr algn="just"/>
            <a:endParaRPr lang="cs-CZ" sz="1600" dirty="0" smtClean="0"/>
          </a:p>
          <a:p>
            <a:pPr marL="0" indent="0" algn="just">
              <a:buNone/>
            </a:pPr>
            <a:r>
              <a:rPr lang="cs-CZ" sz="1600" dirty="0" smtClean="0"/>
              <a:t>K produktovým (</a:t>
            </a:r>
            <a:r>
              <a:rPr lang="cs-CZ" sz="1600" dirty="0" err="1" smtClean="0"/>
              <a:t>portofliovým</a:t>
            </a:r>
            <a:r>
              <a:rPr lang="cs-CZ" sz="1600" dirty="0" smtClean="0"/>
              <a:t>) metodám bývají zařazovány nejčastěji tyto metody:</a:t>
            </a:r>
          </a:p>
          <a:p>
            <a:pPr algn="just"/>
            <a:r>
              <a:rPr lang="cs-CZ" sz="1600" dirty="0" err="1" smtClean="0"/>
              <a:t>Druckerova</a:t>
            </a:r>
            <a:r>
              <a:rPr lang="cs-CZ" sz="1600" dirty="0" smtClean="0"/>
              <a:t> </a:t>
            </a:r>
            <a:r>
              <a:rPr lang="cs-CZ" sz="1600" dirty="0"/>
              <a:t>klasifikace produktů</a:t>
            </a:r>
          </a:p>
          <a:p>
            <a:pPr algn="just"/>
            <a:r>
              <a:rPr lang="cs-CZ" sz="1600" dirty="0" smtClean="0"/>
              <a:t>ABC </a:t>
            </a:r>
            <a:r>
              <a:rPr lang="cs-CZ" sz="1600" dirty="0"/>
              <a:t>analýza</a:t>
            </a:r>
          </a:p>
          <a:p>
            <a:pPr algn="just"/>
            <a:r>
              <a:rPr lang="cs-CZ" sz="1600" dirty="0" smtClean="0"/>
              <a:t>BCG </a:t>
            </a:r>
            <a:r>
              <a:rPr lang="cs-CZ" sz="1600" dirty="0"/>
              <a:t>matice</a:t>
            </a:r>
          </a:p>
          <a:p>
            <a:pPr algn="just"/>
            <a:r>
              <a:rPr lang="cs-CZ" sz="1600" dirty="0"/>
              <a:t>GE </a:t>
            </a:r>
            <a:r>
              <a:rPr lang="cs-CZ" sz="1600" dirty="0" smtClean="0"/>
              <a:t>matice</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Produktové (portfoliové) analytické metody</a:t>
            </a:r>
            <a:endParaRPr lang="cs-CZ" dirty="0"/>
          </a:p>
        </p:txBody>
      </p:sp>
    </p:spTree>
    <p:extLst>
      <p:ext uri="{BB962C8B-B14F-4D97-AF65-F5344CB8AC3E}">
        <p14:creationId xmlns:p14="http://schemas.microsoft.com/office/powerpoint/2010/main" val="24493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945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a:buNone/>
            </a:pPr>
            <a:r>
              <a:rPr lang="cs-CZ" sz="1400" b="1" dirty="0"/>
              <a:t>Produkty snadno hodnotitelné </a:t>
            </a:r>
            <a:endParaRPr lang="cs-CZ" sz="1400" dirty="0"/>
          </a:p>
          <a:p>
            <a:r>
              <a:rPr lang="cs-CZ" sz="1400" dirty="0"/>
              <a:t>Dnešní živitelé mají nejvýznamnější podíl na produkci a zajišťují většinu podnikového zisku, nacházejí se v etapě zralosti. </a:t>
            </a:r>
          </a:p>
          <a:p>
            <a:r>
              <a:rPr lang="cs-CZ" sz="1400" dirty="0"/>
              <a:t>Zítřejší živitelé jsou už v současné době úspěšné, ale ještě nedosáhli hlavního růstu. </a:t>
            </a:r>
          </a:p>
          <a:p>
            <a:r>
              <a:rPr lang="cs-CZ" sz="1400" dirty="0"/>
              <a:t>Výnosné speciality jsou produkty s úzkým zaměřením přinášejícím vysoký zisk. </a:t>
            </a:r>
          </a:p>
          <a:p>
            <a:r>
              <a:rPr lang="cs-CZ" sz="1400" dirty="0"/>
              <a:t>Vývojové produkty jsou produkty v etapě vývoje nebo zavádění. </a:t>
            </a:r>
          </a:p>
          <a:p>
            <a:r>
              <a:rPr lang="cs-CZ" sz="1400" dirty="0"/>
              <a:t>Nezdary jsou produkty, o které nemá trh zájem. </a:t>
            </a:r>
          </a:p>
          <a:p>
            <a:pPr marL="109728" indent="0">
              <a:buNone/>
            </a:pPr>
            <a:r>
              <a:rPr lang="cs-CZ" sz="1400" b="1" dirty="0" smtClean="0"/>
              <a:t>Problémové </a:t>
            </a:r>
            <a:r>
              <a:rPr lang="cs-CZ" sz="1400" b="1" dirty="0"/>
              <a:t>produkty </a:t>
            </a:r>
            <a:endParaRPr lang="cs-CZ" sz="1400" dirty="0"/>
          </a:p>
          <a:p>
            <a:r>
              <a:rPr lang="cs-CZ" sz="1400" dirty="0"/>
              <a:t>Včerejší živitelé jsou produkty s vysokým podílem na trhu a s malým přínosem zisku, náklady na jejich udržení jsou vysoké. </a:t>
            </a:r>
          </a:p>
          <a:p>
            <a:r>
              <a:rPr lang="cs-CZ" sz="1400" dirty="0"/>
              <a:t>Produkty vyžadující rekonstrukci jsou zajímavé produkty s určitým nedostatkem. </a:t>
            </a:r>
          </a:p>
          <a:p>
            <a:r>
              <a:rPr lang="cs-CZ" sz="1400" dirty="0" err="1"/>
              <a:t>Přespecializovaný</a:t>
            </a:r>
            <a:r>
              <a:rPr lang="cs-CZ" sz="1400" dirty="0"/>
              <a:t> produkt je produkt uspokojující speciální potřeby zvláštních zákazníků. </a:t>
            </a:r>
          </a:p>
          <a:p>
            <a:r>
              <a:rPr lang="cs-CZ" sz="1400" dirty="0"/>
              <a:t>Neoprávněná specialita je specialita, o kterou nikdo nemá zájem a zákazník nechce za ni platit. </a:t>
            </a:r>
          </a:p>
          <a:p>
            <a:r>
              <a:rPr lang="cs-CZ" sz="1400" dirty="0"/>
              <a:t>Ego – investice jsou vedením prosazené produkty, které nebyly úspěšné. </a:t>
            </a:r>
          </a:p>
          <a:p>
            <a:r>
              <a:rPr lang="cs-CZ" sz="1400" dirty="0"/>
              <a:t>Popelky jsou produkty, které mohou na trhu uspět, ale nedostaly příležitost se uplatnit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err="1" smtClean="0"/>
              <a:t>Druckerova</a:t>
            </a:r>
            <a:r>
              <a:rPr lang="cs-CZ" dirty="0" smtClean="0"/>
              <a:t> klasifikace produktů</a:t>
            </a:r>
            <a:endParaRPr lang="cs-CZ" dirty="0"/>
          </a:p>
        </p:txBody>
      </p:sp>
    </p:spTree>
    <p:extLst>
      <p:ext uri="{BB962C8B-B14F-4D97-AF65-F5344CB8AC3E}">
        <p14:creationId xmlns:p14="http://schemas.microsoft.com/office/powerpoint/2010/main" val="163521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ABC analýza </a:t>
            </a:r>
            <a:r>
              <a:rPr lang="cs-CZ" sz="1600" dirty="0" smtClean="0"/>
              <a:t>(nebo také P </a:t>
            </a:r>
            <a:r>
              <a:rPr lang="cs-CZ" sz="1600" dirty="0"/>
              <a:t>– Q analýza, </a:t>
            </a:r>
            <a:r>
              <a:rPr lang="cs-CZ" sz="1600" dirty="0" err="1"/>
              <a:t>Paretto</a:t>
            </a:r>
            <a:r>
              <a:rPr lang="cs-CZ" sz="1600" dirty="0"/>
              <a:t> analýza) klasifikuje produkty podle míry jejich příspěvku na celkovém zisku. Tato metoda vychází z </a:t>
            </a:r>
            <a:r>
              <a:rPr lang="cs-CZ" sz="1600" dirty="0" err="1"/>
              <a:t>Parettova</a:t>
            </a:r>
            <a:r>
              <a:rPr lang="cs-CZ" sz="1600" dirty="0"/>
              <a:t> principu 80/20. Jednotlivé produkty dělí do tří </a:t>
            </a:r>
            <a:r>
              <a:rPr lang="cs-CZ" sz="1600" dirty="0" smtClean="0"/>
              <a:t>skupin:</a:t>
            </a:r>
          </a:p>
          <a:p>
            <a:pPr algn="just"/>
            <a:endParaRPr lang="cs-CZ" sz="1600" dirty="0" smtClean="0"/>
          </a:p>
          <a:p>
            <a:pPr algn="just"/>
            <a:r>
              <a:rPr lang="cs-CZ" sz="1600" dirty="0" smtClean="0"/>
              <a:t>Produkty </a:t>
            </a:r>
            <a:r>
              <a:rPr lang="cs-CZ" sz="1600" dirty="0"/>
              <a:t>typu A – produkty velmi důležité, tvoří asi 15% sortimentu a podílejí se na zisku až 80% </a:t>
            </a:r>
          </a:p>
          <a:p>
            <a:pPr algn="just"/>
            <a:endParaRPr lang="cs-CZ" sz="1600" dirty="0"/>
          </a:p>
          <a:p>
            <a:pPr algn="just"/>
            <a:r>
              <a:rPr lang="cs-CZ" sz="1600" dirty="0"/>
              <a:t>Produkty typu B – produkty důležité, tvoří asi 20% sortimentu a podílejí se na zisku 20%</a:t>
            </a:r>
          </a:p>
          <a:p>
            <a:pPr algn="just"/>
            <a:endParaRPr lang="cs-CZ" sz="1600" dirty="0"/>
          </a:p>
          <a:p>
            <a:pPr algn="just"/>
            <a:r>
              <a:rPr lang="cs-CZ" sz="1600" dirty="0"/>
              <a:t>Produkty typu C – produkt méně důležité, tvoří asi 70% sortimentu a podílejí se na zisku asi 15 %.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ABC analýza</a:t>
            </a:r>
            <a:endParaRPr lang="cs-CZ" dirty="0"/>
          </a:p>
        </p:txBody>
      </p:sp>
    </p:spTree>
    <p:extLst>
      <p:ext uri="{BB962C8B-B14F-4D97-AF65-F5344CB8AC3E}">
        <p14:creationId xmlns:p14="http://schemas.microsoft.com/office/powerpoint/2010/main" val="36405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ABC analýza</a:t>
            </a:r>
            <a:endParaRPr lang="cs-CZ" dirty="0"/>
          </a:p>
        </p:txBody>
      </p:sp>
      <p:pic>
        <p:nvPicPr>
          <p:cNvPr id="4" name="Obrázek 3"/>
          <p:cNvPicPr>
            <a:picLocks noChangeAspect="1"/>
          </p:cNvPicPr>
          <p:nvPr/>
        </p:nvPicPr>
        <p:blipFill>
          <a:blip r:embed="rId2"/>
          <a:stretch>
            <a:fillRect/>
          </a:stretch>
        </p:blipFill>
        <p:spPr>
          <a:xfrm>
            <a:off x="683569" y="843558"/>
            <a:ext cx="6864994" cy="3888432"/>
          </a:xfrm>
          <a:prstGeom prst="rect">
            <a:avLst/>
          </a:prstGeom>
        </p:spPr>
      </p:pic>
    </p:spTree>
    <p:extLst>
      <p:ext uri="{BB962C8B-B14F-4D97-AF65-F5344CB8AC3E}">
        <p14:creationId xmlns:p14="http://schemas.microsoft.com/office/powerpoint/2010/main" val="20966037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BCG matice </a:t>
            </a:r>
            <a:r>
              <a:rPr lang="cs-CZ" sz="1600" dirty="0" smtClean="0"/>
              <a:t>(matice společnosti Boston </a:t>
            </a:r>
            <a:r>
              <a:rPr lang="cs-CZ" sz="1600" dirty="0" err="1"/>
              <a:t>Consulting</a:t>
            </a:r>
            <a:r>
              <a:rPr lang="cs-CZ" sz="1600" dirty="0"/>
              <a:t> Group) rozděluje produkty do čtyř základních </a:t>
            </a:r>
            <a:r>
              <a:rPr lang="cs-CZ" sz="1600" dirty="0" smtClean="0"/>
              <a:t>kategorií na základě:</a:t>
            </a:r>
          </a:p>
          <a:p>
            <a:pPr lvl="1" algn="just"/>
            <a:r>
              <a:rPr lang="cs-CZ" sz="1600" i="1" dirty="0" smtClean="0"/>
              <a:t>relativního </a:t>
            </a:r>
            <a:r>
              <a:rPr lang="cs-CZ" sz="1600" i="1" dirty="0"/>
              <a:t>podílu na trhu </a:t>
            </a:r>
            <a:r>
              <a:rPr lang="cs-CZ" sz="1600" dirty="0"/>
              <a:t>(udává poměr tržeb podniku k tržbám nejvýznamnějšího konkurenta v odvětví, hranice mezi nízkým a vysokým podílem je </a:t>
            </a:r>
            <a:r>
              <a:rPr lang="cs-CZ" sz="1600" dirty="0" smtClean="0"/>
              <a:t>1)</a:t>
            </a:r>
            <a:endParaRPr lang="cs-CZ" sz="1600" i="1" dirty="0"/>
          </a:p>
          <a:p>
            <a:pPr lvl="1" algn="just"/>
            <a:r>
              <a:rPr lang="cs-CZ" sz="1600" i="1" dirty="0" smtClean="0"/>
              <a:t>tempa </a:t>
            </a:r>
            <a:r>
              <a:rPr lang="cs-CZ" sz="1600" i="1" dirty="0"/>
              <a:t>růstu trhu </a:t>
            </a:r>
            <a:r>
              <a:rPr lang="cs-CZ" sz="1600" dirty="0"/>
              <a:t>(měří v ročních přírůstcích tržby z prodeje daného produktu, hranice mezi nízkým a vysokým tempem je 10</a:t>
            </a:r>
            <a:r>
              <a:rPr lang="cs-CZ" sz="1600" dirty="0" smtClean="0"/>
              <a:t>%)</a:t>
            </a:r>
          </a:p>
          <a:p>
            <a:pPr algn="just"/>
            <a:r>
              <a:rPr lang="cs-CZ" sz="1600" dirty="0" smtClean="0"/>
              <a:t>Matice podává </a:t>
            </a:r>
            <a:r>
              <a:rPr lang="cs-CZ" sz="1600" dirty="0"/>
              <a:t>přehled o prodejnosti </a:t>
            </a:r>
            <a:r>
              <a:rPr lang="cs-CZ" sz="1600" dirty="0" smtClean="0"/>
              <a:t>produktů</a:t>
            </a:r>
            <a:r>
              <a:rPr lang="cs-CZ" sz="1600" dirty="0"/>
              <a:t>, úspěšnosti jednotlivých závodů – divizí nebo o podnikatelské vhodnosti jednotlivých územních celků (regionů, </a:t>
            </a:r>
            <a:r>
              <a:rPr lang="cs-CZ" sz="1600" dirty="0" smtClean="0"/>
              <a:t>států). Lze </a:t>
            </a:r>
            <a:r>
              <a:rPr lang="cs-CZ" sz="1600" dirty="0"/>
              <a:t>rozhodnout o jejich osudu, neboť z jejich postavení (názvu) je zřejmé, které </a:t>
            </a:r>
            <a:r>
              <a:rPr lang="cs-CZ" sz="1600" dirty="0" smtClean="0"/>
              <a:t>lze vyřadit </a:t>
            </a:r>
            <a:r>
              <a:rPr lang="cs-CZ" sz="1600" dirty="0"/>
              <a:t>a které produkty, závody, územní celky </a:t>
            </a:r>
            <a:r>
              <a:rPr lang="cs-CZ" sz="1600" dirty="0" smtClean="0"/>
              <a:t>je možné podržet v</a:t>
            </a:r>
            <a:r>
              <a:rPr lang="cs-CZ" sz="1600" dirty="0"/>
              <a:t> portfoliu, případně </a:t>
            </a:r>
            <a:r>
              <a:rPr lang="cs-CZ" sz="1600" dirty="0" smtClean="0"/>
              <a:t>je </a:t>
            </a:r>
            <a:r>
              <a:rPr lang="cs-CZ" sz="1600" dirty="0"/>
              <a:t>rozvíjet.</a:t>
            </a:r>
            <a:endParaRPr lang="cs-CZ" sz="1600" dirty="0" smtClean="0"/>
          </a:p>
          <a:p>
            <a:pPr algn="just"/>
            <a:r>
              <a:rPr lang="cs-CZ" sz="1600" dirty="0" smtClean="0"/>
              <a:t>Tento </a:t>
            </a:r>
            <a:r>
              <a:rPr lang="cs-CZ" sz="1600" dirty="0"/>
              <a:t>model se používá pro dlouhodobé plánování investiční činnosti na 5 a více let s cílem optimalizace tvorby zisku ze sortimentu jako celku</a:t>
            </a:r>
            <a:endParaRPr lang="cs-CZ" sz="1600" dirty="0" smtClean="0"/>
          </a:p>
          <a:p>
            <a:pPr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BCG matice</a:t>
            </a:r>
            <a:endParaRPr lang="cs-CZ" dirty="0"/>
          </a:p>
        </p:txBody>
      </p:sp>
    </p:spTree>
    <p:extLst>
      <p:ext uri="{BB962C8B-B14F-4D97-AF65-F5344CB8AC3E}">
        <p14:creationId xmlns:p14="http://schemas.microsoft.com/office/powerpoint/2010/main" val="496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55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definuje poslání (účel) podniku a určuje směr jeho vývoje;</a:t>
            </a:r>
          </a:p>
          <a:p>
            <a:pPr lvl="0" algn="just"/>
            <a:r>
              <a:rPr lang="cs-CZ" sz="1600" dirty="0"/>
              <a:t>vytváří potřebnou konkurenční výhodu;</a:t>
            </a:r>
          </a:p>
          <a:p>
            <a:pPr lvl="0" algn="just"/>
            <a:r>
              <a:rPr lang="cs-CZ" sz="1600" dirty="0"/>
              <a:t>standardizuje rutinní činnosti;</a:t>
            </a:r>
          </a:p>
          <a:p>
            <a:pPr lvl="0" algn="just"/>
            <a:r>
              <a:rPr lang="cs-CZ" sz="1600" dirty="0"/>
              <a:t>objevuje nebezpečné situace (hroby) pro podnik a navrhuje systém obrany proti nim;</a:t>
            </a:r>
          </a:p>
          <a:p>
            <a:pPr lvl="0" algn="just"/>
            <a:r>
              <a:rPr lang="cs-CZ" sz="1600" dirty="0"/>
              <a:t>nachází příležitosti a zjišťuje možnosti jejich využití;</a:t>
            </a:r>
          </a:p>
          <a:p>
            <a:pPr lvl="0" algn="just"/>
            <a:r>
              <a:rPr lang="cs-CZ" sz="1600" dirty="0"/>
              <a:t>stanovuje základní cíle a navrhuje systém jejich naplnění;</a:t>
            </a:r>
          </a:p>
          <a:p>
            <a:pPr lvl="0" algn="just"/>
            <a:r>
              <a:rPr lang="cs-CZ" sz="1600" dirty="0"/>
              <a:t>při změnách okolí podniku upravuje a zpřesňuje jak vizi, tak poslání i cíle podniku;</a:t>
            </a:r>
          </a:p>
          <a:p>
            <a:pPr lvl="0" algn="just"/>
            <a:r>
              <a:rPr lang="cs-CZ" sz="1600" dirty="0"/>
              <a:t>spojuje pracovníky podniku prostřednictvím konkrétních dílčích i konečných cílů;</a:t>
            </a:r>
          </a:p>
          <a:p>
            <a:pPr lvl="0" algn="just"/>
            <a:r>
              <a:rPr lang="cs-CZ" sz="1600" dirty="0"/>
              <a:t>vytváří potřebné sociální jistoty pro zaměstnance podniku, dodavatele, odběratele i veřejnou správu dané lokality;</a:t>
            </a:r>
          </a:p>
          <a:p>
            <a:pPr lvl="0" algn="just"/>
            <a:r>
              <a:rPr lang="cs-CZ" sz="1600" dirty="0"/>
              <a:t>mění pozvolně, ale potřebným směrem stávající podnikovou kulturu;</a:t>
            </a:r>
          </a:p>
          <a:p>
            <a:pPr algn="just"/>
            <a:r>
              <a:rPr lang="cs-CZ" sz="1600" dirty="0"/>
              <a:t>poskytuje informace o podnikání a představuje jeho hlubší </a:t>
            </a:r>
            <a:r>
              <a:rPr lang="cs-CZ" sz="1600" dirty="0" smtClean="0"/>
              <a:t>pochopení.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Význam a výhody strategického řízení</a:t>
            </a:r>
            <a:endParaRPr lang="cs-CZ" dirty="0"/>
          </a:p>
        </p:txBody>
      </p:sp>
    </p:spTree>
    <p:extLst>
      <p:ext uri="{BB962C8B-B14F-4D97-AF65-F5344CB8AC3E}">
        <p14:creationId xmlns:p14="http://schemas.microsoft.com/office/powerpoint/2010/main" val="1710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BCG matice</a:t>
            </a:r>
            <a:endParaRPr lang="cs-CZ" dirty="0"/>
          </a:p>
        </p:txBody>
      </p:sp>
      <p:pic>
        <p:nvPicPr>
          <p:cNvPr id="8" name="Obrázek 7"/>
          <p:cNvPicPr>
            <a:picLocks noChangeAspect="1"/>
          </p:cNvPicPr>
          <p:nvPr/>
        </p:nvPicPr>
        <p:blipFill>
          <a:blip r:embed="rId2"/>
          <a:stretch>
            <a:fillRect/>
          </a:stretch>
        </p:blipFill>
        <p:spPr>
          <a:xfrm>
            <a:off x="611560" y="1131590"/>
            <a:ext cx="7056784" cy="3312368"/>
          </a:xfrm>
          <a:prstGeom prst="rect">
            <a:avLst/>
          </a:prstGeom>
        </p:spPr>
      </p:pic>
    </p:spTree>
    <p:extLst>
      <p:ext uri="{BB962C8B-B14F-4D97-AF65-F5344CB8AC3E}">
        <p14:creationId xmlns:p14="http://schemas.microsoft.com/office/powerpoint/2010/main" val="48652821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Dojné krávy</a:t>
            </a:r>
            <a:r>
              <a:rPr lang="cs-CZ" sz="1600" dirty="0"/>
              <a:t> jsou takové produkty, podnikové divize nebo územní celky, které mají vysoký podíl na pomalu rostoucích trzích a produkují stálý hotovostní tok.</a:t>
            </a:r>
          </a:p>
          <a:p>
            <a:pPr lvl="0" algn="just"/>
            <a:r>
              <a:rPr lang="cs-CZ" sz="1600" b="1" dirty="0"/>
              <a:t>Hvězdy - </a:t>
            </a:r>
            <a:r>
              <a:rPr lang="cs-CZ" sz="1600" dirty="0"/>
              <a:t>mají vysoký relativní podíl na rychle rostoucích trzích, ale vyžadují stálou finanční dotaci, aby získaly silnou pozici na trhu. Tím by bylo dosaženo možnosti v budoucnu mít vysoké zisky.</a:t>
            </a:r>
          </a:p>
          <a:p>
            <a:pPr lvl="0" algn="just"/>
            <a:r>
              <a:rPr lang="cs-CZ" sz="1600" b="1" dirty="0"/>
              <a:t>Otazníky (</a:t>
            </a:r>
            <a:r>
              <a:rPr lang="cs-CZ" sz="1600" dirty="0"/>
              <a:t>někdy označované jako </a:t>
            </a:r>
            <a:r>
              <a:rPr lang="cs-CZ" sz="1600" b="1" dirty="0"/>
              <a:t>divoké kočky</a:t>
            </a:r>
            <a:r>
              <a:rPr lang="cs-CZ" sz="1600" dirty="0"/>
              <a:t>) jsou charakteristické nízkým relativním uplatněním na rychle rostoucím trhu (nebo v rámci zisku podniku) a vyžadují pro svůj růst stálou finanční dotaci. Přitom není přesně jasno, zda budou, či nebudou přínosem.</a:t>
            </a:r>
          </a:p>
          <a:p>
            <a:pPr algn="just"/>
            <a:r>
              <a:rPr lang="cs-CZ" sz="1600" b="1" dirty="0"/>
              <a:t>Psi (</a:t>
            </a:r>
            <a:r>
              <a:rPr lang="cs-CZ" sz="1600" dirty="0"/>
              <a:t>někdy označovaní jako </a:t>
            </a:r>
            <a:r>
              <a:rPr lang="cs-CZ" sz="1600" b="1" dirty="0"/>
              <a:t>bídní psi</a:t>
            </a:r>
            <a:r>
              <a:rPr lang="cs-CZ" sz="1600" dirty="0"/>
              <a:t>) jsou charakterizováni slabou soutěžní pozici, ztrátou případně nízce rostoucími přínosy, bez perspektivy. Při jejích ponechání v rámci podnikových aktivit se mohou stát finanční pastí kvůli své slabosti.</a:t>
            </a:r>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BCG matice – typy produktů</a:t>
            </a:r>
            <a:endParaRPr lang="cs-CZ" dirty="0"/>
          </a:p>
        </p:txBody>
      </p:sp>
    </p:spTree>
    <p:extLst>
      <p:ext uri="{BB962C8B-B14F-4D97-AF65-F5344CB8AC3E}">
        <p14:creationId xmlns:p14="http://schemas.microsoft.com/office/powerpoint/2010/main" val="16405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GE matice je matice multikriteriálního charakteru.</a:t>
            </a:r>
          </a:p>
          <a:p>
            <a:pPr lvl="0" algn="just"/>
            <a:r>
              <a:rPr lang="cs-CZ" sz="1600" dirty="0" smtClean="0"/>
              <a:t>GE matice zhodnocuje </a:t>
            </a:r>
            <a:r>
              <a:rPr lang="cs-CZ" sz="1600" dirty="0"/>
              <a:t>produkty na základě souhrnných faktorů atraktivnosti trhu a konkurenční pozice. </a:t>
            </a:r>
            <a:r>
              <a:rPr lang="cs-CZ" sz="1600" i="1" dirty="0"/>
              <a:t>Faktor atraktivnosti trhu </a:t>
            </a:r>
            <a:r>
              <a:rPr lang="cs-CZ" sz="1600" dirty="0"/>
              <a:t>je vyjádřen dílčími faktory jako jsou tržní růst, velikost trhu, kvalita trhu, náročnost a dostupnost trhů, situace v okolí firmy a další. </a:t>
            </a:r>
            <a:r>
              <a:rPr lang="cs-CZ" sz="1600" i="1" dirty="0" smtClean="0"/>
              <a:t>Faktor </a:t>
            </a:r>
            <a:r>
              <a:rPr lang="cs-CZ" sz="1600" i="1" dirty="0"/>
              <a:t>konkurenční pozice </a:t>
            </a:r>
            <a:r>
              <a:rPr lang="cs-CZ" sz="1600" dirty="0"/>
              <a:t>je vyjádřen faktory relativní tržní podíl, relativní výrobní kapacita, relativní schopnost managementu, relativní vývojový potenciál a další.</a:t>
            </a:r>
          </a:p>
          <a:p>
            <a:pPr lvl="0" algn="just"/>
            <a:r>
              <a:rPr lang="cs-CZ" sz="1600" dirty="0" smtClean="0"/>
              <a:t>Určitou </a:t>
            </a:r>
            <a:r>
              <a:rPr lang="cs-CZ" sz="1600" dirty="0"/>
              <a:t>modifikací matice GE je </a:t>
            </a:r>
            <a:r>
              <a:rPr lang="cs-CZ" sz="1600" dirty="0" err="1"/>
              <a:t>Hofferova</a:t>
            </a:r>
            <a:r>
              <a:rPr lang="cs-CZ" sz="1600" dirty="0"/>
              <a:t> matice, která srovnává pozici podniku na trhu s vývojovým stádiem produktu této firmy. </a:t>
            </a:r>
            <a:endParaRPr lang="cs-CZ" sz="1600" dirty="0" smtClean="0"/>
          </a:p>
          <a:p>
            <a:pPr lvl="0" algn="just"/>
            <a:r>
              <a:rPr lang="cs-CZ" sz="1600" dirty="0" smtClean="0"/>
              <a:t>Naopak </a:t>
            </a:r>
            <a:r>
              <a:rPr lang="cs-CZ" sz="1600" dirty="0"/>
              <a:t>Patel – Youngová matice využívá srovnání mezi konkurenční pozicí podniku a vývojovým stadiem oboru (zralosti oboru). Tato matice nám snadno umožňuje stanovit strategii podniku a tak usměrnit podnikovou aktivitu v daném oboru potřebným směrem</a:t>
            </a:r>
            <a:r>
              <a:rPr lang="cs-CZ" sz="16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(Matice General Electric)</a:t>
            </a:r>
            <a:endParaRPr lang="cs-CZ" dirty="0"/>
          </a:p>
        </p:txBody>
      </p:sp>
    </p:spTree>
    <p:extLst>
      <p:ext uri="{BB962C8B-B14F-4D97-AF65-F5344CB8AC3E}">
        <p14:creationId xmlns:p14="http://schemas.microsoft.com/office/powerpoint/2010/main" val="182108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(Matice General </a:t>
            </a:r>
            <a:r>
              <a:rPr lang="cs-CZ" dirty="0" err="1" smtClean="0"/>
              <a:t>Electrics</a:t>
            </a:r>
            <a:r>
              <a:rPr lang="cs-CZ" dirty="0" smtClean="0"/>
              <a:t>)</a:t>
            </a:r>
            <a:endParaRPr lang="cs-CZ" dirty="0"/>
          </a:p>
        </p:txBody>
      </p:sp>
      <p:pic>
        <p:nvPicPr>
          <p:cNvPr id="14" name="Obrázek 13"/>
          <p:cNvPicPr>
            <a:picLocks noChangeAspect="1"/>
          </p:cNvPicPr>
          <p:nvPr/>
        </p:nvPicPr>
        <p:blipFill>
          <a:blip r:embed="rId2"/>
          <a:stretch>
            <a:fillRect/>
          </a:stretch>
        </p:blipFill>
        <p:spPr>
          <a:xfrm>
            <a:off x="1187624" y="816387"/>
            <a:ext cx="5616624" cy="3826545"/>
          </a:xfrm>
          <a:prstGeom prst="rect">
            <a:avLst/>
          </a:prstGeom>
        </p:spPr>
      </p:pic>
    </p:spTree>
    <p:extLst>
      <p:ext uri="{BB962C8B-B14F-4D97-AF65-F5344CB8AC3E}">
        <p14:creationId xmlns:p14="http://schemas.microsoft.com/office/powerpoint/2010/main" val="8736003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smtClean="0"/>
              <a:t>Dimenzi atraktivita </a:t>
            </a:r>
            <a:r>
              <a:rPr lang="cs-CZ" sz="1600" b="1" dirty="0"/>
              <a:t>trhu</a:t>
            </a:r>
            <a:r>
              <a:rPr lang="cs-CZ" sz="1600" dirty="0"/>
              <a:t> </a:t>
            </a:r>
            <a:r>
              <a:rPr lang="cs-CZ" sz="1600" dirty="0" smtClean="0"/>
              <a:t>tvoří tyto faktory:</a:t>
            </a:r>
            <a:endParaRPr lang="cs-CZ" sz="1600" dirty="0"/>
          </a:p>
          <a:p>
            <a:pPr lvl="0"/>
            <a:r>
              <a:rPr lang="cs-CZ" sz="1600" dirty="0"/>
              <a:t>velikost trhu a míra jeho růstu;</a:t>
            </a:r>
          </a:p>
          <a:p>
            <a:pPr lvl="0"/>
            <a:r>
              <a:rPr lang="cs-CZ" sz="1600" dirty="0"/>
              <a:t>očekávané a historické ziskové marže dosahované ve sledovaném odvětví;</a:t>
            </a:r>
          </a:p>
          <a:p>
            <a:pPr lvl="0"/>
            <a:r>
              <a:rPr lang="cs-CZ" sz="1600" dirty="0"/>
              <a:t>intenzita konkurence a charakter odběratelů (možnost vzniku úspor z rozsahu);</a:t>
            </a:r>
          </a:p>
          <a:p>
            <a:pPr lvl="0"/>
            <a:r>
              <a:rPr lang="cs-CZ" sz="1600" dirty="0"/>
              <a:t>bariéry vstupu do odvětví a výstupu z něj;</a:t>
            </a:r>
          </a:p>
          <a:p>
            <a:pPr lvl="0"/>
            <a:r>
              <a:rPr lang="cs-CZ" sz="1600" dirty="0"/>
              <a:t>požadavky na technologii a s ní spojený potřebný kapitál;</a:t>
            </a:r>
          </a:p>
          <a:p>
            <a:pPr lvl="0"/>
            <a:r>
              <a:rPr lang="cs-CZ" sz="1600" dirty="0"/>
              <a:t>příležitosti a ohrožení, která jsou spojena s daným odvětvím.</a:t>
            </a:r>
          </a:p>
          <a:p>
            <a:pPr marL="0" indent="0">
              <a:buNone/>
            </a:pPr>
            <a:r>
              <a:rPr lang="cs-CZ" sz="1600" b="1" dirty="0" smtClean="0"/>
              <a:t>Dimenzi konkurenční </a:t>
            </a:r>
            <a:r>
              <a:rPr lang="cs-CZ" sz="1600" b="1" dirty="0"/>
              <a:t>pozice podniku (síla podniku) </a:t>
            </a:r>
            <a:r>
              <a:rPr lang="cs-CZ" sz="1600" dirty="0"/>
              <a:t>tvoří následující faktory:</a:t>
            </a:r>
          </a:p>
          <a:p>
            <a:pPr lvl="0"/>
            <a:r>
              <a:rPr lang="cs-CZ" sz="1600" dirty="0"/>
              <a:t>relativní podíl podniku na trhu;</a:t>
            </a:r>
          </a:p>
          <a:p>
            <a:pPr lvl="0"/>
            <a:r>
              <a:rPr lang="cs-CZ" sz="1600" dirty="0"/>
              <a:t>zisková marže podniku ve srovnání s konkurenty;</a:t>
            </a:r>
          </a:p>
          <a:p>
            <a:pPr lvl="0"/>
            <a:r>
              <a:rPr lang="cs-CZ" sz="1600" dirty="0"/>
              <a:t>schopnost podniku konkurovat v ceně a kvalitě;</a:t>
            </a:r>
          </a:p>
          <a:p>
            <a:pPr lvl="0"/>
            <a:r>
              <a:rPr lang="cs-CZ" sz="1600" dirty="0"/>
              <a:t>znalost trhu, zákazníků a technologické možnosti reagovat na jejich požadavky;</a:t>
            </a:r>
          </a:p>
          <a:p>
            <a:pPr lvl="0"/>
            <a:r>
              <a:rPr lang="cs-CZ" sz="1600" dirty="0"/>
              <a:t>kvalita podnikového managementu.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 dimenze</a:t>
            </a:r>
            <a:endParaRPr lang="cs-CZ" dirty="0"/>
          </a:p>
        </p:txBody>
      </p:sp>
    </p:spTree>
    <p:extLst>
      <p:ext uri="{BB962C8B-B14F-4D97-AF65-F5344CB8AC3E}">
        <p14:creationId xmlns:p14="http://schemas.microsoft.com/office/powerpoint/2010/main" val="83952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16167"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1 – chráněné postavení, chránit a udržovat pozice</a:t>
            </a:r>
          </a:p>
          <a:p>
            <a:pPr lvl="0" algn="just"/>
            <a:r>
              <a:rPr lang="cs-CZ" sz="1600" dirty="0" smtClean="0"/>
              <a:t>2 – investovat a budovat, investovat výběrově do rozvoje</a:t>
            </a:r>
          </a:p>
          <a:p>
            <a:pPr lvl="0" algn="just"/>
            <a:r>
              <a:rPr lang="cs-CZ" sz="1600" dirty="0" smtClean="0"/>
              <a:t>3 – budovat selektivně, investovat uváženě</a:t>
            </a:r>
          </a:p>
          <a:p>
            <a:pPr lvl="0" algn="just"/>
            <a:r>
              <a:rPr lang="cs-CZ" sz="1600" dirty="0" smtClean="0"/>
              <a:t>4 – budovat selektivně, investovat selektivně</a:t>
            </a:r>
          </a:p>
          <a:p>
            <a:pPr lvl="0" algn="just"/>
            <a:r>
              <a:rPr lang="cs-CZ" sz="1600" dirty="0" smtClean="0"/>
              <a:t>5 – výběrovost/aktivity směřovat k výnosům, výběrově investovat</a:t>
            </a:r>
          </a:p>
          <a:p>
            <a:pPr lvl="0" algn="just"/>
            <a:r>
              <a:rPr lang="cs-CZ" sz="1600" dirty="0" smtClean="0"/>
              <a:t>6 – omezeně expandovat nebo sklízet, omezit rozvoj</a:t>
            </a:r>
          </a:p>
          <a:p>
            <a:pPr lvl="0" algn="just"/>
            <a:r>
              <a:rPr lang="cs-CZ" sz="1600" dirty="0" smtClean="0"/>
              <a:t>7 – chránit a znovu se soustředit, chránit a přehodnocovat</a:t>
            </a:r>
          </a:p>
          <a:p>
            <a:pPr lvl="0" algn="just"/>
            <a:r>
              <a:rPr lang="cs-CZ" sz="1600" dirty="0" smtClean="0"/>
              <a:t>8 – směřovat k výnosům, omezit rozvoj</a:t>
            </a:r>
          </a:p>
          <a:p>
            <a:pPr lvl="0" algn="just"/>
            <a:r>
              <a:rPr lang="cs-CZ" sz="1600" dirty="0" smtClean="0"/>
              <a:t>9 – zbavovat se, sklízet</a:t>
            </a:r>
          </a:p>
          <a:p>
            <a:pPr marL="0" indent="0" algn="just">
              <a:buNone/>
            </a:pPr>
            <a:r>
              <a:rPr lang="cs-CZ" sz="1600" dirty="0"/>
              <a:t>Model vymezuje tři </a:t>
            </a:r>
            <a:r>
              <a:rPr lang="cs-CZ" sz="1600" b="1" i="1" dirty="0"/>
              <a:t>základní oblasti z pohledu výhodnosti investování</a:t>
            </a:r>
            <a:r>
              <a:rPr lang="cs-CZ" sz="1600" dirty="0"/>
              <a:t>:</a:t>
            </a:r>
          </a:p>
          <a:p>
            <a:pPr lvl="0" algn="just"/>
            <a:r>
              <a:rPr lang="cs-CZ" sz="1600" dirty="0"/>
              <a:t>Pole </a:t>
            </a:r>
            <a:r>
              <a:rPr lang="cs-CZ" sz="1600" dirty="0" smtClean="0"/>
              <a:t>1, </a:t>
            </a:r>
            <a:r>
              <a:rPr lang="cs-CZ" sz="1600" dirty="0"/>
              <a:t>2</a:t>
            </a:r>
            <a:r>
              <a:rPr lang="cs-CZ" sz="1600" dirty="0" smtClean="0"/>
              <a:t>, 4 </a:t>
            </a:r>
            <a:r>
              <a:rPr lang="cs-CZ" sz="1600" dirty="0"/>
              <a:t>jsou z pohledu dalších </a:t>
            </a:r>
            <a:r>
              <a:rPr lang="cs-CZ" sz="1600" i="1" dirty="0"/>
              <a:t>investic výhodné a mají zelenou</a:t>
            </a:r>
            <a:r>
              <a:rPr lang="cs-CZ" sz="1600" dirty="0"/>
              <a:t>. Trh je atraktivní a </a:t>
            </a:r>
            <a:r>
              <a:rPr lang="cs-CZ" sz="1600" dirty="0" smtClean="0"/>
              <a:t>podnik </a:t>
            </a:r>
            <a:r>
              <a:rPr lang="cs-CZ" sz="1600" dirty="0"/>
              <a:t>má dostatek zdrojů pro získání výhodné postavení.</a:t>
            </a:r>
          </a:p>
          <a:p>
            <a:pPr lvl="0" algn="just"/>
            <a:r>
              <a:rPr lang="cs-CZ" sz="1600" dirty="0"/>
              <a:t>Pole 6</a:t>
            </a:r>
            <a:r>
              <a:rPr lang="cs-CZ" sz="1600" dirty="0" smtClean="0"/>
              <a:t>, 8, 9 </a:t>
            </a:r>
            <a:r>
              <a:rPr lang="cs-CZ" sz="1600" dirty="0"/>
              <a:t>jsou z pohledu </a:t>
            </a:r>
            <a:r>
              <a:rPr lang="cs-CZ" sz="1600" i="1" dirty="0"/>
              <a:t>investic nevýhodné a spíše investice omezit</a:t>
            </a:r>
            <a:r>
              <a:rPr lang="cs-CZ" sz="1600" dirty="0"/>
              <a:t>.</a:t>
            </a:r>
          </a:p>
          <a:p>
            <a:pPr lvl="0" algn="just"/>
            <a:r>
              <a:rPr lang="cs-CZ" sz="1600" dirty="0"/>
              <a:t>Pole 3</a:t>
            </a:r>
            <a:r>
              <a:rPr lang="cs-CZ" sz="1600" dirty="0" smtClean="0"/>
              <a:t>, 5, 7 </a:t>
            </a:r>
            <a:r>
              <a:rPr lang="cs-CZ" sz="1600" dirty="0"/>
              <a:t>tvoří produkty, u kterých se musí </a:t>
            </a:r>
            <a:r>
              <a:rPr lang="cs-CZ" sz="1600" i="1" dirty="0"/>
              <a:t>pečlivě zvážit míra investic</a:t>
            </a:r>
            <a:r>
              <a:rPr lang="cs-CZ" sz="1600" dirty="0"/>
              <a:t>.</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GE matice – jednotlivá pole</a:t>
            </a:r>
            <a:endParaRPr lang="cs-CZ" dirty="0"/>
          </a:p>
        </p:txBody>
      </p:sp>
    </p:spTree>
    <p:extLst>
      <p:ext uri="{BB962C8B-B14F-4D97-AF65-F5344CB8AC3E}">
        <p14:creationId xmlns:p14="http://schemas.microsoft.com/office/powerpoint/2010/main" val="422912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a:t>
            </a:r>
            <a:r>
              <a:rPr lang="cs-CZ" sz="4000" b="1" smtClean="0">
                <a:solidFill>
                  <a:schemeClr val="bg1"/>
                </a:solidFill>
                <a:latin typeface="Times New Roman" panose="02020603050405020304" pitchFamily="18" charset="0"/>
                <a:cs typeface="Times New Roman" panose="02020603050405020304" pitchFamily="18" charset="0"/>
              </a:rPr>
              <a:t>syntetického charakteru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5826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Syntetické metody propojují vliv faktorů externího prostředí a vliv faktorů interní prostředí podniku. Cílem těchto metod je nalézt optimální směr činnosti podniku tak, aby podnik respektoval prostředí, ve kterém působí, a zároveň zdroje, které má k dispozici</a:t>
            </a:r>
            <a:r>
              <a:rPr lang="cs-CZ" sz="1600" dirty="0" smtClean="0"/>
              <a:t>.</a:t>
            </a:r>
          </a:p>
          <a:p>
            <a:endParaRPr lang="cs-CZ" sz="1600" dirty="0" smtClean="0"/>
          </a:p>
          <a:p>
            <a:r>
              <a:rPr lang="cs-CZ" sz="1600" dirty="0" smtClean="0"/>
              <a:t>Konfrontační </a:t>
            </a:r>
            <a:r>
              <a:rPr lang="cs-CZ" sz="1600" dirty="0"/>
              <a:t>SWOT analýza</a:t>
            </a:r>
          </a:p>
          <a:p>
            <a:r>
              <a:rPr lang="cs-CZ" sz="1600" dirty="0"/>
              <a:t>Matice IFE, EFE, IE</a:t>
            </a:r>
          </a:p>
          <a:p>
            <a:r>
              <a:rPr lang="cs-CZ" sz="1600" dirty="0"/>
              <a:t>Matice QSPM</a:t>
            </a:r>
          </a:p>
          <a:p>
            <a:r>
              <a:rPr lang="cs-CZ" sz="1600" dirty="0"/>
              <a:t>SPACE analýza</a:t>
            </a:r>
          </a:p>
          <a:p>
            <a:r>
              <a:rPr lang="cs-CZ" sz="1600" dirty="0"/>
              <a:t>Dynamická strategická rozvaha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Metody syntetického charakteru</a:t>
            </a:r>
            <a:endParaRPr lang="cs-CZ" dirty="0"/>
          </a:p>
        </p:txBody>
      </p:sp>
    </p:spTree>
    <p:extLst>
      <p:ext uri="{BB962C8B-B14F-4D97-AF65-F5344CB8AC3E}">
        <p14:creationId xmlns:p14="http://schemas.microsoft.com/office/powerpoint/2010/main" val="3829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SWOT analýza</a:t>
            </a:r>
            <a:r>
              <a:rPr lang="cs-CZ" sz="1600" dirty="0"/>
              <a:t> představuje analýzu, která sleduje silné (</a:t>
            </a:r>
            <a:r>
              <a:rPr lang="cs-CZ" sz="1600" dirty="0" err="1"/>
              <a:t>strengths</a:t>
            </a:r>
            <a:r>
              <a:rPr lang="cs-CZ" sz="1600" dirty="0"/>
              <a:t>) a slabé (</a:t>
            </a:r>
            <a:r>
              <a:rPr lang="cs-CZ" sz="1600" dirty="0" err="1"/>
              <a:t>weaknesses</a:t>
            </a:r>
            <a:r>
              <a:rPr lang="cs-CZ" sz="1600" dirty="0"/>
              <a:t>) stránky podniku jako charakteristiky vnitřních poměrů a charakteristiku okolí podniku v podobě příležitostí (</a:t>
            </a:r>
            <a:r>
              <a:rPr lang="cs-CZ" sz="1600" dirty="0" err="1"/>
              <a:t>opportunities</a:t>
            </a:r>
            <a:r>
              <a:rPr lang="cs-CZ" sz="1600" dirty="0"/>
              <a:t>) a hrozeb (</a:t>
            </a:r>
            <a:r>
              <a:rPr lang="cs-CZ" sz="1600" dirty="0" err="1"/>
              <a:t>threates</a:t>
            </a:r>
            <a:r>
              <a:rPr lang="cs-CZ" sz="1600" dirty="0"/>
              <a:t>). </a:t>
            </a:r>
            <a:endParaRPr lang="cs-CZ" sz="1600" dirty="0" smtClean="0"/>
          </a:p>
          <a:p>
            <a:pPr algn="just"/>
            <a:r>
              <a:rPr lang="cs-CZ" sz="1600" dirty="0" smtClean="0"/>
              <a:t>Konfrontací a kombinací </a:t>
            </a:r>
            <a:r>
              <a:rPr lang="cs-CZ" sz="1600" dirty="0"/>
              <a:t>těchto čtyř hodnocených faktorů je možno </a:t>
            </a:r>
            <a:r>
              <a:rPr lang="cs-CZ" sz="1600" dirty="0" smtClean="0"/>
              <a:t>zobrazit čtyři základní strategické směry, které se stávají základem zvolené podnikové strategie. </a:t>
            </a:r>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Konfrontační SWOT </a:t>
            </a:r>
            <a:r>
              <a:rPr lang="cs-CZ" sz="2200" dirty="0"/>
              <a:t>analýza (TOWS, WOTS matice) </a:t>
            </a:r>
          </a:p>
        </p:txBody>
      </p:sp>
      <p:pic>
        <p:nvPicPr>
          <p:cNvPr id="5" name="Obrázek 4" descr="SWOT.jpg"/>
          <p:cNvPicPr/>
          <p:nvPr/>
        </p:nvPicPr>
        <p:blipFill>
          <a:blip r:embed="rId2" cstate="print"/>
          <a:stretch>
            <a:fillRect/>
          </a:stretch>
        </p:blipFill>
        <p:spPr>
          <a:xfrm>
            <a:off x="1187624" y="2571750"/>
            <a:ext cx="6048672" cy="2016224"/>
          </a:xfrm>
          <a:prstGeom prst="rect">
            <a:avLst/>
          </a:prstGeom>
        </p:spPr>
      </p:pic>
    </p:spTree>
    <p:extLst>
      <p:ext uri="{BB962C8B-B14F-4D97-AF65-F5344CB8AC3E}">
        <p14:creationId xmlns:p14="http://schemas.microsoft.com/office/powerpoint/2010/main" val="31044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Strategie WO – „hledání“, </a:t>
            </a:r>
            <a:r>
              <a:rPr lang="cs-CZ" sz="1600" dirty="0"/>
              <a:t>která sleduje překonání slabých stránek prostřednictvím maximálního využití příležitostí. Tato strategie přitom představuje výrazné změny v chování podniku</a:t>
            </a:r>
            <a:r>
              <a:rPr lang="cs-CZ" sz="1600" dirty="0" smtClean="0"/>
              <a:t>.</a:t>
            </a:r>
          </a:p>
          <a:p>
            <a:pPr lvl="0" algn="just"/>
            <a:endParaRPr lang="cs-CZ" sz="1600" dirty="0"/>
          </a:p>
          <a:p>
            <a:pPr lvl="0" algn="just"/>
            <a:r>
              <a:rPr lang="cs-CZ" sz="1600" b="1" dirty="0"/>
              <a:t>Strategie SO – „využití“ </a:t>
            </a:r>
            <a:r>
              <a:rPr lang="cs-CZ" sz="1600" dirty="0"/>
              <a:t>je ofenzivní strategie, agresivně růstově orientovaná která představuje postup z pozice síly, neboť podnik je dostatečně silný k využití příležitostí</a:t>
            </a:r>
            <a:r>
              <a:rPr lang="cs-CZ" sz="1600" dirty="0" smtClean="0"/>
              <a:t>.</a:t>
            </a:r>
          </a:p>
          <a:p>
            <a:pPr lvl="0" algn="just"/>
            <a:endParaRPr lang="cs-CZ" sz="1600" dirty="0"/>
          </a:p>
          <a:p>
            <a:pPr lvl="0" algn="just"/>
            <a:r>
              <a:rPr lang="cs-CZ" sz="1600" b="1" dirty="0"/>
              <a:t>Strategie ST – „konfrontace“ </a:t>
            </a:r>
            <a:r>
              <a:rPr lang="cs-CZ" sz="1600" dirty="0"/>
              <a:t>představuje </a:t>
            </a:r>
            <a:r>
              <a:rPr lang="cs-CZ" sz="1600" dirty="0" smtClean="0"/>
              <a:t>potřebu </a:t>
            </a:r>
            <a:r>
              <a:rPr lang="cs-CZ" sz="1600" dirty="0"/>
              <a:t>včas určit hrozby a přeměnit je využitím silných stránek v příležitosti nebo jejich vliv na podnik zmírnit</a:t>
            </a:r>
            <a:r>
              <a:rPr lang="cs-CZ" sz="1600" dirty="0" smtClean="0"/>
              <a:t>.</a:t>
            </a:r>
          </a:p>
          <a:p>
            <a:pPr lvl="0" algn="just"/>
            <a:endParaRPr lang="cs-CZ" sz="1600" dirty="0"/>
          </a:p>
          <a:p>
            <a:pPr lvl="0" algn="just"/>
            <a:r>
              <a:rPr lang="cs-CZ" sz="1600" b="1" dirty="0"/>
              <a:t>Strategie WT – „vyhýbání“ – </a:t>
            </a:r>
            <a:r>
              <a:rPr lang="cs-CZ" sz="1600" dirty="0"/>
              <a:t>má vždy charakter defenzivní, vycházející z realizace kompromisů a opuštění určitých pozic.</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Strategické přístupy konfrontační SWOT analýzy</a:t>
            </a:r>
            <a:endParaRPr lang="cs-CZ" sz="2200" dirty="0"/>
          </a:p>
        </p:txBody>
      </p:sp>
    </p:spTree>
    <p:extLst>
      <p:ext uri="{BB962C8B-B14F-4D97-AF65-F5344CB8AC3E}">
        <p14:creationId xmlns:p14="http://schemas.microsoft.com/office/powerpoint/2010/main" val="60211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rozhodování představuje proces nalezení takové možnosti v budoucnosti, které zajistí úspěch podniku na trhu, posílí jeho konkurenceschopnost, zajistí mu vhodnou pozici mezi producenty</a:t>
            </a:r>
            <a:r>
              <a:rPr lang="cs-CZ" sz="1600" dirty="0" smtClean="0"/>
              <a:t>.</a:t>
            </a:r>
          </a:p>
          <a:p>
            <a:pPr algn="just"/>
            <a:r>
              <a:rPr lang="cs-CZ" sz="1600" dirty="0" smtClean="0"/>
              <a:t>Rozhodování je </a:t>
            </a:r>
            <a:r>
              <a:rPr lang="cs-CZ" sz="1600" dirty="0"/>
              <a:t>typickou manažerskou aktivitou, která představuje dynamický vědomý proces výběru jedné z možných alternativ, která umožňuje podle názoru </a:t>
            </a:r>
            <a:r>
              <a:rPr lang="cs-CZ" sz="1600" dirty="0" err="1"/>
              <a:t>rozhodovatele</a:t>
            </a:r>
            <a:r>
              <a:rPr lang="cs-CZ" sz="1600" dirty="0"/>
              <a:t> efektivního dosažení cíle</a:t>
            </a:r>
            <a:r>
              <a:rPr lang="cs-CZ" sz="1600" dirty="0" smtClean="0"/>
              <a:t>.</a:t>
            </a:r>
          </a:p>
          <a:p>
            <a:pPr algn="just"/>
            <a:r>
              <a:rPr lang="cs-CZ" sz="1600" dirty="0"/>
              <a:t>P</a:t>
            </a:r>
            <a:r>
              <a:rPr lang="cs-CZ" sz="1600" dirty="0" smtClean="0"/>
              <a:t>roces </a:t>
            </a:r>
            <a:r>
              <a:rPr lang="cs-CZ" sz="1600" dirty="0"/>
              <a:t>rozhodování je vždy ovlivňován osobností </a:t>
            </a:r>
            <a:r>
              <a:rPr lang="cs-CZ" sz="1600" dirty="0" err="1"/>
              <a:t>rozhodovatele</a:t>
            </a:r>
            <a:r>
              <a:rPr lang="cs-CZ" sz="1600" dirty="0"/>
              <a:t>, jeho osobními vlastnostmi, zájmy, znalostmi i vlivem vnějších podmínek, zejména časem</a:t>
            </a:r>
            <a:r>
              <a:rPr lang="cs-CZ" sz="1600" dirty="0" smtClean="0"/>
              <a:t>.</a:t>
            </a:r>
          </a:p>
          <a:p>
            <a:pPr algn="just"/>
            <a:r>
              <a:rPr lang="cs-CZ" sz="1600" dirty="0"/>
              <a:t>Výsledkem rozhodování je vždy rozhodnutí, které představuje produkt myšlenkového procesu jednotlivce, případně doporučení jeho spolupracovníků a poradců.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strategického rozhodování</a:t>
            </a:r>
            <a:endParaRPr lang="cs-CZ" dirty="0"/>
          </a:p>
        </p:txBody>
      </p:sp>
    </p:spTree>
    <p:extLst>
      <p:ext uri="{BB962C8B-B14F-4D97-AF65-F5344CB8AC3E}">
        <p14:creationId xmlns:p14="http://schemas.microsoft.com/office/powerpoint/2010/main" val="9369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Může být silně </a:t>
            </a:r>
            <a:r>
              <a:rPr lang="cs-CZ" sz="1600" b="1" dirty="0"/>
              <a:t>subjektivní</a:t>
            </a:r>
            <a:r>
              <a:rPr lang="cs-CZ" sz="1600" dirty="0"/>
              <a:t> ovlivněna svým tvůrcem. Proto je vhodné využít při její tvorbě kolektivní přístup. </a:t>
            </a:r>
          </a:p>
          <a:p>
            <a:pPr lvl="0" algn="just"/>
            <a:r>
              <a:rPr lang="cs-CZ" sz="1600" dirty="0"/>
              <a:t>Plně </a:t>
            </a:r>
            <a:r>
              <a:rPr lang="cs-CZ" sz="1600" b="1" dirty="0"/>
              <a:t>nerespektuje proměnlivost</a:t>
            </a:r>
            <a:r>
              <a:rPr lang="cs-CZ" sz="1600" dirty="0"/>
              <a:t> současného světa. V tomto případě je nutno chápat rozdělení na kladné a záporné vlivy jako záležitost proměnlivou a proto rozdělení na „dobré, příznivé vlivy“ a „zlé, méně příznivé vlivy“ může být přechodné. </a:t>
            </a:r>
          </a:p>
          <a:p>
            <a:pPr lvl="0" algn="just"/>
            <a:r>
              <a:rPr lang="cs-CZ" sz="1600" dirty="0"/>
              <a:t>Je </a:t>
            </a:r>
            <a:r>
              <a:rPr lang="cs-CZ" sz="1600" b="1" dirty="0"/>
              <a:t>statická</a:t>
            </a:r>
            <a:r>
              <a:rPr lang="cs-CZ" sz="1600" dirty="0"/>
              <a:t> neboť podává informace na klady a zápory dneška, případně, které přicházejí ze včerejška. Při tvorbě strategie je však nutno uvažovat o budoucnosti a v tomto směru není progresivní.</a:t>
            </a:r>
          </a:p>
          <a:p>
            <a:pPr lvl="0" algn="just"/>
            <a:r>
              <a:rPr lang="cs-CZ" sz="1600" dirty="0"/>
              <a:t>Je ji možno považovat za </a:t>
            </a:r>
            <a:r>
              <a:rPr lang="cs-CZ" sz="1600" b="1" dirty="0"/>
              <a:t>konservativní </a:t>
            </a:r>
            <a:r>
              <a:rPr lang="cs-CZ" sz="1600" dirty="0"/>
              <a:t>(málo dynamickou), neboť vychází z toho, co v přítomnosti existuje a to se snaží zlepšit, zdokonalit, případně využít nebo odstranit. Primárně však nehledá nová řešení nebo hlubší inovaci řešitelských přístupů.</a:t>
            </a:r>
          </a:p>
          <a:p>
            <a:pPr marL="0" lvl="0"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Problémy spojené s využitím SWOT analýzy</a:t>
            </a:r>
            <a:endParaRPr lang="cs-CZ" sz="2200" dirty="0"/>
          </a:p>
        </p:txBody>
      </p:sp>
    </p:spTree>
    <p:extLst>
      <p:ext uri="{BB962C8B-B14F-4D97-AF65-F5344CB8AC3E}">
        <p14:creationId xmlns:p14="http://schemas.microsoft.com/office/powerpoint/2010/main" val="230395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IFE </a:t>
            </a:r>
            <a:r>
              <a:rPr lang="cs-CZ" sz="1600" dirty="0"/>
              <a:t>se zaměřuje na hodnocení faktorů interního prostředí společnosti. </a:t>
            </a:r>
            <a:endParaRPr lang="cs-CZ" sz="1600" dirty="0" smtClean="0"/>
          </a:p>
          <a:p>
            <a:pPr algn="just"/>
            <a:r>
              <a:rPr lang="cs-CZ" sz="1600" dirty="0" smtClean="0"/>
              <a:t>Při sestavování Matice IFE můžeme pracovat se stejnými faktory jako v případě SWOT analýzy.</a:t>
            </a:r>
          </a:p>
          <a:p>
            <a:pPr algn="just"/>
            <a:r>
              <a:rPr lang="cs-CZ" sz="1600" dirty="0" smtClean="0"/>
              <a:t>K</a:t>
            </a:r>
            <a:r>
              <a:rPr lang="cs-CZ" sz="1600" dirty="0"/>
              <a:t> sestavení matice IFE je potřeba nejdříve přiřadit jednotlivým faktorům váhu (odpovídající významu daného faktoru) v rozsahu 0,0 – 1,0. Čím faktor získá vyšší váhu, tím je jeho význam vyšší. </a:t>
            </a:r>
            <a:endParaRPr lang="cs-CZ" sz="1600" dirty="0" smtClean="0"/>
          </a:p>
          <a:p>
            <a:pPr algn="just"/>
            <a:r>
              <a:rPr lang="cs-CZ" sz="1600" dirty="0" smtClean="0"/>
              <a:t>Poté </a:t>
            </a:r>
            <a:r>
              <a:rPr lang="cs-CZ" sz="1600" dirty="0"/>
              <a:t>je potřeba jednotlivé faktory ohodnotit pomocí čtyř stupňů: 4 (významná silná stránka), 3 (méně důležitá silná stránka), 2 (méně důležitá slabá stránka), 1 (významná slabá stránka). </a:t>
            </a:r>
            <a:endParaRPr lang="cs-CZ" sz="1600" dirty="0" smtClean="0"/>
          </a:p>
          <a:p>
            <a:pPr algn="just"/>
            <a:r>
              <a:rPr lang="cs-CZ" sz="1600" dirty="0" smtClean="0"/>
              <a:t>Konečné </a:t>
            </a:r>
            <a:r>
              <a:rPr lang="cs-CZ" sz="1600" dirty="0"/>
              <a:t>hodnocení je realizováno na základě součinu váhy a vlivu, čímž vzniká celkové vážené hodnocení interních faktorů</a:t>
            </a:r>
            <a:r>
              <a:rPr lang="cs-CZ" sz="1600" dirty="0" smtClean="0"/>
              <a:t>.</a:t>
            </a: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smtClean="0"/>
              <a:t>Matice IFE (</a:t>
            </a:r>
            <a:r>
              <a:rPr lang="cs-CZ" dirty="0" err="1" smtClean="0"/>
              <a:t>Internal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42031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IFE</a:t>
            </a:r>
            <a:endParaRPr lang="cs-CZ" dirty="0"/>
          </a:p>
        </p:txBody>
      </p:sp>
      <p:graphicFrame>
        <p:nvGraphicFramePr>
          <p:cNvPr id="2" name="Tabulka 1"/>
          <p:cNvGraphicFramePr>
            <a:graphicFrameLocks noGrp="1"/>
          </p:cNvGraphicFramePr>
          <p:nvPr>
            <p:extLst/>
          </p:nvPr>
        </p:nvGraphicFramePr>
        <p:xfrm>
          <a:off x="467544" y="806421"/>
          <a:ext cx="7059430" cy="3974066"/>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3098144064"/>
                    </a:ext>
                  </a:extLst>
                </a:gridCol>
                <a:gridCol w="2736304">
                  <a:extLst>
                    <a:ext uri="{9D8B030D-6E8A-4147-A177-3AD203B41FA5}">
                      <a16:colId xmlns:a16="http://schemas.microsoft.com/office/drawing/2014/main" val="2014639790"/>
                    </a:ext>
                  </a:extLst>
                </a:gridCol>
                <a:gridCol w="648072">
                  <a:extLst>
                    <a:ext uri="{9D8B030D-6E8A-4147-A177-3AD203B41FA5}">
                      <a16:colId xmlns:a16="http://schemas.microsoft.com/office/drawing/2014/main" val="3782781230"/>
                    </a:ext>
                  </a:extLst>
                </a:gridCol>
                <a:gridCol w="504056">
                  <a:extLst>
                    <a:ext uri="{9D8B030D-6E8A-4147-A177-3AD203B41FA5}">
                      <a16:colId xmlns:a16="http://schemas.microsoft.com/office/drawing/2014/main" val="1842474383"/>
                    </a:ext>
                  </a:extLst>
                </a:gridCol>
                <a:gridCol w="2522926">
                  <a:extLst>
                    <a:ext uri="{9D8B030D-6E8A-4147-A177-3AD203B41FA5}">
                      <a16:colId xmlns:a16="http://schemas.microsoft.com/office/drawing/2014/main" val="2621898215"/>
                    </a:ext>
                  </a:extLst>
                </a:gridCol>
              </a:tblGrid>
              <a:tr h="300789">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0550885"/>
                  </a:ext>
                </a:extLst>
              </a:tr>
              <a:tr h="300789">
                <a:tc rowSpan="4">
                  <a:txBody>
                    <a:bodyPr/>
                    <a:lstStyle/>
                    <a:p>
                      <a:pPr marL="71755" marR="71755" algn="ctr">
                        <a:lnSpc>
                          <a:spcPct val="150000"/>
                        </a:lnSpc>
                        <a:spcAft>
                          <a:spcPts val="0"/>
                        </a:spcAft>
                      </a:pPr>
                      <a:r>
                        <a:rPr lang="cs-CZ" sz="1400">
                          <a:solidFill>
                            <a:srgbClr val="000000"/>
                          </a:solidFill>
                          <a:effectLst/>
                        </a:rPr>
                        <a:t>Silné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Moderní prostředí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0,05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390541125"/>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Výše školného</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244748763"/>
                  </a:ext>
                </a:extLst>
              </a:tr>
              <a:tr h="300789">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Marketing školy</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0,4</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62069418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Spolupráce se školami</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38188011"/>
                  </a:ext>
                </a:extLst>
              </a:tr>
              <a:tr h="30078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silné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1,55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095980806"/>
                  </a:ext>
                </a:extLst>
              </a:tr>
              <a:tr h="300789">
                <a:tc rowSpan="4">
                  <a:txBody>
                    <a:bodyPr/>
                    <a:lstStyle/>
                    <a:p>
                      <a:pPr marL="71755" marR="71755" algn="ctr">
                        <a:lnSpc>
                          <a:spcPct val="150000"/>
                        </a:lnSpc>
                        <a:spcAft>
                          <a:spcPts val="0"/>
                        </a:spcAft>
                      </a:pPr>
                      <a:r>
                        <a:rPr lang="cs-CZ" sz="1400">
                          <a:solidFill>
                            <a:srgbClr val="000000"/>
                          </a:solidFill>
                          <a:effectLst/>
                        </a:rPr>
                        <a:t>Slabé stránky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Fluktuace zaměstnanců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3517244"/>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Jméno školy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0,25</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392686"/>
                  </a:ext>
                </a:extLst>
              </a:tr>
              <a:tr h="33565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Neexistence magisterského studia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0,2</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993008322"/>
                  </a:ext>
                </a:extLst>
              </a:tr>
              <a:tr h="300789">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Všeobecná profilace</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0,1</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85263128"/>
                  </a:ext>
                </a:extLst>
              </a:tr>
              <a:tr h="306749">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slabé stránky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2245022"/>
                  </a:ext>
                </a:extLst>
              </a:tr>
              <a:tr h="438011">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1,0</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2,3</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56" marR="582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210821910"/>
                  </a:ext>
                </a:extLst>
              </a:tr>
            </a:tbl>
          </a:graphicData>
        </a:graphic>
      </p:graphicFrame>
    </p:spTree>
    <p:extLst>
      <p:ext uri="{BB962C8B-B14F-4D97-AF65-F5344CB8AC3E}">
        <p14:creationId xmlns:p14="http://schemas.microsoft.com/office/powerpoint/2010/main" val="28066809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Zjištěné celkové vážené ohodnocení hodnotí </a:t>
            </a:r>
            <a:r>
              <a:rPr lang="cs-CZ" sz="1600" dirty="0" smtClean="0"/>
              <a:t>interní </a:t>
            </a:r>
            <a:r>
              <a:rPr lang="cs-CZ" sz="1600" dirty="0"/>
              <a:t>pozici </a:t>
            </a:r>
            <a:r>
              <a:rPr lang="cs-CZ" sz="1600" dirty="0" smtClean="0"/>
              <a:t>podniku vůči strategickému záměru</a:t>
            </a:r>
            <a:r>
              <a:rPr lang="cs-CZ" sz="1600" dirty="0"/>
              <a:t>. </a:t>
            </a:r>
          </a:p>
          <a:p>
            <a:pPr algn="just"/>
            <a:r>
              <a:rPr lang="cs-CZ" sz="1600" dirty="0"/>
              <a:t>Silné interní pozici </a:t>
            </a:r>
            <a:r>
              <a:rPr lang="cs-CZ" sz="1600" dirty="0" smtClean="0"/>
              <a:t>s vysokou </a:t>
            </a:r>
            <a:r>
              <a:rPr lang="cs-CZ" sz="1600" dirty="0"/>
              <a:t>nadějností splnění strategického záměru </a:t>
            </a:r>
            <a:r>
              <a:rPr lang="cs-CZ" sz="1600" dirty="0" smtClean="0"/>
              <a:t>odpovídá ohodnocení </a:t>
            </a:r>
            <a:r>
              <a:rPr lang="cs-CZ" sz="1600" dirty="0"/>
              <a:t>4. </a:t>
            </a:r>
          </a:p>
          <a:p>
            <a:pPr algn="just"/>
            <a:r>
              <a:rPr lang="cs-CZ" sz="1600" dirty="0"/>
              <a:t>Slabou interní pozici </a:t>
            </a:r>
            <a:r>
              <a:rPr lang="cs-CZ" sz="1600" dirty="0" smtClean="0"/>
              <a:t>vůči </a:t>
            </a:r>
            <a:r>
              <a:rPr lang="cs-CZ" sz="1600" dirty="0"/>
              <a:t>ambicím strategického záměru charakterizuje </a:t>
            </a:r>
            <a:r>
              <a:rPr lang="cs-CZ" sz="1600" dirty="0" smtClean="0"/>
              <a:t>ohodnocení 1 a průměrné </a:t>
            </a:r>
            <a:r>
              <a:rPr lang="cs-CZ" sz="1600" dirty="0"/>
              <a:t>interní síle </a:t>
            </a:r>
            <a:r>
              <a:rPr lang="cs-CZ" sz="1600" dirty="0" smtClean="0"/>
              <a:t>podniku </a:t>
            </a:r>
            <a:r>
              <a:rPr lang="cs-CZ" sz="1600" dirty="0"/>
              <a:t>odpovídá </a:t>
            </a:r>
            <a:r>
              <a:rPr lang="cs-CZ" sz="1600" dirty="0" smtClean="0"/>
              <a:t>ohodnocení 2,5</a:t>
            </a:r>
            <a:r>
              <a:rPr lang="cs-CZ" sz="1600" dirty="0"/>
              <a:t>.</a:t>
            </a:r>
          </a:p>
          <a:p>
            <a:pPr algn="just"/>
            <a:r>
              <a:rPr lang="cs-CZ" sz="1600" dirty="0"/>
              <a:t>Silná pozice </a:t>
            </a:r>
            <a:r>
              <a:rPr lang="cs-CZ" sz="1600" dirty="0" smtClean="0"/>
              <a:t>znamená, že </a:t>
            </a:r>
            <a:r>
              <a:rPr lang="cs-CZ" sz="1600" dirty="0"/>
              <a:t>strategický záměr se může opřít o velmi silné interní prostředí, </a:t>
            </a:r>
            <a:r>
              <a:rPr lang="cs-CZ" sz="1600" dirty="0" smtClean="0"/>
              <a:t>slabá </a:t>
            </a:r>
            <a:r>
              <a:rPr lang="cs-CZ" sz="1600" dirty="0"/>
              <a:t>interní </a:t>
            </a:r>
            <a:r>
              <a:rPr lang="cs-CZ" sz="1600" dirty="0" smtClean="0"/>
              <a:t>pozice naopak </a:t>
            </a:r>
            <a:r>
              <a:rPr lang="cs-CZ" sz="1600" dirty="0"/>
              <a:t>znamená, že firma není připravena strategický záměr </a:t>
            </a:r>
            <a:r>
              <a:rPr lang="cs-CZ" sz="1600" dirty="0" smtClean="0"/>
              <a:t>v celé </a:t>
            </a:r>
            <a:r>
              <a:rPr lang="cs-CZ" sz="1600" dirty="0"/>
              <a:t>šíři realizovat, </a:t>
            </a:r>
            <a:r>
              <a:rPr lang="cs-CZ" sz="1600" dirty="0" smtClean="0"/>
              <a:t>resp</a:t>
            </a:r>
            <a:r>
              <a:rPr lang="cs-CZ" sz="1600" dirty="0"/>
              <a:t>. vzhledem </a:t>
            </a:r>
            <a:r>
              <a:rPr lang="cs-CZ" sz="1600" dirty="0" smtClean="0"/>
              <a:t>k podstupovanému </a:t>
            </a:r>
            <a:r>
              <a:rPr lang="cs-CZ" sz="1600" dirty="0"/>
              <a:t>riziku je výhodnější zaměřit strategii primárně </a:t>
            </a:r>
            <a:r>
              <a:rPr lang="cs-CZ" sz="1600" dirty="0" smtClean="0"/>
              <a:t>na posílení </a:t>
            </a:r>
            <a:r>
              <a:rPr lang="cs-CZ" sz="1600" dirty="0"/>
              <a:t>interního prostředí.</a:t>
            </a:r>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smtClean="0"/>
              <a:t>Matice IFE (</a:t>
            </a:r>
            <a:r>
              <a:rPr lang="cs-CZ" dirty="0" err="1" smtClean="0"/>
              <a:t>Internal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100573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EFE </a:t>
            </a:r>
            <a:r>
              <a:rPr lang="cs-CZ" sz="1600" dirty="0"/>
              <a:t>se zabývá hodnocením externího prostředí podniku, tzn. hodnocením vlivu makroprostředí a tržního prostředí. </a:t>
            </a:r>
            <a:endParaRPr lang="cs-CZ" sz="1600" dirty="0" smtClean="0"/>
          </a:p>
          <a:p>
            <a:pPr algn="just"/>
            <a:r>
              <a:rPr lang="cs-CZ" sz="1600" dirty="0"/>
              <a:t>Při sestavování Matice </a:t>
            </a:r>
            <a:r>
              <a:rPr lang="cs-CZ" sz="1600" dirty="0" smtClean="0"/>
              <a:t>EFE, stejně jako u Matice IFE, </a:t>
            </a:r>
            <a:r>
              <a:rPr lang="cs-CZ" sz="1600" dirty="0"/>
              <a:t>můžeme pracovat se stejnými faktory jako v případě SWOT analýzy.</a:t>
            </a:r>
          </a:p>
          <a:p>
            <a:pPr algn="just"/>
            <a:r>
              <a:rPr lang="cs-CZ" sz="1600" dirty="0" smtClean="0"/>
              <a:t>Při </a:t>
            </a:r>
            <a:r>
              <a:rPr lang="cs-CZ" sz="1600" dirty="0"/>
              <a:t>sestavování matice EFE se postupuje obdobně jako u matice IFE s tím rozdílem, že stupně vlivu jsou následující: 4 (nejvyšší), 3 (nadprůměrný), 2 (střední), 1 (nízký). </a:t>
            </a:r>
            <a:endParaRPr lang="cs-CZ" sz="1600" dirty="0" smtClean="0"/>
          </a:p>
          <a:p>
            <a:pPr algn="just"/>
            <a:r>
              <a:rPr lang="cs-CZ" sz="1600" dirty="0"/>
              <a:t>K sestavení matice </a:t>
            </a:r>
            <a:r>
              <a:rPr lang="cs-CZ" sz="1600" dirty="0" smtClean="0"/>
              <a:t>EFE </a:t>
            </a:r>
            <a:r>
              <a:rPr lang="cs-CZ" sz="1600" dirty="0"/>
              <a:t>je potřeba nejdříve přiřadit jednotlivým faktorům váhu (odpovídající významu daného faktoru) v rozsahu 0,0 – 1,0. Čím faktor získá vyšší váhu, tím je jeho význam vyšší. </a:t>
            </a:r>
            <a:endParaRPr lang="cs-CZ" sz="1600" dirty="0" smtClean="0"/>
          </a:p>
          <a:p>
            <a:pPr algn="just"/>
            <a:r>
              <a:rPr lang="cs-CZ" sz="1600" dirty="0"/>
              <a:t>Konečné hodnocení je realizováno na základě součinu váhy a vlivu, čímž vzniká celkové vážené hodnocení interních faktorů</a:t>
            </a:r>
            <a:r>
              <a:rPr lang="cs-CZ" sz="1600" dirty="0" smtClean="0"/>
              <a:t>.</a:t>
            </a: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EFE (</a:t>
            </a:r>
            <a:r>
              <a:rPr lang="cs-CZ" dirty="0" err="1" smtClean="0"/>
              <a:t>External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224668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EFE</a:t>
            </a:r>
            <a:endParaRPr lang="cs-CZ" dirty="0"/>
          </a:p>
        </p:txBody>
      </p:sp>
      <p:graphicFrame>
        <p:nvGraphicFramePr>
          <p:cNvPr id="2" name="Tabulka 1"/>
          <p:cNvGraphicFramePr>
            <a:graphicFrameLocks noGrp="1"/>
          </p:cNvGraphicFramePr>
          <p:nvPr>
            <p:extLst/>
          </p:nvPr>
        </p:nvGraphicFramePr>
        <p:xfrm>
          <a:off x="323528" y="729859"/>
          <a:ext cx="7272808" cy="3887405"/>
        </p:xfrm>
        <a:graphic>
          <a:graphicData uri="http://schemas.openxmlformats.org/drawingml/2006/table">
            <a:tbl>
              <a:tblPr firstRow="1" firstCol="1" bandRow="1">
                <a:tableStyleId>{5C22544A-7EE6-4342-B048-85BDC9FD1C3A}</a:tableStyleId>
              </a:tblPr>
              <a:tblGrid>
                <a:gridCol w="467061">
                  <a:extLst>
                    <a:ext uri="{9D8B030D-6E8A-4147-A177-3AD203B41FA5}">
                      <a16:colId xmlns:a16="http://schemas.microsoft.com/office/drawing/2014/main" val="2899910249"/>
                    </a:ext>
                  </a:extLst>
                </a:gridCol>
                <a:gridCol w="3383249">
                  <a:extLst>
                    <a:ext uri="{9D8B030D-6E8A-4147-A177-3AD203B41FA5}">
                      <a16:colId xmlns:a16="http://schemas.microsoft.com/office/drawing/2014/main" val="1054888841"/>
                    </a:ext>
                  </a:extLst>
                </a:gridCol>
                <a:gridCol w="641719">
                  <a:extLst>
                    <a:ext uri="{9D8B030D-6E8A-4147-A177-3AD203B41FA5}">
                      <a16:colId xmlns:a16="http://schemas.microsoft.com/office/drawing/2014/main" val="975214974"/>
                    </a:ext>
                  </a:extLst>
                </a:gridCol>
                <a:gridCol w="427812">
                  <a:extLst>
                    <a:ext uri="{9D8B030D-6E8A-4147-A177-3AD203B41FA5}">
                      <a16:colId xmlns:a16="http://schemas.microsoft.com/office/drawing/2014/main" val="1568946811"/>
                    </a:ext>
                  </a:extLst>
                </a:gridCol>
                <a:gridCol w="2352967">
                  <a:extLst>
                    <a:ext uri="{9D8B030D-6E8A-4147-A177-3AD203B41FA5}">
                      <a16:colId xmlns:a16="http://schemas.microsoft.com/office/drawing/2014/main" val="2436808786"/>
                    </a:ext>
                  </a:extLst>
                </a:gridCol>
              </a:tblGrid>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váha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vliv</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výsledné hodnocení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119567780"/>
                  </a:ext>
                </a:extLst>
              </a:tr>
              <a:tr h="305415">
                <a:tc rowSpan="4">
                  <a:txBody>
                    <a:bodyPr/>
                    <a:lstStyle/>
                    <a:p>
                      <a:pPr marL="71755" marR="71755" algn="ctr">
                        <a:lnSpc>
                          <a:spcPct val="150000"/>
                        </a:lnSpc>
                        <a:spcAft>
                          <a:spcPts val="0"/>
                        </a:spcAft>
                      </a:pPr>
                      <a:r>
                        <a:rPr lang="cs-CZ" sz="1400" dirty="0">
                          <a:solidFill>
                            <a:srgbClr val="000000"/>
                          </a:solidFill>
                          <a:effectLst/>
                        </a:rPr>
                        <a:t>Příležitosti </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Pozice školy v regionu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0,3</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511130453"/>
                  </a:ext>
                </a:extLst>
              </a:tr>
              <a:tr h="36696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Poptávka po vysokoškolském vzdělání</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504233389"/>
                  </a:ext>
                </a:extLst>
              </a:tr>
              <a:tr h="288032">
                <a:tc vMerge="1">
                  <a:txBody>
                    <a:bodyPr/>
                    <a:lstStyle/>
                    <a:p>
                      <a:endParaRPr lang="cs-CZ"/>
                    </a:p>
                  </a:txBody>
                  <a:tcPr/>
                </a:tc>
                <a:tc>
                  <a:txBody>
                    <a:bodyPr/>
                    <a:lstStyle/>
                    <a:p>
                      <a:pPr algn="just">
                        <a:lnSpc>
                          <a:spcPct val="150000"/>
                        </a:lnSpc>
                        <a:spcAft>
                          <a:spcPts val="0"/>
                        </a:spcAft>
                      </a:pPr>
                      <a:r>
                        <a:rPr lang="cs-CZ" sz="1400" dirty="0">
                          <a:solidFill>
                            <a:srgbClr val="000000"/>
                          </a:solidFill>
                          <a:effectLst/>
                        </a:rPr>
                        <a:t>Zlepšení ekonomické situace obyvatelstva</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87762507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Možnost zapojení do projektů a grantů</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540852875"/>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příležitosti</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0,35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0,75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980024177"/>
                  </a:ext>
                </a:extLst>
              </a:tr>
              <a:tr h="305415">
                <a:tc rowSpan="4">
                  <a:txBody>
                    <a:bodyPr/>
                    <a:lstStyle/>
                    <a:p>
                      <a:pPr marL="71755" marR="71755" algn="ctr">
                        <a:lnSpc>
                          <a:spcPct val="150000"/>
                        </a:lnSpc>
                        <a:spcAft>
                          <a:spcPts val="0"/>
                        </a:spcAft>
                      </a:pPr>
                      <a:r>
                        <a:rPr lang="cs-CZ" sz="1400">
                          <a:solidFill>
                            <a:srgbClr val="000000"/>
                          </a:solidFill>
                          <a:effectLst/>
                        </a:rPr>
                        <a:t>Hrozby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Nezájem o vysokoškolské vzdělání</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0,05</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13244459"/>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Zesílení konkurenčního tlaku</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0,8</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4035502919"/>
                  </a:ext>
                </a:extLst>
              </a:tr>
              <a:tr h="290508">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Zhoršení ekonomické situace obyvatelstva</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0,1</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0,2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16816132"/>
                  </a:ext>
                </a:extLst>
              </a:tr>
              <a:tr h="305415">
                <a:tc vMerge="1">
                  <a:txBody>
                    <a:bodyPr/>
                    <a:lstStyle/>
                    <a:p>
                      <a:endParaRPr lang="cs-CZ"/>
                    </a:p>
                  </a:txBody>
                  <a:tcPr/>
                </a:tc>
                <a:tc>
                  <a:txBody>
                    <a:bodyPr/>
                    <a:lstStyle/>
                    <a:p>
                      <a:pPr algn="just">
                        <a:lnSpc>
                          <a:spcPct val="150000"/>
                        </a:lnSpc>
                        <a:spcAft>
                          <a:spcPts val="0"/>
                        </a:spcAft>
                      </a:pPr>
                      <a:r>
                        <a:rPr lang="cs-CZ" sz="1400">
                          <a:solidFill>
                            <a:srgbClr val="000000"/>
                          </a:solidFill>
                          <a:effectLst/>
                        </a:rPr>
                        <a:t>Zpřísnění legislativy</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dirty="0">
                          <a:solidFill>
                            <a:srgbClr val="000000"/>
                          </a:solidFill>
                          <a:effectLst/>
                        </a:rPr>
                        <a:t>0,3</a:t>
                      </a:r>
                      <a:endParaRPr lang="cs-C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4</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a:solidFill>
                            <a:srgbClr val="000000"/>
                          </a:solidFill>
                          <a:effectLst/>
                        </a:rPr>
                        <a:t>1,2</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760190879"/>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Celkem hrozby</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0,65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 </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2,4</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063382556"/>
                  </a:ext>
                </a:extLst>
              </a:tr>
              <a:tr h="305415">
                <a:tc>
                  <a:txBody>
                    <a:bodyPr/>
                    <a:lstStyle/>
                    <a:p>
                      <a:pPr algn="just">
                        <a:lnSpc>
                          <a:spcPct val="150000"/>
                        </a:lnSpc>
                        <a:spcAft>
                          <a:spcPts val="0"/>
                        </a:spcAft>
                      </a:pPr>
                      <a:r>
                        <a:rPr lang="cs-CZ" sz="1400">
                          <a:solidFill>
                            <a:srgbClr val="000000"/>
                          </a:solidFill>
                          <a:effectLst/>
                        </a:rPr>
                        <a:t> </a:t>
                      </a:r>
                      <a:endParaRPr lang="cs-CZ"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Celkové váženého hodnocení</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1,0</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a:solidFill>
                            <a:srgbClr val="000000"/>
                          </a:solidFill>
                          <a:effectLst/>
                        </a:rPr>
                        <a:t> </a:t>
                      </a:r>
                      <a:endParaRPr lang="cs-CZ"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400" b="1" dirty="0">
                          <a:solidFill>
                            <a:srgbClr val="000000"/>
                          </a:solidFill>
                          <a:effectLst/>
                        </a:rPr>
                        <a:t>3,15</a:t>
                      </a:r>
                      <a:endParaRPr lang="cs-CZ"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837" marR="388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345797859"/>
                  </a:ext>
                </a:extLst>
              </a:tr>
            </a:tbl>
          </a:graphicData>
        </a:graphic>
      </p:graphicFrame>
    </p:spTree>
    <p:extLst>
      <p:ext uri="{BB962C8B-B14F-4D97-AF65-F5344CB8AC3E}">
        <p14:creationId xmlns:p14="http://schemas.microsoft.com/office/powerpoint/2010/main" val="81911398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Smyslem </a:t>
            </a:r>
            <a:r>
              <a:rPr lang="cs-CZ" sz="1600" dirty="0" smtClean="0"/>
              <a:t>matice hodnocení </a:t>
            </a:r>
            <a:r>
              <a:rPr lang="cs-CZ" sz="1600" dirty="0"/>
              <a:t>faktorů externí analýzy </a:t>
            </a:r>
            <a:r>
              <a:rPr lang="cs-CZ" sz="1600" dirty="0" smtClean="0"/>
              <a:t>- EFE je </a:t>
            </a:r>
            <a:r>
              <a:rPr lang="cs-CZ" sz="1600" dirty="0"/>
              <a:t>dle Fotra a kolektivu </a:t>
            </a:r>
          </a:p>
          <a:p>
            <a:pPr algn="just"/>
            <a:r>
              <a:rPr lang="cs-CZ" sz="1600" dirty="0" smtClean="0"/>
              <a:t>(2012, </a:t>
            </a:r>
            <a:r>
              <a:rPr lang="cs-CZ" sz="1600" dirty="0"/>
              <a:t>s. 41) </a:t>
            </a:r>
            <a:r>
              <a:rPr lang="cs-CZ" sz="1600" dirty="0" smtClean="0"/>
              <a:t>vybrat z poznaných </a:t>
            </a:r>
            <a:r>
              <a:rPr lang="cs-CZ" sz="1600" dirty="0"/>
              <a:t>příležitostí a hrozeb takové </a:t>
            </a:r>
            <a:r>
              <a:rPr lang="cs-CZ" sz="1600" dirty="0" smtClean="0"/>
              <a:t>faktory </a:t>
            </a:r>
            <a:r>
              <a:rPr lang="cs-CZ" sz="1600" dirty="0"/>
              <a:t>externího prostředí, </a:t>
            </a:r>
            <a:r>
              <a:rPr lang="cs-CZ" sz="1600" dirty="0" smtClean="0"/>
              <a:t>které </a:t>
            </a:r>
            <a:r>
              <a:rPr lang="cs-CZ" sz="1600" dirty="0"/>
              <a:t>mají zásadní vliv na strategický záměr daného podniku a jejichž působení je shodné </a:t>
            </a:r>
            <a:r>
              <a:rPr lang="cs-CZ" sz="1600" dirty="0" smtClean="0"/>
              <a:t>s časovým </a:t>
            </a:r>
            <a:r>
              <a:rPr lang="cs-CZ" sz="1600" dirty="0"/>
              <a:t>horizontem strategického plánu. Většinou jsou identifikované faktory </a:t>
            </a:r>
            <a:r>
              <a:rPr lang="cs-CZ" sz="1600" dirty="0" smtClean="0"/>
              <a:t>považovány </a:t>
            </a:r>
            <a:r>
              <a:rPr lang="cs-CZ" sz="1600" dirty="0"/>
              <a:t>za rizikové faktory, a to buď </a:t>
            </a:r>
            <a:r>
              <a:rPr lang="cs-CZ" sz="1600" dirty="0" smtClean="0"/>
              <a:t>s kladným</a:t>
            </a:r>
            <a:r>
              <a:rPr lang="cs-CZ" sz="1600" dirty="0"/>
              <a:t>, nebo </a:t>
            </a:r>
            <a:r>
              <a:rPr lang="cs-CZ" sz="1600" dirty="0" smtClean="0"/>
              <a:t>záporným </a:t>
            </a:r>
            <a:r>
              <a:rPr lang="cs-CZ" sz="1600" dirty="0"/>
              <a:t>vlivem na strategický záměr. </a:t>
            </a:r>
          </a:p>
          <a:p>
            <a:pPr algn="just"/>
            <a:r>
              <a:rPr lang="cs-CZ" sz="1600" dirty="0"/>
              <a:t>Celkové vážené ohodnocení ukazuje celkovou citlivost strategického záměru firmy </a:t>
            </a:r>
            <a:r>
              <a:rPr lang="cs-CZ" sz="1600" dirty="0" smtClean="0"/>
              <a:t>na </a:t>
            </a:r>
            <a:r>
              <a:rPr lang="cs-CZ" sz="1600" dirty="0"/>
              <a:t>externí prostředí. Největší citlivost indikuje ohodnocení </a:t>
            </a:r>
            <a:r>
              <a:rPr lang="cs-CZ" sz="1600" dirty="0" smtClean="0"/>
              <a:t>4</a:t>
            </a:r>
            <a:r>
              <a:rPr lang="cs-CZ" sz="1600" dirty="0"/>
              <a:t>, </a:t>
            </a:r>
            <a:r>
              <a:rPr lang="cs-CZ" sz="1600" dirty="0" smtClean="0"/>
              <a:t>nízkou </a:t>
            </a:r>
            <a:r>
              <a:rPr lang="cs-CZ" sz="1600" dirty="0"/>
              <a:t>citlivost představuje </a:t>
            </a:r>
            <a:r>
              <a:rPr lang="cs-CZ" sz="1600" dirty="0" smtClean="0"/>
              <a:t>1</a:t>
            </a:r>
            <a:r>
              <a:rPr lang="cs-CZ" sz="1600" dirty="0"/>
              <a:t>, </a:t>
            </a:r>
            <a:r>
              <a:rPr lang="cs-CZ" sz="1600" dirty="0" smtClean="0"/>
              <a:t>střední </a:t>
            </a:r>
            <a:r>
              <a:rPr lang="cs-CZ" sz="1600" dirty="0"/>
              <a:t>citlivost pak ohodnocení </a:t>
            </a:r>
            <a:r>
              <a:rPr lang="cs-CZ" sz="1600" dirty="0" smtClean="0"/>
              <a:t>2,5</a:t>
            </a:r>
            <a:r>
              <a:rPr lang="cs-CZ" sz="1600" dirty="0"/>
              <a:t>. </a:t>
            </a:r>
          </a:p>
          <a:p>
            <a:pPr algn="just"/>
            <a:r>
              <a:rPr lang="cs-CZ" sz="1600" dirty="0"/>
              <a:t>Dosažené </a:t>
            </a:r>
            <a:r>
              <a:rPr lang="cs-CZ" sz="1600" dirty="0" smtClean="0"/>
              <a:t>ohodnocení informuje </a:t>
            </a:r>
            <a:r>
              <a:rPr lang="cs-CZ" sz="1600" dirty="0"/>
              <a:t>firmu, zda </a:t>
            </a:r>
            <a:r>
              <a:rPr lang="cs-CZ" sz="1600" dirty="0" smtClean="0"/>
              <a:t>je </a:t>
            </a:r>
            <a:r>
              <a:rPr lang="cs-CZ" sz="1600" dirty="0"/>
              <a:t>vhodné věnovat úsilí práci se </a:t>
            </a:r>
          </a:p>
          <a:p>
            <a:pPr algn="just"/>
            <a:r>
              <a:rPr lang="cs-CZ" sz="1600" dirty="0"/>
              <a:t>scénáři </a:t>
            </a:r>
            <a:r>
              <a:rPr lang="cs-CZ" sz="1600" dirty="0" smtClean="0"/>
              <a:t>(</a:t>
            </a:r>
            <a:r>
              <a:rPr lang="cs-CZ" sz="1600" dirty="0"/>
              <a:t>při vysoké citlivosti) nebo se spoléhat více </a:t>
            </a:r>
            <a:r>
              <a:rPr lang="cs-CZ" sz="1600" dirty="0" smtClean="0"/>
              <a:t>na trendy ověřené v minulém </a:t>
            </a:r>
            <a:r>
              <a:rPr lang="cs-CZ" sz="1600" dirty="0"/>
              <a:t>období </a:t>
            </a:r>
            <a:r>
              <a:rPr lang="cs-CZ" sz="1600" dirty="0" smtClean="0"/>
              <a:t>podnikatelské aktivity </a:t>
            </a:r>
            <a:r>
              <a:rPr lang="cs-CZ" sz="1600" dirty="0"/>
              <a:t>firmy bez významných </a:t>
            </a:r>
            <a:r>
              <a:rPr lang="cs-CZ" sz="1600" dirty="0" smtClean="0"/>
              <a:t>odchylek </a:t>
            </a:r>
            <a:r>
              <a:rPr lang="cs-CZ" sz="1600" dirty="0"/>
              <a:t>od jeho základní verze (při nízké citlivosti</a:t>
            </a:r>
            <a:r>
              <a:rPr lang="cs-CZ" sz="1600" dirty="0" smtClean="0"/>
              <a:t>).</a:t>
            </a:r>
            <a:endParaRPr lang="cs-CZ" sz="1600" dirty="0"/>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EFE (</a:t>
            </a:r>
            <a:r>
              <a:rPr lang="cs-CZ" dirty="0" err="1" smtClean="0"/>
              <a:t>External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392002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Matice </a:t>
            </a:r>
            <a:r>
              <a:rPr lang="cs-CZ" sz="1600" dirty="0"/>
              <a:t>IE = matice hodnocení interních a externích faktorů </a:t>
            </a:r>
            <a:r>
              <a:rPr lang="cs-CZ" sz="1600" dirty="0" smtClean="0"/>
              <a:t>slouží k tomu</a:t>
            </a:r>
            <a:r>
              <a:rPr lang="cs-CZ" sz="1600" dirty="0"/>
              <a:t>, aby pomocí </a:t>
            </a:r>
            <a:r>
              <a:rPr lang="cs-CZ" sz="1600" dirty="0" smtClean="0"/>
              <a:t>ní </a:t>
            </a:r>
            <a:r>
              <a:rPr lang="cs-CZ" sz="1600" dirty="0"/>
              <a:t>byla zvolena správná strategie, </a:t>
            </a:r>
            <a:r>
              <a:rPr lang="cs-CZ" sz="1600" dirty="0" smtClean="0"/>
              <a:t>které </a:t>
            </a:r>
            <a:r>
              <a:rPr lang="cs-CZ" sz="1600" dirty="0"/>
              <a:t>bude vycházet a </a:t>
            </a:r>
            <a:r>
              <a:rPr lang="cs-CZ" sz="1600" dirty="0" smtClean="0"/>
              <a:t>respektovat faktory zjištěné během analýzy </a:t>
            </a:r>
            <a:r>
              <a:rPr lang="cs-CZ" sz="1600" dirty="0"/>
              <a:t>prostředí</a:t>
            </a:r>
            <a:r>
              <a:rPr lang="cs-CZ" sz="1600" dirty="0" smtClean="0"/>
              <a:t>.</a:t>
            </a:r>
          </a:p>
          <a:p>
            <a:pPr algn="just"/>
            <a:endParaRPr lang="cs-CZ" sz="1600" dirty="0"/>
          </a:p>
          <a:p>
            <a:pPr algn="just"/>
            <a:r>
              <a:rPr lang="cs-CZ" sz="1600" dirty="0"/>
              <a:t>Po zanesení hodnot z matic IFE a EFE můžeme vidět výslednou pozici konkrétního podniku v Matici IE</a:t>
            </a:r>
            <a:r>
              <a:rPr lang="cs-CZ" sz="1600" b="1" dirty="0"/>
              <a:t>. </a:t>
            </a:r>
            <a:endParaRPr lang="cs-CZ" sz="1600" b="1" dirty="0" smtClean="0"/>
          </a:p>
          <a:p>
            <a:pPr algn="just"/>
            <a:endParaRPr lang="cs-CZ" sz="1600" b="1" dirty="0"/>
          </a:p>
          <a:p>
            <a:pPr algn="just"/>
            <a:r>
              <a:rPr lang="cs-CZ" sz="1600" dirty="0" smtClean="0"/>
              <a:t>Graf </a:t>
            </a:r>
            <a:r>
              <a:rPr lang="cs-CZ" sz="1600" dirty="0"/>
              <a:t>matice je sestaven </a:t>
            </a:r>
            <a:r>
              <a:rPr lang="cs-CZ" sz="1600" dirty="0" smtClean="0"/>
              <a:t>z devíti </a:t>
            </a:r>
            <a:r>
              <a:rPr lang="cs-CZ" sz="1600" dirty="0"/>
              <a:t>dílčích polí, ze kterých vychází </a:t>
            </a:r>
            <a:r>
              <a:rPr lang="cs-CZ" sz="1600" dirty="0" smtClean="0"/>
              <a:t>rozdělení </a:t>
            </a:r>
            <a:r>
              <a:rPr lang="cs-CZ" sz="1600" dirty="0"/>
              <a:t>strategií do 3 </a:t>
            </a:r>
            <a:r>
              <a:rPr lang="cs-CZ" sz="1600" dirty="0" smtClean="0"/>
              <a:t>skupin:</a:t>
            </a:r>
          </a:p>
          <a:p>
            <a:pPr lvl="1" algn="just"/>
            <a:r>
              <a:rPr lang="cs-CZ" sz="1600" dirty="0" smtClean="0"/>
              <a:t>Oblasti </a:t>
            </a:r>
            <a:r>
              <a:rPr lang="cs-CZ" sz="1600" dirty="0"/>
              <a:t>I, II, IV </a:t>
            </a:r>
            <a:r>
              <a:rPr lang="cs-CZ" sz="1600" dirty="0" smtClean="0"/>
              <a:t>- „</a:t>
            </a:r>
            <a:r>
              <a:rPr lang="cs-CZ" sz="1600" dirty="0"/>
              <a:t>Stavěj a zajišťuj růst</a:t>
            </a:r>
            <a:r>
              <a:rPr lang="cs-CZ" sz="1600" dirty="0" smtClean="0"/>
              <a:t>“</a:t>
            </a:r>
          </a:p>
          <a:p>
            <a:pPr lvl="1" algn="just"/>
            <a:r>
              <a:rPr lang="cs-CZ" sz="1600" dirty="0"/>
              <a:t>Oblasti III, V, VII </a:t>
            </a:r>
            <a:r>
              <a:rPr lang="cs-CZ" sz="1600" dirty="0" smtClean="0"/>
              <a:t>- </a:t>
            </a:r>
            <a:r>
              <a:rPr lang="cs-CZ" sz="1600" dirty="0"/>
              <a:t>„</a:t>
            </a:r>
            <a:r>
              <a:rPr lang="cs-CZ" sz="1600" dirty="0" smtClean="0"/>
              <a:t>Udržuj </a:t>
            </a:r>
            <a:r>
              <a:rPr lang="cs-CZ" sz="1600" dirty="0"/>
              <a:t>a potvrzuj</a:t>
            </a:r>
            <a:r>
              <a:rPr lang="cs-CZ" sz="1600" dirty="0" smtClean="0"/>
              <a:t>“</a:t>
            </a:r>
          </a:p>
          <a:p>
            <a:pPr lvl="1" algn="just"/>
            <a:r>
              <a:rPr lang="cs-CZ" sz="1600" dirty="0"/>
              <a:t>Oblasti VI, VIII, IX </a:t>
            </a:r>
            <a:r>
              <a:rPr lang="cs-CZ" sz="1600" dirty="0" smtClean="0"/>
              <a:t>- </a:t>
            </a:r>
            <a:r>
              <a:rPr lang="cs-CZ" sz="1600" dirty="0"/>
              <a:t>„Sklízej a zbavuj se“.</a:t>
            </a:r>
          </a:p>
          <a:p>
            <a:pPr lvl="1" algn="just"/>
            <a:endParaRPr lang="cs-CZ" sz="1600" dirty="0"/>
          </a:p>
          <a:p>
            <a:pPr lvl="1" algn="just"/>
            <a:endParaRPr lang="cs-CZ" sz="1600" dirty="0"/>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IE</a:t>
            </a:r>
            <a:endParaRPr lang="cs-CZ" dirty="0"/>
          </a:p>
        </p:txBody>
      </p:sp>
    </p:spTree>
    <p:extLst>
      <p:ext uri="{BB962C8B-B14F-4D97-AF65-F5344CB8AC3E}">
        <p14:creationId xmlns:p14="http://schemas.microsoft.com/office/powerpoint/2010/main" val="352691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IE</a:t>
            </a:r>
            <a:endParaRPr lang="cs-CZ" dirty="0"/>
          </a:p>
        </p:txBody>
      </p:sp>
      <p:graphicFrame>
        <p:nvGraphicFramePr>
          <p:cNvPr id="2" name="Tabulka 1"/>
          <p:cNvGraphicFramePr>
            <a:graphicFrameLocks noGrp="1"/>
          </p:cNvGraphicFramePr>
          <p:nvPr>
            <p:extLst/>
          </p:nvPr>
        </p:nvGraphicFramePr>
        <p:xfrm>
          <a:off x="1331640" y="1074390"/>
          <a:ext cx="5238007" cy="3657600"/>
        </p:xfrm>
        <a:graphic>
          <a:graphicData uri="http://schemas.openxmlformats.org/drawingml/2006/table">
            <a:tbl>
              <a:tblPr firstRow="1" firstCol="1" bandRow="1">
                <a:tableStyleId>{5C22544A-7EE6-4342-B048-85BDC9FD1C3A}</a:tableStyleId>
              </a:tblPr>
              <a:tblGrid>
                <a:gridCol w="512573">
                  <a:extLst>
                    <a:ext uri="{9D8B030D-6E8A-4147-A177-3AD203B41FA5}">
                      <a16:colId xmlns:a16="http://schemas.microsoft.com/office/drawing/2014/main" val="218726871"/>
                    </a:ext>
                  </a:extLst>
                </a:gridCol>
                <a:gridCol w="855580">
                  <a:extLst>
                    <a:ext uri="{9D8B030D-6E8A-4147-A177-3AD203B41FA5}">
                      <a16:colId xmlns:a16="http://schemas.microsoft.com/office/drawing/2014/main" val="2602515409"/>
                    </a:ext>
                  </a:extLst>
                </a:gridCol>
                <a:gridCol w="483822">
                  <a:extLst>
                    <a:ext uri="{9D8B030D-6E8A-4147-A177-3AD203B41FA5}">
                      <a16:colId xmlns:a16="http://schemas.microsoft.com/office/drawing/2014/main" val="2373902903"/>
                    </a:ext>
                  </a:extLst>
                </a:gridCol>
                <a:gridCol w="888459">
                  <a:extLst>
                    <a:ext uri="{9D8B030D-6E8A-4147-A177-3AD203B41FA5}">
                      <a16:colId xmlns:a16="http://schemas.microsoft.com/office/drawing/2014/main" val="1585402834"/>
                    </a:ext>
                  </a:extLst>
                </a:gridCol>
                <a:gridCol w="888459">
                  <a:extLst>
                    <a:ext uri="{9D8B030D-6E8A-4147-A177-3AD203B41FA5}">
                      <a16:colId xmlns:a16="http://schemas.microsoft.com/office/drawing/2014/main" val="79627727"/>
                    </a:ext>
                  </a:extLst>
                </a:gridCol>
                <a:gridCol w="831711">
                  <a:extLst>
                    <a:ext uri="{9D8B030D-6E8A-4147-A177-3AD203B41FA5}">
                      <a16:colId xmlns:a16="http://schemas.microsoft.com/office/drawing/2014/main" val="2180186061"/>
                    </a:ext>
                  </a:extLst>
                </a:gridCol>
                <a:gridCol w="777403">
                  <a:extLst>
                    <a:ext uri="{9D8B030D-6E8A-4147-A177-3AD203B41FA5}">
                      <a16:colId xmlns:a16="http://schemas.microsoft.com/office/drawing/2014/main" val="2922485545"/>
                    </a:ext>
                  </a:extLst>
                </a:gridCol>
              </a:tblGrid>
              <a:tr h="0">
                <a:tc rowSpan="7">
                  <a:txBody>
                    <a:bodyPr/>
                    <a:lstStyle/>
                    <a:p>
                      <a:pPr marL="329565" marR="71755" algn="ctr">
                        <a:lnSpc>
                          <a:spcPct val="150000"/>
                        </a:lnSpc>
                        <a:spcAft>
                          <a:spcPts val="0"/>
                        </a:spcAft>
                      </a:pPr>
                      <a:r>
                        <a:rPr lang="cs-CZ" sz="1600">
                          <a:solidFill>
                            <a:srgbClr val="000000"/>
                          </a:solidFill>
                          <a:effectLst/>
                        </a:rPr>
                        <a:t>Externí hodnocení (EFE)</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b="0" dirty="0">
                          <a:solidFill>
                            <a:srgbClr val="000000"/>
                          </a:solidFill>
                          <a:effectLst/>
                        </a:rPr>
                        <a:t>4</a:t>
                      </a:r>
                      <a:endParaRPr lang="cs-CZ"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939624043"/>
                  </a:ext>
                </a:extLst>
              </a:tr>
              <a:tr h="0">
                <a:tc vMerge="1">
                  <a:txBody>
                    <a:bodyPr/>
                    <a:lstStyle/>
                    <a:p>
                      <a:endParaRPr lang="cs-CZ"/>
                    </a:p>
                  </a:txBody>
                  <a:tcPr/>
                </a:tc>
                <a:tc>
                  <a:txBody>
                    <a:bodyPr/>
                    <a:lstStyle/>
                    <a:p>
                      <a:pPr algn="r">
                        <a:lnSpc>
                          <a:spcPct val="150000"/>
                        </a:lnSpc>
                        <a:spcAft>
                          <a:spcPts val="0"/>
                        </a:spcAft>
                      </a:pPr>
                      <a:r>
                        <a:rPr lang="cs-CZ" sz="1600" dirty="0">
                          <a:solidFill>
                            <a:srgbClr val="000000"/>
                          </a:solidFill>
                          <a:effectLst/>
                        </a:rPr>
                        <a:t>vysoké</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 </a:t>
                      </a:r>
                    </a:p>
                    <a:p>
                      <a:pPr algn="r">
                        <a:lnSpc>
                          <a:spcPct val="150000"/>
                        </a:lnSpc>
                        <a:spcAft>
                          <a:spcPts val="0"/>
                        </a:spcAft>
                      </a:pPr>
                      <a:r>
                        <a:rPr lang="cs-CZ" sz="1600" dirty="0">
                          <a:solidFill>
                            <a:srgbClr val="000000"/>
                          </a:solidFill>
                          <a:effectLst/>
                        </a:rPr>
                        <a:t>3</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III</a:t>
                      </a:r>
                    </a:p>
                    <a:p>
                      <a:pPr algn="ctr">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3404912699"/>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IV</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p>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391354288"/>
                  </a:ext>
                </a:extLst>
              </a:tr>
              <a:tr h="0">
                <a:tc vMerge="1">
                  <a:txBody>
                    <a:bodyPr/>
                    <a:lstStyle/>
                    <a:p>
                      <a:endParaRPr lang="cs-CZ"/>
                    </a:p>
                  </a:txBody>
                  <a:tcPr/>
                </a:tc>
                <a:tc>
                  <a:txBody>
                    <a:bodyPr/>
                    <a:lstStyle/>
                    <a:p>
                      <a:pPr algn="r">
                        <a:lnSpc>
                          <a:spcPct val="150000"/>
                        </a:lnSpc>
                        <a:spcAft>
                          <a:spcPts val="0"/>
                        </a:spcAft>
                      </a:pPr>
                      <a:r>
                        <a:rPr lang="cs-CZ" sz="1600">
                          <a:solidFill>
                            <a:srgbClr val="000000"/>
                          </a:solidFill>
                          <a:effectLst/>
                        </a:rPr>
                        <a:t>nízké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r">
                        <a:lnSpc>
                          <a:spcPct val="150000"/>
                        </a:lnSpc>
                        <a:spcAft>
                          <a:spcPts val="0"/>
                        </a:spcAft>
                      </a:pPr>
                      <a:r>
                        <a:rPr lang="cs-CZ" sz="1600" dirty="0">
                          <a:solidFill>
                            <a:srgbClr val="000000"/>
                          </a:solidFill>
                          <a:effectLst/>
                        </a:rPr>
                        <a:t>1</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VII</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VIII</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dirty="0">
                          <a:solidFill>
                            <a:srgbClr val="000000"/>
                          </a:solidFill>
                          <a:effectLst/>
                        </a:rPr>
                        <a:t>IX</a:t>
                      </a:r>
                    </a:p>
                    <a:p>
                      <a:pPr algn="ctr">
                        <a:lnSpc>
                          <a:spcPct val="150000"/>
                        </a:lnSpc>
                        <a:spcAft>
                          <a:spcPts val="0"/>
                        </a:spcAft>
                      </a:pPr>
                      <a:r>
                        <a:rPr lang="cs-CZ" sz="1600" dirty="0">
                          <a:solidFill>
                            <a:srgbClr val="000000"/>
                          </a:solidFill>
                          <a:effectLst/>
                        </a:rPr>
                        <a:t> </a:t>
                      </a:r>
                      <a:endParaRPr lang="cs-CZ"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50279825"/>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4</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3</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2</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1</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1637506500"/>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silné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střední</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a:lnSpc>
                          <a:spcPct val="150000"/>
                        </a:lnSpc>
                        <a:spcAft>
                          <a:spcPts val="0"/>
                        </a:spcAft>
                      </a:pPr>
                      <a:r>
                        <a:rPr lang="cs-CZ" sz="1600">
                          <a:solidFill>
                            <a:srgbClr val="000000"/>
                          </a:solidFill>
                          <a:effectLst/>
                        </a:rPr>
                        <a:t>slabé</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extLst>
                  <a:ext uri="{0D108BD9-81ED-4DB2-BD59-A6C34878D82A}">
                    <a16:rowId xmlns:a16="http://schemas.microsoft.com/office/drawing/2014/main" val="2490760053"/>
                  </a:ext>
                </a:extLst>
              </a:tr>
              <a:tr h="0">
                <a:tc vMerge="1">
                  <a:txBody>
                    <a:bodyPr/>
                    <a:lstStyle/>
                    <a:p>
                      <a:endParaRPr lang="cs-CZ"/>
                    </a:p>
                  </a:txBody>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just">
                        <a:lnSpc>
                          <a:spcPct val="150000"/>
                        </a:lnSpc>
                        <a:spcAft>
                          <a:spcPts val="0"/>
                        </a:spcAft>
                      </a:pPr>
                      <a:r>
                        <a:rPr lang="cs-CZ" sz="1600">
                          <a:solidFill>
                            <a:srgbClr val="000000"/>
                          </a:solidFill>
                          <a:effectLst/>
                        </a:rPr>
                        <a:t> </a:t>
                      </a:r>
                      <a:endParaRPr lang="cs-CZ"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gridSpan="4">
                  <a:txBody>
                    <a:bodyPr/>
                    <a:lstStyle/>
                    <a:p>
                      <a:pPr algn="ctr">
                        <a:lnSpc>
                          <a:spcPct val="150000"/>
                        </a:lnSpc>
                        <a:spcAft>
                          <a:spcPts val="0"/>
                        </a:spcAft>
                      </a:pPr>
                      <a:r>
                        <a:rPr lang="cs-CZ" sz="1600" b="1" dirty="0">
                          <a:solidFill>
                            <a:srgbClr val="000000"/>
                          </a:solidFill>
                          <a:effectLst/>
                        </a:rPr>
                        <a:t>Interní hodnocení (IFE)</a:t>
                      </a:r>
                      <a:endParaRPr lang="cs-CZ"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29695654"/>
                  </a:ext>
                </a:extLst>
              </a:tr>
            </a:tbl>
          </a:graphicData>
        </a:graphic>
      </p:graphicFrame>
      <p:cxnSp>
        <p:nvCxnSpPr>
          <p:cNvPr id="6" name="AutoShape 2"/>
          <p:cNvCxnSpPr>
            <a:cxnSpLocks noChangeShapeType="1"/>
          </p:cNvCxnSpPr>
          <p:nvPr/>
        </p:nvCxnSpPr>
        <p:spPr bwMode="auto">
          <a:xfrm flipV="1">
            <a:off x="4781743" y="2147070"/>
            <a:ext cx="5576" cy="1432792"/>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7" name="AutoShape 4"/>
          <p:cNvCxnSpPr>
            <a:cxnSpLocks noChangeShapeType="1"/>
          </p:cNvCxnSpPr>
          <p:nvPr/>
        </p:nvCxnSpPr>
        <p:spPr bwMode="auto">
          <a:xfrm>
            <a:off x="3182293" y="2067694"/>
            <a:ext cx="153670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8" name="AutoShape 5"/>
          <p:cNvSpPr>
            <a:spLocks noChangeArrowheads="1"/>
          </p:cNvSpPr>
          <p:nvPr/>
        </p:nvSpPr>
        <p:spPr bwMode="auto">
          <a:xfrm>
            <a:off x="4707131" y="1988319"/>
            <a:ext cx="149225" cy="158750"/>
          </a:xfrm>
          <a:prstGeom prst="star5">
            <a:avLst/>
          </a:prstGeom>
          <a:solidFill>
            <a:schemeClr val="tx1">
              <a:lumMod val="60000"/>
              <a:lumOff val="40000"/>
            </a:schemeClr>
          </a:solidFill>
          <a:ln w="9525">
            <a:solidFill>
              <a:srgbClr val="000000"/>
            </a:solidFill>
            <a:miter lim="800000"/>
            <a:headEnd/>
            <a:tailEnd/>
          </a:ln>
        </p:spPr>
        <p:txBody>
          <a:bodyPr rot="0" vert="horz" wrap="square" lIns="91440" tIns="45720" rIns="91440" bIns="45720" anchor="t" anchorCtr="0" upright="1">
            <a:noAutofit/>
          </a:bodyPr>
          <a:lstStyle/>
          <a:p>
            <a:endParaRPr lang="cs-CZ" sz="1600">
              <a:solidFill>
                <a:srgbClr val="000000"/>
              </a:solidFill>
            </a:endParaRPr>
          </a:p>
        </p:txBody>
      </p:sp>
    </p:spTree>
    <p:extLst>
      <p:ext uri="{BB962C8B-B14F-4D97-AF65-F5344CB8AC3E}">
        <p14:creationId xmlns:p14="http://schemas.microsoft.com/office/powerpoint/2010/main" val="33326545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K vymezení vhodné strategické pozice pro podnik a jeho činnosti je využívána </a:t>
            </a:r>
            <a:r>
              <a:rPr lang="cs-CZ" sz="1600" b="1" dirty="0"/>
              <a:t>metoda SPACE analýzy (</a:t>
            </a:r>
            <a:r>
              <a:rPr lang="cs-CZ" sz="1600" dirty="0" err="1"/>
              <a:t>Strategic</a:t>
            </a:r>
            <a:r>
              <a:rPr lang="cs-CZ" sz="1600" dirty="0"/>
              <a:t> </a:t>
            </a:r>
            <a:r>
              <a:rPr lang="cs-CZ" sz="1600" dirty="0" err="1"/>
              <a:t>Position</a:t>
            </a:r>
            <a:r>
              <a:rPr lang="cs-CZ" sz="1600" dirty="0"/>
              <a:t> and </a:t>
            </a:r>
            <a:r>
              <a:rPr lang="cs-CZ" sz="1600" dirty="0" err="1"/>
              <a:t>Action</a:t>
            </a:r>
            <a:r>
              <a:rPr lang="cs-CZ" sz="1600" dirty="0"/>
              <a:t> </a:t>
            </a:r>
            <a:r>
              <a:rPr lang="cs-CZ" sz="1600" dirty="0" err="1"/>
              <a:t>Evaluation</a:t>
            </a:r>
            <a:r>
              <a:rPr lang="cs-CZ" sz="1600" dirty="0"/>
              <a:t>). </a:t>
            </a:r>
            <a:endParaRPr lang="cs-CZ" sz="1600" dirty="0" smtClean="0"/>
          </a:p>
          <a:p>
            <a:pPr algn="just"/>
            <a:endParaRPr lang="cs-CZ" sz="1600" dirty="0" smtClean="0"/>
          </a:p>
          <a:p>
            <a:pPr marL="0" indent="0" algn="just">
              <a:buNone/>
            </a:pPr>
            <a:r>
              <a:rPr lang="cs-CZ" sz="1600" dirty="0" smtClean="0"/>
              <a:t>Srovnává </a:t>
            </a:r>
            <a:r>
              <a:rPr lang="cs-CZ" sz="1600" dirty="0"/>
              <a:t>dvě základní oblasti, jimiž </a:t>
            </a:r>
            <a:r>
              <a:rPr lang="cs-CZ" sz="1600" dirty="0" smtClean="0"/>
              <a:t>jsou:</a:t>
            </a:r>
          </a:p>
          <a:p>
            <a:pPr algn="just"/>
            <a:r>
              <a:rPr lang="cs-CZ" sz="1600" b="1" dirty="0" smtClean="0"/>
              <a:t>oblasti </a:t>
            </a:r>
            <a:r>
              <a:rPr lang="cs-CZ" sz="1600" b="1" dirty="0"/>
              <a:t>vnitřních sil podniku (</a:t>
            </a:r>
            <a:r>
              <a:rPr lang="cs-CZ" sz="1600" dirty="0"/>
              <a:t>ukazatelé „finanční síla podniku“, „konkurenční výhody podniku“) </a:t>
            </a:r>
            <a:endParaRPr lang="cs-CZ" sz="1600" dirty="0" smtClean="0"/>
          </a:p>
          <a:p>
            <a:pPr algn="just"/>
            <a:r>
              <a:rPr lang="cs-CZ" sz="1600" b="1" dirty="0" smtClean="0"/>
              <a:t>oblasti </a:t>
            </a:r>
            <a:r>
              <a:rPr lang="cs-CZ" sz="1600" b="1" dirty="0"/>
              <a:t>vnějšího prostředí podniku </a:t>
            </a:r>
            <a:r>
              <a:rPr lang="cs-CZ" sz="1600" dirty="0"/>
              <a:t>kam patří ukazatelé „síla odvětví“ a „stabilita prostředí“. </a:t>
            </a:r>
            <a:endParaRPr lang="cs-CZ" sz="1600" dirty="0" smtClean="0"/>
          </a:p>
          <a:p>
            <a:pPr algn="just"/>
            <a:endParaRPr lang="cs-CZ" sz="1600" dirty="0" smtClean="0"/>
          </a:p>
          <a:p>
            <a:pPr algn="just"/>
            <a:r>
              <a:rPr lang="cs-CZ" sz="1600" dirty="0" smtClean="0"/>
              <a:t>V</a:t>
            </a:r>
            <a:r>
              <a:rPr lang="cs-CZ" sz="1600" dirty="0"/>
              <a:t> rámci SPACE analýzy jsou zjištěné hodnoty jednotlivých ukazatelů zhodnoceny body a zobrazeny v grafu, který má rozmezí hodnot od +6 do -6 na obou osách </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SPACE analýza</a:t>
            </a:r>
            <a:endParaRPr lang="cs-CZ" dirty="0"/>
          </a:p>
        </p:txBody>
      </p:sp>
    </p:spTree>
    <p:extLst>
      <p:ext uri="{BB962C8B-B14F-4D97-AF65-F5344CB8AC3E}">
        <p14:creationId xmlns:p14="http://schemas.microsoft.com/office/powerpoint/2010/main" val="123277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Základní </a:t>
            </a:r>
            <a:r>
              <a:rPr lang="cs-CZ" sz="1600" b="1" dirty="0"/>
              <a:t>charakteristiky strategického rozhodování</a:t>
            </a:r>
          </a:p>
          <a:p>
            <a:pPr lvl="1" algn="just"/>
            <a:r>
              <a:rPr lang="cs-CZ" sz="1600" dirty="0"/>
              <a:t>Dlouhodobé, zaměřené na budoucnost, vysoká míra rizika a neurčitosti, týká se celé organizace, stanovující priority, flexibilní, kreativní, vztahuje organizaci k prostředí, učící se stále něco nového</a:t>
            </a:r>
          </a:p>
          <a:p>
            <a:pPr lvl="1" algn="just">
              <a:buNone/>
            </a:pPr>
            <a:endParaRPr lang="cs-CZ" sz="1600" dirty="0"/>
          </a:p>
          <a:p>
            <a:pPr algn="just"/>
            <a:r>
              <a:rPr lang="cs-CZ" sz="1600" b="1" dirty="0"/>
              <a:t>Základní charakteristiky operativního rozhodování</a:t>
            </a:r>
          </a:p>
          <a:p>
            <a:pPr lvl="1" algn="just"/>
            <a:r>
              <a:rPr lang="cs-CZ" sz="1600" dirty="0"/>
              <a:t>Reaktivní, izolované, krátkodobé, opatrné, nestanovující priority, nepružné, předvídatelné, spokojenost s daným stavem</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Rozdíly mezi strategickým a operativním rozhodováním</a:t>
            </a:r>
            <a:endParaRPr lang="cs-CZ" dirty="0"/>
          </a:p>
        </p:txBody>
      </p:sp>
    </p:spTree>
    <p:extLst>
      <p:ext uri="{BB962C8B-B14F-4D97-AF65-F5344CB8AC3E}">
        <p14:creationId xmlns:p14="http://schemas.microsoft.com/office/powerpoint/2010/main" val="399382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Význam </a:t>
            </a:r>
            <a:r>
              <a:rPr lang="cs-CZ" sz="1600" b="1" dirty="0"/>
              <a:t>stability prostředí</a:t>
            </a:r>
            <a:r>
              <a:rPr lang="cs-CZ" sz="1600" b="1" i="1" dirty="0"/>
              <a:t> </a:t>
            </a:r>
            <a:r>
              <a:rPr lang="cs-CZ" sz="1600" dirty="0"/>
              <a:t>je nutno spojovat s </a:t>
            </a:r>
            <a:r>
              <a:rPr lang="cs-CZ" sz="1600" b="1" dirty="0"/>
              <a:t>flexibilitou podniku</a:t>
            </a:r>
            <a:r>
              <a:rPr lang="cs-CZ" sz="1600" dirty="0"/>
              <a:t>, kde v době vysoké turbulence podnikatelského prostředí musí podnik reagovat pružně a rychle na rozhodující změny. </a:t>
            </a:r>
            <a:endParaRPr lang="cs-CZ" sz="1600" dirty="0" smtClean="0"/>
          </a:p>
          <a:p>
            <a:pPr algn="just"/>
            <a:endParaRPr lang="cs-CZ" sz="1600" dirty="0" smtClean="0"/>
          </a:p>
          <a:p>
            <a:pPr algn="just"/>
            <a:r>
              <a:rPr lang="cs-CZ" sz="1600" dirty="0" smtClean="0"/>
              <a:t>Naopak </a:t>
            </a:r>
            <a:r>
              <a:rPr lang="cs-CZ" sz="1600" b="1" dirty="0"/>
              <a:t>síla odvětví</a:t>
            </a:r>
            <a:r>
              <a:rPr lang="cs-CZ" sz="1600" dirty="0"/>
              <a:t> signalizuje nejen významnost této oblasti, ale i optimální využití zdrojů, růst a tím i přitažlivost pro investování. </a:t>
            </a:r>
            <a:endParaRPr lang="cs-CZ" sz="1600" dirty="0" smtClean="0"/>
          </a:p>
          <a:p>
            <a:pPr algn="just"/>
            <a:endParaRPr lang="cs-CZ" sz="1600" dirty="0" smtClean="0"/>
          </a:p>
          <a:p>
            <a:pPr algn="just"/>
            <a:r>
              <a:rPr lang="cs-CZ" sz="1600" dirty="0" smtClean="0"/>
              <a:t>Současně </a:t>
            </a:r>
            <a:r>
              <a:rPr lang="cs-CZ" sz="1600" dirty="0"/>
              <a:t>finanční</a:t>
            </a:r>
            <a:r>
              <a:rPr lang="cs-CZ" sz="1600" b="1" dirty="0"/>
              <a:t> síla podniku</a:t>
            </a:r>
            <a:r>
              <a:rPr lang="cs-CZ" sz="1600" dirty="0"/>
              <a:t> představuje faktor důležitý za nestabilních situací, kdy potřebná finanční síla může umožnit podniku přejít do jiného odvětví nebo finančně agresivní akcí </a:t>
            </a:r>
            <a:r>
              <a:rPr lang="cs-CZ" sz="1600" dirty="0" smtClean="0"/>
              <a:t>oslabit </a:t>
            </a:r>
            <a:r>
              <a:rPr lang="cs-CZ" sz="1600" dirty="0"/>
              <a:t>konkurenty ve vlastním odvětví. </a:t>
            </a:r>
            <a:endParaRPr lang="cs-CZ" sz="1600" dirty="0" smtClean="0"/>
          </a:p>
          <a:p>
            <a:pPr algn="just"/>
            <a:endParaRPr lang="cs-CZ" sz="1600" dirty="0" smtClean="0"/>
          </a:p>
          <a:p>
            <a:pPr algn="just"/>
            <a:r>
              <a:rPr lang="cs-CZ" sz="1600" dirty="0" smtClean="0"/>
              <a:t>Ukazatel </a:t>
            </a:r>
            <a:r>
              <a:rPr lang="cs-CZ" sz="1600" b="1" dirty="0"/>
              <a:t>konkurenční výhoda </a:t>
            </a:r>
            <a:r>
              <a:rPr lang="cs-CZ" sz="1600" dirty="0"/>
              <a:t>slouží k zdůraznění síly podniku v boji o zákazníka a vytváří jedinečnou příležitost pro uplatnění svých </a:t>
            </a:r>
            <a:r>
              <a:rPr lang="cs-CZ" sz="1600" dirty="0" smtClean="0"/>
              <a:t>produktů</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Ukazatelé SPACE analýzy</a:t>
            </a:r>
            <a:endParaRPr lang="cs-CZ" dirty="0"/>
          </a:p>
        </p:txBody>
      </p:sp>
    </p:spTree>
    <p:extLst>
      <p:ext uri="{BB962C8B-B14F-4D97-AF65-F5344CB8AC3E}">
        <p14:creationId xmlns:p14="http://schemas.microsoft.com/office/powerpoint/2010/main" val="24879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8103"/>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Agresivní strategie – </a:t>
            </a:r>
            <a:r>
              <a:rPr lang="cs-CZ" sz="1600" dirty="0"/>
              <a:t>typická pro atraktivní a relativně stabilní odvětví, ve kterém má podnik konkurenční výhodu, které je schopen využít. Tato strategie umožňuje podniku posílit vlastní postavení na trhu, soustředit zdroje na produkty, které mají vysokou konkurenceschopnost.</a:t>
            </a:r>
          </a:p>
          <a:p>
            <a:pPr algn="just"/>
            <a:r>
              <a:rPr lang="cs-CZ" sz="1600" b="1" dirty="0"/>
              <a:t>Konkurenční strategie, </a:t>
            </a:r>
            <a:r>
              <a:rPr lang="cs-CZ" sz="1600" dirty="0"/>
              <a:t>která</a:t>
            </a:r>
            <a:r>
              <a:rPr lang="cs-CZ" sz="1600" b="1" dirty="0"/>
              <a:t> </a:t>
            </a:r>
            <a:r>
              <a:rPr lang="cs-CZ" sz="1600" dirty="0"/>
              <a:t>je využitelná pro atraktivní, ale nestabilní prostředí, kdy kritickým faktorem je finanční síla podniku. Podnik by měl hledat možnosti, jak upevnit a posílit svou finanční pozici, vylepšovat své produkty, zavádět inovace, snižovat náklady.</a:t>
            </a:r>
          </a:p>
          <a:p>
            <a:pPr algn="just"/>
            <a:r>
              <a:rPr lang="cs-CZ" sz="1600" b="1" dirty="0"/>
              <a:t>Konservativní strategie – </a:t>
            </a:r>
            <a:r>
              <a:rPr lang="cs-CZ" sz="1600" dirty="0"/>
              <a:t>typická pro stabilní odvětví s nízkou mírou růstu při potřebné finanční stabilitě podniku. Kritickým faktorem této strategie je konkurenceschopnost výrobků</a:t>
            </a:r>
            <a:r>
              <a:rPr lang="cs-CZ" sz="1600" dirty="0" smtClean="0"/>
              <a:t>..</a:t>
            </a:r>
            <a:endParaRPr lang="cs-CZ" sz="1600" dirty="0"/>
          </a:p>
          <a:p>
            <a:pPr algn="just"/>
            <a:r>
              <a:rPr lang="cs-CZ" sz="1600" b="1" dirty="0"/>
              <a:t>Defenzivní pozice</a:t>
            </a:r>
            <a:r>
              <a:rPr lang="cs-CZ" sz="1600" dirty="0"/>
              <a:t> má převážně záchranný charakter a je typická pro neatraktivní odvětví, ve kterých se podnik nemá vhodné výrobky odolné vůči konkurenci ani potřebnou finanční sílu. Podnik by se měl proto připravovat na odchod z daného odvětví, snížit výrobní kapacity a orientovat se na jiné aktivity, které mu kvalifikace pracovníků a zdroje dovolují.</a:t>
            </a:r>
            <a:r>
              <a:rPr lang="cs-CZ" sz="1600" b="1" dirty="0" smtClean="0"/>
              <a: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směry SPACE analýzy</a:t>
            </a:r>
            <a:endParaRPr lang="cs-CZ" dirty="0"/>
          </a:p>
        </p:txBody>
      </p:sp>
    </p:spTree>
    <p:extLst>
      <p:ext uri="{BB962C8B-B14F-4D97-AF65-F5344CB8AC3E}">
        <p14:creationId xmlns:p14="http://schemas.microsoft.com/office/powerpoint/2010/main" val="28426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Zobrazení SPACE analýzy</a:t>
            </a:r>
            <a:endParaRPr lang="cs-CZ" dirty="0"/>
          </a:p>
        </p:txBody>
      </p:sp>
      <p:pic>
        <p:nvPicPr>
          <p:cNvPr id="5" name="Obrázek 4" descr="space.png"/>
          <p:cNvPicPr/>
          <p:nvPr/>
        </p:nvPicPr>
        <p:blipFill>
          <a:blip r:embed="rId2" cstate="print"/>
          <a:stretch>
            <a:fillRect/>
          </a:stretch>
        </p:blipFill>
        <p:spPr>
          <a:xfrm>
            <a:off x="1403648" y="828674"/>
            <a:ext cx="5233372" cy="3759299"/>
          </a:xfrm>
          <a:prstGeom prst="rect">
            <a:avLst/>
          </a:prstGeom>
        </p:spPr>
      </p:pic>
    </p:spTree>
    <p:extLst>
      <p:ext uri="{BB962C8B-B14F-4D97-AF65-F5344CB8AC3E}">
        <p14:creationId xmlns:p14="http://schemas.microsoft.com/office/powerpoint/2010/main" val="247653571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Tato </a:t>
            </a:r>
            <a:r>
              <a:rPr lang="cs-CZ" sz="1600" dirty="0"/>
              <a:t>matice slouží </a:t>
            </a:r>
            <a:r>
              <a:rPr lang="cs-CZ" sz="1600" dirty="0" smtClean="0"/>
              <a:t>k vyhodnocení </a:t>
            </a:r>
            <a:r>
              <a:rPr lang="cs-CZ" sz="1600" dirty="0"/>
              <a:t>jednotlivých strategií, tedy možných </a:t>
            </a:r>
            <a:r>
              <a:rPr lang="cs-CZ" sz="1600" dirty="0" smtClean="0"/>
              <a:t>variant spadajících do daných strategií.</a:t>
            </a:r>
          </a:p>
          <a:p>
            <a:pPr algn="just"/>
            <a:r>
              <a:rPr lang="cs-CZ" sz="1600" dirty="0"/>
              <a:t>Matice QSPM je </a:t>
            </a:r>
            <a:r>
              <a:rPr lang="cs-CZ" sz="1600" dirty="0" smtClean="0"/>
              <a:t>založena </a:t>
            </a:r>
            <a:r>
              <a:rPr lang="cs-CZ" sz="1600" dirty="0"/>
              <a:t>na informacích získaných z analýzy prostředí, konkrétně navazuje na výstupy analýzy prostředí tedy na analýzy EFE a </a:t>
            </a:r>
            <a:r>
              <a:rPr lang="cs-CZ" sz="1600" dirty="0" smtClean="0"/>
              <a:t>IFE. </a:t>
            </a:r>
          </a:p>
          <a:p>
            <a:pPr algn="just"/>
            <a:r>
              <a:rPr lang="cs-CZ" sz="1600" dirty="0" smtClean="0"/>
              <a:t>V rámci matice QSPM se stanovuje vliv/atraktivnost každého faktoru</a:t>
            </a:r>
          </a:p>
          <a:p>
            <a:pPr algn="just"/>
            <a:r>
              <a:rPr lang="cs-CZ" sz="1600" dirty="0"/>
              <a:t>Vliv se označuje AS (</a:t>
            </a:r>
            <a:r>
              <a:rPr lang="cs-CZ" sz="1600" dirty="0" err="1"/>
              <a:t>Attractiveness</a:t>
            </a:r>
            <a:r>
              <a:rPr lang="cs-CZ" sz="1600" dirty="0"/>
              <a:t> </a:t>
            </a:r>
            <a:r>
              <a:rPr lang="cs-CZ" sz="1600" dirty="0" err="1"/>
              <a:t>Scores</a:t>
            </a:r>
            <a:r>
              <a:rPr lang="cs-CZ" sz="1600" dirty="0"/>
              <a:t>) a je hodnocen následovně: </a:t>
            </a:r>
            <a:r>
              <a:rPr lang="cs-CZ" sz="1600" dirty="0" smtClean="0"/>
              <a:t>1 </a:t>
            </a:r>
            <a:r>
              <a:rPr lang="cs-CZ" sz="1600" dirty="0"/>
              <a:t>– málo </a:t>
            </a:r>
            <a:r>
              <a:rPr lang="cs-CZ" sz="1600" dirty="0" smtClean="0"/>
              <a:t>atraktivní, 2 </a:t>
            </a:r>
            <a:r>
              <a:rPr lang="cs-CZ" sz="1600" dirty="0"/>
              <a:t>– více </a:t>
            </a:r>
            <a:r>
              <a:rPr lang="cs-CZ" sz="1600" dirty="0" smtClean="0"/>
              <a:t>atraktivní, 3 </a:t>
            </a:r>
            <a:r>
              <a:rPr lang="cs-CZ" sz="1600" dirty="0"/>
              <a:t>– průměrně </a:t>
            </a:r>
            <a:r>
              <a:rPr lang="cs-CZ" sz="1600" dirty="0" smtClean="0"/>
              <a:t>atraktivní, 4 </a:t>
            </a:r>
            <a:r>
              <a:rPr lang="cs-CZ" sz="1600" dirty="0"/>
              <a:t>– velice </a:t>
            </a:r>
            <a:r>
              <a:rPr lang="cs-CZ" sz="1600" dirty="0" smtClean="0"/>
              <a:t>atraktivní.</a:t>
            </a:r>
          </a:p>
          <a:p>
            <a:pPr algn="just"/>
            <a:r>
              <a:rPr lang="cs-CZ" sz="1600" dirty="0"/>
              <a:t>Dále je vypočítán celkový koeficient vlivu TAS (</a:t>
            </a:r>
            <a:r>
              <a:rPr lang="cs-CZ" sz="1600" dirty="0" err="1"/>
              <a:t>Total</a:t>
            </a:r>
            <a:r>
              <a:rPr lang="cs-CZ" sz="1600" dirty="0"/>
              <a:t> </a:t>
            </a:r>
            <a:r>
              <a:rPr lang="cs-CZ" sz="1600" dirty="0" err="1"/>
              <a:t>Attractiveness</a:t>
            </a:r>
            <a:r>
              <a:rPr lang="cs-CZ" sz="1600" dirty="0"/>
              <a:t> </a:t>
            </a:r>
            <a:r>
              <a:rPr lang="cs-CZ" sz="1600" dirty="0" err="1"/>
              <a:t>Scores</a:t>
            </a:r>
            <a:r>
              <a:rPr lang="cs-CZ" sz="1600" dirty="0"/>
              <a:t>), který je součinem váhy a atraktivnosti daného faktoru na zvolenou strategii. Na konec je sestavena suma TAS pro jednotlivé varianty strategií a jako doporučená se zvolí ta s největší hodnotou </a:t>
            </a:r>
            <a:r>
              <a:rPr lang="cs-CZ" sz="1600" dirty="0" smtClean="0"/>
              <a:t> </a:t>
            </a:r>
            <a:endParaRPr lang="cs-CZ" sz="1600" dirty="0"/>
          </a:p>
          <a:p>
            <a:pPr algn="just"/>
            <a:endParaRPr lang="cs-CZ" sz="1600" dirty="0" smtClean="0"/>
          </a:p>
          <a:p>
            <a:pPr algn="just"/>
            <a:endParaRPr lang="cs-CZ" sz="1600" dirty="0"/>
          </a:p>
          <a:p>
            <a:pPr marL="678942" lvl="1" algn="just">
              <a:buFont typeface="Arial" panose="020B0604020202020204" pitchFamily="34" charset="0"/>
              <a:buChar char="•"/>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Matice QSPM (</a:t>
            </a:r>
            <a:r>
              <a:rPr lang="cs-CZ" dirty="0" err="1" smtClean="0"/>
              <a:t>Quantitative</a:t>
            </a:r>
            <a:r>
              <a:rPr lang="cs-CZ" dirty="0" smtClean="0"/>
              <a:t> </a:t>
            </a:r>
            <a:r>
              <a:rPr lang="cs-CZ" dirty="0" err="1" smtClean="0"/>
              <a:t>Strategic</a:t>
            </a:r>
            <a:r>
              <a:rPr lang="cs-CZ" dirty="0" smtClean="0"/>
              <a:t> </a:t>
            </a:r>
            <a:r>
              <a:rPr lang="cs-CZ" dirty="0" err="1" smtClean="0"/>
              <a:t>Plannning</a:t>
            </a:r>
            <a:r>
              <a:rPr lang="cs-CZ" dirty="0" smtClean="0"/>
              <a:t> Matrix </a:t>
            </a:r>
            <a:endParaRPr lang="cs-CZ" dirty="0"/>
          </a:p>
        </p:txBody>
      </p:sp>
    </p:spTree>
    <p:extLst>
      <p:ext uri="{BB962C8B-B14F-4D97-AF65-F5344CB8AC3E}">
        <p14:creationId xmlns:p14="http://schemas.microsoft.com/office/powerpoint/2010/main" val="418031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indent="-357188" algn="just">
              <a:buNone/>
            </a:pPr>
            <a:r>
              <a:rPr lang="cs-CZ" sz="1600" dirty="0" smtClean="0"/>
              <a:t>1. 	Výčet </a:t>
            </a:r>
            <a:r>
              <a:rPr lang="cs-CZ" sz="1600" dirty="0"/>
              <a:t>všech </a:t>
            </a:r>
            <a:r>
              <a:rPr lang="cs-CZ" sz="1600" dirty="0" smtClean="0"/>
              <a:t>faktorů zvolených do </a:t>
            </a:r>
            <a:r>
              <a:rPr lang="cs-CZ" sz="1600" dirty="0"/>
              <a:t>analýzy vnitřního a vnějšího prostředí.</a:t>
            </a:r>
          </a:p>
          <a:p>
            <a:pPr marL="357188" indent="-357188" algn="just">
              <a:buNone/>
            </a:pPr>
            <a:r>
              <a:rPr lang="cs-CZ" sz="1600" dirty="0" smtClean="0"/>
              <a:t>2.	Přiřazení </a:t>
            </a:r>
            <a:r>
              <a:rPr lang="cs-CZ" sz="1600" dirty="0"/>
              <a:t>vah, které </a:t>
            </a:r>
            <a:r>
              <a:rPr lang="cs-CZ" sz="1600" dirty="0" smtClean="0"/>
              <a:t>byly stanoveny </a:t>
            </a:r>
            <a:r>
              <a:rPr lang="cs-CZ" sz="1600" dirty="0"/>
              <a:t>při sestavování IFE a EFE analýz.</a:t>
            </a:r>
          </a:p>
          <a:p>
            <a:pPr marL="357188" indent="-357188" algn="just">
              <a:buNone/>
            </a:pPr>
            <a:r>
              <a:rPr lang="cs-CZ" sz="1600" dirty="0"/>
              <a:t>3</a:t>
            </a:r>
            <a:r>
              <a:rPr lang="cs-CZ" sz="1600" dirty="0" smtClean="0"/>
              <a:t>. 	Stanovení </a:t>
            </a:r>
            <a:r>
              <a:rPr lang="cs-CZ" sz="1600" dirty="0"/>
              <a:t>jednotlivých </a:t>
            </a:r>
            <a:r>
              <a:rPr lang="cs-CZ" sz="1600" dirty="0" smtClean="0"/>
              <a:t>strategických variant.</a:t>
            </a:r>
            <a:endParaRPr lang="cs-CZ" sz="1600" dirty="0"/>
          </a:p>
          <a:p>
            <a:pPr marL="357188" indent="-357188" algn="just">
              <a:buNone/>
            </a:pPr>
            <a:r>
              <a:rPr lang="cs-CZ" sz="1600" dirty="0"/>
              <a:t>4</a:t>
            </a:r>
            <a:r>
              <a:rPr lang="cs-CZ" sz="1600" dirty="0" smtClean="0"/>
              <a:t>. 	Stanovení koeficientu důležitosti (atraktivity) </a:t>
            </a:r>
            <a:r>
              <a:rPr lang="cs-CZ" sz="1600" dirty="0"/>
              <a:t>zvlášť pro každý faktor </a:t>
            </a:r>
            <a:r>
              <a:rPr lang="cs-CZ" sz="1600" dirty="0" smtClean="0"/>
              <a:t>s návazností </a:t>
            </a:r>
            <a:r>
              <a:rPr lang="cs-CZ" sz="1600" dirty="0"/>
              <a:t>na dané </a:t>
            </a:r>
            <a:r>
              <a:rPr lang="cs-CZ" sz="1600" dirty="0" smtClean="0"/>
              <a:t>strategické varianty</a:t>
            </a:r>
            <a:endParaRPr lang="cs-CZ" sz="1600" dirty="0"/>
          </a:p>
          <a:p>
            <a:pPr marL="357188" indent="-357188" algn="just">
              <a:buNone/>
            </a:pPr>
            <a:r>
              <a:rPr lang="cs-CZ" sz="1600" dirty="0" smtClean="0"/>
              <a:t>5. 	Stanovení </a:t>
            </a:r>
            <a:r>
              <a:rPr lang="cs-CZ" sz="1600" dirty="0"/>
              <a:t>celkové důležitosti faktorů, vynásobením váhy a </a:t>
            </a:r>
            <a:r>
              <a:rPr lang="cs-CZ" sz="1600" dirty="0" smtClean="0"/>
              <a:t>koeficientem důležitosti</a:t>
            </a:r>
            <a:r>
              <a:rPr lang="cs-CZ" sz="1600" dirty="0"/>
              <a:t>.</a:t>
            </a:r>
          </a:p>
          <a:p>
            <a:pPr marL="357188" indent="-357188" algn="just">
              <a:buAutoNum type="arabicPeriod" startAt="6"/>
            </a:pPr>
            <a:r>
              <a:rPr lang="cs-CZ" sz="1600" dirty="0" smtClean="0"/>
              <a:t>Vyhodnocení každé </a:t>
            </a:r>
            <a:r>
              <a:rPr lang="cs-CZ" sz="1600" dirty="0"/>
              <a:t>varianty strategie, jako sumy celkových důležitostí faktorů</a:t>
            </a:r>
            <a:r>
              <a:rPr lang="cs-CZ" sz="1600" dirty="0" smtClean="0"/>
              <a:t>.</a:t>
            </a:r>
          </a:p>
          <a:p>
            <a:pPr marL="357188" indent="-357188" algn="just">
              <a:buAutoNum type="arabicPeriod" startAt="6"/>
            </a:pPr>
            <a:endParaRPr lang="cs-CZ" sz="1600" dirty="0"/>
          </a:p>
          <a:p>
            <a:pPr algn="just"/>
            <a:r>
              <a:rPr lang="cs-CZ" sz="1600" dirty="0"/>
              <a:t>Varianta </a:t>
            </a:r>
            <a:r>
              <a:rPr lang="cs-CZ" sz="1600" dirty="0" smtClean="0"/>
              <a:t>s nejvyšší </a:t>
            </a:r>
            <a:r>
              <a:rPr lang="cs-CZ" sz="1600" dirty="0"/>
              <a:t>celkovým hodnocením bude mít nejlepší uplatnění pro vnější i vnitřní </a:t>
            </a:r>
            <a:r>
              <a:rPr lang="cs-CZ" sz="1600" dirty="0" smtClean="0"/>
              <a:t>prostředí </a:t>
            </a:r>
            <a:r>
              <a:rPr lang="cs-CZ" sz="1600" dirty="0"/>
              <a:t>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Matice QSPM - postup</a:t>
            </a:r>
            <a:endParaRPr lang="cs-CZ" dirty="0"/>
          </a:p>
        </p:txBody>
      </p:sp>
    </p:spTree>
    <p:extLst>
      <p:ext uri="{BB962C8B-B14F-4D97-AF65-F5344CB8AC3E}">
        <p14:creationId xmlns:p14="http://schemas.microsoft.com/office/powerpoint/2010/main" val="231719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Příklad matice QSPM</a:t>
            </a:r>
            <a:endParaRPr lang="cs-CZ" dirty="0"/>
          </a:p>
        </p:txBody>
      </p:sp>
      <p:graphicFrame>
        <p:nvGraphicFramePr>
          <p:cNvPr id="2" name="Tabulka 1"/>
          <p:cNvGraphicFramePr>
            <a:graphicFrameLocks noGrp="1"/>
          </p:cNvGraphicFramePr>
          <p:nvPr>
            <p:extLst/>
          </p:nvPr>
        </p:nvGraphicFramePr>
        <p:xfrm>
          <a:off x="107504" y="696976"/>
          <a:ext cx="7776864" cy="4241934"/>
        </p:xfrm>
        <a:graphic>
          <a:graphicData uri="http://schemas.openxmlformats.org/drawingml/2006/table">
            <a:tbl>
              <a:tblPr firstRow="1" firstCol="1" bandRow="1">
                <a:tableStyleId>{5C22544A-7EE6-4342-B048-85BDC9FD1C3A}</a:tableStyleId>
              </a:tblPr>
              <a:tblGrid>
                <a:gridCol w="686193">
                  <a:extLst>
                    <a:ext uri="{9D8B030D-6E8A-4147-A177-3AD203B41FA5}">
                      <a16:colId xmlns:a16="http://schemas.microsoft.com/office/drawing/2014/main" val="2185009743"/>
                    </a:ext>
                  </a:extLst>
                </a:gridCol>
                <a:gridCol w="3049752">
                  <a:extLst>
                    <a:ext uri="{9D8B030D-6E8A-4147-A177-3AD203B41FA5}">
                      <a16:colId xmlns:a16="http://schemas.microsoft.com/office/drawing/2014/main" val="987183047"/>
                    </a:ext>
                  </a:extLst>
                </a:gridCol>
                <a:gridCol w="609950">
                  <a:extLst>
                    <a:ext uri="{9D8B030D-6E8A-4147-A177-3AD203B41FA5}">
                      <a16:colId xmlns:a16="http://schemas.microsoft.com/office/drawing/2014/main" val="547096423"/>
                    </a:ext>
                  </a:extLst>
                </a:gridCol>
                <a:gridCol w="381219">
                  <a:extLst>
                    <a:ext uri="{9D8B030D-6E8A-4147-A177-3AD203B41FA5}">
                      <a16:colId xmlns:a16="http://schemas.microsoft.com/office/drawing/2014/main" val="172611114"/>
                    </a:ext>
                  </a:extLst>
                </a:gridCol>
                <a:gridCol w="673486">
                  <a:extLst>
                    <a:ext uri="{9D8B030D-6E8A-4147-A177-3AD203B41FA5}">
                      <a16:colId xmlns:a16="http://schemas.microsoft.com/office/drawing/2014/main" val="1303985582"/>
                    </a:ext>
                  </a:extLst>
                </a:gridCol>
                <a:gridCol w="504056">
                  <a:extLst>
                    <a:ext uri="{9D8B030D-6E8A-4147-A177-3AD203B41FA5}">
                      <a16:colId xmlns:a16="http://schemas.microsoft.com/office/drawing/2014/main" val="2050304764"/>
                    </a:ext>
                  </a:extLst>
                </a:gridCol>
                <a:gridCol w="576064">
                  <a:extLst>
                    <a:ext uri="{9D8B030D-6E8A-4147-A177-3AD203B41FA5}">
                      <a16:colId xmlns:a16="http://schemas.microsoft.com/office/drawing/2014/main" val="3809847338"/>
                    </a:ext>
                  </a:extLst>
                </a:gridCol>
                <a:gridCol w="504056">
                  <a:extLst>
                    <a:ext uri="{9D8B030D-6E8A-4147-A177-3AD203B41FA5}">
                      <a16:colId xmlns:a16="http://schemas.microsoft.com/office/drawing/2014/main" val="1618101812"/>
                    </a:ext>
                  </a:extLst>
                </a:gridCol>
                <a:gridCol w="792088">
                  <a:extLst>
                    <a:ext uri="{9D8B030D-6E8A-4147-A177-3AD203B41FA5}">
                      <a16:colId xmlns:a16="http://schemas.microsoft.com/office/drawing/2014/main" val="443038248"/>
                    </a:ext>
                  </a:extLst>
                </a:gridCol>
              </a:tblGrid>
              <a:tr h="337887">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gridSpan="2">
                  <a:txBody>
                    <a:bodyPr/>
                    <a:lstStyle/>
                    <a:p>
                      <a:pPr algn="ctr">
                        <a:lnSpc>
                          <a:spcPct val="100000"/>
                        </a:lnSpc>
                        <a:spcAft>
                          <a:spcPts val="0"/>
                        </a:spcAft>
                      </a:pPr>
                      <a:r>
                        <a:rPr lang="cs-CZ" sz="1300">
                          <a:effectLst/>
                        </a:rPr>
                        <a:t>Penetrace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trhu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gridSpan="2">
                  <a:txBody>
                    <a:bodyPr/>
                    <a:lstStyle/>
                    <a:p>
                      <a:pPr algn="ctr">
                        <a:lnSpc>
                          <a:spcPct val="100000"/>
                        </a:lnSpc>
                        <a:spcAft>
                          <a:spcPts val="0"/>
                        </a:spcAft>
                      </a:pPr>
                      <a:r>
                        <a:rPr lang="cs-CZ" sz="1300">
                          <a:effectLst/>
                        </a:rPr>
                        <a:t>Rozvoj produktu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extLst>
                  <a:ext uri="{0D108BD9-81ED-4DB2-BD59-A6C34878D82A}">
                    <a16:rowId xmlns:a16="http://schemas.microsoft.com/office/drawing/2014/main" val="694333471"/>
                  </a:ext>
                </a:extLst>
              </a:tr>
              <a:tr h="168944">
                <a:tc>
                  <a:txBody>
                    <a:bodyPr/>
                    <a:lstStyle/>
                    <a:p>
                      <a:pPr algn="just">
                        <a:lnSpc>
                          <a:spcPct val="100000"/>
                        </a:lnSpc>
                        <a:spcAft>
                          <a:spcPts val="0"/>
                        </a:spcAft>
                      </a:pPr>
                      <a:r>
                        <a:rPr lang="cs-CZ" sz="1300" dirty="0">
                          <a:effectLst/>
                        </a:rPr>
                        <a:t> </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váha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mn-lt"/>
                          <a:ea typeface="+mn-ea"/>
                          <a:cs typeface="+mn-cs"/>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TAS</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936976116"/>
                  </a:ext>
                </a:extLst>
              </a:tr>
              <a:tr h="168944">
                <a:tc rowSpan="4">
                  <a:txBody>
                    <a:bodyPr/>
                    <a:lstStyle/>
                    <a:p>
                      <a:pPr marL="71755" marR="71755" algn="ctr">
                        <a:lnSpc>
                          <a:spcPct val="100000"/>
                        </a:lnSpc>
                        <a:spcAft>
                          <a:spcPts val="0"/>
                        </a:spcAft>
                      </a:pPr>
                      <a:r>
                        <a:rPr lang="cs-CZ" sz="1300">
                          <a:effectLst/>
                        </a:rPr>
                        <a:t>Silné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Moderní prostředí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2349157"/>
                  </a:ext>
                </a:extLst>
              </a:tr>
              <a:tr h="168944">
                <a:tc vMerge="1">
                  <a:txBody>
                    <a:bodyPr/>
                    <a:lstStyle/>
                    <a:p>
                      <a:endParaRPr lang="cs-CZ"/>
                    </a:p>
                  </a:txBody>
                  <a:tcPr/>
                </a:tc>
                <a:tc>
                  <a:txBody>
                    <a:bodyPr/>
                    <a:lstStyle/>
                    <a:p>
                      <a:pPr algn="l">
                        <a:lnSpc>
                          <a:spcPct val="100000"/>
                        </a:lnSpc>
                        <a:spcAft>
                          <a:spcPts val="0"/>
                        </a:spcAft>
                      </a:pPr>
                      <a:r>
                        <a:rPr lang="cs-CZ" sz="1300">
                          <a:effectLst/>
                        </a:rPr>
                        <a:t>Výše školného</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05100476"/>
                  </a:ext>
                </a:extLst>
              </a:tr>
              <a:tr h="168944">
                <a:tc vMerge="1">
                  <a:txBody>
                    <a:bodyPr/>
                    <a:lstStyle/>
                    <a:p>
                      <a:endParaRPr lang="cs-CZ"/>
                    </a:p>
                  </a:txBody>
                  <a:tcPr/>
                </a:tc>
                <a:tc>
                  <a:txBody>
                    <a:bodyPr/>
                    <a:lstStyle/>
                    <a:p>
                      <a:pPr algn="l">
                        <a:lnSpc>
                          <a:spcPct val="100000"/>
                        </a:lnSpc>
                        <a:spcAft>
                          <a:spcPts val="0"/>
                        </a:spcAft>
                      </a:pPr>
                      <a:r>
                        <a:rPr lang="cs-CZ" sz="1300">
                          <a:effectLst/>
                        </a:rPr>
                        <a:t>Marketing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600204655"/>
                  </a:ext>
                </a:extLst>
              </a:tr>
              <a:tr h="168944">
                <a:tc vMerge="1">
                  <a:txBody>
                    <a:bodyPr/>
                    <a:lstStyle/>
                    <a:p>
                      <a:endParaRPr lang="cs-CZ"/>
                    </a:p>
                  </a:txBody>
                  <a:tcPr/>
                </a:tc>
                <a:tc>
                  <a:txBody>
                    <a:bodyPr/>
                    <a:lstStyle/>
                    <a:p>
                      <a:pPr algn="l">
                        <a:lnSpc>
                          <a:spcPct val="100000"/>
                        </a:lnSpc>
                        <a:spcAft>
                          <a:spcPts val="0"/>
                        </a:spcAft>
                      </a:pPr>
                      <a:r>
                        <a:rPr lang="cs-CZ" sz="1300">
                          <a:effectLst/>
                        </a:rPr>
                        <a:t>Spolupráce se školami</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543774116"/>
                  </a:ext>
                </a:extLst>
              </a:tr>
              <a:tr h="168944">
                <a:tc rowSpan="4">
                  <a:txBody>
                    <a:bodyPr/>
                    <a:lstStyle/>
                    <a:p>
                      <a:pPr marL="71755" marR="71755" algn="ctr">
                        <a:lnSpc>
                          <a:spcPct val="100000"/>
                        </a:lnSpc>
                        <a:spcAft>
                          <a:spcPts val="0"/>
                        </a:spcAft>
                      </a:pPr>
                      <a:r>
                        <a:rPr lang="cs-CZ" sz="1300">
                          <a:effectLst/>
                        </a:rPr>
                        <a:t>Slabé stránky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Fluktuace zaměstnanců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860115085"/>
                  </a:ext>
                </a:extLst>
              </a:tr>
              <a:tr h="168944">
                <a:tc vMerge="1">
                  <a:txBody>
                    <a:bodyPr/>
                    <a:lstStyle/>
                    <a:p>
                      <a:endParaRPr lang="cs-CZ"/>
                    </a:p>
                  </a:txBody>
                  <a:tcPr/>
                </a:tc>
                <a:tc>
                  <a:txBody>
                    <a:bodyPr/>
                    <a:lstStyle/>
                    <a:p>
                      <a:pPr algn="l">
                        <a:lnSpc>
                          <a:spcPct val="100000"/>
                        </a:lnSpc>
                        <a:spcAft>
                          <a:spcPts val="0"/>
                        </a:spcAft>
                      </a:pPr>
                      <a:r>
                        <a:rPr lang="cs-CZ" sz="1300">
                          <a:effectLst/>
                        </a:rPr>
                        <a:t>Jméno školy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0,75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547666254"/>
                  </a:ext>
                </a:extLst>
              </a:tr>
              <a:tr h="168944">
                <a:tc vMerge="1">
                  <a:txBody>
                    <a:bodyPr/>
                    <a:lstStyle/>
                    <a:p>
                      <a:endParaRPr lang="cs-CZ"/>
                    </a:p>
                  </a:txBody>
                  <a:tcPr/>
                </a:tc>
                <a:tc>
                  <a:txBody>
                    <a:bodyPr/>
                    <a:lstStyle/>
                    <a:p>
                      <a:pPr algn="l">
                        <a:lnSpc>
                          <a:spcPct val="100000"/>
                        </a:lnSpc>
                        <a:spcAft>
                          <a:spcPts val="0"/>
                        </a:spcAft>
                      </a:pPr>
                      <a:r>
                        <a:rPr lang="cs-CZ" sz="1300">
                          <a:effectLst/>
                        </a:rPr>
                        <a:t>Neexistence magisterského studia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dirty="0">
                          <a:effectLst/>
                        </a:rPr>
                        <a:t>0,8</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207229806"/>
                  </a:ext>
                </a:extLst>
              </a:tr>
              <a:tr h="168944">
                <a:tc vMerge="1">
                  <a:txBody>
                    <a:bodyPr/>
                    <a:lstStyle/>
                    <a:p>
                      <a:endParaRPr lang="cs-CZ"/>
                    </a:p>
                  </a:txBody>
                  <a:tcPr/>
                </a:tc>
                <a:tc>
                  <a:txBody>
                    <a:bodyPr/>
                    <a:lstStyle/>
                    <a:p>
                      <a:pPr algn="l">
                        <a:lnSpc>
                          <a:spcPct val="100000"/>
                        </a:lnSpc>
                        <a:spcAft>
                          <a:spcPts val="0"/>
                        </a:spcAft>
                      </a:pPr>
                      <a:r>
                        <a:rPr lang="cs-CZ" sz="1300">
                          <a:effectLst/>
                        </a:rPr>
                        <a:t>Všeobecná profilace</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682394092"/>
                  </a:ext>
                </a:extLst>
              </a:tr>
              <a:tr h="168944">
                <a:tc rowSpan="4">
                  <a:txBody>
                    <a:bodyPr/>
                    <a:lstStyle/>
                    <a:p>
                      <a:pPr marL="71755" marR="71755" algn="ctr">
                        <a:lnSpc>
                          <a:spcPct val="100000"/>
                        </a:lnSpc>
                        <a:spcAft>
                          <a:spcPts val="0"/>
                        </a:spcAft>
                      </a:pPr>
                      <a:r>
                        <a:rPr lang="cs-CZ" sz="1300" dirty="0">
                          <a:effectLst/>
                        </a:rPr>
                        <a:t>Příležitosti</a:t>
                      </a:r>
                      <a:endParaRPr lang="cs-CZ"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Pozice školy v regionu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3793552632"/>
                  </a:ext>
                </a:extLst>
              </a:tr>
              <a:tr h="168944">
                <a:tc vMerge="1">
                  <a:txBody>
                    <a:bodyPr/>
                    <a:lstStyle/>
                    <a:p>
                      <a:endParaRPr lang="cs-CZ"/>
                    </a:p>
                  </a:txBody>
                  <a:tcPr/>
                </a:tc>
                <a:tc>
                  <a:txBody>
                    <a:bodyPr/>
                    <a:lstStyle/>
                    <a:p>
                      <a:pPr algn="l">
                        <a:lnSpc>
                          <a:spcPct val="100000"/>
                        </a:lnSpc>
                        <a:spcAft>
                          <a:spcPts val="0"/>
                        </a:spcAft>
                      </a:pPr>
                      <a:r>
                        <a:rPr lang="cs-CZ" sz="1300">
                          <a:effectLst/>
                        </a:rPr>
                        <a:t>Poptávka po vysokoškolském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5305056"/>
                  </a:ext>
                </a:extLst>
              </a:tr>
              <a:tr h="337887">
                <a:tc vMerge="1">
                  <a:txBody>
                    <a:bodyPr/>
                    <a:lstStyle/>
                    <a:p>
                      <a:endParaRPr lang="cs-CZ"/>
                    </a:p>
                  </a:txBody>
                  <a:tcPr/>
                </a:tc>
                <a:tc>
                  <a:txBody>
                    <a:bodyPr/>
                    <a:lstStyle/>
                    <a:p>
                      <a:pPr algn="l">
                        <a:lnSpc>
                          <a:spcPct val="100000"/>
                        </a:lnSpc>
                        <a:spcAft>
                          <a:spcPts val="0"/>
                        </a:spcAft>
                      </a:pPr>
                      <a:r>
                        <a:rPr lang="cs-CZ" sz="1300">
                          <a:effectLst/>
                        </a:rPr>
                        <a:t>Zlepšení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095648076"/>
                  </a:ext>
                </a:extLst>
              </a:tr>
              <a:tr h="168944">
                <a:tc vMerge="1">
                  <a:txBody>
                    <a:bodyPr/>
                    <a:lstStyle/>
                    <a:p>
                      <a:endParaRPr lang="cs-CZ"/>
                    </a:p>
                  </a:txBody>
                  <a:tcPr/>
                </a:tc>
                <a:tc>
                  <a:txBody>
                    <a:bodyPr/>
                    <a:lstStyle/>
                    <a:p>
                      <a:pPr algn="l">
                        <a:lnSpc>
                          <a:spcPct val="100000"/>
                        </a:lnSpc>
                        <a:spcAft>
                          <a:spcPts val="0"/>
                        </a:spcAft>
                      </a:pPr>
                      <a:r>
                        <a:rPr lang="cs-CZ" sz="1300">
                          <a:effectLst/>
                        </a:rPr>
                        <a:t>Možnost zapojení do projektů a grantů</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376539407"/>
                  </a:ext>
                </a:extLst>
              </a:tr>
              <a:tr h="168944">
                <a:tc rowSpan="4">
                  <a:txBody>
                    <a:bodyPr/>
                    <a:lstStyle/>
                    <a:p>
                      <a:pPr marL="71755" marR="71755" algn="ctr">
                        <a:lnSpc>
                          <a:spcPct val="100000"/>
                        </a:lnSpc>
                        <a:spcAft>
                          <a:spcPts val="0"/>
                        </a:spcAft>
                      </a:pPr>
                      <a:r>
                        <a:rPr lang="cs-CZ" sz="1300">
                          <a:effectLst/>
                        </a:rPr>
                        <a:t>Hrozby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vert="vert270"/>
                </a:tc>
                <a:tc>
                  <a:txBody>
                    <a:bodyPr/>
                    <a:lstStyle/>
                    <a:p>
                      <a:pPr algn="l">
                        <a:lnSpc>
                          <a:spcPct val="100000"/>
                        </a:lnSpc>
                        <a:spcAft>
                          <a:spcPts val="0"/>
                        </a:spcAft>
                      </a:pPr>
                      <a:r>
                        <a:rPr lang="cs-CZ" sz="1300">
                          <a:effectLst/>
                        </a:rPr>
                        <a:t>Nezájem o vysokoškolské vzdělání</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0,05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427919678"/>
                  </a:ext>
                </a:extLst>
              </a:tr>
              <a:tr h="168944">
                <a:tc vMerge="1">
                  <a:txBody>
                    <a:bodyPr/>
                    <a:lstStyle/>
                    <a:p>
                      <a:endParaRPr lang="cs-CZ"/>
                    </a:p>
                  </a:txBody>
                  <a:tcPr/>
                </a:tc>
                <a:tc>
                  <a:txBody>
                    <a:bodyPr/>
                    <a:lstStyle/>
                    <a:p>
                      <a:pPr algn="l">
                        <a:lnSpc>
                          <a:spcPct val="100000"/>
                        </a:lnSpc>
                        <a:spcAft>
                          <a:spcPts val="0"/>
                        </a:spcAft>
                      </a:pPr>
                      <a:r>
                        <a:rPr lang="cs-CZ" sz="1300">
                          <a:effectLst/>
                        </a:rPr>
                        <a:t>Zesílení konkurenčního tlaku</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0,8</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1404476917"/>
                  </a:ext>
                </a:extLst>
              </a:tr>
              <a:tr h="337887">
                <a:tc vMerge="1">
                  <a:txBody>
                    <a:bodyPr/>
                    <a:lstStyle/>
                    <a:p>
                      <a:endParaRPr lang="cs-CZ"/>
                    </a:p>
                  </a:txBody>
                  <a:tcPr/>
                </a:tc>
                <a:tc>
                  <a:txBody>
                    <a:bodyPr/>
                    <a:lstStyle/>
                    <a:p>
                      <a:pPr algn="l">
                        <a:lnSpc>
                          <a:spcPct val="100000"/>
                        </a:lnSpc>
                        <a:spcAft>
                          <a:spcPts val="0"/>
                        </a:spcAft>
                      </a:pPr>
                      <a:r>
                        <a:rPr lang="cs-CZ" sz="1300">
                          <a:effectLst/>
                        </a:rPr>
                        <a:t>Zhoršení ekonomické situace obyvatelstva</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0,1</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33476860"/>
                  </a:ext>
                </a:extLst>
              </a:tr>
              <a:tr h="168944">
                <a:tc vMerge="1">
                  <a:txBody>
                    <a:bodyPr/>
                    <a:lstStyle/>
                    <a:p>
                      <a:endParaRPr lang="cs-CZ"/>
                    </a:p>
                  </a:txBody>
                  <a:tcPr/>
                </a:tc>
                <a:tc>
                  <a:txBody>
                    <a:bodyPr/>
                    <a:lstStyle/>
                    <a:p>
                      <a:pPr algn="l">
                        <a:lnSpc>
                          <a:spcPct val="100000"/>
                        </a:lnSpc>
                        <a:spcAft>
                          <a:spcPts val="0"/>
                        </a:spcAft>
                      </a:pPr>
                      <a:r>
                        <a:rPr lang="cs-CZ" sz="1300">
                          <a:effectLst/>
                        </a:rPr>
                        <a:t>Zpřísnění legislativy</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0,6</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3</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0,9</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4</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1,2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217390598"/>
                  </a:ext>
                </a:extLst>
              </a:tr>
              <a:tr h="168944">
                <a:tc gridSpan="2">
                  <a:txBody>
                    <a:bodyPr/>
                    <a:lstStyle/>
                    <a:p>
                      <a:pPr algn="ctr">
                        <a:lnSpc>
                          <a:spcPct val="100000"/>
                        </a:lnSpc>
                        <a:spcAft>
                          <a:spcPts val="0"/>
                        </a:spcAft>
                      </a:pPr>
                      <a:r>
                        <a:rPr lang="cs-CZ" sz="1300">
                          <a:effectLst/>
                        </a:rPr>
                        <a:t>celkem</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hMerge="1">
                  <a:txBody>
                    <a:bodyPr/>
                    <a:lstStyle/>
                    <a:p>
                      <a:endParaRPr lang="cs-CZ"/>
                    </a:p>
                  </a:txBody>
                  <a:tcPr/>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6,95</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7,2</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a:effectLst/>
                        </a:rPr>
                        <a:t> </a:t>
                      </a:r>
                      <a:endParaRPr lang="cs-CZ"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tc>
                  <a:txBody>
                    <a:bodyPr/>
                    <a:lstStyle/>
                    <a:p>
                      <a:pPr algn="just">
                        <a:lnSpc>
                          <a:spcPct val="100000"/>
                        </a:lnSpc>
                        <a:spcAft>
                          <a:spcPts val="0"/>
                        </a:spcAft>
                      </a:pPr>
                      <a:r>
                        <a:rPr lang="cs-CZ" sz="1300" b="1" dirty="0">
                          <a:effectLst/>
                        </a:rPr>
                        <a:t>7,3</a:t>
                      </a:r>
                      <a:endParaRPr lang="cs-CZ"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2" marR="37072" marT="0" marB="0"/>
                </a:tc>
                <a:extLst>
                  <a:ext uri="{0D108BD9-81ED-4DB2-BD59-A6C34878D82A}">
                    <a16:rowId xmlns:a16="http://schemas.microsoft.com/office/drawing/2014/main" val="768463334"/>
                  </a:ext>
                </a:extLst>
              </a:tr>
            </a:tbl>
          </a:graphicData>
        </a:graphic>
      </p:graphicFrame>
    </p:spTree>
    <p:extLst>
      <p:ext uri="{BB962C8B-B14F-4D97-AF65-F5344CB8AC3E}">
        <p14:creationId xmlns:p14="http://schemas.microsoft.com/office/powerpoint/2010/main" val="15556872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Metoda vychází z poznání, že budoucnost nelze mechanicky vykalkulovat, ale je nezbytné ji odhalovat i za obtížně redukovatelnosti nejistoty a neurčitosti. </a:t>
            </a:r>
            <a:endParaRPr lang="cs-CZ" sz="1600" dirty="0" smtClean="0"/>
          </a:p>
          <a:p>
            <a:pPr algn="just"/>
            <a:r>
              <a:rPr lang="cs-CZ" sz="1600" dirty="0" smtClean="0"/>
              <a:t>Základem </a:t>
            </a:r>
            <a:r>
              <a:rPr lang="cs-CZ" sz="1600" dirty="0"/>
              <a:t>této metody se proto stávají jednotlivé, </a:t>
            </a:r>
            <a:r>
              <a:rPr lang="cs-CZ" sz="1600" b="1" dirty="0"/>
              <a:t>dílčí scénáře vývoje podstatných faktorů</a:t>
            </a:r>
            <a:r>
              <a:rPr lang="cs-CZ" sz="1600" dirty="0"/>
              <a:t> budoucího vývoje oboru </a:t>
            </a:r>
            <a:r>
              <a:rPr lang="cs-CZ" sz="1600" dirty="0" smtClean="0"/>
              <a:t>podnikání.</a:t>
            </a:r>
          </a:p>
          <a:p>
            <a:pPr algn="just"/>
            <a:r>
              <a:rPr lang="cs-CZ" sz="1600" dirty="0"/>
              <a:t>Základním kamenem Dynamické strategické rozvahy je tvorba scénářů, přitom tento pojem převzalo řízení z divadelního a filmového prostředí. Přitom </a:t>
            </a:r>
            <a:r>
              <a:rPr lang="cs-CZ" sz="1600" b="1" dirty="0"/>
              <a:t>scénář</a:t>
            </a:r>
            <a:r>
              <a:rPr lang="cs-CZ" sz="1600" dirty="0"/>
              <a:t> využitelný při tvorbě strategie podniku představuje hodnocení a vývoj v určité situace během budoucnosti podle našich představ</a:t>
            </a:r>
            <a:r>
              <a:rPr lang="cs-CZ" sz="1600" dirty="0" smtClean="0"/>
              <a:t>.</a:t>
            </a:r>
          </a:p>
          <a:p>
            <a:pPr algn="just"/>
            <a:r>
              <a:rPr lang="cs-CZ" sz="1600" dirty="0"/>
              <a:t>Tato metoda analýzy vychází z možného vývojového principu, kdy lze konstatovat, že podnik v omezené míře může ovlivnit svoje okolí (vnější prostředí) a naopak velmi aktivně musí se zaměřit na odstranění svých slabých stránek a posílení naopak svých předností, které mu pomohou využít všech příležitostí, které mu nabízí jeho vnější prostředí.</a:t>
            </a:r>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Dynamická strategická rozvaha</a:t>
            </a:r>
            <a:endParaRPr lang="cs-CZ" dirty="0"/>
          </a:p>
        </p:txBody>
      </p:sp>
    </p:spTree>
    <p:extLst>
      <p:ext uri="{BB962C8B-B14F-4D97-AF65-F5344CB8AC3E}">
        <p14:creationId xmlns:p14="http://schemas.microsoft.com/office/powerpoint/2010/main" val="8375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Základem této nové metody je tedy spirálovitý proces tvořivého uvažování, přemýšlení a kombinování, které využívá praktickou představivost a její postupnou kultivaci pomocí postupného doplňování nových poznatků a informací. Proto je také v názvu metody použito slovní spojení "dynamická rozvaha", jež vhodně charakterizuje postup našeho myšlení. </a:t>
            </a:r>
            <a:endParaRPr lang="cs-CZ" sz="1600" dirty="0" smtClean="0"/>
          </a:p>
          <a:p>
            <a:pPr algn="just"/>
            <a:r>
              <a:rPr lang="cs-CZ" sz="1600" dirty="0" smtClean="0"/>
              <a:t>Budoucnost </a:t>
            </a:r>
            <a:r>
              <a:rPr lang="cs-CZ" sz="1600" dirty="0"/>
              <a:t>nelze mechanicky vykalkulovat, ale je nezbytné ji odhadovat i za obtížně redukovatelné nejistoty a neurčitosti. </a:t>
            </a:r>
            <a:endParaRPr lang="cs-CZ" sz="1600" dirty="0" smtClean="0"/>
          </a:p>
          <a:p>
            <a:pPr algn="just"/>
            <a:r>
              <a:rPr lang="cs-CZ" sz="1600" dirty="0" smtClean="0"/>
              <a:t>Tato metoda </a:t>
            </a:r>
            <a:r>
              <a:rPr lang="cs-CZ" sz="1600" dirty="0"/>
              <a:t>tedy nevede k nebezpečnému redukování situace </a:t>
            </a:r>
            <a:r>
              <a:rPr lang="cs-CZ" sz="1600" dirty="0" err="1"/>
              <a:t>rozhodovatele</a:t>
            </a:r>
            <a:r>
              <a:rPr lang="cs-CZ" sz="1600" dirty="0"/>
              <a:t> jen na ty prvky, jež je možné měřit a jejich trendy vypočítat. Naopak, podněcuje plné využití všech předností našeho myšlení včetně nezbytné intuice a fantazie. </a:t>
            </a:r>
            <a:endParaRPr lang="cs-CZ" sz="1600" dirty="0" smtClean="0"/>
          </a:p>
          <a:p>
            <a:pPr algn="just"/>
            <a:r>
              <a:rPr lang="cs-CZ" sz="1600" dirty="0" smtClean="0"/>
              <a:t>Neponechává </a:t>
            </a:r>
            <a:r>
              <a:rPr lang="cs-CZ" sz="1600" dirty="0"/>
              <a:t>je ovšem napospas překotnosti a zkratkovitosti nekontrolovaných spontánních duševních pochodů, ale poskytuje jim systémovou oporu podobně, jako je tomu u základních metod rozhodování.</a:t>
            </a:r>
            <a:r>
              <a:rPr lang="cs-CZ" sz="1600" dirty="0" smtClean="0"/>
              <a:t>.</a:t>
            </a:r>
            <a:endParaRPr lang="cs-CZ" sz="1600" dirty="0"/>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336704" cy="507703"/>
          </a:xfrm>
        </p:spPr>
        <p:txBody>
          <a:bodyPr/>
          <a:lstStyle/>
          <a:p>
            <a:r>
              <a:rPr lang="cs-CZ" dirty="0" smtClean="0"/>
              <a:t>Dynamická strategická rozvaha – podstata metody</a:t>
            </a:r>
            <a:endParaRPr lang="cs-CZ" dirty="0"/>
          </a:p>
        </p:txBody>
      </p:sp>
    </p:spTree>
    <p:extLst>
      <p:ext uri="{BB962C8B-B14F-4D97-AF65-F5344CB8AC3E}">
        <p14:creationId xmlns:p14="http://schemas.microsoft.com/office/powerpoint/2010/main" val="21547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Font typeface="+mj-lt"/>
              <a:buAutoNum type="arabicPeriod"/>
            </a:pPr>
            <a:r>
              <a:rPr lang="cs-CZ" sz="1600" dirty="0" smtClean="0"/>
              <a:t>Vytvoření </a:t>
            </a:r>
            <a:r>
              <a:rPr lang="cs-CZ" sz="1600" dirty="0"/>
              <a:t>dílčích scénářů (vývoj trhu v daném sektoru, vývoj procesů v daném sektoru, vývoj teritoriální alokace, vývoj financování v daném sektoru, vývoj konkurence, vývoj okolí podniku</a:t>
            </a:r>
            <a:r>
              <a:rPr lang="cs-CZ" sz="1600" dirty="0" smtClean="0"/>
              <a:t>).</a:t>
            </a:r>
            <a:endParaRPr lang="cs-CZ" sz="1600" dirty="0"/>
          </a:p>
          <a:p>
            <a:pPr marL="624078" indent="-514350" algn="just">
              <a:buFont typeface="+mj-lt"/>
              <a:buAutoNum type="arabicPeriod"/>
            </a:pPr>
            <a:r>
              <a:rPr lang="cs-CZ" sz="1600" dirty="0"/>
              <a:t>Souhrnný scénář vývoje </a:t>
            </a:r>
            <a:r>
              <a:rPr lang="cs-CZ" sz="1600" dirty="0" smtClean="0"/>
              <a:t>sektoru – ukazuje </a:t>
            </a:r>
            <a:r>
              <a:rPr lang="cs-CZ" sz="1600" dirty="0"/>
              <a:t>ve stručnosti na význam hlavních událostí, které mohou nastat a jež mohou v rozhodující míře ovlivnit pozici </a:t>
            </a:r>
            <a:r>
              <a:rPr lang="cs-CZ" sz="1600" dirty="0" smtClean="0"/>
              <a:t>podniku. Souhrnný </a:t>
            </a:r>
            <a:r>
              <a:rPr lang="cs-CZ" sz="1600" dirty="0"/>
              <a:t>scénář tak představuje kombinaci logických závěrů z možnosti hodnocené vývojové situace a intuitivních představ zpracovatelů opírajících se o dosavadní znalosti budoucího vývoje a o vlastní poznatky i </a:t>
            </a:r>
            <a:r>
              <a:rPr lang="cs-CZ" sz="1600" dirty="0" smtClean="0"/>
              <a:t>zkušenosti.</a:t>
            </a:r>
            <a:endParaRPr lang="cs-CZ" sz="1600" dirty="0"/>
          </a:p>
          <a:p>
            <a:pPr marL="624078" indent="-514350" algn="just">
              <a:buFont typeface="+mj-lt"/>
              <a:buAutoNum type="arabicPeriod"/>
            </a:pPr>
            <a:r>
              <a:rPr lang="cs-CZ" sz="1600" dirty="0"/>
              <a:t>Analýza kritických silných a slabých stránek </a:t>
            </a:r>
            <a:r>
              <a:rPr lang="cs-CZ" sz="1600" dirty="0" smtClean="0"/>
              <a:t>podniku - </a:t>
            </a:r>
            <a:r>
              <a:rPr lang="cs-CZ" sz="1600" dirty="0"/>
              <a:t>v podobě určení vlivu vnějšího prostředí na podnik </a:t>
            </a:r>
            <a:r>
              <a:rPr lang="cs-CZ" sz="1600" dirty="0" smtClean="0"/>
              <a:t>ukazuje </a:t>
            </a:r>
            <a:r>
              <a:rPr lang="cs-CZ" sz="1600" dirty="0"/>
              <a:t>možnosti uplatnění podniku v daném sektoru a zároveň i na nutnost podílení zjištěných slabostí </a:t>
            </a:r>
            <a:r>
              <a:rPr lang="cs-CZ" sz="1600" dirty="0" smtClean="0"/>
              <a:t>podniku.</a:t>
            </a:r>
            <a:endParaRPr lang="cs-CZ" sz="1600" dirty="0"/>
          </a:p>
          <a:p>
            <a:pPr marL="624078" indent="-514350" algn="just">
              <a:buFont typeface="+mj-lt"/>
              <a:buAutoNum type="arabicPeriod"/>
            </a:pPr>
            <a:r>
              <a:rPr lang="cs-CZ" sz="1600" dirty="0"/>
              <a:t>Stanovení konkurenční pozice podniku v daném podnikatelském </a:t>
            </a:r>
            <a:r>
              <a:rPr lang="cs-CZ" sz="1600" dirty="0" smtClean="0"/>
              <a:t>segmentu – vzniká vzájemnou </a:t>
            </a:r>
            <a:r>
              <a:rPr lang="cs-CZ" sz="1600" dirty="0"/>
              <a:t>konfrontací souhrnného vývoje a síly či slabosti </a:t>
            </a:r>
            <a:r>
              <a:rPr lang="cs-CZ" sz="1600" dirty="0" smtClean="0"/>
              <a:t>podniku.</a:t>
            </a:r>
            <a:endParaRPr lang="cs-CZ" sz="1600" dirty="0"/>
          </a:p>
          <a:p>
            <a:pPr marL="624078" indent="-514350" algn="just">
              <a:buFont typeface="+mj-lt"/>
              <a:buAutoNum type="arabicPeriod"/>
            </a:pPr>
            <a:r>
              <a:rPr lang="cs-CZ" sz="1600" dirty="0"/>
              <a:t>Navržení strategie podniku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Dynamická strategická rozvaha - postup</a:t>
            </a:r>
            <a:endParaRPr lang="cs-CZ" dirty="0"/>
          </a:p>
        </p:txBody>
      </p:sp>
    </p:spTree>
    <p:extLst>
      <p:ext uri="{BB962C8B-B14F-4D97-AF65-F5344CB8AC3E}">
        <p14:creationId xmlns:p14="http://schemas.microsoft.com/office/powerpoint/2010/main" val="148055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Zobrazení dynamické strategické rozvahy</a:t>
            </a:r>
            <a:endParaRPr lang="cs-CZ" dirty="0"/>
          </a:p>
        </p:txBody>
      </p:sp>
      <p:pic>
        <p:nvPicPr>
          <p:cNvPr id="5" name="Zástupný symbol pro obsah 3"/>
          <p:cNvPicPr>
            <a:picLocks noChangeAspect="1"/>
          </p:cNvPicPr>
          <p:nvPr/>
        </p:nvPicPr>
        <p:blipFill>
          <a:blip r:embed="rId2"/>
          <a:stretch>
            <a:fillRect/>
          </a:stretch>
        </p:blipFill>
        <p:spPr>
          <a:xfrm>
            <a:off x="1331640" y="915565"/>
            <a:ext cx="5904656" cy="3672409"/>
          </a:xfrm>
          <a:prstGeom prst="rect">
            <a:avLst/>
          </a:prstGeom>
        </p:spPr>
      </p:pic>
    </p:spTree>
    <p:extLst>
      <p:ext uri="{BB962C8B-B14F-4D97-AF65-F5344CB8AC3E}">
        <p14:creationId xmlns:p14="http://schemas.microsoft.com/office/powerpoint/2010/main" val="3668453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Font typeface="+mj-lt"/>
              <a:buAutoNum type="arabicPeriod"/>
            </a:pPr>
            <a:r>
              <a:rPr lang="cs-CZ" sz="1600" dirty="0"/>
              <a:t>Přesné formulování problému, který je třeba řešit.</a:t>
            </a:r>
          </a:p>
          <a:p>
            <a:pPr lvl="0" algn="just">
              <a:buFont typeface="+mj-lt"/>
              <a:buAutoNum type="arabicPeriod"/>
            </a:pPr>
            <a:r>
              <a:rPr lang="cs-CZ" sz="1600" dirty="0"/>
              <a:t>Stanovit dobu vhodnou pro rozhodnutí (okamžitě, později, ponechat bez rozhodnutí a vyčkat vývoj).</a:t>
            </a:r>
          </a:p>
          <a:p>
            <a:pPr lvl="0" algn="just">
              <a:buFont typeface="+mj-lt"/>
              <a:buAutoNum type="arabicPeriod"/>
            </a:pPr>
            <a:r>
              <a:rPr lang="cs-CZ" sz="1600" dirty="0"/>
              <a:t>Shromáždit veškeré potřebné a dostupné informace a ověřit si jejich pravdivost i vypovídací schopnost.</a:t>
            </a:r>
          </a:p>
          <a:p>
            <a:pPr lvl="0" algn="just">
              <a:buFont typeface="+mj-lt"/>
              <a:buAutoNum type="arabicPeriod"/>
            </a:pPr>
            <a:r>
              <a:rPr lang="cs-CZ" sz="1600" dirty="0"/>
              <a:t>Prověření možných variant a zvážení výběru jedné možnosti z daného souboru.</a:t>
            </a:r>
          </a:p>
          <a:p>
            <a:pPr lvl="0" algn="just">
              <a:buFont typeface="+mj-lt"/>
              <a:buAutoNum type="arabicPeriod"/>
            </a:pPr>
            <a:r>
              <a:rPr lang="cs-CZ" sz="1600" dirty="0"/>
              <a:t>Zvolení optimální varianty podle názoru </a:t>
            </a:r>
            <a:r>
              <a:rPr lang="cs-CZ" sz="1600" dirty="0" err="1"/>
              <a:t>rozhodovatele</a:t>
            </a:r>
            <a:r>
              <a:rPr lang="cs-CZ" sz="1600" dirty="0"/>
              <a:t>.</a:t>
            </a:r>
          </a:p>
          <a:p>
            <a:pPr lvl="0" algn="just">
              <a:buFont typeface="+mj-lt"/>
              <a:buAutoNum type="arabicPeriod"/>
            </a:pPr>
            <a:r>
              <a:rPr lang="cs-CZ" sz="1600" dirty="0"/>
              <a:t>Realizovat zvolené rozhodnutí.</a:t>
            </a:r>
          </a:p>
          <a:p>
            <a:pPr lvl="0" algn="just">
              <a:buFont typeface="+mj-lt"/>
              <a:buAutoNum type="arabicPeriod"/>
            </a:pPr>
            <a:r>
              <a:rPr lang="cs-CZ" sz="1600" dirty="0"/>
              <a:t>Prověřit správnost rozhodnutí na základě výsledků jeho provedení.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Postup strategického rozhodování</a:t>
            </a:r>
            <a:endParaRPr lang="cs-CZ" dirty="0"/>
          </a:p>
        </p:txBody>
      </p:sp>
    </p:spTree>
    <p:extLst>
      <p:ext uri="{BB962C8B-B14F-4D97-AF65-F5344CB8AC3E}">
        <p14:creationId xmlns:p14="http://schemas.microsoft.com/office/powerpoint/2010/main" val="396943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Scénář vývoje trhu v sektoru podnikání, </a:t>
            </a:r>
            <a:r>
              <a:rPr lang="cs-CZ" sz="1600" dirty="0"/>
              <a:t>kdy je popisován vývoj možných podporujících a omezujících faktorů trhu v podobě inovací, surovin, použití náhražek, nabídky a poptávky trhu atd</a:t>
            </a:r>
            <a:r>
              <a:rPr lang="cs-CZ" sz="1600" dirty="0" smtClean="0"/>
              <a:t>.</a:t>
            </a:r>
          </a:p>
          <a:p>
            <a:pPr lvl="0" algn="just"/>
            <a:endParaRPr lang="cs-CZ" sz="1600" dirty="0"/>
          </a:p>
          <a:p>
            <a:pPr lvl="0" algn="just"/>
            <a:r>
              <a:rPr lang="cs-CZ" sz="1600" b="1" dirty="0"/>
              <a:t>Scénář vývoje procesů v sektoru podnikání, </a:t>
            </a:r>
            <a:r>
              <a:rPr lang="cs-CZ" sz="1600" dirty="0"/>
              <a:t>kdy vytváříme přehled o výzkumu a vývoji v oboru a o vývoji hlavních operací v logistice, výrobě, prodeji, poprodejním servisu apod</a:t>
            </a:r>
            <a:r>
              <a:rPr lang="cs-CZ" sz="1600" dirty="0" smtClean="0"/>
              <a:t>.</a:t>
            </a:r>
          </a:p>
          <a:p>
            <a:pPr lvl="0" algn="just"/>
            <a:endParaRPr lang="cs-CZ" sz="1600" dirty="0"/>
          </a:p>
          <a:p>
            <a:pPr lvl="0" algn="just"/>
            <a:r>
              <a:rPr lang="cs-CZ" sz="1600" b="1" dirty="0"/>
              <a:t>Scénář vývoje teritoriální alokace, v němž</a:t>
            </a:r>
            <a:r>
              <a:rPr lang="cs-CZ" sz="1600" dirty="0"/>
              <a:t> popisujeme v budoucnosti postupnou, možnou přeměnu rozmístění klíčových a perspektivních zákazníků, řídících a politických center, rozvoj případně úpadek určitých oblastí</a:t>
            </a:r>
            <a:r>
              <a:rPr lang="cs-CZ" sz="1600" dirty="0" smtClean="0"/>
              <a:t>.</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Dynamická strategická rozvaha – využitelné dílčí scénáře</a:t>
            </a:r>
            <a:endParaRPr lang="cs-CZ" dirty="0"/>
          </a:p>
        </p:txBody>
      </p:sp>
    </p:spTree>
    <p:extLst>
      <p:ext uri="{BB962C8B-B14F-4D97-AF65-F5344CB8AC3E}">
        <p14:creationId xmlns:p14="http://schemas.microsoft.com/office/powerpoint/2010/main" val="153162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2666"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Scénář financování v sektoru podnikání</a:t>
            </a:r>
            <a:r>
              <a:rPr lang="cs-CZ" sz="1600" dirty="0"/>
              <a:t> kde předmětem zájmu je odhad budoucích forem investování v sektoru a jeho rentability, vývoj přitažlivosti sektoru pro investory, vývoj přístupnosti podniku k finančním zdrojům, výšce úroku, finanční stabilita prostředí</a:t>
            </a:r>
            <a:r>
              <a:rPr lang="cs-CZ" sz="1600" dirty="0" smtClean="0"/>
              <a:t>.</a:t>
            </a:r>
          </a:p>
          <a:p>
            <a:pPr lvl="0" algn="just"/>
            <a:endParaRPr lang="cs-CZ" sz="1600" dirty="0"/>
          </a:p>
          <a:p>
            <a:pPr lvl="0" algn="just"/>
            <a:r>
              <a:rPr lang="cs-CZ" sz="1600" b="1" dirty="0"/>
              <a:t>Scénář vývoje konkurence</a:t>
            </a:r>
            <a:r>
              <a:rPr lang="cs-CZ" sz="1600" dirty="0"/>
              <a:t>, který je zaměřen na popis konkurenčního prostředí v daném podnikatelském sektoru, předpokládaný vývoj konkurenčních přístupů hlavních i případně možných konkurentů, uplatňování konkurenčních praktik v podobě cenové války, snižování nákladů, nových produktů, nadstandardních služeb apod</a:t>
            </a:r>
            <a:r>
              <a:rPr lang="cs-CZ" sz="1600" dirty="0" smtClean="0"/>
              <a:t>.</a:t>
            </a:r>
          </a:p>
          <a:p>
            <a:pPr lvl="0" algn="just"/>
            <a:endParaRPr lang="cs-CZ" sz="1600" dirty="0"/>
          </a:p>
          <a:p>
            <a:pPr algn="just"/>
            <a:r>
              <a:rPr lang="cs-CZ" sz="1600" b="1" dirty="0"/>
              <a:t>Scénář vývoje okolí podniku</a:t>
            </a:r>
            <a:r>
              <a:rPr lang="cs-CZ" sz="1600" dirty="0"/>
              <a:t>, který sleduje vývoj vnějších faktorů širšího podnikového okolí v podobě politického, demografického, sociálního, ekonomického, ekologického, technického a technologického segmentu. Musí zde být zvýšená pozornost věnována především problematice bezpečnosti, změnám hodnot lidí a růstu jejich znalostí.</a:t>
            </a:r>
          </a:p>
          <a:p>
            <a:pPr marL="0" lvl="0" indent="0" algn="just">
              <a:buNone/>
            </a:pPr>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Dynamická strategická rozvaha – využitelné dílčí scénáře</a:t>
            </a:r>
            <a:endParaRPr lang="cs-CZ" dirty="0"/>
          </a:p>
        </p:txBody>
      </p:sp>
    </p:spTree>
    <p:extLst>
      <p:ext uri="{BB962C8B-B14F-4D97-AF65-F5344CB8AC3E}">
        <p14:creationId xmlns:p14="http://schemas.microsoft.com/office/powerpoint/2010/main" val="179022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Dynamická strategická rozvaha tím, že vzájemně propojuje jednotlivé, často i běžné prvky do přirozeného logického sledu, umožňuje i méně zkušenému strategickému </a:t>
            </a:r>
            <a:r>
              <a:rPr lang="cs-CZ" sz="1600" dirty="0" err="1"/>
              <a:t>rozhodovateli</a:t>
            </a:r>
            <a:r>
              <a:rPr lang="cs-CZ" sz="1600" dirty="0"/>
              <a:t> úspěšně zvládnout postupné odvozování a kombinování strategických úvah</a:t>
            </a:r>
            <a:r>
              <a:rPr lang="cs-CZ" sz="1600" dirty="0" smtClean="0"/>
              <a:t>.</a:t>
            </a:r>
          </a:p>
          <a:p>
            <a:pPr lvl="0" algn="just"/>
            <a:r>
              <a:rPr lang="cs-CZ" sz="1600" dirty="0"/>
              <a:t>Výhodou </a:t>
            </a:r>
            <a:r>
              <a:rPr lang="cs-CZ" sz="1600" dirty="0" smtClean="0"/>
              <a:t>této metody </a:t>
            </a:r>
            <a:r>
              <a:rPr lang="cs-CZ" sz="1600" dirty="0"/>
              <a:t>je využití poznatků z výchozí analýzy a prognózy vývoje oboru, neboť ty významně usnadňují a zkvalitňují odhadování nebezpečných konkurenčních protiakcí vůči inovované strategii firmy</a:t>
            </a:r>
            <a:r>
              <a:rPr lang="cs-CZ" sz="1600" dirty="0" smtClean="0"/>
              <a:t>.</a:t>
            </a:r>
          </a:p>
          <a:p>
            <a:pPr lvl="0" algn="just"/>
            <a:r>
              <a:rPr lang="cs-CZ" sz="1600" dirty="0"/>
              <a:t>Výhodou je i možnost provést první strategickou rozvahu velmi rychle, a pak ji v reálném čase a za rozumných nákladů v dalších kolech zpřesňovat nebo zásadně měnit na základě nových informací a nových zkušeností s aplikací </a:t>
            </a:r>
            <a:r>
              <a:rPr lang="cs-CZ" sz="1600" dirty="0" smtClean="0"/>
              <a:t>této metody.</a:t>
            </a:r>
          </a:p>
          <a:p>
            <a:pPr lvl="0" algn="just"/>
            <a:r>
              <a:rPr lang="cs-CZ" sz="1600" dirty="0" smtClean="0"/>
              <a:t>Dynamická strategická </a:t>
            </a:r>
            <a:r>
              <a:rPr lang="cs-CZ" sz="1600" dirty="0" err="1" smtClean="0"/>
              <a:t>rozvha</a:t>
            </a:r>
            <a:r>
              <a:rPr lang="cs-CZ" sz="1600" dirty="0" smtClean="0"/>
              <a:t> </a:t>
            </a:r>
            <a:r>
              <a:rPr lang="cs-CZ" sz="1600" dirty="0"/>
              <a:t>pomáhá podstatně kultivovat účast týmů na strategickém managementu firmy a racionálněji využívat dosavadní běžně užívané metody, podporující strategické myšlení a rozhodování</a:t>
            </a:r>
          </a:p>
          <a:p>
            <a:pPr marL="0" lvl="0" indent="0" algn="just">
              <a:buNone/>
            </a:pPr>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smtClean="0"/>
              <a:t>Dynamická strategická rozvaha – výhody</a:t>
            </a:r>
            <a:endParaRPr lang="cs-CZ" dirty="0"/>
          </a:p>
        </p:txBody>
      </p:sp>
    </p:spTree>
    <p:extLst>
      <p:ext uri="{BB962C8B-B14F-4D97-AF65-F5344CB8AC3E}">
        <p14:creationId xmlns:p14="http://schemas.microsoft.com/office/powerpoint/2010/main" val="20772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V rámci analýzy podmínek, ve kterých působí strategie, jak se strategie vyvíjí a jaké rozhodující příčiny ovlivňují strategické chování i aktivity podniku, lze využívat řadu dalších </a:t>
            </a:r>
            <a:r>
              <a:rPr lang="cs-CZ" sz="1600" dirty="0" smtClean="0"/>
              <a:t>metod, jako je třeba </a:t>
            </a:r>
            <a:r>
              <a:rPr lang="cs-CZ" sz="1600" dirty="0" err="1" smtClean="0"/>
              <a:t>benchmarking</a:t>
            </a:r>
            <a:r>
              <a:rPr lang="cs-CZ" sz="1600" dirty="0" smtClean="0"/>
              <a:t>.</a:t>
            </a:r>
          </a:p>
          <a:p>
            <a:pPr algn="just"/>
            <a:r>
              <a:rPr lang="cs-CZ" sz="1600" dirty="0" smtClean="0"/>
              <a:t>Jedná </a:t>
            </a:r>
            <a:r>
              <a:rPr lang="cs-CZ" sz="1600" dirty="0"/>
              <a:t>o tvůrčí napodobování a využívání poznatků nejlepších podniků, které získáme jejich systematickým pozorováním a srovnáváním s našimi </a:t>
            </a:r>
            <a:r>
              <a:rPr lang="cs-CZ" sz="1600" dirty="0" smtClean="0"/>
              <a:t>postupy. </a:t>
            </a:r>
          </a:p>
          <a:p>
            <a:pPr algn="just"/>
            <a:r>
              <a:rPr lang="cs-CZ" sz="1600" dirty="0"/>
              <a:t>Výhodou a velkou předností metody je její jednoduchost, široce uplatnitelné používání a obvykle nízká </a:t>
            </a:r>
            <a:r>
              <a:rPr lang="cs-CZ" sz="1600" dirty="0" smtClean="0"/>
              <a:t>nákladnost.</a:t>
            </a:r>
          </a:p>
          <a:p>
            <a:pPr algn="just"/>
            <a:r>
              <a:rPr lang="cs-CZ" sz="1600" dirty="0" err="1" smtClean="0"/>
              <a:t>Benchmarking</a:t>
            </a:r>
            <a:r>
              <a:rPr lang="cs-CZ" sz="1600" dirty="0" smtClean="0"/>
              <a:t> </a:t>
            </a:r>
            <a:r>
              <a:rPr lang="cs-CZ" sz="1600" dirty="0"/>
              <a:t>lze rozdělit do následujících základních typů:</a:t>
            </a:r>
          </a:p>
          <a:p>
            <a:pPr lvl="1" algn="just"/>
            <a:r>
              <a:rPr lang="cs-CZ" sz="1600" b="1" dirty="0"/>
              <a:t>Vnitřní </a:t>
            </a:r>
            <a:r>
              <a:rPr lang="cs-CZ" sz="1600" b="1" dirty="0" err="1"/>
              <a:t>benchmarking</a:t>
            </a:r>
            <a:r>
              <a:rPr lang="cs-CZ" sz="1600" b="1" dirty="0"/>
              <a:t> – </a:t>
            </a:r>
            <a:r>
              <a:rPr lang="cs-CZ" sz="1600" dirty="0"/>
              <a:t>týká se srovnávání různých částí a jejich vlastností (výkonnost, personál, přínos) v rámci jednoho podniku.</a:t>
            </a:r>
          </a:p>
          <a:p>
            <a:pPr lvl="1" algn="just"/>
            <a:r>
              <a:rPr lang="cs-CZ" sz="1600" b="1" dirty="0"/>
              <a:t>Vnější </a:t>
            </a:r>
            <a:r>
              <a:rPr lang="cs-CZ" sz="1600" b="1" dirty="0" err="1"/>
              <a:t>benchmarking</a:t>
            </a:r>
            <a:r>
              <a:rPr lang="cs-CZ" sz="1600" b="1" dirty="0"/>
              <a:t> –</a:t>
            </a:r>
            <a:r>
              <a:rPr lang="cs-CZ" sz="1600" dirty="0"/>
              <a:t> porovnání obdobné činnosti mezi vlastním podnikem a srovnávaným nejlepším podnikem v daném oboru (s konkurentem).</a:t>
            </a:r>
          </a:p>
          <a:p>
            <a:pPr lvl="1" algn="just"/>
            <a:r>
              <a:rPr lang="cs-CZ" sz="1600" b="1" dirty="0"/>
              <a:t>Funkční </a:t>
            </a:r>
            <a:r>
              <a:rPr lang="cs-CZ" sz="1600" b="1" dirty="0" err="1"/>
              <a:t>benchmarking</a:t>
            </a:r>
            <a:r>
              <a:rPr lang="cs-CZ" sz="1600" b="1" dirty="0"/>
              <a:t> –</a:t>
            </a:r>
            <a:r>
              <a:rPr lang="cs-CZ" sz="1600" dirty="0"/>
              <a:t> představuje srovnání stejné činnosti a přístupů mezi vlastním podnikem a cizím podnikem, který působí mimo náš obor.</a:t>
            </a:r>
          </a:p>
          <a:p>
            <a:pPr lvl="0" algn="just"/>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smtClean="0"/>
              <a:t>Benchmarking</a:t>
            </a:r>
            <a:endParaRPr lang="cs-CZ" dirty="0"/>
          </a:p>
        </p:txBody>
      </p:sp>
    </p:spTree>
    <p:extLst>
      <p:ext uri="{BB962C8B-B14F-4D97-AF65-F5344CB8AC3E}">
        <p14:creationId xmlns:p14="http://schemas.microsoft.com/office/powerpoint/2010/main" val="8218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3518"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Identifikuje a stanovuje rozdíl ve výkonnosti našeho podniku a možné nejlepší konkurence.</a:t>
            </a:r>
          </a:p>
          <a:p>
            <a:pPr lvl="0" algn="just"/>
            <a:r>
              <a:rPr lang="cs-CZ" sz="1600" dirty="0"/>
              <a:t>Pomáhá stanovit strategii nebo její inovaci.</a:t>
            </a:r>
          </a:p>
          <a:p>
            <a:pPr lvl="0" algn="just"/>
            <a:r>
              <a:rPr lang="cs-CZ" sz="1600" dirty="0"/>
              <a:t>Udržuje stimulaci podnikového vedení pro neustálé zlepšování.</a:t>
            </a:r>
          </a:p>
          <a:p>
            <a:pPr lvl="0" algn="just"/>
            <a:r>
              <a:rPr lang="cs-CZ" sz="1600" dirty="0"/>
              <a:t>Ověřuje úspěšnost prováděných strategických opatření.</a:t>
            </a:r>
          </a:p>
          <a:p>
            <a:pPr lvl="0" algn="just"/>
            <a:r>
              <a:rPr lang="cs-CZ" sz="1600" dirty="0"/>
              <a:t>Představuje panoramatický pohled na konkurenční počínání se srovnávaným podnikem, který nám poskytuje možnost revolučně pozměnit vlastní aktivity vhodně volenými a potřebnými inovacemi.</a:t>
            </a:r>
          </a:p>
          <a:p>
            <a:pPr lvl="0" algn="just"/>
            <a:r>
              <a:rPr lang="cs-CZ" sz="1600" dirty="0"/>
              <a:t>Je efektivním způsobem jak zaměstnance přimět k hledání nových myšlenek a k nalézání skrytých možností vedoucích k zlepšení výkonnosti.</a:t>
            </a:r>
          </a:p>
          <a:p>
            <a:pPr algn="just"/>
            <a:r>
              <a:rPr lang="cs-CZ" sz="1600" dirty="0"/>
              <a:t>Odhaluje klíčové kompetence, které tvoří vynikající výkonnost podniku jako jeho základní předpoklad úspěch na trhu</a:t>
            </a:r>
            <a:r>
              <a:rPr lang="cs-CZ" sz="1600" dirty="0" smtClean="0"/>
              <a:t>.</a:t>
            </a:r>
            <a:endParaRPr lang="cs-CZ" sz="1600" dirty="0"/>
          </a:p>
          <a:p>
            <a:pPr lvl="0" algn="just"/>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smtClean="0"/>
              <a:t>Benchmarking</a:t>
            </a:r>
            <a:r>
              <a:rPr lang="cs-CZ" dirty="0" smtClean="0"/>
              <a:t> - výhody</a:t>
            </a:r>
            <a:endParaRPr lang="cs-CZ" dirty="0"/>
          </a:p>
        </p:txBody>
      </p:sp>
    </p:spTree>
    <p:extLst>
      <p:ext uri="{BB962C8B-B14F-4D97-AF65-F5344CB8AC3E}">
        <p14:creationId xmlns:p14="http://schemas.microsoft.com/office/powerpoint/2010/main" val="8691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Postupný sběr relevantních informací, jejich třídění a zpracování, které vyústí v rozhodnutí.</a:t>
            </a:r>
          </a:p>
          <a:p>
            <a:pPr lvl="0" algn="just"/>
            <a:r>
              <a:rPr lang="cs-CZ" sz="1600" dirty="0"/>
              <a:t>Proces hledání co možná nejoptimálnější možnosti úspěšně zvládnout přechod ze současné pozice do stanoveného cíle.</a:t>
            </a:r>
          </a:p>
          <a:p>
            <a:pPr lvl="0" algn="just"/>
            <a:r>
              <a:rPr lang="cs-CZ" sz="1600" dirty="0"/>
              <a:t>Volba základního východiska pro následující tvorbu strategie podniku.</a:t>
            </a:r>
          </a:p>
          <a:p>
            <a:pPr algn="just"/>
            <a:endParaRPr lang="cs-CZ" sz="1600" dirty="0" smtClean="0"/>
          </a:p>
          <a:p>
            <a:r>
              <a:rPr lang="cs-CZ" sz="1600" dirty="0"/>
              <a:t>Při tomto postupu sehrávají velmi důležitou úlohu správně vybrané informace, které by měly mít tyto vlastnosti:</a:t>
            </a:r>
          </a:p>
          <a:p>
            <a:pPr lvl="1"/>
            <a:r>
              <a:rPr lang="cs-CZ" sz="1400" dirty="0"/>
              <a:t>být včas odhaleny a být věrohodné (přesné);</a:t>
            </a:r>
          </a:p>
          <a:p>
            <a:pPr lvl="1"/>
            <a:r>
              <a:rPr lang="cs-CZ" sz="1400" dirty="0"/>
              <a:t>vztahovat se k tomu co potřebujeme vědět;</a:t>
            </a:r>
          </a:p>
          <a:p>
            <a:pPr lvl="1"/>
            <a:r>
              <a:rPr lang="cs-CZ" sz="1400" dirty="0"/>
              <a:t>být použitelné nejen svým obsahem, ale i jasností, přesností, presentací a uživatelskou přístupností).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Chápání strategického procesu rozhodování</a:t>
            </a:r>
            <a:endParaRPr lang="cs-CZ" dirty="0"/>
          </a:p>
        </p:txBody>
      </p:sp>
    </p:spTree>
    <p:extLst>
      <p:ext uri="{BB962C8B-B14F-4D97-AF65-F5344CB8AC3E}">
        <p14:creationId xmlns:p14="http://schemas.microsoft.com/office/powerpoint/2010/main" val="17886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Je to především činnost vrcholového vedení nebo vlastníků podniku.</a:t>
            </a:r>
          </a:p>
          <a:p>
            <a:pPr lvl="0" algn="just"/>
            <a:r>
              <a:rPr lang="cs-CZ" sz="1600" dirty="0"/>
              <a:t>Prvořadně bere v úvahu vlivy vnějšího prostředí v podobě příležitostí a hrozeb.</a:t>
            </a:r>
          </a:p>
          <a:p>
            <a:pPr lvl="0" algn="just"/>
            <a:r>
              <a:rPr lang="cs-CZ" sz="1600" dirty="0"/>
              <a:t>Je orientováno do vzdálenější budoucnosti, takže dopady nejsou hned patrné.</a:t>
            </a:r>
          </a:p>
          <a:p>
            <a:pPr lvl="0" algn="just"/>
            <a:r>
              <a:rPr lang="cs-CZ" sz="1600" dirty="0"/>
              <a:t>Mívá vliv na organizační uspořádání podniku.</a:t>
            </a:r>
          </a:p>
          <a:p>
            <a:pPr lvl="0" algn="just"/>
            <a:r>
              <a:rPr lang="cs-CZ" sz="1600" dirty="0"/>
              <a:t>Ovlivňuje dlouhodobou perspektivu a existenci podniku.</a:t>
            </a:r>
          </a:p>
          <a:p>
            <a:pPr lvl="0" algn="just"/>
            <a:r>
              <a:rPr lang="cs-CZ" sz="1600" dirty="0"/>
              <a:t>Výsledky rozhodování mají originální charakter.</a:t>
            </a:r>
          </a:p>
          <a:p>
            <a:pPr lvl="0" algn="just"/>
            <a:r>
              <a:rPr lang="cs-CZ" sz="1600" dirty="0"/>
              <a:t>Ovlivňuje mnohem větší hodnoty nežli operativní řízení.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760640" cy="507703"/>
          </a:xfrm>
        </p:spPr>
        <p:txBody>
          <a:bodyPr/>
          <a:lstStyle/>
          <a:p>
            <a:r>
              <a:rPr lang="cs-CZ" dirty="0" smtClean="0"/>
              <a:t>Charakteristiky strategického rozhodování</a:t>
            </a:r>
            <a:endParaRPr lang="cs-CZ" dirty="0"/>
          </a:p>
        </p:txBody>
      </p:sp>
    </p:spTree>
    <p:extLst>
      <p:ext uri="{BB962C8B-B14F-4D97-AF65-F5344CB8AC3E}">
        <p14:creationId xmlns:p14="http://schemas.microsoft.com/office/powerpoint/2010/main" val="286446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Unikátní charakter </a:t>
            </a:r>
            <a:r>
              <a:rPr lang="cs-CZ" sz="1600" dirty="0"/>
              <a:t>rozhodnutí, jež často s ohledem na velké náklady mají často nevratný charakter, když se prokáže, že po realizaci nejsou efektivní.</a:t>
            </a:r>
          </a:p>
          <a:p>
            <a:pPr lvl="0" algn="just"/>
            <a:r>
              <a:rPr lang="cs-CZ" sz="1600" dirty="0"/>
              <a:t>V rámci strategického rozhodování musíme brát v úvahu jak </a:t>
            </a:r>
            <a:r>
              <a:rPr lang="cs-CZ" sz="1600" b="1" dirty="0"/>
              <a:t>ekonomickou efektivnost</a:t>
            </a:r>
            <a:r>
              <a:rPr lang="cs-CZ" sz="1600" dirty="0"/>
              <a:t>, tak i možné sociální dopady takže je nutno zajistit směřování k tvorbě efektivních sociálně ekonomických systémů v rámci podniku.</a:t>
            </a:r>
          </a:p>
          <a:p>
            <a:pPr lvl="0" algn="just"/>
            <a:r>
              <a:rPr lang="cs-CZ" sz="1600" dirty="0"/>
              <a:t>S ohledem na </a:t>
            </a:r>
            <a:r>
              <a:rPr lang="cs-CZ" sz="1600" b="1" dirty="0"/>
              <a:t>multikriteriální charakter </a:t>
            </a:r>
            <a:r>
              <a:rPr lang="cs-CZ" sz="1600" dirty="0"/>
              <a:t>strategických problémů je nutno řešit konflikt kritérií a hledat vhodný kompromis i tenkrát, když aktivity vzájemně působí protichůdně a mají různou váhu důležitosti.</a:t>
            </a:r>
          </a:p>
          <a:p>
            <a:pPr algn="just"/>
            <a:r>
              <a:rPr lang="cs-CZ" sz="1600" dirty="0"/>
              <a:t>Respektování existence </a:t>
            </a:r>
            <a:r>
              <a:rPr lang="cs-CZ" sz="1600" b="1" dirty="0"/>
              <a:t>nekvantifikovatelných faktorů</a:t>
            </a:r>
            <a:r>
              <a:rPr lang="cs-CZ" sz="1600" dirty="0"/>
              <a:t>, kteréže popsat a uspořádat podle intenzity, ale nelze vyjádřit hodnotově.</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dirty="0" smtClean="0"/>
              <a:t>Vlastnosti strategického rozhodování I</a:t>
            </a:r>
            <a:endParaRPr lang="cs-CZ" dirty="0"/>
          </a:p>
        </p:txBody>
      </p:sp>
    </p:spTree>
    <p:extLst>
      <p:ext uri="{BB962C8B-B14F-4D97-AF65-F5344CB8AC3E}">
        <p14:creationId xmlns:p14="http://schemas.microsoft.com/office/powerpoint/2010/main" val="27818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Nedokonalá informovanost </a:t>
            </a:r>
            <a:r>
              <a:rPr lang="cs-CZ" sz="1600" dirty="0"/>
              <a:t>při řešení strategických problémům doprovodným jevem rozhodovacího strategického procesu a tudíž je nutno počítat s určitým rizikem úspěšnosti nebo neúspěšnosti.</a:t>
            </a:r>
          </a:p>
          <a:p>
            <a:pPr lvl="0" algn="just"/>
            <a:r>
              <a:rPr lang="cs-CZ" sz="1600" b="1" dirty="0"/>
              <a:t>Nedostatek informací a delší časový horizont splnění cílů </a:t>
            </a:r>
            <a:r>
              <a:rPr lang="cs-CZ" sz="1600" dirty="0"/>
              <a:t>způsobují, že strategická rozhodnutí získávají často charakter otevřených systémů a jako taková musí být řešena.</a:t>
            </a:r>
          </a:p>
          <a:p>
            <a:pPr algn="just"/>
            <a:r>
              <a:rPr lang="cs-CZ" sz="1600" b="1" dirty="0"/>
              <a:t>Úloha lidského činitele při rozhodování </a:t>
            </a:r>
            <a:r>
              <a:rPr lang="cs-CZ" sz="1600" dirty="0"/>
              <a:t>je nezastupitelná, neboť vnáší do rozhodování své individuální vlastnosti, vnáší do tohoto procesu subjektivní kritéria, motivaci, vlastní názory a osobní rysy svého jednání.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dirty="0" smtClean="0"/>
              <a:t>Vlastnosti strategického rozhodování II</a:t>
            </a:r>
            <a:endParaRPr lang="cs-CZ" dirty="0"/>
          </a:p>
        </p:txBody>
      </p:sp>
    </p:spTree>
    <p:extLst>
      <p:ext uri="{BB962C8B-B14F-4D97-AF65-F5344CB8AC3E}">
        <p14:creationId xmlns:p14="http://schemas.microsoft.com/office/powerpoint/2010/main" val="62813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Brainstorming</a:t>
            </a:r>
            <a:r>
              <a:rPr lang="cs-CZ" sz="1600" dirty="0"/>
              <a:t>, který je nejčastěji využíván a představuje v podstatě diskusi znalců, kteří produkují řadu nápadů.</a:t>
            </a:r>
          </a:p>
          <a:p>
            <a:pPr lvl="0" algn="just"/>
            <a:r>
              <a:rPr lang="cs-CZ" sz="1600" b="1" dirty="0"/>
              <a:t>Delfská metoda</a:t>
            </a:r>
            <a:r>
              <a:rPr lang="cs-CZ" sz="1600" dirty="0"/>
              <a:t>, která představuje postupné zjišťování a srovnávání prognóz expertů založené na jejich anonymitě.</a:t>
            </a:r>
          </a:p>
          <a:p>
            <a:pPr lvl="0" algn="just"/>
            <a:r>
              <a:rPr lang="cs-CZ" sz="1600" b="1" dirty="0"/>
              <a:t>Metoda scénářů</a:t>
            </a:r>
            <a:r>
              <a:rPr lang="cs-CZ" sz="1600" dirty="0"/>
              <a:t>, kdy se vyvíjí obraz budoucnosti na základě informací současnosti pro potřebné oblasti.</a:t>
            </a:r>
          </a:p>
          <a:p>
            <a:pPr lvl="0" algn="just"/>
            <a:r>
              <a:rPr lang="cs-CZ" sz="1600" b="1" dirty="0"/>
              <a:t>Rozhodovací strom</a:t>
            </a:r>
            <a:r>
              <a:rPr lang="cs-CZ" sz="1600" dirty="0"/>
              <a:t>, vystupující jako zobrazení více etapových rozhodovacích procesů.</a:t>
            </a:r>
          </a:p>
          <a:p>
            <a:pPr lvl="0" algn="just"/>
            <a:r>
              <a:rPr lang="cs-CZ" sz="1600" b="1" dirty="0"/>
              <a:t>Myšlenkové mapy </a:t>
            </a:r>
            <a:r>
              <a:rPr lang="cs-CZ" sz="1600" dirty="0"/>
              <a:t>v podobě grafického nástroje představující zobrazení rozhodovacích problémů a jejich vazeb prostřednictvím vazeb, uzlů setkání a spojnic.</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a techniky strategického rozhodování</a:t>
            </a:r>
            <a:endParaRPr lang="cs-CZ" dirty="0"/>
          </a:p>
        </p:txBody>
      </p:sp>
    </p:spTree>
    <p:extLst>
      <p:ext uri="{BB962C8B-B14F-4D97-AF65-F5344CB8AC3E}">
        <p14:creationId xmlns:p14="http://schemas.microsoft.com/office/powerpoint/2010/main" val="54641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smtClean="0"/>
              <a:t>Základní informace</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7" name="Zástupný symbol pro obsah 1"/>
          <p:cNvSpPr>
            <a:spLocks noGrp="1"/>
          </p:cNvSpPr>
          <p:nvPr/>
        </p:nvSpPr>
        <p:spPr>
          <a:xfrm>
            <a:off x="318356" y="987574"/>
            <a:ext cx="8507288" cy="3847158"/>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cs-CZ" dirty="0" smtClean="0"/>
              <a:t>Přednášky: Ing. Šárka Zapletalová, Ph.D.</a:t>
            </a:r>
          </a:p>
          <a:p>
            <a:pPr lvl="1"/>
            <a:r>
              <a:rPr lang="cs-CZ" dirty="0"/>
              <a:t>Kancelář B202</a:t>
            </a:r>
          </a:p>
          <a:p>
            <a:pPr lvl="1"/>
            <a:r>
              <a:rPr lang="cs-CZ" dirty="0"/>
              <a:t>Konzultační hodiny: </a:t>
            </a:r>
            <a:r>
              <a:rPr lang="cs-CZ" dirty="0" smtClean="0"/>
              <a:t>úterý 12,00–14,00</a:t>
            </a:r>
            <a:endParaRPr lang="cs-CZ" dirty="0"/>
          </a:p>
          <a:p>
            <a:pPr lvl="1"/>
            <a:r>
              <a:rPr lang="cs-CZ" dirty="0"/>
              <a:t>Kontakt: </a:t>
            </a:r>
            <a:r>
              <a:rPr lang="cs-CZ" dirty="0" err="1">
                <a:hlinkClick r:id="rId3"/>
              </a:rPr>
              <a:t>zapletalova</a:t>
            </a:r>
            <a:r>
              <a:rPr lang="en-US" dirty="0">
                <a:hlinkClick r:id="rId3"/>
              </a:rPr>
              <a:t>@</a:t>
            </a:r>
            <a:r>
              <a:rPr lang="cs-CZ" dirty="0">
                <a:hlinkClick r:id="rId3"/>
              </a:rPr>
              <a:t>opf.slu.cz</a:t>
            </a:r>
            <a:endParaRPr lang="cs-CZ" dirty="0"/>
          </a:p>
          <a:p>
            <a:pPr lvl="1"/>
            <a:r>
              <a:rPr lang="cs-CZ" dirty="0"/>
              <a:t>Tel: 596 398 </a:t>
            </a:r>
            <a:r>
              <a:rPr lang="cs-CZ" dirty="0" smtClean="0"/>
              <a:t>433</a:t>
            </a:r>
          </a:p>
          <a:p>
            <a:pPr lvl="1"/>
            <a:endParaRPr lang="cs-CZ" dirty="0"/>
          </a:p>
          <a:p>
            <a:r>
              <a:rPr lang="cs-CZ" dirty="0" smtClean="0"/>
              <a:t>Požadavky na studenta</a:t>
            </a:r>
          </a:p>
          <a:p>
            <a:pPr lvl="1"/>
            <a:r>
              <a:rPr lang="cs-CZ" dirty="0" smtClean="0"/>
              <a:t>Absolvování průběžného testu: </a:t>
            </a:r>
            <a:r>
              <a:rPr lang="cs-CZ" dirty="0" smtClean="0"/>
              <a:t>15. </a:t>
            </a:r>
            <a:r>
              <a:rPr lang="cs-CZ" dirty="0" smtClean="0"/>
              <a:t>11. – 20. 11. 2021 IS </a:t>
            </a:r>
            <a:r>
              <a:rPr lang="cs-CZ" dirty="0" smtClean="0"/>
              <a:t>SU (30% hodnocení – max. 30 bodů)</a:t>
            </a:r>
            <a:endParaRPr lang="cs-CZ" dirty="0" smtClean="0"/>
          </a:p>
          <a:p>
            <a:pPr lvl="1"/>
            <a:r>
              <a:rPr lang="cs-CZ" dirty="0" smtClean="0"/>
              <a:t>Účast na </a:t>
            </a:r>
            <a:r>
              <a:rPr lang="cs-CZ" dirty="0" smtClean="0"/>
              <a:t>výzkumu (možnost získat </a:t>
            </a:r>
            <a:r>
              <a:rPr lang="cs-CZ" smtClean="0"/>
              <a:t>10 bodů)</a:t>
            </a:r>
            <a:endParaRPr lang="cs-CZ" dirty="0" smtClean="0"/>
          </a:p>
          <a:p>
            <a:pPr lvl="1"/>
            <a:r>
              <a:rPr lang="cs-CZ" dirty="0" smtClean="0"/>
              <a:t>Zkouška: písemná </a:t>
            </a:r>
            <a:r>
              <a:rPr lang="cs-CZ" dirty="0" smtClean="0"/>
              <a:t>forma (70% hodnocení – max. 70 bodů)</a:t>
            </a:r>
            <a:endParaRPr lang="cs-CZ" dirty="0" smtClean="0"/>
          </a:p>
          <a:p>
            <a:pPr marL="393192" lvl="1" indent="0">
              <a:buNone/>
            </a:pPr>
            <a:endParaRPr lang="cs-CZ" dirty="0" smtClean="0"/>
          </a:p>
          <a:p>
            <a:pPr lvl="1">
              <a:buNone/>
            </a:pPr>
            <a:r>
              <a:rPr lang="cs-CZ" dirty="0" smtClean="0"/>
              <a:t> </a:t>
            </a:r>
          </a:p>
        </p:txBody>
      </p:sp>
    </p:spTree>
    <p:extLst>
      <p:ext uri="{BB962C8B-B14F-4D97-AF65-F5344CB8AC3E}">
        <p14:creationId xmlns:p14="http://schemas.microsoft.com/office/powerpoint/2010/main" val="299754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a techniky strategického rozhodování</a:t>
            </a:r>
            <a:endParaRPr lang="cs-CZ" dirty="0"/>
          </a:p>
        </p:txBody>
      </p:sp>
      <p:pic>
        <p:nvPicPr>
          <p:cNvPr id="4" name="Obrázek 3"/>
          <p:cNvPicPr>
            <a:picLocks noChangeAspect="1"/>
          </p:cNvPicPr>
          <p:nvPr/>
        </p:nvPicPr>
        <p:blipFill>
          <a:blip r:embed="rId2"/>
          <a:stretch>
            <a:fillRect/>
          </a:stretch>
        </p:blipFill>
        <p:spPr>
          <a:xfrm>
            <a:off x="323528" y="843559"/>
            <a:ext cx="7445102" cy="3888432"/>
          </a:xfrm>
          <a:prstGeom prst="rect">
            <a:avLst/>
          </a:prstGeom>
        </p:spPr>
      </p:pic>
    </p:spTree>
    <p:extLst>
      <p:ext uri="{BB962C8B-B14F-4D97-AF65-F5344CB8AC3E}">
        <p14:creationId xmlns:p14="http://schemas.microsoft.com/office/powerpoint/2010/main" val="1007204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Myšlenkové mapy</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9" y="843559"/>
            <a:ext cx="6408712" cy="3816424"/>
          </a:xfrm>
          <a:prstGeom prst="rect">
            <a:avLst/>
          </a:prstGeom>
        </p:spPr>
      </p:pic>
    </p:spTree>
    <p:extLst>
      <p:ext uri="{BB962C8B-B14F-4D97-AF65-F5344CB8AC3E}">
        <p14:creationId xmlns:p14="http://schemas.microsoft.com/office/powerpoint/2010/main" val="3350658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myšlení představuje komplex poznávacích a účelově zaměřených myšlenkových aktivit vrcholového managementu podniku, zaměřených na dosahování stanovených strategických cílů firmy. </a:t>
            </a:r>
            <a:endParaRPr lang="cs-CZ" sz="1600" dirty="0" smtClean="0"/>
          </a:p>
          <a:p>
            <a:pPr algn="just"/>
            <a:r>
              <a:rPr lang="cs-CZ" sz="1600" dirty="0"/>
              <a:t>Správné a dobře realizovatelné strategické myšlení představuje jeden ze základních předpokladů úspěšného strategického řízení, které směřuje k vytvoření optimální podnikové strategie. Je to tudíž v podstatě takový způsob myšlení, který odpovídá podstatě a specifickým rysům strategických procesů</a:t>
            </a:r>
            <a:r>
              <a:rPr lang="cs-CZ" sz="1600" dirty="0" smtClean="0"/>
              <a:t>.</a:t>
            </a:r>
          </a:p>
          <a:p>
            <a:pPr algn="just"/>
            <a:r>
              <a:rPr lang="cs-CZ" sz="1600" dirty="0"/>
              <a:t>S</a:t>
            </a:r>
            <a:r>
              <a:rPr lang="cs-CZ" sz="1600" dirty="0" smtClean="0"/>
              <a:t>trategické </a:t>
            </a:r>
            <a:r>
              <a:rPr lang="cs-CZ" sz="1600" dirty="0"/>
              <a:t>myšlení se vyznačuje jednak intenzivním analytickým úsilím využít co nejlépe všech dostupných pravdivých informací, které nám vytváří obraz povzbuzujících i omezujících faktorů. Zároveň však je potřebné uvažovat perspektivně a dívat se na podnik a podnikatelské aktivity na základě předpokládané </a:t>
            </a:r>
            <a:r>
              <a:rPr lang="cs-CZ" sz="1600" dirty="0" smtClean="0"/>
              <a:t>budoucnosti.</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myšlení</a:t>
            </a:r>
            <a:endParaRPr lang="cs-CZ" dirty="0"/>
          </a:p>
        </p:txBody>
      </p:sp>
    </p:spTree>
    <p:extLst>
      <p:ext uri="{BB962C8B-B14F-4D97-AF65-F5344CB8AC3E}">
        <p14:creationId xmlns:p14="http://schemas.microsoft.com/office/powerpoint/2010/main" val="282246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600" dirty="0"/>
              <a:t>pochopit nesmírnou různorodost jevů současného světa, jeho změn, proměn a možností;</a:t>
            </a:r>
          </a:p>
          <a:p>
            <a:pPr lvl="0"/>
            <a:r>
              <a:rPr lang="cs-CZ" sz="1600" dirty="0"/>
              <a:t>musí se dobře orientovat mezi alternativami řešení, které se nabízí okolí podniku i schopnosti podniku, aby vybral co možná pro podnik nejprospěšnější variantu;</a:t>
            </a:r>
          </a:p>
          <a:p>
            <a:pPr lvl="0"/>
            <a:r>
              <a:rPr lang="cs-CZ" sz="1600" dirty="0"/>
              <a:t>určit pro podnik rozhodující vývojové trendy, které budou mít v budoucnosti rozhodující vliv;</a:t>
            </a:r>
          </a:p>
          <a:p>
            <a:pPr lvl="0"/>
            <a:r>
              <a:rPr lang="cs-CZ" sz="1600" dirty="0"/>
              <a:t>dodržovat zásadu „nejdříve přemýšlej a pak konej“.</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Potřeba a význam strategického myšlení</a:t>
            </a:r>
            <a:endParaRPr lang="cs-CZ" dirty="0"/>
          </a:p>
        </p:txBody>
      </p:sp>
    </p:spTree>
    <p:extLst>
      <p:ext uri="{BB962C8B-B14F-4D97-AF65-F5344CB8AC3E}">
        <p14:creationId xmlns:p14="http://schemas.microsoft.com/office/powerpoint/2010/main" val="279298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Delší životní cyklus výrobků, neboť jsme první, nebo mezi prvními, kdo identifikují nové příležitosti a změny v potřebách zákazníků.</a:t>
            </a:r>
          </a:p>
          <a:p>
            <a:pPr lvl="0" algn="just"/>
            <a:r>
              <a:rPr lang="cs-CZ" sz="1600" dirty="0"/>
              <a:t>Rychlejší a jistější návratnost investic neboť využijeme poptávky na trhu dříve než konkurence.</a:t>
            </a:r>
          </a:p>
          <a:p>
            <a:pPr lvl="0" algn="just"/>
            <a:r>
              <a:rPr lang="cs-CZ" sz="1600" dirty="0"/>
              <a:t>Vyšší efektivnost a produktivitu tím, že dosáhneme lepších výsledků, snížíme náklady, omezíme ztráty a zajistíme lepší řízení zdrojů.</a:t>
            </a:r>
          </a:p>
          <a:p>
            <a:pPr lvl="0" algn="just"/>
            <a:r>
              <a:rPr lang="cs-CZ" sz="1600" dirty="0"/>
              <a:t>Omezení rizika tím, že v řízení se bude vyskytovat méně chyb, neboť většina bude odhalena včas již v procesu sestavování strategie, čímž se sníží nebezpečí výskytu krize v podniku.</a:t>
            </a:r>
          </a:p>
          <a:p>
            <a:pPr lvl="0" algn="just"/>
            <a:r>
              <a:rPr lang="cs-CZ" sz="1600" dirty="0"/>
              <a:t>Zajištění lepší zpětné vazby a poučení, neboť čas, který konkurent využije k likvidaci chyb lze využít k systematickému sledování a analýze vlastní činnosti.</a:t>
            </a:r>
          </a:p>
          <a:p>
            <a:pPr lvl="0" algn="just"/>
            <a:r>
              <a:rPr lang="cs-CZ" sz="1600" dirty="0"/>
              <a:t>Zlepšení týmové práce a týmové atmosféry neboť zaměstnanci při úspěchu podniku spoluvytváří progresivní formy podnikové kultury.</a:t>
            </a:r>
          </a:p>
          <a:p>
            <a:pPr algn="just"/>
            <a:r>
              <a:rPr lang="cs-CZ" sz="1600" dirty="0"/>
              <a:t>Přeměna toho co konkurence vnímá jako hrozbu v překvapivou příležitost našeho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Přínosy strategického myšlení</a:t>
            </a:r>
            <a:endParaRPr lang="cs-CZ" dirty="0"/>
          </a:p>
        </p:txBody>
      </p:sp>
    </p:spTree>
    <p:extLst>
      <p:ext uri="{BB962C8B-B14F-4D97-AF65-F5344CB8AC3E}">
        <p14:creationId xmlns:p14="http://schemas.microsoft.com/office/powerpoint/2010/main" val="5509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557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Principy strategického myšlení představují </a:t>
            </a:r>
            <a:r>
              <a:rPr lang="cs-CZ" sz="1600" dirty="0"/>
              <a:t>soubor charakteristických principů strategického myšlení, které nelze chápat isolovaně, neboť pouze jejich aplikace jako celek přináší očekávané výsledky</a:t>
            </a:r>
            <a:r>
              <a:rPr lang="cs-CZ" sz="1600" dirty="0" smtClean="0"/>
              <a:t>.</a:t>
            </a:r>
          </a:p>
          <a:p>
            <a:pPr marL="0" indent="0" algn="just">
              <a:buNone/>
            </a:pPr>
            <a:endParaRPr lang="cs-CZ" sz="1600" dirty="0" smtClean="0"/>
          </a:p>
          <a:p>
            <a:pPr algn="just"/>
            <a:r>
              <a:rPr lang="cs-CZ" sz="1600" dirty="0" smtClean="0"/>
              <a:t>princip </a:t>
            </a:r>
            <a:r>
              <a:rPr lang="cs-CZ" sz="1600" dirty="0"/>
              <a:t>myšlení ve variantách, </a:t>
            </a:r>
          </a:p>
          <a:p>
            <a:pPr algn="just"/>
            <a:r>
              <a:rPr lang="cs-CZ" sz="1600" dirty="0"/>
              <a:t>princip permanentnosti strategického procesu, </a:t>
            </a:r>
          </a:p>
          <a:p>
            <a:pPr algn="just"/>
            <a:r>
              <a:rPr lang="cs-CZ" sz="1600" dirty="0"/>
              <a:t>princip interdisciplinárního myšlení </a:t>
            </a:r>
          </a:p>
          <a:p>
            <a:pPr algn="just"/>
            <a:r>
              <a:rPr lang="cs-CZ" sz="1600" dirty="0"/>
              <a:t>princip tvůrčího myšlení, </a:t>
            </a:r>
          </a:p>
          <a:p>
            <a:pPr algn="just"/>
            <a:r>
              <a:rPr lang="cs-CZ" sz="1600" dirty="0"/>
              <a:t>princip syntézy intuitivního a exaktního myšlení, </a:t>
            </a:r>
          </a:p>
          <a:p>
            <a:pPr algn="just"/>
            <a:r>
              <a:rPr lang="cs-CZ" sz="1600" dirty="0"/>
              <a:t>princip myšlení v čase, </a:t>
            </a:r>
          </a:p>
          <a:p>
            <a:pPr algn="just"/>
            <a:r>
              <a:rPr lang="cs-CZ" sz="1600" dirty="0"/>
              <a:t>princip uplatňování zpětnovazebního myšlení, </a:t>
            </a:r>
          </a:p>
          <a:p>
            <a:pPr algn="just"/>
            <a:r>
              <a:rPr lang="pt-BR" sz="1600" dirty="0"/>
              <a:t>princip vědomí práce s rizikem, </a:t>
            </a:r>
          </a:p>
          <a:p>
            <a:pPr algn="just"/>
            <a:r>
              <a:rPr lang="cs-CZ" sz="1600" dirty="0"/>
              <a:t>princip koncentrace, </a:t>
            </a:r>
          </a:p>
          <a:p>
            <a:pPr algn="just"/>
            <a:r>
              <a:rPr lang="cs-CZ" sz="1600" dirty="0"/>
              <a:t>princip etiky.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Principy strategického myšlení</a:t>
            </a:r>
            <a:endParaRPr lang="cs-CZ" dirty="0"/>
          </a:p>
        </p:txBody>
      </p:sp>
    </p:spTree>
    <p:extLst>
      <p:ext uri="{BB962C8B-B14F-4D97-AF65-F5344CB8AC3E}">
        <p14:creationId xmlns:p14="http://schemas.microsoft.com/office/powerpoint/2010/main" val="8530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266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Princip myšlení ve variantách</a:t>
            </a:r>
            <a:r>
              <a:rPr lang="cs-CZ" sz="1600" dirty="0"/>
              <a:t> vyplývá z nejistoty budoucího vývoje a patří k těm nejvýraznějším a nejdůležitějším charakteristikám strategického myšlení</a:t>
            </a:r>
            <a:r>
              <a:rPr lang="cs-CZ" sz="1600" dirty="0" smtClean="0"/>
              <a:t>.</a:t>
            </a:r>
            <a:endParaRPr lang="cs-CZ" sz="1600" dirty="0"/>
          </a:p>
          <a:p>
            <a:pPr algn="just"/>
            <a:r>
              <a:rPr lang="cs-CZ" sz="1600" b="1" dirty="0"/>
              <a:t>Princip permanentnosti strategického procesu</a:t>
            </a:r>
            <a:r>
              <a:rPr lang="cs-CZ" sz="1600" dirty="0"/>
              <a:t> vytváří nutnost neustálého procesu tvorby podnikové strategie, neboť neustále dochází nové informace, které je nutno stále využívat neboť jsou často důležitým podkladem pro nová rozhodnutí nebo pro úpravy už dříve vyslovených rozhodnutí.</a:t>
            </a:r>
          </a:p>
          <a:p>
            <a:pPr algn="just"/>
            <a:r>
              <a:rPr lang="cs-CZ" sz="1600" b="1" dirty="0"/>
              <a:t>Princip interdisciplinárního myšlení</a:t>
            </a:r>
            <a:r>
              <a:rPr lang="cs-CZ" sz="1600" dirty="0"/>
              <a:t> zdůrazňuje potřebu při tvorbě strategie podniku využívat poznatků z různých vědních </a:t>
            </a:r>
            <a:r>
              <a:rPr lang="cs-CZ" sz="1600" dirty="0" smtClean="0"/>
              <a:t>disciplín</a:t>
            </a:r>
            <a:r>
              <a:rPr lang="cs-CZ" sz="1600" dirty="0"/>
              <a:t>. Tím se překoná jednostrannost v myšlení a v řešení konkrétních problémů.</a:t>
            </a:r>
          </a:p>
          <a:p>
            <a:pPr algn="just"/>
            <a:r>
              <a:rPr lang="cs-CZ" sz="1600" b="1" dirty="0"/>
              <a:t>Princip tvůrčího přístupu</a:t>
            </a:r>
            <a:r>
              <a:rPr lang="cs-CZ" sz="1600" dirty="0"/>
              <a:t> je využíván k hledání k hledání a rozpracování nových, neotřelých a netradičních řešení. Tento tvůrčí přístup je projevem tvořivého lidského potenciálu při řešení problémů</a:t>
            </a:r>
            <a:r>
              <a:rPr lang="cs-CZ" sz="1600" dirty="0" smtClean="0"/>
              <a:t>.</a:t>
            </a:r>
          </a:p>
          <a:p>
            <a:pPr algn="just"/>
            <a:r>
              <a:rPr lang="cs-CZ" sz="1600" b="1" dirty="0"/>
              <a:t>Princip syntézy exaktního a intuitivního myšlení</a:t>
            </a:r>
            <a:r>
              <a:rPr lang="cs-CZ" sz="1600" dirty="0"/>
              <a:t> spojuje dva protichůdné způsoby myšlení, posuzování, rozhodování a řešení problémů. Spojením těchto způsobů myšlení můžeme dosáhnout vyšší efektivity lidské rozumové aktivity.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704856" cy="507703"/>
          </a:xfrm>
        </p:spPr>
        <p:txBody>
          <a:bodyPr/>
          <a:lstStyle/>
          <a:p>
            <a:r>
              <a:rPr lang="cs-CZ" dirty="0" smtClean="0"/>
              <a:t>Charakteristika jednotlivých principů strategického myšlení I</a:t>
            </a:r>
            <a:endParaRPr lang="cs-CZ" dirty="0"/>
          </a:p>
        </p:txBody>
      </p:sp>
    </p:spTree>
    <p:extLst>
      <p:ext uri="{BB962C8B-B14F-4D97-AF65-F5344CB8AC3E}">
        <p14:creationId xmlns:p14="http://schemas.microsoft.com/office/powerpoint/2010/main" val="126084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Princip myšlení v čase</a:t>
            </a:r>
            <a:r>
              <a:rPr lang="cs-CZ" sz="1600" dirty="0"/>
              <a:t> zdůrazňuje potřebu myslet při tvorbě strategie neustále na budoucnost, neboť doba, která bude přicházet, bude určitě odlišná od současnosti. Proto se zde mohou objevit zcela nečekané problémy. </a:t>
            </a:r>
          </a:p>
          <a:p>
            <a:pPr algn="just"/>
            <a:r>
              <a:rPr lang="cs-CZ" sz="1600" b="1" dirty="0"/>
              <a:t>Princip uplatňování zpětné vazby</a:t>
            </a:r>
            <a:r>
              <a:rPr lang="cs-CZ" sz="1600" dirty="0"/>
              <a:t> signalizuje nutnost kontrolovat nejen dopady vlivů vnějšího prostředí na podnik, ale i dopady změn, které v podniku jsou vyvolány</a:t>
            </a:r>
            <a:r>
              <a:rPr lang="cs-CZ" sz="1600" dirty="0" smtClean="0"/>
              <a:t>.</a:t>
            </a:r>
            <a:endParaRPr lang="cs-CZ" sz="1600" dirty="0"/>
          </a:p>
          <a:p>
            <a:pPr algn="just"/>
            <a:r>
              <a:rPr lang="cs-CZ" sz="1600" b="1" dirty="0"/>
              <a:t>Princip vědomí práce s rizikem</a:t>
            </a:r>
            <a:r>
              <a:rPr lang="cs-CZ" sz="1600" dirty="0"/>
              <a:t> signalizuje nebezpečí rizik, které se mohou objevit při tvorbě a zejména při implementaci strategie. </a:t>
            </a:r>
          </a:p>
          <a:p>
            <a:pPr algn="just"/>
            <a:r>
              <a:rPr lang="cs-CZ" sz="1600" b="1" dirty="0"/>
              <a:t>Princip koncentrace</a:t>
            </a:r>
            <a:r>
              <a:rPr lang="cs-CZ" sz="1600" dirty="0"/>
              <a:t> zdůrazňuje potřebu určit důležitost jednotlivých opatření a soustředit svou pozornost na omezený okruh problémů, které mají rozhodující význam ve strategickém řízení.</a:t>
            </a:r>
          </a:p>
          <a:p>
            <a:pPr algn="just"/>
            <a:r>
              <a:rPr lang="cs-CZ" sz="1600" b="1" dirty="0"/>
              <a:t>Princip etiky</a:t>
            </a:r>
            <a:r>
              <a:rPr lang="cs-CZ" sz="1600" dirty="0"/>
              <a:t> představuje prvek, který by měl být trvale dodržován, neboť vytváří potřebnou image každé organizace. Zejména opatření v ochraně životního prostředí a v oblasti bezpečné kvality produktů se dostává do popředí zájmu veřejnosti.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Charakteristika jednotlivých principů strategického myšlení II</a:t>
            </a:r>
            <a:endParaRPr lang="cs-CZ" dirty="0"/>
          </a:p>
        </p:txBody>
      </p:sp>
    </p:spTree>
    <p:extLst>
      <p:ext uri="{BB962C8B-B14F-4D97-AF65-F5344CB8AC3E}">
        <p14:creationId xmlns:p14="http://schemas.microsoft.com/office/powerpoint/2010/main" val="365054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116941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 tomto modelu současně je zdůrazněn význam představ o budoucím vývoji, neboť poznání vývojových trendů udává potřebný směr, dle kterého se podnik může úspěšně ubírat. </a:t>
            </a:r>
            <a:endParaRPr lang="cs-CZ" sz="1600" dirty="0" smtClean="0"/>
          </a:p>
          <a:p>
            <a:pPr algn="just"/>
            <a:endParaRPr lang="cs-CZ" sz="1600" dirty="0" smtClean="0"/>
          </a:p>
          <a:p>
            <a:pPr algn="just"/>
            <a:r>
              <a:rPr lang="cs-CZ" sz="1600" dirty="0" smtClean="0"/>
              <a:t>Podle </a:t>
            </a:r>
            <a:r>
              <a:rPr lang="cs-CZ" sz="1600" dirty="0"/>
              <a:t>tohoto modelu lze strategické myšlení považovat za syntetický proces využívající kreativity a intuice, který vede k vytvoření integrační perspektivy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err="1" smtClean="0"/>
              <a:t>Liedtkův</a:t>
            </a:r>
            <a:r>
              <a:rPr lang="cs-CZ" dirty="0" smtClean="0"/>
              <a:t> model elementů strategického myšlení</a:t>
            </a:r>
            <a:endParaRPr lang="cs-CZ" dirty="0"/>
          </a:p>
        </p:txBody>
      </p:sp>
    </p:spTree>
    <p:extLst>
      <p:ext uri="{BB962C8B-B14F-4D97-AF65-F5344CB8AC3E}">
        <p14:creationId xmlns:p14="http://schemas.microsoft.com/office/powerpoint/2010/main" val="40670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Systémový pohled na budoucnost </a:t>
            </a:r>
            <a:r>
              <a:rPr lang="cs-CZ" sz="1600" dirty="0"/>
              <a:t>podávající perspektivu vývoje jak podniku, tak jeho okolí a vzájemné jejich ovlivňování. Současně je zde vyjádřena i vnitřní provázanost jednotlivých organizačních součástí v podniku a jejich vliv na konečné uspořádání.</a:t>
            </a:r>
          </a:p>
          <a:p>
            <a:pPr lvl="0" algn="just"/>
            <a:r>
              <a:rPr lang="cs-CZ" sz="1600" b="1" dirty="0"/>
              <a:t>Zaměření na strategické cíle</a:t>
            </a:r>
            <a:r>
              <a:rPr lang="cs-CZ" sz="1600" dirty="0"/>
              <a:t>, které byly stanoveny na základě vize jako žádoucí stav dosažitelný v konkrétně definovaném čase.</a:t>
            </a:r>
          </a:p>
          <a:p>
            <a:pPr lvl="0" algn="just"/>
            <a:r>
              <a:rPr lang="cs-CZ" sz="1600" b="1" dirty="0"/>
              <a:t>Inteligentní oportunismus </a:t>
            </a:r>
            <a:r>
              <a:rPr lang="cs-CZ" sz="1600" dirty="0"/>
              <a:t>projevující se jak otevřenosti i pochopením, tak opatrnou obezřetnosti vůči novým myšlenkám a postupům i metodám. Současně se tento prvek projevuje i tvorbou alternativních strategií podle měnícího se okolí.</a:t>
            </a:r>
          </a:p>
          <a:p>
            <a:pPr lvl="0" algn="just"/>
            <a:r>
              <a:rPr lang="cs-CZ" sz="1600" b="1" dirty="0"/>
              <a:t>Myšlení v čase</a:t>
            </a:r>
            <a:r>
              <a:rPr lang="cs-CZ" sz="1600" dirty="0"/>
              <a:t>, které představuje v průběhu strategických úvah propojovat minulost s přítomností a toto spojení promítnout do budoucnosti v podobě potřebných perspektiv.</a:t>
            </a:r>
          </a:p>
          <a:p>
            <a:pPr algn="just"/>
            <a:r>
              <a:rPr lang="cs-CZ" sz="1600" b="1" dirty="0"/>
              <a:t>Hypoteticky založené myšlení </a:t>
            </a:r>
            <a:r>
              <a:rPr lang="cs-CZ" sz="1600" dirty="0"/>
              <a:t>reprezentující umění a schopnost tvorby i ověřování vhodných hypotéz, které se vztahují ke strategii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Prvky </a:t>
            </a:r>
            <a:r>
              <a:rPr lang="cs-CZ" dirty="0" err="1" smtClean="0"/>
              <a:t>Liedtkova</a:t>
            </a:r>
            <a:r>
              <a:rPr lang="cs-CZ" dirty="0" smtClean="0"/>
              <a:t> modelu strategického myšlení</a:t>
            </a:r>
            <a:endParaRPr lang="cs-CZ" dirty="0"/>
          </a:p>
        </p:txBody>
      </p:sp>
    </p:spTree>
    <p:extLst>
      <p:ext uri="{BB962C8B-B14F-4D97-AF65-F5344CB8AC3E}">
        <p14:creationId xmlns:p14="http://schemas.microsoft.com/office/powerpoint/2010/main" val="39446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Strategické řízení představuje </a:t>
            </a:r>
            <a:r>
              <a:rPr lang="cs-CZ" sz="1600" dirty="0"/>
              <a:t>souhrn aktivit, jejichž smyslem je formování dlouhodobých záměrů fungování podniku.</a:t>
            </a:r>
          </a:p>
          <a:p>
            <a:pPr algn="just"/>
            <a:r>
              <a:rPr lang="cs-CZ" sz="1600" dirty="0" smtClean="0"/>
              <a:t>Strategické řízení je integrální </a:t>
            </a:r>
            <a:r>
              <a:rPr lang="cs-CZ" sz="1600" dirty="0"/>
              <a:t>součást celkového řízení </a:t>
            </a:r>
            <a:r>
              <a:rPr lang="cs-CZ" sz="1600" dirty="0" smtClean="0"/>
              <a:t>podniku.</a:t>
            </a:r>
            <a:endParaRPr lang="cs-CZ" sz="1600" dirty="0"/>
          </a:p>
          <a:p>
            <a:pPr algn="just"/>
            <a:r>
              <a:rPr lang="cs-CZ" sz="1600" dirty="0" smtClean="0"/>
              <a:t>Cílem strategického řízení je získání </a:t>
            </a:r>
            <a:r>
              <a:rPr lang="cs-CZ" sz="1600" dirty="0"/>
              <a:t>konkurenční </a:t>
            </a:r>
            <a:r>
              <a:rPr lang="cs-CZ" sz="1600" dirty="0" smtClean="0"/>
              <a:t>výhody.</a:t>
            </a:r>
          </a:p>
          <a:p>
            <a:pPr algn="just"/>
            <a:r>
              <a:rPr lang="cs-CZ" sz="1600" dirty="0" smtClean="0"/>
              <a:t>Ukazuje </a:t>
            </a:r>
            <a:r>
              <a:rPr lang="cs-CZ" sz="1600" dirty="0"/>
              <a:t>směr vývoje </a:t>
            </a:r>
            <a:r>
              <a:rPr lang="cs-CZ" sz="1600" dirty="0" smtClean="0"/>
              <a:t>podniku a vymezuje </a:t>
            </a:r>
            <a:r>
              <a:rPr lang="cs-CZ" sz="1600" dirty="0"/>
              <a:t>hlavní strategické směry </a:t>
            </a:r>
            <a:r>
              <a:rPr lang="cs-CZ" sz="1600" dirty="0" smtClean="0"/>
              <a:t>podniku. </a:t>
            </a:r>
          </a:p>
          <a:p>
            <a:pPr algn="just"/>
            <a:r>
              <a:rPr lang="cs-CZ" sz="1600" dirty="0" smtClean="0"/>
              <a:t>Umožňuje </a:t>
            </a:r>
            <a:r>
              <a:rPr lang="cs-CZ" sz="1600" dirty="0"/>
              <a:t>orientaci podniku v konkurenčním prostředí</a:t>
            </a:r>
          </a:p>
          <a:p>
            <a:pPr algn="just"/>
            <a:r>
              <a:rPr lang="cs-CZ" sz="1600" dirty="0" smtClean="0"/>
              <a:t>Realizátory strategického řízení jsou </a:t>
            </a:r>
            <a:r>
              <a:rPr lang="cs-CZ" sz="1600" dirty="0"/>
              <a:t>řídící pracovníci (top </a:t>
            </a:r>
            <a:r>
              <a:rPr lang="cs-CZ" sz="1600" dirty="0" smtClean="0"/>
              <a:t>management nebo také CEO</a:t>
            </a:r>
            <a:r>
              <a:rPr lang="cs-CZ" sz="1600" dirty="0"/>
              <a:t>), kteří</a:t>
            </a:r>
          </a:p>
          <a:p>
            <a:pPr lvl="1" algn="just"/>
            <a:r>
              <a:rPr lang="cs-CZ" sz="1600" dirty="0" smtClean="0"/>
              <a:t>rozhodují </a:t>
            </a:r>
            <a:r>
              <a:rPr lang="cs-CZ" sz="1600" dirty="0"/>
              <a:t>o potřebných aktivitách </a:t>
            </a:r>
            <a:r>
              <a:rPr lang="cs-CZ" sz="1600" dirty="0" smtClean="0"/>
              <a:t>podniku;</a:t>
            </a:r>
            <a:endParaRPr lang="cs-CZ" sz="1600" dirty="0"/>
          </a:p>
          <a:p>
            <a:pPr lvl="1" algn="just"/>
            <a:r>
              <a:rPr lang="cs-CZ" sz="1600" dirty="0" smtClean="0"/>
              <a:t>vytvářejí </a:t>
            </a:r>
            <a:r>
              <a:rPr lang="cs-CZ" sz="1600" dirty="0"/>
              <a:t>podmínky pro hladký průběh těchto </a:t>
            </a:r>
            <a:r>
              <a:rPr lang="cs-CZ" sz="1600" dirty="0" smtClean="0"/>
              <a:t>aktivit.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Pojetí strategického řízení</a:t>
            </a:r>
            <a:endParaRPr lang="cs-CZ" dirty="0"/>
          </a:p>
        </p:txBody>
      </p:sp>
    </p:spTree>
    <p:extLst>
      <p:ext uri="{BB962C8B-B14F-4D97-AF65-F5344CB8AC3E}">
        <p14:creationId xmlns:p14="http://schemas.microsoft.com/office/powerpoint/2010/main" val="232099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Chybějící vize</a:t>
            </a:r>
            <a:r>
              <a:rPr lang="cs-CZ" sz="1600" dirty="0"/>
              <a:t>, kdy top management a vlastníci neuvažují o budoucnosti a žijí pouze úspěchy přítomnosti.</a:t>
            </a:r>
          </a:p>
          <a:p>
            <a:pPr lvl="0" algn="just"/>
            <a:r>
              <a:rPr lang="cs-CZ" sz="1600" b="1" dirty="0"/>
              <a:t>Nepřipravenost ke změnám</a:t>
            </a:r>
            <a:r>
              <a:rPr lang="cs-CZ" sz="1600" dirty="0"/>
              <a:t>, projevující se neochotou realizovat potřebné změny, kdy velmi často se mezi odpůrci změn vyskytují vedoucí pracovníci.</a:t>
            </a:r>
          </a:p>
          <a:p>
            <a:pPr lvl="0" algn="just"/>
            <a:r>
              <a:rPr lang="cs-CZ" sz="1600" b="1" dirty="0"/>
              <a:t>Obranné jednání</a:t>
            </a:r>
            <a:r>
              <a:rPr lang="cs-CZ" sz="1600" dirty="0"/>
              <a:t>, kdy převládá pasivní přístup k chování konkurence a nejistá obrana pozice podniku na trhu.</a:t>
            </a:r>
          </a:p>
          <a:p>
            <a:pPr lvl="0" algn="just"/>
            <a:r>
              <a:rPr lang="cs-CZ" sz="1600" b="1" dirty="0"/>
              <a:t>Nesystémovost</a:t>
            </a:r>
            <a:r>
              <a:rPr lang="cs-CZ" sz="1600" dirty="0"/>
              <a:t> znamenající neschopnost vidět podnik jako celek a neuvědomovat si všechny možnosti, kterými okolí podniku jej ovlivňuje.</a:t>
            </a:r>
          </a:p>
          <a:p>
            <a:pPr lvl="0" algn="just"/>
            <a:r>
              <a:rPr lang="cs-CZ" sz="1600" b="1" dirty="0"/>
              <a:t>Krátkozrakost</a:t>
            </a:r>
            <a:r>
              <a:rPr lang="cs-CZ" sz="1600" dirty="0"/>
              <a:t>, spočívající v orientaci převážně na operativní řízení a neuvědomění si významu strategického managementu.</a:t>
            </a:r>
          </a:p>
          <a:p>
            <a:pPr lvl="0" algn="just"/>
            <a:r>
              <a:rPr lang="cs-CZ" sz="1600" b="1" dirty="0"/>
              <a:t>Osobní zájmy</a:t>
            </a:r>
            <a:r>
              <a:rPr lang="cs-CZ" sz="1600" dirty="0"/>
              <a:t>, kdy převládnou zájmy jedince nad zájmy podniku</a:t>
            </a:r>
            <a:r>
              <a:rPr lang="cs-CZ" sz="1600" dirty="0" smtClean="0"/>
              <a:t>.</a:t>
            </a:r>
          </a:p>
          <a:p>
            <a:pPr algn="just"/>
            <a:r>
              <a:rPr lang="cs-CZ" sz="1600" b="1" dirty="0"/>
              <a:t>Špatná informovanost</a:t>
            </a:r>
            <a:r>
              <a:rPr lang="cs-CZ" sz="1600" dirty="0"/>
              <a:t>, která představuje nedostatek informací, shromažďování nepravdivých informací nebo špatný výklad správných informací, případně jejich pozdní získání</a:t>
            </a:r>
            <a:r>
              <a:rPr lang="cs-CZ" sz="1600" dirty="0" smtClean="0"/>
              <a:t>.</a:t>
            </a:r>
          </a:p>
          <a:p>
            <a:pPr algn="just"/>
            <a:endParaRPr lang="cs-CZ" sz="1600" dirty="0"/>
          </a:p>
          <a:p>
            <a:pPr algn="just"/>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a:t>
            </a:r>
            <a:endParaRPr lang="cs-CZ" dirty="0"/>
          </a:p>
        </p:txBody>
      </p:sp>
    </p:spTree>
    <p:extLst>
      <p:ext uri="{BB962C8B-B14F-4D97-AF65-F5344CB8AC3E}">
        <p14:creationId xmlns:p14="http://schemas.microsoft.com/office/powerpoint/2010/main" val="342262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smtClean="0"/>
              <a:t>Výrobní </a:t>
            </a:r>
            <a:r>
              <a:rPr lang="cs-CZ" sz="1600" b="1" dirty="0"/>
              <a:t>orientace </a:t>
            </a:r>
            <a:r>
              <a:rPr lang="cs-CZ" sz="1600" dirty="0"/>
              <a:t>způsobená neuvědoměním si významu zákazníka jako činitele, který rozhoduje o úspěchu podnikání. Tato orientace vidí hlavní úspěch v produkci bez ohledu na potřeby a zájem trhu.</a:t>
            </a:r>
          </a:p>
          <a:p>
            <a:pPr lvl="0" algn="just"/>
            <a:r>
              <a:rPr lang="cs-CZ" sz="1600" b="1" dirty="0"/>
              <a:t>Ignorování kulturního kontextu </a:t>
            </a:r>
            <a:r>
              <a:rPr lang="cs-CZ" sz="1600" dirty="0"/>
              <a:t>kdy se provádí neuvážená aplikace domácích přístupů na zahraničním trhu.</a:t>
            </a:r>
          </a:p>
          <a:p>
            <a:pPr lvl="0" algn="just"/>
            <a:r>
              <a:rPr lang="cs-CZ" sz="1600" b="1" dirty="0"/>
              <a:t>Tvrdohlavost</a:t>
            </a:r>
            <a:r>
              <a:rPr lang="cs-CZ" sz="1600" dirty="0"/>
              <a:t> představující držení se jedné možnosti řešení problémů a nevyužití dalších alternativ.</a:t>
            </a:r>
          </a:p>
          <a:p>
            <a:pPr lvl="0" algn="just"/>
            <a:r>
              <a:rPr lang="cs-CZ" sz="1600" b="1" dirty="0"/>
              <a:t>Opomenutí potřeb zákazníků </a:t>
            </a:r>
            <a:r>
              <a:rPr lang="cs-CZ" sz="1600" dirty="0"/>
              <a:t>spočívající v nerespektování jejich přání a projevených potřeb.</a:t>
            </a:r>
          </a:p>
          <a:p>
            <a:pPr lvl="0" algn="just"/>
            <a:r>
              <a:rPr lang="cs-CZ" sz="1600" b="1" dirty="0"/>
              <a:t>Podcenění významu kvality </a:t>
            </a:r>
            <a:r>
              <a:rPr lang="cs-CZ" sz="1600" dirty="0"/>
              <a:t>kdy si dodavatel neuvědomuje význam naplnění očekávání zákazníka.</a:t>
            </a:r>
          </a:p>
          <a:p>
            <a:pPr lvl="0" algn="just"/>
            <a:r>
              <a:rPr lang="cs-CZ" sz="1600" b="1" dirty="0"/>
              <a:t>Formalismus</a:t>
            </a:r>
            <a:r>
              <a:rPr lang="cs-CZ" sz="1600" dirty="0"/>
              <a:t> charakteristický omezenou přemýšlivostí a převládající přizpůsobivosti což znamená v podstatě omezení inovací.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II</a:t>
            </a:r>
            <a:endParaRPr lang="cs-CZ" dirty="0"/>
          </a:p>
        </p:txBody>
      </p:sp>
    </p:spTree>
    <p:extLst>
      <p:ext uri="{BB962C8B-B14F-4D97-AF65-F5344CB8AC3E}">
        <p14:creationId xmlns:p14="http://schemas.microsoft.com/office/powerpoint/2010/main" val="250199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Netrpělivost</a:t>
            </a:r>
            <a:r>
              <a:rPr lang="cs-CZ" sz="1600" dirty="0"/>
              <a:t> spočívající v zavádění nedomyšlených nápadů, opouštění dobrých myšlenek při prvních neúspěších.</a:t>
            </a:r>
          </a:p>
          <a:p>
            <a:pPr algn="just"/>
            <a:r>
              <a:rPr lang="cs-CZ" sz="1600" b="1" dirty="0"/>
              <a:t>Nedůslednost</a:t>
            </a:r>
            <a:r>
              <a:rPr lang="cs-CZ" sz="1600" dirty="0"/>
              <a:t> způsobená nedostatečnou kontrolou při sledování naplňování rozhodnutí a nezajištěním účinného vyhodnocení vzniklých nedostatků.</a:t>
            </a:r>
          </a:p>
          <a:p>
            <a:pPr lvl="0" algn="just"/>
            <a:r>
              <a:rPr lang="cs-CZ" sz="1600" b="1" dirty="0" smtClean="0"/>
              <a:t>Nerozhodnost</a:t>
            </a:r>
            <a:r>
              <a:rPr lang="cs-CZ" sz="1600" dirty="0" smtClean="0"/>
              <a:t> </a:t>
            </a:r>
            <a:r>
              <a:rPr lang="cs-CZ" sz="1600" dirty="0"/>
              <a:t>projevující se zbytečným váháním, vyčkáváním, zdlouhavá aplikace nových přístupů a obranných opatření.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III</a:t>
            </a:r>
            <a:endParaRPr lang="cs-CZ" dirty="0"/>
          </a:p>
        </p:txBody>
      </p:sp>
    </p:spTree>
    <p:extLst>
      <p:ext uri="{BB962C8B-B14F-4D97-AF65-F5344CB8AC3E}">
        <p14:creationId xmlns:p14="http://schemas.microsoft.com/office/powerpoint/2010/main" val="37360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Procesu strategického řízení se zúčastňují různé osoby, nebo skupiny osob, které mají různý podíl a zájem na charakteru vytvořené strategie, hovoříme o tak zvaných zájmových skupinách</a:t>
            </a:r>
            <a:r>
              <a:rPr lang="cs-CZ" sz="1600" dirty="0" smtClean="0"/>
              <a:t>.</a:t>
            </a:r>
          </a:p>
          <a:p>
            <a:pPr algn="just"/>
            <a:r>
              <a:rPr lang="cs-CZ" sz="1600" dirty="0"/>
              <a:t>Pod termínem zájmová skupina je chápán každý (fyzické nebo právnické osoby), jehož činnost může ovlivnit podnik, nebo koho činnost podniku </a:t>
            </a:r>
            <a:r>
              <a:rPr lang="cs-CZ" sz="1600" dirty="0" smtClean="0"/>
              <a:t>ovlivňuje.</a:t>
            </a:r>
          </a:p>
          <a:p>
            <a:pPr algn="just"/>
            <a:r>
              <a:rPr lang="cs-CZ" sz="1600" dirty="0"/>
              <a:t>Relativní síla zájmových skupin v podniku je daná řadou faktorů, kam patří například ovládání informací nebo zdrojů, nezastupitelnost v podnikovém organismu, funkční postavení v podniku a umění jej využívat, ovládnutí nahodilostí (schopnost zvládnout nečekané problémy). </a:t>
            </a:r>
            <a:endParaRPr lang="cs-CZ" sz="1600" dirty="0" smtClean="0"/>
          </a:p>
          <a:p>
            <a:pPr algn="just"/>
            <a:r>
              <a:rPr lang="cs-CZ" sz="1600" dirty="0" smtClean="0"/>
              <a:t>V</a:t>
            </a:r>
            <a:r>
              <a:rPr lang="cs-CZ" sz="1600" dirty="0"/>
              <a:t> každém podniku mimo tvůrce strategie působí další zájmové skupiny, jejichž souhrn však nemusí být úplný a je účelné pro každý podnik jej rozšířit nebo naopak </a:t>
            </a:r>
            <a:r>
              <a:rPr lang="cs-CZ" sz="1600" dirty="0" smtClean="0"/>
              <a:t>zúžit.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336704" cy="507703"/>
          </a:xfrm>
        </p:spPr>
        <p:txBody>
          <a:bodyPr/>
          <a:lstStyle/>
          <a:p>
            <a:r>
              <a:rPr lang="cs-CZ" dirty="0" smtClean="0"/>
              <a:t>Zájmové skupiny ve vztahu ke strategii podniku</a:t>
            </a:r>
            <a:endParaRPr lang="cs-CZ" dirty="0"/>
          </a:p>
        </p:txBody>
      </p:sp>
    </p:spTree>
    <p:extLst>
      <p:ext uri="{BB962C8B-B14F-4D97-AF65-F5344CB8AC3E}">
        <p14:creationId xmlns:p14="http://schemas.microsoft.com/office/powerpoint/2010/main" val="51384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1170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top management podniku</a:t>
            </a:r>
          </a:p>
          <a:p>
            <a:pPr lvl="0" algn="just"/>
            <a:r>
              <a:rPr lang="cs-CZ" sz="1600" dirty="0" smtClean="0"/>
              <a:t>pracovníci střední úrovně managementu </a:t>
            </a:r>
          </a:p>
          <a:p>
            <a:pPr lvl="0" algn="just"/>
            <a:r>
              <a:rPr lang="cs-CZ" sz="1600" dirty="0" smtClean="0"/>
              <a:t>externisté</a:t>
            </a:r>
          </a:p>
          <a:p>
            <a:pPr algn="just"/>
            <a:r>
              <a:rPr lang="cs-CZ" sz="1600" dirty="0" smtClean="0"/>
              <a:t>vlastnící podniku</a:t>
            </a:r>
          </a:p>
          <a:p>
            <a:pPr algn="just"/>
            <a:r>
              <a:rPr lang="cs-CZ" sz="1600" dirty="0" smtClean="0"/>
              <a:t>zaměstnanci</a:t>
            </a:r>
          </a:p>
          <a:p>
            <a:pPr lvl="0" algn="just"/>
            <a:r>
              <a:rPr lang="cs-CZ" sz="1600" dirty="0" smtClean="0"/>
              <a:t>odbory</a:t>
            </a:r>
          </a:p>
          <a:p>
            <a:pPr lvl="0" algn="just"/>
            <a:r>
              <a:rPr lang="cs-CZ" sz="1600" dirty="0" smtClean="0"/>
              <a:t>věřitelé</a:t>
            </a:r>
          </a:p>
          <a:p>
            <a:pPr algn="just"/>
            <a:r>
              <a:rPr lang="cs-CZ" sz="1600" dirty="0" smtClean="0"/>
              <a:t>zákazníci</a:t>
            </a:r>
          </a:p>
          <a:p>
            <a:pPr lvl="0" algn="just"/>
            <a:r>
              <a:rPr lang="cs-CZ" sz="1600" dirty="0" smtClean="0"/>
              <a:t>dodavatelé</a:t>
            </a:r>
          </a:p>
          <a:p>
            <a:pPr lvl="0" algn="just"/>
            <a:r>
              <a:rPr lang="cs-CZ" sz="1600" dirty="0" smtClean="0"/>
              <a:t>konkurenti</a:t>
            </a:r>
          </a:p>
          <a:p>
            <a:pPr lvl="0" algn="just"/>
            <a:r>
              <a:rPr lang="cs-CZ" sz="1600" dirty="0" smtClean="0"/>
              <a:t>místní komunita </a:t>
            </a:r>
          </a:p>
          <a:p>
            <a:pPr lvl="0" algn="just"/>
            <a:r>
              <a:rPr lang="cs-CZ" sz="1600" dirty="0" smtClean="0"/>
              <a:t>široká veřejnost</a:t>
            </a:r>
          </a:p>
          <a:p>
            <a:pPr algn="just"/>
            <a:r>
              <a:rPr lang="cs-CZ" sz="1600" dirty="0" smtClean="0"/>
              <a:t>stát (vláda)</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95486"/>
            <a:ext cx="7560840" cy="507703"/>
          </a:xfrm>
        </p:spPr>
        <p:txBody>
          <a:bodyPr/>
          <a:lstStyle/>
          <a:p>
            <a:r>
              <a:rPr lang="cs-CZ" dirty="0" smtClean="0"/>
              <a:t>Zájmové skupiny podílející se na tvorbě podnikové strategie</a:t>
            </a:r>
            <a:endParaRPr lang="cs-CZ" dirty="0"/>
          </a:p>
        </p:txBody>
      </p:sp>
    </p:spTree>
    <p:extLst>
      <p:ext uri="{BB962C8B-B14F-4D97-AF65-F5344CB8AC3E}">
        <p14:creationId xmlns:p14="http://schemas.microsoft.com/office/powerpoint/2010/main" val="33986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Chápání strategického managementu </a:t>
            </a:r>
            <a:r>
              <a:rPr lang="cs-CZ" sz="4000" b="1" smtClean="0">
                <a:solidFill>
                  <a:schemeClr val="bg1"/>
                </a:solidFill>
                <a:latin typeface="Times New Roman" panose="02020603050405020304" pitchFamily="18" charset="0"/>
                <a:cs typeface="Times New Roman" panose="02020603050405020304" pitchFamily="18" charset="0"/>
              </a:rPr>
              <a:t>jako procesu</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47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Strategické plánování</a:t>
            </a:r>
          </a:p>
          <a:p>
            <a:pPr lvl="1" algn="just"/>
            <a:r>
              <a:rPr lang="cs-CZ" sz="1400" dirty="0"/>
              <a:t>Strategická analýza</a:t>
            </a:r>
          </a:p>
          <a:p>
            <a:pPr lvl="1" algn="just"/>
            <a:r>
              <a:rPr lang="cs-CZ" sz="1400" dirty="0"/>
              <a:t>Stanovení strategického cíle</a:t>
            </a:r>
          </a:p>
          <a:p>
            <a:pPr lvl="1" algn="just"/>
            <a:r>
              <a:rPr lang="cs-CZ" sz="1400" dirty="0"/>
              <a:t>Formulace strategie</a:t>
            </a:r>
          </a:p>
          <a:p>
            <a:pPr lvl="1" algn="just"/>
            <a:r>
              <a:rPr lang="cs-CZ" sz="1400" dirty="0"/>
              <a:t>Tvorba strategického </a:t>
            </a:r>
            <a:r>
              <a:rPr lang="cs-CZ" sz="1400" dirty="0" smtClean="0"/>
              <a:t>plánu</a:t>
            </a:r>
            <a:endParaRPr lang="cs-CZ" sz="1400" dirty="0"/>
          </a:p>
          <a:p>
            <a:pPr algn="just"/>
            <a:r>
              <a:rPr lang="cs-CZ" sz="1600" b="1" dirty="0" smtClean="0"/>
              <a:t>Implementace </a:t>
            </a:r>
            <a:r>
              <a:rPr lang="cs-CZ" sz="1600" b="1" dirty="0"/>
              <a:t>strategie</a:t>
            </a:r>
          </a:p>
          <a:p>
            <a:pPr algn="just"/>
            <a:r>
              <a:rPr lang="cs-CZ" sz="1600" b="1" dirty="0" smtClean="0"/>
              <a:t>Strategická kontrola</a:t>
            </a:r>
          </a:p>
          <a:p>
            <a:endParaRPr lang="cs-CZ" sz="1600" dirty="0" smtClean="0"/>
          </a:p>
          <a:p>
            <a:pPr algn="just"/>
            <a:r>
              <a:rPr lang="cs-CZ" sz="1600" dirty="0" smtClean="0"/>
              <a:t>Model </a:t>
            </a:r>
            <a:r>
              <a:rPr lang="cs-CZ" sz="1600" dirty="0"/>
              <a:t>podnikové strategie musí být v praxi přeměněn na konkrétní strategické rozhodnutí, které budou mít vztah k následujícím oblastem:</a:t>
            </a:r>
          </a:p>
          <a:p>
            <a:pPr lvl="1"/>
            <a:r>
              <a:rPr lang="cs-CZ" sz="1400" dirty="0"/>
              <a:t>K zákazníkům, na které se podnik soustředí, nebo které opustí a nebude obsluhovat.</a:t>
            </a:r>
          </a:p>
          <a:p>
            <a:pPr lvl="1"/>
            <a:r>
              <a:rPr lang="cs-CZ" sz="1400" dirty="0"/>
              <a:t>K produktům, které bude podnik nabízet, obměňovat, inovovat nebo jejich produkcí zruší.</a:t>
            </a:r>
          </a:p>
          <a:p>
            <a:pPr lvl="1"/>
            <a:r>
              <a:rPr lang="cs-CZ" sz="1400" dirty="0"/>
              <a:t>K aktivitám, kterými se podnik bude zabývat, rozšiřovat a využívat nebo které zruší.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Model strategie podniku</a:t>
            </a:r>
            <a:endParaRPr lang="cs-CZ" dirty="0"/>
          </a:p>
        </p:txBody>
      </p:sp>
    </p:spTree>
    <p:extLst>
      <p:ext uri="{BB962C8B-B14F-4D97-AF65-F5344CB8AC3E}">
        <p14:creationId xmlns:p14="http://schemas.microsoft.com/office/powerpoint/2010/main" val="60491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Vize pomáhají popsat cíl organizace. Vyjadřuje co by podnik chtěl dosáhnout a jakým způsobem</a:t>
            </a:r>
            <a:r>
              <a:rPr lang="cs-CZ" sz="1600" dirty="0" smtClean="0"/>
              <a:t>.</a:t>
            </a:r>
          </a:p>
          <a:p>
            <a:pPr algn="just"/>
            <a:r>
              <a:rPr lang="cs-CZ" sz="1600" dirty="0" smtClean="0"/>
              <a:t>Vize </a:t>
            </a:r>
            <a:r>
              <a:rPr lang="cs-CZ" sz="1600" dirty="0"/>
              <a:t>podniku představuje model budoucího vývoje a stavu podniku v konkrétně časově vymezeném </a:t>
            </a:r>
            <a:r>
              <a:rPr lang="cs-CZ" sz="1600" dirty="0" smtClean="0"/>
              <a:t>období.</a:t>
            </a:r>
          </a:p>
          <a:p>
            <a:pPr algn="just"/>
            <a:r>
              <a:rPr lang="cs-CZ" sz="1600" dirty="0"/>
              <a:t>Vize se stává dlouhodobou, přitažlivou, smysluplnou a motivující představou usilující o dosažení pozitivní podnikové budoucnosti</a:t>
            </a:r>
          </a:p>
          <a:p>
            <a:pPr algn="just"/>
            <a:r>
              <a:rPr lang="cs-CZ" sz="1600" dirty="0" smtClean="0"/>
              <a:t>Často </a:t>
            </a:r>
            <a:r>
              <a:rPr lang="cs-CZ" sz="1600" dirty="0"/>
              <a:t>také zahrnují hodnoty organizace.</a:t>
            </a:r>
          </a:p>
          <a:p>
            <a:pPr algn="just"/>
            <a:r>
              <a:rPr lang="cs-CZ" sz="1600" dirty="0" smtClean="0"/>
              <a:t>Měly </a:t>
            </a:r>
            <a:r>
              <a:rPr lang="cs-CZ" sz="1600" dirty="0"/>
              <a:t>by být inspirací pro chování zaměstnanců</a:t>
            </a:r>
            <a:r>
              <a:rPr lang="cs-CZ" sz="1600" dirty="0" smtClean="0"/>
              <a:t>.</a:t>
            </a:r>
          </a:p>
          <a:p>
            <a:pPr algn="just"/>
            <a:r>
              <a:rPr lang="cs-CZ" sz="1600" dirty="0"/>
              <a:t>Lze konstatovat, že se jedná o souhrn myšlenek, které předbíhají svou dobu se silným motivačním účinkem. V důsledku tohoto faktu můžeme konstatovat, že se jedná o smysluplný a přitažlivý obraz budoucnosti, ve které vize vytyčuje základní směr vývoje podniku. </a:t>
            </a:r>
            <a:endParaRPr lang="cs-CZ" sz="1600" dirty="0" smtClean="0"/>
          </a:p>
          <a:p>
            <a:pPr algn="just"/>
            <a:r>
              <a:rPr lang="cs-CZ" sz="1600" b="1" dirty="0" smtClean="0"/>
              <a:t>Úkolem </a:t>
            </a:r>
            <a:r>
              <a:rPr lang="cs-CZ" sz="1600" b="1" dirty="0"/>
              <a:t>vize</a:t>
            </a:r>
            <a:r>
              <a:rPr lang="cs-CZ" sz="1600" dirty="0"/>
              <a:t> je zachytávat a reagovat na podněty o nastupujícím vývoji, které mohou být v současné době mlhavé, nepřesné a nevýrazné, ale v budoucnosti se mohou stát </a:t>
            </a:r>
            <a:r>
              <a:rPr lang="cs-CZ" sz="1600" b="1" dirty="0"/>
              <a:t>impulsem, který ovlivní vývoj podniku.</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Vize</a:t>
            </a:r>
            <a:endParaRPr lang="cs-CZ" dirty="0"/>
          </a:p>
        </p:txBody>
      </p:sp>
    </p:spTree>
    <p:extLst>
      <p:ext uri="{BB962C8B-B14F-4D97-AF65-F5344CB8AC3E}">
        <p14:creationId xmlns:p14="http://schemas.microsoft.com/office/powerpoint/2010/main" val="25984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Vize je určena a slouží především vlastním pracovníkům podniku. Proto je výrazným vymezením základního směřování podniku v budoucnosti v podobě písemného dokumentu tvořeného inspirujícími slovy. </a:t>
            </a:r>
            <a:endParaRPr lang="cs-CZ" sz="1600" dirty="0" smtClean="0"/>
          </a:p>
          <a:p>
            <a:pPr algn="just"/>
            <a:r>
              <a:rPr lang="cs-CZ" sz="1600" dirty="0" smtClean="0"/>
              <a:t>Vize evokuje </a:t>
            </a:r>
            <a:r>
              <a:rPr lang="cs-CZ" sz="1600" dirty="0"/>
              <a:t>nadšení pro cílený vývojový směr podniku a potvrzuje i podporu a zájem vedení na dosažení konečných cílů, které vymezuje. Proto se musí její slovní vyjádření vyhnout frázovitosti, všednosti velké záplavě nic neříkajících slov</a:t>
            </a:r>
            <a:r>
              <a:rPr lang="cs-CZ" sz="1600" dirty="0" smtClean="0"/>
              <a:t>.</a:t>
            </a:r>
            <a:endParaRPr lang="cs-CZ" sz="1600" b="1" dirty="0"/>
          </a:p>
          <a:p>
            <a:pPr algn="just"/>
            <a:r>
              <a:rPr lang="cs-CZ" sz="1600" b="1" dirty="0" smtClean="0"/>
              <a:t>Tvorba </a:t>
            </a:r>
            <a:r>
              <a:rPr lang="cs-CZ" sz="1600" b="1" dirty="0"/>
              <a:t>vize je týmovou záležitostí</a:t>
            </a:r>
            <a:r>
              <a:rPr lang="cs-CZ" sz="1600" dirty="0"/>
              <a:t>, i když první návrhy jsou vždy tvorbou jednotlivce. Při této tvorbě je na místě využití jak racionálního analytického myšlení, tak snění. </a:t>
            </a:r>
            <a:endParaRPr lang="cs-CZ" sz="1600" dirty="0" smtClean="0"/>
          </a:p>
          <a:p>
            <a:pPr algn="just"/>
            <a:r>
              <a:rPr lang="cs-CZ" sz="1600" dirty="0" smtClean="0"/>
              <a:t>Při </a:t>
            </a:r>
            <a:r>
              <a:rPr lang="cs-CZ" sz="1600" dirty="0"/>
              <a:t>té příležitosti je důležité si uvědomit, že musíme velmi pečlivě při </a:t>
            </a:r>
            <a:r>
              <a:rPr lang="cs-CZ" sz="1600" b="1" dirty="0"/>
              <a:t>prosazování vize</a:t>
            </a:r>
            <a:r>
              <a:rPr lang="cs-CZ" sz="1600" dirty="0"/>
              <a:t> využívat vhodných forem </a:t>
            </a:r>
            <a:r>
              <a:rPr lang="cs-CZ" sz="1600" b="1" dirty="0"/>
              <a:t>komunikace</a:t>
            </a:r>
            <a:r>
              <a:rPr lang="cs-CZ" sz="1600" dirty="0"/>
              <a:t> prostřednictvím četných distribučních kanálů a různých forem.</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Pojetí vize</a:t>
            </a:r>
            <a:endParaRPr lang="cs-CZ" dirty="0"/>
          </a:p>
        </p:txBody>
      </p:sp>
    </p:spTree>
    <p:extLst>
      <p:ext uri="{BB962C8B-B14F-4D97-AF65-F5344CB8AC3E}">
        <p14:creationId xmlns:p14="http://schemas.microsoft.com/office/powerpoint/2010/main" val="4710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snadno představitelná a uskutečnitelná;</a:t>
            </a:r>
          </a:p>
          <a:p>
            <a:pPr lvl="0" algn="just"/>
            <a:r>
              <a:rPr lang="cs-CZ" sz="1600" dirty="0"/>
              <a:t>adresně přitažlivá pro rozhodující zájmové skupiny v podniku;</a:t>
            </a:r>
          </a:p>
          <a:p>
            <a:pPr lvl="0" algn="just"/>
            <a:r>
              <a:rPr lang="cs-CZ" sz="1600" dirty="0"/>
              <a:t>jasně zaměřená k dosažení cíle čímž je usnadněno zaměření základních rozhodujících procesů;</a:t>
            </a:r>
          </a:p>
          <a:p>
            <a:pPr lvl="0" algn="just"/>
            <a:r>
              <a:rPr lang="cs-CZ" sz="1600" dirty="0"/>
              <a:t>flexibilní, jež umožní reagovat pružně na měnící se podmínky okolí i vhodnou iniciativu jedinců;</a:t>
            </a:r>
          </a:p>
          <a:p>
            <a:pPr lvl="0" algn="just"/>
            <a:r>
              <a:rPr lang="cs-CZ" sz="1600" dirty="0"/>
              <a:t>srozumitelná a snadno sdělitelná a přístupně vysvětlitelná;</a:t>
            </a:r>
          </a:p>
          <a:p>
            <a:pPr lvl="0" algn="just"/>
            <a:r>
              <a:rPr lang="cs-CZ" sz="1600" dirty="0"/>
              <a:t>dostatečně široká, aby byla při implementaci strategie pružná, ale zase nikoliv tak široká, aby se vytratila koncentrace na hlavní cíle;</a:t>
            </a:r>
          </a:p>
          <a:p>
            <a:pPr lvl="0" algn="just"/>
            <a:r>
              <a:rPr lang="cs-CZ" sz="1600" dirty="0"/>
              <a:t>je spojnicí různých dílčích cílů i priorit a vytváří v podniku uznávaný dominantní cíl;</a:t>
            </a:r>
          </a:p>
          <a:p>
            <a:pPr algn="just"/>
            <a:r>
              <a:rPr lang="cs-CZ" sz="1600" dirty="0"/>
              <a:t>současně může vize připomínat chyby, kterých se podnik dopustil v minulosti a tak je i upozorněním na omyly a nedostatky.</a:t>
            </a:r>
            <a:r>
              <a:rPr lang="cs-CZ" sz="1600" b="1" dirty="0" smtClean="0"/>
              <a: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Požadavky na vizi </a:t>
            </a:r>
            <a:endParaRPr lang="cs-CZ" dirty="0"/>
          </a:p>
        </p:txBody>
      </p:sp>
    </p:spTree>
    <p:extLst>
      <p:ext uri="{BB962C8B-B14F-4D97-AF65-F5344CB8AC3E}">
        <p14:creationId xmlns:p14="http://schemas.microsoft.com/office/powerpoint/2010/main" val="417678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řízení představuje proces přípravy a realizace rozvojových záměrů dlouhodobější povahy, které mají pro daný subjekt rozhodující význam a jejichž cílem je dosažení stanovených strategických cílů. </a:t>
            </a:r>
          </a:p>
          <a:p>
            <a:pPr algn="just"/>
            <a:r>
              <a:rPr lang="cs-CZ" sz="1600" dirty="0" smtClean="0"/>
              <a:t>Strategické </a:t>
            </a:r>
            <a:r>
              <a:rPr lang="cs-CZ" sz="1600" dirty="0"/>
              <a:t>řízení představuje systémově řízený proces, jehož podstatou je pružná reakce na změny, obrana podniku před nebezpečím hrozeb a využití všech vhodných příležitostí v budoucím, nastupujícím dlouhodobém časovém horizontu</a:t>
            </a:r>
            <a:r>
              <a:rPr lang="cs-CZ" sz="1600" dirty="0" smtClean="0"/>
              <a:t>.</a:t>
            </a:r>
          </a:p>
          <a:p>
            <a:pPr algn="just"/>
            <a:r>
              <a:rPr lang="cs-CZ" sz="1600" dirty="0"/>
              <a:t>Strategické řízení můžeme chápat jako ucelený systém, jehož nosným produktem je adekvátní a úspěšná podniková strategie zajišťující potřebný rozvoj a budoucnost podniku. </a:t>
            </a:r>
            <a:endParaRPr lang="cs-CZ" sz="1600" dirty="0" smtClean="0"/>
          </a:p>
          <a:p>
            <a:pPr algn="just"/>
            <a:r>
              <a:rPr lang="cs-CZ" sz="1600" dirty="0" smtClean="0"/>
              <a:t>Strategické </a:t>
            </a:r>
            <a:r>
              <a:rPr lang="cs-CZ" sz="1600" dirty="0"/>
              <a:t>řízení lze také chápat nejen jako snahu o sladění aktivit podniku se změnami v prostředí, ale i jako prostředek pro usměrnění sociální politiky uvnitř </a:t>
            </a:r>
            <a:r>
              <a:rPr lang="cs-CZ" sz="1600" dirty="0" smtClean="0"/>
              <a:t>podniku</a:t>
            </a:r>
            <a:r>
              <a:rPr lang="cs-CZ" sz="16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Vybrané definice strategického řízení</a:t>
            </a:r>
            <a:endParaRPr lang="cs-CZ" dirty="0"/>
          </a:p>
        </p:txBody>
      </p:sp>
    </p:spTree>
    <p:extLst>
      <p:ext uri="{BB962C8B-B14F-4D97-AF65-F5344CB8AC3E}">
        <p14:creationId xmlns:p14="http://schemas.microsoft.com/office/powerpoint/2010/main" val="28172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buAutoNum type="arabicPeriod"/>
            </a:pPr>
            <a:r>
              <a:rPr lang="cs-CZ" sz="1600" dirty="0"/>
              <a:t>Vytvoření představy o své </a:t>
            </a:r>
            <a:r>
              <a:rPr lang="cs-CZ" sz="1600" dirty="0" smtClean="0"/>
              <a:t>budoucnosti</a:t>
            </a:r>
          </a:p>
          <a:p>
            <a:pPr marL="624078" indent="-514350">
              <a:buAutoNum type="arabicPeriod"/>
            </a:pPr>
            <a:endParaRPr lang="cs-CZ" sz="1600" dirty="0"/>
          </a:p>
          <a:p>
            <a:pPr marL="624078" indent="-514350">
              <a:buAutoNum type="arabicPeriod"/>
            </a:pPr>
            <a:r>
              <a:rPr lang="cs-CZ" sz="1600" dirty="0"/>
              <a:t>Popsat jakých cílů by chtěl podnik v nejbližších asi 5 letech </a:t>
            </a:r>
            <a:r>
              <a:rPr lang="cs-CZ" sz="1600" dirty="0" smtClean="0"/>
              <a:t>dosáhnout</a:t>
            </a:r>
          </a:p>
          <a:p>
            <a:pPr marL="624078" indent="-514350">
              <a:buAutoNum type="arabicPeriod"/>
            </a:pPr>
            <a:endParaRPr lang="cs-CZ" sz="1600" dirty="0"/>
          </a:p>
          <a:p>
            <a:pPr marL="624078" indent="-514350">
              <a:buAutoNum type="arabicPeriod"/>
            </a:pPr>
            <a:r>
              <a:rPr lang="cs-CZ" sz="1600" dirty="0"/>
              <a:t>Brainstorming s klíčovými zaměstnanci podniku (získat jejich představu</a:t>
            </a:r>
            <a:r>
              <a:rPr lang="cs-CZ" sz="1600" dirty="0" smtClean="0"/>
              <a:t>)</a:t>
            </a:r>
          </a:p>
          <a:p>
            <a:pPr marL="624078" indent="-514350">
              <a:buAutoNum type="arabicPeriod"/>
            </a:pPr>
            <a:endParaRPr lang="cs-CZ" sz="1600" dirty="0"/>
          </a:p>
          <a:p>
            <a:pPr marL="624078" indent="-514350">
              <a:buAutoNum type="arabicPeriod"/>
            </a:pPr>
            <a:r>
              <a:rPr lang="cs-CZ" sz="1600" dirty="0"/>
              <a:t>Identifikace hlavní, centrální myšlenky (jak a v čem budu lepší než konkurence</a:t>
            </a:r>
            <a:r>
              <a:rPr lang="cs-CZ" sz="1600" dirty="0" smtClean="0"/>
              <a:t>)</a:t>
            </a:r>
          </a:p>
          <a:p>
            <a:pPr marL="624078" indent="-514350">
              <a:buAutoNum type="arabicPeriod"/>
            </a:pPr>
            <a:endParaRPr lang="cs-CZ" sz="1600" dirty="0"/>
          </a:p>
          <a:p>
            <a:pPr marL="624078" indent="-514350">
              <a:buAutoNum type="arabicPeriod"/>
            </a:pPr>
            <a:r>
              <a:rPr lang="cs-CZ" sz="1600" dirty="0"/>
              <a:t>Způsob měření dosažených výsledků (seznam měřitelných faktorů</a:t>
            </a:r>
            <a:r>
              <a:rPr lang="cs-CZ" sz="1600" dirty="0" smtClean="0"/>
              <a:t>)</a:t>
            </a:r>
          </a:p>
          <a:p>
            <a:pPr marL="624078" indent="-514350">
              <a:buAutoNum type="arabicPeriod"/>
            </a:pPr>
            <a:endParaRPr lang="cs-CZ" sz="1600" dirty="0"/>
          </a:p>
          <a:p>
            <a:pPr marL="624078" indent="-514350">
              <a:buAutoNum type="arabicPeriod"/>
            </a:pPr>
            <a:r>
              <a:rPr lang="cs-CZ" sz="1600" dirty="0"/>
              <a:t>Popis hodnot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Postup tvorby vize</a:t>
            </a:r>
            <a:endParaRPr lang="cs-CZ" dirty="0"/>
          </a:p>
        </p:txBody>
      </p:sp>
    </p:spTree>
    <p:extLst>
      <p:ext uri="{BB962C8B-B14F-4D97-AF65-F5344CB8AC3E}">
        <p14:creationId xmlns:p14="http://schemas.microsoft.com/office/powerpoint/2010/main" val="23728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Mise specifikuje podnikatelské aktivity, ve kterých chce podnik působit a se kterými chce konkurovat</a:t>
            </a:r>
            <a:r>
              <a:rPr lang="cs-CZ" sz="1600" dirty="0" smtClean="0"/>
              <a:t>.</a:t>
            </a:r>
          </a:p>
          <a:p>
            <a:pPr algn="just"/>
            <a:r>
              <a:rPr lang="cs-CZ" sz="1600" dirty="0"/>
              <a:t>Poslání podniku má být veřejným, jasným a pochopitelným vyhlášením vývojového směru podniku, kterým je informovaná veřejnost a motivací zaměstnanců, jimž má dodat potřebnou sociální jistotu, kterou podnik svou existencí zajišťuje</a:t>
            </a:r>
          </a:p>
          <a:p>
            <a:pPr algn="just"/>
            <a:r>
              <a:rPr lang="cs-CZ" sz="1600" dirty="0"/>
              <a:t>Je více konkrétnější než vize.</a:t>
            </a:r>
          </a:p>
          <a:p>
            <a:pPr algn="just"/>
            <a:r>
              <a:rPr lang="cs-CZ" sz="1600" dirty="0"/>
              <a:t>Mise odůvodňuje a vysvětluje existenci podniku.</a:t>
            </a:r>
          </a:p>
          <a:p>
            <a:pPr algn="just"/>
            <a:r>
              <a:rPr lang="cs-CZ" sz="1600" dirty="0"/>
              <a:t>Mise dává odpověď na otázku: „Jakou přidanou hodnotu může náš podnik nabídnout trhu nebo lidstvu</a:t>
            </a:r>
            <a:r>
              <a:rPr lang="cs-CZ" sz="1600" dirty="0" smtClean="0"/>
              <a:t>?“</a:t>
            </a:r>
          </a:p>
          <a:p>
            <a:pPr algn="just"/>
            <a:r>
              <a:rPr lang="cs-CZ" sz="1600" dirty="0"/>
              <a:t>Poslání (mise) podniku zdůvodňuje oprávněnost existence podniku a vyjadřuje přání vedení podniku, jak by měl být podnik chápán a přijímán veřejností. </a:t>
            </a:r>
            <a:endParaRPr lang="cs-CZ" sz="1600" i="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Mise - poslání</a:t>
            </a:r>
            <a:endParaRPr lang="cs-CZ" dirty="0"/>
          </a:p>
        </p:txBody>
      </p:sp>
    </p:spTree>
    <p:extLst>
      <p:ext uri="{BB962C8B-B14F-4D97-AF65-F5344CB8AC3E}">
        <p14:creationId xmlns:p14="http://schemas.microsoft.com/office/powerpoint/2010/main" val="73341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V důsledku toho vyplývá, že poslání podniku přímo definuje </a:t>
            </a:r>
            <a:r>
              <a:rPr lang="cs-CZ" sz="1600" b="1" dirty="0"/>
              <a:t>směry podnikatelských aktivit, </a:t>
            </a:r>
            <a:r>
              <a:rPr lang="cs-CZ" sz="1600" dirty="0"/>
              <a:t>stanovuje zásady </a:t>
            </a:r>
            <a:r>
              <a:rPr lang="cs-CZ" sz="1600" b="1" dirty="0"/>
              <a:t>podnikové kultury</a:t>
            </a:r>
            <a:r>
              <a:rPr lang="cs-CZ" sz="1600" dirty="0"/>
              <a:t> spolu s vhodnými </a:t>
            </a:r>
            <a:r>
              <a:rPr lang="cs-CZ" sz="1600" b="1" dirty="0"/>
              <a:t>vazbami na zaměstnance a </a:t>
            </a:r>
            <a:r>
              <a:rPr lang="cs-CZ" sz="1600" dirty="0"/>
              <a:t>vytváří </a:t>
            </a:r>
            <a:r>
              <a:rPr lang="cs-CZ" sz="1600" b="1" dirty="0"/>
              <a:t>vztah k zákazníkovi i konkurenci. </a:t>
            </a:r>
            <a:r>
              <a:rPr lang="cs-CZ" sz="1600" dirty="0"/>
              <a:t>Proto dobře vytvořené poslání podniku by mělo obsahovat:</a:t>
            </a:r>
            <a:endParaRPr lang="cs-CZ" sz="1600" dirty="0" smtClean="0"/>
          </a:p>
          <a:p>
            <a:pPr algn="just"/>
            <a:r>
              <a:rPr lang="cs-CZ" sz="1600" dirty="0" smtClean="0"/>
              <a:t>Cíl podniku.</a:t>
            </a:r>
          </a:p>
          <a:p>
            <a:pPr algn="just"/>
            <a:r>
              <a:rPr lang="cs-CZ" sz="1600" dirty="0" smtClean="0"/>
              <a:t>Zdůvodnění </a:t>
            </a:r>
            <a:r>
              <a:rPr lang="cs-CZ" sz="1600" dirty="0"/>
              <a:t>existence podniku (</a:t>
            </a:r>
            <a:r>
              <a:rPr lang="cs-CZ" sz="1600" i="1" dirty="0" err="1"/>
              <a:t>Be</a:t>
            </a:r>
            <a:r>
              <a:rPr lang="cs-CZ" sz="1600" i="1" dirty="0"/>
              <a:t> </a:t>
            </a:r>
            <a:r>
              <a:rPr lang="cs-CZ" sz="1600" i="1" dirty="0" err="1"/>
              <a:t>the</a:t>
            </a:r>
            <a:r>
              <a:rPr lang="cs-CZ" sz="1600" i="1" dirty="0"/>
              <a:t> </a:t>
            </a:r>
            <a:r>
              <a:rPr lang="cs-CZ" sz="1600" i="1" dirty="0" err="1"/>
              <a:t>best</a:t>
            </a:r>
            <a:r>
              <a:rPr lang="cs-CZ" sz="1600" i="1" dirty="0"/>
              <a:t> </a:t>
            </a:r>
            <a:r>
              <a:rPr lang="cs-CZ" sz="1600" i="1" dirty="0" err="1"/>
              <a:t>employer</a:t>
            </a:r>
            <a:r>
              <a:rPr lang="cs-CZ" sz="1600" i="1" dirty="0"/>
              <a:t> </a:t>
            </a:r>
            <a:r>
              <a:rPr lang="cs-CZ" sz="1600" i="1" dirty="0" err="1"/>
              <a:t>for</a:t>
            </a:r>
            <a:r>
              <a:rPr lang="cs-CZ" sz="1600" i="1" dirty="0"/>
              <a:t> </a:t>
            </a:r>
            <a:r>
              <a:rPr lang="cs-CZ" sz="1600" i="1" dirty="0" err="1"/>
              <a:t>our</a:t>
            </a:r>
            <a:r>
              <a:rPr lang="cs-CZ" sz="1600" i="1" dirty="0"/>
              <a:t> </a:t>
            </a:r>
            <a:r>
              <a:rPr lang="cs-CZ" sz="1600" i="1" dirty="0" err="1"/>
              <a:t>people</a:t>
            </a:r>
            <a:r>
              <a:rPr lang="cs-CZ" sz="1600" i="1" dirty="0"/>
              <a:t> in </a:t>
            </a:r>
            <a:r>
              <a:rPr lang="cs-CZ" sz="1600" i="1" dirty="0" err="1"/>
              <a:t>each</a:t>
            </a:r>
            <a:r>
              <a:rPr lang="cs-CZ" sz="1600" i="1" dirty="0"/>
              <a:t> </a:t>
            </a:r>
            <a:r>
              <a:rPr lang="cs-CZ" sz="1600" i="1" dirty="0" err="1"/>
              <a:t>community</a:t>
            </a:r>
            <a:r>
              <a:rPr lang="cs-CZ" sz="1600" i="1" dirty="0"/>
              <a:t> </a:t>
            </a:r>
            <a:r>
              <a:rPr lang="cs-CZ" sz="1600" i="1" dirty="0" err="1"/>
              <a:t>around</a:t>
            </a:r>
            <a:r>
              <a:rPr lang="cs-CZ" sz="1600" i="1" dirty="0"/>
              <a:t> </a:t>
            </a:r>
            <a:r>
              <a:rPr lang="cs-CZ" sz="1600" i="1" dirty="0" err="1"/>
              <a:t>the</a:t>
            </a:r>
            <a:r>
              <a:rPr lang="cs-CZ" sz="1600" i="1" dirty="0"/>
              <a:t> </a:t>
            </a:r>
            <a:r>
              <a:rPr lang="cs-CZ" sz="1600" i="1" dirty="0" err="1"/>
              <a:t>world</a:t>
            </a:r>
            <a:r>
              <a:rPr lang="cs-CZ" sz="1600" i="1" dirty="0"/>
              <a:t> and </a:t>
            </a:r>
            <a:r>
              <a:rPr lang="cs-CZ" sz="1600" i="1" dirty="0" err="1"/>
              <a:t>deliver</a:t>
            </a:r>
            <a:r>
              <a:rPr lang="cs-CZ" sz="1600" i="1" dirty="0"/>
              <a:t> </a:t>
            </a:r>
            <a:r>
              <a:rPr lang="cs-CZ" sz="1600" i="1" dirty="0" err="1"/>
              <a:t>operational</a:t>
            </a:r>
            <a:r>
              <a:rPr lang="cs-CZ" sz="1600" i="1" dirty="0"/>
              <a:t> excellence to </a:t>
            </a:r>
            <a:r>
              <a:rPr lang="cs-CZ" sz="1600" i="1" dirty="0" err="1"/>
              <a:t>our</a:t>
            </a:r>
            <a:r>
              <a:rPr lang="cs-CZ" sz="1600" i="1" dirty="0"/>
              <a:t> </a:t>
            </a:r>
            <a:r>
              <a:rPr lang="cs-CZ" sz="1600" i="1" dirty="0" err="1"/>
              <a:t>customers</a:t>
            </a:r>
            <a:r>
              <a:rPr lang="cs-CZ" sz="1600" i="1" dirty="0"/>
              <a:t> in </a:t>
            </a:r>
            <a:r>
              <a:rPr lang="cs-CZ" sz="1600" i="1" dirty="0" err="1"/>
              <a:t>each</a:t>
            </a:r>
            <a:r>
              <a:rPr lang="cs-CZ" sz="1600" i="1" dirty="0"/>
              <a:t> </a:t>
            </a:r>
            <a:r>
              <a:rPr lang="cs-CZ" sz="1600" i="1" dirty="0" err="1"/>
              <a:t>of</a:t>
            </a:r>
            <a:r>
              <a:rPr lang="cs-CZ" sz="1600" i="1" dirty="0"/>
              <a:t> </a:t>
            </a:r>
            <a:r>
              <a:rPr lang="cs-CZ" sz="1600" i="1" dirty="0" err="1"/>
              <a:t>our</a:t>
            </a:r>
            <a:r>
              <a:rPr lang="cs-CZ" sz="1600" i="1" dirty="0"/>
              <a:t> </a:t>
            </a:r>
            <a:r>
              <a:rPr lang="cs-CZ" sz="1600" i="1" dirty="0" err="1"/>
              <a:t>restaurants</a:t>
            </a:r>
            <a:r>
              <a:rPr lang="cs-CZ" sz="1600" i="1" dirty="0"/>
              <a:t> (</a:t>
            </a:r>
            <a:r>
              <a:rPr lang="cs-CZ" sz="1600" i="1" dirty="0" err="1"/>
              <a:t>McDonald´s</a:t>
            </a:r>
            <a:r>
              <a:rPr lang="cs-CZ" sz="1600" i="1" dirty="0" smtClean="0"/>
              <a:t>)</a:t>
            </a:r>
            <a:r>
              <a:rPr lang="cs-CZ" sz="1600" dirty="0" smtClean="0"/>
              <a:t>).</a:t>
            </a:r>
          </a:p>
          <a:p>
            <a:pPr algn="just"/>
            <a:r>
              <a:rPr lang="cs-CZ" sz="1600" dirty="0" smtClean="0"/>
              <a:t>Étos </a:t>
            </a:r>
            <a:r>
              <a:rPr lang="cs-CZ" sz="1600" dirty="0"/>
              <a:t>podniku: kultura, základní hodnoty, </a:t>
            </a:r>
            <a:r>
              <a:rPr lang="cs-CZ" sz="1600" dirty="0" smtClean="0"/>
              <a:t>ambice.</a:t>
            </a:r>
          </a:p>
          <a:p>
            <a:pPr algn="just"/>
            <a:r>
              <a:rPr lang="cs-CZ" sz="1600" dirty="0" smtClean="0"/>
              <a:t>Čím </a:t>
            </a:r>
            <a:r>
              <a:rPr lang="cs-CZ" sz="1600" dirty="0"/>
              <a:t>se odlišujeme od konkurence (</a:t>
            </a:r>
            <a:r>
              <a:rPr lang="cs-CZ" sz="1600" i="1" dirty="0" err="1"/>
              <a:t>Be</a:t>
            </a:r>
            <a:r>
              <a:rPr lang="cs-CZ" sz="1600" i="1" dirty="0"/>
              <a:t> </a:t>
            </a:r>
            <a:r>
              <a:rPr lang="cs-CZ" sz="1600" i="1" dirty="0" err="1"/>
              <a:t>America´s</a:t>
            </a:r>
            <a:r>
              <a:rPr lang="cs-CZ" sz="1600" i="1" dirty="0"/>
              <a:t> Best </a:t>
            </a:r>
            <a:r>
              <a:rPr lang="cs-CZ" sz="1600" i="1" dirty="0" err="1"/>
              <a:t>Quick-Service</a:t>
            </a:r>
            <a:r>
              <a:rPr lang="cs-CZ" sz="1600" i="1" dirty="0"/>
              <a:t> Restaurant</a:t>
            </a:r>
            <a:r>
              <a:rPr lang="cs-CZ" sz="1600" dirty="0" smtClean="0"/>
              <a:t>).</a:t>
            </a:r>
          </a:p>
          <a:p>
            <a:pPr algn="just"/>
            <a:r>
              <a:rPr lang="cs-CZ" sz="1600" dirty="0" smtClean="0"/>
              <a:t>Konkurenční </a:t>
            </a:r>
            <a:r>
              <a:rPr lang="cs-CZ" sz="1600" dirty="0"/>
              <a:t>výhoda (</a:t>
            </a:r>
            <a:r>
              <a:rPr lang="cs-CZ" sz="1600" i="1" dirty="0"/>
              <a:t>To </a:t>
            </a:r>
            <a:r>
              <a:rPr lang="cs-CZ" sz="1600" i="1" dirty="0" err="1"/>
              <a:t>be</a:t>
            </a:r>
            <a:r>
              <a:rPr lang="cs-CZ" sz="1600" i="1" dirty="0"/>
              <a:t> </a:t>
            </a:r>
            <a:r>
              <a:rPr lang="cs-CZ" sz="1600" i="1" dirty="0" err="1"/>
              <a:t>the</a:t>
            </a:r>
            <a:r>
              <a:rPr lang="cs-CZ" sz="1600" i="1" dirty="0"/>
              <a:t> </a:t>
            </a:r>
            <a:r>
              <a:rPr lang="cs-CZ" sz="1600" i="1" dirty="0" err="1"/>
              <a:t>world´s</a:t>
            </a:r>
            <a:r>
              <a:rPr lang="cs-CZ" sz="1600" i="1" dirty="0"/>
              <a:t> </a:t>
            </a:r>
            <a:r>
              <a:rPr lang="cs-CZ" sz="1600" i="1" dirty="0" err="1"/>
              <a:t>largest</a:t>
            </a:r>
            <a:r>
              <a:rPr lang="cs-CZ" sz="1600" i="1" dirty="0"/>
              <a:t> mobile </a:t>
            </a:r>
            <a:r>
              <a:rPr lang="cs-CZ" sz="1600" i="1" dirty="0" err="1"/>
              <a:t>apps</a:t>
            </a:r>
            <a:r>
              <a:rPr lang="cs-CZ" sz="1600" i="1" dirty="0"/>
              <a:t> developer</a:t>
            </a:r>
            <a:r>
              <a:rPr lang="cs-CZ" sz="1600" dirty="0" smtClean="0"/>
              <a:t>).</a:t>
            </a:r>
          </a:p>
          <a:p>
            <a:pPr algn="just"/>
            <a:r>
              <a:rPr lang="cs-CZ" sz="1600" dirty="0" smtClean="0"/>
              <a:t>Identifikace </a:t>
            </a:r>
            <a:r>
              <a:rPr lang="cs-CZ" sz="1600" dirty="0"/>
              <a:t>trhu a zákazníků (</a:t>
            </a:r>
            <a:r>
              <a:rPr lang="cs-CZ" sz="1600" i="1" dirty="0"/>
              <a:t>To </a:t>
            </a:r>
            <a:r>
              <a:rPr lang="cs-CZ" sz="1600" i="1" dirty="0" err="1"/>
              <a:t>be</a:t>
            </a:r>
            <a:r>
              <a:rPr lang="cs-CZ" sz="1600" i="1" dirty="0"/>
              <a:t> </a:t>
            </a:r>
            <a:r>
              <a:rPr lang="cs-CZ" sz="1600" i="1" dirty="0" err="1"/>
              <a:t>the</a:t>
            </a:r>
            <a:r>
              <a:rPr lang="cs-CZ" sz="1600" i="1" dirty="0"/>
              <a:t> </a:t>
            </a:r>
            <a:r>
              <a:rPr lang="cs-CZ" sz="1600" i="1" dirty="0" err="1"/>
              <a:t>largest</a:t>
            </a:r>
            <a:r>
              <a:rPr lang="cs-CZ" sz="1600" i="1" dirty="0"/>
              <a:t> </a:t>
            </a:r>
            <a:r>
              <a:rPr lang="cs-CZ" sz="1600" i="1" dirty="0" err="1"/>
              <a:t>oncology</a:t>
            </a:r>
            <a:r>
              <a:rPr lang="cs-CZ" sz="1600" i="1" dirty="0"/>
              <a:t> </a:t>
            </a:r>
            <a:r>
              <a:rPr lang="cs-CZ" sz="1600" i="1" dirty="0" err="1"/>
              <a:t>practice</a:t>
            </a:r>
            <a:r>
              <a:rPr lang="cs-CZ" sz="1600" i="1" dirty="0"/>
              <a:t> in St. Louis</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Co by měla obsahovat mise</a:t>
            </a:r>
            <a:endParaRPr lang="cs-CZ" dirty="0"/>
          </a:p>
        </p:txBody>
      </p:sp>
    </p:spTree>
    <p:extLst>
      <p:ext uri="{BB962C8B-B14F-4D97-AF65-F5344CB8AC3E}">
        <p14:creationId xmlns:p14="http://schemas.microsoft.com/office/powerpoint/2010/main" val="280856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Informativní </a:t>
            </a:r>
            <a:endParaRPr lang="cs-CZ" sz="1600" dirty="0" smtClean="0"/>
          </a:p>
          <a:p>
            <a:pPr algn="just"/>
            <a:r>
              <a:rPr lang="cs-CZ" sz="1600" dirty="0" smtClean="0"/>
              <a:t>Jednoduchá</a:t>
            </a:r>
          </a:p>
          <a:p>
            <a:pPr algn="just"/>
            <a:r>
              <a:rPr lang="cs-CZ" sz="1600" dirty="0" smtClean="0"/>
              <a:t>Zapamatovatelná</a:t>
            </a:r>
          </a:p>
          <a:p>
            <a:pPr algn="just"/>
            <a:r>
              <a:rPr lang="cs-CZ" sz="1600" dirty="0" smtClean="0"/>
              <a:t>Dosažitelná</a:t>
            </a:r>
          </a:p>
          <a:p>
            <a:pPr algn="just"/>
            <a:r>
              <a:rPr lang="cs-CZ" sz="1600" dirty="0" smtClean="0"/>
              <a:t>Získávající zaměstnance</a:t>
            </a:r>
          </a:p>
          <a:p>
            <a:pPr lvl="0" algn="just"/>
            <a:r>
              <a:rPr lang="cs-CZ" sz="1600" dirty="0" smtClean="0"/>
              <a:t>Tržně orientovaná</a:t>
            </a:r>
            <a:endParaRPr lang="cs-CZ" sz="1600" dirty="0"/>
          </a:p>
          <a:p>
            <a:pPr lvl="0" algn="just"/>
            <a:r>
              <a:rPr lang="cs-CZ" sz="1600" dirty="0" smtClean="0"/>
              <a:t>Realizovatelná</a:t>
            </a:r>
            <a:endParaRPr lang="cs-CZ" sz="1600" dirty="0"/>
          </a:p>
          <a:p>
            <a:pPr lvl="0" algn="just"/>
            <a:r>
              <a:rPr lang="cs-CZ" sz="1600" dirty="0"/>
              <a:t>M</a:t>
            </a:r>
            <a:r>
              <a:rPr lang="cs-CZ" sz="1600" dirty="0" smtClean="0"/>
              <a:t>ít </a:t>
            </a:r>
            <a:r>
              <a:rPr lang="cs-CZ" sz="1600" dirty="0"/>
              <a:t>motivační </a:t>
            </a:r>
            <a:r>
              <a:rPr lang="cs-CZ" sz="1600" dirty="0" smtClean="0"/>
              <a:t>dopad</a:t>
            </a:r>
            <a:endParaRPr lang="cs-CZ" sz="1600" dirty="0"/>
          </a:p>
          <a:p>
            <a:pPr lvl="0" algn="just"/>
            <a:r>
              <a:rPr lang="cs-CZ" sz="1600" dirty="0"/>
              <a:t>B</a:t>
            </a:r>
            <a:r>
              <a:rPr lang="cs-CZ" sz="1600" dirty="0" smtClean="0"/>
              <a:t>ýt specifická, </a:t>
            </a:r>
            <a:r>
              <a:rPr lang="cs-CZ" sz="1600" dirty="0"/>
              <a:t>originální, </a:t>
            </a:r>
            <a:r>
              <a:rPr lang="cs-CZ" sz="1600" dirty="0" smtClean="0"/>
              <a:t>přitažlivá</a:t>
            </a:r>
            <a:endParaRPr lang="cs-CZ" sz="1600" dirty="0"/>
          </a:p>
          <a:p>
            <a:pPr algn="just"/>
            <a:r>
              <a:rPr lang="cs-CZ" sz="1600" dirty="0" smtClean="0"/>
              <a:t>Nabízet </a:t>
            </a:r>
            <a:r>
              <a:rPr lang="cs-CZ" sz="1600" dirty="0"/>
              <a:t>nejen výrobek, ale i služby spojené s jeho servisem a případně i s ekologickou likvidací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Základní pravidla pro tvorbu mise</a:t>
            </a:r>
            <a:endParaRPr lang="cs-CZ" dirty="0"/>
          </a:p>
        </p:txBody>
      </p:sp>
    </p:spTree>
    <p:extLst>
      <p:ext uri="{BB962C8B-B14F-4D97-AF65-F5344CB8AC3E}">
        <p14:creationId xmlns:p14="http://schemas.microsoft.com/office/powerpoint/2010/main" val="290316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Hodnoty podniku představují skutečnosti, které podnik vyznává, dodržuje, považuje je za významné a řídí se </a:t>
            </a:r>
            <a:r>
              <a:rPr lang="cs-CZ" sz="1600" dirty="0" smtClean="0"/>
              <a:t>jimi.</a:t>
            </a:r>
          </a:p>
          <a:p>
            <a:r>
              <a:rPr lang="cs-CZ" sz="1600" dirty="0"/>
              <a:t>Hodnoty podniku jsou zásady, které organizace přijala za vlastní. </a:t>
            </a:r>
            <a:r>
              <a:rPr lang="cs-CZ" sz="1600" dirty="0" smtClean="0"/>
              <a:t>Tvoří </a:t>
            </a:r>
            <a:r>
              <a:rPr lang="cs-CZ" sz="1600" dirty="0"/>
              <a:t>mantinely její činnosti a pomáhají při rozhodování v nerozhodných situacích</a:t>
            </a:r>
          </a:p>
          <a:p>
            <a:pPr algn="just"/>
            <a:r>
              <a:rPr lang="cs-CZ" sz="1600" dirty="0" smtClean="0"/>
              <a:t>Tím </a:t>
            </a:r>
            <a:r>
              <a:rPr lang="cs-CZ" sz="1600" dirty="0"/>
              <a:t>se vytváří dobré </a:t>
            </a:r>
            <a:r>
              <a:rPr lang="cs-CZ" sz="1600" b="1" dirty="0"/>
              <a:t>image</a:t>
            </a:r>
            <a:r>
              <a:rPr lang="cs-CZ" sz="1600" dirty="0"/>
              <a:t> podniku, které vždy přitahuje zákazníky i dodavatele a je oceňováno veřejností. Stanovené podnikové hodnoty, aby mohly úspěšně plnit svou úlohu, musí se stát </a:t>
            </a:r>
            <a:r>
              <a:rPr lang="cs-CZ" sz="1600" b="1" dirty="0"/>
              <a:t>sdílenými, společnými hodnotami</a:t>
            </a:r>
            <a:r>
              <a:rPr lang="cs-CZ" sz="1600" dirty="0"/>
              <a:t>, které mají řadu úkolů:</a:t>
            </a:r>
          </a:p>
          <a:p>
            <a:pPr lvl="1" algn="just"/>
            <a:r>
              <a:rPr lang="cs-CZ" sz="1600" dirty="0"/>
              <a:t>jsou návodem pro rozhodování a aktivity manažerů;</a:t>
            </a:r>
          </a:p>
          <a:p>
            <a:pPr lvl="1" algn="just"/>
            <a:r>
              <a:rPr lang="cs-CZ" sz="1600" dirty="0"/>
              <a:t>ovlivňují způsoby chování i komunikaci zaměstnanců;</a:t>
            </a:r>
          </a:p>
          <a:p>
            <a:pPr lvl="1" algn="just"/>
            <a:r>
              <a:rPr lang="cs-CZ" sz="1600" dirty="0"/>
              <a:t>mají vliv na charakter aktivit podniku na trhu a jeho vztahy ke konkurenci, zákazníkům i dodavatelům;</a:t>
            </a:r>
          </a:p>
          <a:p>
            <a:pPr lvl="1" algn="just"/>
            <a:r>
              <a:rPr lang="cs-CZ" sz="1600" dirty="0"/>
              <a:t>uplatňují se při formulování týmového ducha podniku;</a:t>
            </a:r>
          </a:p>
          <a:p>
            <a:pPr lvl="1" algn="just"/>
            <a:r>
              <a:rPr lang="cs-CZ" sz="1600" dirty="0"/>
              <a:t>pomáhají účinně formulovat podnikovou kulturu.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Hodnoty podniku</a:t>
            </a:r>
            <a:endParaRPr lang="cs-CZ" dirty="0"/>
          </a:p>
        </p:txBody>
      </p:sp>
    </p:spTree>
    <p:extLst>
      <p:ext uri="{BB962C8B-B14F-4D97-AF65-F5344CB8AC3E}">
        <p14:creationId xmlns:p14="http://schemas.microsoft.com/office/powerpoint/2010/main" val="75327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154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Podnikové hodnoty podniku </a:t>
            </a:r>
            <a:r>
              <a:rPr lang="cs-CZ" sz="1400" dirty="0" err="1"/>
              <a:t>Wicona</a:t>
            </a:r>
            <a:r>
              <a:rPr lang="cs-CZ" sz="1400" dirty="0"/>
              <a:t> Česká republika:</a:t>
            </a:r>
          </a:p>
          <a:p>
            <a:pPr lvl="1" algn="just"/>
            <a:r>
              <a:rPr lang="cs-CZ" sz="1400" dirty="0" smtClean="0"/>
              <a:t>ODVAHA: Vytvářet </a:t>
            </a:r>
            <a:r>
              <a:rPr lang="cs-CZ" sz="1400" dirty="0"/>
              <a:t>si pro sebe výzvy a akceptovat vypočitatelná rizika, i když je výsledek v nedohlednu. Jednat na vlastní odpovědnost. Rozhodovat se. Nezůstat stát. Něčím chtít pohnout.</a:t>
            </a:r>
          </a:p>
          <a:p>
            <a:pPr lvl="1" algn="just"/>
            <a:r>
              <a:rPr lang="cs-CZ" sz="1400" dirty="0" smtClean="0"/>
              <a:t>RESPEKT: Upřímné </a:t>
            </a:r>
            <a:r>
              <a:rPr lang="cs-CZ" sz="1400" dirty="0"/>
              <a:t>jednání a respekt k individuální hodnotě každého jednotlivce, k hodnotě země a jejích zdrojů. Ať děláme cokoliv, děláme to s integritou. Porušení integrity nebo základních pravidel respektu se netoleruje, tj. vždy je třeba jednat s respektem vůči partnerovi nebo organizaci.</a:t>
            </a:r>
          </a:p>
          <a:p>
            <a:pPr lvl="1" algn="just"/>
            <a:r>
              <a:rPr lang="cs-CZ" sz="1400" dirty="0" smtClean="0"/>
              <a:t>SPOLUPRÁCE: Spolupracovat </a:t>
            </a:r>
            <a:r>
              <a:rPr lang="cs-CZ" sz="1400" dirty="0"/>
              <a:t>s ostatními a nikoho </a:t>
            </a:r>
            <a:r>
              <a:rPr lang="cs-CZ" sz="1400" dirty="0" smtClean="0"/>
              <a:t>nevylučovat. Partnerské </a:t>
            </a:r>
            <a:r>
              <a:rPr lang="cs-CZ" sz="1400" dirty="0"/>
              <a:t>myšlení a týmově orientované </a:t>
            </a:r>
            <a:r>
              <a:rPr lang="cs-CZ" sz="1400" dirty="0" smtClean="0"/>
              <a:t>jednání. Výměna </a:t>
            </a:r>
            <a:r>
              <a:rPr lang="cs-CZ" sz="1400" dirty="0"/>
              <a:t>informací a zkušeností k oboustrannému </a:t>
            </a:r>
            <a:r>
              <a:rPr lang="cs-CZ" sz="1400" dirty="0" smtClean="0"/>
              <a:t>užitku. Snaha </a:t>
            </a:r>
            <a:r>
              <a:rPr lang="cs-CZ" sz="1400" dirty="0"/>
              <a:t>o oboustranně výhodné situace typu „</a:t>
            </a:r>
            <a:r>
              <a:rPr lang="cs-CZ" sz="1400" dirty="0" err="1"/>
              <a:t>win-win</a:t>
            </a:r>
            <a:r>
              <a:rPr lang="cs-CZ" sz="1400" dirty="0"/>
              <a:t>“, tj. interní spolupráce a externí kooperace.</a:t>
            </a:r>
          </a:p>
          <a:p>
            <a:pPr lvl="1" algn="just"/>
            <a:r>
              <a:rPr lang="cs-CZ" sz="1400" dirty="0" smtClean="0"/>
              <a:t>ROZHODNOST: Stanovit </a:t>
            </a:r>
            <a:r>
              <a:rPr lang="cs-CZ" sz="1400" dirty="0"/>
              <a:t>si cíl a držet se ho, tj. jednat rozhodně - to zvyšuje sebejistotu a přináší úspěch rozhodovat se odpovědně (ve spojení se čtyřmi ostatními zásadami).</a:t>
            </a:r>
          </a:p>
          <a:p>
            <a:pPr lvl="1" algn="just"/>
            <a:r>
              <a:rPr lang="cs-CZ" sz="1400" dirty="0" smtClean="0"/>
              <a:t>PROZÍRAVOST: Dívat </a:t>
            </a:r>
            <a:r>
              <a:rPr lang="cs-CZ" sz="1400" dirty="0"/>
              <a:t>se dále než za další roh a dlouhodobě rozeznávat </a:t>
            </a:r>
            <a:r>
              <a:rPr lang="cs-CZ" sz="1400" dirty="0" smtClean="0"/>
              <a:t>šance. Kontinuálně </a:t>
            </a:r>
            <a:r>
              <a:rPr lang="cs-CZ" sz="1400" dirty="0"/>
              <a:t>sledovat </a:t>
            </a:r>
            <a:r>
              <a:rPr lang="cs-CZ" sz="1400" dirty="0" smtClean="0"/>
              <a:t>cíle. Myslet dlouhodobě. Pracovat </a:t>
            </a:r>
            <a:r>
              <a:rPr lang="cs-CZ" sz="1400" dirty="0"/>
              <a:t>kontinuálně, tj. poučit se i z "prohraných bitev" a s odvahou a rozhodností setrvale pokračovat v práci zaměřené na </a:t>
            </a:r>
            <a:r>
              <a:rPr lang="cs-CZ" sz="1400" dirty="0" smtClean="0"/>
              <a:t>cíl.</a:t>
            </a:r>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Příklad hodnot podniku</a:t>
            </a:r>
            <a:endParaRPr lang="cs-CZ" dirty="0"/>
          </a:p>
        </p:txBody>
      </p:sp>
    </p:spTree>
    <p:extLst>
      <p:ext uri="{BB962C8B-B14F-4D97-AF65-F5344CB8AC3E}">
        <p14:creationId xmlns:p14="http://schemas.microsoft.com/office/powerpoint/2010/main" val="315006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 popisují, kam se má podnik dostat, tak aby byl zajištěn požadovaný budoucí stav, který má podniku zabezpečit zdravý růst a prosperitu. </a:t>
            </a:r>
            <a:endParaRPr lang="cs-CZ" sz="1600" dirty="0" smtClean="0"/>
          </a:p>
          <a:p>
            <a:pPr algn="just"/>
            <a:r>
              <a:rPr lang="cs-CZ" sz="1600" dirty="0" smtClean="0"/>
              <a:t>Cíle </a:t>
            </a:r>
            <a:r>
              <a:rPr lang="cs-CZ" sz="1600" dirty="0"/>
              <a:t>představují úkoly, které musí podnik splnit ve vymezeném čase, aby dosáhla požadovaného stavu. </a:t>
            </a:r>
            <a:endParaRPr lang="cs-CZ" sz="1600" dirty="0" smtClean="0"/>
          </a:p>
          <a:p>
            <a:pPr algn="just"/>
            <a:r>
              <a:rPr lang="cs-CZ" sz="1600" dirty="0" smtClean="0"/>
              <a:t>Cíle </a:t>
            </a:r>
            <a:r>
              <a:rPr lang="cs-CZ" sz="1600" dirty="0"/>
              <a:t>neobsahují pokyny ani instrukce, jak dosáhnout jejich naplnění, ale pouze požadovaný cílový stav</a:t>
            </a:r>
            <a:r>
              <a:rPr lang="cs-CZ" sz="1600" dirty="0" smtClean="0"/>
              <a:t>.</a:t>
            </a:r>
          </a:p>
          <a:p>
            <a:pPr algn="just"/>
            <a:r>
              <a:rPr lang="cs-CZ" sz="1600" dirty="0"/>
              <a:t>Strategický cíl podniku představuje konkrétní žádoucí stav, jehož dosažení je předpokládáno v určitém časovém období</a:t>
            </a:r>
            <a:r>
              <a:rPr lang="cs-CZ" sz="1600" dirty="0" smtClean="0"/>
              <a:t>.</a:t>
            </a:r>
          </a:p>
          <a:p>
            <a:pPr algn="just"/>
            <a:r>
              <a:rPr lang="cs-CZ" sz="1600" dirty="0"/>
              <a:t>Stanovení a znalost cílů poskytuje vedení podniku základ pro formování strategie podniku, pro její zaměření a konkrétnost. Prostřednictvím cílů se široce formulované poslání podniku i neurčitá rozvojová vize transformují do konkrétních budoucích výsledků a tím se stávají závazkem, o jehož splnění musí podnik usilovat ve vymezeném čase. </a:t>
            </a:r>
            <a:endParaRPr lang="cs-CZ" sz="1600" dirty="0" smtClean="0"/>
          </a:p>
          <a:p>
            <a:pPr algn="just"/>
            <a:r>
              <a:rPr lang="cs-CZ" sz="1600" b="1" dirty="0" smtClean="0"/>
              <a:t>Jasně </a:t>
            </a:r>
            <a:r>
              <a:rPr lang="cs-CZ" sz="1600" b="1" dirty="0"/>
              <a:t>stanovené cíle </a:t>
            </a:r>
            <a:r>
              <a:rPr lang="cs-CZ" sz="1600" dirty="0"/>
              <a:t>se tak stávají konkrétními </a:t>
            </a:r>
            <a:r>
              <a:rPr lang="cs-CZ" sz="1600" b="1" dirty="0"/>
              <a:t>úkoly pro přesně určený časový horizont.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Strategické cíle podniku</a:t>
            </a:r>
            <a:endParaRPr lang="cs-CZ" dirty="0"/>
          </a:p>
        </p:txBody>
      </p:sp>
    </p:spTree>
    <p:extLst>
      <p:ext uri="{BB962C8B-B14F-4D97-AF65-F5344CB8AC3E}">
        <p14:creationId xmlns:p14="http://schemas.microsoft.com/office/powerpoint/2010/main" val="414528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a:t>
            </a:r>
            <a:r>
              <a:rPr lang="cs-CZ" sz="4000" b="1" smtClean="0">
                <a:solidFill>
                  <a:schemeClr val="bg1"/>
                </a:solidFill>
                <a:latin typeface="Times New Roman" panose="02020603050405020304" pitchFamily="18" charset="0"/>
                <a:cs typeface="Times New Roman" panose="02020603050405020304" pitchFamily="18" charset="0"/>
              </a:rPr>
              <a:t>externího prostředí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520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Strategická analýza představuje identifikaci a ocenění veškerých relevantních faktorů, o nichž lze předpokládat, že budou nebo mohou mít vliv na strategii a na strategické cíle podniku. </a:t>
            </a:r>
            <a:endParaRPr lang="cs-CZ" sz="1600" dirty="0" smtClean="0"/>
          </a:p>
          <a:p>
            <a:pPr algn="just"/>
            <a:r>
              <a:rPr lang="cs-CZ" sz="1600" dirty="0" smtClean="0"/>
              <a:t>Strategická </a:t>
            </a:r>
            <a:r>
              <a:rPr lang="cs-CZ" sz="1600" dirty="0"/>
              <a:t>analýza představuje systematické, pravidelné, důkladné, kritické a nestranné zkoumání a posouzení vnitřní situace podniku (interní analýza) a vnějšího prostředí (externí analýza). </a:t>
            </a:r>
            <a:endParaRPr lang="cs-CZ" sz="1600" dirty="0" smtClean="0"/>
          </a:p>
          <a:p>
            <a:pPr algn="just"/>
            <a:r>
              <a:rPr lang="cs-CZ" sz="1600" dirty="0" smtClean="0"/>
              <a:t>Analýza </a:t>
            </a:r>
            <a:r>
              <a:rPr lang="cs-CZ" sz="1600" dirty="0"/>
              <a:t>se provádí v určitých časových intervalech a zkoumá minulý, současný a budoucí vývoj. </a:t>
            </a:r>
            <a:endParaRPr lang="cs-CZ" sz="1600" dirty="0" smtClean="0"/>
          </a:p>
          <a:p>
            <a:pPr algn="just"/>
            <a:r>
              <a:rPr lang="cs-CZ" sz="1600" dirty="0" smtClean="0"/>
              <a:t>Analýza </a:t>
            </a:r>
            <a:r>
              <a:rPr lang="cs-CZ" sz="1600" dirty="0"/>
              <a:t>posuzuje celkovou podnikovou situaci, určuje jeho místo v prostředí a vymezuje vývoj jeho budoucích aktivit</a:t>
            </a:r>
            <a:r>
              <a:rPr lang="cs-CZ" sz="1600" dirty="0" smtClean="0"/>
              <a:t>.</a:t>
            </a:r>
          </a:p>
          <a:p>
            <a:pPr algn="just"/>
            <a:r>
              <a:rPr lang="cs-CZ" sz="1600" dirty="0" smtClean="0"/>
              <a:t>Je prvním krokem strategického plánovacího procesu.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strategické analýzy</a:t>
            </a:r>
            <a:endParaRPr lang="cs-CZ" dirty="0"/>
          </a:p>
        </p:txBody>
      </p:sp>
    </p:spTree>
    <p:extLst>
      <p:ext uri="{BB962C8B-B14F-4D97-AF65-F5344CB8AC3E}">
        <p14:creationId xmlns:p14="http://schemas.microsoft.com/office/powerpoint/2010/main" val="33573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Analýza externího prostředí </a:t>
            </a:r>
            <a:r>
              <a:rPr lang="cs-CZ" sz="1600" dirty="0" smtClean="0"/>
              <a:t>– poskytuje </a:t>
            </a:r>
            <a:r>
              <a:rPr lang="cs-CZ" sz="1600" dirty="0"/>
              <a:t>informace o charakteru </a:t>
            </a:r>
            <a:r>
              <a:rPr lang="cs-CZ" sz="1600" dirty="0" smtClean="0"/>
              <a:t>externího  </a:t>
            </a:r>
            <a:r>
              <a:rPr lang="cs-CZ" sz="1600" dirty="0"/>
              <a:t>prostředí a jeho případných vlivech na </a:t>
            </a:r>
            <a:r>
              <a:rPr lang="cs-CZ" sz="1600" dirty="0" smtClean="0"/>
              <a:t>podnik s cílem zjištění možných příležitostí a hrozeb </a:t>
            </a:r>
          </a:p>
          <a:p>
            <a:pPr lvl="1" algn="just"/>
            <a:r>
              <a:rPr lang="cs-CZ" sz="1600" dirty="0" smtClean="0"/>
              <a:t>Analýza vzdáleného prostředí – makroprostředí</a:t>
            </a:r>
          </a:p>
          <a:p>
            <a:pPr lvl="1" algn="just"/>
            <a:r>
              <a:rPr lang="cs-CZ" sz="1600" dirty="0" smtClean="0"/>
              <a:t>Analýza blízkého prostředí – trh, odvětví</a:t>
            </a:r>
          </a:p>
          <a:p>
            <a:pPr marL="457200" lvl="1" indent="0" algn="just">
              <a:buNone/>
            </a:pPr>
            <a:endParaRPr lang="cs-CZ" sz="1600" dirty="0" smtClean="0"/>
          </a:p>
          <a:p>
            <a:pPr algn="just"/>
            <a:r>
              <a:rPr lang="cs-CZ" sz="1600" b="1" dirty="0" smtClean="0"/>
              <a:t>Analýza interního prostředí </a:t>
            </a:r>
            <a:r>
              <a:rPr lang="cs-CZ" sz="1600" dirty="0" smtClean="0"/>
              <a:t>– podává </a:t>
            </a:r>
            <a:r>
              <a:rPr lang="cs-CZ" sz="1600" dirty="0"/>
              <a:t>informaci o </a:t>
            </a:r>
            <a:r>
              <a:rPr lang="cs-CZ" sz="1600" dirty="0" smtClean="0"/>
              <a:t>interním prostředí a vnitřních zdrojích podniku, výsledkem je zjištění předností (silných stránek) </a:t>
            </a:r>
            <a:r>
              <a:rPr lang="cs-CZ" sz="1600" dirty="0"/>
              <a:t>a </a:t>
            </a:r>
            <a:r>
              <a:rPr lang="cs-CZ" sz="1600" dirty="0" smtClean="0"/>
              <a:t>slabin (slabých) </a:t>
            </a:r>
            <a:r>
              <a:rPr lang="cs-CZ" sz="1600" dirty="0"/>
              <a:t>podniku</a:t>
            </a:r>
            <a:endParaRPr lang="cs-CZ" sz="1600" dirty="0" smtClean="0"/>
          </a:p>
          <a:p>
            <a:pPr marL="0" indent="0" algn="just">
              <a:buNone/>
            </a:pPr>
            <a:endParaRPr lang="cs-CZ" sz="1600" dirty="0" smtClean="0"/>
          </a:p>
          <a:p>
            <a:pPr algn="just"/>
            <a:r>
              <a:rPr lang="cs-CZ" sz="1600" b="1" dirty="0" smtClean="0"/>
              <a:t>Syntéza</a:t>
            </a:r>
            <a:r>
              <a:rPr lang="cs-CZ" sz="1600" dirty="0" smtClean="0"/>
              <a:t> – konfrontuje silné/slabé stránky podniku s příležitostmi a hrozbami z prostředí s cílem určení adekvátního strategického směru.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Struktura strategické analýzy</a:t>
            </a:r>
            <a:endParaRPr lang="cs-CZ" dirty="0"/>
          </a:p>
        </p:txBody>
      </p:sp>
    </p:spTree>
    <p:extLst>
      <p:ext uri="{BB962C8B-B14F-4D97-AF65-F5344CB8AC3E}">
        <p14:creationId xmlns:p14="http://schemas.microsoft.com/office/powerpoint/2010/main" val="171260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AutoNum type="arabicPeriod"/>
            </a:pPr>
            <a:r>
              <a:rPr lang="cs-CZ" sz="1600" i="1" dirty="0"/>
              <a:t>Etapa podnikového plánování </a:t>
            </a:r>
            <a:r>
              <a:rPr lang="cs-CZ" sz="1600" dirty="0"/>
              <a:t>(1945 – 1960) – plánování finančních toků a </a:t>
            </a:r>
            <a:r>
              <a:rPr lang="cs-CZ" sz="1600" dirty="0" smtClean="0"/>
              <a:t>výroby.</a:t>
            </a:r>
          </a:p>
          <a:p>
            <a:pPr marL="624078" indent="-514350" algn="just">
              <a:buAutoNum type="arabicPeriod"/>
            </a:pPr>
            <a:endParaRPr lang="cs-CZ" sz="1600" dirty="0"/>
          </a:p>
          <a:p>
            <a:pPr marL="624078" indent="-514350" algn="just">
              <a:buAutoNum type="arabicPeriod"/>
            </a:pPr>
            <a:r>
              <a:rPr lang="cs-CZ" sz="1600" i="1" dirty="0"/>
              <a:t>Etapa dlouhodobého plánování </a:t>
            </a:r>
            <a:r>
              <a:rPr lang="cs-CZ" sz="1600" dirty="0"/>
              <a:t>(1960 – 1973) – efektivnost </a:t>
            </a:r>
            <a:r>
              <a:rPr lang="cs-CZ" sz="1600" dirty="0" smtClean="0"/>
              <a:t>výroby.</a:t>
            </a:r>
          </a:p>
          <a:p>
            <a:pPr marL="624078" indent="-514350" algn="just">
              <a:buAutoNum type="arabicPeriod"/>
            </a:pPr>
            <a:endParaRPr lang="cs-CZ" sz="1600" dirty="0"/>
          </a:p>
          <a:p>
            <a:pPr marL="624078" indent="-514350" algn="just">
              <a:buAutoNum type="arabicPeriod"/>
            </a:pPr>
            <a:r>
              <a:rPr lang="cs-CZ" sz="1600" i="1" dirty="0"/>
              <a:t>Etapa strategického plánování </a:t>
            </a:r>
            <a:r>
              <a:rPr lang="cs-CZ" sz="1600" dirty="0"/>
              <a:t>(1973 – 1980) – analýzy budoucích příležitostí a </a:t>
            </a:r>
            <a:r>
              <a:rPr lang="cs-CZ" sz="1600" dirty="0" smtClean="0"/>
              <a:t>ohrožení.</a:t>
            </a:r>
          </a:p>
          <a:p>
            <a:pPr marL="624078" indent="-514350" algn="just">
              <a:buAutoNum type="arabicPeriod"/>
            </a:pPr>
            <a:endParaRPr lang="cs-CZ" sz="1600" dirty="0"/>
          </a:p>
          <a:p>
            <a:pPr marL="624078" indent="-514350" algn="just">
              <a:buAutoNum type="arabicPeriod"/>
            </a:pPr>
            <a:r>
              <a:rPr lang="cs-CZ" sz="1600" i="1" dirty="0"/>
              <a:t>Etapa strategického managementu </a:t>
            </a:r>
            <a:r>
              <a:rPr lang="cs-CZ" sz="1600" dirty="0"/>
              <a:t>(1980 – 1995) – pružnost </a:t>
            </a:r>
            <a:r>
              <a:rPr lang="cs-CZ" sz="1600" dirty="0" smtClean="0"/>
              <a:t>podniku.</a:t>
            </a:r>
          </a:p>
          <a:p>
            <a:pPr marL="624078" indent="-514350" algn="just">
              <a:buAutoNum type="arabicPeriod"/>
            </a:pPr>
            <a:endParaRPr lang="cs-CZ" sz="1600" dirty="0"/>
          </a:p>
          <a:p>
            <a:pPr marL="624078" indent="-514350" algn="just">
              <a:buAutoNum type="arabicPeriod"/>
            </a:pPr>
            <a:r>
              <a:rPr lang="cs-CZ" sz="1600" i="1" dirty="0"/>
              <a:t>Etapa „nového“ strategického managementu </a:t>
            </a:r>
            <a:r>
              <a:rPr lang="cs-CZ" sz="1600" dirty="0"/>
              <a:t>(1995...) – lidský </a:t>
            </a:r>
            <a:r>
              <a:rPr lang="cs-CZ" sz="1600" dirty="0" smtClean="0"/>
              <a:t>faktor.</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Vývoj zaměření strategického řízení</a:t>
            </a:r>
            <a:endParaRPr lang="cs-CZ" dirty="0"/>
          </a:p>
        </p:txBody>
      </p:sp>
    </p:spTree>
    <p:extLst>
      <p:ext uri="{BB962C8B-B14F-4D97-AF65-F5344CB8AC3E}">
        <p14:creationId xmlns:p14="http://schemas.microsoft.com/office/powerpoint/2010/main" val="21045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Podnikatelské prostředí </a:t>
            </a:r>
            <a:r>
              <a:rPr lang="cs-CZ" sz="1600" dirty="0"/>
              <a:t>představuje veškeré síly a vlivy, které působí na konkrétní podnikatelský subjekt, ať už z vnějšího (externího) prostředí nebo z vnitřního (interního) prostředí. </a:t>
            </a:r>
          </a:p>
          <a:p>
            <a:pPr algn="just"/>
            <a:r>
              <a:rPr lang="cs-CZ" sz="1600" b="1" dirty="0"/>
              <a:t>Externí podnikatelské prostředí </a:t>
            </a:r>
            <a:r>
              <a:rPr lang="cs-CZ" sz="1600" dirty="0"/>
              <a:t>je vnějším prostředím podniku, které na podnik působí a ovlivňuje jej. </a:t>
            </a:r>
            <a:endParaRPr lang="cs-CZ" sz="1600" dirty="0" smtClean="0"/>
          </a:p>
          <a:p>
            <a:pPr algn="just"/>
            <a:r>
              <a:rPr lang="cs-CZ" sz="1600" dirty="0" smtClean="0"/>
              <a:t>Externí </a:t>
            </a:r>
            <a:r>
              <a:rPr lang="cs-CZ" sz="1600" dirty="0"/>
              <a:t>podnikatelské prostředí můžeme rozčlenit do dvou úrovní, a to na vzdálenější a bližší prostředí (okolí</a:t>
            </a:r>
            <a:r>
              <a:rPr lang="cs-CZ" sz="1600" dirty="0" smtClean="0"/>
              <a:t>). Vzdálenější </a:t>
            </a:r>
            <a:r>
              <a:rPr lang="cs-CZ" sz="1600" dirty="0"/>
              <a:t>prostředí se obvykle nazývá makroprostředí a bližší prostředí </a:t>
            </a:r>
            <a:r>
              <a:rPr lang="cs-CZ" sz="1600" dirty="0" smtClean="0"/>
              <a:t>jako tržní prostředí  (trh a odvětví).</a:t>
            </a:r>
          </a:p>
          <a:p>
            <a:pPr algn="just"/>
            <a:r>
              <a:rPr lang="cs-CZ" sz="1600" b="1" dirty="0"/>
              <a:t>Analýza externího prostředí </a:t>
            </a:r>
            <a:r>
              <a:rPr lang="cs-CZ" sz="1600" dirty="0"/>
              <a:t>je kontinuální proces získávání informací o událostech (změnách) odehrávajících se mimo organizaci, který slouží k identifikaci a interpretaci potenciálních trendů v externím prostředí.</a:t>
            </a:r>
          </a:p>
          <a:p>
            <a:pPr algn="just"/>
            <a:r>
              <a:rPr lang="cs-CZ" sz="1600" dirty="0" smtClean="0"/>
              <a:t>Analýza </a:t>
            </a:r>
            <a:r>
              <a:rPr lang="cs-CZ" sz="1600" dirty="0"/>
              <a:t>externího prostředí pracuje s těmito informačními zdroji: </a:t>
            </a:r>
            <a:endParaRPr lang="cs-CZ" sz="1600" dirty="0" smtClean="0"/>
          </a:p>
          <a:p>
            <a:pPr lvl="1" algn="just"/>
            <a:r>
              <a:rPr lang="cs-CZ" sz="1400" dirty="0" smtClean="0"/>
              <a:t>sekundární </a:t>
            </a:r>
            <a:r>
              <a:rPr lang="cs-CZ" sz="1400" dirty="0"/>
              <a:t>zdroje o makroprostředí a dílčích trzích, studie, rešerše, statistické soubory, statě odborných časopisů, sekundární informace vztahující se k cílovému </a:t>
            </a:r>
            <a:r>
              <a:rPr lang="cs-CZ" sz="1400" dirty="0" smtClean="0"/>
              <a:t>trhu</a:t>
            </a:r>
            <a:r>
              <a:rPr lang="cs-CZ" sz="1400" dirty="0"/>
              <a:t>;</a:t>
            </a:r>
            <a:endParaRPr lang="cs-CZ" sz="1400" dirty="0" smtClean="0"/>
          </a:p>
          <a:p>
            <a:pPr lvl="1" algn="just"/>
            <a:r>
              <a:rPr lang="cs-CZ" sz="1400" dirty="0" smtClean="0"/>
              <a:t>primární </a:t>
            </a:r>
            <a:r>
              <a:rPr lang="cs-CZ" sz="1400" dirty="0"/>
              <a:t>informace získané výzkumem, informace z informačního systému podniku atd.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Charakteristika externího prostředí </a:t>
            </a:r>
            <a:endParaRPr lang="cs-CZ" dirty="0"/>
          </a:p>
        </p:txBody>
      </p:sp>
    </p:spTree>
    <p:extLst>
      <p:ext uri="{BB962C8B-B14F-4D97-AF65-F5344CB8AC3E}">
        <p14:creationId xmlns:p14="http://schemas.microsoft.com/office/powerpoint/2010/main" val="7245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Makroprostředí, nebo také vzdálenější </a:t>
            </a:r>
            <a:r>
              <a:rPr lang="cs-CZ" sz="1600" dirty="0"/>
              <a:t>podnikatelské </a:t>
            </a:r>
            <a:r>
              <a:rPr lang="cs-CZ" sz="1600" dirty="0" smtClean="0"/>
              <a:t>prostředí, </a:t>
            </a:r>
            <a:r>
              <a:rPr lang="cs-CZ" sz="1600" dirty="0"/>
              <a:t>je nejširším prostředím, které působí na podnikatelský subjekt. </a:t>
            </a:r>
            <a:endParaRPr lang="cs-CZ" sz="1600" dirty="0" smtClean="0"/>
          </a:p>
          <a:p>
            <a:pPr algn="just"/>
            <a:r>
              <a:rPr lang="cs-CZ" sz="1600" dirty="0" smtClean="0"/>
              <a:t>Samotný </a:t>
            </a:r>
            <a:r>
              <a:rPr lang="cs-CZ" sz="1600" dirty="0"/>
              <a:t>podnikatelský subjekt nemůže ovlivnit makroprostředí a jeho části. </a:t>
            </a:r>
            <a:endParaRPr lang="cs-CZ" sz="1600" dirty="0" smtClean="0"/>
          </a:p>
          <a:p>
            <a:pPr algn="just"/>
            <a:r>
              <a:rPr lang="cs-CZ" sz="1600" dirty="0" smtClean="0"/>
              <a:t>Podnik </a:t>
            </a:r>
            <a:r>
              <a:rPr lang="cs-CZ" sz="1600" dirty="0"/>
              <a:t>faktory z makroprostředí pouze reflektuje, může je využívat a negativním faktorům se případně bránit. </a:t>
            </a:r>
            <a:endParaRPr lang="cs-CZ" sz="1600" dirty="0" smtClean="0"/>
          </a:p>
          <a:p>
            <a:pPr algn="just"/>
            <a:r>
              <a:rPr lang="cs-CZ" sz="1600" dirty="0" smtClean="0"/>
              <a:t>Makroprostředí </a:t>
            </a:r>
            <a:r>
              <a:rPr lang="cs-CZ" sz="1600" dirty="0"/>
              <a:t>je vytvořeno společenským a historickým vývojem konkrétní společnosti v konkrétní lokalitě, proto se také označuje jako „kontextuální úroveň“. Což znamená, že podnik funguje a existuje v určitém širším kontextu, širších </a:t>
            </a:r>
            <a:r>
              <a:rPr lang="cs-CZ" sz="1600" dirty="0" smtClean="0"/>
              <a:t>souvislostech. </a:t>
            </a:r>
          </a:p>
          <a:p>
            <a:pPr algn="just"/>
            <a:r>
              <a:rPr lang="cs-CZ" sz="1600" dirty="0" smtClean="0"/>
              <a:t>Makroprostředí nevytváří stát ani vláda.</a:t>
            </a:r>
          </a:p>
          <a:p>
            <a:pPr algn="just"/>
            <a:r>
              <a:rPr lang="cs-CZ" sz="1600" dirty="0" smtClean="0"/>
              <a:t>Makroprostředí je tvořeno těmito prvky: demografické prostředí, politické prostředí, legislativní prostředí, ekonomické prostředí, sociální prostředí, kulturní prostředí, přírodní prostředí, technologické prostředí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Makroprostředí</a:t>
            </a:r>
            <a:endParaRPr lang="cs-CZ" dirty="0"/>
          </a:p>
        </p:txBody>
      </p:sp>
    </p:spTree>
    <p:extLst>
      <p:ext uri="{BB962C8B-B14F-4D97-AF65-F5344CB8AC3E}">
        <p14:creationId xmlns:p14="http://schemas.microsoft.com/office/powerpoint/2010/main" val="12986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500" b="1" dirty="0"/>
              <a:t>Demografické prostředí</a:t>
            </a:r>
            <a:r>
              <a:rPr lang="cs-CZ" sz="1500" dirty="0"/>
              <a:t> je tvořeno lidmi, kteří žijí v určitém teritoriu. </a:t>
            </a:r>
            <a:endParaRPr lang="cs-CZ" sz="1500" dirty="0" smtClean="0"/>
          </a:p>
          <a:p>
            <a:pPr algn="just"/>
            <a:r>
              <a:rPr lang="cs-CZ" sz="1500" b="1" dirty="0"/>
              <a:t>Ekonomické prostředí</a:t>
            </a:r>
            <a:r>
              <a:rPr lang="cs-CZ" sz="1500" dirty="0"/>
              <a:t> se zaměřuje hlavně na disponibilní kupní sílu obyvatel, na ceny, úspory, dluhy a dostupnost peněžních prostředků (úvěrů</a:t>
            </a:r>
            <a:r>
              <a:rPr lang="cs-CZ" sz="1500" dirty="0" smtClean="0"/>
              <a:t>).</a:t>
            </a:r>
          </a:p>
          <a:p>
            <a:pPr algn="just"/>
            <a:r>
              <a:rPr lang="cs-CZ" sz="1500" b="1" dirty="0"/>
              <a:t>Politické prostředí</a:t>
            </a:r>
            <a:r>
              <a:rPr lang="cs-CZ" sz="1500" dirty="0"/>
              <a:t> a jeho vliv vychází z politických rozhodnutí nebo politických událostí v zemi</a:t>
            </a:r>
            <a:r>
              <a:rPr lang="cs-CZ" sz="1500" dirty="0" smtClean="0"/>
              <a:t>.</a:t>
            </a:r>
          </a:p>
          <a:p>
            <a:pPr algn="just"/>
            <a:r>
              <a:rPr lang="cs-CZ" sz="1500" b="1" dirty="0"/>
              <a:t>Legislativní prostředí</a:t>
            </a:r>
            <a:r>
              <a:rPr lang="cs-CZ" sz="1500" dirty="0"/>
              <a:t> vytváří legislativní rámec pro aktivity podnikatelských subjektů prostřednictvím právních norem regulujících podnikatelské postupy, práva a povinnosti při realizaci těchto aktivit</a:t>
            </a:r>
            <a:r>
              <a:rPr lang="cs-CZ" sz="1500" dirty="0" smtClean="0"/>
              <a:t>.</a:t>
            </a:r>
          </a:p>
          <a:p>
            <a:pPr algn="just"/>
            <a:r>
              <a:rPr lang="cs-CZ" sz="1500" b="1" dirty="0"/>
              <a:t>Sociální prostředí</a:t>
            </a:r>
            <a:r>
              <a:rPr lang="cs-CZ" sz="1500" dirty="0"/>
              <a:t> formuje základní mínění, hodnoty a normy lidí v něm žijící</a:t>
            </a:r>
            <a:r>
              <a:rPr lang="cs-CZ" sz="1500" dirty="0" smtClean="0"/>
              <a:t>. </a:t>
            </a:r>
          </a:p>
          <a:p>
            <a:pPr algn="just"/>
            <a:r>
              <a:rPr lang="cs-CZ" sz="1500" b="1" dirty="0"/>
              <a:t>Kulturní prostředí</a:t>
            </a:r>
            <a:r>
              <a:rPr lang="cs-CZ" sz="1500" dirty="0"/>
              <a:t> je dáno kulturou, která je obecně chápána jako komplex hodnot, zvyklostí, tradic, jednání a dalších faktorů osvojených a sdílených osobami určité skupiny, společnosti</a:t>
            </a:r>
            <a:r>
              <a:rPr lang="cs-CZ" sz="1500" dirty="0" smtClean="0"/>
              <a:t>.</a:t>
            </a:r>
          </a:p>
          <a:p>
            <a:pPr algn="just"/>
            <a:r>
              <a:rPr lang="cs-CZ" sz="1500" b="1" dirty="0"/>
              <a:t>Technologické prostředí</a:t>
            </a:r>
            <a:r>
              <a:rPr lang="cs-CZ" sz="1500" dirty="0"/>
              <a:t> sleduje vývoj a využívání nových technologií v aktivitách podniku</a:t>
            </a:r>
            <a:r>
              <a:rPr lang="cs-CZ" sz="1500" dirty="0" smtClean="0"/>
              <a:t>.</a:t>
            </a:r>
          </a:p>
          <a:p>
            <a:pPr algn="just"/>
            <a:r>
              <a:rPr lang="cs-CZ" sz="1500" b="1" dirty="0"/>
              <a:t>Přírodní prostředí</a:t>
            </a:r>
            <a:r>
              <a:rPr lang="cs-CZ" sz="1500" dirty="0"/>
              <a:t> je zaměřeno na současný stav a zhoršování životního prostředí, na ubývání přírodních zdrojů a zvyšující se náklady na energii.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Prvky makroprostředí</a:t>
            </a:r>
            <a:endParaRPr lang="cs-CZ" dirty="0"/>
          </a:p>
        </p:txBody>
      </p:sp>
    </p:spTree>
    <p:extLst>
      <p:ext uri="{BB962C8B-B14F-4D97-AF65-F5344CB8AC3E}">
        <p14:creationId xmlns:p14="http://schemas.microsoft.com/office/powerpoint/2010/main" val="199900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Hlavními zdroji dat </a:t>
            </a:r>
            <a:r>
              <a:rPr lang="cs-CZ" sz="1600" dirty="0"/>
              <a:t>pro analýzu makroprostředí jsou sekundární </a:t>
            </a:r>
            <a:r>
              <a:rPr lang="cs-CZ" sz="1600" dirty="0" smtClean="0"/>
              <a:t>zdroje:  různé </a:t>
            </a:r>
            <a:r>
              <a:rPr lang="cs-CZ" sz="1600" dirty="0"/>
              <a:t>statistiky, analýzy, studie, rešerše, statě odborných časopisů apod. </a:t>
            </a:r>
            <a:endParaRPr lang="cs-CZ" sz="1600" dirty="0" smtClean="0"/>
          </a:p>
          <a:p>
            <a:pPr marL="0" indent="0" algn="just">
              <a:buNone/>
            </a:pPr>
            <a:endParaRPr lang="cs-CZ" sz="1600" dirty="0" smtClean="0"/>
          </a:p>
          <a:p>
            <a:pPr algn="just"/>
            <a:r>
              <a:rPr lang="cs-CZ" sz="1600" dirty="0" smtClean="0"/>
              <a:t>PEST</a:t>
            </a:r>
            <a:r>
              <a:rPr lang="cs-CZ" sz="1600" dirty="0"/>
              <a:t>, PESTLE, STEP, STEEPLED, </a:t>
            </a:r>
            <a:r>
              <a:rPr lang="cs-CZ" sz="1600" dirty="0" smtClean="0"/>
              <a:t>STEER</a:t>
            </a:r>
          </a:p>
          <a:p>
            <a:pPr algn="just"/>
            <a:r>
              <a:rPr lang="cs-CZ" sz="1600" dirty="0" smtClean="0"/>
              <a:t>Extrapolace </a:t>
            </a:r>
            <a:r>
              <a:rPr lang="cs-CZ" sz="1600" dirty="0"/>
              <a:t>trendů (prognózování) - </a:t>
            </a:r>
            <a:r>
              <a:rPr lang="cs-CZ" sz="1600" dirty="0" smtClean="0"/>
              <a:t>prognostická </a:t>
            </a:r>
            <a:r>
              <a:rPr lang="cs-CZ" sz="1600" dirty="0"/>
              <a:t>metoda určující pravděpodobný průběh určitého jevu z jeho dosavadního </a:t>
            </a:r>
            <a:r>
              <a:rPr lang="cs-CZ" sz="1600" dirty="0" smtClean="0"/>
              <a:t>vývoje.  </a:t>
            </a:r>
          </a:p>
          <a:p>
            <a:pPr algn="just"/>
            <a:r>
              <a:rPr lang="cs-CZ" sz="1600" dirty="0" smtClean="0"/>
              <a:t>Expertní </a:t>
            </a:r>
            <a:r>
              <a:rPr lang="cs-CZ" sz="1600" dirty="0"/>
              <a:t>metody </a:t>
            </a:r>
            <a:r>
              <a:rPr lang="cs-CZ" sz="1600" dirty="0" smtClean="0"/>
              <a:t>– Metoda </a:t>
            </a:r>
            <a:r>
              <a:rPr lang="cs-CZ" sz="1600" dirty="0"/>
              <a:t>QUEST (</a:t>
            </a:r>
            <a:r>
              <a:rPr lang="cs-CZ" sz="1600" dirty="0" err="1"/>
              <a:t>Quick</a:t>
            </a:r>
            <a:r>
              <a:rPr lang="cs-CZ" sz="1600" dirty="0"/>
              <a:t> </a:t>
            </a:r>
            <a:r>
              <a:rPr lang="cs-CZ" sz="1600" dirty="0" err="1"/>
              <a:t>Environmental</a:t>
            </a:r>
            <a:r>
              <a:rPr lang="cs-CZ" sz="1600" dirty="0"/>
              <a:t> </a:t>
            </a:r>
            <a:r>
              <a:rPr lang="cs-CZ" sz="1600" dirty="0" err="1"/>
              <a:t>Scanning</a:t>
            </a:r>
            <a:r>
              <a:rPr lang="cs-CZ" sz="1600" dirty="0"/>
              <a:t> </a:t>
            </a:r>
            <a:r>
              <a:rPr lang="cs-CZ" sz="1600" dirty="0" err="1"/>
              <a:t>Technique</a:t>
            </a:r>
            <a:r>
              <a:rPr lang="cs-CZ" sz="1600" dirty="0"/>
              <a:t>), Delfská metoda, </a:t>
            </a:r>
            <a:r>
              <a:rPr lang="cs-CZ" sz="1600" dirty="0" smtClean="0"/>
              <a:t>Brainstorming – využití </a:t>
            </a:r>
            <a:r>
              <a:rPr lang="cs-CZ" sz="1600" dirty="0"/>
              <a:t>oborníků pro </a:t>
            </a:r>
            <a:r>
              <a:rPr lang="cs-CZ" sz="1600" dirty="0" smtClean="0"/>
              <a:t>činnost vyžadující </a:t>
            </a:r>
            <a:r>
              <a:rPr lang="cs-CZ" sz="1600" dirty="0"/>
              <a:t>zvláštní </a:t>
            </a:r>
            <a:r>
              <a:rPr lang="cs-CZ" sz="1600" dirty="0" smtClean="0"/>
              <a:t>znalosti a odborné posouzení problému a jeho dalšího vývoje v budoucnosti.</a:t>
            </a:r>
          </a:p>
          <a:p>
            <a:pPr algn="just"/>
            <a:r>
              <a:rPr lang="cs-CZ" sz="1600" dirty="0" smtClean="0"/>
              <a:t>Metoda scénářů</a:t>
            </a:r>
          </a:p>
          <a:p>
            <a:pPr algn="just"/>
            <a:r>
              <a:rPr lang="cs-CZ" sz="1600" dirty="0" smtClean="0"/>
              <a:t>Metody statistické analýzy (analýzy časových řad, regresní a korelační analýzy)</a:t>
            </a:r>
          </a:p>
          <a:p>
            <a:pPr algn="just"/>
            <a:r>
              <a:rPr lang="cs-CZ" sz="1600" dirty="0" smtClean="0"/>
              <a:t>Metody demografické statistiky</a:t>
            </a:r>
          </a:p>
          <a:p>
            <a:pPr algn="just"/>
            <a:r>
              <a:rPr lang="cs-CZ" sz="1600" dirty="0" smtClean="0"/>
              <a:t>Politologie a makroekonomické teorie </a:t>
            </a:r>
          </a:p>
          <a:p>
            <a:pPr algn="just"/>
            <a:r>
              <a:rPr lang="cs-CZ" sz="1600" dirty="0" smtClean="0"/>
              <a:t>Metody kauzální analýzy</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Metody analýzy makroprostředí</a:t>
            </a:r>
            <a:endParaRPr lang="cs-CZ" dirty="0"/>
          </a:p>
        </p:txBody>
      </p:sp>
    </p:spTree>
    <p:extLst>
      <p:ext uri="{BB962C8B-B14F-4D97-AF65-F5344CB8AC3E}">
        <p14:creationId xmlns:p14="http://schemas.microsoft.com/office/powerpoint/2010/main" val="269266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PEST analýza</a:t>
            </a:r>
            <a:r>
              <a:rPr lang="cs-CZ" sz="1600" dirty="0"/>
              <a:t> je moderní metoda rozboru makroprostředí. </a:t>
            </a:r>
            <a:endParaRPr lang="cs-CZ" sz="1600" dirty="0" smtClean="0"/>
          </a:p>
          <a:p>
            <a:pPr algn="just"/>
            <a:r>
              <a:rPr lang="cs-CZ" sz="1600" dirty="0" smtClean="0"/>
              <a:t>Jejím </a:t>
            </a:r>
            <a:r>
              <a:rPr lang="cs-CZ" sz="1600" dirty="0"/>
              <a:t>cílem je najít a analyzovat ty složky prostředí, které mají pro podnik význam a mohou pro něj znamenat příležitost nebo hrozbu. Analýza sleduje také vývoj kritických faktorů v čase. </a:t>
            </a:r>
            <a:endParaRPr lang="cs-CZ" sz="1600" dirty="0" smtClean="0"/>
          </a:p>
          <a:p>
            <a:pPr algn="just"/>
            <a:r>
              <a:rPr lang="cs-CZ" sz="1600" dirty="0" smtClean="0"/>
              <a:t>PEST </a:t>
            </a:r>
            <a:r>
              <a:rPr lang="cs-CZ" sz="1600" dirty="0"/>
              <a:t>analýza se zaměřuje na to prostředí, na kterém podnik skutečně působí. </a:t>
            </a:r>
            <a:endParaRPr lang="cs-CZ" sz="1600" dirty="0" smtClean="0"/>
          </a:p>
          <a:p>
            <a:pPr algn="just"/>
            <a:r>
              <a:rPr lang="cs-CZ" sz="1600" dirty="0" smtClean="0"/>
              <a:t>PEST </a:t>
            </a:r>
            <a:r>
              <a:rPr lang="cs-CZ" sz="1600" dirty="0"/>
              <a:t>analýza sleduje makroprostředí podniku z pohledu čtyř základních skupin faktorů: politické a legislativní </a:t>
            </a:r>
            <a:r>
              <a:rPr lang="cs-CZ" sz="1600" b="1" dirty="0"/>
              <a:t>P</a:t>
            </a:r>
            <a:r>
              <a:rPr lang="cs-CZ" sz="1600" dirty="0"/>
              <a:t>, ekonomické </a:t>
            </a:r>
            <a:r>
              <a:rPr lang="cs-CZ" sz="1600" b="1" dirty="0"/>
              <a:t>E</a:t>
            </a:r>
            <a:r>
              <a:rPr lang="cs-CZ" sz="1600" dirty="0"/>
              <a:t>, sociální a demografické </a:t>
            </a:r>
            <a:r>
              <a:rPr lang="cs-CZ" sz="1600" b="1" dirty="0"/>
              <a:t>S</a:t>
            </a:r>
            <a:r>
              <a:rPr lang="cs-CZ" sz="1600" dirty="0"/>
              <a:t>, technické a technologické </a:t>
            </a:r>
            <a:r>
              <a:rPr lang="cs-CZ" sz="1600" b="1" dirty="0"/>
              <a:t>T</a:t>
            </a:r>
            <a:r>
              <a:rPr lang="cs-CZ" sz="1600" dirty="0"/>
              <a:t>. </a:t>
            </a:r>
            <a:endParaRPr lang="cs-CZ" sz="1600" dirty="0" smtClean="0"/>
          </a:p>
          <a:p>
            <a:pPr algn="just"/>
            <a:r>
              <a:rPr lang="cs-CZ" sz="1600" dirty="0" smtClean="0"/>
              <a:t>Tato </a:t>
            </a:r>
            <a:r>
              <a:rPr lang="cs-CZ" sz="1600" dirty="0"/>
              <a:t>původní podoba metody byla v průběhu času modifikována a rozšiřována o další prvky. Takže se dnes setkáváme s těmito podobami: PESTLE analýza (přidán legislativní a environmentální prostředí), SLEPT analýza, STEEP analýza. </a:t>
            </a:r>
            <a:endParaRPr lang="cs-CZ" sz="1600" dirty="0" smtClean="0"/>
          </a:p>
          <a:p>
            <a:pPr algn="just"/>
            <a:r>
              <a:rPr lang="cs-CZ" sz="1600" dirty="0" smtClean="0"/>
              <a:t>Společným účelem všech </a:t>
            </a:r>
            <a:r>
              <a:rPr lang="cs-CZ" sz="1600" dirty="0"/>
              <a:t>těchto analýz je identifikace konkrétních hrozeb a příležitostí, což pomáhá podniku zaměřit se na klíčové aspekty makroprostředí a ty komplexně vyhodnocovat.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PEST analýza</a:t>
            </a:r>
            <a:endParaRPr lang="cs-CZ" dirty="0"/>
          </a:p>
        </p:txBody>
      </p:sp>
    </p:spTree>
    <p:extLst>
      <p:ext uri="{BB962C8B-B14F-4D97-AF65-F5344CB8AC3E}">
        <p14:creationId xmlns:p14="http://schemas.microsoft.com/office/powerpoint/2010/main" val="402795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Jednou z modifikací PEST analýzy je hodnotící </a:t>
            </a:r>
            <a:r>
              <a:rPr lang="cs-CZ" sz="1600" b="1" dirty="0"/>
              <a:t>metoda PESTLE, v </a:t>
            </a:r>
            <a:r>
              <a:rPr lang="cs-CZ" sz="1600" dirty="0"/>
              <a:t>níž každé písmeno představuje určitý segment podnikového vnějšího prostředí (okolí). </a:t>
            </a:r>
            <a:endParaRPr lang="cs-CZ" sz="1600" dirty="0" smtClean="0"/>
          </a:p>
          <a:p>
            <a:pPr algn="just"/>
            <a:r>
              <a:rPr lang="cs-CZ" sz="1600" dirty="0" smtClean="0"/>
              <a:t>Tento </a:t>
            </a:r>
            <a:r>
              <a:rPr lang="cs-CZ" sz="1600" dirty="0"/>
              <a:t>metodický přístup spojuje dříve používané metody „PEST“ a „SLEPT“.</a:t>
            </a:r>
            <a:endParaRPr lang="cs-CZ" sz="1600" dirty="0" smtClean="0"/>
          </a:p>
          <a:p>
            <a:pPr algn="just"/>
            <a:r>
              <a:rPr lang="cs-CZ" sz="1600" dirty="0" smtClean="0"/>
              <a:t>Z</a:t>
            </a:r>
            <a:r>
              <a:rPr lang="cs-CZ" sz="1600" dirty="0"/>
              <a:t> jednotlivých písmen názvu metody, provádíme následující analýzu těchto segmentů vnějšího podnikového prostředí:</a:t>
            </a:r>
          </a:p>
          <a:p>
            <a:pPr lvl="1" algn="just"/>
            <a:r>
              <a:rPr lang="cs-CZ" sz="1600" dirty="0"/>
              <a:t>P – politický </a:t>
            </a:r>
            <a:r>
              <a:rPr lang="cs-CZ" sz="1600" dirty="0" smtClean="0"/>
              <a:t>segment</a:t>
            </a:r>
            <a:endParaRPr lang="cs-CZ" sz="1600" dirty="0"/>
          </a:p>
          <a:p>
            <a:pPr lvl="1" algn="just"/>
            <a:r>
              <a:rPr lang="cs-CZ" sz="1600" dirty="0"/>
              <a:t>E – ekonomický </a:t>
            </a:r>
            <a:r>
              <a:rPr lang="cs-CZ" sz="1600" dirty="0" smtClean="0"/>
              <a:t>segment</a:t>
            </a:r>
            <a:endParaRPr lang="cs-CZ" sz="1600" dirty="0"/>
          </a:p>
          <a:p>
            <a:pPr lvl="1" algn="just"/>
            <a:r>
              <a:rPr lang="cs-CZ" sz="1600" dirty="0"/>
              <a:t>S – sociální </a:t>
            </a:r>
            <a:r>
              <a:rPr lang="cs-CZ" sz="1600" dirty="0" smtClean="0"/>
              <a:t>segment</a:t>
            </a:r>
            <a:endParaRPr lang="cs-CZ" sz="1600" dirty="0"/>
          </a:p>
          <a:p>
            <a:pPr lvl="1" algn="just"/>
            <a:r>
              <a:rPr lang="cs-CZ" sz="1600" dirty="0"/>
              <a:t>T – technologický </a:t>
            </a:r>
            <a:r>
              <a:rPr lang="cs-CZ" sz="1600" dirty="0" smtClean="0"/>
              <a:t>segment</a:t>
            </a:r>
            <a:endParaRPr lang="cs-CZ" sz="1600" dirty="0"/>
          </a:p>
          <a:p>
            <a:pPr lvl="1" algn="just"/>
            <a:r>
              <a:rPr lang="cs-CZ" sz="1600" dirty="0"/>
              <a:t>L – legislativní </a:t>
            </a:r>
            <a:r>
              <a:rPr lang="cs-CZ" sz="1600" dirty="0" smtClean="0"/>
              <a:t>segment</a:t>
            </a:r>
            <a:endParaRPr lang="cs-CZ" sz="1600" dirty="0"/>
          </a:p>
          <a:p>
            <a:pPr lvl="1" algn="just"/>
            <a:r>
              <a:rPr lang="cs-CZ" sz="1600" dirty="0"/>
              <a:t>E – ekologický </a:t>
            </a:r>
            <a:r>
              <a:rPr lang="cs-CZ" sz="1600" dirty="0" smtClean="0"/>
              <a:t>segment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PESTLE analýza</a:t>
            </a:r>
            <a:endParaRPr lang="cs-CZ" dirty="0"/>
          </a:p>
        </p:txBody>
      </p:sp>
    </p:spTree>
    <p:extLst>
      <p:ext uri="{BB962C8B-B14F-4D97-AF65-F5344CB8AC3E}">
        <p14:creationId xmlns:p14="http://schemas.microsoft.com/office/powerpoint/2010/main" val="14057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Dalšími modifikacemi </a:t>
            </a:r>
            <a:r>
              <a:rPr lang="cs-CZ" sz="1600" dirty="0" smtClean="0"/>
              <a:t>PESTLE </a:t>
            </a:r>
            <a:r>
              <a:rPr lang="cs-CZ" sz="1600" dirty="0"/>
              <a:t>analýzy je </a:t>
            </a:r>
            <a:r>
              <a:rPr lang="cs-CZ" sz="1600" dirty="0" smtClean="0"/>
              <a:t>STEER </a:t>
            </a:r>
            <a:r>
              <a:rPr lang="cs-CZ" sz="1600" dirty="0"/>
              <a:t>analýza a </a:t>
            </a:r>
            <a:r>
              <a:rPr lang="cs-CZ" sz="1600" dirty="0" smtClean="0"/>
              <a:t> STEEPLED analýza.</a:t>
            </a:r>
          </a:p>
          <a:p>
            <a:pPr marL="0" indent="0">
              <a:buNone/>
            </a:pPr>
            <a:r>
              <a:rPr lang="cs-CZ" sz="1600" dirty="0" smtClean="0"/>
              <a:t> </a:t>
            </a:r>
          </a:p>
          <a:p>
            <a:r>
              <a:rPr lang="cs-CZ" sz="1600" b="1" dirty="0"/>
              <a:t>STEER analýza </a:t>
            </a:r>
            <a:r>
              <a:rPr lang="cs-CZ" sz="1600" dirty="0"/>
              <a:t>má faktory uspořádány </a:t>
            </a:r>
            <a:r>
              <a:rPr lang="cs-CZ" sz="1600" dirty="0" smtClean="0"/>
              <a:t>takto:</a:t>
            </a:r>
            <a:endParaRPr lang="cs-CZ" sz="1600" dirty="0"/>
          </a:p>
          <a:p>
            <a:pPr lvl="1"/>
            <a:r>
              <a:rPr lang="cs-CZ" sz="1600" b="1" dirty="0"/>
              <a:t>S</a:t>
            </a:r>
            <a:r>
              <a:rPr lang="cs-CZ" sz="1600" dirty="0"/>
              <a:t> – (</a:t>
            </a:r>
            <a:r>
              <a:rPr lang="cs-CZ" sz="1600" dirty="0" err="1"/>
              <a:t>socio-cultural</a:t>
            </a:r>
            <a:r>
              <a:rPr lang="cs-CZ" sz="1600" dirty="0"/>
              <a:t>) </a:t>
            </a:r>
            <a:r>
              <a:rPr lang="cs-CZ" sz="1600" dirty="0" err="1"/>
              <a:t>socio</a:t>
            </a:r>
            <a:r>
              <a:rPr lang="cs-CZ" sz="1600" dirty="0"/>
              <a:t>-kulturní faktory</a:t>
            </a:r>
          </a:p>
          <a:p>
            <a:pPr lvl="1"/>
            <a:r>
              <a:rPr lang="cs-CZ" sz="1600" b="1" dirty="0"/>
              <a:t>T</a:t>
            </a:r>
            <a:r>
              <a:rPr lang="cs-CZ" sz="1600" dirty="0"/>
              <a:t> – (</a:t>
            </a:r>
            <a:r>
              <a:rPr lang="cs-CZ" sz="1600" dirty="0" err="1"/>
              <a:t>technological</a:t>
            </a:r>
            <a:r>
              <a:rPr lang="cs-CZ" sz="1600" dirty="0"/>
              <a:t>) technologické faktory</a:t>
            </a:r>
          </a:p>
          <a:p>
            <a:pPr lvl="1"/>
            <a:r>
              <a:rPr lang="cs-CZ" sz="1600" b="1" dirty="0"/>
              <a:t>E</a:t>
            </a:r>
            <a:r>
              <a:rPr lang="cs-CZ" sz="1600" dirty="0"/>
              <a:t> – (</a:t>
            </a:r>
            <a:r>
              <a:rPr lang="cs-CZ" sz="1600" dirty="0" err="1"/>
              <a:t>economic</a:t>
            </a:r>
            <a:r>
              <a:rPr lang="cs-CZ" sz="1600" dirty="0"/>
              <a:t>) ekonomické faktory</a:t>
            </a:r>
          </a:p>
          <a:p>
            <a:pPr lvl="1"/>
            <a:r>
              <a:rPr lang="cs-CZ" sz="1600" b="1" dirty="0"/>
              <a:t>E</a:t>
            </a:r>
            <a:r>
              <a:rPr lang="cs-CZ" sz="1600" dirty="0"/>
              <a:t> – (</a:t>
            </a:r>
            <a:r>
              <a:rPr lang="cs-CZ" sz="1600" dirty="0" err="1"/>
              <a:t>ecological</a:t>
            </a:r>
            <a:r>
              <a:rPr lang="cs-CZ" sz="1600" dirty="0"/>
              <a:t>) ekologické faktory</a:t>
            </a:r>
          </a:p>
          <a:p>
            <a:pPr lvl="1"/>
            <a:r>
              <a:rPr lang="cs-CZ" sz="1600" b="1" dirty="0"/>
              <a:t>R</a:t>
            </a:r>
            <a:r>
              <a:rPr lang="cs-CZ" sz="1600" dirty="0"/>
              <a:t> – (regulátory) regulující faktory (legislativa jako regulace)</a:t>
            </a:r>
          </a:p>
          <a:p>
            <a:endParaRPr lang="cs-CZ" sz="1600" dirty="0" smtClean="0"/>
          </a:p>
          <a:p>
            <a:r>
              <a:rPr lang="cs-CZ" sz="1600" b="1" dirty="0" smtClean="0"/>
              <a:t>STEEPLED </a:t>
            </a:r>
            <a:r>
              <a:rPr lang="cs-CZ" sz="1600" b="1" dirty="0"/>
              <a:t>analýza </a:t>
            </a:r>
            <a:r>
              <a:rPr lang="cs-CZ" sz="1600" dirty="0"/>
              <a:t>přidává faktory etické (E – </a:t>
            </a:r>
            <a:r>
              <a:rPr lang="cs-CZ" sz="1600" dirty="0" err="1"/>
              <a:t>ethics</a:t>
            </a:r>
            <a:r>
              <a:rPr lang="cs-CZ" sz="1600" dirty="0"/>
              <a:t>) a demografické (D – </a:t>
            </a:r>
            <a:r>
              <a:rPr lang="cs-CZ" sz="1600" dirty="0" err="1"/>
              <a:t>demographic</a:t>
            </a:r>
            <a:r>
              <a:rPr lang="cs-CZ" sz="1600" dirty="0"/>
              <a:t>). </a:t>
            </a:r>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STEER analýza </a:t>
            </a:r>
            <a:r>
              <a:rPr lang="cs-CZ" dirty="0"/>
              <a:t>a </a:t>
            </a:r>
            <a:r>
              <a:rPr lang="cs-CZ" dirty="0" smtClean="0"/>
              <a:t>STEEPLED analýza</a:t>
            </a:r>
            <a:endParaRPr lang="cs-CZ" dirty="0"/>
          </a:p>
        </p:txBody>
      </p:sp>
    </p:spTree>
    <p:extLst>
      <p:ext uri="{BB962C8B-B14F-4D97-AF65-F5344CB8AC3E}">
        <p14:creationId xmlns:p14="http://schemas.microsoft.com/office/powerpoint/2010/main" val="35003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LONGPEST analýza</a:t>
            </a:r>
            <a:r>
              <a:rPr lang="cs-CZ" sz="1600" dirty="0"/>
              <a:t>, která je další modifikací PEST analýzy, bere v úvahu lokální LO, národní N a globální G úroveň politicko-legislativních, ekonomických, sociálně-demografických a </a:t>
            </a:r>
            <a:r>
              <a:rPr lang="cs-CZ" sz="1600" dirty="0" err="1"/>
              <a:t>technicko-technologických</a:t>
            </a:r>
            <a:r>
              <a:rPr lang="cs-CZ" sz="1600" dirty="0"/>
              <a:t> faktorů. </a:t>
            </a:r>
            <a:endParaRPr lang="cs-CZ" sz="1600" dirty="0" smtClean="0"/>
          </a:p>
          <a:p>
            <a:pPr algn="just"/>
            <a:endParaRPr lang="cs-CZ" sz="1600" dirty="0" smtClean="0"/>
          </a:p>
          <a:p>
            <a:pPr algn="just"/>
            <a:r>
              <a:rPr lang="cs-CZ" sz="1600" dirty="0" smtClean="0"/>
              <a:t>Výsledkem </a:t>
            </a:r>
            <a:r>
              <a:rPr lang="cs-CZ" sz="1600" dirty="0"/>
              <a:t>je strategický profil okolí. Postup obsahuje tyto </a:t>
            </a:r>
            <a:r>
              <a:rPr lang="cs-CZ" sz="1600" dirty="0" smtClean="0"/>
              <a:t>kroky: </a:t>
            </a:r>
            <a:endParaRPr lang="cs-CZ" sz="1600" dirty="0"/>
          </a:p>
          <a:p>
            <a:pPr lvl="1" algn="just"/>
            <a:r>
              <a:rPr lang="cs-CZ" sz="1600" dirty="0"/>
              <a:t>Vytvoření seznamu faktorů, které budou analyzovány.</a:t>
            </a:r>
          </a:p>
          <a:p>
            <a:pPr lvl="1" algn="just"/>
            <a:r>
              <a:rPr lang="cs-CZ" sz="1600" dirty="0"/>
              <a:t>Ohodnocení významu faktorů pomocí </a:t>
            </a:r>
            <a:r>
              <a:rPr lang="cs-CZ" sz="1600" dirty="0" err="1"/>
              <a:t>Likertovy</a:t>
            </a:r>
            <a:r>
              <a:rPr lang="cs-CZ" sz="1600" dirty="0"/>
              <a:t> stupnice.</a:t>
            </a:r>
          </a:p>
          <a:p>
            <a:pPr lvl="1" algn="just"/>
            <a:r>
              <a:rPr lang="cs-CZ" sz="1600" dirty="0" smtClean="0"/>
              <a:t>Vyhodnocení </a:t>
            </a:r>
            <a:r>
              <a:rPr lang="cs-CZ" sz="1600" dirty="0"/>
              <a:t>faktorů, které nejvíce působí na podnik (dopady na rentabilitu, likviditu, růst) a možnosti reakce podniku na tyto faktory.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LONGPEST analýza</a:t>
            </a:r>
            <a:endParaRPr lang="cs-CZ" dirty="0"/>
          </a:p>
        </p:txBody>
      </p:sp>
    </p:spTree>
    <p:extLst>
      <p:ext uri="{BB962C8B-B14F-4D97-AF65-F5344CB8AC3E}">
        <p14:creationId xmlns:p14="http://schemas.microsoft.com/office/powerpoint/2010/main" val="350086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Prognózování </a:t>
            </a:r>
            <a:r>
              <a:rPr lang="cs-CZ" sz="1600" dirty="0"/>
              <a:t>– odborné posouzení budoucího vývoje, kdy na základě zkoumání minulých a stávajících procesů a jevů jsou určovány možné budoucí procesy a jevy, přičemž charakteristickým rysem těchto procesů a jevů je jejich nejistota, resp. neurčitost. </a:t>
            </a:r>
          </a:p>
          <a:p>
            <a:pPr algn="just"/>
            <a:r>
              <a:rPr lang="cs-CZ" sz="1600" dirty="0" smtClean="0"/>
              <a:t>Výsledkem </a:t>
            </a:r>
            <a:r>
              <a:rPr lang="cs-CZ" sz="1600" dirty="0"/>
              <a:t>prognózování je prognóza.</a:t>
            </a:r>
          </a:p>
          <a:p>
            <a:pPr algn="just"/>
            <a:r>
              <a:rPr lang="cs-CZ" sz="1600" dirty="0" smtClean="0"/>
              <a:t>Bývá </a:t>
            </a:r>
            <a:r>
              <a:rPr lang="cs-CZ" sz="1600" dirty="0"/>
              <a:t>realizováno v úvodní, plánovací fázi strategického procesu</a:t>
            </a:r>
            <a:r>
              <a:rPr lang="cs-CZ" sz="1600" dirty="0" smtClean="0"/>
              <a:t>.</a:t>
            </a:r>
          </a:p>
          <a:p>
            <a:pPr algn="just"/>
            <a:r>
              <a:rPr lang="cs-CZ" sz="1600" dirty="0" smtClean="0"/>
              <a:t>Každá </a:t>
            </a:r>
            <a:r>
              <a:rPr lang="cs-CZ" sz="1600" dirty="0"/>
              <a:t>prognóza má určité časové i prostorové rozměry musíme si být vědomi, že přesnost předpovědi budoucnosti klesá s delším časovým obdobím a zvětšujícím se prostorem, pro něž je prognóza určena</a:t>
            </a:r>
            <a:r>
              <a:rPr lang="cs-CZ" sz="1600" dirty="0" smtClean="0"/>
              <a:t>.</a:t>
            </a:r>
          </a:p>
          <a:p>
            <a:pPr algn="just"/>
            <a:r>
              <a:rPr lang="cs-CZ" sz="1600" dirty="0" smtClean="0"/>
              <a:t>Prognózování se </a:t>
            </a:r>
            <a:r>
              <a:rPr lang="cs-CZ" sz="1600" dirty="0"/>
              <a:t>stává významnou </a:t>
            </a:r>
            <a:r>
              <a:rPr lang="cs-CZ" sz="1600" b="1" dirty="0"/>
              <a:t>komparativní výhodou</a:t>
            </a:r>
            <a:r>
              <a:rPr lang="cs-CZ" sz="1600" dirty="0"/>
              <a:t> v konkurenčním soupeření na trhu</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Prognózování a tvorba strategie</a:t>
            </a:r>
            <a:endParaRPr lang="cs-CZ" dirty="0"/>
          </a:p>
        </p:txBody>
      </p:sp>
    </p:spTree>
    <p:extLst>
      <p:ext uri="{BB962C8B-B14F-4D97-AF65-F5344CB8AC3E}">
        <p14:creationId xmlns:p14="http://schemas.microsoft.com/office/powerpoint/2010/main" val="137356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Prognóza </a:t>
            </a:r>
            <a:r>
              <a:rPr lang="cs-CZ" sz="1600" dirty="0"/>
              <a:t>(Dvořáček, 1996) </a:t>
            </a:r>
            <a:r>
              <a:rPr lang="cs-CZ" sz="1600" i="1" dirty="0"/>
              <a:t>- </a:t>
            </a:r>
            <a:r>
              <a:rPr lang="cs-CZ" sz="1600" dirty="0"/>
              <a:t>kvalifikované a zdůvodněné vyjádření vztahující se k neznámé budoucí události, jejímž obsahem je pravděpodobnostní výpověď o budoucnosti s relativně vysokým stupněm spolehlivosti.</a:t>
            </a:r>
          </a:p>
          <a:p>
            <a:pPr algn="just">
              <a:buNone/>
            </a:pPr>
            <a:endParaRPr lang="cs-CZ" sz="1600" dirty="0"/>
          </a:p>
          <a:p>
            <a:pPr algn="just"/>
            <a:r>
              <a:rPr lang="cs-CZ" sz="1600" b="1" dirty="0"/>
              <a:t>Prognóza</a:t>
            </a:r>
            <a:r>
              <a:rPr lang="cs-CZ" sz="1600" dirty="0"/>
              <a:t> (</a:t>
            </a:r>
            <a:r>
              <a:rPr lang="cs-CZ" sz="1600" dirty="0" err="1"/>
              <a:t>Grasseová</a:t>
            </a:r>
            <a:r>
              <a:rPr lang="cs-CZ" sz="1600" dirty="0"/>
              <a:t>, 2013) - systém alternativních možných budoucích a variantních cest k nim vedoucích.</a:t>
            </a:r>
          </a:p>
          <a:p>
            <a:pPr algn="just">
              <a:buNone/>
            </a:pPr>
            <a:endParaRPr lang="cs-CZ" sz="1600" dirty="0"/>
          </a:p>
          <a:p>
            <a:pPr algn="just"/>
            <a:r>
              <a:rPr lang="cs-CZ" sz="1600" dirty="0"/>
              <a:t>Opírá se o vědecké poznatky a konkrétní metody</a:t>
            </a:r>
            <a:r>
              <a:rPr lang="cs-CZ" sz="1600" dirty="0" smtClean="0"/>
              <a:t>.</a:t>
            </a:r>
          </a:p>
          <a:p>
            <a:pPr algn="just"/>
            <a:endParaRPr lang="cs-CZ" sz="1600" dirty="0"/>
          </a:p>
          <a:p>
            <a:pPr algn="just"/>
            <a:r>
              <a:rPr lang="cs-CZ" sz="1600" dirty="0"/>
              <a:t>Je systematicky odvozená, spolehlivě ohodnotitelná a nastává za určitých podmínek a v určitém čase.</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Vymezení pojmu prognóza</a:t>
            </a:r>
            <a:endParaRPr lang="cs-CZ" dirty="0"/>
          </a:p>
        </p:txBody>
      </p:sp>
    </p:spTree>
    <p:extLst>
      <p:ext uri="{BB962C8B-B14F-4D97-AF65-F5344CB8AC3E}">
        <p14:creationId xmlns:p14="http://schemas.microsoft.com/office/powerpoint/2010/main" val="19312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Určení dlouhodobého zaměření podniku a přijímání rozhodnutí, která vedou k dosahování podnikových cílů. </a:t>
            </a:r>
          </a:p>
          <a:p>
            <a:pPr algn="just">
              <a:buNone/>
            </a:pPr>
            <a:endParaRPr lang="cs-CZ" sz="1600" dirty="0"/>
          </a:p>
          <a:p>
            <a:pPr algn="just"/>
            <a:r>
              <a:rPr lang="cs-CZ" sz="1600" dirty="0"/>
              <a:t>Plánování, rozmisťování, organizování a řízení potřebných podnikových zdrojů a jejich účelná spotřeba. </a:t>
            </a:r>
          </a:p>
          <a:p>
            <a:pPr algn="just">
              <a:buNone/>
            </a:pPr>
            <a:endParaRPr lang="cs-CZ" sz="1600" dirty="0"/>
          </a:p>
          <a:p>
            <a:pPr algn="just"/>
            <a:r>
              <a:rPr lang="cs-CZ" sz="1600" dirty="0"/>
              <a:t>Účelné řízení vztahů mezi okolím a podnikem v prospěch podniku při nenarušení vzájemné vazby mezi dodavateli, odběrateli a veřejností. </a:t>
            </a:r>
          </a:p>
          <a:p>
            <a:pPr algn="just">
              <a:buNone/>
            </a:pPr>
            <a:endParaRPr lang="cs-CZ" sz="1600" dirty="0"/>
          </a:p>
          <a:p>
            <a:pPr algn="just"/>
            <a:r>
              <a:rPr lang="cs-CZ" sz="1600" dirty="0"/>
              <a:t>Soulad všech součástí organizačního podnikového systému v zájmu dosažení stanovených cílů. </a:t>
            </a:r>
          </a:p>
          <a:p>
            <a:pPr algn="just">
              <a:buNone/>
            </a:pPr>
            <a:endParaRPr lang="cs-CZ" sz="1600" dirty="0"/>
          </a:p>
          <a:p>
            <a:pPr algn="just"/>
            <a:r>
              <a:rPr lang="pl-PL" sz="1600" dirty="0"/>
              <a:t>Postoj podniku k tomu „jak, kdy, kde a komu“ by měl podnik konkurovat a „proč“.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Obsah strategického řízení</a:t>
            </a:r>
            <a:endParaRPr lang="cs-CZ" dirty="0"/>
          </a:p>
        </p:txBody>
      </p:sp>
    </p:spTree>
    <p:extLst>
      <p:ext uri="{BB962C8B-B14F-4D97-AF65-F5344CB8AC3E}">
        <p14:creationId xmlns:p14="http://schemas.microsoft.com/office/powerpoint/2010/main" val="17452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Kvalitní, nezkreslené a komplexní </a:t>
            </a:r>
            <a:r>
              <a:rPr lang="cs-CZ" sz="1600" b="1" dirty="0"/>
              <a:t>informace</a:t>
            </a:r>
            <a:r>
              <a:rPr lang="cs-CZ" sz="1600" b="1" dirty="0" smtClean="0"/>
              <a:t>.</a:t>
            </a:r>
          </a:p>
          <a:p>
            <a:pPr lvl="0" algn="just"/>
            <a:endParaRPr lang="cs-CZ" sz="1600" dirty="0"/>
          </a:p>
          <a:p>
            <a:pPr lvl="0" algn="just"/>
            <a:r>
              <a:rPr lang="cs-CZ" sz="1600" dirty="0"/>
              <a:t>Dobré a objektivní </a:t>
            </a:r>
            <a:r>
              <a:rPr lang="cs-CZ" sz="1600" b="1" dirty="0"/>
              <a:t>zpracování informačních vstupů</a:t>
            </a:r>
            <a:r>
              <a:rPr lang="cs-CZ" sz="1600" b="1" dirty="0" smtClean="0"/>
              <a:t>.</a:t>
            </a:r>
          </a:p>
          <a:p>
            <a:pPr lvl="0" algn="just"/>
            <a:endParaRPr lang="cs-CZ" sz="1600" dirty="0"/>
          </a:p>
          <a:p>
            <a:pPr lvl="0" algn="just"/>
            <a:r>
              <a:rPr lang="cs-CZ" sz="1600" dirty="0"/>
              <a:t>Postoje a schopnosti </a:t>
            </a:r>
            <a:r>
              <a:rPr lang="cs-CZ" sz="1600" b="1" dirty="0"/>
              <a:t>zpracovatelů</a:t>
            </a:r>
            <a:r>
              <a:rPr lang="cs-CZ" sz="1600" b="1" dirty="0" smtClean="0"/>
              <a:t>.</a:t>
            </a:r>
          </a:p>
          <a:p>
            <a:pPr lvl="0" algn="just"/>
            <a:endParaRPr lang="cs-CZ" sz="1600" dirty="0"/>
          </a:p>
          <a:p>
            <a:pPr lvl="0" algn="just"/>
            <a:r>
              <a:rPr lang="cs-CZ" sz="1600" dirty="0"/>
              <a:t>Pochopení a vhodná aplikace světových </a:t>
            </a:r>
            <a:r>
              <a:rPr lang="cs-CZ" sz="1600" b="1" dirty="0" err="1"/>
              <a:t>megatrendů</a:t>
            </a:r>
            <a:r>
              <a:rPr lang="cs-CZ" sz="1600" b="1" dirty="0"/>
              <a:t> </a:t>
            </a:r>
            <a:r>
              <a:rPr lang="cs-CZ" sz="1600" dirty="0"/>
              <a:t>do vnitřní oblasti vlastního podnikání daného podniku.</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Faktory ovlivňující kvalitu prognózy</a:t>
            </a:r>
            <a:endParaRPr lang="cs-CZ" dirty="0"/>
          </a:p>
        </p:txBody>
      </p:sp>
    </p:spTree>
    <p:extLst>
      <p:ext uri="{BB962C8B-B14F-4D97-AF65-F5344CB8AC3E}">
        <p14:creationId xmlns:p14="http://schemas.microsoft.com/office/powerpoint/2010/main" val="20960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Prognostické metody </a:t>
            </a:r>
            <a:r>
              <a:rPr lang="cs-CZ" sz="1600" dirty="0"/>
              <a:t>(</a:t>
            </a:r>
            <a:r>
              <a:rPr lang="cs-CZ" sz="1600" dirty="0" err="1"/>
              <a:t>Makridakis</a:t>
            </a:r>
            <a:r>
              <a:rPr lang="cs-CZ" sz="1600" dirty="0"/>
              <a:t> et al., 1998) jsou soustavy teoretických a praktických pravidel převzatých z různých vědních oborů, které vedou k sestavení prognózy s určitou vypovídací schopností</a:t>
            </a:r>
            <a:r>
              <a:rPr lang="cs-CZ" sz="1600" dirty="0" smtClean="0"/>
              <a:t>.</a:t>
            </a:r>
          </a:p>
          <a:p>
            <a:pPr algn="just"/>
            <a:endParaRPr lang="cs-CZ" sz="1600" dirty="0"/>
          </a:p>
          <a:p>
            <a:pPr algn="just"/>
            <a:r>
              <a:rPr lang="cs-CZ" sz="1600" dirty="0"/>
              <a:t>Úspěch - správné ocenění jejich použitelnosti pro daný </a:t>
            </a:r>
            <a:r>
              <a:rPr lang="cs-CZ" sz="1600" dirty="0" smtClean="0"/>
              <a:t>účel.</a:t>
            </a:r>
          </a:p>
          <a:p>
            <a:pPr algn="just"/>
            <a:endParaRPr lang="cs-CZ" sz="1600" dirty="0"/>
          </a:p>
          <a:p>
            <a:pPr algn="just"/>
            <a:r>
              <a:rPr lang="cs-CZ" sz="1600" dirty="0"/>
              <a:t>Využití více a principálně odlišných </a:t>
            </a:r>
            <a:r>
              <a:rPr lang="cs-CZ" sz="1600" dirty="0" smtClean="0"/>
              <a:t>metod.</a:t>
            </a:r>
          </a:p>
          <a:p>
            <a:pPr algn="just"/>
            <a:endParaRPr lang="cs-CZ" sz="1600" dirty="0"/>
          </a:p>
          <a:p>
            <a:pPr algn="just"/>
            <a:r>
              <a:rPr lang="cs-CZ" sz="1600" dirty="0"/>
              <a:t>Volba </a:t>
            </a:r>
            <a:r>
              <a:rPr lang="cs-CZ" sz="1600" dirty="0" smtClean="0"/>
              <a:t>metody závisí </a:t>
            </a:r>
            <a:r>
              <a:rPr lang="cs-CZ" sz="1600" dirty="0"/>
              <a:t>na </a:t>
            </a:r>
            <a:endParaRPr lang="cs-CZ" sz="1600" dirty="0" smtClean="0"/>
          </a:p>
          <a:p>
            <a:pPr lvl="1" algn="just"/>
            <a:r>
              <a:rPr lang="cs-CZ" sz="1600" dirty="0" smtClean="0"/>
              <a:t>předmětu </a:t>
            </a:r>
            <a:r>
              <a:rPr lang="cs-CZ" sz="1600" dirty="0"/>
              <a:t>prognózy, </a:t>
            </a:r>
            <a:endParaRPr lang="cs-CZ" sz="1600" dirty="0" smtClean="0"/>
          </a:p>
          <a:p>
            <a:pPr lvl="1" algn="just"/>
            <a:r>
              <a:rPr lang="cs-CZ" sz="1600" dirty="0" smtClean="0"/>
              <a:t>věcné </a:t>
            </a:r>
            <a:r>
              <a:rPr lang="cs-CZ" sz="1600" dirty="0"/>
              <a:t>náplni daného jevu, </a:t>
            </a:r>
          </a:p>
          <a:p>
            <a:pPr lvl="1" algn="just"/>
            <a:r>
              <a:rPr lang="cs-CZ" sz="1600" dirty="0" smtClean="0"/>
              <a:t>časovém </a:t>
            </a:r>
            <a:r>
              <a:rPr lang="cs-CZ" sz="1600" dirty="0"/>
              <a:t>horizontu, </a:t>
            </a:r>
            <a:endParaRPr lang="cs-CZ" sz="1600" dirty="0" smtClean="0"/>
          </a:p>
          <a:p>
            <a:pPr lvl="1" algn="just"/>
            <a:r>
              <a:rPr lang="cs-CZ" sz="1600" dirty="0" smtClean="0"/>
              <a:t>čase </a:t>
            </a:r>
            <a:r>
              <a:rPr lang="cs-CZ" sz="1600" dirty="0"/>
              <a:t>a </a:t>
            </a:r>
            <a:r>
              <a:rPr lang="cs-CZ" sz="1600" dirty="0" smtClean="0"/>
              <a:t>nákladech nutných </a:t>
            </a:r>
            <a:r>
              <a:rPr lang="cs-CZ" sz="1600" dirty="0"/>
              <a:t>pro zpracování prognózy, </a:t>
            </a:r>
            <a:endParaRPr lang="cs-CZ" sz="1600" dirty="0" smtClean="0"/>
          </a:p>
          <a:p>
            <a:pPr lvl="1" algn="just"/>
            <a:r>
              <a:rPr lang="cs-CZ" sz="1600" dirty="0" smtClean="0"/>
              <a:t>požadavku </a:t>
            </a:r>
            <a:r>
              <a:rPr lang="cs-CZ" sz="1600" dirty="0"/>
              <a:t>přesnosti a spolehlivosti </a:t>
            </a:r>
            <a:r>
              <a:rPr lang="cs-CZ" sz="1600" dirty="0" smtClean="0"/>
              <a:t>předpovědi.</a:t>
            </a:r>
            <a:endParaRPr lang="cs-CZ" sz="1600" dirty="0"/>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Prognostické metody</a:t>
            </a:r>
            <a:endParaRPr lang="cs-CZ" dirty="0"/>
          </a:p>
        </p:txBody>
      </p:sp>
    </p:spTree>
    <p:extLst>
      <p:ext uri="{BB962C8B-B14F-4D97-AF65-F5344CB8AC3E}">
        <p14:creationId xmlns:p14="http://schemas.microsoft.com/office/powerpoint/2010/main" val="303502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Z hlediska přístupu k prognózování</a:t>
            </a:r>
          </a:p>
          <a:p>
            <a:pPr algn="just"/>
            <a:r>
              <a:rPr lang="cs-CZ" sz="1600" i="1" dirty="0"/>
              <a:t>Kvantitativní </a:t>
            </a:r>
            <a:r>
              <a:rPr lang="cs-CZ" sz="1600" i="1" dirty="0" smtClean="0"/>
              <a:t>metody </a:t>
            </a:r>
            <a:r>
              <a:rPr lang="cs-CZ" sz="1600" dirty="0" smtClean="0"/>
              <a:t>– jsou založeny </a:t>
            </a:r>
            <a:r>
              <a:rPr lang="cs-CZ" sz="1600" dirty="0"/>
              <a:t>na předpokladu, že budoucí vývoj je předvídatelným a přímým pokračováním (extrapolací) existujících </a:t>
            </a:r>
            <a:r>
              <a:rPr lang="cs-CZ" sz="1600" dirty="0" smtClean="0"/>
              <a:t>trendů. Aplikuje se v tomto případě statistická analýza </a:t>
            </a:r>
            <a:r>
              <a:rPr lang="cs-CZ" sz="1600" dirty="0"/>
              <a:t>dat z minulosti v různých časových pohledech. Prognostik s </a:t>
            </a:r>
            <a:r>
              <a:rPr lang="cs-CZ" sz="1600" dirty="0" smtClean="0"/>
              <a:t>využitím historických </a:t>
            </a:r>
            <a:r>
              <a:rPr lang="cs-CZ" sz="1600" dirty="0"/>
              <a:t>dat </a:t>
            </a:r>
            <a:r>
              <a:rPr lang="cs-CZ" sz="1600" dirty="0" smtClean="0"/>
              <a:t>identifikuje </a:t>
            </a:r>
            <a:r>
              <a:rPr lang="cs-CZ" sz="1600" dirty="0"/>
              <a:t>cestu předpovědi, k ní přidá vhodný matematický </a:t>
            </a:r>
            <a:r>
              <a:rPr lang="cs-CZ" sz="1600" dirty="0" smtClean="0"/>
              <a:t>model a </a:t>
            </a:r>
            <a:r>
              <a:rPr lang="cs-CZ" sz="1600" dirty="0"/>
              <a:t>pomocí rovnic modelu předpovídá body v budoucnosti. Takový přístup předpokládá</a:t>
            </a:r>
            <a:r>
              <a:rPr lang="cs-CZ" sz="1600" dirty="0" smtClean="0"/>
              <a:t>, že identifikovaná </a:t>
            </a:r>
            <a:r>
              <a:rPr lang="cs-CZ" sz="1600" dirty="0"/>
              <a:t>cesta pro předpověď pokračuje i do budoucnosti.</a:t>
            </a:r>
          </a:p>
          <a:p>
            <a:pPr algn="just"/>
            <a:r>
              <a:rPr lang="cs-CZ" sz="1600" i="1" dirty="0" smtClean="0"/>
              <a:t>Kvalitativní metody </a:t>
            </a:r>
            <a:r>
              <a:rPr lang="cs-CZ" sz="1600" dirty="0" smtClean="0"/>
              <a:t>– využívají </a:t>
            </a:r>
            <a:r>
              <a:rPr lang="cs-CZ" sz="1600" dirty="0"/>
              <a:t>lidského </a:t>
            </a:r>
            <a:r>
              <a:rPr lang="cs-CZ" sz="1600" dirty="0" smtClean="0"/>
              <a:t>činitele, </a:t>
            </a:r>
            <a:r>
              <a:rPr lang="cs-CZ" sz="1600" dirty="0"/>
              <a:t>vycházejí z variantnosti, mnohoznačnosti a </a:t>
            </a:r>
            <a:r>
              <a:rPr lang="cs-CZ" sz="1600" dirty="0" smtClean="0"/>
              <a:t>pravděpodobnostního </a:t>
            </a:r>
            <a:r>
              <a:rPr lang="cs-CZ" sz="1600" dirty="0"/>
              <a:t>charakteru vývoje budoucích </a:t>
            </a:r>
            <a:r>
              <a:rPr lang="cs-CZ" sz="1600" dirty="0" smtClean="0"/>
              <a:t>událostí. </a:t>
            </a:r>
            <a:r>
              <a:rPr lang="cs-CZ" sz="1600" dirty="0"/>
              <a:t>N</a:t>
            </a:r>
            <a:r>
              <a:rPr lang="cs-CZ" sz="1600" dirty="0" smtClean="0"/>
              <a:t>ěkdy též </a:t>
            </a:r>
            <a:r>
              <a:rPr lang="cs-CZ" sz="1600" dirty="0"/>
              <a:t>nazývané subjektivní či </a:t>
            </a:r>
            <a:r>
              <a:rPr lang="cs-CZ" sz="1600" dirty="0" smtClean="0"/>
              <a:t>úvahové, jsou </a:t>
            </a:r>
            <a:r>
              <a:rPr lang="cs-CZ" sz="1600" dirty="0"/>
              <a:t>v prvém případě uplatněny tehdy, pokud historická data, týkající se k </a:t>
            </a:r>
            <a:r>
              <a:rPr lang="cs-CZ" sz="1600" dirty="0" smtClean="0"/>
              <a:t>předpovídané události</a:t>
            </a:r>
            <a:r>
              <a:rPr lang="cs-CZ" sz="1600" dirty="0"/>
              <a:t>, jsou </a:t>
            </a:r>
            <a:r>
              <a:rPr lang="cs-CZ" sz="1600" dirty="0" smtClean="0"/>
              <a:t>nedostačující </a:t>
            </a:r>
            <a:r>
              <a:rPr lang="cs-CZ" sz="1600" dirty="0"/>
              <a:t>nebo nejsou k dispozici a ve druhém případě pokud </a:t>
            </a:r>
            <a:r>
              <a:rPr lang="cs-CZ" sz="1600" dirty="0" smtClean="0"/>
              <a:t>předpovídané události </a:t>
            </a:r>
            <a:r>
              <a:rPr lang="cs-CZ" sz="1600" dirty="0"/>
              <a:t>nelze postihnout </a:t>
            </a:r>
            <a:r>
              <a:rPr lang="cs-CZ" sz="1600" dirty="0" smtClean="0"/>
              <a:t>kvantifikovatelnými </a:t>
            </a:r>
            <a:r>
              <a:rPr lang="cs-CZ" sz="1600" dirty="0"/>
              <a:t>informacemi či se jedná o </a:t>
            </a:r>
            <a:r>
              <a:rPr lang="cs-CZ" sz="1600" dirty="0" smtClean="0"/>
              <a:t>technologické změny</a:t>
            </a:r>
            <a:r>
              <a:rPr lang="cs-CZ" sz="1600" dirty="0"/>
              <a:t>.</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Klasifikace prognostických metod I</a:t>
            </a:r>
            <a:endParaRPr lang="cs-CZ" dirty="0"/>
          </a:p>
        </p:txBody>
      </p:sp>
    </p:spTree>
    <p:extLst>
      <p:ext uri="{BB962C8B-B14F-4D97-AF65-F5344CB8AC3E}">
        <p14:creationId xmlns:p14="http://schemas.microsoft.com/office/powerpoint/2010/main" val="360382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Dle </a:t>
            </a:r>
            <a:r>
              <a:rPr lang="cs-CZ" sz="1600" b="1" dirty="0"/>
              <a:t>míry subjektivity</a:t>
            </a:r>
          </a:p>
          <a:p>
            <a:pPr lvl="1" algn="just"/>
            <a:r>
              <a:rPr lang="cs-CZ" sz="1600" dirty="0"/>
              <a:t>Subjektivní metody</a:t>
            </a:r>
          </a:p>
          <a:p>
            <a:pPr lvl="1" algn="just"/>
            <a:r>
              <a:rPr lang="cs-CZ" sz="1600" dirty="0"/>
              <a:t>Objektivní metody</a:t>
            </a:r>
          </a:p>
          <a:p>
            <a:pPr lvl="1" algn="just"/>
            <a:r>
              <a:rPr lang="cs-CZ" sz="1600" dirty="0"/>
              <a:t>Systémové metody</a:t>
            </a:r>
          </a:p>
          <a:p>
            <a:pPr algn="just"/>
            <a:endParaRPr lang="cs-CZ" sz="1600" dirty="0" smtClean="0"/>
          </a:p>
          <a:p>
            <a:pPr marL="0" indent="0" algn="just">
              <a:buNone/>
            </a:pPr>
            <a:r>
              <a:rPr lang="cs-CZ" sz="1600" b="1" dirty="0" smtClean="0"/>
              <a:t>Další členění metod</a:t>
            </a:r>
          </a:p>
          <a:p>
            <a:pPr algn="just"/>
            <a:r>
              <a:rPr lang="cs-CZ" sz="1600" dirty="0" smtClean="0"/>
              <a:t>Metoda </a:t>
            </a:r>
            <a:r>
              <a:rPr lang="cs-CZ" sz="1600" dirty="0"/>
              <a:t>explorativní (průzkumná</a:t>
            </a:r>
            <a:r>
              <a:rPr lang="cs-CZ" sz="1600" dirty="0" smtClean="0"/>
              <a:t>)</a:t>
            </a:r>
          </a:p>
          <a:p>
            <a:pPr algn="just"/>
            <a:r>
              <a:rPr lang="cs-CZ" sz="1600" dirty="0" smtClean="0"/>
              <a:t>Metoda </a:t>
            </a:r>
            <a:r>
              <a:rPr lang="cs-CZ" sz="1600" dirty="0"/>
              <a:t>normativní (cílová</a:t>
            </a:r>
            <a:r>
              <a:rPr lang="cs-CZ" sz="1600" dirty="0" smtClean="0"/>
              <a:t>)</a:t>
            </a:r>
          </a:p>
          <a:p>
            <a:pPr algn="just"/>
            <a:r>
              <a:rPr lang="cs-CZ" sz="1600" dirty="0" smtClean="0"/>
              <a:t>Metoda </a:t>
            </a:r>
            <a:r>
              <a:rPr lang="cs-CZ" sz="1600" dirty="0"/>
              <a:t>integrálního prognózování</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Klasifikace prognostických metod II</a:t>
            </a:r>
            <a:endParaRPr lang="cs-CZ" dirty="0"/>
          </a:p>
        </p:txBody>
      </p:sp>
    </p:spTree>
    <p:extLst>
      <p:ext uri="{BB962C8B-B14F-4D97-AF65-F5344CB8AC3E}">
        <p14:creationId xmlns:p14="http://schemas.microsoft.com/office/powerpoint/2010/main" val="33096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Statistické metody</a:t>
            </a:r>
          </a:p>
          <a:p>
            <a:pPr lvl="1" algn="just"/>
            <a:r>
              <a:rPr lang="cs-CZ" sz="1600" dirty="0"/>
              <a:t>Metoda extrapolace trendu a časové řady, metoda regresní a korelační analýzy, metody založené na Box-</a:t>
            </a:r>
            <a:r>
              <a:rPr lang="cs-CZ" sz="1600" dirty="0" err="1"/>
              <a:t>Jenkinsově</a:t>
            </a:r>
            <a:r>
              <a:rPr lang="cs-CZ" sz="1600" dirty="0"/>
              <a:t> metodologii, klasifikační a regresní stromy, metody shlukové analýzy, metody spektrální analýzy časových řad, metody faktorové analýzy, adaptivní metody</a:t>
            </a:r>
          </a:p>
          <a:p>
            <a:pPr algn="just">
              <a:buNone/>
            </a:pPr>
            <a:endParaRPr lang="cs-CZ" sz="1600" dirty="0"/>
          </a:p>
          <a:p>
            <a:pPr algn="just"/>
            <a:r>
              <a:rPr lang="cs-CZ" sz="1600" b="1" dirty="0"/>
              <a:t>Metody operačního výzkumu</a:t>
            </a:r>
          </a:p>
          <a:p>
            <a:pPr lvl="1" algn="just"/>
            <a:r>
              <a:rPr lang="cs-CZ" sz="1600" dirty="0"/>
              <a:t>Metody matematického programování, simulační metody a hry, metody teorie rozhodování, modifikované síťové grafy</a:t>
            </a:r>
          </a:p>
          <a:p>
            <a:pPr lvl="1" algn="just">
              <a:buNone/>
            </a:pPr>
            <a:endParaRPr lang="cs-CZ" sz="1600" dirty="0"/>
          </a:p>
          <a:p>
            <a:pPr algn="just"/>
            <a:r>
              <a:rPr lang="cs-CZ" sz="1600" b="1" dirty="0"/>
              <a:t>Metody modelových experimentů</a:t>
            </a:r>
          </a:p>
          <a:p>
            <a:pPr lvl="1" algn="just"/>
            <a:r>
              <a:rPr lang="cs-CZ" sz="1600" dirty="0"/>
              <a:t>Modely růstové, modely strukturování, modely globální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Kvantitativní prognostické metody</a:t>
            </a:r>
            <a:endParaRPr lang="cs-CZ" dirty="0"/>
          </a:p>
        </p:txBody>
      </p:sp>
    </p:spTree>
    <p:extLst>
      <p:ext uri="{BB962C8B-B14F-4D97-AF65-F5344CB8AC3E}">
        <p14:creationId xmlns:p14="http://schemas.microsoft.com/office/powerpoint/2010/main" val="17109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Heuristické metody</a:t>
            </a:r>
          </a:p>
          <a:p>
            <a:pPr lvl="1"/>
            <a:r>
              <a:rPr lang="cs-CZ" sz="1600" dirty="0"/>
              <a:t>Metoda delfská</a:t>
            </a:r>
          </a:p>
          <a:p>
            <a:pPr lvl="1"/>
            <a:r>
              <a:rPr lang="cs-CZ" sz="1600" dirty="0"/>
              <a:t>Metoda brainstormingu</a:t>
            </a:r>
          </a:p>
          <a:p>
            <a:pPr lvl="1"/>
            <a:r>
              <a:rPr lang="cs-CZ" sz="1600" dirty="0"/>
              <a:t>Metoda </a:t>
            </a:r>
            <a:r>
              <a:rPr lang="cs-CZ" sz="1600" dirty="0" err="1"/>
              <a:t>brainwritingu</a:t>
            </a:r>
            <a:endParaRPr lang="cs-CZ" sz="1600" dirty="0"/>
          </a:p>
          <a:p>
            <a:pPr lvl="1"/>
            <a:r>
              <a:rPr lang="cs-CZ" sz="1600" dirty="0"/>
              <a:t>Panelová metoda</a:t>
            </a:r>
          </a:p>
          <a:p>
            <a:pPr lvl="1"/>
            <a:r>
              <a:rPr lang="cs-CZ" sz="1600" dirty="0"/>
              <a:t>Osobní hodnocení</a:t>
            </a:r>
          </a:p>
          <a:p>
            <a:pPr lvl="1"/>
            <a:r>
              <a:rPr lang="cs-CZ" sz="1600" dirty="0"/>
              <a:t>Výzkum trhu</a:t>
            </a:r>
          </a:p>
          <a:p>
            <a:pPr lvl="1"/>
            <a:r>
              <a:rPr lang="cs-CZ" sz="1600" dirty="0"/>
              <a:t>Scénáře budoucnosti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Kvalitativní prognostické metody</a:t>
            </a:r>
            <a:endParaRPr lang="cs-CZ" dirty="0"/>
          </a:p>
        </p:txBody>
      </p:sp>
    </p:spTree>
    <p:extLst>
      <p:ext uri="{BB962C8B-B14F-4D97-AF65-F5344CB8AC3E}">
        <p14:creationId xmlns:p14="http://schemas.microsoft.com/office/powerpoint/2010/main" val="191059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5478" lvl="1">
              <a:lnSpc>
                <a:spcPct val="80000"/>
              </a:lnSpc>
              <a:spcBef>
                <a:spcPts val="400"/>
              </a:spcBef>
              <a:buSzPct val="68000"/>
              <a:buFont typeface="Arial" panose="020B0604020202020204" pitchFamily="34" charset="0"/>
              <a:buChar char="•"/>
            </a:pPr>
            <a:r>
              <a:rPr lang="cs-CZ" sz="1600" dirty="0"/>
              <a:t>Převratné technické a technologické </a:t>
            </a:r>
            <a:r>
              <a:rPr lang="cs-CZ" sz="1600" dirty="0" smtClean="0"/>
              <a:t>vynálezy</a:t>
            </a:r>
          </a:p>
          <a:p>
            <a:pPr marL="395478" lvl="1">
              <a:lnSpc>
                <a:spcPct val="80000"/>
              </a:lnSpc>
              <a:spcBef>
                <a:spcPts val="400"/>
              </a:spcBef>
              <a:buSzPct val="68000"/>
              <a:buFont typeface="Arial" panose="020B0604020202020204" pitchFamily="34" charset="0"/>
              <a:buChar char="•"/>
            </a:pPr>
            <a:endParaRPr lang="cs-CZ" sz="1600" dirty="0" smtClean="0"/>
          </a:p>
          <a:p>
            <a:pPr marL="395478" lvl="1">
              <a:lnSpc>
                <a:spcPct val="80000"/>
              </a:lnSpc>
              <a:spcBef>
                <a:spcPts val="400"/>
              </a:spcBef>
              <a:buSzPct val="68000"/>
              <a:buFont typeface="Arial" panose="020B0604020202020204" pitchFamily="34" charset="0"/>
              <a:buChar char="•"/>
            </a:pPr>
            <a:r>
              <a:rPr lang="cs-CZ" sz="1600" dirty="0" smtClean="0"/>
              <a:t>Směry </a:t>
            </a:r>
            <a:r>
              <a:rPr lang="cs-CZ" sz="1600" dirty="0"/>
              <a:t>základního výzkumu a směry aplikačního </a:t>
            </a:r>
            <a:r>
              <a:rPr lang="cs-CZ" sz="1600" dirty="0" smtClean="0"/>
              <a:t>výzkumu</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Parametry výrobků, funkční charakteristiky technologií a </a:t>
            </a:r>
            <a:r>
              <a:rPr lang="cs-CZ" sz="1600" dirty="0" smtClean="0"/>
              <a:t>zařízení</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Vývojové tendence a </a:t>
            </a:r>
            <a:r>
              <a:rPr lang="cs-CZ" sz="1600" dirty="0" smtClean="0"/>
              <a:t>trendy</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Společenské důsledky možných trendů a technického </a:t>
            </a:r>
            <a:r>
              <a:rPr lang="cs-CZ" sz="1600" dirty="0" smtClean="0"/>
              <a:t>rozvoje</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Alternativní řešení celospolečenských </a:t>
            </a:r>
            <a:r>
              <a:rPr lang="cs-CZ" sz="1600" dirty="0" smtClean="0"/>
              <a:t>cílů</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Alternativní řešení a předvídaní cílů na nižších úrovních organizace</a:t>
            </a:r>
          </a:p>
          <a:p>
            <a:pPr marL="395478" lvl="1">
              <a:lnSpc>
                <a:spcPct val="80000"/>
              </a:lnSpc>
              <a:spcBef>
                <a:spcPts val="400"/>
              </a:spcBef>
              <a:buSzPct val="68000"/>
              <a:buFont typeface="Arial" panose="020B0604020202020204" pitchFamily="34" charset="0"/>
              <a:buChar char="•"/>
            </a:pPr>
            <a:endParaRPr lang="cs-CZ" sz="1600" dirty="0" smtClean="0"/>
          </a:p>
          <a:p>
            <a:pPr marL="395478" lvl="1">
              <a:lnSpc>
                <a:spcPct val="80000"/>
              </a:lnSpc>
              <a:spcBef>
                <a:spcPts val="400"/>
              </a:spcBef>
              <a:buSzPct val="68000"/>
              <a:buFont typeface="Arial" panose="020B0604020202020204" pitchFamily="34" charset="0"/>
              <a:buChar char="•"/>
            </a:pPr>
            <a:r>
              <a:rPr lang="cs-CZ" sz="1600" dirty="0" smtClean="0"/>
              <a:t>Předvídání </a:t>
            </a:r>
            <a:r>
              <a:rPr lang="cs-CZ" sz="1600" dirty="0"/>
              <a:t>chování trhu, pohyby cen, poptávky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Použitelnost prognostických metod</a:t>
            </a:r>
            <a:endParaRPr lang="cs-CZ" dirty="0"/>
          </a:p>
        </p:txBody>
      </p:sp>
    </p:spTree>
    <p:extLst>
      <p:ext uri="{BB962C8B-B14F-4D97-AF65-F5344CB8AC3E}">
        <p14:creationId xmlns:p14="http://schemas.microsoft.com/office/powerpoint/2010/main" val="305842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12" end="1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2768"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Volná diskuse týmu k získání nových tvůrčích nápadů a myšlenek na zlepšení nebo nalezení správného řešení v krátkém čase.</a:t>
            </a:r>
          </a:p>
          <a:p>
            <a:pPr algn="just"/>
            <a:r>
              <a:rPr lang="cs-CZ" sz="1600" dirty="0"/>
              <a:t>Logické myšlení je nahrazeno intuitivním</a:t>
            </a:r>
          </a:p>
          <a:p>
            <a:pPr algn="just"/>
            <a:r>
              <a:rPr lang="cs-CZ" sz="1600" dirty="0"/>
              <a:t>Při řešení zamlženého problému, rámcově vymezená oblast</a:t>
            </a:r>
          </a:p>
          <a:p>
            <a:pPr algn="just"/>
            <a:r>
              <a:rPr lang="cs-CZ" sz="1600" dirty="0"/>
              <a:t>Účastníci – odborníci z oboru 50%, odborníci z příbuzných oborů 30%, osoby bez spojitosti s daným oborem 20%</a:t>
            </a:r>
          </a:p>
          <a:p>
            <a:pPr algn="just"/>
            <a:r>
              <a:rPr lang="cs-CZ" sz="1600" dirty="0"/>
              <a:t>Pravidla – zákaz kritiky, uvolnění fantazie, vzájemná inspirace, co největší množství, rovnost </a:t>
            </a:r>
            <a:r>
              <a:rPr lang="cs-CZ" sz="1600" dirty="0" smtClean="0"/>
              <a:t>účastníků</a:t>
            </a:r>
          </a:p>
          <a:p>
            <a:pPr algn="just"/>
            <a:r>
              <a:rPr lang="cs-CZ" sz="1600" dirty="0" smtClean="0"/>
              <a:t>Průběh brainstormingu:</a:t>
            </a:r>
          </a:p>
          <a:p>
            <a:pPr marL="514350" indent="-514350" algn="just">
              <a:buFont typeface="+mj-lt"/>
              <a:buAutoNum type="arabicPeriod"/>
            </a:pPr>
            <a:r>
              <a:rPr lang="cs-CZ" sz="1600" dirty="0"/>
              <a:t>Vedoucí zopakuje základní pravidla brainstormingu</a:t>
            </a:r>
          </a:p>
          <a:p>
            <a:pPr marL="514350" indent="-514350" algn="just">
              <a:buFont typeface="+mj-lt"/>
              <a:buAutoNum type="arabicPeriod"/>
            </a:pPr>
            <a:r>
              <a:rPr lang="cs-CZ" sz="1600" dirty="0"/>
              <a:t>Seznámení účastníků s problémem, který bude diskutován a řešen</a:t>
            </a:r>
          </a:p>
          <a:p>
            <a:pPr marL="514350" indent="-514350" algn="just">
              <a:buFont typeface="+mj-lt"/>
              <a:buAutoNum type="arabicPeriod"/>
            </a:pPr>
            <a:r>
              <a:rPr lang="cs-CZ" sz="1600" dirty="0"/>
              <a:t>Rozcvička – odreagování účastníků a naladění na tvůrčí myšlení</a:t>
            </a:r>
          </a:p>
          <a:p>
            <a:pPr marL="514350" indent="-514350" algn="just">
              <a:buFont typeface="+mj-lt"/>
              <a:buAutoNum type="arabicPeriod"/>
            </a:pPr>
            <a:r>
              <a:rPr lang="cs-CZ" sz="1600" dirty="0"/>
              <a:t>Diskuse k samotnému tématu </a:t>
            </a:r>
          </a:p>
          <a:p>
            <a:pPr marL="514350" indent="-514350" algn="just">
              <a:buFont typeface="+mj-lt"/>
              <a:buAutoNum type="arabicPeriod"/>
            </a:pPr>
            <a:r>
              <a:rPr lang="cs-CZ" sz="1600" dirty="0"/>
              <a:t>Zpracování a vyhodnocení námětů</a:t>
            </a:r>
          </a:p>
          <a:p>
            <a:pPr algn="just"/>
            <a:endParaRPr lang="cs-CZ" sz="1600" dirty="0"/>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Brainstorming</a:t>
            </a:r>
            <a:endParaRPr lang="cs-CZ" dirty="0"/>
          </a:p>
        </p:txBody>
      </p:sp>
    </p:spTree>
    <p:extLst>
      <p:ext uri="{BB962C8B-B14F-4D97-AF65-F5344CB8AC3E}">
        <p14:creationId xmlns:p14="http://schemas.microsoft.com/office/powerpoint/2010/main" val="375179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Účelem je získání </a:t>
            </a:r>
            <a:r>
              <a:rPr lang="cs-CZ" sz="1600" dirty="0"/>
              <a:t>prognostických informací nebo názorů od vybrané skupiny expertů vztahujících se k identifikaci nebo předpovědi budoucích událostí, vývojových problémů nebo trendů</a:t>
            </a:r>
          </a:p>
          <a:p>
            <a:pPr algn="just"/>
            <a:r>
              <a:rPr lang="cs-CZ" sz="1600" b="1" i="1" dirty="0"/>
              <a:t>Formy</a:t>
            </a:r>
            <a:r>
              <a:rPr lang="cs-CZ" sz="1600" dirty="0"/>
              <a:t>: </a:t>
            </a:r>
            <a:r>
              <a:rPr lang="cs-CZ" sz="1600" dirty="0" err="1"/>
              <a:t>Conventional</a:t>
            </a:r>
            <a:r>
              <a:rPr lang="cs-CZ" sz="1600" dirty="0"/>
              <a:t> </a:t>
            </a:r>
            <a:r>
              <a:rPr lang="cs-CZ" sz="1600" dirty="0" err="1"/>
              <a:t>Delphi</a:t>
            </a:r>
            <a:r>
              <a:rPr lang="cs-CZ" sz="1600" dirty="0"/>
              <a:t>, Argument </a:t>
            </a:r>
            <a:r>
              <a:rPr lang="cs-CZ" sz="1600" dirty="0" err="1"/>
              <a:t>Delphi</a:t>
            </a:r>
            <a:r>
              <a:rPr lang="cs-CZ" sz="1600" dirty="0"/>
              <a:t>, </a:t>
            </a:r>
            <a:r>
              <a:rPr lang="cs-CZ" sz="1600" dirty="0" err="1"/>
              <a:t>Policy</a:t>
            </a:r>
            <a:r>
              <a:rPr lang="cs-CZ" sz="1600" dirty="0"/>
              <a:t> </a:t>
            </a:r>
            <a:r>
              <a:rPr lang="cs-CZ" sz="1600" dirty="0" err="1"/>
              <a:t>Delphi</a:t>
            </a:r>
            <a:endParaRPr lang="cs-CZ" sz="1600" dirty="0"/>
          </a:p>
          <a:p>
            <a:pPr algn="just"/>
            <a:r>
              <a:rPr lang="cs-CZ" sz="1600" b="1" i="1" dirty="0"/>
              <a:t>Základní principy</a:t>
            </a:r>
            <a:r>
              <a:rPr lang="cs-CZ" sz="1600" dirty="0"/>
              <a:t>: anonymita, interakce, kontrolovaná zpětná vazba, statistické vyhodnocení odpovědí</a:t>
            </a:r>
          </a:p>
          <a:p>
            <a:pPr algn="just"/>
            <a:r>
              <a:rPr lang="cs-CZ" sz="1600" b="1" i="1" dirty="0"/>
              <a:t>Podstata</a:t>
            </a:r>
            <a:r>
              <a:rPr lang="cs-CZ" sz="1600" dirty="0"/>
              <a:t>: </a:t>
            </a:r>
          </a:p>
          <a:p>
            <a:pPr lvl="1" algn="just"/>
            <a:r>
              <a:rPr lang="cs-CZ" sz="1600" dirty="0"/>
              <a:t>Zasílání promyšleně volené série otázek (formalizovaný dotazník)</a:t>
            </a:r>
          </a:p>
          <a:p>
            <a:pPr lvl="1" algn="just"/>
            <a:r>
              <a:rPr lang="cs-CZ" sz="1600" dirty="0"/>
              <a:t>Nezávislí odborníci</a:t>
            </a:r>
          </a:p>
          <a:p>
            <a:pPr lvl="1" algn="just"/>
            <a:r>
              <a:rPr lang="cs-CZ" sz="1600" dirty="0"/>
              <a:t>Opakované zasílání – sblížení názorů</a:t>
            </a:r>
          </a:p>
          <a:p>
            <a:pPr lvl="1" algn="just"/>
            <a:r>
              <a:rPr lang="cs-CZ" sz="1600" dirty="0"/>
              <a:t>Konsenzu je dosaženo teprve nad správným řešením</a:t>
            </a:r>
          </a:p>
          <a:p>
            <a:pPr lvl="1" algn="just"/>
            <a:r>
              <a:rPr lang="cs-CZ" sz="1600" dirty="0"/>
              <a:t>Nahrazuje přímou diskusi nebo seminář</a:t>
            </a:r>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Metoda DELPHI</a:t>
            </a:r>
            <a:endParaRPr lang="cs-CZ" dirty="0"/>
          </a:p>
        </p:txBody>
      </p:sp>
    </p:spTree>
    <p:extLst>
      <p:ext uri="{BB962C8B-B14F-4D97-AF65-F5344CB8AC3E}">
        <p14:creationId xmlns:p14="http://schemas.microsoft.com/office/powerpoint/2010/main" val="91048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Využívána v případě existence nekontinuálních změn v okolí podniku</a:t>
            </a:r>
            <a:r>
              <a:rPr lang="cs-CZ" sz="1600" dirty="0" smtClean="0"/>
              <a:t>.</a:t>
            </a:r>
          </a:p>
          <a:p>
            <a:pPr algn="just"/>
            <a:r>
              <a:rPr lang="cs-CZ" sz="1600" b="1" dirty="0" smtClean="0"/>
              <a:t>Scénář</a:t>
            </a:r>
            <a:r>
              <a:rPr lang="cs-CZ" sz="1600" dirty="0" smtClean="0"/>
              <a:t> </a:t>
            </a:r>
            <a:r>
              <a:rPr lang="cs-CZ" sz="1600" dirty="0"/>
              <a:t>je obraz uspořádaný ze všech dosažitelných a významných prognóz a informací</a:t>
            </a:r>
            <a:r>
              <a:rPr lang="cs-CZ" sz="1600" dirty="0" smtClean="0"/>
              <a:t>. </a:t>
            </a:r>
            <a:r>
              <a:rPr lang="cs-CZ" sz="1600" dirty="0"/>
              <a:t>orientační, kontextově závislý popis možné budoucí situace, která vede z výchozího (současného) stavu skrze logické souvislosti řetězce událostí k předpokládanému stavu konečné situace </a:t>
            </a:r>
            <a:endParaRPr lang="cs-CZ" sz="1600" dirty="0" smtClean="0"/>
          </a:p>
          <a:p>
            <a:pPr algn="just"/>
            <a:r>
              <a:rPr lang="cs-CZ" sz="1600" dirty="0" smtClean="0"/>
              <a:t>Cílem </a:t>
            </a:r>
            <a:r>
              <a:rPr lang="cs-CZ" sz="1600" dirty="0"/>
              <a:t>scénářů je určit kritické okamžiky vývoje, u který je třeba uskutečnit zásadní rozhodnutí</a:t>
            </a:r>
            <a:r>
              <a:rPr lang="cs-CZ" sz="1600" dirty="0" smtClean="0"/>
              <a:t>.</a:t>
            </a:r>
          </a:p>
          <a:p>
            <a:pPr algn="just"/>
            <a:endParaRPr lang="cs-CZ" sz="1600" dirty="0"/>
          </a:p>
          <a:p>
            <a:pPr algn="just"/>
            <a:r>
              <a:rPr lang="cs-CZ" sz="1600" dirty="0"/>
              <a:t>Základní skupiny scénářů:</a:t>
            </a:r>
          </a:p>
          <a:p>
            <a:pPr lvl="1" algn="just"/>
            <a:r>
              <a:rPr lang="cs-CZ" sz="1600" dirty="0"/>
              <a:t>Scénáře možných událostí</a:t>
            </a:r>
          </a:p>
          <a:p>
            <a:pPr lvl="1" algn="just"/>
            <a:r>
              <a:rPr lang="cs-CZ" sz="1600" dirty="0"/>
              <a:t>Simulační scénáře</a:t>
            </a:r>
          </a:p>
          <a:p>
            <a:pPr lvl="1" algn="just"/>
            <a:r>
              <a:rPr lang="cs-CZ" sz="1600" dirty="0"/>
              <a:t>Scénáře stavu okolí</a:t>
            </a:r>
          </a:p>
          <a:p>
            <a:pPr lvl="1" algn="just"/>
            <a:r>
              <a:rPr lang="cs-CZ" sz="1600" dirty="0"/>
              <a:t>Scénáře procesu okolí</a:t>
            </a:r>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Metoda scénářů</a:t>
            </a:r>
            <a:endParaRPr lang="cs-CZ" dirty="0"/>
          </a:p>
        </p:txBody>
      </p:sp>
    </p:spTree>
    <p:extLst>
      <p:ext uri="{BB962C8B-B14F-4D97-AF65-F5344CB8AC3E}">
        <p14:creationId xmlns:p14="http://schemas.microsoft.com/office/powerpoint/2010/main" val="40649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Zaměření na specifické úkoly, které představují pro podnik klíčovou oblast podnikání.</a:t>
            </a:r>
          </a:p>
          <a:p>
            <a:pPr lvl="0" algn="just"/>
            <a:r>
              <a:rPr lang="cs-CZ" sz="1600" dirty="0"/>
              <a:t>Účelnou a pro podnik co nejvýhodnější reakci na změny, rušivé vlivy, rizika a šance, které se mohou vyskytnout.</a:t>
            </a:r>
          </a:p>
          <a:p>
            <a:pPr lvl="0" algn="just"/>
            <a:r>
              <a:rPr lang="cs-CZ" sz="1600" dirty="0"/>
              <a:t>Cestu k nalezení konkurenční výhody ve srovnání s ostatními konkurenty a její co nejdelší udržení.</a:t>
            </a:r>
          </a:p>
          <a:p>
            <a:pPr lvl="0" algn="just"/>
            <a:r>
              <a:rPr lang="cs-CZ" sz="1600" dirty="0"/>
              <a:t>Způsob jak využít relevantní přednosti podniku a využití agresivních iniciativ.</a:t>
            </a:r>
          </a:p>
          <a:p>
            <a:pPr algn="just"/>
            <a:r>
              <a:rPr lang="cs-CZ" sz="1600" dirty="0"/>
              <a:t>Orientaci na vytvoření potřebné podnikové stability jak v podnikání, tak i ve vnitřní sociální oblasti.</a:t>
            </a:r>
            <a:endParaRPr lang="cs-CZ" sz="1600" dirty="0" smtClean="0"/>
          </a:p>
          <a:p>
            <a:pPr algn="just"/>
            <a:r>
              <a:rPr lang="cs-CZ" sz="1600" dirty="0" smtClean="0"/>
              <a:t>Dlouhodobý charakter, vysoké riziko, dynamický a kreativní přístup</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Základní charakteristiky strategického řízení</a:t>
            </a:r>
            <a:endParaRPr lang="cs-CZ" dirty="0"/>
          </a:p>
        </p:txBody>
      </p:sp>
    </p:spTree>
    <p:extLst>
      <p:ext uri="{BB962C8B-B14F-4D97-AF65-F5344CB8AC3E}">
        <p14:creationId xmlns:p14="http://schemas.microsoft.com/office/powerpoint/2010/main" val="23622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771550"/>
            <a:ext cx="777686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Spíše než pojem bližší podnikatelské prostředí se používá pojem trh nebo odvětví, nebo také </a:t>
            </a:r>
            <a:r>
              <a:rPr lang="cs-CZ" sz="1600" dirty="0" err="1"/>
              <a:t>mezoprostředí</a:t>
            </a:r>
            <a:r>
              <a:rPr lang="cs-CZ" sz="1600" dirty="0"/>
              <a:t>. </a:t>
            </a:r>
            <a:r>
              <a:rPr lang="cs-CZ" sz="1600" dirty="0" smtClean="0"/>
              <a:t>Někteří </a:t>
            </a:r>
            <a:r>
              <a:rPr lang="cs-CZ" sz="1600" dirty="0"/>
              <a:t>autoři začleňují toto prostředí do mikroprostředí, tj. do </a:t>
            </a:r>
            <a:r>
              <a:rPr lang="cs-CZ" sz="1600" dirty="0" smtClean="0"/>
              <a:t>interního prostředí </a:t>
            </a:r>
            <a:r>
              <a:rPr lang="cs-CZ" sz="1600" dirty="0"/>
              <a:t>podniku. </a:t>
            </a:r>
            <a:endParaRPr lang="cs-CZ" sz="1600" dirty="0" smtClean="0"/>
          </a:p>
          <a:p>
            <a:pPr algn="just"/>
            <a:r>
              <a:rPr lang="cs-CZ" sz="1600" dirty="0" smtClean="0"/>
              <a:t>Základní </a:t>
            </a:r>
            <a:r>
              <a:rPr lang="cs-CZ" sz="1600" dirty="0"/>
              <a:t>charakteristikou tohoto podnikatelského prostředí je to, že podniky mohou ovlivňovat subjekty a síly tohoto podnikatelského prostředí. Toto ovlivňování je cílené a záměrné. </a:t>
            </a:r>
            <a:endParaRPr lang="cs-CZ" sz="1600" dirty="0" smtClean="0"/>
          </a:p>
          <a:p>
            <a:pPr algn="just"/>
            <a:r>
              <a:rPr lang="cs-CZ" sz="1600" dirty="0" smtClean="0"/>
              <a:t>Tržní </a:t>
            </a:r>
            <a:r>
              <a:rPr lang="cs-CZ" sz="1600" dirty="0"/>
              <a:t>prostředí můžeme označit jako úroveň transakční, protože právě v tomto prostředí dochází k transakcím spojených s realizací podnikatelských aktivit.</a:t>
            </a:r>
          </a:p>
          <a:p>
            <a:pPr algn="just"/>
            <a:r>
              <a:rPr lang="cs-CZ" sz="1600" dirty="0"/>
              <a:t>Subjekty tržního prostředí zahrnují skupiny lidí nebo organizace mající bezprostřední vztah ke konkrétnímu podnikatelskému subjektu. Mezi subjekty tržního prostředí patří</a:t>
            </a:r>
            <a:r>
              <a:rPr lang="cs-CZ" sz="1600" dirty="0" smtClean="0"/>
              <a:t>: zákazníci, konkurence, distribuční články, veřejnost, vnější </a:t>
            </a:r>
            <a:r>
              <a:rPr lang="cs-CZ" sz="1600" dirty="0" err="1" smtClean="0"/>
              <a:t>ovlivňovatelé</a:t>
            </a:r>
            <a:r>
              <a:rPr lang="cs-CZ" sz="1600" dirty="0" smtClean="0"/>
              <a:t>.</a:t>
            </a:r>
          </a:p>
          <a:p>
            <a:pPr algn="just"/>
            <a:r>
              <a:rPr lang="cs-CZ" sz="1600" dirty="0"/>
              <a:t>Analýza tržního prostředí se zaměřuje na hodnocení základních parametrů trhu a situaci v konkrétním odvětví. Proto analýzu tržního prostředí lze rozdělit na analýzu odvětví a analýzu trhu.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Tržní prostředí</a:t>
            </a:r>
            <a:endParaRPr lang="cs-CZ" dirty="0"/>
          </a:p>
        </p:txBody>
      </p:sp>
    </p:spTree>
    <p:extLst>
      <p:ext uri="{BB962C8B-B14F-4D97-AF65-F5344CB8AC3E}">
        <p14:creationId xmlns:p14="http://schemas.microsoft.com/office/powerpoint/2010/main" val="73825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500" b="1" dirty="0"/>
              <a:t>Trh</a:t>
            </a:r>
            <a:r>
              <a:rPr lang="cs-CZ" sz="1500" dirty="0"/>
              <a:t> představuje, z pohledu podniku a marketingového chápání, skupinu zákazníků podniku, ať už cílových nebo potenciálních. </a:t>
            </a:r>
            <a:endParaRPr lang="cs-CZ" sz="1500" dirty="0" smtClean="0"/>
          </a:p>
          <a:p>
            <a:pPr algn="just"/>
            <a:r>
              <a:rPr lang="cs-CZ" sz="1500" dirty="0" smtClean="0"/>
              <a:t>Podle </a:t>
            </a:r>
            <a:r>
              <a:rPr lang="cs-CZ" sz="1500" dirty="0"/>
              <a:t>typu zákazníků rozlišujeme trh spotřebitelský a trh organizací. </a:t>
            </a:r>
            <a:r>
              <a:rPr lang="cs-CZ" sz="1500" i="1" dirty="0"/>
              <a:t>Na trhu spotřebitelském </a:t>
            </a:r>
            <a:r>
              <a:rPr lang="cs-CZ" sz="1500" dirty="0"/>
              <a:t>se pohybují jednotlivci a domácnosti, které nakupují produkty a služby za účelem spotřeby (hovoříme o nich jako o konečných spotřebitelích). </a:t>
            </a:r>
            <a:r>
              <a:rPr lang="cs-CZ" sz="1500" i="1" dirty="0"/>
              <a:t>Na trhu organizací </a:t>
            </a:r>
            <a:r>
              <a:rPr lang="cs-CZ" sz="1500" dirty="0"/>
              <a:t>působí podniky, organizace, které nakupují zboží a služby za účelem dalšího prodeje (obchodní podniky), přepracování (výrobní podniky) nebo užití pro společnost (vláda, neziskové organizace). Odvětví pak produkuje a poté prodává výrobky a služby pro zákazníky s cílem uspokojení jejich potřeb</a:t>
            </a:r>
            <a:r>
              <a:rPr lang="cs-CZ" sz="1500" dirty="0" smtClean="0"/>
              <a:t>.</a:t>
            </a:r>
          </a:p>
          <a:p>
            <a:r>
              <a:rPr lang="cs-CZ" sz="1500" i="1" dirty="0" err="1"/>
              <a:t>Kotler</a:t>
            </a:r>
            <a:r>
              <a:rPr lang="cs-CZ" sz="1500" i="1" dirty="0"/>
              <a:t> a Keller </a:t>
            </a:r>
            <a:r>
              <a:rPr lang="cs-CZ" sz="1500" dirty="0"/>
              <a:t>(2013, s. 38) člení trhy do pěti skupin, které jsou vzájemně provázány určitými vazbami směny a probíhají mezi nimi </a:t>
            </a:r>
            <a:r>
              <a:rPr lang="cs-CZ" sz="1500" dirty="0" smtClean="0"/>
              <a:t>toky: trh </a:t>
            </a:r>
            <a:r>
              <a:rPr lang="cs-CZ" sz="1500" dirty="0"/>
              <a:t>zdrojů (trh surovin, práce a peněz), trh výrobců, trh prostředníků, spotřební trh a vládní trh. </a:t>
            </a:r>
          </a:p>
          <a:p>
            <a:r>
              <a:rPr lang="cs-CZ" sz="1500" i="1" dirty="0"/>
              <a:t>Michael E. Porter </a:t>
            </a:r>
            <a:r>
              <a:rPr lang="cs-CZ" sz="1500" dirty="0"/>
              <a:t>rozdělil trh (na základě životního cyklu odvětví, míry koncentrace podniků v odvětví, fází cyklu produktu a míře vystavení trhu mezinárodní konkurenci) na pět typů (Jakubíková 2013, s. 160</a:t>
            </a:r>
            <a:r>
              <a:rPr lang="cs-CZ" sz="1500" dirty="0" smtClean="0"/>
              <a:t>): trhy nově vznikající, rostoucí trhy, dospělé a upadající trhy, globální trhy.</a:t>
            </a:r>
            <a:endParaRPr lang="cs-CZ" sz="1500" dirty="0"/>
          </a:p>
          <a:p>
            <a:pPr algn="just"/>
            <a:endParaRPr lang="cs-CZ" sz="15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Trh</a:t>
            </a:r>
            <a:endParaRPr lang="cs-CZ" dirty="0"/>
          </a:p>
        </p:txBody>
      </p:sp>
    </p:spTree>
    <p:extLst>
      <p:ext uri="{BB962C8B-B14F-4D97-AF65-F5344CB8AC3E}">
        <p14:creationId xmlns:p14="http://schemas.microsoft.com/office/powerpoint/2010/main" val="186604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Odvětví</a:t>
            </a:r>
            <a:r>
              <a:rPr lang="cs-CZ" sz="1600" dirty="0"/>
              <a:t> je konkrétní oblast podnikatelského působení podniku. </a:t>
            </a:r>
            <a:r>
              <a:rPr lang="cs-CZ" sz="1600" dirty="0" smtClean="0"/>
              <a:t>Odvětví </a:t>
            </a:r>
            <a:r>
              <a:rPr lang="cs-CZ" sz="1600" dirty="0"/>
              <a:t>zahrnuje podniky s velice podobnými činnostmi. Odvětví pak produkuje a poté prodává výrobky a služby pro zákazníky s cílem uspokojení jejich potřeb.</a:t>
            </a:r>
          </a:p>
          <a:p>
            <a:pPr algn="just"/>
            <a:r>
              <a:rPr lang="cs-CZ" sz="1600" dirty="0" smtClean="0"/>
              <a:t>Odvětví </a:t>
            </a:r>
            <a:r>
              <a:rPr lang="cs-CZ" sz="1600" dirty="0"/>
              <a:t>je tak představováno specifickou skupinou podniků, které operují v témže sektoru ekonomiky. Přičemž sektor je jedním ze základních elementů každé národní ekonomiky. Ekonomika se zpravidla člení podle základních činností, které se v ní odehrávají, na čtyři </a:t>
            </a:r>
            <a:r>
              <a:rPr lang="cs-CZ" sz="1600" dirty="0" smtClean="0"/>
              <a:t>sektory: primární, sekundární, terciární, kvartérní.</a:t>
            </a:r>
          </a:p>
          <a:p>
            <a:pPr algn="just"/>
            <a:r>
              <a:rPr lang="cs-CZ" sz="1600" dirty="0" smtClean="0"/>
              <a:t>Odvětví</a:t>
            </a:r>
            <a:r>
              <a:rPr lang="cs-CZ" sz="1600" dirty="0"/>
              <a:t>, resp. ekonomické činnosti jsou v ČR i v rámci Evropské unie povinně zatřiďovány podle klasifikace NACE-CZ, která je odvozena z mezinárodní klasifikace ISIC (Mezinárodní klasifikace všech ekonomických činností), kterou používá mezinárodní organizace OSN</a:t>
            </a:r>
            <a:r>
              <a:rPr lang="cs-CZ" sz="1600" dirty="0" smtClean="0"/>
              <a:t>.</a:t>
            </a:r>
          </a:p>
          <a:p>
            <a:pPr algn="just"/>
            <a:r>
              <a:rPr lang="cs-CZ" sz="1600" dirty="0"/>
              <a:t>Postavení jednotlivých odvětví v ekonomice státu pak vyjadřuje odvětvová struktura, kterou tvoří jednotlivé ekonomické činnosti podle NACE-CZ a vztahy mezi </a:t>
            </a:r>
            <a:r>
              <a:rPr lang="cs-CZ" sz="1600" dirty="0" smtClean="0"/>
              <a:t>nimi.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Odvětví</a:t>
            </a:r>
            <a:endParaRPr lang="cs-CZ" dirty="0"/>
          </a:p>
        </p:txBody>
      </p:sp>
    </p:spTree>
    <p:extLst>
      <p:ext uri="{BB962C8B-B14F-4D97-AF65-F5344CB8AC3E}">
        <p14:creationId xmlns:p14="http://schemas.microsoft.com/office/powerpoint/2010/main" val="22620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Analýza tržního prostředí probíhá ve dvou rovinách. </a:t>
            </a:r>
            <a:r>
              <a:rPr lang="cs-CZ" sz="1600" b="1" dirty="0" smtClean="0"/>
              <a:t>Analýzy </a:t>
            </a:r>
            <a:r>
              <a:rPr lang="cs-CZ" sz="1600" b="1" dirty="0"/>
              <a:t>odvětví </a:t>
            </a:r>
            <a:r>
              <a:rPr lang="cs-CZ" sz="1600" dirty="0"/>
              <a:t>se zaměřují na identifikaci hlavních konkurentů daného podniku, jejich sílu a celkovou strukturu odvětví. </a:t>
            </a:r>
            <a:r>
              <a:rPr lang="cs-CZ" sz="1600" b="1" dirty="0" smtClean="0"/>
              <a:t>Analýza </a:t>
            </a:r>
            <a:r>
              <a:rPr lang="cs-CZ" sz="1600" b="1" dirty="0"/>
              <a:t>trhu </a:t>
            </a:r>
            <a:r>
              <a:rPr lang="cs-CZ" sz="1600" dirty="0"/>
              <a:t>se poté zaměřuje na specifikaci a popis zákazníků a zákaznických skupin</a:t>
            </a:r>
            <a:r>
              <a:rPr lang="cs-CZ" sz="1600" dirty="0" smtClean="0"/>
              <a:t>. Informačními </a:t>
            </a:r>
            <a:r>
              <a:rPr lang="cs-CZ" sz="1600" dirty="0"/>
              <a:t>zdroji k analýze tržního prostředí jsou především sekundární informace vztahující se k cílovému trhu, primární informace získané výzkumem, informace z  informačního systému podniku</a:t>
            </a:r>
            <a:r>
              <a:rPr lang="cs-CZ" sz="1600" dirty="0" smtClean="0"/>
              <a:t>.</a:t>
            </a:r>
          </a:p>
          <a:p>
            <a:pPr algn="just"/>
            <a:r>
              <a:rPr lang="cs-CZ" sz="1600" dirty="0" smtClean="0"/>
              <a:t>Metody analýzy odvětví a trhu:</a:t>
            </a:r>
          </a:p>
          <a:p>
            <a:pPr lvl="1" algn="just"/>
            <a:r>
              <a:rPr lang="cs-CZ" sz="1600" dirty="0" smtClean="0"/>
              <a:t>Analýza </a:t>
            </a:r>
            <a:r>
              <a:rPr lang="cs-CZ" sz="1600" dirty="0"/>
              <a:t>odvětví – hybné síly odvětví, atraktivita </a:t>
            </a:r>
            <a:r>
              <a:rPr lang="cs-CZ" sz="1600" dirty="0" smtClean="0"/>
              <a:t>odvětví</a:t>
            </a:r>
          </a:p>
          <a:p>
            <a:pPr lvl="1" algn="just"/>
            <a:r>
              <a:rPr lang="cs-CZ" sz="1600" dirty="0" smtClean="0"/>
              <a:t>Analýza </a:t>
            </a:r>
            <a:r>
              <a:rPr lang="cs-CZ" sz="1600" dirty="0"/>
              <a:t>konkurence – Porter, mapa konkurenčních </a:t>
            </a:r>
            <a:r>
              <a:rPr lang="cs-CZ" sz="1600" dirty="0" smtClean="0"/>
              <a:t>skupin</a:t>
            </a:r>
          </a:p>
          <a:p>
            <a:pPr lvl="1" algn="just"/>
            <a:r>
              <a:rPr lang="cs-CZ" sz="1600" dirty="0" smtClean="0"/>
              <a:t>Analýza zákazníků</a:t>
            </a:r>
          </a:p>
          <a:p>
            <a:pPr lvl="1" algn="just"/>
            <a:r>
              <a:rPr lang="cs-CZ" sz="1600" dirty="0" smtClean="0"/>
              <a:t>Výzkum trhu</a:t>
            </a:r>
          </a:p>
          <a:p>
            <a:pPr lvl="1" algn="just"/>
            <a:r>
              <a:rPr lang="cs-CZ" sz="1600" dirty="0" smtClean="0"/>
              <a:t>Strategické mapy</a:t>
            </a:r>
          </a:p>
          <a:p>
            <a:pPr lvl="1" algn="just"/>
            <a:r>
              <a:rPr lang="cs-CZ" sz="1600" dirty="0" smtClean="0"/>
              <a:t>Analýza </a:t>
            </a:r>
            <a:r>
              <a:rPr lang="cs-CZ" sz="1600" dirty="0"/>
              <a:t>globalizačních </a:t>
            </a:r>
            <a:r>
              <a:rPr lang="cs-CZ" sz="1600" dirty="0" smtClean="0"/>
              <a:t>trendů</a:t>
            </a:r>
          </a:p>
          <a:p>
            <a:pPr lvl="1" algn="just"/>
            <a:r>
              <a:rPr lang="cs-CZ" sz="1600" dirty="0" smtClean="0"/>
              <a:t>Analýza strategické mezery</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a trhu</a:t>
            </a:r>
            <a:endParaRPr lang="cs-CZ" dirty="0"/>
          </a:p>
        </p:txBody>
      </p:sp>
    </p:spTree>
    <p:extLst>
      <p:ext uri="{BB962C8B-B14F-4D97-AF65-F5344CB8AC3E}">
        <p14:creationId xmlns:p14="http://schemas.microsoft.com/office/powerpoint/2010/main" val="21100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Objektem analýzy odvětví jsou podnikatelské subjekty v konkrétním odvětví. Analýza odvětví pak má za cíl popsat strukturu konkrétního odvětví, identifikovat hlavní hybné síly odvětví, zhodnotit atraktivitu odvětví a úroveň odvětví</a:t>
            </a:r>
            <a:r>
              <a:rPr lang="cs-CZ" sz="1600" dirty="0" smtClean="0"/>
              <a:t>.</a:t>
            </a:r>
          </a:p>
          <a:p>
            <a:pPr algn="just"/>
            <a:r>
              <a:rPr lang="cs-CZ" sz="1600" b="1" dirty="0"/>
              <a:t>Odvětvová struktura</a:t>
            </a:r>
            <a:r>
              <a:rPr lang="cs-CZ" sz="1600" dirty="0"/>
              <a:t> sleduje základní charakteristiky konkrétního odvětví </a:t>
            </a:r>
            <a:r>
              <a:rPr lang="cs-CZ" sz="1600" dirty="0" smtClean="0"/>
              <a:t>:</a:t>
            </a:r>
            <a:endParaRPr lang="cs-CZ" sz="1600" dirty="0"/>
          </a:p>
          <a:p>
            <a:pPr lvl="1" algn="just"/>
            <a:r>
              <a:rPr lang="cs-CZ" sz="1400" dirty="0"/>
              <a:t>počet a velikosti podniků v odvětví;</a:t>
            </a:r>
          </a:p>
          <a:p>
            <a:pPr lvl="1" algn="just"/>
            <a:r>
              <a:rPr lang="cs-CZ" sz="1400" dirty="0"/>
              <a:t>typy produktů a služeb na daném odvětví;</a:t>
            </a:r>
          </a:p>
          <a:p>
            <a:pPr lvl="1" algn="just"/>
            <a:r>
              <a:rPr lang="cs-CZ" sz="1400" dirty="0"/>
              <a:t>sílu jednotlivých podniků v daném odvětví;</a:t>
            </a:r>
          </a:p>
          <a:p>
            <a:pPr lvl="1" algn="just"/>
            <a:r>
              <a:rPr lang="cs-CZ" sz="1400" dirty="0"/>
              <a:t>velikost tržních bariér daného odvětví</a:t>
            </a:r>
            <a:r>
              <a:rPr lang="cs-CZ" sz="1400" dirty="0" smtClean="0"/>
              <a:t>.</a:t>
            </a:r>
          </a:p>
          <a:p>
            <a:pPr algn="just"/>
            <a:r>
              <a:rPr lang="cs-CZ" sz="1600" b="1" dirty="0"/>
              <a:t>Analýza hybných sil</a:t>
            </a:r>
            <a:r>
              <a:rPr lang="cs-CZ" sz="1600" dirty="0"/>
              <a:t> odvětví má za účel vymezit síly v odvětví, které jsou určující pro podnik v konkrétním odvětví. Postup při analýze hybných sil odvětví zahrnuje tyto kroky </a:t>
            </a:r>
            <a:r>
              <a:rPr lang="cs-CZ" sz="1600" dirty="0" smtClean="0"/>
              <a:t>:</a:t>
            </a:r>
            <a:endParaRPr lang="cs-CZ" sz="1600" dirty="0"/>
          </a:p>
          <a:p>
            <a:pPr lvl="1" algn="just"/>
            <a:r>
              <a:rPr lang="cs-CZ" sz="1400" dirty="0"/>
              <a:t>definování relevantního odvětví;</a:t>
            </a:r>
          </a:p>
          <a:p>
            <a:pPr lvl="1" algn="just"/>
            <a:r>
              <a:rPr lang="cs-CZ" sz="1400" dirty="0"/>
              <a:t>identifikace klíčových hráčů, sil v jednotlivých skupinách podle </a:t>
            </a:r>
            <a:r>
              <a:rPr lang="cs-CZ" sz="1400" dirty="0" err="1"/>
              <a:t>Porterovy</a:t>
            </a:r>
            <a:r>
              <a:rPr lang="cs-CZ" sz="1400" dirty="0"/>
              <a:t> analýzy konkurence;</a:t>
            </a:r>
          </a:p>
          <a:p>
            <a:pPr lvl="1" algn="just"/>
            <a:r>
              <a:rPr lang="cs-CZ" sz="1400" dirty="0"/>
              <a:t>určení síly jednotlivých sil a zdrojů jejich síly;</a:t>
            </a:r>
          </a:p>
          <a:p>
            <a:pPr lvl="1" algn="just"/>
            <a:r>
              <a:rPr lang="cs-CZ" sz="1400" dirty="0"/>
              <a:t>zhodnocení celkové struktury odvětví.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a:t>
            </a:r>
            <a:endParaRPr lang="cs-CZ" dirty="0"/>
          </a:p>
        </p:txBody>
      </p:sp>
    </p:spTree>
    <p:extLst>
      <p:ext uri="{BB962C8B-B14F-4D97-AF65-F5344CB8AC3E}">
        <p14:creationId xmlns:p14="http://schemas.microsoft.com/office/powerpoint/2010/main" val="40275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5124"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err="1"/>
              <a:t>Porterova</a:t>
            </a:r>
            <a:r>
              <a:rPr lang="cs-CZ" sz="1600" b="1" dirty="0"/>
              <a:t> analýza pěti konkurenčních sil</a:t>
            </a:r>
            <a:r>
              <a:rPr lang="cs-CZ" sz="1600" dirty="0"/>
              <a:t> hodnotí konkurenční síly v daném odvětví, které ovlivňují dlouhodobou ziskovou přitažlivost konkrétního odvětví. K hodnoceným konkurenčním silám patří (Porter, 1994):</a:t>
            </a:r>
          </a:p>
          <a:p>
            <a:pPr lvl="1" algn="just"/>
            <a:r>
              <a:rPr lang="cs-CZ" sz="1400" b="1" dirty="0"/>
              <a:t>Stávající konkurenti</a:t>
            </a:r>
            <a:r>
              <a:rPr lang="cs-CZ" sz="1400" dirty="0"/>
              <a:t> – jejich schopnost ovlivnit cenu a nabízené množství daného výrobku/služby.</a:t>
            </a:r>
          </a:p>
          <a:p>
            <a:pPr lvl="1" algn="just"/>
            <a:r>
              <a:rPr lang="cs-CZ" sz="1400" b="1" dirty="0"/>
              <a:t>Potenciální konkurenti</a:t>
            </a:r>
            <a:r>
              <a:rPr lang="cs-CZ" sz="1400" dirty="0"/>
              <a:t> – možnost, že vstoupí na trh a ovlivní cenu a nabízené množství daného výrobku/služby.</a:t>
            </a:r>
          </a:p>
          <a:p>
            <a:pPr lvl="1" algn="just"/>
            <a:r>
              <a:rPr lang="cs-CZ" sz="1400" b="1" dirty="0"/>
              <a:t>Dodavatelé</a:t>
            </a:r>
            <a:r>
              <a:rPr lang="cs-CZ" sz="1400" dirty="0"/>
              <a:t> – jejich schopnost ovlivnit cenu a nabízené množství potřebných vstupů.</a:t>
            </a:r>
          </a:p>
          <a:p>
            <a:pPr lvl="1" algn="just"/>
            <a:r>
              <a:rPr lang="cs-CZ" sz="1400" b="1" dirty="0"/>
              <a:t>Kupující</a:t>
            </a:r>
            <a:r>
              <a:rPr lang="cs-CZ" sz="1400" dirty="0"/>
              <a:t> – jejich schopnost ovlivnit cenu a poptávané množství daného výrobku/služby.</a:t>
            </a:r>
          </a:p>
          <a:p>
            <a:pPr lvl="1" algn="just"/>
            <a:r>
              <a:rPr lang="cs-CZ" sz="1400" b="1" dirty="0"/>
              <a:t>Substituty </a:t>
            </a:r>
            <a:r>
              <a:rPr lang="cs-CZ" sz="1400" dirty="0"/>
              <a:t>– cena a nabízené množství výrobků/služeb aspoň částečně schopných nahradit daný výrobek/službu.</a:t>
            </a:r>
          </a:p>
          <a:p>
            <a:pPr lvl="0" algn="just"/>
            <a:r>
              <a:rPr lang="cs-CZ" sz="1600" dirty="0" smtClean="0"/>
              <a:t>V</a:t>
            </a:r>
            <a:r>
              <a:rPr lang="cs-CZ" sz="1600" dirty="0"/>
              <a:t> souvislosti s výraznými změnami v podnikatelském prostředí, dochází k určitým modifikacím tohoto tradičního modelu konkurenčních sil. Například se přidává šestá síla, a to komplementární produkty</a:t>
            </a:r>
          </a:p>
          <a:p>
            <a:pPr marL="457200" lvl="1"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II</a:t>
            </a:r>
            <a:endParaRPr lang="cs-CZ" dirty="0"/>
          </a:p>
        </p:txBody>
      </p:sp>
    </p:spTree>
    <p:extLst>
      <p:ext uri="{BB962C8B-B14F-4D97-AF65-F5344CB8AC3E}">
        <p14:creationId xmlns:p14="http://schemas.microsoft.com/office/powerpoint/2010/main" val="2492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00600" cy="507703"/>
          </a:xfrm>
        </p:spPr>
        <p:txBody>
          <a:bodyPr/>
          <a:lstStyle/>
          <a:p>
            <a:r>
              <a:rPr lang="cs-CZ" dirty="0" err="1" smtClean="0"/>
              <a:t>Porterova</a:t>
            </a:r>
            <a:r>
              <a:rPr lang="cs-CZ" dirty="0" smtClean="0"/>
              <a:t> analýza pěti konkurenčních sil</a:t>
            </a:r>
            <a:endParaRPr lang="cs-CZ" dirty="0"/>
          </a:p>
        </p:txBody>
      </p:sp>
      <p:pic>
        <p:nvPicPr>
          <p:cNvPr id="5" name="Obrázek 4" descr="Porter_5_sil.jpg"/>
          <p:cNvPicPr/>
          <p:nvPr/>
        </p:nvPicPr>
        <p:blipFill>
          <a:blip r:embed="rId2" cstate="print"/>
          <a:stretch>
            <a:fillRect/>
          </a:stretch>
        </p:blipFill>
        <p:spPr>
          <a:xfrm>
            <a:off x="683568" y="843558"/>
            <a:ext cx="6912768" cy="3672408"/>
          </a:xfrm>
          <a:prstGeom prst="rect">
            <a:avLst/>
          </a:prstGeom>
        </p:spPr>
      </p:pic>
    </p:spTree>
    <p:extLst>
      <p:ext uri="{BB962C8B-B14F-4D97-AF65-F5344CB8AC3E}">
        <p14:creationId xmlns:p14="http://schemas.microsoft.com/office/powerpoint/2010/main" val="40343186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Atraktivita odvětví</a:t>
            </a:r>
            <a:r>
              <a:rPr lang="cs-CZ" sz="1600" dirty="0"/>
              <a:t> představuje multikriteriální hodnocení daného odvětví na základě vybraných faktorů a jejich váženého hodnocení. Váchal a Váchalová (2001) uvádějí, že těchto faktorů je 15 a hodnotí se pomocí stupnice 1 až 10. Čím je atraktivita vyšší, tak tím větší možnost má podnik uplatnit své zdroje a schopnosti. Různí autoři zahrnují do faktorů hodnotících atraktivitu odvětví různé </a:t>
            </a:r>
            <a:r>
              <a:rPr lang="cs-CZ" sz="1600" dirty="0" smtClean="0"/>
              <a:t>prvky. </a:t>
            </a:r>
          </a:p>
          <a:p>
            <a:pPr algn="just"/>
            <a:r>
              <a:rPr lang="cs-CZ" sz="1600" b="1" i="1" dirty="0"/>
              <a:t>Faktory atraktivity dle </a:t>
            </a:r>
            <a:r>
              <a:rPr lang="cs-CZ" sz="1600" b="1" i="1" dirty="0" err="1"/>
              <a:t>Shrivastava</a:t>
            </a:r>
            <a:r>
              <a:rPr lang="cs-CZ" sz="1600" b="1" dirty="0"/>
              <a:t> </a:t>
            </a:r>
            <a:r>
              <a:rPr lang="cs-CZ" sz="1600" dirty="0"/>
              <a:t>(1994) – faktory trhu (velikost trhu, velikost klíčových segmentů, roční míra růstu, různorodost trhu, citlivost na cenu a vnější faktory, cykličnost a sezónnost), faktory konkurence (míra a typ konkurence, vstupy a výstupy, změny podílů, substituce novou technologií, míra a typy integrace, způsob oceňování výrobků), finanční a ekonomické faktory (marže, faktory finanční páky, bariéry vstupu a výstupu, využití kapacity), technologické faktory (dospělost a nestálost, komplexnost, diferenciace, patenty a autorská práva, potřebná technologie výroby), </a:t>
            </a:r>
            <a:r>
              <a:rPr lang="cs-CZ" sz="1600" dirty="0" err="1"/>
              <a:t>socio</a:t>
            </a:r>
            <a:r>
              <a:rPr lang="cs-CZ" sz="1600" dirty="0"/>
              <a:t>-politické faktory prostředí (společenské postoje a trendy, zákony a vládní regulace, vliv zájmových skupin a vládních představitelů, lidský faktor).</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III</a:t>
            </a:r>
            <a:endParaRPr lang="cs-CZ" dirty="0"/>
          </a:p>
        </p:txBody>
      </p:sp>
    </p:spTree>
    <p:extLst>
      <p:ext uri="{BB962C8B-B14F-4D97-AF65-F5344CB8AC3E}">
        <p14:creationId xmlns:p14="http://schemas.microsoft.com/office/powerpoint/2010/main" val="122122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a:t>Faktory atraktivity dle Sedláčkové</a:t>
            </a:r>
            <a:r>
              <a:rPr lang="cs-CZ" sz="1600" b="1" dirty="0"/>
              <a:t> </a:t>
            </a:r>
            <a:r>
              <a:rPr lang="cs-CZ" sz="1600" dirty="0"/>
              <a:t>(2000) – velikost trhu, růstový potenciál, etapa životního cyklu, struktura odvětví, vliv hybných </a:t>
            </a:r>
            <a:r>
              <a:rPr lang="cs-CZ" sz="1600" dirty="0" err="1"/>
              <a:t>změnotvorných</a:t>
            </a:r>
            <a:r>
              <a:rPr lang="cs-CZ" sz="1600" dirty="0"/>
              <a:t> sil, pravděpodobnost vstupu nebo odchodu velkého podniku, nároky na kapitál, stabilita poptávky, technologická úroveň a inovace, nákladové podmínky, intenzita konkurenčního boje v odvětví, legislativní, politické a jiné regulace odvětví</a:t>
            </a:r>
            <a:r>
              <a:rPr lang="cs-CZ" sz="1600" dirty="0" smtClean="0"/>
              <a:t>.</a:t>
            </a:r>
          </a:p>
          <a:p>
            <a:pPr algn="just"/>
            <a:endParaRPr lang="cs-CZ" sz="1600" dirty="0" smtClean="0"/>
          </a:p>
          <a:p>
            <a:pPr lvl="0" algn="just"/>
            <a:r>
              <a:rPr lang="cs-CZ" sz="1600" b="1" i="1" dirty="0"/>
              <a:t>Faktory atraktivity dle Tiché a Hrona </a:t>
            </a:r>
            <a:r>
              <a:rPr lang="cs-CZ" sz="1600" dirty="0"/>
              <a:t>(2003) – růstový potenciál, diversita trhu, ziskovost, exponovanost, koncentrace, odbyt, specializace, značka, distribuce, cenová politika, nákladová pozice, služby, technologie, integrace, možnost vstupu a výstupu</a:t>
            </a:r>
            <a:r>
              <a:rPr lang="cs-CZ" sz="1600" dirty="0" smtClean="0"/>
              <a:t>.</a:t>
            </a:r>
          </a:p>
          <a:p>
            <a:pPr lvl="0" algn="just"/>
            <a:endParaRPr lang="cs-CZ" sz="1600" dirty="0"/>
          </a:p>
          <a:p>
            <a:pPr algn="just"/>
            <a:r>
              <a:rPr lang="cs-CZ" sz="1600" b="1" i="1" dirty="0"/>
              <a:t>Faktory atraktivity dle Kováře</a:t>
            </a:r>
            <a:r>
              <a:rPr lang="cs-CZ" sz="1600" b="1" dirty="0"/>
              <a:t> </a:t>
            </a:r>
            <a:r>
              <a:rPr lang="cs-CZ" sz="1600" dirty="0"/>
              <a:t>– velikost trhu, trendy růstu trhu (politické, ekonomické, sociální a technické), ziskovost trhu (nedostatek kupní síly, nedostatečná síla dodavatelů, intenzita vnitřní rivality), zranitelnost trhu (hrozba nových vstupů, dostupnost efektivních substitučních výrobků).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IV</a:t>
            </a:r>
            <a:endParaRPr lang="cs-CZ" dirty="0"/>
          </a:p>
        </p:txBody>
      </p:sp>
    </p:spTree>
    <p:extLst>
      <p:ext uri="{BB962C8B-B14F-4D97-AF65-F5344CB8AC3E}">
        <p14:creationId xmlns:p14="http://schemas.microsoft.com/office/powerpoint/2010/main" val="287964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a:t>Faktory atraktivity dle </a:t>
            </a:r>
            <a:r>
              <a:rPr lang="cs-CZ" sz="1600" b="1" i="1" dirty="0" err="1"/>
              <a:t>Portera</a:t>
            </a:r>
            <a:r>
              <a:rPr lang="cs-CZ" sz="1600" b="1" dirty="0"/>
              <a:t> </a:t>
            </a:r>
            <a:r>
              <a:rPr lang="cs-CZ" sz="1600" dirty="0"/>
              <a:t>– zisky převyšující náklady na vstup, příležitost růstu, překážky vstupu do odvětví, investiční náklady nezbytné pro zapojení se do nového podnikání, dodatečné investice na překonání dalších překážek vstupu, očekávané náklady způsobené odvetou členů odvětví vůči vstupu, očekávané hotovostní toky spojené s přítomností v odvětví, možnost pro nový podnik si v odvětví vytvořit dlouhodobě obranyschopnou pozici atd.</a:t>
            </a:r>
            <a:r>
              <a:rPr lang="cs-CZ" sz="1600" dirty="0" smtClean="0"/>
              <a:t> </a:t>
            </a:r>
          </a:p>
          <a:p>
            <a:pPr algn="just"/>
            <a:r>
              <a:rPr lang="cs-CZ" sz="1600" dirty="0"/>
              <a:t>K hodnocení úrovně a vyspělosti odvětví se používá metoda Michaela E. </a:t>
            </a:r>
            <a:r>
              <a:rPr lang="cs-CZ" sz="1600" dirty="0" err="1"/>
              <a:t>Portera</a:t>
            </a:r>
            <a:r>
              <a:rPr lang="cs-CZ" sz="1600" dirty="0"/>
              <a:t> nazývaná jako tzv. </a:t>
            </a:r>
            <a:r>
              <a:rPr lang="cs-CZ" sz="1600" b="1" dirty="0" err="1"/>
              <a:t>Porterův</a:t>
            </a:r>
            <a:r>
              <a:rPr lang="cs-CZ" sz="1600" b="1" dirty="0"/>
              <a:t> diamant</a:t>
            </a:r>
            <a:r>
              <a:rPr lang="cs-CZ" sz="1600" dirty="0"/>
              <a:t>. </a:t>
            </a:r>
            <a:r>
              <a:rPr lang="cs-CZ" sz="1600" dirty="0" err="1"/>
              <a:t>Porterův</a:t>
            </a:r>
            <a:r>
              <a:rPr lang="cs-CZ" sz="1600" dirty="0"/>
              <a:t> diamant vymezuje čtyři základní skupiny </a:t>
            </a:r>
            <a:r>
              <a:rPr lang="cs-CZ" sz="1600" dirty="0" smtClean="0"/>
              <a:t>faktorů:</a:t>
            </a:r>
            <a:endParaRPr lang="cs-CZ" sz="1600" dirty="0"/>
          </a:p>
          <a:p>
            <a:pPr lvl="1" algn="just"/>
            <a:r>
              <a:rPr lang="cs-CZ" sz="1600" dirty="0" smtClean="0"/>
              <a:t>Podmínky výrobních faktorů (faktor podmínek);</a:t>
            </a:r>
            <a:endParaRPr lang="cs-CZ" sz="1600" dirty="0"/>
          </a:p>
          <a:p>
            <a:pPr lvl="1" algn="just"/>
            <a:r>
              <a:rPr lang="cs-CZ" sz="1600" dirty="0" smtClean="0"/>
              <a:t>Podmínky na straně poptávky (poptávkové podmínky);</a:t>
            </a:r>
            <a:endParaRPr lang="cs-CZ" sz="1600" dirty="0"/>
          </a:p>
          <a:p>
            <a:pPr lvl="1" algn="just"/>
            <a:r>
              <a:rPr lang="cs-CZ" sz="1600" dirty="0" smtClean="0"/>
              <a:t>Související a podpůrná odvětví (příbuzné </a:t>
            </a:r>
            <a:r>
              <a:rPr lang="cs-CZ" sz="1600" dirty="0"/>
              <a:t>a podpůrné </a:t>
            </a:r>
            <a:r>
              <a:rPr lang="cs-CZ" sz="1600" dirty="0" smtClean="0"/>
              <a:t>odvětví);</a:t>
            </a:r>
            <a:endParaRPr lang="cs-CZ" sz="1600" dirty="0"/>
          </a:p>
          <a:p>
            <a:pPr lvl="1" algn="just"/>
            <a:r>
              <a:rPr lang="cs-CZ" sz="1600" dirty="0" smtClean="0"/>
              <a:t>Podniková strategie</a:t>
            </a:r>
            <a:r>
              <a:rPr lang="cs-CZ" sz="1600" dirty="0"/>
              <a:t>, struktura a rivalita v odvětví.</a:t>
            </a:r>
          </a:p>
          <a:p>
            <a:pPr algn="just"/>
            <a:r>
              <a:rPr lang="cs-CZ" sz="1600" dirty="0"/>
              <a:t>Někteří autoři, jako třeba </a:t>
            </a:r>
            <a:r>
              <a:rPr lang="cs-CZ" sz="1600" dirty="0" err="1"/>
              <a:t>Kotabe</a:t>
            </a:r>
            <a:r>
              <a:rPr lang="cs-CZ" sz="1600" dirty="0"/>
              <a:t> a </a:t>
            </a:r>
            <a:r>
              <a:rPr lang="cs-CZ" sz="1600" dirty="0" err="1"/>
              <a:t>Helsen</a:t>
            </a:r>
            <a:r>
              <a:rPr lang="cs-CZ" sz="1600" dirty="0"/>
              <a:t> (2014), přidávají k těmto základním faktorům ještě jeden faktor, a to faktor světové ekonomiky.</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V</a:t>
            </a:r>
            <a:endParaRPr lang="cs-CZ" dirty="0"/>
          </a:p>
        </p:txBody>
      </p:sp>
    </p:spTree>
    <p:extLst>
      <p:ext uri="{BB962C8B-B14F-4D97-AF65-F5344CB8AC3E}">
        <p14:creationId xmlns:p14="http://schemas.microsoft.com/office/powerpoint/2010/main" val="175087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Postavení strategického řízení v systému řízení podniku</a:t>
            </a:r>
            <a:endParaRPr lang="cs-CZ" dirty="0"/>
          </a:p>
        </p:txBody>
      </p:sp>
      <p:pic>
        <p:nvPicPr>
          <p:cNvPr id="5" name="Obrázek 4" descr="obr3.jpg"/>
          <p:cNvPicPr/>
          <p:nvPr/>
        </p:nvPicPr>
        <p:blipFill>
          <a:blip r:embed="rId2" cstate="print"/>
          <a:stretch>
            <a:fillRect/>
          </a:stretch>
        </p:blipFill>
        <p:spPr>
          <a:xfrm>
            <a:off x="1619672" y="1063307"/>
            <a:ext cx="5703783" cy="3304996"/>
          </a:xfrm>
          <a:prstGeom prst="rect">
            <a:avLst/>
          </a:prstGeom>
        </p:spPr>
      </p:pic>
    </p:spTree>
    <p:extLst>
      <p:ext uri="{BB962C8B-B14F-4D97-AF65-F5344CB8AC3E}">
        <p14:creationId xmlns:p14="http://schemas.microsoft.com/office/powerpoint/2010/main" val="30015432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err="1" smtClean="0"/>
              <a:t>Porterův</a:t>
            </a:r>
            <a:r>
              <a:rPr lang="cs-CZ" dirty="0" smtClean="0"/>
              <a:t> diamant</a:t>
            </a:r>
            <a:endParaRPr lang="cs-CZ" dirty="0"/>
          </a:p>
        </p:txBody>
      </p:sp>
      <p:sp>
        <p:nvSpPr>
          <p:cNvPr id="4" name="Obdélník 3"/>
          <p:cNvSpPr/>
          <p:nvPr/>
        </p:nvSpPr>
        <p:spPr>
          <a:xfrm>
            <a:off x="3131840" y="1073334"/>
            <a:ext cx="2160240" cy="791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Podniková strategie, struktura a rivalita</a:t>
            </a:r>
            <a:endParaRPr lang="cs-CZ" dirty="0">
              <a:solidFill>
                <a:srgbClr val="000000"/>
              </a:solidFill>
            </a:endParaRPr>
          </a:p>
        </p:txBody>
      </p:sp>
      <p:sp>
        <p:nvSpPr>
          <p:cNvPr id="8" name="Obdélník 7"/>
          <p:cNvSpPr/>
          <p:nvPr/>
        </p:nvSpPr>
        <p:spPr>
          <a:xfrm>
            <a:off x="677413" y="2283717"/>
            <a:ext cx="2160240" cy="877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Podmínky výrobních faktorů</a:t>
            </a:r>
            <a:endParaRPr lang="cs-CZ" dirty="0">
              <a:solidFill>
                <a:srgbClr val="000000"/>
              </a:solidFill>
            </a:endParaRPr>
          </a:p>
        </p:txBody>
      </p:sp>
      <p:sp>
        <p:nvSpPr>
          <p:cNvPr id="9" name="Obdélník 8"/>
          <p:cNvSpPr/>
          <p:nvPr/>
        </p:nvSpPr>
        <p:spPr>
          <a:xfrm>
            <a:off x="3131840" y="3570388"/>
            <a:ext cx="2160240" cy="886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Související a podpůrná odvětví</a:t>
            </a:r>
            <a:endParaRPr lang="cs-CZ" dirty="0">
              <a:solidFill>
                <a:srgbClr val="000000"/>
              </a:solidFill>
            </a:endParaRPr>
          </a:p>
        </p:txBody>
      </p:sp>
      <p:sp>
        <p:nvSpPr>
          <p:cNvPr id="11" name="Obdélník 10"/>
          <p:cNvSpPr/>
          <p:nvPr/>
        </p:nvSpPr>
        <p:spPr>
          <a:xfrm>
            <a:off x="5514155" y="2283717"/>
            <a:ext cx="2160240" cy="877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Podmínky na straně poptávky</a:t>
            </a:r>
            <a:endParaRPr lang="cs-CZ" dirty="0">
              <a:solidFill>
                <a:srgbClr val="000000"/>
              </a:solidFill>
            </a:endParaRPr>
          </a:p>
        </p:txBody>
      </p:sp>
      <p:cxnSp>
        <p:nvCxnSpPr>
          <p:cNvPr id="7" name="Přímá spojnice se šipkou 6"/>
          <p:cNvCxnSpPr/>
          <p:nvPr/>
        </p:nvCxnSpPr>
        <p:spPr>
          <a:xfrm flipV="1">
            <a:off x="1757533" y="1442848"/>
            <a:ext cx="1368152" cy="792088"/>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flipV="1">
            <a:off x="5292080" y="1366380"/>
            <a:ext cx="1656184" cy="887322"/>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endCxn id="9" idx="1"/>
          </p:cNvCxnSpPr>
          <p:nvPr/>
        </p:nvCxnSpPr>
        <p:spPr>
          <a:xfrm>
            <a:off x="1619672" y="3200243"/>
            <a:ext cx="1512168" cy="813490"/>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V="1">
            <a:off x="5364088" y="3209716"/>
            <a:ext cx="1584176" cy="978073"/>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4" idx="2"/>
            <a:endCxn id="9" idx="0"/>
          </p:cNvCxnSpPr>
          <p:nvPr/>
        </p:nvCxnSpPr>
        <p:spPr>
          <a:xfrm>
            <a:off x="4211960" y="1864791"/>
            <a:ext cx="0" cy="1705597"/>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a:stCxn id="8" idx="3"/>
            <a:endCxn id="11" idx="1"/>
          </p:cNvCxnSpPr>
          <p:nvPr/>
        </p:nvCxnSpPr>
        <p:spPr>
          <a:xfrm>
            <a:off x="2837653" y="2722326"/>
            <a:ext cx="2676502" cy="0"/>
          </a:xfrm>
          <a:prstGeom prst="straightConnector1">
            <a:avLst/>
          </a:prstGeom>
          <a:ln>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9901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Pro analýzu trhu je potřeba si vymezit základní pojmy související s měřením </a:t>
            </a:r>
            <a:r>
              <a:rPr lang="cs-CZ" sz="1600" dirty="0" smtClean="0"/>
              <a:t>trhu:</a:t>
            </a:r>
            <a:endParaRPr lang="cs-CZ" sz="1600" dirty="0"/>
          </a:p>
          <a:p>
            <a:pPr lvl="1" algn="just"/>
            <a:r>
              <a:rPr lang="cs-CZ" sz="1600" b="1" dirty="0"/>
              <a:t>Potenciál trhu </a:t>
            </a:r>
            <a:r>
              <a:rPr lang="cs-CZ" sz="1600" dirty="0"/>
              <a:t>je horní limit poptávky uspokojitelné všemi dodavateli na určitém trhu. Tržní potenciál představuje maximum možných nákupů produktů, skupin produktů nebo služeb jako celek během určitého období, zpravidla kalendářního roku.</a:t>
            </a:r>
          </a:p>
          <a:p>
            <a:pPr lvl="1" algn="just"/>
            <a:r>
              <a:rPr lang="cs-CZ" sz="1600" b="1" dirty="0"/>
              <a:t>Velikost trhu </a:t>
            </a:r>
            <a:r>
              <a:rPr lang="cs-CZ" sz="1600" dirty="0"/>
              <a:t>představuje úroveň poptávaného množství uspokojeného všemi dodavateli na určitém trhu během určitého období. Velikost trhu také nazývaná tržní kapacita a je to celková hodnota všech skutečně realizovaných nákupů zákazníky za určité časové období.</a:t>
            </a:r>
          </a:p>
          <a:p>
            <a:pPr lvl="1" algn="just"/>
            <a:r>
              <a:rPr lang="cs-CZ" sz="1600" b="1" dirty="0"/>
              <a:t>Tržní podíl </a:t>
            </a:r>
            <a:r>
              <a:rPr lang="cs-CZ" sz="1600" dirty="0"/>
              <a:t>je úroveň poptávky uspokojené jedním dodavatelem v určitém časovém období. Tržní podíl představuje celkovou hodnotu všech skutečně realizovaných nákupů produktů od jedné společnosti za určité časové období. Tržní podíl se uvádí absolutně nebo relativně vzhledem ke konkurenci.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Měření trhu</a:t>
            </a:r>
            <a:endParaRPr lang="cs-CZ" dirty="0"/>
          </a:p>
        </p:txBody>
      </p:sp>
    </p:spTree>
    <p:extLst>
      <p:ext uri="{BB962C8B-B14F-4D97-AF65-F5344CB8AC3E}">
        <p14:creationId xmlns:p14="http://schemas.microsoft.com/office/powerpoint/2010/main" val="417414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Pokud chápeme trh jako určitou skupinu zákazníků, pak </a:t>
            </a:r>
            <a:r>
              <a:rPr lang="cs-CZ" sz="1600" b="1" dirty="0"/>
              <a:t>analýza zákazníků</a:t>
            </a:r>
            <a:r>
              <a:rPr lang="cs-CZ" sz="1600" dirty="0"/>
              <a:t> slouží k identifikaci zákazníků, kteří přicházejí v úvahu v souvislosti s konkrétní tržní nabídkou, můžeme trh rozdělit (</a:t>
            </a:r>
            <a:r>
              <a:rPr lang="cs-CZ" sz="1600" dirty="0" err="1"/>
              <a:t>Kotler</a:t>
            </a:r>
            <a:r>
              <a:rPr lang="cs-CZ" sz="1600" dirty="0"/>
              <a:t> 2001</a:t>
            </a:r>
            <a:r>
              <a:rPr lang="cs-CZ" sz="1600" dirty="0" smtClean="0"/>
              <a:t>):</a:t>
            </a:r>
          </a:p>
          <a:p>
            <a:pPr lvl="1" algn="just"/>
            <a:r>
              <a:rPr lang="cs-CZ" sz="1600" i="1" dirty="0" smtClean="0"/>
              <a:t>Tržní </a:t>
            </a:r>
            <a:r>
              <a:rPr lang="cs-CZ" sz="1600" i="1" dirty="0"/>
              <a:t>potenciál</a:t>
            </a:r>
            <a:r>
              <a:rPr lang="cs-CZ" sz="1600" dirty="0"/>
              <a:t>, který je tvořen souborem potenciálních zákazníků projevující zájem o konkrétní tržní nabídku</a:t>
            </a:r>
          </a:p>
          <a:p>
            <a:pPr lvl="1" algn="just"/>
            <a:r>
              <a:rPr lang="cs-CZ" sz="1600" i="1" dirty="0"/>
              <a:t>Disponibilní trh</a:t>
            </a:r>
            <a:r>
              <a:rPr lang="cs-CZ" sz="1600" dirty="0"/>
              <a:t>, který je tvořen potenciálními zákazníky, kteří mají dostatek peněžních prostředků a nabízený produkt je pro ně dostupný.</a:t>
            </a:r>
          </a:p>
          <a:p>
            <a:pPr lvl="1" algn="just"/>
            <a:r>
              <a:rPr lang="cs-CZ" sz="1600" i="1" dirty="0"/>
              <a:t>Kompetenční disponibilní trh</a:t>
            </a:r>
            <a:r>
              <a:rPr lang="cs-CZ" sz="1600" dirty="0"/>
              <a:t>, který je tvořen potenciálními zákazníky s dostatkem peněžních prostředků, kteří jsou kompetentní výrobek používat. </a:t>
            </a:r>
          </a:p>
          <a:p>
            <a:pPr lvl="1" algn="just"/>
            <a:r>
              <a:rPr lang="cs-CZ" sz="1600" i="1" dirty="0"/>
              <a:t>Obsluhovaný (cílový) trh</a:t>
            </a:r>
            <a:r>
              <a:rPr lang="cs-CZ" sz="1600" dirty="0"/>
              <a:t> je tou částí kompetenčního trhu, o kterou se rozhodl podnik usilovat.</a:t>
            </a:r>
          </a:p>
          <a:p>
            <a:pPr lvl="1" algn="just"/>
            <a:r>
              <a:rPr lang="cs-CZ" sz="1600" i="1" dirty="0"/>
              <a:t>Proniknutý trh</a:t>
            </a:r>
            <a:r>
              <a:rPr lang="cs-CZ" sz="1600" dirty="0"/>
              <a:t> tvoří zákazníci, kteří si již zakoupili produkt konkrétního podniku</a:t>
            </a:r>
            <a:r>
              <a:rPr lang="cs-CZ" sz="1600" dirty="0" smtClean="0"/>
              <a: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trhu</a:t>
            </a:r>
            <a:endParaRPr lang="cs-CZ" dirty="0"/>
          </a:p>
        </p:txBody>
      </p:sp>
    </p:spTree>
    <p:extLst>
      <p:ext uri="{BB962C8B-B14F-4D97-AF65-F5344CB8AC3E}">
        <p14:creationId xmlns:p14="http://schemas.microsoft.com/office/powerpoint/2010/main" val="32751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Výzkum trhu představuje specifikaci, shromažďování, analýzu a interpretaci informací sloužící jako podklad pro rozhodování manažera</a:t>
            </a:r>
            <a:r>
              <a:rPr lang="cs-CZ" sz="1600" dirty="0" smtClean="0"/>
              <a:t>.</a:t>
            </a:r>
          </a:p>
          <a:p>
            <a:pPr algn="just"/>
            <a:r>
              <a:rPr lang="cs-CZ" sz="1600" dirty="0"/>
              <a:t>Výzkum trhu je částí podnikového informačního systému, který je tvořen</a:t>
            </a:r>
            <a:r>
              <a:rPr lang="cs-CZ" sz="1600" dirty="0" smtClean="0"/>
              <a:t>: interním informačním systémem, externím zpravodajský systémem, výzkumným systémem, systém na podporu rozhodování.</a:t>
            </a:r>
          </a:p>
          <a:p>
            <a:pPr algn="just"/>
            <a:r>
              <a:rPr lang="cs-CZ" sz="1600" b="1" dirty="0"/>
              <a:t>Proces výzkumu trhu </a:t>
            </a:r>
            <a:r>
              <a:rPr lang="cs-CZ" sz="1600" dirty="0"/>
              <a:t>představuje postupné kroky vedoucí od přípravy výzkumu směřující ke skutečné realizaci výzkumu. Přestože se každý výzkum a jeho průběh vyznačuje zvláštnostmi a odlišnostmi, můžeme jej rozdělit do třech základních fází:</a:t>
            </a:r>
          </a:p>
          <a:p>
            <a:pPr lvl="1" algn="just"/>
            <a:r>
              <a:rPr lang="cs-CZ" sz="1600" dirty="0"/>
              <a:t>fáze přípravná – stanovení cíle výzkumu, specifikace výzkumného problému, navržení plánu výzkumu;</a:t>
            </a:r>
          </a:p>
          <a:p>
            <a:pPr lvl="1" algn="just"/>
            <a:r>
              <a:rPr lang="cs-CZ" sz="1600" dirty="0"/>
              <a:t>fáze realizační – sběr informací, analýza dat, přeměna datové struktury do informace;</a:t>
            </a:r>
          </a:p>
          <a:p>
            <a:pPr lvl="1" algn="just"/>
            <a:r>
              <a:rPr lang="cs-CZ" sz="1600" dirty="0"/>
              <a:t>fáze prezentační – písemná a ústní prezentace výsledků výzkumu.</a:t>
            </a:r>
          </a:p>
          <a:p>
            <a:pPr algn="just"/>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Výzkum trhu</a:t>
            </a:r>
            <a:endParaRPr lang="cs-CZ" dirty="0"/>
          </a:p>
        </p:txBody>
      </p:sp>
    </p:spTree>
    <p:extLst>
      <p:ext uri="{BB962C8B-B14F-4D97-AF65-F5344CB8AC3E}">
        <p14:creationId xmlns:p14="http://schemas.microsoft.com/office/powerpoint/2010/main" val="979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mapy</a:t>
            </a:r>
            <a:endParaRPr lang="cs-CZ" dirty="0"/>
          </a:p>
        </p:txBody>
      </p:sp>
      <p:sp>
        <p:nvSpPr>
          <p:cNvPr id="5"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Strategické mapy jsou vytvářeny na základě zkoumání odlišností podniků v daném odvětví.</a:t>
            </a:r>
          </a:p>
          <a:p>
            <a:pPr algn="just"/>
            <a:r>
              <a:rPr lang="cs-CZ" sz="1600" dirty="0" smtClean="0"/>
              <a:t>Mají smysl zejména v těch odvětvích, ve kterých existuje více skupin konkurentů lišících se různými charakteristikami a mající významné postavení na trhu.</a:t>
            </a:r>
          </a:p>
          <a:p>
            <a:pPr algn="just"/>
            <a:r>
              <a:rPr lang="cs-CZ" sz="1600" dirty="0" smtClean="0"/>
              <a:t>Tyto skupiny podniků jsou poté podle vybraných charakteristik znázorněny na mapě o dvou proměnných. Tím se vytvoří na celkovém trhu jakési strategické oblasti, prostory, strategické skupiny konkurentů. Přičemž velikost jednotlivých kružnic označuje podíl strategické skupiny na celkovém trhu.  </a:t>
            </a:r>
          </a:p>
          <a:p>
            <a:pPr algn="just"/>
            <a:r>
              <a:rPr lang="cs-CZ" sz="1600" dirty="0" smtClean="0"/>
              <a:t>Strategické mapy jsou významným, užitečným a jednoduchým nástrojem analýzy odvětví. Umožňují lépe poznat charakter odvětvové konkurence a provést změnu odvětví nebo strategické </a:t>
            </a:r>
            <a:r>
              <a:rPr lang="cs-CZ" sz="1600" smtClean="0"/>
              <a:t>skupiny zákazníků.</a:t>
            </a:r>
            <a:endParaRPr lang="cs-CZ" sz="1600" dirty="0"/>
          </a:p>
        </p:txBody>
      </p:sp>
    </p:spTree>
    <p:extLst>
      <p:ext uri="{BB962C8B-B14F-4D97-AF65-F5344CB8AC3E}">
        <p14:creationId xmlns:p14="http://schemas.microsoft.com/office/powerpoint/2010/main" val="26846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Analýza </a:t>
            </a:r>
            <a:r>
              <a:rPr lang="cs-CZ" sz="1600" b="1" dirty="0"/>
              <a:t>globalizačních </a:t>
            </a:r>
            <a:r>
              <a:rPr lang="cs-CZ" sz="1600" b="1" dirty="0" smtClean="0"/>
              <a:t>trendů </a:t>
            </a:r>
            <a:r>
              <a:rPr lang="cs-CZ" sz="1600" dirty="0" smtClean="0"/>
              <a:t>sleduje především:</a:t>
            </a:r>
          </a:p>
          <a:p>
            <a:pPr lvl="1" algn="just"/>
            <a:r>
              <a:rPr lang="cs-CZ" sz="1600" dirty="0" smtClean="0"/>
              <a:t>nákladovost </a:t>
            </a:r>
            <a:r>
              <a:rPr lang="cs-CZ" sz="1600" dirty="0"/>
              <a:t>(náklady na vývoj a zavádění technologií, dopravu a zdroje), </a:t>
            </a:r>
            <a:endParaRPr lang="cs-CZ" sz="1600" dirty="0" smtClean="0"/>
          </a:p>
          <a:p>
            <a:pPr lvl="1" algn="just"/>
            <a:r>
              <a:rPr lang="cs-CZ" sz="1600" dirty="0" smtClean="0"/>
              <a:t>zákazníky</a:t>
            </a:r>
            <a:r>
              <a:rPr lang="cs-CZ" sz="1600" b="1" dirty="0" smtClean="0"/>
              <a:t> </a:t>
            </a:r>
            <a:r>
              <a:rPr lang="cs-CZ" sz="1600" dirty="0"/>
              <a:t>(jejich požadavky a možnost uplatnění jednotných forem marketingu), </a:t>
            </a:r>
            <a:endParaRPr lang="cs-CZ" sz="1600" dirty="0" smtClean="0"/>
          </a:p>
          <a:p>
            <a:pPr lvl="1" algn="just"/>
            <a:r>
              <a:rPr lang="cs-CZ" sz="1600" dirty="0" smtClean="0"/>
              <a:t>národní </a:t>
            </a:r>
            <a:r>
              <a:rPr lang="cs-CZ" sz="1600" dirty="0"/>
              <a:t>specifika (podpora podnikání a protekce státu, uplatňování technických standardů, institucionální normy, celní bariéry) </a:t>
            </a:r>
          </a:p>
          <a:p>
            <a:pPr lvl="1" algn="just"/>
            <a:r>
              <a:rPr lang="cs-CZ" sz="1600" dirty="0" smtClean="0"/>
              <a:t>konkurenc</a:t>
            </a:r>
            <a:r>
              <a:rPr lang="cs-CZ" sz="1600" b="1" dirty="0" smtClean="0"/>
              <a:t>i </a:t>
            </a:r>
            <a:r>
              <a:rPr lang="cs-CZ" sz="1600" dirty="0"/>
              <a:t>(projevy globální konkurence v její „super“ a „hyper“ podobě). </a:t>
            </a:r>
            <a:endParaRPr lang="cs-CZ" sz="1600" dirty="0" smtClean="0"/>
          </a:p>
          <a:p>
            <a:pPr algn="just"/>
            <a:r>
              <a:rPr lang="cs-CZ" sz="1600" dirty="0" smtClean="0"/>
              <a:t>Tato </a:t>
            </a:r>
            <a:r>
              <a:rPr lang="cs-CZ" sz="1600" dirty="0"/>
              <a:t>metoda často bývá označovaná jako </a:t>
            </a:r>
            <a:r>
              <a:rPr lang="cs-CZ" sz="1600" b="1" dirty="0"/>
              <a:t>metoda „4C“ </a:t>
            </a:r>
            <a:r>
              <a:rPr lang="cs-CZ" sz="1600" dirty="0"/>
              <a:t>neboť je tvořena </a:t>
            </a:r>
            <a:r>
              <a:rPr lang="cs-CZ" sz="1600" dirty="0" smtClean="0"/>
              <a:t>slovy</a:t>
            </a:r>
          </a:p>
          <a:p>
            <a:pPr lvl="1" algn="just"/>
            <a:r>
              <a:rPr lang="cs-CZ" sz="1600" dirty="0" smtClean="0"/>
              <a:t>CUSTOMER </a:t>
            </a:r>
            <a:r>
              <a:rPr lang="cs-CZ" sz="1600" dirty="0"/>
              <a:t>(zákazník), </a:t>
            </a:r>
            <a:endParaRPr lang="cs-CZ" sz="1600" dirty="0" smtClean="0"/>
          </a:p>
          <a:p>
            <a:pPr lvl="1" algn="just"/>
            <a:r>
              <a:rPr lang="cs-CZ" sz="1600" dirty="0" smtClean="0"/>
              <a:t>COUNTRY </a:t>
            </a:r>
            <a:r>
              <a:rPr lang="cs-CZ" sz="1600" dirty="0"/>
              <a:t>(národní specifika), </a:t>
            </a:r>
            <a:r>
              <a:rPr lang="cs-CZ" sz="1600" dirty="0" smtClean="0"/>
              <a:t>	</a:t>
            </a:r>
          </a:p>
          <a:p>
            <a:pPr lvl="1" algn="just"/>
            <a:r>
              <a:rPr lang="cs-CZ" sz="1600" dirty="0" smtClean="0"/>
              <a:t>COMPETITION </a:t>
            </a:r>
            <a:r>
              <a:rPr lang="cs-CZ" sz="1600" dirty="0"/>
              <a:t>(konkurence)  </a:t>
            </a:r>
            <a:endParaRPr lang="cs-CZ" sz="1600" dirty="0" smtClean="0"/>
          </a:p>
          <a:p>
            <a:pPr lvl="1" algn="just"/>
            <a:r>
              <a:rPr lang="cs-CZ" sz="1600" dirty="0" smtClean="0"/>
              <a:t>COST </a:t>
            </a:r>
            <a:r>
              <a:rPr lang="cs-CZ" sz="1600" dirty="0"/>
              <a:t>(náklady). </a:t>
            </a:r>
            <a:endParaRPr lang="cs-CZ" sz="1600" dirty="0" smtClean="0"/>
          </a:p>
          <a:p>
            <a:pPr algn="just"/>
            <a:r>
              <a:rPr lang="cs-CZ" sz="1600" dirty="0" smtClean="0"/>
              <a:t>Výsledkem </a:t>
            </a:r>
            <a:r>
              <a:rPr lang="cs-CZ" sz="1600" dirty="0"/>
              <a:t>této analýzy by mělo být navržení země, do které </a:t>
            </a:r>
            <a:r>
              <a:rPr lang="cs-CZ" sz="1600" dirty="0" smtClean="0"/>
              <a:t>podnik </a:t>
            </a:r>
            <a:r>
              <a:rPr lang="cs-CZ" sz="1600" dirty="0"/>
              <a:t>umístí svůj závod, na kolika trzích bude </a:t>
            </a:r>
            <a:r>
              <a:rPr lang="cs-CZ" sz="1600" dirty="0" smtClean="0"/>
              <a:t>podnik </a:t>
            </a:r>
            <a:r>
              <a:rPr lang="cs-CZ" sz="1600" dirty="0"/>
              <a:t>své produkty nabízet apod.</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Analýza globalizačních trendů</a:t>
            </a:r>
            <a:endParaRPr lang="cs-CZ" dirty="0"/>
          </a:p>
        </p:txBody>
      </p:sp>
    </p:spTree>
    <p:extLst>
      <p:ext uri="{BB962C8B-B14F-4D97-AF65-F5344CB8AC3E}">
        <p14:creationId xmlns:p14="http://schemas.microsoft.com/office/powerpoint/2010/main" val="306974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 průběhu využívání strategie lze konstatovat, že dochází k propadu nebo naopak k propadu plnění stanovených úkolů, což vytváří určitý rozdíl mezi plánem a skutečností. Tyto možné změny jsou způsobeny jak vnitřními tak vnějšími poměry, které je nutno urychleně odstranit. </a:t>
            </a:r>
            <a:endParaRPr lang="cs-CZ" sz="1600" dirty="0" smtClean="0"/>
          </a:p>
          <a:p>
            <a:pPr algn="just"/>
            <a:endParaRPr lang="cs-CZ" sz="1600" dirty="0"/>
          </a:p>
          <a:p>
            <a:pPr algn="just"/>
            <a:r>
              <a:rPr lang="cs-CZ" sz="1600" dirty="0" smtClean="0"/>
              <a:t>Příčiny </a:t>
            </a:r>
            <a:r>
              <a:rPr lang="cs-CZ" sz="1600" dirty="0"/>
              <a:t>vzniku odchylky od plánu v negativním směru jsou často způsobeny působením těchto jevů:</a:t>
            </a:r>
          </a:p>
          <a:p>
            <a:pPr lvl="1" algn="just"/>
            <a:r>
              <a:rPr lang="cs-CZ" sz="1600" dirty="0"/>
              <a:t>Nečekaným vývojem okolí podniku.</a:t>
            </a:r>
          </a:p>
          <a:p>
            <a:pPr lvl="1" algn="just"/>
            <a:r>
              <a:rPr lang="cs-CZ" sz="1600" dirty="0"/>
              <a:t>Sílícím vlivem konkurence a jejími nečekanými aktivitami.</a:t>
            </a:r>
          </a:p>
          <a:p>
            <a:pPr lvl="1" algn="just"/>
            <a:r>
              <a:rPr lang="cs-CZ" sz="1600" dirty="0"/>
              <a:t>Změnou hodnot zákaznického segmentu.</a:t>
            </a:r>
          </a:p>
          <a:p>
            <a:pPr lvl="1" algn="just"/>
            <a:r>
              <a:rPr lang="cs-CZ" sz="1600" dirty="0"/>
              <a:t>Nevhodným výběrem zaměstnanců a jejich nesprávným vedením.</a:t>
            </a:r>
          </a:p>
          <a:p>
            <a:pPr lvl="1" algn="just"/>
            <a:r>
              <a:rPr lang="cs-CZ" sz="1600" dirty="0"/>
              <a:t>Požadavky vlivné zájmové skupiny.</a:t>
            </a:r>
          </a:p>
          <a:p>
            <a:pPr lvl="1" algn="just"/>
            <a:r>
              <a:rPr lang="cs-CZ" sz="1600" dirty="0"/>
              <a:t>Nesprávně zpracovaným plánem podnikových aktivit.</a:t>
            </a:r>
          </a:p>
          <a:p>
            <a:pPr lvl="1" algn="just"/>
            <a:r>
              <a:rPr lang="cs-CZ" sz="1600" dirty="0"/>
              <a:t>Nevhodnou realizací dílčích strategických </a:t>
            </a:r>
            <a:r>
              <a:rPr lang="cs-CZ" sz="1600" dirty="0" smtClean="0"/>
              <a:t>opatření.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Analýza strategické mezery</a:t>
            </a:r>
            <a:endParaRPr lang="cs-CZ" dirty="0"/>
          </a:p>
        </p:txBody>
      </p:sp>
    </p:spTree>
    <p:extLst>
      <p:ext uri="{BB962C8B-B14F-4D97-AF65-F5344CB8AC3E}">
        <p14:creationId xmlns:p14="http://schemas.microsoft.com/office/powerpoint/2010/main" val="3429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interního prostředí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9347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Interní prostředí podniku, nazývané často jako mikroprostředí, z pohledu podnikatelského prostředí představují podle </a:t>
            </a:r>
            <a:r>
              <a:rPr lang="cs-CZ" sz="1600" dirty="0" err="1"/>
              <a:t>Kroona</a:t>
            </a:r>
            <a:r>
              <a:rPr lang="cs-CZ" sz="1600" dirty="0"/>
              <a:t> (1990, 67) schopnosti podniku, které by měla být zdůrazněny, vyzdviženy. </a:t>
            </a:r>
            <a:endParaRPr lang="cs-CZ" sz="1600" dirty="0" smtClean="0"/>
          </a:p>
          <a:p>
            <a:pPr algn="just"/>
            <a:r>
              <a:rPr lang="cs-CZ" sz="1600" dirty="0" smtClean="0"/>
              <a:t>Interní </a:t>
            </a:r>
            <a:r>
              <a:rPr lang="cs-CZ" sz="1600" dirty="0"/>
              <a:t>prostředí podniku můžeme označit jako organizační úroveň podnikatelského prostředí, jelikož se týká čistě podniku jako organizace. </a:t>
            </a:r>
            <a:endParaRPr lang="cs-CZ" sz="1600" dirty="0" smtClean="0"/>
          </a:p>
          <a:p>
            <a:pPr algn="just"/>
            <a:r>
              <a:rPr lang="cs-CZ" sz="1600" dirty="0" smtClean="0"/>
              <a:t>Faktory </a:t>
            </a:r>
            <a:r>
              <a:rPr lang="cs-CZ" sz="1600" dirty="0"/>
              <a:t>nebo také síly, které ovlivňují realizaci podnikatelských aktivit a směřují do prostředí podniku, můžeme rozdělit do dvou skupin, a to na faktory strategické a faktory organizační. Všechny tyto faktory jsou plně pod kontrolou podniku a zájmových skupin. </a:t>
            </a:r>
          </a:p>
          <a:p>
            <a:pPr algn="just"/>
            <a:r>
              <a:rPr lang="cs-CZ" sz="1600" dirty="0"/>
              <a:t>Samozřejmě, že významným a nepomíjitelný faktorem tohoto prostředí je finanční hospodaření podniku a celková ekonomika podniku. </a:t>
            </a:r>
            <a:endParaRPr lang="cs-CZ" sz="1600" dirty="0" smtClean="0"/>
          </a:p>
          <a:p>
            <a:pPr algn="just"/>
            <a:r>
              <a:rPr lang="cs-CZ" sz="1600" dirty="0"/>
              <a:t>Ke strategickým faktorům patří především strategie podniku, organizační struktura podniku a konkurenceschopnost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Interní prostředí podniku</a:t>
            </a:r>
            <a:endParaRPr lang="cs-CZ" dirty="0"/>
          </a:p>
        </p:txBody>
      </p:sp>
    </p:spTree>
    <p:extLst>
      <p:ext uri="{BB962C8B-B14F-4D97-AF65-F5344CB8AC3E}">
        <p14:creationId xmlns:p14="http://schemas.microsoft.com/office/powerpoint/2010/main" val="180019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Prvky interního prostředí podniku</a:t>
            </a:r>
            <a:endParaRPr lang="cs-CZ" dirty="0"/>
          </a:p>
        </p:txBody>
      </p:sp>
      <p:sp>
        <p:nvSpPr>
          <p:cNvPr id="5" name="Obdélník 4"/>
          <p:cNvSpPr/>
          <p:nvPr/>
        </p:nvSpPr>
        <p:spPr>
          <a:xfrm>
            <a:off x="827584" y="987574"/>
            <a:ext cx="1566174"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Zdroje</a:t>
            </a:r>
          </a:p>
        </p:txBody>
      </p:sp>
      <p:sp>
        <p:nvSpPr>
          <p:cNvPr id="6" name="Obdélník 5"/>
          <p:cNvSpPr/>
          <p:nvPr/>
        </p:nvSpPr>
        <p:spPr>
          <a:xfrm>
            <a:off x="832580" y="2237626"/>
            <a:ext cx="162018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Klíčové kompetence</a:t>
            </a:r>
          </a:p>
        </p:txBody>
      </p:sp>
      <p:sp>
        <p:nvSpPr>
          <p:cNvPr id="7" name="Obdélník 6"/>
          <p:cNvSpPr/>
          <p:nvPr/>
        </p:nvSpPr>
        <p:spPr>
          <a:xfrm>
            <a:off x="827584" y="3546611"/>
            <a:ext cx="16201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Schopnosti</a:t>
            </a:r>
          </a:p>
        </p:txBody>
      </p:sp>
      <p:sp>
        <p:nvSpPr>
          <p:cNvPr id="8" name="Obdélník 7"/>
          <p:cNvSpPr/>
          <p:nvPr/>
        </p:nvSpPr>
        <p:spPr>
          <a:xfrm>
            <a:off x="3295950" y="2296560"/>
            <a:ext cx="1134126"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Aktivity </a:t>
            </a:r>
          </a:p>
        </p:txBody>
      </p:sp>
      <p:sp>
        <p:nvSpPr>
          <p:cNvPr id="9" name="Obdélník 8"/>
          <p:cNvSpPr/>
          <p:nvPr/>
        </p:nvSpPr>
        <p:spPr>
          <a:xfrm>
            <a:off x="4860032" y="2296560"/>
            <a:ext cx="1368152"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výhoda</a:t>
            </a:r>
          </a:p>
        </p:txBody>
      </p:sp>
      <p:sp>
        <p:nvSpPr>
          <p:cNvPr id="11" name="Obdélník 10"/>
          <p:cNvSpPr/>
          <p:nvPr/>
        </p:nvSpPr>
        <p:spPr>
          <a:xfrm>
            <a:off x="6732240" y="2296560"/>
            <a:ext cx="108012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Výkon </a:t>
            </a:r>
          </a:p>
        </p:txBody>
      </p:sp>
      <p:sp>
        <p:nvSpPr>
          <p:cNvPr id="12" name="Šipka dolů 11"/>
          <p:cNvSpPr/>
          <p:nvPr/>
        </p:nvSpPr>
        <p:spPr>
          <a:xfrm>
            <a:off x="1602212" y="1757697"/>
            <a:ext cx="139625" cy="432679"/>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Šipka nahoru 12"/>
          <p:cNvSpPr/>
          <p:nvPr/>
        </p:nvSpPr>
        <p:spPr>
          <a:xfrm flipH="1">
            <a:off x="1602212" y="2998638"/>
            <a:ext cx="139625" cy="489039"/>
          </a:xfrm>
          <a:prstGeom prst="up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Šipka doprava 13"/>
          <p:cNvSpPr/>
          <p:nvPr/>
        </p:nvSpPr>
        <p:spPr>
          <a:xfrm>
            <a:off x="2655806" y="2613310"/>
            <a:ext cx="548042"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Šipka doprava 14"/>
          <p:cNvSpPr/>
          <p:nvPr/>
        </p:nvSpPr>
        <p:spPr>
          <a:xfrm>
            <a:off x="4464005" y="2604106"/>
            <a:ext cx="339796"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prava 16"/>
          <p:cNvSpPr/>
          <p:nvPr/>
        </p:nvSpPr>
        <p:spPr>
          <a:xfrm flipV="1">
            <a:off x="6296613" y="2604106"/>
            <a:ext cx="367197" cy="16526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4288923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Strategické řízení </a:t>
            </a:r>
            <a:r>
              <a:rPr lang="cs-CZ" sz="1600" dirty="0"/>
              <a:t>se realizuje na úrovni vrcholového managementu, má výrazně komplexní působnost zahrnující veškerou činnost podniku a je východiskem všech podnikových plánů a projektů</a:t>
            </a:r>
            <a:r>
              <a:rPr lang="cs-CZ" sz="1600" dirty="0" smtClean="0"/>
              <a:t>. </a:t>
            </a:r>
            <a:r>
              <a:rPr lang="cs-CZ" sz="1600" dirty="0"/>
              <a:t>Strategické řízení se uskutečňuje prostřednictvím tvorby a realizace jednotlivých strategií.</a:t>
            </a:r>
          </a:p>
          <a:p>
            <a:pPr algn="just"/>
            <a:r>
              <a:rPr lang="cs-CZ" sz="1600" b="1" dirty="0"/>
              <a:t>Taktické řízení </a:t>
            </a:r>
            <a:r>
              <a:rPr lang="cs-CZ" sz="1600" dirty="0"/>
              <a:t>má za úkol stanovit a řídit postupy a prostředky vedoucí k nejefektivnější realizaci strategie podniku. Taktické řízení probíhá na střední úrovni managementu, kde dochází ke konkretizaci strategických cílů a prostředků a zahrnuje užší okruh </a:t>
            </a:r>
            <a:r>
              <a:rPr lang="cs-CZ" sz="1600" dirty="0" smtClean="0"/>
              <a:t>činností.</a:t>
            </a:r>
            <a:r>
              <a:rPr lang="cs-CZ" sz="1600" dirty="0"/>
              <a:t> Základní součástí taktického řízení je plánování a výsledkem je podnikatelských </a:t>
            </a:r>
            <a:r>
              <a:rPr lang="cs-CZ" sz="1600" dirty="0" smtClean="0"/>
              <a:t>plán.</a:t>
            </a:r>
          </a:p>
          <a:p>
            <a:pPr algn="just"/>
            <a:r>
              <a:rPr lang="cs-CZ" sz="1600" b="1" dirty="0"/>
              <a:t>Operativní řízení </a:t>
            </a:r>
            <a:r>
              <a:rPr lang="cs-CZ" sz="1600" dirty="0"/>
              <a:t>představuje poslední, nejnižší článek v hierarchii podnikového řízení. Jedná se o velmi konkrétní a detailní řízení v krátkém časovém horizontu, ve čtvrtletích, měsících, dekádách, dnech a hodinách. Nástrojem jsou operativní vnitropodnikové plány a nástroje vnitropodnikového řízení.</a:t>
            </a:r>
            <a:endParaRPr lang="cs-CZ" sz="1600" dirty="0" smtClean="0"/>
          </a:p>
          <a:p>
            <a:pPr marL="0" indent="0" algn="just">
              <a:buNone/>
            </a:pPr>
            <a:endParaRPr lang="cs-CZ" sz="1600" dirty="0" smtClean="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Postavení strategického řízení</a:t>
            </a:r>
            <a:endParaRPr lang="cs-CZ" dirty="0"/>
          </a:p>
        </p:txBody>
      </p:sp>
    </p:spTree>
    <p:extLst>
      <p:ext uri="{BB962C8B-B14F-4D97-AF65-F5344CB8AC3E}">
        <p14:creationId xmlns:p14="http://schemas.microsoft.com/office/powerpoint/2010/main" val="27778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Hmotné zdroje </a:t>
            </a:r>
            <a:r>
              <a:rPr lang="cs-CZ" sz="1600" dirty="0"/>
              <a:t>(viditelné, fyzické atributy)</a:t>
            </a:r>
          </a:p>
          <a:p>
            <a:pPr lvl="1"/>
            <a:r>
              <a:rPr lang="cs-CZ" sz="1600" dirty="0"/>
              <a:t>Kapitál</a:t>
            </a:r>
          </a:p>
          <a:p>
            <a:pPr lvl="1"/>
            <a:r>
              <a:rPr lang="cs-CZ" sz="1600" dirty="0"/>
              <a:t>Lidé,</a:t>
            </a:r>
          </a:p>
          <a:p>
            <a:pPr lvl="1"/>
            <a:r>
              <a:rPr lang="cs-CZ" sz="1600" dirty="0"/>
              <a:t>Budovy, stroje, zařízení…</a:t>
            </a:r>
          </a:p>
          <a:p>
            <a:pPr lvl="1"/>
            <a:endParaRPr lang="cs-CZ" sz="1600" dirty="0"/>
          </a:p>
          <a:p>
            <a:r>
              <a:rPr lang="cs-CZ" sz="1600" b="1" dirty="0" smtClean="0"/>
              <a:t>Nehmotné </a:t>
            </a:r>
            <a:r>
              <a:rPr lang="cs-CZ" sz="1600" b="1" dirty="0"/>
              <a:t>zdroje </a:t>
            </a:r>
            <a:r>
              <a:rPr lang="cs-CZ" sz="1600" dirty="0"/>
              <a:t>(neviditelné, bez fyzických atributů)</a:t>
            </a:r>
          </a:p>
          <a:p>
            <a:pPr lvl="1"/>
            <a:r>
              <a:rPr lang="cs-CZ" sz="1600" dirty="0"/>
              <a:t>Podniková kultura</a:t>
            </a:r>
          </a:p>
          <a:p>
            <a:pPr lvl="1"/>
            <a:r>
              <a:rPr lang="cs-CZ" sz="1600" dirty="0"/>
              <a:t>Know-how</a:t>
            </a:r>
          </a:p>
          <a:p>
            <a:pPr lvl="1"/>
            <a:r>
              <a:rPr lang="cs-CZ" sz="1600" dirty="0"/>
              <a:t>Znalosti</a:t>
            </a:r>
          </a:p>
          <a:p>
            <a:pPr lvl="1"/>
            <a:r>
              <a:rPr lang="cs-CZ" sz="1600" dirty="0"/>
              <a:t>Reputace</a:t>
            </a:r>
          </a:p>
          <a:p>
            <a:pPr lvl="1"/>
            <a:r>
              <a:rPr lang="cs-CZ" sz="1600" dirty="0"/>
              <a:t>Duševní vlastnictví (patenty, značky, design…)…</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Zdroje podniku</a:t>
            </a:r>
            <a:endParaRPr lang="cs-CZ" dirty="0"/>
          </a:p>
        </p:txBody>
      </p:sp>
    </p:spTree>
    <p:extLst>
      <p:ext uri="{BB962C8B-B14F-4D97-AF65-F5344CB8AC3E}">
        <p14:creationId xmlns:p14="http://schemas.microsoft.com/office/powerpoint/2010/main" val="4896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Cílem analýz interního podnikatelského prostředí je nalezení silných stránek (výhod) a slabých stránek (nevýhod) podniku</a:t>
            </a:r>
          </a:p>
          <a:p>
            <a:pPr algn="just"/>
            <a:r>
              <a:rPr lang="cs-CZ" sz="1600" dirty="0" smtClean="0"/>
              <a:t>Informačními </a:t>
            </a:r>
            <a:r>
              <a:rPr lang="cs-CZ" sz="1600" dirty="0"/>
              <a:t>zdroji k analýze interního prostředí podniku je především informační systém podniku, rozbory a hodnocení podnikových aktivit, šetření v podniku aj. </a:t>
            </a:r>
            <a:endParaRPr lang="cs-CZ" sz="1600" dirty="0" smtClean="0"/>
          </a:p>
          <a:p>
            <a:pPr algn="just"/>
            <a:endParaRPr lang="cs-CZ" sz="1600" dirty="0" smtClean="0"/>
          </a:p>
          <a:p>
            <a:pPr algn="just"/>
            <a:r>
              <a:rPr lang="cs-CZ" sz="1600" dirty="0" smtClean="0"/>
              <a:t>Analýza </a:t>
            </a:r>
            <a:r>
              <a:rPr lang="cs-CZ" sz="1600" dirty="0"/>
              <a:t>hodnototvorného řetězce</a:t>
            </a:r>
          </a:p>
          <a:p>
            <a:pPr algn="just"/>
            <a:r>
              <a:rPr lang="cs-CZ" sz="1600" dirty="0" smtClean="0"/>
              <a:t>Metoda </a:t>
            </a:r>
            <a:r>
              <a:rPr lang="cs-CZ" sz="1600" dirty="0"/>
              <a:t>7S</a:t>
            </a:r>
          </a:p>
          <a:p>
            <a:pPr algn="just"/>
            <a:r>
              <a:rPr lang="cs-CZ" sz="1600" dirty="0"/>
              <a:t>Metoda </a:t>
            </a:r>
            <a:r>
              <a:rPr lang="cs-CZ" sz="1600" dirty="0" smtClean="0"/>
              <a:t>6M</a:t>
            </a:r>
          </a:p>
          <a:p>
            <a:pPr algn="just"/>
            <a:r>
              <a:rPr lang="cs-CZ" sz="1600" dirty="0" smtClean="0"/>
              <a:t>Metoda </a:t>
            </a:r>
            <a:r>
              <a:rPr lang="cs-CZ" sz="1600" dirty="0"/>
              <a:t>VRIO</a:t>
            </a:r>
          </a:p>
          <a:p>
            <a:pPr algn="just"/>
            <a:r>
              <a:rPr lang="cs-CZ" sz="1600" dirty="0" smtClean="0"/>
              <a:t>Model EFQM a Model CAF</a:t>
            </a:r>
          </a:p>
          <a:p>
            <a:pPr algn="just"/>
            <a:r>
              <a:rPr lang="cs-CZ" sz="1600" dirty="0" smtClean="0"/>
              <a:t>Finanční analýza</a:t>
            </a:r>
          </a:p>
          <a:p>
            <a:pPr algn="just"/>
            <a:r>
              <a:rPr lang="cs-CZ" sz="1600" dirty="0" smtClean="0"/>
              <a:t>SWOT analýza</a:t>
            </a:r>
            <a:endParaRPr lang="cs-CZ" sz="1600" dirty="0"/>
          </a:p>
          <a:p>
            <a:pPr algn="just"/>
            <a:r>
              <a:rPr lang="cs-CZ" sz="1600" dirty="0" smtClean="0"/>
              <a:t>Produktové </a:t>
            </a:r>
            <a:r>
              <a:rPr lang="cs-CZ" sz="1600" dirty="0"/>
              <a:t>analytické metody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Metody analýzy interního prostředí</a:t>
            </a:r>
            <a:endParaRPr lang="cs-CZ" dirty="0"/>
          </a:p>
        </p:txBody>
      </p:sp>
    </p:spTree>
    <p:extLst>
      <p:ext uri="{BB962C8B-B14F-4D97-AF65-F5344CB8AC3E}">
        <p14:creationId xmlns:p14="http://schemas.microsoft.com/office/powerpoint/2010/main" val="2820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Analýza hodnototvorných aktivit podniku</a:t>
            </a:r>
            <a:r>
              <a:rPr lang="cs-CZ" sz="1600" dirty="0"/>
              <a:t> je analýza takových aktivit, které vytvářejí podnikový zisk a mohou se stát specifickou předností </a:t>
            </a:r>
            <a:r>
              <a:rPr lang="cs-CZ" sz="1600" dirty="0" smtClean="0"/>
              <a:t>podniku – hodnototvorné aktivity. </a:t>
            </a:r>
          </a:p>
          <a:p>
            <a:pPr algn="just"/>
            <a:r>
              <a:rPr lang="cs-CZ" sz="1600" dirty="0" smtClean="0"/>
              <a:t>Při </a:t>
            </a:r>
            <a:r>
              <a:rPr lang="cs-CZ" sz="1600" dirty="0"/>
              <a:t>hodnocení těchto aktivit se podnikové aktivity člení </a:t>
            </a:r>
            <a:r>
              <a:rPr lang="cs-CZ" sz="1600" dirty="0" smtClean="0"/>
              <a:t>na:</a:t>
            </a:r>
          </a:p>
          <a:p>
            <a:pPr algn="just"/>
            <a:r>
              <a:rPr lang="cs-CZ" sz="1600" i="1" dirty="0" smtClean="0"/>
              <a:t>hlavní </a:t>
            </a:r>
            <a:r>
              <a:rPr lang="cs-CZ" sz="1600" i="1" dirty="0"/>
              <a:t>podnikové aktivity</a:t>
            </a:r>
            <a:r>
              <a:rPr lang="cs-CZ" sz="1600" dirty="0"/>
              <a:t>, kam patří všechny aktivity podniku, které vytváří fyzickou podobu produktu (výrobku), podílí se na předání zákazníkovi a zajišťují jeho servis. Jedná se o tyto funkce (aktivity): řízení vstupních operací, výroba a provoz, řízení výstupních operací, marketing a odbyt, servisní </a:t>
            </a:r>
            <a:r>
              <a:rPr lang="cs-CZ" sz="1600" dirty="0" smtClean="0"/>
              <a:t>služby</a:t>
            </a:r>
          </a:p>
          <a:p>
            <a:pPr algn="just"/>
            <a:r>
              <a:rPr lang="cs-CZ" sz="1600" i="1" dirty="0" smtClean="0"/>
              <a:t>podpůrné </a:t>
            </a:r>
            <a:r>
              <a:rPr lang="cs-CZ" sz="1600" i="1" dirty="0"/>
              <a:t>podnikové aktivity</a:t>
            </a:r>
            <a:r>
              <a:rPr lang="cs-CZ" sz="1600" dirty="0"/>
              <a:t>, které zajišťují potřebné vstupy. Jmenovitě se jedná o následující podpůrné aktivity: řízení lidských zdrojů, technologický výzkum a vývoj, nákupní činnost, infrastruktura </a:t>
            </a:r>
            <a:r>
              <a:rPr lang="cs-CZ" sz="1600" dirty="0" smtClean="0"/>
              <a:t>podniku. </a:t>
            </a:r>
          </a:p>
          <a:p>
            <a:pPr algn="just"/>
            <a:r>
              <a:rPr lang="cs-CZ" sz="1600" dirty="0" smtClean="0"/>
              <a:t>Při </a:t>
            </a:r>
            <a:r>
              <a:rPr lang="cs-CZ" sz="1600" dirty="0"/>
              <a:t>analýze hodnototvorných aktivit podniku se určuje přínos, přidaná hodnota každé podnikové aktivity konkurenčnímu postavení daného podnikatelského subjektu.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Analýza hodnototvorného řetězce podle M. </a:t>
            </a:r>
            <a:r>
              <a:rPr lang="cs-CZ" dirty="0" err="1" smtClean="0"/>
              <a:t>Portera</a:t>
            </a:r>
            <a:endParaRPr lang="cs-CZ" dirty="0"/>
          </a:p>
        </p:txBody>
      </p:sp>
    </p:spTree>
    <p:extLst>
      <p:ext uri="{BB962C8B-B14F-4D97-AF65-F5344CB8AC3E}">
        <p14:creationId xmlns:p14="http://schemas.microsoft.com/office/powerpoint/2010/main" val="267023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Hodnototvorný řetězec M. </a:t>
            </a:r>
            <a:r>
              <a:rPr lang="cs-CZ" dirty="0" err="1" smtClean="0"/>
              <a:t>Portera</a:t>
            </a:r>
            <a:endParaRPr lang="cs-CZ" dirty="0"/>
          </a:p>
        </p:txBody>
      </p:sp>
      <p:pic>
        <p:nvPicPr>
          <p:cNvPr id="5" name="Picture 2"/>
          <p:cNvPicPr>
            <a:picLocks noChangeAspect="1" noChangeArrowheads="1"/>
          </p:cNvPicPr>
          <p:nvPr/>
        </p:nvPicPr>
        <p:blipFill>
          <a:blip r:embed="rId2" cstate="print"/>
          <a:srcRect/>
          <a:stretch>
            <a:fillRect/>
          </a:stretch>
        </p:blipFill>
        <p:spPr bwMode="auto">
          <a:xfrm>
            <a:off x="971600" y="928909"/>
            <a:ext cx="6912768" cy="3616699"/>
          </a:xfrm>
          <a:prstGeom prst="rect">
            <a:avLst/>
          </a:prstGeom>
          <a:noFill/>
          <a:ln w="9525">
            <a:noFill/>
            <a:miter lim="800000"/>
            <a:headEnd/>
            <a:tailEnd/>
          </a:ln>
        </p:spPr>
      </p:pic>
    </p:spTree>
    <p:extLst>
      <p:ext uri="{BB962C8B-B14F-4D97-AF65-F5344CB8AC3E}">
        <p14:creationId xmlns:p14="http://schemas.microsoft.com/office/powerpoint/2010/main" val="6918999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Metoda 7S </a:t>
            </a:r>
            <a:r>
              <a:rPr lang="cs-CZ" sz="1600" dirty="0"/>
              <a:t>dává jednotlivé faktory </a:t>
            </a:r>
            <a:r>
              <a:rPr lang="cs-CZ" sz="1600" dirty="0" smtClean="0"/>
              <a:t>interního prostředí do souvislostí a jednotlivé </a:t>
            </a:r>
            <a:r>
              <a:rPr lang="cs-CZ" sz="1600" dirty="0"/>
              <a:t>faktory </a:t>
            </a:r>
            <a:r>
              <a:rPr lang="cs-CZ" sz="1600" dirty="0" smtClean="0"/>
              <a:t>spojovat </a:t>
            </a:r>
            <a:r>
              <a:rPr lang="cs-CZ" sz="1600" dirty="0"/>
              <a:t>s ostatními do jednoho celku, kde každý faktor má určitý vliv na některé </a:t>
            </a:r>
            <a:r>
              <a:rPr lang="cs-CZ" sz="1600" dirty="0" smtClean="0"/>
              <a:t>další</a:t>
            </a:r>
            <a:r>
              <a:rPr lang="cs-CZ" sz="1600" dirty="0"/>
              <a:t>:</a:t>
            </a:r>
            <a:endParaRPr lang="cs-CZ" sz="1600" dirty="0" smtClean="0"/>
          </a:p>
          <a:p>
            <a:pPr lvl="1" algn="just"/>
            <a:r>
              <a:rPr lang="cs-CZ" sz="1400" dirty="0" smtClean="0"/>
              <a:t>analýza </a:t>
            </a:r>
            <a:r>
              <a:rPr lang="cs-CZ" sz="1400" dirty="0"/>
              <a:t>dosavadní</a:t>
            </a:r>
            <a:r>
              <a:rPr lang="cs-CZ" sz="1400" b="1" dirty="0"/>
              <a:t> strategie podniku (</a:t>
            </a:r>
            <a:r>
              <a:rPr lang="cs-CZ" sz="1400" dirty="0" err="1"/>
              <a:t>Strategy</a:t>
            </a:r>
            <a:r>
              <a:rPr lang="cs-CZ" sz="1400" dirty="0"/>
              <a:t>);</a:t>
            </a:r>
          </a:p>
          <a:p>
            <a:pPr lvl="1" algn="just"/>
            <a:r>
              <a:rPr lang="cs-CZ" sz="1400" dirty="0" smtClean="0"/>
              <a:t>analýza </a:t>
            </a:r>
            <a:r>
              <a:rPr lang="cs-CZ" sz="1400" b="1" dirty="0"/>
              <a:t>struktury podniku (</a:t>
            </a:r>
            <a:r>
              <a:rPr lang="cs-CZ" sz="1400" dirty="0" err="1"/>
              <a:t>Structure</a:t>
            </a:r>
            <a:r>
              <a:rPr lang="cs-CZ" sz="1400" dirty="0"/>
              <a:t>);</a:t>
            </a:r>
          </a:p>
          <a:p>
            <a:pPr lvl="1" algn="just"/>
            <a:r>
              <a:rPr lang="cs-CZ" sz="1400" dirty="0" smtClean="0"/>
              <a:t>analýza </a:t>
            </a:r>
            <a:r>
              <a:rPr lang="cs-CZ" sz="1400" b="1" dirty="0"/>
              <a:t>systému řízení </a:t>
            </a:r>
            <a:r>
              <a:rPr lang="cs-CZ" sz="1400" dirty="0"/>
              <a:t>(Systems);</a:t>
            </a:r>
          </a:p>
          <a:p>
            <a:pPr lvl="1" algn="just"/>
            <a:r>
              <a:rPr lang="cs-CZ" sz="1400" dirty="0" smtClean="0"/>
              <a:t>analýza </a:t>
            </a:r>
            <a:r>
              <a:rPr lang="cs-CZ" sz="1400" b="1" dirty="0"/>
              <a:t>stylu vedení, styl manažerské práce </a:t>
            </a:r>
            <a:r>
              <a:rPr lang="cs-CZ" sz="1400" dirty="0"/>
              <a:t>(Style);</a:t>
            </a:r>
          </a:p>
          <a:p>
            <a:pPr lvl="1" algn="just"/>
            <a:r>
              <a:rPr lang="cs-CZ" sz="1400" dirty="0" smtClean="0"/>
              <a:t>analýza </a:t>
            </a:r>
            <a:r>
              <a:rPr lang="cs-CZ" sz="1400" b="1" dirty="0"/>
              <a:t>sdílených hodnot (</a:t>
            </a:r>
            <a:r>
              <a:rPr lang="cs-CZ" sz="1400" dirty="0" err="1"/>
              <a:t>Shared</a:t>
            </a:r>
            <a:r>
              <a:rPr lang="cs-CZ" sz="1400" dirty="0"/>
              <a:t> </a:t>
            </a:r>
            <a:r>
              <a:rPr lang="cs-CZ" sz="1400" dirty="0" err="1"/>
              <a:t>Values</a:t>
            </a:r>
            <a:r>
              <a:rPr lang="cs-CZ" sz="1400" dirty="0"/>
              <a:t>);</a:t>
            </a:r>
          </a:p>
          <a:p>
            <a:pPr lvl="1" algn="just"/>
            <a:r>
              <a:rPr lang="cs-CZ" sz="1400" dirty="0" smtClean="0"/>
              <a:t>analýza </a:t>
            </a:r>
            <a:r>
              <a:rPr lang="cs-CZ" sz="1400" b="1" dirty="0"/>
              <a:t>dovedností</a:t>
            </a:r>
            <a:r>
              <a:rPr lang="cs-CZ" sz="1400" dirty="0"/>
              <a:t> (</a:t>
            </a:r>
            <a:r>
              <a:rPr lang="cs-CZ" sz="1400" dirty="0" err="1"/>
              <a:t>Skills</a:t>
            </a:r>
            <a:r>
              <a:rPr lang="cs-CZ" sz="1400" dirty="0"/>
              <a:t>);</a:t>
            </a:r>
          </a:p>
          <a:p>
            <a:pPr lvl="1" algn="just"/>
            <a:r>
              <a:rPr lang="cs-CZ" sz="1400" dirty="0" smtClean="0"/>
              <a:t>analýza </a:t>
            </a:r>
            <a:r>
              <a:rPr lang="cs-CZ" sz="1400" b="1" dirty="0"/>
              <a:t>zaměstnanců</a:t>
            </a:r>
            <a:r>
              <a:rPr lang="cs-CZ" sz="1400" dirty="0"/>
              <a:t> (</a:t>
            </a:r>
            <a:r>
              <a:rPr lang="cs-CZ" sz="1400" dirty="0" err="1"/>
              <a:t>Staff</a:t>
            </a:r>
            <a:r>
              <a:rPr lang="cs-CZ" sz="1400" dirty="0"/>
              <a:t>).</a:t>
            </a:r>
          </a:p>
          <a:p>
            <a:pPr algn="just"/>
            <a:r>
              <a:rPr lang="cs-CZ" sz="1600" dirty="0"/>
              <a:t>Faktory můžeme rozdělit na měkké a tvrdé. Mezi </a:t>
            </a:r>
            <a:r>
              <a:rPr lang="cs-CZ" sz="1600" b="1" dirty="0"/>
              <a:t>tvrdé S faktory </a:t>
            </a:r>
            <a:r>
              <a:rPr lang="cs-CZ" sz="1600" dirty="0"/>
              <a:t>patří struktura, strategie podniku a systémy řízení. Mezi </a:t>
            </a:r>
            <a:r>
              <a:rPr lang="cs-CZ" sz="1600" b="1" dirty="0"/>
              <a:t>měkké S faktory </a:t>
            </a:r>
            <a:r>
              <a:rPr lang="cs-CZ" sz="1600" dirty="0"/>
              <a:t>patří zaměstnanci, styl manažerské práce, schopnosti a sdílené hodnoty.</a:t>
            </a:r>
          </a:p>
          <a:p>
            <a:pPr algn="just"/>
            <a:r>
              <a:rPr lang="cs-CZ" sz="1600" dirty="0" smtClean="0"/>
              <a:t>Je </a:t>
            </a:r>
            <a:r>
              <a:rPr lang="cs-CZ" sz="1600" dirty="0"/>
              <a:t>potřeba najít jednotlivé vazby a určit, o jaké faktory a vlivy se jedná, následně je pak podle potřeby pozměnit. </a:t>
            </a:r>
          </a:p>
          <a:p>
            <a:pPr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spTree>
    <p:extLst>
      <p:ext uri="{BB962C8B-B14F-4D97-AF65-F5344CB8AC3E}">
        <p14:creationId xmlns:p14="http://schemas.microsoft.com/office/powerpoint/2010/main" val="16106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775197"/>
            <a:ext cx="4968552" cy="3884785"/>
          </a:xfrm>
          <a:prstGeom prst="rect">
            <a:avLst/>
          </a:prstGeom>
        </p:spPr>
      </p:pic>
    </p:spTree>
    <p:extLst>
      <p:ext uri="{BB962C8B-B14F-4D97-AF65-F5344CB8AC3E}">
        <p14:creationId xmlns:p14="http://schemas.microsoft.com/office/powerpoint/2010/main" val="26992501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 jednotlivých oblastech podnikových aktivit analyzuje vnitřní podmínky v podniku </a:t>
            </a:r>
            <a:r>
              <a:rPr lang="cs-CZ" sz="1600" b="1" dirty="0"/>
              <a:t>metoda „6M“, </a:t>
            </a:r>
            <a:r>
              <a:rPr lang="cs-CZ" sz="1600" dirty="0"/>
              <a:t>která má název odvozený od šesti slov začínajících v angličtině na „M“. Jedná se o následující složky </a:t>
            </a:r>
            <a:r>
              <a:rPr lang="cs-CZ" sz="1600" dirty="0" smtClean="0"/>
              <a:t>analýzy:</a:t>
            </a:r>
          </a:p>
          <a:p>
            <a:pPr marL="0" indent="0" algn="just">
              <a:buNone/>
            </a:pPr>
            <a:endParaRPr lang="cs-CZ" sz="1600" dirty="0"/>
          </a:p>
          <a:p>
            <a:pPr lvl="0" algn="just"/>
            <a:r>
              <a:rPr lang="cs-CZ" sz="1600" b="1" dirty="0"/>
              <a:t>Management – </a:t>
            </a:r>
            <a:r>
              <a:rPr lang="cs-CZ" sz="1600" dirty="0"/>
              <a:t>analýza jednotlivých aktivit řízení podniku;</a:t>
            </a:r>
          </a:p>
          <a:p>
            <a:pPr lvl="0" algn="just"/>
            <a:r>
              <a:rPr lang="cs-CZ" sz="1600" b="1" dirty="0" err="1"/>
              <a:t>Machines</a:t>
            </a:r>
            <a:r>
              <a:rPr lang="cs-CZ" sz="1600" b="1" dirty="0"/>
              <a:t> –</a:t>
            </a:r>
            <a:r>
              <a:rPr lang="cs-CZ" sz="1600" dirty="0"/>
              <a:t> analýzy technického vybavení podniku a využívaných technologií;</a:t>
            </a:r>
          </a:p>
          <a:p>
            <a:pPr lvl="0" algn="just"/>
            <a:r>
              <a:rPr lang="cs-CZ" sz="1600" b="1" dirty="0" err="1"/>
              <a:t>Men</a:t>
            </a:r>
            <a:r>
              <a:rPr lang="cs-CZ" sz="1600" b="1" dirty="0"/>
              <a:t> –</a:t>
            </a:r>
            <a:r>
              <a:rPr lang="cs-CZ" sz="1600" dirty="0"/>
              <a:t> rozbor zaměstnaneckého obsazení podniku kvantitativně i kvalitativně;</a:t>
            </a:r>
          </a:p>
          <a:p>
            <a:pPr lvl="0" algn="just"/>
            <a:r>
              <a:rPr lang="cs-CZ" sz="1600" b="1" dirty="0"/>
              <a:t>Market –</a:t>
            </a:r>
            <a:r>
              <a:rPr lang="cs-CZ" sz="1600" dirty="0"/>
              <a:t> analýza uplatnění produktů na trhu a zjištění jejich konkurenceschopnosti;</a:t>
            </a:r>
          </a:p>
          <a:p>
            <a:pPr lvl="0" algn="just"/>
            <a:r>
              <a:rPr lang="cs-CZ" sz="1600" b="1" dirty="0" err="1"/>
              <a:t>Materials</a:t>
            </a:r>
            <a:r>
              <a:rPr lang="cs-CZ" sz="1600" b="1" dirty="0"/>
              <a:t> –</a:t>
            </a:r>
            <a:r>
              <a:rPr lang="cs-CZ" sz="1600" dirty="0"/>
              <a:t> zhodnocení surovinových vstupů, jejich kvality a nahraditelnosti;</a:t>
            </a:r>
          </a:p>
          <a:p>
            <a:pPr algn="just"/>
            <a:r>
              <a:rPr lang="cs-CZ" sz="1600" b="1" dirty="0"/>
              <a:t>Money –</a:t>
            </a:r>
            <a:r>
              <a:rPr lang="cs-CZ" sz="1600" dirty="0"/>
              <a:t> analýza všech oblastí finančního hospodaření včetně návratnosti investic.</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6M</a:t>
            </a:r>
            <a:endParaRPr lang="cs-CZ" dirty="0"/>
          </a:p>
        </p:txBody>
      </p:sp>
    </p:spTree>
    <p:extLst>
      <p:ext uri="{BB962C8B-B14F-4D97-AF65-F5344CB8AC3E}">
        <p14:creationId xmlns:p14="http://schemas.microsoft.com/office/powerpoint/2010/main" val="17639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Hodnocení zdrojů se používá pro zhodnocení situace podniku, jejích zdrojů a případného konkurenčního potenciálu nebo potenciálu zlepšení v dané oblasti nebo pro daný zdroj.</a:t>
            </a:r>
          </a:p>
          <a:p>
            <a:pPr algn="just"/>
            <a:r>
              <a:rPr lang="cs-CZ" sz="1600" dirty="0" smtClean="0"/>
              <a:t>Pomocí </a:t>
            </a:r>
            <a:r>
              <a:rPr lang="cs-CZ" sz="1600" dirty="0"/>
              <a:t>metody </a:t>
            </a:r>
            <a:r>
              <a:rPr lang="cs-CZ" sz="1600" dirty="0" smtClean="0"/>
              <a:t>VRIO se posuzují tyto zdroje:</a:t>
            </a:r>
            <a:endParaRPr lang="cs-CZ" sz="1600" dirty="0"/>
          </a:p>
          <a:p>
            <a:pPr lvl="1" algn="just"/>
            <a:r>
              <a:rPr lang="cs-CZ" sz="1400" dirty="0"/>
              <a:t>Lidské zdroje</a:t>
            </a:r>
          </a:p>
          <a:p>
            <a:pPr lvl="1" algn="just"/>
            <a:r>
              <a:rPr lang="cs-CZ" sz="1400" dirty="0"/>
              <a:t>Finanční zdroje</a:t>
            </a:r>
          </a:p>
          <a:p>
            <a:pPr lvl="1" algn="just"/>
            <a:r>
              <a:rPr lang="cs-CZ" sz="1400" dirty="0"/>
              <a:t>Hmotné zdroje</a:t>
            </a:r>
          </a:p>
          <a:p>
            <a:pPr lvl="1" algn="just"/>
            <a:r>
              <a:rPr lang="cs-CZ" sz="1400" dirty="0"/>
              <a:t>Nehmotné zdroje</a:t>
            </a:r>
          </a:p>
          <a:p>
            <a:pPr algn="just"/>
            <a:r>
              <a:rPr lang="cs-CZ" sz="1600" dirty="0" smtClean="0"/>
              <a:t>Jednotlivé </a:t>
            </a:r>
            <a:r>
              <a:rPr lang="cs-CZ" sz="1600" dirty="0"/>
              <a:t>zdroje jsou posuzovány z hlediska: </a:t>
            </a:r>
            <a:endParaRPr lang="cs-CZ" sz="1600" dirty="0" smtClean="0"/>
          </a:p>
          <a:p>
            <a:pPr lvl="1" algn="just"/>
            <a:r>
              <a:rPr lang="cs-CZ" sz="1400" b="1" dirty="0" err="1" smtClean="0"/>
              <a:t>V</a:t>
            </a:r>
            <a:r>
              <a:rPr lang="cs-CZ" sz="1400" dirty="0" err="1" smtClean="0"/>
              <a:t>alues</a:t>
            </a:r>
            <a:r>
              <a:rPr lang="cs-CZ" sz="1400" dirty="0" smtClean="0"/>
              <a:t> – hodnota zdroje</a:t>
            </a:r>
            <a:endParaRPr lang="cs-CZ" sz="1400" dirty="0"/>
          </a:p>
          <a:p>
            <a:pPr lvl="1" algn="just"/>
            <a:r>
              <a:rPr lang="cs-CZ" sz="1400" b="1" dirty="0" err="1" smtClean="0"/>
              <a:t>R</a:t>
            </a:r>
            <a:r>
              <a:rPr lang="cs-CZ" sz="1400" dirty="0" err="1" smtClean="0"/>
              <a:t>areness</a:t>
            </a:r>
            <a:r>
              <a:rPr lang="cs-CZ" sz="1400" dirty="0" smtClean="0"/>
              <a:t> – vzácnost zdroje</a:t>
            </a:r>
            <a:endParaRPr lang="cs-CZ" sz="1400" dirty="0"/>
          </a:p>
          <a:p>
            <a:pPr lvl="1" algn="just"/>
            <a:r>
              <a:rPr lang="cs-CZ" sz="1400" dirty="0" err="1"/>
              <a:t>Costly</a:t>
            </a:r>
            <a:r>
              <a:rPr lang="cs-CZ" sz="1400" dirty="0"/>
              <a:t> to </a:t>
            </a:r>
            <a:r>
              <a:rPr lang="cs-CZ" sz="1400" b="1" dirty="0" err="1" smtClean="0"/>
              <a:t>I</a:t>
            </a:r>
            <a:r>
              <a:rPr lang="cs-CZ" sz="1400" dirty="0" err="1" smtClean="0"/>
              <a:t>mitate</a:t>
            </a:r>
            <a:r>
              <a:rPr lang="cs-CZ" sz="1400" dirty="0" smtClean="0"/>
              <a:t> – </a:t>
            </a:r>
            <a:r>
              <a:rPr lang="cs-CZ" sz="1400" dirty="0" err="1" smtClean="0"/>
              <a:t>napodobitelnost</a:t>
            </a:r>
            <a:r>
              <a:rPr lang="cs-CZ" sz="1400" dirty="0" smtClean="0"/>
              <a:t> zdroje</a:t>
            </a:r>
            <a:endParaRPr lang="cs-CZ" sz="1400" dirty="0"/>
          </a:p>
          <a:p>
            <a:pPr lvl="1" algn="just"/>
            <a:r>
              <a:rPr lang="cs-CZ" sz="1400" b="1" dirty="0" err="1" smtClean="0"/>
              <a:t>O</a:t>
            </a:r>
            <a:r>
              <a:rPr lang="cs-CZ" sz="1400" dirty="0" err="1" smtClean="0"/>
              <a:t>rganization</a:t>
            </a:r>
            <a:r>
              <a:rPr lang="cs-CZ" sz="1400" dirty="0" smtClean="0"/>
              <a:t> – schopnost organizovat zdroj</a:t>
            </a:r>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VRIO</a:t>
            </a:r>
            <a:endParaRPr lang="cs-CZ" dirty="0"/>
          </a:p>
        </p:txBody>
      </p:sp>
    </p:spTree>
    <p:extLst>
      <p:ext uri="{BB962C8B-B14F-4D97-AF65-F5344CB8AC3E}">
        <p14:creationId xmlns:p14="http://schemas.microsoft.com/office/powerpoint/2010/main" val="32134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Aplikace metody VRIO</a:t>
            </a:r>
            <a:endParaRPr lang="cs-CZ" dirty="0"/>
          </a:p>
        </p:txBody>
      </p:sp>
      <p:sp>
        <p:nvSpPr>
          <p:cNvPr id="5" name="Kosočtverec 4"/>
          <p:cNvSpPr/>
          <p:nvPr/>
        </p:nvSpPr>
        <p:spPr>
          <a:xfrm>
            <a:off x="1221147" y="1551324"/>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a:t>
            </a:r>
          </a:p>
        </p:txBody>
      </p:sp>
      <p:sp>
        <p:nvSpPr>
          <p:cNvPr id="6" name="Kosočtverec 5"/>
          <p:cNvSpPr/>
          <p:nvPr/>
        </p:nvSpPr>
        <p:spPr>
          <a:xfrm>
            <a:off x="2773488" y="1553817"/>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R</a:t>
            </a:r>
          </a:p>
        </p:txBody>
      </p:sp>
      <p:sp>
        <p:nvSpPr>
          <p:cNvPr id="7" name="Kosočtverec 6"/>
          <p:cNvSpPr/>
          <p:nvPr/>
        </p:nvSpPr>
        <p:spPr>
          <a:xfrm>
            <a:off x="4139952" y="1490352"/>
            <a:ext cx="972108" cy="950034"/>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I</a:t>
            </a:r>
          </a:p>
        </p:txBody>
      </p:sp>
      <p:sp>
        <p:nvSpPr>
          <p:cNvPr id="8" name="Kosočtverec 7"/>
          <p:cNvSpPr/>
          <p:nvPr/>
        </p:nvSpPr>
        <p:spPr>
          <a:xfrm>
            <a:off x="5530688" y="1456728"/>
            <a:ext cx="864096" cy="972108"/>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O</a:t>
            </a:r>
          </a:p>
        </p:txBody>
      </p:sp>
      <p:sp>
        <p:nvSpPr>
          <p:cNvPr id="9" name="Obdélník 8"/>
          <p:cNvSpPr/>
          <p:nvPr/>
        </p:nvSpPr>
        <p:spPr>
          <a:xfrm>
            <a:off x="6943310" y="1612774"/>
            <a:ext cx="1593854" cy="78454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Dlouhodobá konkurenční výhoda</a:t>
            </a:r>
          </a:p>
        </p:txBody>
      </p:sp>
      <p:sp>
        <p:nvSpPr>
          <p:cNvPr id="11" name="Obdélník 10"/>
          <p:cNvSpPr/>
          <p:nvPr/>
        </p:nvSpPr>
        <p:spPr>
          <a:xfrm>
            <a:off x="1039687" y="2854481"/>
            <a:ext cx="1342892"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nevýhoda</a:t>
            </a:r>
          </a:p>
        </p:txBody>
      </p:sp>
      <p:sp>
        <p:nvSpPr>
          <p:cNvPr id="12" name="Obdélník 11"/>
          <p:cNvSpPr/>
          <p:nvPr/>
        </p:nvSpPr>
        <p:spPr>
          <a:xfrm>
            <a:off x="2562368" y="2880451"/>
            <a:ext cx="1368015"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parita</a:t>
            </a:r>
          </a:p>
        </p:txBody>
      </p:sp>
      <p:sp>
        <p:nvSpPr>
          <p:cNvPr id="13" name="Obdélník 12"/>
          <p:cNvSpPr/>
          <p:nvPr/>
        </p:nvSpPr>
        <p:spPr>
          <a:xfrm>
            <a:off x="4027981" y="2880451"/>
            <a:ext cx="1383123" cy="72063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4" name="Obdélník 13"/>
          <p:cNvSpPr/>
          <p:nvPr/>
        </p:nvSpPr>
        <p:spPr>
          <a:xfrm>
            <a:off x="5508702" y="2866796"/>
            <a:ext cx="1351254" cy="713066"/>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5" name="Šipka dolů 14"/>
          <p:cNvSpPr/>
          <p:nvPr/>
        </p:nvSpPr>
        <p:spPr>
          <a:xfrm>
            <a:off x="1487594" y="2513390"/>
            <a:ext cx="223539"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lů 16"/>
          <p:cNvSpPr/>
          <p:nvPr/>
        </p:nvSpPr>
        <p:spPr>
          <a:xfrm>
            <a:off x="3147807" y="2497881"/>
            <a:ext cx="245064"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8" name="Šipka dolů 17"/>
          <p:cNvSpPr/>
          <p:nvPr/>
        </p:nvSpPr>
        <p:spPr>
          <a:xfrm>
            <a:off x="4564718" y="2513390"/>
            <a:ext cx="223305"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Šipka dolů 18"/>
          <p:cNvSpPr/>
          <p:nvPr/>
        </p:nvSpPr>
        <p:spPr>
          <a:xfrm>
            <a:off x="5872403" y="2513390"/>
            <a:ext cx="199681"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0" name="Šipka doprava 19"/>
          <p:cNvSpPr/>
          <p:nvPr/>
        </p:nvSpPr>
        <p:spPr>
          <a:xfrm>
            <a:off x="2187130" y="1923679"/>
            <a:ext cx="479610"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1" name="Šipka doprava 20"/>
          <p:cNvSpPr/>
          <p:nvPr/>
        </p:nvSpPr>
        <p:spPr>
          <a:xfrm>
            <a:off x="3744333" y="1897532"/>
            <a:ext cx="311880" cy="160303"/>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2" name="Šipka doprava 21"/>
          <p:cNvSpPr/>
          <p:nvPr/>
        </p:nvSpPr>
        <p:spPr>
          <a:xfrm>
            <a:off x="5166066" y="1923679"/>
            <a:ext cx="295992"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3" name="Šipka doprava 22"/>
          <p:cNvSpPr/>
          <p:nvPr/>
        </p:nvSpPr>
        <p:spPr>
          <a:xfrm flipV="1">
            <a:off x="6463414" y="1897531"/>
            <a:ext cx="396542" cy="16030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20468818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t>EFQM Model Excelence – sebehodnocení výkonnosti organizace na základě devíti kritérií.</a:t>
            </a:r>
          </a:p>
          <a:p>
            <a:r>
              <a:rPr lang="cs-CZ" sz="1400" dirty="0" smtClean="0"/>
              <a:t>Účel </a:t>
            </a:r>
            <a:r>
              <a:rPr lang="cs-CZ" sz="1400" dirty="0"/>
              <a:t>modelu:</a:t>
            </a:r>
          </a:p>
          <a:p>
            <a:pPr lvl="1"/>
            <a:r>
              <a:rPr lang="cs-CZ" sz="1400" dirty="0"/>
              <a:t>Sebehodnocení – určení silných stránek – zlepšování</a:t>
            </a:r>
          </a:p>
          <a:p>
            <a:pPr lvl="1"/>
            <a:r>
              <a:rPr lang="cs-CZ" sz="1400" dirty="0"/>
              <a:t>Hledání směrů dalšího rozvoje a zdokonalování</a:t>
            </a:r>
          </a:p>
          <a:p>
            <a:pPr lvl="1"/>
            <a:r>
              <a:rPr lang="cs-CZ" sz="1400" dirty="0"/>
              <a:t>Oceňování podniků – Evropská cena za jakost</a:t>
            </a:r>
          </a:p>
          <a:p>
            <a:pPr lvl="1"/>
            <a:r>
              <a:rPr lang="cs-CZ" sz="1400" dirty="0"/>
              <a:t>Posuzování vývoje v čase</a:t>
            </a:r>
          </a:p>
          <a:p>
            <a:r>
              <a:rPr lang="cs-CZ" sz="1400" dirty="0" smtClean="0"/>
              <a:t>Kritéria</a:t>
            </a:r>
            <a:r>
              <a:rPr lang="cs-CZ" sz="1400" dirty="0"/>
              <a:t>:</a:t>
            </a:r>
          </a:p>
          <a:p>
            <a:pPr lvl="1"/>
            <a:r>
              <a:rPr lang="cs-CZ" sz="1400" dirty="0"/>
              <a:t>Vedení</a:t>
            </a:r>
          </a:p>
          <a:p>
            <a:pPr lvl="1"/>
            <a:r>
              <a:rPr lang="cs-CZ" sz="1400" dirty="0"/>
              <a:t>Strategie a plánování</a:t>
            </a:r>
          </a:p>
          <a:p>
            <a:pPr lvl="1"/>
            <a:r>
              <a:rPr lang="cs-CZ" sz="1400" dirty="0"/>
              <a:t>Zaměstnanci</a:t>
            </a:r>
          </a:p>
          <a:p>
            <a:pPr lvl="1"/>
            <a:r>
              <a:rPr lang="cs-CZ" sz="1400" dirty="0"/>
              <a:t>Partnerství a zdroje</a:t>
            </a:r>
          </a:p>
          <a:p>
            <a:pPr lvl="1"/>
            <a:r>
              <a:rPr lang="cs-CZ" sz="1400" dirty="0"/>
              <a:t>Výsledky zákazníci</a:t>
            </a:r>
          </a:p>
          <a:p>
            <a:pPr lvl="1"/>
            <a:r>
              <a:rPr lang="cs-CZ" sz="1400" dirty="0"/>
              <a:t>Výsledky zaměstnanci</a:t>
            </a:r>
          </a:p>
          <a:p>
            <a:pPr lvl="1"/>
            <a:r>
              <a:rPr lang="cs-CZ" sz="1400" dirty="0"/>
              <a:t>Výsledky společnost</a:t>
            </a:r>
          </a:p>
          <a:p>
            <a:pPr lvl="1"/>
            <a:r>
              <a:rPr lang="cs-CZ" sz="1400" dirty="0"/>
              <a:t>Klíčové výsledky výkonnosti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EFQM</a:t>
            </a:r>
            <a:endParaRPr lang="cs-CZ" dirty="0"/>
          </a:p>
        </p:txBody>
      </p:sp>
    </p:spTree>
    <p:extLst>
      <p:ext uri="{BB962C8B-B14F-4D97-AF65-F5344CB8AC3E}">
        <p14:creationId xmlns:p14="http://schemas.microsoft.com/office/powerpoint/2010/main" val="90716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2688</TotalTime>
  <Words>15166</Words>
  <Application>Microsoft Office PowerPoint</Application>
  <PresentationFormat>Předvádění na obrazovce (16:9)</PresentationFormat>
  <Paragraphs>1461</Paragraphs>
  <Slides>144</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144</vt:i4>
      </vt:variant>
    </vt:vector>
  </HeadingPairs>
  <TitlesOfParts>
    <vt:vector size="151" baseType="lpstr">
      <vt:lpstr>Arial</vt:lpstr>
      <vt:lpstr>Calibri</vt:lpstr>
      <vt:lpstr>Enriqueta</vt:lpstr>
      <vt:lpstr>Times New Roman</vt:lpstr>
      <vt:lpstr>Verdana</vt:lpstr>
      <vt:lpstr>Wingdings 3</vt:lpstr>
      <vt:lpstr>SLU</vt:lpstr>
      <vt:lpstr>Strategický management</vt:lpstr>
      <vt:lpstr>Základní informace</vt:lpstr>
      <vt:lpstr>Pojetí strategického řízení</vt:lpstr>
      <vt:lpstr>Vybrané definice strategického řízení</vt:lpstr>
      <vt:lpstr>Vývoj zaměření strategického řízení</vt:lpstr>
      <vt:lpstr>Obsah strategického řízení</vt:lpstr>
      <vt:lpstr>Základní charakteristiky strategického řízení</vt:lpstr>
      <vt:lpstr>Postavení strategického řízení v systému řízení podniku</vt:lpstr>
      <vt:lpstr>Postavení strategického řízení</vt:lpstr>
      <vt:lpstr>Vlastnosti, specifika strategického řízení</vt:lpstr>
      <vt:lpstr>Význam a výhody strategického řízení</vt:lpstr>
      <vt:lpstr>Podstata strategického rozhodování</vt:lpstr>
      <vt:lpstr>Rozdíly mezi strategickým a operativním rozhodováním</vt:lpstr>
      <vt:lpstr>Postup strategického rozhodování</vt:lpstr>
      <vt:lpstr>Chápání strategického procesu rozhodování</vt:lpstr>
      <vt:lpstr>Charakteristiky strategického rozhodování</vt:lpstr>
      <vt:lpstr>Vlastnosti strategického rozhodování I</vt:lpstr>
      <vt:lpstr>Vlastnosti strategického rozhodování II</vt:lpstr>
      <vt:lpstr>Metody a techniky strategického rozhodování</vt:lpstr>
      <vt:lpstr>Metody a techniky strategického rozhodování</vt:lpstr>
      <vt:lpstr>Myšlenkové mapy</vt:lpstr>
      <vt:lpstr>Strategické myšlení</vt:lpstr>
      <vt:lpstr>Potřeba a význam strategického myšlení</vt:lpstr>
      <vt:lpstr>Přínosy strategického myšlení</vt:lpstr>
      <vt:lpstr>Principy strategického myšlení</vt:lpstr>
      <vt:lpstr>Charakteristika jednotlivých principů strategického myšlení I</vt:lpstr>
      <vt:lpstr>Charakteristika jednotlivých principů strategického myšlení II</vt:lpstr>
      <vt:lpstr>Liedtkův model elementů strategického myšlení</vt:lpstr>
      <vt:lpstr>Prvky Liedtkova modelu strategického myšlení</vt:lpstr>
      <vt:lpstr>Překážky strategického myšlení I</vt:lpstr>
      <vt:lpstr>Překážky strategického myšlení II</vt:lpstr>
      <vt:lpstr>Překážky strategického myšlení III</vt:lpstr>
      <vt:lpstr>Zájmové skupiny ve vztahu ke strategii podniku</vt:lpstr>
      <vt:lpstr>Zájmové skupiny podílející se na tvorbě podnikové strategie</vt:lpstr>
      <vt:lpstr>Chápání strategického managementu jako procesu</vt:lpstr>
      <vt:lpstr>Model strategie podniku</vt:lpstr>
      <vt:lpstr>Vize</vt:lpstr>
      <vt:lpstr>Pojetí vize</vt:lpstr>
      <vt:lpstr>Požadavky na vizi </vt:lpstr>
      <vt:lpstr>Postup tvorby vize</vt:lpstr>
      <vt:lpstr>Mise - poslání</vt:lpstr>
      <vt:lpstr>Co by měla obsahovat mise</vt:lpstr>
      <vt:lpstr>Základní pravidla pro tvorbu mise</vt:lpstr>
      <vt:lpstr>Hodnoty podniku</vt:lpstr>
      <vt:lpstr>Příklad hodnot podniku</vt:lpstr>
      <vt:lpstr>Strategické cíle podniku</vt:lpstr>
      <vt:lpstr>Strategická analýza externího prostředí</vt:lpstr>
      <vt:lpstr>Podstata strategické analýzy</vt:lpstr>
      <vt:lpstr>Struktura strategické analýzy</vt:lpstr>
      <vt:lpstr>Charakteristika externího prostředí </vt:lpstr>
      <vt:lpstr>Makroprostředí</vt:lpstr>
      <vt:lpstr>Prvky makroprostředí</vt:lpstr>
      <vt:lpstr>Metody analýzy makroprostředí</vt:lpstr>
      <vt:lpstr>PEST analýza</vt:lpstr>
      <vt:lpstr>PESTLE analýza</vt:lpstr>
      <vt:lpstr>STEER analýza a STEEPLED analýza</vt:lpstr>
      <vt:lpstr>LONGPEST analýza</vt:lpstr>
      <vt:lpstr>Prognózování a tvorba strategie</vt:lpstr>
      <vt:lpstr>Vymezení pojmu prognóza</vt:lpstr>
      <vt:lpstr>Faktory ovlivňující kvalitu prognózy</vt:lpstr>
      <vt:lpstr>Prognostické metody</vt:lpstr>
      <vt:lpstr>Klasifikace prognostických metod I</vt:lpstr>
      <vt:lpstr>Klasifikace prognostických metod II</vt:lpstr>
      <vt:lpstr>Kvantitativní prognostické metody</vt:lpstr>
      <vt:lpstr>Kvalitativní prognostické metody</vt:lpstr>
      <vt:lpstr>Použitelnost prognostických metod</vt:lpstr>
      <vt:lpstr>Brainstorming</vt:lpstr>
      <vt:lpstr>Metoda DELPHI</vt:lpstr>
      <vt:lpstr>Metoda scénářů</vt:lpstr>
      <vt:lpstr>Tržní prostředí</vt:lpstr>
      <vt:lpstr>Trh</vt:lpstr>
      <vt:lpstr>Odvětví</vt:lpstr>
      <vt:lpstr>Metody analýzy odvětví a trhu</vt:lpstr>
      <vt:lpstr>Metody analýzy odvětví I</vt:lpstr>
      <vt:lpstr>Metody analýzy odvětví II</vt:lpstr>
      <vt:lpstr>Porterova analýza pěti konkurenčních sil</vt:lpstr>
      <vt:lpstr>Metody analýzy odvětví III</vt:lpstr>
      <vt:lpstr>Metody analýzy odvětví IV</vt:lpstr>
      <vt:lpstr>Metody analýzy odvětví V</vt:lpstr>
      <vt:lpstr>Porterův diamant</vt:lpstr>
      <vt:lpstr>Měření trhu</vt:lpstr>
      <vt:lpstr>Metody analýzy trhu</vt:lpstr>
      <vt:lpstr>Výzkum trhu</vt:lpstr>
      <vt:lpstr>Strategické mapy</vt:lpstr>
      <vt:lpstr>Analýza globalizačních trendů</vt:lpstr>
      <vt:lpstr>Analýza strategické mezery</vt:lpstr>
      <vt:lpstr>Strategická analýza interního prostředí</vt:lpstr>
      <vt:lpstr>Interní prostředí podniku</vt:lpstr>
      <vt:lpstr>Prvky interního prostředí podniku</vt:lpstr>
      <vt:lpstr>Zdroje podniku</vt:lpstr>
      <vt:lpstr>Metody analýzy interního prostředí</vt:lpstr>
      <vt:lpstr>Analýza hodnototvorného řetězce podle M. Portera</vt:lpstr>
      <vt:lpstr>Hodnototvorný řetězec M. Portera</vt:lpstr>
      <vt:lpstr>Metoda 7S</vt:lpstr>
      <vt:lpstr>Metoda 7S</vt:lpstr>
      <vt:lpstr>Metoda 6M</vt:lpstr>
      <vt:lpstr>Metoda VRIO</vt:lpstr>
      <vt:lpstr>Aplikace metody VRIO</vt:lpstr>
      <vt:lpstr>Model EFQM</vt:lpstr>
      <vt:lpstr>Model EFQM</vt:lpstr>
      <vt:lpstr>Model CAF</vt:lpstr>
      <vt:lpstr>Finanční analýza</vt:lpstr>
      <vt:lpstr>Metody finanční analýzy</vt:lpstr>
      <vt:lpstr>SWOT analýza</vt:lpstr>
      <vt:lpstr>Produktové (portfoliové) analytické metody</vt:lpstr>
      <vt:lpstr>Druckerova klasifikace produktů</vt:lpstr>
      <vt:lpstr>ABC analýza</vt:lpstr>
      <vt:lpstr>ABC analýza</vt:lpstr>
      <vt:lpstr>BCG matice</vt:lpstr>
      <vt:lpstr>BCG matice</vt:lpstr>
      <vt:lpstr>BCG matice – typy produktů</vt:lpstr>
      <vt:lpstr>GE matice (Matice General Electric)</vt:lpstr>
      <vt:lpstr>GE matice (Matice General Electrics)</vt:lpstr>
      <vt:lpstr>GE matice - dimenze</vt:lpstr>
      <vt:lpstr>GE matice – jednotlivá pole</vt:lpstr>
      <vt:lpstr>Strategická analýza syntetického charakteru</vt:lpstr>
      <vt:lpstr>Metody syntetického charakteru</vt:lpstr>
      <vt:lpstr>Konfrontační SWOT analýza (TOWS, WOTS matice) </vt:lpstr>
      <vt:lpstr>Strategické přístupy konfrontační SWOT analýzy</vt:lpstr>
      <vt:lpstr>Problémy spojené s využitím SWOT analýzy</vt:lpstr>
      <vt:lpstr>Matice IFE (Internal Forces Evaluation)</vt:lpstr>
      <vt:lpstr>Příklad matice IFE</vt:lpstr>
      <vt:lpstr>Matice IFE (Internal Forces Evaluation)</vt:lpstr>
      <vt:lpstr>Matice EFE (External Forces Evaluation)</vt:lpstr>
      <vt:lpstr>Příklad matice EFE</vt:lpstr>
      <vt:lpstr>Matice EFE (External Forces Evaluation)</vt:lpstr>
      <vt:lpstr>Matice IE</vt:lpstr>
      <vt:lpstr>Příklad matice IE</vt:lpstr>
      <vt:lpstr>SPACE analýza</vt:lpstr>
      <vt:lpstr>Ukazatelé SPACE analýzy</vt:lpstr>
      <vt:lpstr>Strategické směry SPACE analýzy</vt:lpstr>
      <vt:lpstr>Zobrazení SPACE analýzy</vt:lpstr>
      <vt:lpstr>Matice QSPM (Quantitative Strategic Plannning Matrix </vt:lpstr>
      <vt:lpstr>Matice QSPM - postup</vt:lpstr>
      <vt:lpstr>Příklad matice QSPM</vt:lpstr>
      <vt:lpstr>Dynamická strategická rozvaha</vt:lpstr>
      <vt:lpstr>Dynamická strategická rozvaha – podstata metody</vt:lpstr>
      <vt:lpstr>Dynamická strategická rozvaha - postup</vt:lpstr>
      <vt:lpstr>Zobrazení dynamické strategické rozvahy</vt:lpstr>
      <vt:lpstr>Dynamická strategická rozvaha – využitelné dílčí scénáře</vt:lpstr>
      <vt:lpstr>Dynamická strategická rozvaha – využitelné dílčí scénáře</vt:lpstr>
      <vt:lpstr>Dynamická strategická rozvaha – výhody</vt:lpstr>
      <vt:lpstr>Benchmarking</vt:lpstr>
      <vt:lpstr>Benchmarking - výhody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107</cp:revision>
  <dcterms:created xsi:type="dcterms:W3CDTF">2016-07-06T15:42:34Z</dcterms:created>
  <dcterms:modified xsi:type="dcterms:W3CDTF">2021-10-01T08:09:28Z</dcterms:modified>
</cp:coreProperties>
</file>