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3"/>
  </p:notesMasterIdLst>
  <p:sldIdLst>
    <p:sldId id="256" r:id="rId2"/>
    <p:sldId id="415" r:id="rId3"/>
    <p:sldId id="416" r:id="rId4"/>
    <p:sldId id="417" r:id="rId5"/>
    <p:sldId id="418" r:id="rId6"/>
    <p:sldId id="419" r:id="rId7"/>
    <p:sldId id="420" r:id="rId8"/>
    <p:sldId id="421" r:id="rId9"/>
    <p:sldId id="422" r:id="rId10"/>
    <p:sldId id="423" r:id="rId11"/>
    <p:sldId id="424" r:id="rId12"/>
    <p:sldId id="425" r:id="rId13"/>
    <p:sldId id="346" r:id="rId14"/>
    <p:sldId id="345" r:id="rId15"/>
    <p:sldId id="322" r:id="rId16"/>
    <p:sldId id="323" r:id="rId17"/>
    <p:sldId id="324" r:id="rId18"/>
    <p:sldId id="325" r:id="rId19"/>
    <p:sldId id="326" r:id="rId20"/>
    <p:sldId id="327" r:id="rId21"/>
    <p:sldId id="328" r:id="rId22"/>
    <p:sldId id="329" r:id="rId23"/>
    <p:sldId id="330" r:id="rId24"/>
    <p:sldId id="331" r:id="rId25"/>
    <p:sldId id="332" r:id="rId26"/>
    <p:sldId id="333" r:id="rId27"/>
    <p:sldId id="334" r:id="rId28"/>
    <p:sldId id="335" r:id="rId29"/>
    <p:sldId id="336" r:id="rId30"/>
    <p:sldId id="337" r:id="rId31"/>
    <p:sldId id="338" r:id="rId32"/>
    <p:sldId id="339" r:id="rId33"/>
    <p:sldId id="340" r:id="rId34"/>
    <p:sldId id="341" r:id="rId35"/>
    <p:sldId id="342" r:id="rId36"/>
    <p:sldId id="343" r:id="rId37"/>
    <p:sldId id="344" r:id="rId38"/>
    <p:sldId id="275" r:id="rId39"/>
    <p:sldId id="276" r:id="rId40"/>
    <p:sldId id="265" r:id="rId41"/>
    <p:sldId id="277" r:id="rId42"/>
    <p:sldId id="278" r:id="rId43"/>
    <p:sldId id="279" r:id="rId44"/>
    <p:sldId id="266" r:id="rId45"/>
    <p:sldId id="267" r:id="rId46"/>
    <p:sldId id="280" r:id="rId47"/>
    <p:sldId id="281" r:id="rId48"/>
    <p:sldId id="283" r:id="rId49"/>
    <p:sldId id="284" r:id="rId50"/>
    <p:sldId id="285" r:id="rId51"/>
    <p:sldId id="287" r:id="rId52"/>
    <p:sldId id="286" r:id="rId53"/>
    <p:sldId id="290" r:id="rId54"/>
    <p:sldId id="289" r:id="rId55"/>
    <p:sldId id="292" r:id="rId56"/>
    <p:sldId id="293" r:id="rId57"/>
    <p:sldId id="291" r:id="rId58"/>
    <p:sldId id="296" r:id="rId59"/>
    <p:sldId id="295" r:id="rId60"/>
    <p:sldId id="297" r:id="rId61"/>
    <p:sldId id="294" r:id="rId62"/>
    <p:sldId id="298" r:id="rId63"/>
    <p:sldId id="288" r:id="rId64"/>
    <p:sldId id="347" r:id="rId65"/>
    <p:sldId id="348" r:id="rId66"/>
    <p:sldId id="349" r:id="rId67"/>
    <p:sldId id="350" r:id="rId68"/>
    <p:sldId id="351" r:id="rId69"/>
    <p:sldId id="352" r:id="rId70"/>
    <p:sldId id="353" r:id="rId71"/>
    <p:sldId id="354" r:id="rId72"/>
    <p:sldId id="355" r:id="rId73"/>
    <p:sldId id="356" r:id="rId74"/>
    <p:sldId id="357" r:id="rId75"/>
    <p:sldId id="358" r:id="rId76"/>
    <p:sldId id="359" r:id="rId77"/>
    <p:sldId id="360" r:id="rId78"/>
    <p:sldId id="361" r:id="rId79"/>
    <p:sldId id="362" r:id="rId80"/>
    <p:sldId id="363" r:id="rId81"/>
    <p:sldId id="364" r:id="rId82"/>
    <p:sldId id="365" r:id="rId83"/>
    <p:sldId id="366" r:id="rId84"/>
    <p:sldId id="367" r:id="rId85"/>
    <p:sldId id="368" r:id="rId86"/>
    <p:sldId id="369" r:id="rId87"/>
    <p:sldId id="370" r:id="rId88"/>
    <p:sldId id="371" r:id="rId89"/>
    <p:sldId id="372" r:id="rId90"/>
    <p:sldId id="373" r:id="rId91"/>
    <p:sldId id="374" r:id="rId92"/>
    <p:sldId id="375" r:id="rId93"/>
    <p:sldId id="376" r:id="rId94"/>
    <p:sldId id="377" r:id="rId95"/>
    <p:sldId id="378" r:id="rId96"/>
    <p:sldId id="379" r:id="rId97"/>
    <p:sldId id="380" r:id="rId98"/>
    <p:sldId id="381" r:id="rId99"/>
    <p:sldId id="382" r:id="rId100"/>
    <p:sldId id="383" r:id="rId101"/>
    <p:sldId id="384" r:id="rId102"/>
    <p:sldId id="385" r:id="rId103"/>
    <p:sldId id="386" r:id="rId104"/>
    <p:sldId id="387" r:id="rId105"/>
    <p:sldId id="388" r:id="rId106"/>
    <p:sldId id="389" r:id="rId107"/>
    <p:sldId id="390" r:id="rId108"/>
    <p:sldId id="391" r:id="rId109"/>
    <p:sldId id="392" r:id="rId110"/>
    <p:sldId id="393" r:id="rId111"/>
    <p:sldId id="394" r:id="rId112"/>
    <p:sldId id="395" r:id="rId113"/>
    <p:sldId id="396" r:id="rId114"/>
    <p:sldId id="397" r:id="rId115"/>
    <p:sldId id="398" r:id="rId116"/>
    <p:sldId id="399" r:id="rId117"/>
    <p:sldId id="400" r:id="rId118"/>
    <p:sldId id="401" r:id="rId119"/>
    <p:sldId id="402" r:id="rId120"/>
    <p:sldId id="403" r:id="rId121"/>
    <p:sldId id="404" r:id="rId122"/>
    <p:sldId id="405" r:id="rId123"/>
    <p:sldId id="406" r:id="rId124"/>
    <p:sldId id="407" r:id="rId125"/>
    <p:sldId id="408" r:id="rId126"/>
    <p:sldId id="409" r:id="rId127"/>
    <p:sldId id="410" r:id="rId128"/>
    <p:sldId id="411" r:id="rId129"/>
    <p:sldId id="412" r:id="rId130"/>
    <p:sldId id="413" r:id="rId131"/>
    <p:sldId id="414" r:id="rId1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04.11.2021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103</a:t>
            </a:fld>
            <a:endParaRPr lang="cs-CZ"/>
          </a:p>
        </p:txBody>
      </p:sp>
    </p:spTree>
    <p:extLst>
      <p:ext uri="{BB962C8B-B14F-4D97-AF65-F5344CB8AC3E}">
        <p14:creationId xmlns:p14="http://schemas.microsoft.com/office/powerpoint/2010/main" val="11851970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115</a:t>
            </a:fld>
            <a:endParaRPr lang="cs-CZ"/>
          </a:p>
        </p:txBody>
      </p:sp>
    </p:spTree>
    <p:extLst>
      <p:ext uri="{BB962C8B-B14F-4D97-AF65-F5344CB8AC3E}">
        <p14:creationId xmlns:p14="http://schemas.microsoft.com/office/powerpoint/2010/main" val="4237026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116</a:t>
            </a:fld>
            <a:endParaRPr lang="cs-CZ"/>
          </a:p>
        </p:txBody>
      </p:sp>
    </p:spTree>
    <p:extLst>
      <p:ext uri="{BB962C8B-B14F-4D97-AF65-F5344CB8AC3E}">
        <p14:creationId xmlns:p14="http://schemas.microsoft.com/office/powerpoint/2010/main" val="2716031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117</a:t>
            </a:fld>
            <a:endParaRPr lang="cs-CZ"/>
          </a:p>
        </p:txBody>
      </p:sp>
    </p:spTree>
    <p:extLst>
      <p:ext uri="{BB962C8B-B14F-4D97-AF65-F5344CB8AC3E}">
        <p14:creationId xmlns:p14="http://schemas.microsoft.com/office/powerpoint/2010/main" val="3168516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118</a:t>
            </a:fld>
            <a:endParaRPr lang="cs-CZ"/>
          </a:p>
        </p:txBody>
      </p:sp>
    </p:spTree>
    <p:extLst>
      <p:ext uri="{BB962C8B-B14F-4D97-AF65-F5344CB8AC3E}">
        <p14:creationId xmlns:p14="http://schemas.microsoft.com/office/powerpoint/2010/main" val="36812373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119</a:t>
            </a:fld>
            <a:endParaRPr lang="cs-CZ"/>
          </a:p>
        </p:txBody>
      </p:sp>
    </p:spTree>
    <p:extLst>
      <p:ext uri="{BB962C8B-B14F-4D97-AF65-F5344CB8AC3E}">
        <p14:creationId xmlns:p14="http://schemas.microsoft.com/office/powerpoint/2010/main" val="3026130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120</a:t>
            </a:fld>
            <a:endParaRPr lang="cs-CZ"/>
          </a:p>
        </p:txBody>
      </p:sp>
    </p:spTree>
    <p:extLst>
      <p:ext uri="{BB962C8B-B14F-4D97-AF65-F5344CB8AC3E}">
        <p14:creationId xmlns:p14="http://schemas.microsoft.com/office/powerpoint/2010/main" val="2677675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121</a:t>
            </a:fld>
            <a:endParaRPr lang="cs-CZ"/>
          </a:p>
        </p:txBody>
      </p:sp>
    </p:spTree>
    <p:extLst>
      <p:ext uri="{BB962C8B-B14F-4D97-AF65-F5344CB8AC3E}">
        <p14:creationId xmlns:p14="http://schemas.microsoft.com/office/powerpoint/2010/main" val="12491965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122</a:t>
            </a:fld>
            <a:endParaRPr lang="cs-CZ"/>
          </a:p>
        </p:txBody>
      </p:sp>
    </p:spTree>
    <p:extLst>
      <p:ext uri="{BB962C8B-B14F-4D97-AF65-F5344CB8AC3E}">
        <p14:creationId xmlns:p14="http://schemas.microsoft.com/office/powerpoint/2010/main" val="23192315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123</a:t>
            </a:fld>
            <a:endParaRPr lang="cs-CZ"/>
          </a:p>
        </p:txBody>
      </p:sp>
    </p:spTree>
    <p:extLst>
      <p:ext uri="{BB962C8B-B14F-4D97-AF65-F5344CB8AC3E}">
        <p14:creationId xmlns:p14="http://schemas.microsoft.com/office/powerpoint/2010/main" val="31388284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124</a:t>
            </a:fld>
            <a:endParaRPr lang="cs-CZ"/>
          </a:p>
        </p:txBody>
      </p:sp>
    </p:spTree>
    <p:extLst>
      <p:ext uri="{BB962C8B-B14F-4D97-AF65-F5344CB8AC3E}">
        <p14:creationId xmlns:p14="http://schemas.microsoft.com/office/powerpoint/2010/main" val="2060281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104</a:t>
            </a:fld>
            <a:endParaRPr lang="cs-CZ"/>
          </a:p>
        </p:txBody>
      </p:sp>
    </p:spTree>
    <p:extLst>
      <p:ext uri="{BB962C8B-B14F-4D97-AF65-F5344CB8AC3E}">
        <p14:creationId xmlns:p14="http://schemas.microsoft.com/office/powerpoint/2010/main" val="2906107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125</a:t>
            </a:fld>
            <a:endParaRPr lang="cs-CZ"/>
          </a:p>
        </p:txBody>
      </p:sp>
    </p:spTree>
    <p:extLst>
      <p:ext uri="{BB962C8B-B14F-4D97-AF65-F5344CB8AC3E}">
        <p14:creationId xmlns:p14="http://schemas.microsoft.com/office/powerpoint/2010/main" val="8440570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126</a:t>
            </a:fld>
            <a:endParaRPr lang="cs-CZ"/>
          </a:p>
        </p:txBody>
      </p:sp>
    </p:spTree>
    <p:extLst>
      <p:ext uri="{BB962C8B-B14F-4D97-AF65-F5344CB8AC3E}">
        <p14:creationId xmlns:p14="http://schemas.microsoft.com/office/powerpoint/2010/main" val="27803535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127</a:t>
            </a:fld>
            <a:endParaRPr lang="cs-CZ"/>
          </a:p>
        </p:txBody>
      </p:sp>
    </p:spTree>
    <p:extLst>
      <p:ext uri="{BB962C8B-B14F-4D97-AF65-F5344CB8AC3E}">
        <p14:creationId xmlns:p14="http://schemas.microsoft.com/office/powerpoint/2010/main" val="6404206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128</a:t>
            </a:fld>
            <a:endParaRPr lang="cs-CZ"/>
          </a:p>
        </p:txBody>
      </p:sp>
    </p:spTree>
    <p:extLst>
      <p:ext uri="{BB962C8B-B14F-4D97-AF65-F5344CB8AC3E}">
        <p14:creationId xmlns:p14="http://schemas.microsoft.com/office/powerpoint/2010/main" val="3635446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129</a:t>
            </a:fld>
            <a:endParaRPr lang="cs-CZ"/>
          </a:p>
        </p:txBody>
      </p:sp>
    </p:spTree>
    <p:extLst>
      <p:ext uri="{BB962C8B-B14F-4D97-AF65-F5344CB8AC3E}">
        <p14:creationId xmlns:p14="http://schemas.microsoft.com/office/powerpoint/2010/main" val="138000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130</a:t>
            </a:fld>
            <a:endParaRPr lang="cs-CZ"/>
          </a:p>
        </p:txBody>
      </p:sp>
    </p:spTree>
    <p:extLst>
      <p:ext uri="{BB962C8B-B14F-4D97-AF65-F5344CB8AC3E}">
        <p14:creationId xmlns:p14="http://schemas.microsoft.com/office/powerpoint/2010/main" val="5577245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131</a:t>
            </a:fld>
            <a:endParaRPr lang="cs-CZ"/>
          </a:p>
        </p:txBody>
      </p:sp>
    </p:spTree>
    <p:extLst>
      <p:ext uri="{BB962C8B-B14F-4D97-AF65-F5344CB8AC3E}">
        <p14:creationId xmlns:p14="http://schemas.microsoft.com/office/powerpoint/2010/main" val="782931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105</a:t>
            </a:fld>
            <a:endParaRPr lang="cs-CZ"/>
          </a:p>
        </p:txBody>
      </p:sp>
    </p:spTree>
    <p:extLst>
      <p:ext uri="{BB962C8B-B14F-4D97-AF65-F5344CB8AC3E}">
        <p14:creationId xmlns:p14="http://schemas.microsoft.com/office/powerpoint/2010/main" val="1610812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106</a:t>
            </a:fld>
            <a:endParaRPr lang="cs-CZ"/>
          </a:p>
        </p:txBody>
      </p:sp>
    </p:spTree>
    <p:extLst>
      <p:ext uri="{BB962C8B-B14F-4D97-AF65-F5344CB8AC3E}">
        <p14:creationId xmlns:p14="http://schemas.microsoft.com/office/powerpoint/2010/main" val="1016498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110</a:t>
            </a:fld>
            <a:endParaRPr lang="cs-CZ"/>
          </a:p>
        </p:txBody>
      </p:sp>
    </p:spTree>
    <p:extLst>
      <p:ext uri="{BB962C8B-B14F-4D97-AF65-F5344CB8AC3E}">
        <p14:creationId xmlns:p14="http://schemas.microsoft.com/office/powerpoint/2010/main" val="3729101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111</a:t>
            </a:fld>
            <a:endParaRPr lang="cs-CZ"/>
          </a:p>
        </p:txBody>
      </p:sp>
    </p:spTree>
    <p:extLst>
      <p:ext uri="{BB962C8B-B14F-4D97-AF65-F5344CB8AC3E}">
        <p14:creationId xmlns:p14="http://schemas.microsoft.com/office/powerpoint/2010/main" val="384187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112</a:t>
            </a:fld>
            <a:endParaRPr lang="cs-CZ"/>
          </a:p>
        </p:txBody>
      </p:sp>
    </p:spTree>
    <p:extLst>
      <p:ext uri="{BB962C8B-B14F-4D97-AF65-F5344CB8AC3E}">
        <p14:creationId xmlns:p14="http://schemas.microsoft.com/office/powerpoint/2010/main" val="2270096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113</a:t>
            </a:fld>
            <a:endParaRPr lang="cs-CZ"/>
          </a:p>
        </p:txBody>
      </p:sp>
    </p:spTree>
    <p:extLst>
      <p:ext uri="{BB962C8B-B14F-4D97-AF65-F5344CB8AC3E}">
        <p14:creationId xmlns:p14="http://schemas.microsoft.com/office/powerpoint/2010/main" val="1522366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114</a:t>
            </a:fld>
            <a:endParaRPr lang="cs-CZ"/>
          </a:p>
        </p:txBody>
      </p:sp>
    </p:spTree>
    <p:extLst>
      <p:ext uri="{BB962C8B-B14F-4D97-AF65-F5344CB8AC3E}">
        <p14:creationId xmlns:p14="http://schemas.microsoft.com/office/powerpoint/2010/main" val="1160543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Strategické cíle</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Podnikové </a:t>
            </a:r>
            <a:r>
              <a:rPr lang="cs-CZ" sz="4000" b="1" dirty="0" smtClean="0">
                <a:solidFill>
                  <a:schemeClr val="bg1"/>
                </a:solidFill>
                <a:latin typeface="Times New Roman" panose="02020603050405020304" pitchFamily="18" charset="0"/>
                <a:cs typeface="Times New Roman" panose="02020603050405020304" pitchFamily="18" charset="0"/>
              </a:rPr>
              <a:t>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2. tutoriál</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2124"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Jelikož spokojenost zákazníků závisí nejen na úrovni produktů, ale i na schopnostech pracovníkům podniku, je nutno zaměřit obsah cílů i vzhledem k </a:t>
            </a:r>
            <a:r>
              <a:rPr lang="cs-CZ" sz="1600" b="1" dirty="0"/>
              <a:t>zaměstnancům.</a:t>
            </a:r>
            <a:r>
              <a:rPr lang="cs-CZ" sz="1600" dirty="0"/>
              <a:t> Zde sledujeme následující toto cílové zaměření:</a:t>
            </a:r>
          </a:p>
          <a:p>
            <a:pPr lvl="1" algn="just"/>
            <a:r>
              <a:rPr lang="cs-CZ" sz="1600" dirty="0"/>
              <a:t>zvýšení jejich kvalifikace na potřebnou úroveň podle zaměření podniku;</a:t>
            </a:r>
          </a:p>
          <a:p>
            <a:pPr lvl="1" algn="just"/>
            <a:r>
              <a:rPr lang="cs-CZ" sz="1600" dirty="0"/>
              <a:t>vhodná motivace vedení podniku i řadových zaměstnanců;</a:t>
            </a:r>
          </a:p>
          <a:p>
            <a:pPr lvl="1" algn="just"/>
            <a:r>
              <a:rPr lang="cs-CZ" sz="1600" dirty="0"/>
              <a:t>zajištění perspektivní kariery pracovníků, kteří projeví požadované schopnosti;</a:t>
            </a:r>
          </a:p>
          <a:p>
            <a:pPr lvl="1" algn="just"/>
            <a:r>
              <a:rPr lang="cs-CZ" sz="1600" dirty="0"/>
              <a:t>uplatnění odpovídajícího sociálního programu v podobě zaměstnaneckých výhod;</a:t>
            </a:r>
          </a:p>
          <a:p>
            <a:pPr lvl="1" algn="just"/>
            <a:r>
              <a:rPr lang="cs-CZ" sz="1600" dirty="0"/>
              <a:t>zavedení odpovídajícího typu podnikové kultury.</a:t>
            </a:r>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Strategické cíle respektující zájmy zaměstnanců</a:t>
            </a:r>
            <a:endParaRPr lang="cs-CZ" dirty="0"/>
          </a:p>
        </p:txBody>
      </p:sp>
    </p:spTree>
    <p:extLst>
      <p:ext uri="{BB962C8B-B14F-4D97-AF65-F5344CB8AC3E}">
        <p14:creationId xmlns:p14="http://schemas.microsoft.com/office/powerpoint/2010/main" val="413979772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Strategie podniku musí zahrnovat strategie pro jednotlivé úrovně řízení včetně strategií základních funkčních oblastí podniku.</a:t>
            </a:r>
          </a:p>
          <a:p>
            <a:pPr algn="just"/>
            <a:r>
              <a:rPr lang="cs-CZ" sz="1600" dirty="0" smtClean="0"/>
              <a:t>Strategie na jednotlivých úrovních řízení a jednotlivých funkčních částí podniku musí vytvářet jednotný systém a navzájem se podporovat.</a:t>
            </a:r>
          </a:p>
          <a:p>
            <a:pPr algn="just"/>
            <a:r>
              <a:rPr lang="cs-CZ" sz="1600" dirty="0" smtClean="0"/>
              <a:t>Zvolené variantě strategie musí být obvykle přizpůsobena i organizační struktura podniku a systém řízení podniku.</a:t>
            </a:r>
          </a:p>
          <a:p>
            <a:pPr algn="just"/>
            <a:r>
              <a:rPr lang="cs-CZ" sz="1600" dirty="0" smtClean="0"/>
              <a:t>Strategie by měla rozvíjet dovednosti a kompetence podniku. </a:t>
            </a:r>
          </a:p>
          <a:p>
            <a:pPr algn="just"/>
            <a:r>
              <a:rPr lang="cs-CZ" sz="1600" dirty="0" smtClean="0"/>
              <a:t>Strategie by měla zahrnovat výběr vhodných manažerů na odpovídající odborné úrovni s adekvátními dovednostmi a znalostmi.</a:t>
            </a:r>
          </a:p>
          <a:p>
            <a:pPr algn="just"/>
            <a:r>
              <a:rPr lang="cs-CZ" sz="1600" dirty="0" smtClean="0"/>
              <a:t>Strategie musí zahrnovat také vzdělávání a rozvoj všech pracovníků.</a:t>
            </a:r>
          </a:p>
          <a:p>
            <a:pPr algn="just"/>
            <a:r>
              <a:rPr lang="cs-CZ" sz="1600" dirty="0" smtClean="0"/>
              <a:t>Strategie musí vytvářet pocit sounáležitosti pracovníků k podniku. </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Podmínky a předpoklady funkčních strategií</a:t>
            </a:r>
            <a:endParaRPr lang="cs-CZ" dirty="0"/>
          </a:p>
        </p:txBody>
      </p:sp>
    </p:spTree>
    <p:extLst>
      <p:ext uri="{BB962C8B-B14F-4D97-AF65-F5344CB8AC3E}">
        <p14:creationId xmlns:p14="http://schemas.microsoft.com/office/powerpoint/2010/main" val="1204630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speciální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798746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Speciální strategie tvoří podnikové strategie, které jsou sestavovány a využívány podnikatelskými subjekty za určitých </a:t>
            </a:r>
            <a:r>
              <a:rPr lang="cs-CZ" sz="1600" dirty="0" smtClean="0"/>
              <a:t>podmínek.</a:t>
            </a:r>
          </a:p>
          <a:p>
            <a:pPr algn="just"/>
            <a:r>
              <a:rPr lang="cs-CZ" sz="1600" dirty="0"/>
              <a:t>Nejčastěji jsou zde zařazovány </a:t>
            </a:r>
            <a:r>
              <a:rPr lang="cs-CZ" sz="1600" b="1" dirty="0"/>
              <a:t>strategie inovační a krizové</a:t>
            </a:r>
            <a:r>
              <a:rPr lang="cs-CZ" sz="1600" dirty="0"/>
              <a:t>. </a:t>
            </a:r>
            <a:endParaRPr lang="cs-CZ" sz="1600" dirty="0" smtClean="0"/>
          </a:p>
          <a:p>
            <a:pPr algn="just"/>
            <a:r>
              <a:rPr lang="cs-CZ" sz="1600" dirty="0" smtClean="0"/>
              <a:t>Přitom </a:t>
            </a:r>
            <a:r>
              <a:rPr lang="cs-CZ" sz="1600" dirty="0"/>
              <a:t>inovační strategie je nutno chápat jako velmi významnou a nosnou složku podnikání i jako častý předpoklad podnikatelského úspěchu. </a:t>
            </a:r>
            <a:endParaRPr lang="cs-CZ" sz="1600" dirty="0" smtClean="0"/>
          </a:p>
          <a:p>
            <a:pPr algn="just"/>
            <a:r>
              <a:rPr lang="cs-CZ" sz="1600" dirty="0" smtClean="0"/>
              <a:t>Naopak </a:t>
            </a:r>
            <a:r>
              <a:rPr lang="cs-CZ" sz="1600" dirty="0"/>
              <a:t>krizové strategie jsou vytvářeny v době nebezpečí výskytu krize, která by mohla ohrozit </a:t>
            </a:r>
            <a:r>
              <a:rPr lang="cs-CZ" sz="1600" dirty="0" smtClean="0"/>
              <a:t>podnik.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Speciální strategie</a:t>
            </a:r>
            <a:endParaRPr lang="cs-CZ" dirty="0"/>
          </a:p>
        </p:txBody>
      </p:sp>
    </p:spTree>
    <p:extLst>
      <p:ext uri="{BB962C8B-B14F-4D97-AF65-F5344CB8AC3E}">
        <p14:creationId xmlns:p14="http://schemas.microsoft.com/office/powerpoint/2010/main" val="877550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128792" cy="26642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Inovace je pojem spojený se změnou, s hlubokou významnou změnou, novinkou, která se může dotýkat různých oblastí života společnosti. </a:t>
            </a:r>
            <a:r>
              <a:rPr lang="cs-CZ" sz="1600" dirty="0" smtClean="0"/>
              <a:t>S</a:t>
            </a:r>
            <a:r>
              <a:rPr lang="cs-CZ" sz="1600" dirty="0"/>
              <a:t> pojmem inovace se nerozlučně pojí pojetí novosti, které umožňuje odlišovat inovace od současného stavu a porozumět spojení inovace s podnikavostí.</a:t>
            </a:r>
            <a:endParaRPr lang="cs-CZ" sz="1600" dirty="0" smtClean="0"/>
          </a:p>
          <a:p>
            <a:pPr algn="just"/>
            <a:r>
              <a:rPr lang="cs-CZ" sz="1600" dirty="0" smtClean="0"/>
              <a:t>Jak uvádí Veber a kol (2016) inovace představuje komplexní proces od nápadu přes vývoj až po realizaci a komercionalizaci. </a:t>
            </a:r>
          </a:p>
          <a:p>
            <a:pPr algn="just"/>
            <a:r>
              <a:rPr lang="cs-CZ" sz="1600" dirty="0" smtClean="0"/>
              <a:t>Podle </a:t>
            </a:r>
            <a:r>
              <a:rPr lang="cs-CZ" sz="1600" dirty="0" err="1" smtClean="0"/>
              <a:t>Druckera</a:t>
            </a:r>
            <a:r>
              <a:rPr lang="cs-CZ" sz="1600" dirty="0" smtClean="0"/>
              <a:t> (1993) inovace znamenají především systematické opuštění včerejška. A také znamenají systematické hledání příležitostí, znamenají ochotu organizačního zabezpečení podnikatelského ducha, úsilí o vytvoření nových oblastí podnikání a ne jen nových produktů nebo modifikací produktů starých.</a:t>
            </a:r>
          </a:p>
          <a:p>
            <a:pPr algn="just"/>
            <a:r>
              <a:rPr lang="cs-CZ" sz="1600" dirty="0" smtClean="0"/>
              <a:t>Podle Evropské komise je inovace definována jako „obnova a rozšíření škály výrobků a služeb a s mini spojených trhů, vytvoření nových metod výroby, dodávek a distribuce, zavedení změn řízení, organizace práce, pracovních podmínek a kvalifikace pracovní síly“.</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Podstata inovací</a:t>
            </a:r>
            <a:endParaRPr lang="cs-CZ" dirty="0"/>
          </a:p>
        </p:txBody>
      </p:sp>
    </p:spTree>
    <p:extLst>
      <p:ext uri="{BB962C8B-B14F-4D97-AF65-F5344CB8AC3E}">
        <p14:creationId xmlns:p14="http://schemas.microsoft.com/office/powerpoint/2010/main" val="3684395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26657"/>
            <a:ext cx="8280920" cy="3168352"/>
          </a:xfrm>
          <a:prstGeom prst="rect">
            <a:avLst/>
          </a:prstGeom>
        </p:spPr>
        <p:txBody>
          <a:bodyPr>
            <a:noAutofit/>
          </a:bodyPr>
          <a:lstStyle/>
          <a:p>
            <a:pPr algn="just"/>
            <a:r>
              <a:rPr lang="cs-CZ" sz="1600" b="1" dirty="0" smtClean="0">
                <a:solidFill>
                  <a:srgbClr val="307871"/>
                </a:solidFill>
                <a:cs typeface="Times New Roman" panose="02020603050405020304" pitchFamily="18" charset="0"/>
              </a:rPr>
              <a:t>Oslo manuál (OECD 2005)</a:t>
            </a:r>
          </a:p>
          <a:p>
            <a:pPr lvl="1" algn="just"/>
            <a:r>
              <a:rPr lang="cs-CZ" sz="1600" dirty="0" smtClean="0">
                <a:solidFill>
                  <a:srgbClr val="307871"/>
                </a:solidFill>
                <a:cs typeface="Times New Roman" panose="02020603050405020304" pitchFamily="18" charset="0"/>
              </a:rPr>
              <a:t>Inovace produktu – </a:t>
            </a:r>
            <a:r>
              <a:rPr lang="cs-CZ" sz="1600" dirty="0" smtClean="0"/>
              <a:t>představuje </a:t>
            </a:r>
            <a:r>
              <a:rPr lang="cs-CZ" sz="1600" dirty="0"/>
              <a:t>využívání nových znalostí nebo technologií k zavedení nového zboží nebo služeb </a:t>
            </a:r>
            <a:r>
              <a:rPr lang="cs-CZ" sz="1600" dirty="0" smtClean="0"/>
              <a:t>nebo </a:t>
            </a:r>
            <a:r>
              <a:rPr lang="cs-CZ" sz="1600" dirty="0"/>
              <a:t>významně zlepšených s ohledem na jejich charakteristiky nebo zamýšlené užití (technicky zlepšené výrobky</a:t>
            </a:r>
            <a:r>
              <a:rPr lang="cs-CZ" sz="1600" dirty="0" smtClean="0"/>
              <a:t>).</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Inovace procesní – </a:t>
            </a:r>
            <a:r>
              <a:rPr lang="cs-CZ" sz="1600" dirty="0" smtClean="0"/>
              <a:t>představuje </a:t>
            </a:r>
            <a:r>
              <a:rPr lang="cs-CZ" sz="1600" dirty="0"/>
              <a:t>zavedení nových nebo významně zdokonalených výrobních metod, včetně metod dodání </a:t>
            </a:r>
            <a:r>
              <a:rPr lang="cs-CZ" sz="1600" dirty="0" smtClean="0"/>
              <a:t>výrobku. </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Marketingové inovace</a:t>
            </a:r>
            <a:r>
              <a:rPr lang="cs-CZ" sz="1600" dirty="0">
                <a:solidFill>
                  <a:srgbClr val="307871"/>
                </a:solidFill>
                <a:cs typeface="Times New Roman" panose="02020603050405020304" pitchFamily="18" charset="0"/>
              </a:rPr>
              <a:t> </a:t>
            </a:r>
            <a:r>
              <a:rPr lang="cs-CZ" sz="1600" dirty="0" smtClean="0">
                <a:solidFill>
                  <a:srgbClr val="307871"/>
                </a:solidFill>
                <a:cs typeface="Times New Roman" panose="02020603050405020304" pitchFamily="18" charset="0"/>
              </a:rPr>
              <a:t>– </a:t>
            </a:r>
            <a:r>
              <a:rPr lang="cs-CZ" sz="1600" dirty="0" smtClean="0"/>
              <a:t>představuje </a:t>
            </a:r>
            <a:r>
              <a:rPr lang="cs-CZ" sz="1600" dirty="0"/>
              <a:t>zavedení nových nebo inovovaných forem realizace marketingových aktivit </a:t>
            </a:r>
            <a:r>
              <a:rPr lang="cs-CZ" sz="1600" dirty="0" smtClean="0"/>
              <a:t>a </a:t>
            </a:r>
            <a:r>
              <a:rPr lang="cs-CZ" sz="1600" dirty="0"/>
              <a:t>využívání marketingových </a:t>
            </a:r>
            <a:r>
              <a:rPr lang="cs-CZ" sz="1600" dirty="0" smtClean="0"/>
              <a:t>metod.</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Organizační inovace – </a:t>
            </a:r>
            <a:r>
              <a:rPr lang="cs-CZ" sz="1600" dirty="0" smtClean="0"/>
              <a:t>jsou </a:t>
            </a:r>
            <a:r>
              <a:rPr lang="cs-CZ" sz="1600" dirty="0"/>
              <a:t>zaměřeny především na změny v oblasti dělby práce a řízení pracovníků uvnitř podniku, organizační změny </a:t>
            </a:r>
            <a:r>
              <a:rPr lang="cs-CZ" sz="1600" dirty="0" smtClean="0"/>
              <a:t>apod.</a:t>
            </a:r>
            <a:endParaRPr lang="cs-CZ" sz="1600" dirty="0" smtClean="0">
              <a:solidFill>
                <a:srgbClr val="307871"/>
              </a:solidFill>
              <a:cs typeface="Times New Roman" panose="02020603050405020304" pitchFamily="18" charset="0"/>
            </a:endParaRPr>
          </a:p>
          <a:p>
            <a:pPr algn="just"/>
            <a:r>
              <a:rPr lang="cs-CZ" sz="1600" b="1" dirty="0" smtClean="0">
                <a:solidFill>
                  <a:srgbClr val="307871"/>
                </a:solidFill>
                <a:cs typeface="Times New Roman" panose="02020603050405020304" pitchFamily="18" charset="0"/>
              </a:rPr>
              <a:t>Stupně inovací:</a:t>
            </a:r>
          </a:p>
          <a:p>
            <a:pPr lvl="1" algn="just"/>
            <a:r>
              <a:rPr lang="cs-CZ" sz="1600" dirty="0" smtClean="0">
                <a:solidFill>
                  <a:srgbClr val="307871"/>
                </a:solidFill>
                <a:cs typeface="Times New Roman" panose="02020603050405020304" pitchFamily="18" charset="0"/>
              </a:rPr>
              <a:t>Radikální inovace,</a:t>
            </a:r>
          </a:p>
          <a:p>
            <a:pPr lvl="1" algn="just"/>
            <a:r>
              <a:rPr lang="cs-CZ" sz="1600" dirty="0" smtClean="0">
                <a:solidFill>
                  <a:srgbClr val="307871"/>
                </a:solidFill>
                <a:cs typeface="Times New Roman" panose="02020603050405020304" pitchFamily="18" charset="0"/>
              </a:rPr>
              <a:t>Inkrementální inovace,</a:t>
            </a:r>
          </a:p>
          <a:p>
            <a:pPr lvl="1" algn="just"/>
            <a:r>
              <a:rPr lang="cs-CZ" sz="1600" dirty="0" smtClean="0">
                <a:solidFill>
                  <a:srgbClr val="307871"/>
                </a:solidFill>
                <a:cs typeface="Times New Roman" panose="02020603050405020304" pitchFamily="18" charset="0"/>
              </a:rPr>
              <a:t>Racionalizační inovace.</a:t>
            </a:r>
          </a:p>
        </p:txBody>
      </p:sp>
      <p:sp>
        <p:nvSpPr>
          <p:cNvPr id="6" name="Nadpis 5"/>
          <p:cNvSpPr>
            <a:spLocks noGrp="1"/>
          </p:cNvSpPr>
          <p:nvPr>
            <p:ph type="title"/>
          </p:nvPr>
        </p:nvSpPr>
        <p:spPr>
          <a:xfrm>
            <a:off x="179512" y="195486"/>
            <a:ext cx="3888432" cy="507703"/>
          </a:xfrm>
        </p:spPr>
        <p:txBody>
          <a:bodyPr/>
          <a:lstStyle/>
          <a:p>
            <a:r>
              <a:rPr lang="cs-CZ" dirty="0" smtClean="0"/>
              <a:t>Kategorizace inovací</a:t>
            </a:r>
            <a:endParaRPr lang="cs-CZ" dirty="0"/>
          </a:p>
        </p:txBody>
      </p:sp>
    </p:spTree>
    <p:extLst>
      <p:ext uri="{BB962C8B-B14F-4D97-AF65-F5344CB8AC3E}">
        <p14:creationId xmlns:p14="http://schemas.microsoft.com/office/powerpoint/2010/main" val="2167373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05678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Inovační strategie by </a:t>
            </a:r>
            <a:r>
              <a:rPr lang="cs-CZ" sz="1600" b="1" dirty="0" smtClean="0"/>
              <a:t>měla především</a:t>
            </a:r>
            <a:r>
              <a:rPr lang="cs-CZ" sz="1600" b="1" dirty="0"/>
              <a:t>:</a:t>
            </a:r>
          </a:p>
          <a:p>
            <a:pPr lvl="0" algn="just"/>
            <a:r>
              <a:rPr lang="cs-CZ" sz="1600" dirty="0"/>
              <a:t>vysvětlit místo inovační strategie v celkové strategii podniku;</a:t>
            </a:r>
          </a:p>
          <a:p>
            <a:pPr lvl="0" algn="just"/>
            <a:r>
              <a:rPr lang="cs-CZ" sz="1600" dirty="0"/>
              <a:t>definovat portfolio inovací, typy a úrovně sledované podnikem;</a:t>
            </a:r>
          </a:p>
          <a:p>
            <a:pPr lvl="0" algn="just"/>
            <a:r>
              <a:rPr lang="cs-CZ" sz="1600" dirty="0"/>
              <a:t>určit priority, zdroje, časové rámce, zodpovědnosti, kritéria úspěšnosti inovace pro různé segmenty portfolia inovací;</a:t>
            </a:r>
          </a:p>
          <a:p>
            <a:pPr lvl="0" algn="just"/>
            <a:r>
              <a:rPr lang="cs-CZ" sz="1600" dirty="0"/>
              <a:t>vybudovat struktury pro řízení a provádění inovačních aktivit</a:t>
            </a:r>
            <a:r>
              <a:rPr lang="cs-CZ" sz="1600" dirty="0" smtClean="0"/>
              <a:t>.</a:t>
            </a:r>
          </a:p>
          <a:p>
            <a:pPr marL="0" lvl="0" indent="0" algn="just">
              <a:buNone/>
            </a:pPr>
            <a:endParaRPr lang="cs-CZ" sz="1600" dirty="0" smtClean="0"/>
          </a:p>
          <a:p>
            <a:pPr marL="0" lvl="0" indent="0" algn="just">
              <a:buNone/>
            </a:pPr>
            <a:r>
              <a:rPr lang="cs-CZ" sz="1600" b="1" dirty="0" smtClean="0"/>
              <a:t>Oblasti zájmu inovační strategie</a:t>
            </a:r>
          </a:p>
          <a:p>
            <a:pPr lvl="0" algn="just"/>
            <a:r>
              <a:rPr lang="cs-CZ" sz="1600" dirty="0"/>
              <a:t>vedení</a:t>
            </a:r>
            <a:r>
              <a:rPr lang="cs-CZ" sz="1600" dirty="0" smtClean="0"/>
              <a:t>; zdroje </a:t>
            </a:r>
            <a:r>
              <a:rPr lang="cs-CZ" sz="1600" dirty="0"/>
              <a:t>a jejich alokace</a:t>
            </a:r>
            <a:r>
              <a:rPr lang="cs-CZ" sz="1600" dirty="0" smtClean="0"/>
              <a:t>; hodnocení </a:t>
            </a:r>
            <a:r>
              <a:rPr lang="cs-CZ" sz="1600" dirty="0"/>
              <a:t>proveditelnosti, metriky výkonnosti</a:t>
            </a:r>
            <a:r>
              <a:rPr lang="cs-CZ" sz="1600" dirty="0" smtClean="0"/>
              <a:t>; klíčoví </a:t>
            </a:r>
            <a:r>
              <a:rPr lang="cs-CZ" sz="1600" dirty="0"/>
              <a:t>hráči, zodpovědnosti a pravomoci</a:t>
            </a:r>
            <a:r>
              <a:rPr lang="cs-CZ" sz="1600" dirty="0" smtClean="0"/>
              <a:t>; podnikatelský </a:t>
            </a:r>
            <a:r>
              <a:rPr lang="cs-CZ" sz="1600" dirty="0"/>
              <a:t>model</a:t>
            </a:r>
            <a:r>
              <a:rPr lang="cs-CZ" sz="1600" dirty="0" smtClean="0"/>
              <a:t>; metodiky </a:t>
            </a:r>
            <a:r>
              <a:rPr lang="cs-CZ" sz="1600" dirty="0"/>
              <a:t>a </a:t>
            </a:r>
            <a:r>
              <a:rPr lang="cs-CZ" sz="1600" dirty="0" smtClean="0"/>
              <a:t>postupy; organizační </a:t>
            </a:r>
            <a:r>
              <a:rPr lang="cs-CZ" sz="1600" dirty="0"/>
              <a:t>struktura</a:t>
            </a:r>
            <a:r>
              <a:rPr lang="cs-CZ" sz="1600" dirty="0" smtClean="0"/>
              <a:t>; podniková </a:t>
            </a:r>
            <a:r>
              <a:rPr lang="cs-CZ" sz="1600" dirty="0"/>
              <a:t>kultura</a:t>
            </a:r>
            <a:r>
              <a:rPr lang="cs-CZ" sz="1600" dirty="0" smtClean="0"/>
              <a:t>; řízení </a:t>
            </a:r>
            <a:r>
              <a:rPr lang="cs-CZ" sz="1600" dirty="0"/>
              <a:t>znalostí a ochrana duševního vlastnictví</a:t>
            </a:r>
            <a:r>
              <a:rPr lang="cs-CZ" sz="1600" dirty="0" smtClean="0"/>
              <a:t>; motivace </a:t>
            </a:r>
            <a:r>
              <a:rPr lang="cs-CZ" sz="1600" dirty="0"/>
              <a:t>a kontrola</a:t>
            </a:r>
            <a:r>
              <a:rPr lang="cs-CZ" sz="1600" dirty="0" smtClean="0"/>
              <a:t>; komercializace; udržitelnost </a:t>
            </a:r>
            <a:r>
              <a:rPr lang="cs-CZ" sz="1600" dirty="0"/>
              <a:t>na trhu.</a:t>
            </a:r>
          </a:p>
          <a:p>
            <a:pPr marL="0" lvl="0" indent="0" algn="just">
              <a:buNone/>
            </a:pPr>
            <a:endParaRPr lang="cs-CZ" sz="1600" dirty="0"/>
          </a:p>
        </p:txBody>
      </p:sp>
      <p:sp>
        <p:nvSpPr>
          <p:cNvPr id="6" name="Nadpis 5"/>
          <p:cNvSpPr>
            <a:spLocks noGrp="1"/>
          </p:cNvSpPr>
          <p:nvPr>
            <p:ph type="title"/>
          </p:nvPr>
        </p:nvSpPr>
        <p:spPr>
          <a:xfrm>
            <a:off x="179512" y="195486"/>
            <a:ext cx="5112568" cy="507703"/>
          </a:xfrm>
        </p:spPr>
        <p:txBody>
          <a:bodyPr/>
          <a:lstStyle/>
          <a:p>
            <a:r>
              <a:rPr lang="cs-CZ" dirty="0" smtClean="0"/>
              <a:t>Role a oblasti zájmu inovační strategie</a:t>
            </a:r>
            <a:endParaRPr lang="cs-CZ" dirty="0"/>
          </a:p>
        </p:txBody>
      </p:sp>
    </p:spTree>
    <p:extLst>
      <p:ext uri="{BB962C8B-B14F-4D97-AF65-F5344CB8AC3E}">
        <p14:creationId xmlns:p14="http://schemas.microsoft.com/office/powerpoint/2010/main" val="2360028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632848" cy="3600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Management inovací </a:t>
            </a:r>
            <a:r>
              <a:rPr lang="cs-CZ" sz="1600" dirty="0"/>
              <a:t>představuje podle Konečného (2001) budování organizace, která má schopnost učit se a inovovat, vyžaduje dovednost přenášet specializované znalosti a propojovat vzácné zdroje a schopnosti bez ohledu na hranice států. </a:t>
            </a:r>
            <a:endParaRPr lang="cs-CZ" sz="1600" dirty="0" smtClean="0"/>
          </a:p>
          <a:p>
            <a:pPr algn="just"/>
            <a:r>
              <a:rPr lang="cs-CZ" sz="1600" dirty="0" smtClean="0"/>
              <a:t>Podle </a:t>
            </a:r>
            <a:r>
              <a:rPr lang="cs-CZ" sz="1600" dirty="0"/>
              <a:t>Chobotové (2006) je management inovací procesem řízení inovací, které reaguje na potřeby zákazníka, ale také na potřeby výrobce. </a:t>
            </a:r>
            <a:endParaRPr lang="cs-CZ" sz="1600" dirty="0" smtClean="0"/>
          </a:p>
          <a:p>
            <a:pPr algn="just"/>
            <a:r>
              <a:rPr lang="cs-CZ" sz="1600" dirty="0" smtClean="0"/>
              <a:t>Podle </a:t>
            </a:r>
            <a:r>
              <a:rPr lang="cs-CZ" sz="1600" dirty="0"/>
              <a:t>Vebera et al. (2016) je management inovací pojmenování pro specifickou manažerskou disciplínu, která představuje komplex aktivit spojených s iniciací inovací až po jejich </a:t>
            </a:r>
            <a:r>
              <a:rPr lang="cs-CZ" sz="1600" dirty="0" smtClean="0"/>
              <a:t>uplatnění.</a:t>
            </a:r>
          </a:p>
          <a:p>
            <a:pPr algn="just"/>
            <a:r>
              <a:rPr lang="cs-CZ" sz="1600" dirty="0" smtClean="0"/>
              <a:t>Management </a:t>
            </a:r>
            <a:r>
              <a:rPr lang="cs-CZ" sz="1600" dirty="0"/>
              <a:t>inovací má charakter sekvenčního procesu. To znamená, že celý proces řízení inovací probíhá v několika fázích, které jsou svou podstatou totožné s procesem strategického řízení. Proces řízení inovací můžeme rozdělit do tří hlavních fází:</a:t>
            </a:r>
          </a:p>
          <a:p>
            <a:pPr marL="514350" lvl="0" indent="-514350" algn="just">
              <a:buFont typeface="+mj-lt"/>
              <a:buAutoNum type="arabicPeriod"/>
            </a:pPr>
            <a:r>
              <a:rPr lang="cs-CZ" sz="1600" dirty="0"/>
              <a:t>plánování inovací – náplní této části je strategická situační analýza a vymezení cílů inovace,</a:t>
            </a:r>
          </a:p>
          <a:p>
            <a:pPr marL="514350" lvl="0" indent="-514350" algn="just">
              <a:buFont typeface="+mj-lt"/>
              <a:buAutoNum type="arabicPeriod"/>
            </a:pPr>
            <a:r>
              <a:rPr lang="cs-CZ" sz="1600" dirty="0"/>
              <a:t>inovační strategie – v této části je vybírána adekvátní inovační strategie, </a:t>
            </a:r>
          </a:p>
          <a:p>
            <a:pPr marL="514350" indent="-514350" algn="just">
              <a:buFont typeface="+mj-lt"/>
              <a:buAutoNum type="arabicPeriod"/>
            </a:pPr>
            <a:r>
              <a:rPr lang="cs-CZ" sz="1600" dirty="0"/>
              <a:t>implementace strategie – dochází zde k implementaci a komercionalizaci inovace.</a:t>
            </a:r>
            <a:endParaRPr lang="cs-CZ" sz="1600" dirty="0" smtClean="0"/>
          </a:p>
          <a:p>
            <a:pPr marL="0" indent="0" algn="just">
              <a:buNone/>
            </a:pP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Management inovací</a:t>
            </a:r>
            <a:endParaRPr lang="cs-CZ" dirty="0"/>
          </a:p>
        </p:txBody>
      </p:sp>
    </p:spTree>
    <p:extLst>
      <p:ext uri="{BB962C8B-B14F-4D97-AF65-F5344CB8AC3E}">
        <p14:creationId xmlns:p14="http://schemas.microsoft.com/office/powerpoint/2010/main" val="236058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3817"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Inovační strategii je možné charakterizovat jako koncepci, která umožní podniku odpovědět na otázku, jak by se mělo změnit chování organizace, aby bylo inovativní. </a:t>
            </a:r>
          </a:p>
          <a:p>
            <a:pPr algn="just"/>
            <a:r>
              <a:rPr lang="cs-CZ" sz="1600" dirty="0"/>
              <a:t>Inovační strategie je takový myšlenkový koncept, který umožňuje naplnit stanovené cíle v oblasti inovační politiky podniku a měl by být schopna vypořádat se s měnícím se podnikatelským prostředím.</a:t>
            </a:r>
          </a:p>
          <a:p>
            <a:pPr algn="just"/>
            <a:r>
              <a:rPr lang="cs-CZ" sz="1600" dirty="0"/>
              <a:t>Vlček inovační strategii definuje jako empirií inovační praxe prověřené, systémovým přístupem a teorií inovací podpořené a zdůvodněné, účelově koncipované postupy, metody a nástroje řízení komplexních inovačních akcí (Dvořák 2006). </a:t>
            </a:r>
          </a:p>
          <a:p>
            <a:pPr algn="just"/>
            <a:r>
              <a:rPr lang="cs-CZ" sz="1600" dirty="0"/>
              <a:t>Hrazdilová Bočková (2009) vymezuje inovační strategii jako vývojový proces, který začíná stanovením užitku pro zákazníka a končí definováním technologické náročnosti a jejího vnímání z pohledu výrobce. </a:t>
            </a:r>
          </a:p>
          <a:p>
            <a:pPr algn="just"/>
            <a:r>
              <a:rPr lang="cs-CZ" sz="1600" dirty="0"/>
              <a:t>Podle některých jiných autorů je inovační strategie skupina strategických rozhodnutí, která umožní realizovat inovační aktivity.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a:t>
            </a:r>
            <a:endParaRPr lang="cs-CZ" dirty="0"/>
          </a:p>
        </p:txBody>
      </p:sp>
    </p:spTree>
    <p:extLst>
      <p:ext uri="{BB962C8B-B14F-4D97-AF65-F5344CB8AC3E}">
        <p14:creationId xmlns:p14="http://schemas.microsoft.com/office/powerpoint/2010/main" val="131261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756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Inovační </a:t>
            </a:r>
            <a:r>
              <a:rPr lang="cs-CZ" sz="1600" dirty="0"/>
              <a:t>strategie by měla, podle Vacka (2008) především:</a:t>
            </a:r>
          </a:p>
          <a:p>
            <a:pPr lvl="1" algn="just"/>
            <a:r>
              <a:rPr lang="cs-CZ" sz="1600" dirty="0"/>
              <a:t>vysvětlit místo inovační strategie v celkové strategii podniku;</a:t>
            </a:r>
          </a:p>
          <a:p>
            <a:pPr lvl="1" algn="just"/>
            <a:r>
              <a:rPr lang="cs-CZ" sz="1600" dirty="0"/>
              <a:t>definovat portfolio inovací, typy a úrovně sledované podnikem;</a:t>
            </a:r>
          </a:p>
          <a:p>
            <a:pPr lvl="1" algn="just"/>
            <a:r>
              <a:rPr lang="cs-CZ" sz="1600" dirty="0"/>
              <a:t>určit priority, zdroje, časové rámce, zodpovědnosti, kritéria úspěšnosti inovace pro různé segmenty portfolia inovací;</a:t>
            </a:r>
          </a:p>
          <a:p>
            <a:pPr lvl="1" algn="just"/>
            <a:r>
              <a:rPr lang="cs-CZ" sz="1600" dirty="0"/>
              <a:t>vybudovat struktury pro řízení a provádění inovačních aktivit</a:t>
            </a:r>
            <a:r>
              <a:rPr lang="cs-CZ" sz="1600" dirty="0" smtClean="0"/>
              <a:t>.</a:t>
            </a:r>
          </a:p>
          <a:p>
            <a:pPr lvl="1" algn="just"/>
            <a:endParaRPr lang="cs-CZ" sz="1600" dirty="0" smtClean="0"/>
          </a:p>
          <a:p>
            <a:pPr algn="just"/>
            <a:r>
              <a:rPr lang="cs-CZ" sz="1600" dirty="0"/>
              <a:t>Při tvorbě inovační strategie by měla být věnována pozornost především těmto oblastem (Vacek 2008</a:t>
            </a:r>
            <a:r>
              <a:rPr lang="cs-CZ" sz="1600" dirty="0" smtClean="0"/>
              <a:t>): vedení; zdroje </a:t>
            </a:r>
            <a:r>
              <a:rPr lang="cs-CZ" sz="1600" dirty="0"/>
              <a:t>a jejich alokace</a:t>
            </a:r>
            <a:r>
              <a:rPr lang="cs-CZ" sz="1600" dirty="0" smtClean="0"/>
              <a:t>; hodnocení </a:t>
            </a:r>
            <a:r>
              <a:rPr lang="cs-CZ" sz="1600" dirty="0"/>
              <a:t>proveditelnosti, metriky výkonnosti</a:t>
            </a:r>
            <a:r>
              <a:rPr lang="cs-CZ" sz="1600" dirty="0" smtClean="0"/>
              <a:t>; klíčoví </a:t>
            </a:r>
            <a:r>
              <a:rPr lang="cs-CZ" sz="1600" dirty="0"/>
              <a:t>hráči, zodpovědnosti a pravomoci</a:t>
            </a:r>
            <a:r>
              <a:rPr lang="cs-CZ" sz="1600" dirty="0" smtClean="0"/>
              <a:t>; podnikatelský </a:t>
            </a:r>
            <a:r>
              <a:rPr lang="cs-CZ" sz="1600" dirty="0"/>
              <a:t>model</a:t>
            </a:r>
            <a:r>
              <a:rPr lang="cs-CZ" sz="1600" dirty="0" smtClean="0"/>
              <a:t>; metodiky </a:t>
            </a:r>
            <a:r>
              <a:rPr lang="cs-CZ" sz="1600" dirty="0"/>
              <a:t>a postupy</a:t>
            </a:r>
            <a:r>
              <a:rPr lang="cs-CZ" sz="1600" dirty="0" smtClean="0"/>
              <a:t>; organizační </a:t>
            </a:r>
            <a:r>
              <a:rPr lang="cs-CZ" sz="1600" dirty="0"/>
              <a:t>struktura</a:t>
            </a:r>
            <a:r>
              <a:rPr lang="cs-CZ" sz="1600" dirty="0" smtClean="0"/>
              <a:t>; podniková </a:t>
            </a:r>
            <a:r>
              <a:rPr lang="cs-CZ" sz="1600" dirty="0"/>
              <a:t>kultura</a:t>
            </a:r>
            <a:r>
              <a:rPr lang="cs-CZ" sz="1600" dirty="0" smtClean="0"/>
              <a:t>; řízení </a:t>
            </a:r>
            <a:r>
              <a:rPr lang="cs-CZ" sz="1600" dirty="0"/>
              <a:t>znalostí a ochrana duševního vlastnictví</a:t>
            </a:r>
            <a:r>
              <a:rPr lang="cs-CZ" sz="1600" dirty="0" smtClean="0"/>
              <a:t>; motivace </a:t>
            </a:r>
            <a:r>
              <a:rPr lang="cs-CZ" sz="1600" dirty="0"/>
              <a:t>a kontrola</a:t>
            </a:r>
            <a:r>
              <a:rPr lang="cs-CZ" sz="1600" dirty="0" smtClean="0"/>
              <a:t>; komercializace; udržitelnost </a:t>
            </a:r>
            <a:r>
              <a:rPr lang="cs-CZ" sz="1600" dirty="0"/>
              <a:t>na trhu.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II</a:t>
            </a:r>
            <a:endParaRPr lang="cs-CZ" dirty="0"/>
          </a:p>
        </p:txBody>
      </p:sp>
    </p:spTree>
    <p:extLst>
      <p:ext uri="{BB962C8B-B14F-4D97-AF65-F5344CB8AC3E}">
        <p14:creationId xmlns:p14="http://schemas.microsoft.com/office/powerpoint/2010/main" val="312129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756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Podle Pitra (1997) je inovační strategie dlouhodobým programem, který zaměřuje vývoj nových výrobků do tří základních dimenzí: </a:t>
            </a:r>
          </a:p>
          <a:p>
            <a:pPr lvl="1" algn="just"/>
            <a:r>
              <a:rPr lang="cs-CZ" sz="1600" i="1" dirty="0"/>
              <a:t>výrobkově-technické</a:t>
            </a:r>
            <a:r>
              <a:rPr lang="cs-CZ" sz="1600" dirty="0"/>
              <a:t> – kde východiskem je hledání odpovědí na otázku: CO nabídnout, tj. které výsledky vědy a techniky je vhodné aplikovat při řešení nového produktu s ohledem na potřeby, přání a požadavky zákazníků;</a:t>
            </a:r>
          </a:p>
          <a:p>
            <a:pPr lvl="1" algn="just"/>
            <a:r>
              <a:rPr lang="cs-CZ" sz="1600" i="1" dirty="0"/>
              <a:t>obchodně-politické</a:t>
            </a:r>
            <a:r>
              <a:rPr lang="cs-CZ" sz="1600" dirty="0"/>
              <a:t> – hledá se odpověď na otázku: PRO KOHO jsou nové produkty určeny, tj. na které cílové trhy a na jaké skupiny zákazníků se má podnik prioritně zaměřit;</a:t>
            </a:r>
          </a:p>
          <a:p>
            <a:pPr lvl="1" algn="just"/>
            <a:r>
              <a:rPr lang="cs-CZ" sz="1600" i="1" dirty="0"/>
              <a:t>výrobně-technologické</a:t>
            </a:r>
            <a:r>
              <a:rPr lang="cs-CZ" sz="1600" dirty="0"/>
              <a:t> – hledá odpověď na otázku: JAK nové produkty vytvořit, tj. jaké výrobní technologie jsou pro vznik nového produktu nezbytné a jak jejich využití ovlivní podmínky proveditelnosti nového produktu.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III</a:t>
            </a:r>
            <a:endParaRPr lang="cs-CZ" dirty="0"/>
          </a:p>
        </p:txBody>
      </p:sp>
    </p:spTree>
    <p:extLst>
      <p:ext uri="{BB962C8B-B14F-4D97-AF65-F5344CB8AC3E}">
        <p14:creationId xmlns:p14="http://schemas.microsoft.com/office/powerpoint/2010/main" val="187443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8416" y="115943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Současně však musí podnikové cíle zahrnovat i zásady respektující </a:t>
            </a:r>
            <a:r>
              <a:rPr lang="cs-CZ" sz="1600" b="1" dirty="0"/>
              <a:t>společenské cíle </a:t>
            </a:r>
            <a:r>
              <a:rPr lang="cs-CZ" sz="1600" dirty="0"/>
              <a:t>kam patří:</a:t>
            </a:r>
          </a:p>
          <a:p>
            <a:pPr lvl="1" algn="just"/>
            <a:r>
              <a:rPr lang="cs-CZ" sz="1600" dirty="0"/>
              <a:t>ochrana životního prostředí i národních tradic a bohatství;</a:t>
            </a:r>
          </a:p>
          <a:p>
            <a:pPr lvl="1" algn="just"/>
            <a:r>
              <a:rPr lang="cs-CZ" sz="1600" dirty="0"/>
              <a:t>dodržování právních i etických norem;</a:t>
            </a:r>
          </a:p>
          <a:p>
            <a:pPr lvl="1" algn="just"/>
            <a:r>
              <a:rPr lang="cs-CZ" sz="1600" dirty="0"/>
              <a:t>dodržování podmínek spravedlivé soutěže a morálního chování na trhu;</a:t>
            </a:r>
          </a:p>
          <a:p>
            <a:pPr lvl="1" algn="just"/>
            <a:r>
              <a:rPr lang="cs-CZ" sz="1600" dirty="0"/>
              <a:t>dodržování podmínek sociálních, pracovních apod.</a:t>
            </a:r>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Strategické cíle respektující zájmy společnosti</a:t>
            </a:r>
            <a:endParaRPr lang="cs-CZ" dirty="0"/>
          </a:p>
        </p:txBody>
      </p:sp>
    </p:spTree>
    <p:extLst>
      <p:ext uri="{BB962C8B-B14F-4D97-AF65-F5344CB8AC3E}">
        <p14:creationId xmlns:p14="http://schemas.microsoft.com/office/powerpoint/2010/main" val="3585298164"/>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703189"/>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smtClean="0"/>
              <a:t>Na základě specifičnosti inovačních strategií pro každý podnik Pitra (1997) definoval pět základních typů inovačních strategií:</a:t>
            </a:r>
          </a:p>
          <a:p>
            <a:pPr algn="just"/>
            <a:r>
              <a:rPr lang="cs-CZ" sz="1600" b="1" dirty="0" smtClean="0"/>
              <a:t>Strategie opírající se o progresivnost technického řešení </a:t>
            </a:r>
            <a:r>
              <a:rPr lang="cs-CZ" sz="1600" dirty="0" smtClean="0"/>
              <a:t>– jedná se o strategii postavenou na vývoji produktů, které reflektují nejmodernější poznatky z vědy a techniky v daném oboru. Hlavním zájmem je výrobek, který musí být co nejmodernější, což potažmo vede k vysokým nákladů a nízké efektivnosti této strategie. Zcela je zde opomenut zákazník a jeho potřeby. Zákazníkům je nabízen produkt, o který zákazníci nemusí mít zájem. V tomto případě bývají často podceňovány marketingové aktivity.</a:t>
            </a:r>
          </a:p>
          <a:p>
            <a:pPr algn="just"/>
            <a:r>
              <a:rPr lang="cs-CZ" sz="1600" b="1" dirty="0"/>
              <a:t>Vyvážená strategie </a:t>
            </a:r>
            <a:r>
              <a:rPr lang="cs-CZ" sz="1600" dirty="0"/>
              <a:t>– tato strategie věnuje stejnou míru pozornosti aplikaci posledních výsledků vědeckotechnického rozvoje do nového produktu a pozornost potřebám a požadavkům zákazníků, tj. trhu. Takže se podnik nezaměřuje čistě na novost výrobků, ale aplikuje také řadu marketingových aktivit, aby zjistil, zda připravovaný produkt odpovídám potřebám trhu. Vyvážená pozornost oběma těmto stranám přináší vysokou míru efektivity a úspěch této strategie.</a:t>
            </a:r>
          </a:p>
          <a:p>
            <a:pPr marL="0" indent="0" algn="just">
              <a:buNone/>
            </a:pP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7956376" cy="507703"/>
          </a:xfrm>
        </p:spPr>
        <p:txBody>
          <a:bodyPr/>
          <a:lstStyle/>
          <a:p>
            <a:r>
              <a:rPr lang="cs-CZ" dirty="0" smtClean="0"/>
              <a:t>Typologie inovačních strategií – inovační strategie podle Pitra I</a:t>
            </a:r>
            <a:endParaRPr lang="cs-CZ" dirty="0"/>
          </a:p>
        </p:txBody>
      </p:sp>
    </p:spTree>
    <p:extLst>
      <p:ext uri="{BB962C8B-B14F-4D97-AF65-F5344CB8AC3E}">
        <p14:creationId xmlns:p14="http://schemas.microsoft.com/office/powerpoint/2010/main" val="943492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703189"/>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ověřených technických přístupů </a:t>
            </a:r>
            <a:r>
              <a:rPr lang="cs-CZ" sz="1600" dirty="0" smtClean="0"/>
              <a:t>– podniky</a:t>
            </a:r>
            <a:r>
              <a:rPr lang="cs-CZ" sz="1600" dirty="0"/>
              <a:t>, které aplikují tuto strategii, se orientují na jednoduchá a již osvědčená technická řešení. Podniky samy nevyvíjejí vlastní výzkumně-vývojové činnosti, ani neexperimentují s novými poznatky a technickými řešeními. Podniky v tomto případě sází na jistotu, a tím minimalizují riziko neúspěchu. Na druhé straně, tato strategie neumožňuje vytvářet dlouhodobě udržitelnou konkurenční </a:t>
            </a:r>
            <a:r>
              <a:rPr lang="cs-CZ" sz="1600" dirty="0" smtClean="0"/>
              <a:t>výhodu.</a:t>
            </a:r>
          </a:p>
          <a:p>
            <a:pPr algn="just"/>
            <a:r>
              <a:rPr lang="cs-CZ" sz="1600" b="1" dirty="0" smtClean="0"/>
              <a:t>Konzervativní strategie nízkého rozpočtu </a:t>
            </a:r>
            <a:r>
              <a:rPr lang="cs-CZ" sz="1600" dirty="0" smtClean="0"/>
              <a:t>– podniky </a:t>
            </a:r>
            <a:r>
              <a:rPr lang="cs-CZ" sz="1600" dirty="0"/>
              <a:t>v minimální míře věnují prostředky na vlastní výzkum a vývoj. V podstatě kopírují přístup vůdce v oboru. Tato strategie vede k velmi malému odlišení od ostatních podnikatelských subjektů v daném oboru. Vývoj nových výrobků odpovídá technickým a výrobním možnostem podniku a navazuje na koncepci předcházejících produktů. Nové produkty jsou určeny výhradně pro trhy, na kterých podnik již delší dobu působí. Podnik aplikací této strategie minimalizuje riziko a využívá osvědčené postupy. Strategie přináší očekávané pozitivní efekty, bez rizik, ale také bez výraznějších ekonomických přínosů.</a:t>
            </a:r>
            <a:endParaRPr lang="cs-CZ" sz="1600" dirty="0" smtClean="0"/>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8172400" cy="507703"/>
          </a:xfrm>
        </p:spPr>
        <p:txBody>
          <a:bodyPr/>
          <a:lstStyle/>
          <a:p>
            <a:r>
              <a:rPr lang="cs-CZ" dirty="0" smtClean="0"/>
              <a:t>Typologie inovačních strategií – inovační strategie podle Pitra II</a:t>
            </a:r>
            <a:endParaRPr lang="cs-CZ" dirty="0"/>
          </a:p>
        </p:txBody>
      </p:sp>
    </p:spTree>
    <p:extLst>
      <p:ext uri="{BB962C8B-B14F-4D97-AF65-F5344CB8AC3E}">
        <p14:creationId xmlns:p14="http://schemas.microsoft.com/office/powerpoint/2010/main" val="1634836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413792" y="843558"/>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diverzifikovaných vysokých rozpočtů </a:t>
            </a:r>
            <a:r>
              <a:rPr lang="cs-CZ" sz="1600" dirty="0"/>
              <a:t>– tento přístup můžeme označit za chaotický. </a:t>
            </a:r>
            <a:endParaRPr lang="cs-CZ" sz="1600" dirty="0" smtClean="0"/>
          </a:p>
          <a:p>
            <a:pPr lvl="1" algn="just"/>
            <a:r>
              <a:rPr lang="cs-CZ" sz="1600" dirty="0" smtClean="0"/>
              <a:t>Výzkumné </a:t>
            </a:r>
            <a:r>
              <a:rPr lang="cs-CZ" sz="1600" dirty="0"/>
              <a:t>a vývojové aktivity v daném podniku probíhají neorganizovaně, chaoticky a nahodile. </a:t>
            </a:r>
            <a:endParaRPr lang="cs-CZ" sz="1600" dirty="0" smtClean="0"/>
          </a:p>
          <a:p>
            <a:pPr lvl="1" algn="just"/>
            <a:r>
              <a:rPr lang="cs-CZ" sz="1600" dirty="0" smtClean="0"/>
              <a:t>Vývoj </a:t>
            </a:r>
            <a:r>
              <a:rPr lang="cs-CZ" sz="1600" dirty="0"/>
              <a:t>nových produktů je izolovaný, bez vzájemné koordinace jednotlivých částí podniku. </a:t>
            </a:r>
            <a:endParaRPr lang="cs-CZ" sz="1600" dirty="0" smtClean="0"/>
          </a:p>
          <a:p>
            <a:pPr lvl="1" algn="just"/>
            <a:r>
              <a:rPr lang="cs-CZ" sz="1600" dirty="0" smtClean="0"/>
              <a:t>Chaotičnost </a:t>
            </a:r>
            <a:r>
              <a:rPr lang="cs-CZ" sz="1600" dirty="0"/>
              <a:t>těchto aktivit vede k vysokým nákladům, které jsou spojeny s vývojem nových produktů. </a:t>
            </a:r>
            <a:endParaRPr lang="cs-CZ" sz="1600" dirty="0" smtClean="0"/>
          </a:p>
          <a:p>
            <a:pPr lvl="1" algn="just"/>
            <a:r>
              <a:rPr lang="cs-CZ" sz="1600" dirty="0" smtClean="0"/>
              <a:t>Absence </a:t>
            </a:r>
            <a:r>
              <a:rPr lang="cs-CZ" sz="1600" dirty="0"/>
              <a:t>interní synergie, </a:t>
            </a:r>
            <a:r>
              <a:rPr lang="cs-CZ" sz="1600" dirty="0" err="1"/>
              <a:t>necílenost</a:t>
            </a:r>
            <a:r>
              <a:rPr lang="cs-CZ" sz="1600" dirty="0"/>
              <a:t> vývojového úsilí a chybějící respektování potřeb trhu je příčinou toho, že tento typ strategie patří k nejméně úspěšným.</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8172400" cy="507703"/>
          </a:xfrm>
        </p:spPr>
        <p:txBody>
          <a:bodyPr/>
          <a:lstStyle/>
          <a:p>
            <a:r>
              <a:rPr lang="cs-CZ" dirty="0" smtClean="0"/>
              <a:t>Typologie inovačních strategií – inovační strategie podle Pitra III</a:t>
            </a:r>
            <a:endParaRPr lang="cs-CZ" dirty="0"/>
          </a:p>
        </p:txBody>
      </p:sp>
    </p:spTree>
    <p:extLst>
      <p:ext uri="{BB962C8B-B14F-4D97-AF65-F5344CB8AC3E}">
        <p14:creationId xmlns:p14="http://schemas.microsoft.com/office/powerpoint/2010/main" val="376133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843558"/>
            <a:ext cx="7416824"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a:t>
            </a:r>
            <a:r>
              <a:rPr lang="cs-CZ" sz="1600" dirty="0" smtClean="0"/>
              <a:t>ategorizace </a:t>
            </a:r>
            <a:r>
              <a:rPr lang="cs-CZ" sz="1600" dirty="0"/>
              <a:t>inovačních strategií vychází z posuzování užitku inovace pro zákazníka a vnímání inovace z pohledu výrobce. Na základě těchto dvou dimenzí byly vymezeny čtyři typy inovačních strategií (Hrazdilová Bočková 2009):</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sz="2000" dirty="0"/>
              <a:t>Typologie inovačních strategií – inovační strategie podle </a:t>
            </a:r>
            <a:r>
              <a:rPr lang="cs-CZ" sz="2000" dirty="0" smtClean="0"/>
              <a:t>stupně novosti 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4" name="Group 1"/>
          <p:cNvGrpSpPr>
            <a:grpSpLocks noChangeAspect="1"/>
          </p:cNvGrpSpPr>
          <p:nvPr/>
        </p:nvGrpSpPr>
        <p:grpSpPr bwMode="auto">
          <a:xfrm>
            <a:off x="1426411" y="1494838"/>
            <a:ext cx="5495925" cy="3118962"/>
            <a:chOff x="2353" y="-694"/>
            <a:chExt cx="6925" cy="4424"/>
          </a:xfrm>
        </p:grpSpPr>
        <p:sp>
          <p:nvSpPr>
            <p:cNvPr id="5" name="AutoShape 14"/>
            <p:cNvSpPr>
              <a:spLocks noChangeAspect="1" noChangeArrowheads="1" noTextEdit="1"/>
            </p:cNvSpPr>
            <p:nvPr/>
          </p:nvSpPr>
          <p:spPr bwMode="auto">
            <a:xfrm>
              <a:off x="2353" y="-290"/>
              <a:ext cx="6925" cy="402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7" name="Rectangle 13"/>
            <p:cNvSpPr>
              <a:spLocks noChangeArrowheads="1"/>
            </p:cNvSpPr>
            <p:nvPr/>
          </p:nvSpPr>
          <p:spPr bwMode="auto">
            <a:xfrm>
              <a:off x="6241" y="322"/>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Technické inovace</a:t>
              </a:r>
              <a:endParaRPr kumimoji="0" lang="cs-CZ" altLang="cs-CZ" sz="1600" b="0" i="0" u="none" strike="noStrike" cap="none" normalizeH="0" baseline="0" smtClean="0">
                <a:ln>
                  <a:noFill/>
                </a:ln>
                <a:solidFill>
                  <a:schemeClr val="tx1"/>
                </a:solidFill>
                <a:effectLst/>
              </a:endParaRPr>
            </a:p>
          </p:txBody>
        </p:sp>
        <p:sp>
          <p:nvSpPr>
            <p:cNvPr id="8" name="Rectangle 12"/>
            <p:cNvSpPr>
              <a:spLocks noChangeArrowheads="1"/>
            </p:cNvSpPr>
            <p:nvPr/>
          </p:nvSpPr>
          <p:spPr bwMode="auto">
            <a:xfrm>
              <a:off x="6241" y="1330"/>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Radikální inovace </a:t>
              </a:r>
              <a:endParaRPr kumimoji="0" lang="cs-CZ" altLang="cs-CZ" sz="1600" b="0" i="0" u="none" strike="noStrike" cap="none" normalizeH="0" baseline="0" smtClean="0">
                <a:ln>
                  <a:noFill/>
                </a:ln>
                <a:solidFill>
                  <a:schemeClr val="tx1"/>
                </a:solidFill>
                <a:effectLst/>
              </a:endParaRPr>
            </a:p>
          </p:txBody>
        </p:sp>
        <p:sp>
          <p:nvSpPr>
            <p:cNvPr id="9" name="Rectangle 11"/>
            <p:cNvSpPr>
              <a:spLocks noChangeArrowheads="1"/>
            </p:cNvSpPr>
            <p:nvPr/>
          </p:nvSpPr>
          <p:spPr bwMode="auto">
            <a:xfrm>
              <a:off x="4513" y="1330"/>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Aplikační inovace</a:t>
              </a:r>
              <a:endParaRPr kumimoji="0" lang="cs-CZ" altLang="cs-CZ" sz="1600" b="0" i="0" u="none" strike="noStrike" cap="none" normalizeH="0" baseline="0" smtClean="0">
                <a:ln>
                  <a:noFill/>
                </a:ln>
                <a:solidFill>
                  <a:schemeClr val="tx1"/>
                </a:solidFill>
                <a:effectLst/>
              </a:endParaRPr>
            </a:p>
          </p:txBody>
        </p:sp>
        <p:sp>
          <p:nvSpPr>
            <p:cNvPr id="10" name="Rectangle 10"/>
            <p:cNvSpPr>
              <a:spLocks noChangeArrowheads="1"/>
            </p:cNvSpPr>
            <p:nvPr/>
          </p:nvSpPr>
          <p:spPr bwMode="auto">
            <a:xfrm>
              <a:off x="4513" y="322"/>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Inkrementální </a:t>
              </a:r>
              <a:endParaRPr kumimoji="0" lang="cs-CZ" altLang="cs-CZ" sz="1600" b="0" i="0" u="none" strike="noStrike" cap="none" normalizeH="0" baseline="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inovace </a:t>
              </a:r>
              <a:endParaRPr kumimoji="0" lang="cs-CZ" altLang="cs-CZ" sz="1600" b="0" i="0" u="none" strike="noStrike" cap="none" normalizeH="0" baseline="0" smtClean="0">
                <a:ln>
                  <a:noFill/>
                </a:ln>
                <a:solidFill>
                  <a:schemeClr val="tx1"/>
                </a:solidFill>
                <a:effectLst/>
              </a:endParaRPr>
            </a:p>
          </p:txBody>
        </p:sp>
        <p:sp>
          <p:nvSpPr>
            <p:cNvPr id="11" name="Rectangle 9"/>
            <p:cNvSpPr>
              <a:spLocks noChangeArrowheads="1"/>
            </p:cNvSpPr>
            <p:nvPr/>
          </p:nvSpPr>
          <p:spPr bwMode="auto">
            <a:xfrm>
              <a:off x="3787" y="-262"/>
              <a:ext cx="850" cy="5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malý</a:t>
              </a:r>
              <a:endParaRPr kumimoji="0" lang="cs-CZ" altLang="cs-CZ" sz="1600" b="0" i="0" u="none" strike="noStrike" cap="none" normalizeH="0" baseline="0" dirty="0" smtClean="0">
                <a:ln>
                  <a:noFill/>
                </a:ln>
                <a:solidFill>
                  <a:schemeClr val="tx1"/>
                </a:solidFill>
                <a:effectLst/>
              </a:endParaRPr>
            </a:p>
          </p:txBody>
        </p:sp>
        <p:sp>
          <p:nvSpPr>
            <p:cNvPr id="13" name="Rectangle 8"/>
            <p:cNvSpPr>
              <a:spLocks noChangeArrowheads="1"/>
            </p:cNvSpPr>
            <p:nvPr/>
          </p:nvSpPr>
          <p:spPr bwMode="auto">
            <a:xfrm>
              <a:off x="3636" y="2314"/>
              <a:ext cx="835" cy="7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velký</a:t>
              </a:r>
              <a:endParaRPr kumimoji="0" lang="cs-CZ" altLang="cs-CZ" sz="1600" b="0" i="0" u="none" strike="noStrike" cap="none" normalizeH="0" baseline="0" dirty="0" smtClean="0">
                <a:ln>
                  <a:noFill/>
                </a:ln>
                <a:solidFill>
                  <a:schemeClr val="tx1"/>
                </a:solidFill>
                <a:effectLst/>
              </a:endParaRPr>
            </a:p>
          </p:txBody>
        </p:sp>
        <p:sp>
          <p:nvSpPr>
            <p:cNvPr id="14" name="Rectangle 7"/>
            <p:cNvSpPr>
              <a:spLocks noChangeArrowheads="1"/>
            </p:cNvSpPr>
            <p:nvPr/>
          </p:nvSpPr>
          <p:spPr bwMode="auto">
            <a:xfrm>
              <a:off x="6673" y="2626"/>
              <a:ext cx="1008"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velký</a:t>
              </a:r>
              <a:endParaRPr kumimoji="0" lang="cs-CZ" altLang="cs-CZ" sz="1600" b="0" i="0" u="none" strike="noStrike" cap="none" normalizeH="0" baseline="0" smtClean="0">
                <a:ln>
                  <a:noFill/>
                </a:ln>
                <a:solidFill>
                  <a:schemeClr val="tx1"/>
                </a:solidFill>
                <a:effectLst/>
              </a:endParaRPr>
            </a:p>
          </p:txBody>
        </p:sp>
        <p:sp>
          <p:nvSpPr>
            <p:cNvPr id="15" name="Rectangle 6"/>
            <p:cNvSpPr>
              <a:spLocks noChangeArrowheads="1"/>
            </p:cNvSpPr>
            <p:nvPr/>
          </p:nvSpPr>
          <p:spPr bwMode="auto">
            <a:xfrm>
              <a:off x="4945" y="2626"/>
              <a:ext cx="1008"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malý</a:t>
              </a:r>
              <a:endParaRPr kumimoji="0" lang="cs-CZ" altLang="cs-CZ" sz="1600" b="0" i="0" u="none" strike="noStrike" cap="none" normalizeH="0" baseline="0" smtClean="0">
                <a:ln>
                  <a:noFill/>
                </a:ln>
                <a:solidFill>
                  <a:schemeClr val="tx1"/>
                </a:solidFill>
                <a:effectLst/>
              </a:endParaRPr>
            </a:p>
          </p:txBody>
        </p:sp>
        <p:sp>
          <p:nvSpPr>
            <p:cNvPr id="17" name="Line 5"/>
            <p:cNvSpPr>
              <a:spLocks noChangeShapeType="1"/>
            </p:cNvSpPr>
            <p:nvPr/>
          </p:nvSpPr>
          <p:spPr bwMode="auto">
            <a:xfrm>
              <a:off x="3793" y="322"/>
              <a:ext cx="1" cy="201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18" name="Line 4"/>
            <p:cNvSpPr>
              <a:spLocks noChangeShapeType="1"/>
            </p:cNvSpPr>
            <p:nvPr/>
          </p:nvSpPr>
          <p:spPr bwMode="auto">
            <a:xfrm>
              <a:off x="4513" y="3058"/>
              <a:ext cx="345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19" name="Text Box 3"/>
            <p:cNvSpPr txBox="1">
              <a:spLocks noChangeArrowheads="1"/>
            </p:cNvSpPr>
            <p:nvPr/>
          </p:nvSpPr>
          <p:spPr bwMode="auto">
            <a:xfrm>
              <a:off x="2869" y="-694"/>
              <a:ext cx="637" cy="4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vert270"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Stupeň inovace vnímaný zákazníky</a:t>
              </a:r>
              <a:endParaRPr kumimoji="0" lang="cs-CZ" altLang="cs-CZ" sz="1600" b="0" i="0" u="none" strike="noStrike" cap="none" normalizeH="0" baseline="0" dirty="0" smtClean="0">
                <a:ln>
                  <a:noFill/>
                </a:ln>
                <a:solidFill>
                  <a:schemeClr val="tx1"/>
                </a:solidFill>
                <a:effectLst/>
              </a:endParaRPr>
            </a:p>
          </p:txBody>
        </p:sp>
        <p:sp>
          <p:nvSpPr>
            <p:cNvPr id="20" name="Text Box 2"/>
            <p:cNvSpPr txBox="1">
              <a:spLocks noChangeArrowheads="1"/>
            </p:cNvSpPr>
            <p:nvPr/>
          </p:nvSpPr>
          <p:spPr bwMode="auto">
            <a:xfrm>
              <a:off x="4539" y="3135"/>
              <a:ext cx="3821" cy="5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Stupeň inovace vnímaný výrobcem</a:t>
              </a:r>
              <a:endParaRPr kumimoji="0" lang="cs-CZ" altLang="cs-CZ" sz="1600" b="0" i="0" u="none" strike="noStrike" cap="none" normalizeH="0" baseline="0" dirty="0" smtClean="0">
                <a:ln>
                  <a:noFill/>
                </a:ln>
                <a:solidFill>
                  <a:schemeClr val="tx1"/>
                </a:solidFill>
                <a:effectLst/>
              </a:endParaRPr>
            </a:p>
          </p:txBody>
        </p:sp>
      </p:grpSp>
    </p:spTree>
    <p:extLst>
      <p:ext uri="{BB962C8B-B14F-4D97-AF65-F5344CB8AC3E}">
        <p14:creationId xmlns:p14="http://schemas.microsoft.com/office/powerpoint/2010/main" val="135543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59532"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Strategie </a:t>
            </a:r>
            <a:r>
              <a:rPr lang="cs-CZ" sz="1600" b="1" dirty="0" smtClean="0"/>
              <a:t>inkrementálních/přírůstkových </a:t>
            </a:r>
            <a:r>
              <a:rPr lang="cs-CZ" sz="1600" b="1" dirty="0"/>
              <a:t>inovací </a:t>
            </a:r>
            <a:r>
              <a:rPr lang="cs-CZ" sz="1600" dirty="0"/>
              <a:t>– jedná se o strategii, která od výrobce vyžaduje jen velmi malé nároky na novou technologii a zároveň z pohledu zákazníka přináší jen malé změny. </a:t>
            </a:r>
            <a:endParaRPr lang="cs-CZ" sz="1600" dirty="0" smtClean="0"/>
          </a:p>
          <a:p>
            <a:pPr algn="just"/>
            <a:r>
              <a:rPr lang="cs-CZ" sz="1600" dirty="0" smtClean="0"/>
              <a:t>Z</a:t>
            </a:r>
            <a:r>
              <a:rPr lang="cs-CZ" sz="1600" dirty="0"/>
              <a:t> výrobního hlediska jsou přírůstkové inovace málo riskantní, ale na druhé straně z obchodního hlediska představují poměrně vysoké riziko. </a:t>
            </a:r>
            <a:endParaRPr lang="cs-CZ" sz="1600" dirty="0" smtClean="0"/>
          </a:p>
          <a:p>
            <a:pPr algn="just"/>
            <a:r>
              <a:rPr lang="cs-CZ" sz="1600" dirty="0" smtClean="0"/>
              <a:t>Strategie </a:t>
            </a:r>
            <a:r>
              <a:rPr lang="cs-CZ" sz="1600" dirty="0"/>
              <a:t>přírůstkových inovací je poměrně vysoce efektivní v krátkém období. </a:t>
            </a:r>
            <a:endParaRPr lang="cs-CZ" sz="1600" dirty="0" smtClean="0"/>
          </a:p>
          <a:p>
            <a:pPr algn="just"/>
            <a:r>
              <a:rPr lang="cs-CZ" sz="1600" dirty="0" smtClean="0"/>
              <a:t>Z</a:t>
            </a:r>
            <a:r>
              <a:rPr lang="cs-CZ" sz="1600" dirty="0"/>
              <a:t> dlouhodobého pohledu strategie výrazně nepřispívá ke zlepšení konkurenční pozice podniku a vede k pohledu na podnik jako na imitátora bez vlastního potenciálu a </a:t>
            </a:r>
            <a:r>
              <a:rPr lang="cs-CZ" sz="1600" dirty="0" smtClean="0"/>
              <a:t>myšlenek.</a:t>
            </a:r>
          </a:p>
        </p:txBody>
      </p:sp>
      <p:sp>
        <p:nvSpPr>
          <p:cNvPr id="6" name="Nadpis 5"/>
          <p:cNvSpPr>
            <a:spLocks noGrp="1"/>
          </p:cNvSpPr>
          <p:nvPr>
            <p:ph type="title"/>
          </p:nvPr>
        </p:nvSpPr>
        <p:spPr>
          <a:xfrm>
            <a:off x="179512" y="195486"/>
            <a:ext cx="7776864" cy="507703"/>
          </a:xfrm>
        </p:spPr>
        <p:txBody>
          <a:bodyPr/>
          <a:lstStyle/>
          <a:p>
            <a:r>
              <a:rPr lang="cs-CZ" sz="2000" dirty="0"/>
              <a:t>Typologie inovačních strategií – inovační strategie podle </a:t>
            </a:r>
            <a:r>
              <a:rPr lang="cs-CZ" sz="2000" dirty="0" smtClean="0"/>
              <a:t>stupně novosti 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262479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59532"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Strategie </a:t>
            </a:r>
            <a:r>
              <a:rPr lang="cs-CZ" sz="1600" b="1" dirty="0"/>
              <a:t>technických inovací </a:t>
            </a:r>
            <a:r>
              <a:rPr lang="cs-CZ" sz="1600" dirty="0"/>
              <a:t>– pro tuto strategii jsou typické významné technologické změny, které se především dotýkají technického zlepšení výrobků, ale zákazníkům nepřináší výrazné zvýšení užitku. </a:t>
            </a:r>
            <a:endParaRPr lang="cs-CZ" sz="1600" dirty="0" smtClean="0"/>
          </a:p>
          <a:p>
            <a:pPr algn="just"/>
            <a:r>
              <a:rPr lang="cs-CZ" sz="1600" dirty="0" smtClean="0"/>
              <a:t>Tento </a:t>
            </a:r>
            <a:r>
              <a:rPr lang="cs-CZ" sz="1600" dirty="0"/>
              <a:t>typ inovací je poměrně efektivní a vede ke zřetelné úspoře nákladů. </a:t>
            </a:r>
            <a:endParaRPr lang="cs-CZ" sz="1600" dirty="0" smtClean="0"/>
          </a:p>
          <a:p>
            <a:pPr algn="just"/>
            <a:r>
              <a:rPr lang="cs-CZ" sz="1600" dirty="0" smtClean="0"/>
              <a:t>Výzkum </a:t>
            </a:r>
            <a:r>
              <a:rPr lang="cs-CZ" sz="1600" dirty="0"/>
              <a:t>a vývoj je spojen s vysokými náklady a investicemi, které ale nepřinášejí odpovídající, očekávaných tržní úspěch. </a:t>
            </a:r>
            <a:endParaRPr lang="cs-CZ" sz="1600" dirty="0" smtClean="0"/>
          </a:p>
          <a:p>
            <a:pPr algn="just"/>
            <a:r>
              <a:rPr lang="cs-CZ" sz="1600" dirty="0" smtClean="0"/>
              <a:t>Vzhledem </a:t>
            </a:r>
            <a:r>
              <a:rPr lang="cs-CZ" sz="1600" dirty="0"/>
              <a:t>k vysoko míře investic a vysoké citlivosti zákazníků na cenovou úroveň produktů u těchto inovací, je nutné předpokládat návratnost investic v delším časovém horizontu. </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76864" cy="507703"/>
          </a:xfrm>
        </p:spPr>
        <p:txBody>
          <a:bodyPr/>
          <a:lstStyle/>
          <a:p>
            <a:r>
              <a:rPr lang="cs-CZ" sz="2000" dirty="0"/>
              <a:t>Typologie inovačních strategií – inovační strategie podle </a:t>
            </a:r>
            <a:r>
              <a:rPr lang="cs-CZ" sz="2000" dirty="0" smtClean="0"/>
              <a:t>stupně novosti 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703121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a:t>Strategie aplikačních inovací </a:t>
            </a:r>
            <a:r>
              <a:rPr lang="cs-CZ" sz="1600" dirty="0" smtClean="0"/>
              <a:t>– podstatou </a:t>
            </a:r>
            <a:r>
              <a:rPr lang="cs-CZ" sz="1600" dirty="0"/>
              <a:t>aplikačních inovací je využívání již existujících technologií pro vznik nových výrobků. </a:t>
            </a:r>
            <a:endParaRPr lang="cs-CZ" sz="1600" dirty="0" smtClean="0"/>
          </a:p>
          <a:p>
            <a:pPr lvl="0" algn="just"/>
            <a:r>
              <a:rPr lang="cs-CZ" sz="1600" dirty="0" smtClean="0"/>
              <a:t>Podnik </a:t>
            </a:r>
            <a:r>
              <a:rPr lang="cs-CZ" sz="1600" dirty="0"/>
              <a:t>nevyvíjí nové technologie, ale využívá již to co má a co je osvědčené. Tím minimalizuje výrobní rizika. </a:t>
            </a:r>
            <a:endParaRPr lang="cs-CZ" sz="1600" dirty="0" smtClean="0"/>
          </a:p>
          <a:p>
            <a:pPr lvl="0" algn="just"/>
            <a:r>
              <a:rPr lang="cs-CZ" sz="1600" dirty="0" smtClean="0"/>
              <a:t>Jedná </a:t>
            </a:r>
            <a:r>
              <a:rPr lang="cs-CZ" sz="1600" dirty="0"/>
              <a:t>se o inovace s nízkými náklady na vývoj a krátkou dobou návratnosti jednorázových nákladů. </a:t>
            </a:r>
            <a:endParaRPr lang="cs-CZ" sz="1600" dirty="0" smtClean="0"/>
          </a:p>
          <a:p>
            <a:pPr lvl="0" algn="just"/>
            <a:r>
              <a:rPr lang="cs-CZ" sz="1600" dirty="0" smtClean="0"/>
              <a:t>Ziskovost </a:t>
            </a:r>
            <a:r>
              <a:rPr lang="cs-CZ" sz="1600" dirty="0"/>
              <a:t>těchto inovací je poměrně vysoká, jelikož je primárně tato strategie zaměřená na rozvoj primárního trhu. </a:t>
            </a:r>
            <a:endParaRPr lang="cs-CZ" sz="1600" dirty="0" smtClean="0"/>
          </a:p>
          <a:p>
            <a:pPr lvl="0" algn="just"/>
            <a:r>
              <a:rPr lang="cs-CZ" sz="1600" dirty="0" smtClean="0"/>
              <a:t>Podnik </a:t>
            </a:r>
            <a:r>
              <a:rPr lang="cs-CZ" sz="1600" dirty="0"/>
              <a:t>klade větší důraz na kvalitní marketingové aktivity než na výzkumné a vývojové aktivity. </a:t>
            </a:r>
            <a:endParaRPr lang="cs-CZ" sz="1600" dirty="0" smtClean="0"/>
          </a:p>
          <a:p>
            <a:pPr lvl="0" algn="just"/>
            <a:r>
              <a:rPr lang="cs-CZ" sz="1600" dirty="0" smtClean="0"/>
              <a:t>Tato </a:t>
            </a:r>
            <a:r>
              <a:rPr lang="cs-CZ" sz="1600" dirty="0"/>
              <a:t>strategie má spíše krátkodobý charakter.</a:t>
            </a:r>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sz="2000" dirty="0"/>
              <a:t>Typologie inovačních strategií – inovační strategie podle </a:t>
            </a:r>
            <a:r>
              <a:rPr lang="cs-CZ" sz="2000" dirty="0" smtClean="0"/>
              <a:t>stupně novosti III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72561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smtClean="0"/>
              <a:t>Strategie </a:t>
            </a:r>
            <a:r>
              <a:rPr lang="cs-CZ" sz="1600" b="1" dirty="0"/>
              <a:t>radikálních inovací </a:t>
            </a:r>
            <a:r>
              <a:rPr lang="cs-CZ" sz="1600" dirty="0"/>
              <a:t>– radikální </a:t>
            </a:r>
            <a:r>
              <a:rPr lang="cs-CZ" sz="1600" dirty="0" smtClean="0"/>
              <a:t>inovace vedou </a:t>
            </a:r>
            <a:r>
              <a:rPr lang="cs-CZ" sz="1600" dirty="0"/>
              <a:t>k největšímu růstu podílu na trhu a podílu na prodeji. </a:t>
            </a:r>
            <a:endParaRPr lang="cs-CZ" sz="1600" dirty="0" smtClean="0"/>
          </a:p>
          <a:p>
            <a:pPr lvl="0" algn="just"/>
            <a:r>
              <a:rPr lang="cs-CZ" sz="1600" dirty="0" smtClean="0"/>
              <a:t>Radikální </a:t>
            </a:r>
            <a:r>
              <a:rPr lang="cs-CZ" sz="1600" dirty="0"/>
              <a:t>inovace zahajují nové životní cykly produktů a jejich úspěšná implementace může zajistit vysokou návratnost investic. </a:t>
            </a:r>
            <a:endParaRPr lang="cs-CZ" sz="1600" dirty="0" smtClean="0"/>
          </a:p>
          <a:p>
            <a:pPr lvl="0" algn="just"/>
            <a:r>
              <a:rPr lang="cs-CZ" sz="1600" dirty="0" smtClean="0"/>
              <a:t>K</a:t>
            </a:r>
            <a:r>
              <a:rPr lang="cs-CZ" sz="1600" dirty="0"/>
              <a:t> jejich úspěchu je potřeba zajistit soulad mezi vnímáním inovace ze strany výrobce a vnímání inovace ze strany zákazníka. </a:t>
            </a:r>
            <a:endParaRPr lang="cs-CZ" sz="1600" dirty="0" smtClean="0"/>
          </a:p>
          <a:p>
            <a:pPr lvl="0" algn="just"/>
            <a:r>
              <a:rPr lang="cs-CZ" sz="1600" dirty="0" smtClean="0"/>
              <a:t>Radikální </a:t>
            </a:r>
            <a:r>
              <a:rPr lang="cs-CZ" sz="1600" dirty="0"/>
              <a:t>inovace vyžaduje nejen technické zabezpečení vývoje nového výrobku, ale také zajištění vhodných marketingových aktivit. </a:t>
            </a:r>
            <a:endParaRPr lang="cs-CZ" sz="1600" dirty="0" smtClean="0"/>
          </a:p>
          <a:p>
            <a:pPr lvl="0" algn="just"/>
            <a:r>
              <a:rPr lang="cs-CZ" sz="1600" dirty="0" smtClean="0"/>
              <a:t>Úspěšné </a:t>
            </a:r>
            <a:r>
              <a:rPr lang="cs-CZ" sz="1600" dirty="0"/>
              <a:t>zavedení radikální inovace vede k akceleraci rozvoje podniku a ke zvýšení konkurenceschopnosti podniku.</a:t>
            </a:r>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sz="2000" dirty="0"/>
              <a:t>Typologie inovačních strategií – inovační strategie podle </a:t>
            </a:r>
            <a:r>
              <a:rPr lang="cs-CZ" sz="2000" dirty="0" smtClean="0"/>
              <a:t>stupně novosti III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123022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Podle </a:t>
            </a:r>
            <a:r>
              <a:rPr lang="cs-CZ" sz="1600" dirty="0" err="1"/>
              <a:t>Tidda</a:t>
            </a:r>
            <a:r>
              <a:rPr lang="cs-CZ" sz="1600" dirty="0"/>
              <a:t> et al. (2007) existují v přístupu k podnikovým inovačním strategiím dva základní </a:t>
            </a:r>
            <a:r>
              <a:rPr lang="cs-CZ" sz="1600" dirty="0" smtClean="0"/>
              <a:t>směry:</a:t>
            </a:r>
          </a:p>
          <a:p>
            <a:pPr algn="just"/>
            <a:r>
              <a:rPr lang="cs-CZ" sz="1600" b="1" dirty="0"/>
              <a:t>R</a:t>
            </a:r>
            <a:r>
              <a:rPr lang="cs-CZ" sz="1600" b="1" dirty="0" smtClean="0"/>
              <a:t>acionalistická </a:t>
            </a:r>
            <a:r>
              <a:rPr lang="cs-CZ" sz="1600" b="1" dirty="0"/>
              <a:t>inovační strategie </a:t>
            </a:r>
            <a:r>
              <a:rPr lang="cs-CZ" sz="1600" dirty="0"/>
              <a:t>je založena na racionálním rozhodnutí, které vychází a je postaveno na poznání současné </a:t>
            </a:r>
            <a:r>
              <a:rPr lang="cs-CZ" sz="1600" dirty="0" smtClean="0"/>
              <a:t>situace. </a:t>
            </a:r>
          </a:p>
          <a:p>
            <a:pPr algn="just"/>
            <a:r>
              <a:rPr lang="cs-CZ" sz="1600" dirty="0" smtClean="0"/>
              <a:t>Jedná </a:t>
            </a:r>
            <a:r>
              <a:rPr lang="cs-CZ" sz="1600" dirty="0"/>
              <a:t>se v podstatě o lineární model racionálního postup: zhodnoť – rozhodni – </a:t>
            </a:r>
            <a:r>
              <a:rPr lang="cs-CZ" sz="1600" dirty="0" smtClean="0"/>
              <a:t>proveď.</a:t>
            </a:r>
          </a:p>
          <a:p>
            <a:pPr algn="just"/>
            <a:r>
              <a:rPr lang="cs-CZ" sz="1600" dirty="0" smtClean="0"/>
              <a:t>Je z</a:t>
            </a:r>
            <a:r>
              <a:rPr lang="cs-CZ" sz="1600" dirty="0"/>
              <a:t> velké míry ovlivněna armádní praxí, ostatně jako celý strategický management, kde se strategie sestávala ze tří kroků: popis a analýza prostředí; stanovení postupu; realizace stanoveného postupu. </a:t>
            </a:r>
            <a:endParaRPr lang="cs-CZ" sz="1600" dirty="0" smtClean="0"/>
          </a:p>
          <a:p>
            <a:pPr algn="just"/>
            <a:r>
              <a:rPr lang="cs-CZ" sz="1600" dirty="0"/>
              <a:t>Odpůrci racionalistické strategie hovoří o tom, že je tento přístup rigidní a nepružný především v podmínkách kontinuálních a výrazných změn podnikatelského prostředí. Tyto argumenty ovšem nemusí být důvodem odmítnutí principu racionality v procesu řízení inovací</a:t>
            </a:r>
            <a:r>
              <a:rPr lang="cs-CZ" sz="1600" dirty="0" smtClean="0"/>
              <a:t>.</a:t>
            </a:r>
          </a:p>
          <a:p>
            <a:pPr algn="just"/>
            <a:endParaRPr lang="cs-CZ" sz="1600" dirty="0" smtClean="0"/>
          </a:p>
          <a:p>
            <a:pPr marL="0" indent="0" algn="just">
              <a:buNone/>
            </a:pP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sz="2000" dirty="0"/>
              <a:t>Typologie inovačních strategií – inovační strategie podle </a:t>
            </a:r>
            <a:r>
              <a:rPr lang="cs-CZ" sz="2000" dirty="0" err="1" smtClean="0"/>
              <a:t>Tidda</a:t>
            </a:r>
            <a:r>
              <a:rPr lang="cs-CZ" sz="2000" dirty="0" smtClean="0"/>
              <a:t> I</a:t>
            </a:r>
            <a:endParaRPr lang="cs-CZ" sz="2000" dirty="0"/>
          </a:p>
        </p:txBody>
      </p:sp>
    </p:spTree>
    <p:extLst>
      <p:ext uri="{BB962C8B-B14F-4D97-AF65-F5344CB8AC3E}">
        <p14:creationId xmlns:p14="http://schemas.microsoft.com/office/powerpoint/2010/main" val="137049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761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Inkrementální </a:t>
            </a:r>
            <a:r>
              <a:rPr lang="cs-CZ" sz="1600" b="1" dirty="0"/>
              <a:t>strategie</a:t>
            </a:r>
            <a:r>
              <a:rPr lang="cs-CZ" sz="1600" dirty="0"/>
              <a:t>, bývá označována také jako přírůstková, je založena na poznání, že nemůžeme dokonale poznat a pochopit změny, které probíhají v podnikatelském </a:t>
            </a:r>
            <a:r>
              <a:rPr lang="cs-CZ" sz="1600" dirty="0" smtClean="0"/>
              <a:t>prostředí. </a:t>
            </a:r>
          </a:p>
          <a:p>
            <a:pPr algn="just"/>
            <a:r>
              <a:rPr lang="cs-CZ" sz="1600" dirty="0"/>
              <a:t>Využití inkrementální strategie je efektivnější především v podmínkách hlubokých a kontinuálních změn v podnikatelském prostředí. V těchto podmínkách je potřeba vysoká míra flexibility rozhodování a řízení.</a:t>
            </a:r>
          </a:p>
          <a:p>
            <a:pPr algn="just"/>
            <a:r>
              <a:rPr lang="cs-CZ" sz="1600" dirty="0" smtClean="0"/>
              <a:t>Z</a:t>
            </a:r>
            <a:r>
              <a:rPr lang="cs-CZ" sz="1600" dirty="0"/>
              <a:t> těchto důvodů musí být podnik připraven svoji strategii přizpůsobovat v návaznosti na nové informace a poznatky, které se snaží získávat. </a:t>
            </a:r>
            <a:endParaRPr lang="cs-CZ" sz="1600" dirty="0" smtClean="0"/>
          </a:p>
          <a:p>
            <a:pPr algn="just"/>
            <a:r>
              <a:rPr lang="cs-CZ" sz="1600" dirty="0"/>
              <a:t>A proto </a:t>
            </a:r>
            <a:r>
              <a:rPr lang="cs-CZ" sz="1600" dirty="0" smtClean="0"/>
              <a:t>se navrhuje </a:t>
            </a:r>
            <a:r>
              <a:rPr lang="cs-CZ" sz="1600" dirty="0"/>
              <a:t>efektivnější postup, a to tento:</a:t>
            </a:r>
          </a:p>
          <a:p>
            <a:pPr lvl="1" algn="just"/>
            <a:r>
              <a:rPr lang="cs-CZ" sz="1600" dirty="0"/>
              <a:t>Provádět záměrné kroky/změny směrem ke stanovenému cíli.</a:t>
            </a:r>
          </a:p>
          <a:p>
            <a:pPr lvl="1" algn="just"/>
            <a:r>
              <a:rPr lang="cs-CZ" sz="1600" dirty="0"/>
              <a:t>Měření a hodnocení účinků provedených kroků/změn.</a:t>
            </a:r>
          </a:p>
          <a:p>
            <a:pPr lvl="1" algn="just"/>
            <a:r>
              <a:rPr lang="cs-CZ" sz="1600" dirty="0"/>
              <a:t>Úprava/přizpůsobení cíle a rozhodnutí o dalším kroku/změně.</a:t>
            </a:r>
          </a:p>
          <a:p>
            <a:pPr algn="just"/>
            <a:endParaRPr lang="cs-CZ" sz="1600" dirty="0" smtClean="0"/>
          </a:p>
          <a:p>
            <a:pPr marL="0" indent="0" algn="just">
              <a:buNone/>
            </a:pP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sz="2000" dirty="0"/>
              <a:t>Typologie inovačních strategií – inovační strategie podle </a:t>
            </a:r>
            <a:r>
              <a:rPr lang="cs-CZ" sz="2000" dirty="0" err="1" smtClean="0"/>
              <a:t>Tidda</a:t>
            </a:r>
            <a:r>
              <a:rPr lang="cs-CZ" sz="2000" dirty="0" smtClean="0"/>
              <a:t> II</a:t>
            </a:r>
            <a:endParaRPr lang="cs-CZ" sz="2000" dirty="0"/>
          </a:p>
        </p:txBody>
      </p:sp>
    </p:spTree>
    <p:extLst>
      <p:ext uri="{BB962C8B-B14F-4D97-AF65-F5344CB8AC3E}">
        <p14:creationId xmlns:p14="http://schemas.microsoft.com/office/powerpoint/2010/main" val="225167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cíle podniku </a:t>
            </a:r>
            <a:r>
              <a:rPr lang="cs-CZ" sz="1600" dirty="0" err="1"/>
              <a:t>Geosan</a:t>
            </a:r>
            <a:r>
              <a:rPr lang="cs-CZ" sz="1600" dirty="0"/>
              <a:t> Group:</a:t>
            </a:r>
          </a:p>
          <a:p>
            <a:pPr lvl="1" algn="just"/>
            <a:r>
              <a:rPr lang="cs-CZ" sz="1400" dirty="0"/>
              <a:t>stát se jednou z nejvýznamnějších stavebních společností na tuzemském trhu a realizovat zakázky (stavební díla) celostátního významu</a:t>
            </a:r>
          </a:p>
          <a:p>
            <a:pPr lvl="1" algn="just"/>
            <a:r>
              <a:rPr lang="cs-CZ" sz="1400" dirty="0"/>
              <a:t>přispívat svou činností ke zvýšení úrovně realizovaných stavebních děl na tuzemském trhu, ale i v zahraničí</a:t>
            </a:r>
          </a:p>
          <a:p>
            <a:pPr lvl="1" algn="just"/>
            <a:r>
              <a:rPr lang="cs-CZ" sz="1400" dirty="0"/>
              <a:t>v rámci realizace občanské a bytové výstavby zvyšovat standard bydlení</a:t>
            </a:r>
          </a:p>
          <a:p>
            <a:pPr lvl="1" algn="just"/>
            <a:r>
              <a:rPr lang="cs-CZ" sz="1400" dirty="0"/>
              <a:t>být stabilním a solidním podnikatelským partnerem</a:t>
            </a:r>
          </a:p>
          <a:p>
            <a:pPr lvl="1" algn="just"/>
            <a:r>
              <a:rPr lang="cs-CZ" sz="1400" dirty="0"/>
              <a:t>zvýšit a upevnit jistotu a důvěru současných i budoucích zákazníků a subdodavatelů ve stabilitu, serióznost a solidnost společnosti</a:t>
            </a:r>
          </a:p>
          <a:p>
            <a:pPr lvl="1" algn="just"/>
            <a:r>
              <a:rPr lang="cs-CZ" sz="1400" dirty="0"/>
              <a:t>zvyšovat a upevňovat jakost všech prováděných </a:t>
            </a:r>
            <a:r>
              <a:rPr lang="cs-CZ" sz="1400" dirty="0" smtClean="0"/>
              <a:t>činností</a:t>
            </a:r>
          </a:p>
          <a:p>
            <a:pPr lvl="1" algn="just"/>
            <a:r>
              <a:rPr lang="cs-CZ" sz="1400" dirty="0"/>
              <a:t>neustále rozvíjet a zvyšovat úroveň vzdělávání svých zaměstnanců</a:t>
            </a:r>
          </a:p>
          <a:p>
            <a:pPr lvl="1" algn="just"/>
            <a:r>
              <a:rPr lang="cs-CZ" sz="1400" dirty="0"/>
              <a:t>reagovat pružně na změny v oblasti stavebnictví, rychle se přizpůsobovat novým parametrům Evropské unie se zvýšeným důrazem na dopad prováděných činností na životní prostředí</a:t>
            </a:r>
          </a:p>
          <a:p>
            <a:pPr lvl="1" algn="just"/>
            <a:r>
              <a:rPr lang="cs-CZ" sz="1400" dirty="0"/>
              <a:t>stát se významnou konkurencí stavebním společnostem členských států Evropské unie</a:t>
            </a:r>
          </a:p>
          <a:p>
            <a:pPr lvl="0" algn="just"/>
            <a:endParaRPr lang="cs-CZ" sz="1600" dirty="0"/>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Příklad strategických cílů</a:t>
            </a:r>
            <a:endParaRPr lang="cs-CZ" dirty="0"/>
          </a:p>
        </p:txBody>
      </p:sp>
    </p:spTree>
    <p:extLst>
      <p:ext uri="{BB962C8B-B14F-4D97-AF65-F5344CB8AC3E}">
        <p14:creationId xmlns:p14="http://schemas.microsoft.com/office/powerpoint/2010/main" val="3094117703"/>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Michal </a:t>
            </a:r>
            <a:r>
              <a:rPr lang="cs-CZ" sz="1600" dirty="0"/>
              <a:t>Porter propojuje ve svém pojetí inovační strategii s celkovou strategií podniku. Propojuje tedy technologické strategie podniku s její tržní a konkurenční </a:t>
            </a:r>
            <a:r>
              <a:rPr lang="cs-CZ" sz="1600" dirty="0" smtClean="0"/>
              <a:t>pozicí. Podnik se rozhoduje mezi dvěma hlavními tržními strategiemi:</a:t>
            </a:r>
          </a:p>
          <a:p>
            <a:pPr algn="just"/>
            <a:r>
              <a:rPr lang="cs-CZ" sz="1600" dirty="0"/>
              <a:t>V případě </a:t>
            </a:r>
            <a:r>
              <a:rPr lang="cs-CZ" sz="1600" b="1" dirty="0"/>
              <a:t>inovačního vůdcovství</a:t>
            </a:r>
            <a:r>
              <a:rPr lang="cs-CZ" sz="1600" dirty="0"/>
              <a:t> se podnik zaměřuje na to, aby byl první na trhu, na základě své vedoucí technologické pozice. Tato situace je podmíněna silnou angažovaností podniku v oblasti kreativity a přebírání </a:t>
            </a:r>
            <a:r>
              <a:rPr lang="cs-CZ" sz="1600" dirty="0" smtClean="0"/>
              <a:t>rizika a existencí </a:t>
            </a:r>
            <a:r>
              <a:rPr lang="cs-CZ" sz="1600" dirty="0"/>
              <a:t>úzké vazby mezi zdroji relevantních znalostí a potřebami zákazníků</a:t>
            </a:r>
            <a:r>
              <a:rPr lang="cs-CZ" sz="1600" dirty="0" smtClean="0"/>
              <a:t>.</a:t>
            </a:r>
          </a:p>
          <a:p>
            <a:pPr algn="just"/>
            <a:r>
              <a:rPr lang="cs-CZ" sz="1600" dirty="0"/>
              <a:t>V pozici </a:t>
            </a:r>
            <a:r>
              <a:rPr lang="cs-CZ" sz="1600" b="1" dirty="0"/>
              <a:t>inovačního následovnictví</a:t>
            </a:r>
            <a:r>
              <a:rPr lang="cs-CZ" sz="1600" dirty="0"/>
              <a:t> se podnik rozhodne vstoupit na trh později, často na základě napodobení </a:t>
            </a:r>
            <a:r>
              <a:rPr lang="cs-CZ" sz="1600" dirty="0" smtClean="0"/>
              <a:t>inovačního </a:t>
            </a:r>
            <a:r>
              <a:rPr lang="cs-CZ" sz="1600" dirty="0"/>
              <a:t>vůdce. Aby bylo možné tento přístup realizovat, tak je potřeba, aby byl podnik silný v oblasti konkurenční analýzy a inteligence, reverzního </a:t>
            </a:r>
            <a:r>
              <a:rPr lang="cs-CZ" sz="1600" dirty="0" err="1"/>
              <a:t>inženýringu</a:t>
            </a:r>
            <a:r>
              <a:rPr lang="cs-CZ" sz="1600" dirty="0"/>
              <a:t> a také v oblasti snižování nákladů a schopnosti učení se aplikace nových poznatků do výroby.</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sz="2200" dirty="0"/>
              <a:t>Typologie inovačních strategií – inovační strategie podle </a:t>
            </a:r>
            <a:r>
              <a:rPr lang="cs-CZ" sz="2200" dirty="0" err="1" smtClean="0"/>
              <a:t>Portera</a:t>
            </a:r>
            <a:endParaRPr lang="cs-CZ" sz="2200" dirty="0"/>
          </a:p>
        </p:txBody>
      </p:sp>
    </p:spTree>
    <p:extLst>
      <p:ext uri="{BB962C8B-B14F-4D97-AF65-F5344CB8AC3E}">
        <p14:creationId xmlns:p14="http://schemas.microsoft.com/office/powerpoint/2010/main" val="380701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Krize</a:t>
            </a:r>
            <a:r>
              <a:rPr lang="cs-CZ" sz="1600" dirty="0"/>
              <a:t> je složitá situace, v níž je významným způsobem narušena rovnováha mezi základními charakteristikami systému (narušeno je poslání, filozofie, hodnoty, cíle, styl fungování systému) na jedné straně a postojem okolního prostředí k danému systému na straně druhé.</a:t>
            </a:r>
          </a:p>
          <a:p>
            <a:pPr algn="just"/>
            <a:r>
              <a:rPr lang="cs-CZ" sz="1600" dirty="0"/>
              <a:t>Krize je vyjádření rozporů, které vznikají mezi fungováním a rozvojem, jako např. rozpory mezi používanou novou technologií a vzděláním zaměstnanců.  </a:t>
            </a:r>
          </a:p>
          <a:p>
            <a:pPr algn="just"/>
            <a:r>
              <a:rPr lang="cs-CZ" sz="1600" dirty="0"/>
              <a:t>Krize může zasáhnout jakýkoliv subjekt bez ohledu na jeho velikost. V krizi se může ocitnout jedinec, organizace, politická strana, společnost, světadíl, celá naše zeměkoule. </a:t>
            </a:r>
            <a:endParaRPr lang="cs-CZ" sz="1600" dirty="0" smtClean="0"/>
          </a:p>
          <a:p>
            <a:pPr algn="just"/>
            <a:r>
              <a:rPr lang="cs-CZ" sz="1600" dirty="0" smtClean="0"/>
              <a:t>Krizi </a:t>
            </a:r>
            <a:r>
              <a:rPr lang="cs-CZ" sz="1600" dirty="0"/>
              <a:t>jedince, organizace a společnosti si každý dovede představit a zároveň je schopen pochopit proces možného vyvedení z této krize.  </a:t>
            </a:r>
            <a:endParaRPr lang="cs-CZ" sz="1600" dirty="0" smtClean="0"/>
          </a:p>
          <a:p>
            <a:pPr algn="just"/>
            <a:r>
              <a:rPr lang="cs-CZ" sz="1600" dirty="0" smtClean="0"/>
              <a:t>Za </a:t>
            </a:r>
            <a:r>
              <a:rPr lang="cs-CZ" sz="1600" dirty="0"/>
              <a:t>krizi obecně lze považovat cokoli, co v sobě obsahuje potenciál významně ovlivnit či dokonce ohrozit integritu a životaschopnost podniku</a:t>
            </a:r>
            <a:r>
              <a:rPr lang="cs-CZ" sz="1600" dirty="0" smtClean="0"/>
              <a:t>.</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Podstata krize</a:t>
            </a:r>
            <a:endParaRPr lang="cs-CZ" dirty="0"/>
          </a:p>
        </p:txBody>
      </p:sp>
    </p:spTree>
    <p:extLst>
      <p:ext uri="{BB962C8B-B14F-4D97-AF65-F5344CB8AC3E}">
        <p14:creationId xmlns:p14="http://schemas.microsoft.com/office/powerpoint/2010/main" val="2282995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Krizové strategie jsou produktem krizového řízení, které nastupuje v době výskytu krizových situací ohrožujících podnik. Představují strategické postupy, jejichž cílem je zamezit možnosti vzniku krize nebo v případě, kdy krize nastala redukovat rozsah škodlivých dopadů a časově omezit působení krize. </a:t>
            </a:r>
            <a:endParaRPr lang="cs-CZ" sz="1600" dirty="0" smtClean="0"/>
          </a:p>
          <a:p>
            <a:pPr algn="just"/>
            <a:endParaRPr lang="cs-CZ" sz="1600" dirty="0" smtClean="0"/>
          </a:p>
          <a:p>
            <a:pPr algn="just"/>
            <a:r>
              <a:rPr lang="cs-CZ" sz="1600" dirty="0" smtClean="0"/>
              <a:t>V</a:t>
            </a:r>
            <a:r>
              <a:rPr lang="cs-CZ" sz="1600" dirty="0"/>
              <a:t> podstatě tvoří krizová strategie soustavu na sebe navazujících opatření, kam patří:</a:t>
            </a:r>
          </a:p>
          <a:p>
            <a:pPr lvl="1" algn="just"/>
            <a:r>
              <a:rPr lang="cs-CZ" sz="1600" dirty="0"/>
              <a:t>identifikace krizových ohnisek;</a:t>
            </a:r>
          </a:p>
          <a:p>
            <a:pPr lvl="1" algn="just"/>
            <a:r>
              <a:rPr lang="cs-CZ" sz="1600" dirty="0"/>
              <a:t>vytváření krizového štábu a jeho výcvik;</a:t>
            </a:r>
          </a:p>
          <a:p>
            <a:pPr lvl="1" algn="just"/>
            <a:r>
              <a:rPr lang="cs-CZ" sz="1600" dirty="0"/>
              <a:t>tvorbu krizových scénářů;</a:t>
            </a:r>
          </a:p>
          <a:p>
            <a:pPr lvl="1" algn="just"/>
            <a:r>
              <a:rPr lang="cs-CZ" sz="1600" dirty="0"/>
              <a:t>organizování krizových opatření tak, aby podnik nebyl ohrožen, pokud krize se vyskytne;</a:t>
            </a:r>
          </a:p>
          <a:p>
            <a:pPr lvl="1" algn="just"/>
            <a:r>
              <a:rPr lang="cs-CZ" sz="1600" dirty="0"/>
              <a:t>připravit se na </a:t>
            </a:r>
            <a:r>
              <a:rPr lang="cs-CZ" sz="1600" dirty="0" err="1"/>
              <a:t>pokrizové</a:t>
            </a:r>
            <a:r>
              <a:rPr lang="cs-CZ" sz="1600" dirty="0"/>
              <a:t> období.</a:t>
            </a:r>
          </a:p>
        </p:txBody>
      </p:sp>
      <p:sp>
        <p:nvSpPr>
          <p:cNvPr id="6" name="Nadpis 5"/>
          <p:cNvSpPr>
            <a:spLocks noGrp="1"/>
          </p:cNvSpPr>
          <p:nvPr>
            <p:ph type="title"/>
          </p:nvPr>
        </p:nvSpPr>
        <p:spPr>
          <a:xfrm>
            <a:off x="179512" y="195486"/>
            <a:ext cx="7344816" cy="507703"/>
          </a:xfrm>
        </p:spPr>
        <p:txBody>
          <a:bodyPr/>
          <a:lstStyle/>
          <a:p>
            <a:r>
              <a:rPr lang="cs-CZ" dirty="0" smtClean="0"/>
              <a:t>Krizové strategie</a:t>
            </a:r>
            <a:endParaRPr lang="cs-CZ" dirty="0"/>
          </a:p>
        </p:txBody>
      </p:sp>
    </p:spTree>
    <p:extLst>
      <p:ext uri="{BB962C8B-B14F-4D97-AF65-F5344CB8AC3E}">
        <p14:creationId xmlns:p14="http://schemas.microsoft.com/office/powerpoint/2010/main" val="89971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Podnikové </a:t>
            </a:r>
            <a:r>
              <a:rPr lang="cs-CZ" sz="1600" dirty="0"/>
              <a:t>krize mohou být vyvolány jak vlivem okolí podniku, tak vnitřními podmínkami podnikatelského subjektu (rozpory uvnitř podniku). </a:t>
            </a:r>
            <a:endParaRPr lang="cs-CZ" sz="1600" dirty="0" smtClean="0"/>
          </a:p>
          <a:p>
            <a:pPr algn="just"/>
            <a:r>
              <a:rPr lang="cs-CZ" sz="1600" dirty="0"/>
              <a:t>Úkolem strategie je připravit podnik na všechny situace, které s vysokou pravděpodobností mohou nastat. Proto je životně nezbytné tyto situace předvídat</a:t>
            </a:r>
            <a:r>
              <a:rPr lang="cs-CZ" sz="1600" dirty="0" smtClean="0"/>
              <a:t>.</a:t>
            </a:r>
          </a:p>
          <a:p>
            <a:pPr algn="just"/>
            <a:r>
              <a:rPr lang="cs-CZ" sz="1600" dirty="0"/>
              <a:t>Aby krizové řízení bylo skutečně souhrnem systematizovaných procesů a kroků, nikoliv jen výčtem dílčích změn, má krizový management nezastupitelnou roli ve stanovení krizové strategie podniku a její implementaci. </a:t>
            </a:r>
            <a:endParaRPr lang="cs-CZ" sz="1600" dirty="0" smtClean="0"/>
          </a:p>
          <a:p>
            <a:pPr algn="just"/>
            <a:endParaRPr lang="cs-CZ" sz="1600" dirty="0" smtClean="0"/>
          </a:p>
          <a:p>
            <a:pPr algn="just"/>
            <a:r>
              <a:rPr lang="cs-CZ" sz="1600" dirty="0" smtClean="0"/>
              <a:t>Krizové </a:t>
            </a:r>
            <a:r>
              <a:rPr lang="cs-CZ" sz="1600" dirty="0"/>
              <a:t>strategie musí řešit dva základní, následující problémy:</a:t>
            </a:r>
          </a:p>
          <a:p>
            <a:pPr lvl="1" algn="just"/>
            <a:r>
              <a:rPr lang="cs-CZ" sz="1600" dirty="0"/>
              <a:t>Jak krizi předcházet a v případě jejího vzniku krizi přežít.</a:t>
            </a:r>
          </a:p>
          <a:p>
            <a:pPr lvl="1" algn="just"/>
            <a:r>
              <a:rPr lang="cs-CZ" sz="1600" dirty="0"/>
              <a:t>Jak využít v budoucnu pozitivní přínosy krize tak, aby podnik mohl zvyšovat svou výkonnost a tím si zlepšil nebo upevnil svou pozici na trhu.</a:t>
            </a:r>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Poslání krizové strategie</a:t>
            </a:r>
            <a:endParaRPr lang="cs-CZ" dirty="0"/>
          </a:p>
        </p:txBody>
      </p:sp>
    </p:spTree>
    <p:extLst>
      <p:ext uri="{BB962C8B-B14F-4D97-AF65-F5344CB8AC3E}">
        <p14:creationId xmlns:p14="http://schemas.microsoft.com/office/powerpoint/2010/main" val="1151433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71550"/>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smtClean="0"/>
              <a:t>Strategie </a:t>
            </a:r>
            <a:r>
              <a:rPr lang="cs-CZ" sz="1600" b="1" dirty="0"/>
              <a:t>likvidace ohnisek podnikové krize</a:t>
            </a:r>
            <a:r>
              <a:rPr lang="cs-CZ" sz="1600" dirty="0"/>
              <a:t> vede k zamezení krize dostatečnými investicemi nebo opuštěním konkrétní podnikatelské oblasti, kde je nebezpečí výskytu krizových situací</a:t>
            </a:r>
            <a:r>
              <a:rPr lang="cs-CZ" sz="1600" dirty="0" smtClean="0"/>
              <a:t>.</a:t>
            </a:r>
          </a:p>
          <a:p>
            <a:pPr marL="357188" lvl="1" indent="-357188" algn="just">
              <a:buFont typeface="Arial" panose="020B0604020202020204" pitchFamily="34" charset="0"/>
              <a:buChar char="•"/>
            </a:pPr>
            <a:r>
              <a:rPr lang="cs-CZ" sz="1600" dirty="0" smtClean="0"/>
              <a:t>Zdroj </a:t>
            </a:r>
            <a:r>
              <a:rPr lang="cs-CZ" sz="1600" dirty="0"/>
              <a:t>možné krize je eliminovaný nebo přemístěný do jiného prostoru, kde může způsobit podstatně menší škody. </a:t>
            </a:r>
            <a:endParaRPr lang="cs-CZ" sz="1600" dirty="0" smtClean="0"/>
          </a:p>
          <a:p>
            <a:pPr marL="357188" lvl="1" indent="-357188" algn="just">
              <a:buFont typeface="Arial" panose="020B0604020202020204" pitchFamily="34" charset="0"/>
              <a:buChar char="•"/>
            </a:pPr>
            <a:r>
              <a:rPr lang="cs-CZ" sz="1600" dirty="0" smtClean="0"/>
              <a:t>Takové </a:t>
            </a:r>
            <a:r>
              <a:rPr lang="cs-CZ" sz="1600" dirty="0"/>
              <a:t>řešení si většinou vyžaduje </a:t>
            </a:r>
            <a:endParaRPr lang="cs-CZ" sz="1600" dirty="0" smtClean="0"/>
          </a:p>
          <a:p>
            <a:pPr marL="642937" lvl="2" indent="-285750" algn="just">
              <a:buFontTx/>
              <a:buChar char="-"/>
            </a:pPr>
            <a:r>
              <a:rPr lang="cs-CZ" sz="1600" dirty="0"/>
              <a:t>d</a:t>
            </a:r>
            <a:r>
              <a:rPr lang="cs-CZ" sz="1600" dirty="0" smtClean="0"/>
              <a:t>odatečné </a:t>
            </a:r>
            <a:r>
              <a:rPr lang="cs-CZ" sz="1600" dirty="0"/>
              <a:t>investiční náklady (např. přemístění provozu do méně obývaných oblastí</a:t>
            </a:r>
            <a:r>
              <a:rPr lang="cs-CZ" sz="1600" dirty="0" smtClean="0"/>
              <a:t>);</a:t>
            </a:r>
          </a:p>
          <a:p>
            <a:pPr marL="642937" lvl="2" indent="-285750" algn="just">
              <a:buFontTx/>
              <a:buChar char="-"/>
            </a:pPr>
            <a:r>
              <a:rPr lang="cs-CZ" sz="1600" dirty="0" smtClean="0"/>
              <a:t>přijetí </a:t>
            </a:r>
            <a:r>
              <a:rPr lang="cs-CZ" sz="1600" dirty="0"/>
              <a:t>bezpečnostních opatření (např. vybudování ochranných staveb</a:t>
            </a:r>
            <a:r>
              <a:rPr lang="cs-CZ" sz="1600" dirty="0" smtClean="0"/>
              <a:t>);</a:t>
            </a:r>
          </a:p>
          <a:p>
            <a:pPr marL="642937" lvl="2" indent="-285750" algn="just">
              <a:buFontTx/>
              <a:buChar char="-"/>
            </a:pPr>
            <a:r>
              <a:rPr lang="cs-CZ" sz="1600" dirty="0"/>
              <a:t>změny technologie, její modernizace a </a:t>
            </a:r>
            <a:r>
              <a:rPr lang="cs-CZ" sz="1600" dirty="0" smtClean="0"/>
              <a:t>zkvalitnění;</a:t>
            </a:r>
          </a:p>
          <a:p>
            <a:pPr marL="642937" lvl="2" indent="-285750" algn="just">
              <a:buFontTx/>
              <a:buChar char="-"/>
            </a:pPr>
            <a:r>
              <a:rPr lang="cs-CZ" sz="1600" dirty="0"/>
              <a:t>vhodná racionální </a:t>
            </a:r>
            <a:r>
              <a:rPr lang="cs-CZ" sz="1600" dirty="0" smtClean="0"/>
              <a:t>politika;</a:t>
            </a:r>
          </a:p>
          <a:p>
            <a:pPr marL="642937" lvl="2" indent="-285750" algn="just">
              <a:buFontTx/>
              <a:buChar char="-"/>
            </a:pPr>
            <a:r>
              <a:rPr lang="cs-CZ" sz="1600" dirty="0"/>
              <a:t>informování lidí o politické situaci, vysvětlování problémů </a:t>
            </a:r>
            <a:r>
              <a:rPr lang="cs-CZ" sz="1600" dirty="0" smtClean="0"/>
              <a:t>apod.</a:t>
            </a:r>
          </a:p>
          <a:p>
            <a:pPr marL="357187" lvl="2" indent="0" algn="just">
              <a:buNone/>
            </a:pPr>
            <a:endParaRPr lang="cs-CZ" sz="1600" dirty="0" smtClean="0"/>
          </a:p>
          <a:p>
            <a:pPr marL="714375" lvl="2" indent="-357188" algn="just"/>
            <a:endParaRPr lang="cs-CZ" sz="1600" dirty="0" smtClean="0"/>
          </a:p>
          <a:p>
            <a:pPr marL="714375" lvl="2" indent="-357188" algn="just"/>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a:t>
            </a:r>
            <a:endParaRPr lang="cs-CZ" dirty="0"/>
          </a:p>
        </p:txBody>
      </p:sp>
    </p:spTree>
    <p:extLst>
      <p:ext uri="{BB962C8B-B14F-4D97-AF65-F5344CB8AC3E}">
        <p14:creationId xmlns:p14="http://schemas.microsoft.com/office/powerpoint/2010/main" val="638349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a:t>Strategie odvrácení krize </a:t>
            </a:r>
            <a:r>
              <a:rPr lang="cs-CZ" sz="1600" dirty="0"/>
              <a:t>představuje postup, kdy na základě trvalého sledování možností vzniku krize budeme realizovat včasné protikrizová opatření. </a:t>
            </a:r>
            <a:endParaRPr lang="cs-CZ" sz="1600" dirty="0" smtClean="0"/>
          </a:p>
          <a:p>
            <a:pPr marL="0" lvl="1" indent="0" algn="just">
              <a:buNone/>
            </a:pPr>
            <a:r>
              <a:rPr lang="cs-CZ" sz="1600" dirty="0" smtClean="0"/>
              <a:t>Tato </a:t>
            </a:r>
            <a:r>
              <a:rPr lang="cs-CZ" sz="1600" dirty="0"/>
              <a:t>strategie bývá úspěšná zejména při pomalu se vyvíjejících krizích, které včas oznamuje výskyt </a:t>
            </a:r>
            <a:r>
              <a:rPr lang="cs-CZ" sz="1600" dirty="0" smtClean="0"/>
              <a:t>symptomů. </a:t>
            </a:r>
          </a:p>
          <a:p>
            <a:pPr marL="0" lvl="1" indent="0" algn="just">
              <a:buNone/>
            </a:pPr>
            <a:r>
              <a:rPr lang="cs-CZ" sz="1600" dirty="0" smtClean="0"/>
              <a:t>V případě této strategie se realizují tato opatření:</a:t>
            </a:r>
          </a:p>
          <a:p>
            <a:pPr marL="357188" lvl="1" indent="-357188" algn="just">
              <a:buFont typeface="Arial" panose="020B0604020202020204" pitchFamily="34" charset="0"/>
              <a:buChar char="•"/>
            </a:pPr>
            <a:r>
              <a:rPr lang="cs-CZ" sz="1600" dirty="0"/>
              <a:t>trvalé monitorování ohniska a vyhodnocování úrovně rizikových </a:t>
            </a:r>
            <a:r>
              <a:rPr lang="cs-CZ" sz="1600" dirty="0" smtClean="0"/>
              <a:t>faktorů;</a:t>
            </a:r>
            <a:endParaRPr lang="cs-CZ" sz="1600" dirty="0"/>
          </a:p>
          <a:p>
            <a:pPr marL="357188" lvl="1" indent="-357188" algn="just">
              <a:buFont typeface="Arial" panose="020B0604020202020204" pitchFamily="34" charset="0"/>
              <a:buChar char="•"/>
            </a:pPr>
            <a:r>
              <a:rPr lang="cs-CZ" sz="1600" dirty="0"/>
              <a:t>účinné snižování úrovně rizikových </a:t>
            </a:r>
            <a:r>
              <a:rPr lang="cs-CZ" sz="1600" dirty="0" smtClean="0"/>
              <a:t>faktorů;</a:t>
            </a:r>
            <a:endParaRPr lang="cs-CZ" sz="1600" dirty="0"/>
          </a:p>
          <a:p>
            <a:pPr marL="357188" lvl="1" indent="-357188" algn="just">
              <a:buFont typeface="Arial" panose="020B0604020202020204" pitchFamily="34" charset="0"/>
              <a:buChar char="•"/>
            </a:pPr>
            <a:r>
              <a:rPr lang="cs-CZ" sz="1600" dirty="0"/>
              <a:t>uplatnění ochranných opatření (např. speciální technologie</a:t>
            </a:r>
            <a:r>
              <a:rPr lang="cs-CZ" sz="1600" dirty="0" smtClean="0"/>
              <a:t>);</a:t>
            </a:r>
            <a:endParaRPr lang="cs-CZ" sz="1600" dirty="0"/>
          </a:p>
          <a:p>
            <a:pPr marL="357188" lvl="1" indent="-357188" algn="just">
              <a:buFont typeface="Arial" panose="020B0604020202020204" pitchFamily="34" charset="0"/>
              <a:buChar char="•"/>
            </a:pPr>
            <a:r>
              <a:rPr lang="cs-CZ" sz="1600" dirty="0"/>
              <a:t>demonstrace </a:t>
            </a:r>
            <a:r>
              <a:rPr lang="cs-CZ" sz="1600" dirty="0" smtClean="0"/>
              <a:t>síly;</a:t>
            </a:r>
            <a:endParaRPr lang="cs-CZ" sz="1600" dirty="0"/>
          </a:p>
          <a:p>
            <a:pPr marL="357188" lvl="1" indent="-357188" algn="just">
              <a:buFont typeface="Arial" panose="020B0604020202020204" pitchFamily="34" charset="0"/>
              <a:buChar char="•"/>
            </a:pPr>
            <a:r>
              <a:rPr lang="cs-CZ" sz="1600" dirty="0"/>
              <a:t>okamžitá změna sociální </a:t>
            </a:r>
            <a:r>
              <a:rPr lang="cs-CZ" sz="1600" dirty="0" smtClean="0"/>
              <a:t>politiky.</a:t>
            </a:r>
            <a:endParaRPr lang="cs-CZ" sz="1600" dirty="0"/>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II</a:t>
            </a:r>
            <a:endParaRPr lang="cs-CZ" dirty="0"/>
          </a:p>
        </p:txBody>
      </p:sp>
    </p:spTree>
    <p:extLst>
      <p:ext uri="{BB962C8B-B14F-4D97-AF65-F5344CB8AC3E}">
        <p14:creationId xmlns:p14="http://schemas.microsoft.com/office/powerpoint/2010/main" val="386997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a:t>Strategie zvládnutí krize </a:t>
            </a:r>
            <a:r>
              <a:rPr lang="cs-CZ" sz="1600" dirty="0"/>
              <a:t>představuje včasnou a rychlou reakci managementu na vznik krize. Představuje často použití i netradičních postupů a metod. </a:t>
            </a:r>
            <a:endParaRPr lang="cs-CZ" sz="1600" dirty="0" smtClean="0"/>
          </a:p>
          <a:p>
            <a:pPr marL="357188" lvl="1" indent="-357188" algn="just">
              <a:buFont typeface="Arial" panose="020B0604020202020204" pitchFamily="34" charset="0"/>
              <a:buChar char="•"/>
            </a:pPr>
            <a:r>
              <a:rPr lang="cs-CZ" sz="1600" dirty="0" smtClean="0"/>
              <a:t>Je </a:t>
            </a:r>
            <a:r>
              <a:rPr lang="cs-CZ" sz="1600" dirty="0"/>
              <a:t>výhodná při řešení rychle se vyvíjejících krizí a při jejich nečekaném výskytu</a:t>
            </a:r>
            <a:r>
              <a:rPr lang="cs-CZ" sz="1600" dirty="0" smtClean="0"/>
              <a:t>.</a:t>
            </a:r>
          </a:p>
          <a:p>
            <a:pPr lvl="0"/>
            <a:r>
              <a:rPr lang="cs-CZ" sz="1600" dirty="0"/>
              <a:t>postup podle dopředu zpracovaného plánu činnosti</a:t>
            </a:r>
          </a:p>
          <a:p>
            <a:pPr lvl="0"/>
            <a:r>
              <a:rPr lang="cs-CZ" sz="1600" dirty="0"/>
              <a:t>okamžité nasazení sil a prostředků záchranného systému</a:t>
            </a:r>
          </a:p>
          <a:p>
            <a:pPr lvl="0"/>
            <a:r>
              <a:rPr lang="cs-CZ" sz="1600" dirty="0"/>
              <a:t>využití vnitřních rezerv</a:t>
            </a:r>
          </a:p>
          <a:p>
            <a:pPr lvl="0"/>
            <a:r>
              <a:rPr lang="cs-CZ" sz="1600" dirty="0"/>
              <a:t>organizace zvláštního režimu v prostoru vzniku krize</a:t>
            </a:r>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III</a:t>
            </a:r>
            <a:endParaRPr lang="cs-CZ" dirty="0"/>
          </a:p>
        </p:txBody>
      </p:sp>
      <p:sp>
        <p:nvSpPr>
          <p:cNvPr id="4" name="Zástupný symbol pro obsah 2"/>
          <p:cNvSpPr txBox="1">
            <a:spLocks/>
          </p:cNvSpPr>
          <p:nvPr/>
        </p:nvSpPr>
        <p:spPr>
          <a:xfrm>
            <a:off x="323528" y="27157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smtClean="0"/>
              <a:t>Strategie </a:t>
            </a:r>
            <a:r>
              <a:rPr lang="cs-CZ" sz="1600" b="1" dirty="0"/>
              <a:t>využití krizových poznatků, </a:t>
            </a:r>
            <a:r>
              <a:rPr lang="cs-CZ" sz="1600" dirty="0"/>
              <a:t>což je strategie, která je využitelná po úspěšném přežití krizové situace, kdy je do podnikové komplexní strategie zabudován nový systém strategického řízení vycházející ze získaných znalostí</a:t>
            </a:r>
            <a:r>
              <a:rPr lang="cs-CZ" sz="1600" dirty="0" smtClean="0"/>
              <a:t>.</a:t>
            </a:r>
          </a:p>
          <a:p>
            <a:pPr lvl="0" algn="just"/>
            <a:r>
              <a:rPr lang="cs-CZ" sz="1600" dirty="0"/>
              <a:t>vyhodnocení průběhu a přípravy závěrů a poučení do budoucnosti</a:t>
            </a:r>
          </a:p>
          <a:p>
            <a:pPr algn="just"/>
            <a:r>
              <a:rPr lang="cs-CZ" sz="1600" dirty="0"/>
              <a:t> </a:t>
            </a:r>
            <a:r>
              <a:rPr lang="cs-CZ" sz="1600" dirty="0" smtClean="0"/>
              <a:t>korekce </a:t>
            </a:r>
            <a:r>
              <a:rPr lang="cs-CZ" sz="1600" dirty="0"/>
              <a:t>systému zabezpečení</a:t>
            </a:r>
          </a:p>
          <a:p>
            <a:pPr algn="just"/>
            <a:r>
              <a:rPr lang="cs-CZ" sz="1600" dirty="0"/>
              <a:t> </a:t>
            </a:r>
            <a:r>
              <a:rPr lang="cs-CZ" sz="1600" dirty="0" smtClean="0"/>
              <a:t>zkvalitnění </a:t>
            </a:r>
            <a:r>
              <a:rPr lang="cs-CZ" sz="1600" dirty="0"/>
              <a:t>technologie, generační posun</a:t>
            </a:r>
          </a:p>
          <a:p>
            <a:pPr algn="just"/>
            <a:r>
              <a:rPr lang="cs-CZ" sz="1600" dirty="0"/>
              <a:t> </a:t>
            </a:r>
            <a:r>
              <a:rPr lang="cs-CZ" sz="1600" dirty="0" smtClean="0"/>
              <a:t>poukázání </a:t>
            </a:r>
            <a:r>
              <a:rPr lang="cs-CZ" sz="1600" dirty="0"/>
              <a:t>na význam krizového managementu</a:t>
            </a:r>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Tree>
    <p:extLst>
      <p:ext uri="{BB962C8B-B14F-4D97-AF65-F5344CB8AC3E}">
        <p14:creationId xmlns:p14="http://schemas.microsoft.com/office/powerpoint/2010/main" val="3172393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344816" cy="507703"/>
          </a:xfrm>
        </p:spPr>
        <p:txBody>
          <a:bodyPr/>
          <a:lstStyle/>
          <a:p>
            <a:r>
              <a:rPr lang="cs-CZ" dirty="0" smtClean="0"/>
              <a:t>Krizová matice pro určení krizové strategie</a:t>
            </a:r>
            <a:endParaRPr lang="cs-CZ" dirty="0"/>
          </a:p>
        </p:txBody>
      </p:sp>
      <p:graphicFrame>
        <p:nvGraphicFramePr>
          <p:cNvPr id="2" name="Tabulka 1"/>
          <p:cNvGraphicFramePr>
            <a:graphicFrameLocks noGrp="1"/>
          </p:cNvGraphicFramePr>
          <p:nvPr>
            <p:extLst/>
          </p:nvPr>
        </p:nvGraphicFramePr>
        <p:xfrm>
          <a:off x="467544" y="1083960"/>
          <a:ext cx="7344815" cy="3134493"/>
        </p:xfrm>
        <a:graphic>
          <a:graphicData uri="http://schemas.openxmlformats.org/drawingml/2006/table">
            <a:tbl>
              <a:tblPr firstRow="1" firstCol="1" bandRow="1">
                <a:tableStyleId>{5C22544A-7EE6-4342-B048-85BDC9FD1C3A}</a:tableStyleId>
              </a:tblPr>
              <a:tblGrid>
                <a:gridCol w="1728192">
                  <a:extLst>
                    <a:ext uri="{9D8B030D-6E8A-4147-A177-3AD203B41FA5}">
                      <a16:colId xmlns:a16="http://schemas.microsoft.com/office/drawing/2014/main" val="263250196"/>
                    </a:ext>
                  </a:extLst>
                </a:gridCol>
                <a:gridCol w="792088">
                  <a:extLst>
                    <a:ext uri="{9D8B030D-6E8A-4147-A177-3AD203B41FA5}">
                      <a16:colId xmlns:a16="http://schemas.microsoft.com/office/drawing/2014/main" val="1261925478"/>
                    </a:ext>
                  </a:extLst>
                </a:gridCol>
                <a:gridCol w="1440160">
                  <a:extLst>
                    <a:ext uri="{9D8B030D-6E8A-4147-A177-3AD203B41FA5}">
                      <a16:colId xmlns:a16="http://schemas.microsoft.com/office/drawing/2014/main" val="1352170576"/>
                    </a:ext>
                  </a:extLst>
                </a:gridCol>
                <a:gridCol w="1728192">
                  <a:extLst>
                    <a:ext uri="{9D8B030D-6E8A-4147-A177-3AD203B41FA5}">
                      <a16:colId xmlns:a16="http://schemas.microsoft.com/office/drawing/2014/main" val="4288260733"/>
                    </a:ext>
                  </a:extLst>
                </a:gridCol>
                <a:gridCol w="1656183">
                  <a:extLst>
                    <a:ext uri="{9D8B030D-6E8A-4147-A177-3AD203B41FA5}">
                      <a16:colId xmlns:a16="http://schemas.microsoft.com/office/drawing/2014/main" val="3862451049"/>
                    </a:ext>
                  </a:extLst>
                </a:gridCol>
              </a:tblGrid>
              <a:tr h="445996">
                <a:tc rowSpan="5">
                  <a:txBody>
                    <a:bodyPr/>
                    <a:lstStyle/>
                    <a:p>
                      <a:pPr algn="ctr">
                        <a:spcAft>
                          <a:spcPts val="0"/>
                        </a:spcAft>
                      </a:pPr>
                      <a:r>
                        <a:rPr lang="cs-CZ" sz="1600" dirty="0">
                          <a:solidFill>
                            <a:srgbClr val="002060"/>
                          </a:solidFill>
                          <a:effectLst/>
                        </a:rPr>
                        <a:t>   </a:t>
                      </a:r>
                      <a:r>
                        <a:rPr lang="cs-CZ" sz="1600" dirty="0" smtClean="0">
                          <a:solidFill>
                            <a:srgbClr val="002060"/>
                          </a:solidFill>
                          <a:effectLst/>
                        </a:rPr>
                        <a:t>Pravděpodobnost </a:t>
                      </a:r>
                      <a:r>
                        <a:rPr lang="cs-CZ" sz="1600" dirty="0">
                          <a:solidFill>
                            <a:srgbClr val="002060"/>
                          </a:solidFill>
                          <a:effectLst/>
                        </a:rPr>
                        <a:t>vzniku krize v definovaném čase</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just">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gridSpan="3">
                  <a:txBody>
                    <a:bodyPr/>
                    <a:lstStyle/>
                    <a:p>
                      <a:pPr algn="ctr">
                        <a:spcAft>
                          <a:spcPts val="0"/>
                        </a:spcAft>
                      </a:pPr>
                      <a:r>
                        <a:rPr lang="cs-CZ" sz="1600" dirty="0">
                          <a:solidFill>
                            <a:srgbClr val="002060"/>
                          </a:solidFill>
                          <a:effectLst/>
                        </a:rPr>
                        <a:t>Účinky na organizaci</a:t>
                      </a:r>
                    </a:p>
                    <a:p>
                      <a:pPr algn="ctr">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3349328781"/>
                  </a:ext>
                </a:extLst>
              </a:tr>
              <a:tr h="222998">
                <a:tc vMerge="1">
                  <a:txBody>
                    <a:bodyPr/>
                    <a:lstStyle/>
                    <a:p>
                      <a:endParaRPr lang="cs-CZ"/>
                    </a:p>
                  </a:txBody>
                  <a:tcPr/>
                </a:tc>
                <a:tc>
                  <a:txBody>
                    <a:bodyPr/>
                    <a:lstStyle/>
                    <a:p>
                      <a:pPr algn="just">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negativní</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ohrožující existenci</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zničující</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extLst>
                  <a:ext uri="{0D108BD9-81ED-4DB2-BD59-A6C34878D82A}">
                    <a16:rowId xmlns:a16="http://schemas.microsoft.com/office/drawing/2014/main" val="155812560"/>
                  </a:ext>
                </a:extLst>
              </a:tr>
              <a:tr h="800991">
                <a:tc vMerge="1">
                  <a:txBody>
                    <a:bodyPr/>
                    <a:lstStyle/>
                    <a:p>
                      <a:endParaRPr lang="cs-CZ"/>
                    </a:p>
                  </a:txBody>
                  <a:tcPr/>
                </a:tc>
                <a:tc>
                  <a:txBody>
                    <a:bodyPr/>
                    <a:lstStyle/>
                    <a:p>
                      <a:pPr algn="ctr">
                        <a:spcBef>
                          <a:spcPts val="1200"/>
                        </a:spcBef>
                        <a:spcAft>
                          <a:spcPts val="0"/>
                        </a:spcAft>
                      </a:pPr>
                      <a:r>
                        <a:rPr lang="cs-CZ" sz="1600" dirty="0">
                          <a:solidFill>
                            <a:srgbClr val="002060"/>
                          </a:solidFill>
                          <a:effectLst/>
                        </a:rPr>
                        <a:t>vysoká</a:t>
                      </a:r>
                    </a:p>
                    <a:p>
                      <a:pPr algn="ctr">
                        <a:spcBef>
                          <a:spcPts val="1200"/>
                        </a:spcBef>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Alternativní</a:t>
                      </a:r>
                    </a:p>
                    <a:p>
                      <a:pPr algn="ctr">
                        <a:spcAft>
                          <a:spcPts val="0"/>
                        </a:spcAft>
                      </a:pPr>
                      <a:r>
                        <a:rPr lang="cs-CZ" sz="1600" dirty="0">
                          <a:solidFill>
                            <a:srgbClr val="002060"/>
                          </a:solidFill>
                          <a:effectLst/>
                        </a:rPr>
                        <a:t>plány</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3382100129"/>
                  </a:ext>
                </a:extLst>
              </a:tr>
              <a:tr h="800991">
                <a:tc vMerge="1">
                  <a:txBody>
                    <a:bodyPr/>
                    <a:lstStyle/>
                    <a:p>
                      <a:endParaRPr lang="cs-CZ"/>
                    </a:p>
                  </a:txBody>
                  <a:tcPr/>
                </a:tc>
                <a:tc>
                  <a:txBody>
                    <a:bodyPr/>
                    <a:lstStyle/>
                    <a:p>
                      <a:pPr algn="ctr">
                        <a:spcBef>
                          <a:spcPts val="1200"/>
                        </a:spcBef>
                        <a:spcAft>
                          <a:spcPts val="0"/>
                        </a:spcAft>
                      </a:pPr>
                      <a:r>
                        <a:rPr lang="cs-CZ" sz="1600">
                          <a:solidFill>
                            <a:srgbClr val="002060"/>
                          </a:solidFill>
                          <a:effectLst/>
                        </a:rPr>
                        <a:t>střední</a:t>
                      </a:r>
                    </a:p>
                    <a:p>
                      <a:pPr algn="ctr">
                        <a:spcBef>
                          <a:spcPts val="1200"/>
                        </a:spcBef>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Odstranění problému</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Alternativní plány</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2319407852"/>
                  </a:ext>
                </a:extLst>
              </a:tr>
              <a:tr h="800991">
                <a:tc vMerge="1">
                  <a:txBody>
                    <a:bodyPr/>
                    <a:lstStyle/>
                    <a:p>
                      <a:endParaRPr lang="cs-CZ"/>
                    </a:p>
                  </a:txBody>
                  <a:tcPr/>
                </a:tc>
                <a:tc>
                  <a:txBody>
                    <a:bodyPr/>
                    <a:lstStyle/>
                    <a:p>
                      <a:pPr algn="ctr">
                        <a:spcBef>
                          <a:spcPts val="1200"/>
                        </a:spcBef>
                        <a:spcAft>
                          <a:spcPts val="0"/>
                        </a:spcAft>
                      </a:pPr>
                      <a:r>
                        <a:rPr lang="cs-CZ" sz="1600">
                          <a:solidFill>
                            <a:srgbClr val="002060"/>
                          </a:solidFill>
                          <a:effectLst/>
                        </a:rPr>
                        <a:t>nízká</a:t>
                      </a:r>
                    </a:p>
                    <a:p>
                      <a:pPr algn="ctr">
                        <a:spcBef>
                          <a:spcPts val="1200"/>
                        </a:spcBef>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Odstranění problému</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Alternativní plány</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dirty="0">
                          <a:solidFill>
                            <a:srgbClr val="002060"/>
                          </a:solidFill>
                          <a:effectLst/>
                        </a:rPr>
                        <a:t>Odstranění ohniska krize</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3613095490"/>
                  </a:ext>
                </a:extLst>
              </a:tr>
            </a:tbl>
          </a:graphicData>
        </a:graphic>
      </p:graphicFrame>
    </p:spTree>
    <p:extLst>
      <p:ext uri="{BB962C8B-B14F-4D97-AF65-F5344CB8AC3E}">
        <p14:creationId xmlns:p14="http://schemas.microsoft.com/office/powerpoint/2010/main" val="1492250030"/>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4355"/>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Odstranění problémů</a:t>
            </a:r>
            <a:r>
              <a:rPr lang="cs-CZ" sz="1600" dirty="0"/>
              <a:t> spíše nepravděpodobných a pouze slabě ovlivňujících postavení podniku. S krizovou situací se podnik vyrovná díky svému dobrému image a flexibilitě, tedy pružné a rychlé reakci (</a:t>
            </a:r>
            <a:r>
              <a:rPr lang="cs-CZ" sz="1600" dirty="0" err="1"/>
              <a:t>trouble</a:t>
            </a:r>
            <a:r>
              <a:rPr lang="cs-CZ" sz="1600" dirty="0"/>
              <a:t> </a:t>
            </a:r>
            <a:r>
              <a:rPr lang="cs-CZ" sz="1600" dirty="0" err="1"/>
              <a:t>shooting</a:t>
            </a:r>
            <a:r>
              <a:rPr lang="cs-CZ" sz="1600" dirty="0"/>
              <a:t>).</a:t>
            </a:r>
          </a:p>
          <a:p>
            <a:pPr lvl="0" algn="just"/>
            <a:r>
              <a:rPr lang="cs-CZ" sz="1600" b="1" dirty="0"/>
              <a:t>Omezení celkového ohrožení podniku přípravou alternativních plánů</a:t>
            </a:r>
            <a:r>
              <a:rPr lang="cs-CZ" sz="1600" dirty="0"/>
              <a:t> pro zvládnutí krizových situací, které jsou spíše nepravděpodobné nebo průměrně pravděpodobné a ohrožují existenci podniku. Celkové ohrožení lze snížit:</a:t>
            </a:r>
          </a:p>
          <a:p>
            <a:pPr lvl="1" algn="just"/>
            <a:r>
              <a:rPr lang="cs-CZ" sz="1600" dirty="0"/>
              <a:t>včasným rozeznáním krizového vývoje na základě výsledků stanovených indikátorů,</a:t>
            </a:r>
          </a:p>
          <a:p>
            <a:pPr lvl="1" algn="just"/>
            <a:r>
              <a:rPr lang="cs-CZ" sz="1600" dirty="0"/>
              <a:t>zamezením eskalace krize, tzn. jejímu dalšímu stupňování prostřednictvím podpory vývoje nových výrobků, zabezpečením finančních prostředků, provedením změny investičních plánů, apod.,</a:t>
            </a:r>
          </a:p>
          <a:p>
            <a:pPr lvl="1" algn="just"/>
            <a:r>
              <a:rPr lang="cs-CZ" sz="1600" dirty="0"/>
              <a:t>rychlou realizací předem připravených alternativních plánů.</a:t>
            </a:r>
          </a:p>
          <a:p>
            <a:pPr algn="just"/>
            <a:r>
              <a:rPr lang="cs-CZ" sz="1600" b="1" dirty="0"/>
              <a:t>Odstranění ohnisek potenciálních krizí,</a:t>
            </a:r>
            <a:r>
              <a:rPr lang="cs-CZ" sz="1600" dirty="0"/>
              <a:t> které mohou být pro podnik zcela zničující, a to formou dodatečných investic, nebo naopak opuštěním výrobků či procesů ohrožených krizí.</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Krizové strategie z krizové matice</a:t>
            </a:r>
            <a:endParaRPr lang="cs-CZ" dirty="0"/>
          </a:p>
        </p:txBody>
      </p:sp>
    </p:spTree>
    <p:extLst>
      <p:ext uri="{BB962C8B-B14F-4D97-AF65-F5344CB8AC3E}">
        <p14:creationId xmlns:p14="http://schemas.microsoft.com/office/powerpoint/2010/main" val="2906859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4355"/>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Revitalizační strategie</a:t>
            </a:r>
            <a:r>
              <a:rPr lang="cs-CZ" sz="1600" dirty="0"/>
              <a:t> vedoucí k obnovení upadajícího podnikového portfolia. Jsou vhodné v situacích, kdy příčinou krize podniku je nekompetentní vedení, nadměrná expanze, nedostatečná finanční kontrola, nová konkurence, snížení poptávky apod. </a:t>
            </a:r>
            <a:r>
              <a:rPr lang="cs-CZ" sz="1600" dirty="0" smtClean="0"/>
              <a:t>K</a:t>
            </a:r>
            <a:r>
              <a:rPr lang="cs-CZ" sz="1600" dirty="0"/>
              <a:t> revitalizačním strategiím můžeme přiřadit:</a:t>
            </a:r>
          </a:p>
          <a:p>
            <a:pPr lvl="1" algn="just"/>
            <a:r>
              <a:rPr lang="cs-CZ" sz="1600" b="1" dirty="0"/>
              <a:t>Strategii zvratu</a:t>
            </a:r>
            <a:r>
              <a:rPr lang="cs-CZ" sz="1600" dirty="0"/>
              <a:t> (</a:t>
            </a:r>
            <a:r>
              <a:rPr lang="cs-CZ" sz="1600" dirty="0" err="1"/>
              <a:t>turnaround</a:t>
            </a:r>
            <a:r>
              <a:rPr lang="cs-CZ" sz="1600" dirty="0"/>
              <a:t>), zaměřenou na obnovu ztrátových oblastí podnikání a jejich vrácení do ziskové pozice (snižování nákladů, zvyšování produktivity práce apod.).</a:t>
            </a:r>
          </a:p>
          <a:p>
            <a:pPr lvl="1" algn="just"/>
            <a:r>
              <a:rPr lang="cs-CZ" sz="1600" b="1" dirty="0"/>
              <a:t>Strategii redukce</a:t>
            </a:r>
            <a:r>
              <a:rPr lang="cs-CZ" sz="1600" dirty="0"/>
              <a:t> (</a:t>
            </a:r>
            <a:r>
              <a:rPr lang="cs-CZ" sz="1600" dirty="0" err="1"/>
              <a:t>retrenchment</a:t>
            </a:r>
            <a:r>
              <a:rPr lang="cs-CZ" sz="1600" dirty="0"/>
              <a:t>), jež představuje zúžení diverzifikace činnosti podniku, jelikož management nedokáže účinně řídit příliš rozsáhlé portfolio aktivit, či některé oblasti podnikání nejsou již dlouhodobě výnosné a spotřebovávají zdroje nezbytné pro jiné části portfolia.</a:t>
            </a:r>
          </a:p>
          <a:p>
            <a:pPr lvl="1" algn="just"/>
            <a:r>
              <a:rPr lang="cs-CZ" sz="1600" b="1" dirty="0"/>
              <a:t>Strategii restrukturalizace portfolia</a:t>
            </a:r>
            <a:r>
              <a:rPr lang="cs-CZ" sz="1600" dirty="0"/>
              <a:t>, která reaguje na nepříznivou pozici velké části podnikatelských aktivit, vznik nového atraktivního odvětví, zásadní změnu představ vedení podniku o cílech a předmětu podnikání vůbec nebo na příležitost výhodné akvizice.</a:t>
            </a:r>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Revitalizační krizové strategie podle </a:t>
            </a:r>
            <a:r>
              <a:rPr lang="cs-CZ" dirty="0" err="1" smtClean="0"/>
              <a:t>Slávika</a:t>
            </a:r>
            <a:r>
              <a:rPr lang="cs-CZ" dirty="0" smtClean="0"/>
              <a:t> (1997)</a:t>
            </a:r>
            <a:endParaRPr lang="cs-CZ" dirty="0"/>
          </a:p>
        </p:txBody>
      </p:sp>
    </p:spTree>
    <p:extLst>
      <p:ext uri="{BB962C8B-B14F-4D97-AF65-F5344CB8AC3E}">
        <p14:creationId xmlns:p14="http://schemas.microsoft.com/office/powerpoint/2010/main" val="2590134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Pro potřeby strategického plánování a tvorby strategie se velké organizace rozdělují na strategické obchodní jednotky SBU (</a:t>
            </a:r>
            <a:r>
              <a:rPr lang="cs-CZ" sz="1600" dirty="0" err="1" smtClean="0"/>
              <a:t>Strategic</a:t>
            </a:r>
            <a:r>
              <a:rPr lang="cs-CZ" sz="1600" dirty="0" smtClean="0"/>
              <a:t> Business </a:t>
            </a:r>
            <a:r>
              <a:rPr lang="cs-CZ" sz="1600" dirty="0" err="1" smtClean="0"/>
              <a:t>Units</a:t>
            </a:r>
            <a:r>
              <a:rPr lang="cs-CZ" sz="1600" dirty="0" smtClean="0"/>
              <a:t>).</a:t>
            </a:r>
          </a:p>
          <a:p>
            <a:pPr algn="just"/>
            <a:r>
              <a:rPr lang="cs-CZ" sz="1600" dirty="0" smtClean="0"/>
              <a:t>Strategická obchodní jednotka je homogenní část podniku, definovaná typicky určitou skupinou zákazníků a jejich potřebami a k tomu používanými technologiemi výroby.</a:t>
            </a:r>
          </a:p>
          <a:p>
            <a:pPr algn="just"/>
            <a:r>
              <a:rPr lang="cs-CZ" sz="1600" dirty="0"/>
              <a:t>Organizační struktura založená na strategických obchodních jednotkách </a:t>
            </a:r>
            <a:r>
              <a:rPr lang="cs-CZ" sz="1600" dirty="0" smtClean="0"/>
              <a:t>je </a:t>
            </a:r>
            <a:r>
              <a:rPr lang="cs-CZ" sz="1600" dirty="0"/>
              <a:t>jedním z typů </a:t>
            </a:r>
            <a:r>
              <a:rPr lang="cs-CZ" sz="1600" dirty="0" smtClean="0"/>
              <a:t>formální organizační struktury. </a:t>
            </a:r>
            <a:r>
              <a:rPr lang="cs-CZ" sz="1600" dirty="0"/>
              <a:t>Používá se obvykle pro rozsáhlé podniky působící v různých oblastech - např. korporace působící na mnoha trzích v mnoha </a:t>
            </a:r>
            <a:r>
              <a:rPr lang="cs-CZ" sz="1600" dirty="0" smtClean="0"/>
              <a:t>zemích.</a:t>
            </a:r>
          </a:p>
          <a:p>
            <a:pPr algn="just"/>
            <a:r>
              <a:rPr lang="cs-CZ" sz="1600" dirty="0"/>
              <a:t>Využití rozdělení korporace do </a:t>
            </a:r>
            <a:r>
              <a:rPr lang="cs-CZ" sz="1600" dirty="0" err="1"/>
              <a:t>SBUs</a:t>
            </a:r>
            <a:r>
              <a:rPr lang="cs-CZ" sz="1600" dirty="0"/>
              <a:t> se využívá v případech, kdy je třeba z důvodů například geografických, technologických, marketingových (zákaznických a kulturních), obchodních či jiných rozdělit korporaci na menší, samostatnější jednotky, které se řídí společnou politikou a strategií.</a:t>
            </a:r>
          </a:p>
          <a:p>
            <a:pPr algn="just"/>
            <a:r>
              <a:rPr lang="cs-CZ" sz="1600" dirty="0" smtClean="0"/>
              <a:t>Ty </a:t>
            </a:r>
            <a:r>
              <a:rPr lang="cs-CZ" sz="1600" dirty="0"/>
              <a:t>mají poměrně značnou volnost řízení a rozhodování, pouze na úrovni globální strategie korporace musí koordinovat své působení s ústředním </a:t>
            </a:r>
            <a:r>
              <a:rPr lang="cs-CZ" sz="1600" dirty="0" smtClean="0"/>
              <a:t>vedením.</a:t>
            </a:r>
          </a:p>
          <a:p>
            <a:pPr algn="just"/>
            <a:endParaRPr lang="cs-CZ" sz="1600" dirty="0" smtClean="0"/>
          </a:p>
          <a:p>
            <a:pPr algn="just"/>
            <a:endParaRPr lang="cs-CZ" sz="1600" dirty="0" smtClean="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680520" cy="507703"/>
          </a:xfrm>
        </p:spPr>
        <p:txBody>
          <a:bodyPr/>
          <a:lstStyle/>
          <a:p>
            <a:r>
              <a:rPr lang="cs-CZ" dirty="0" smtClean="0"/>
              <a:t>Strategická obchodní jednotka SBU</a:t>
            </a:r>
            <a:endParaRPr lang="cs-CZ" dirty="0"/>
          </a:p>
        </p:txBody>
      </p:sp>
    </p:spTree>
    <p:extLst>
      <p:ext uri="{BB962C8B-B14F-4D97-AF65-F5344CB8AC3E}">
        <p14:creationId xmlns:p14="http://schemas.microsoft.com/office/powerpoint/2010/main" val="746270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1059582"/>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Útlumové strategie </a:t>
            </a:r>
            <a:r>
              <a:rPr lang="cs-CZ" sz="1600" dirty="0"/>
              <a:t>jsou výsledkem dlouhodobě neefektivní činnosti podniku, jenž končí svou podnikatelskou činnost. Můžeme k nim zařadit:</a:t>
            </a:r>
          </a:p>
          <a:p>
            <a:pPr lvl="1" algn="just"/>
            <a:r>
              <a:rPr lang="cs-CZ" sz="1600" b="1" dirty="0" err="1"/>
              <a:t>Deinvestiční</a:t>
            </a:r>
            <a:r>
              <a:rPr lang="cs-CZ" sz="1600" b="1" dirty="0"/>
              <a:t> strategie </a:t>
            </a:r>
            <a:r>
              <a:rPr lang="cs-CZ" sz="1600" dirty="0"/>
              <a:t>(</a:t>
            </a:r>
            <a:r>
              <a:rPr lang="cs-CZ" sz="1600" dirty="0" err="1"/>
              <a:t>divestace</a:t>
            </a:r>
            <a:r>
              <a:rPr lang="cs-CZ" sz="1600" dirty="0"/>
              <a:t>) představující prodej majetku, podniku nebo jeho části jinému subjektu. </a:t>
            </a:r>
            <a:r>
              <a:rPr lang="cs-CZ" sz="1600" dirty="0" smtClean="0"/>
              <a:t>Cílem </a:t>
            </a:r>
            <a:r>
              <a:rPr lang="cs-CZ" sz="1600" dirty="0" err="1" smtClean="0"/>
              <a:t>deinvestiční</a:t>
            </a:r>
            <a:r>
              <a:rPr lang="cs-CZ" sz="1600" dirty="0" smtClean="0"/>
              <a:t> strategie je postupné snižování investic až jejich úplná eliminace v souvislosti s ukončením podnikání nebo změnou podnikatelského záměru.</a:t>
            </a:r>
            <a:endParaRPr lang="cs-CZ" sz="1600" dirty="0"/>
          </a:p>
          <a:p>
            <a:pPr lvl="1" algn="just"/>
            <a:r>
              <a:rPr lang="cs-CZ" sz="1600" b="1" dirty="0"/>
              <a:t>Likvidační strategie</a:t>
            </a:r>
            <a:r>
              <a:rPr lang="cs-CZ" sz="1600" dirty="0"/>
              <a:t>, v jejichž důsledku dochází ke zrušení podniku</a:t>
            </a:r>
            <a:r>
              <a:rPr lang="cs-CZ" sz="1600" dirty="0" smtClean="0"/>
              <a:t>. Cílem likvidační strategie je ukončení podnikatelské činnosti s co nejnižšími náklady a největšími výhodami pro podnik.</a:t>
            </a:r>
            <a:endParaRPr lang="cs-CZ" sz="1600" dirty="0"/>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Útlumové krizové strategie podle </a:t>
            </a:r>
            <a:r>
              <a:rPr lang="cs-CZ" dirty="0" err="1" smtClean="0"/>
              <a:t>Slávika</a:t>
            </a:r>
            <a:r>
              <a:rPr lang="cs-CZ" dirty="0" smtClean="0"/>
              <a:t> (1997)</a:t>
            </a:r>
            <a:endParaRPr lang="cs-CZ" dirty="0"/>
          </a:p>
        </p:txBody>
      </p:sp>
    </p:spTree>
    <p:extLst>
      <p:ext uri="{BB962C8B-B14F-4D97-AF65-F5344CB8AC3E}">
        <p14:creationId xmlns:p14="http://schemas.microsoft.com/office/powerpoint/2010/main" val="191955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Význam </a:t>
            </a:r>
            <a:r>
              <a:rPr lang="cs-CZ" sz="1600" b="1" dirty="0" smtClean="0"/>
              <a:t>strategického krizového </a:t>
            </a:r>
            <a:r>
              <a:rPr lang="cs-CZ" sz="1600" b="1" dirty="0"/>
              <a:t>plánování spočívá zejména v:</a:t>
            </a:r>
            <a:endParaRPr lang="cs-CZ" sz="1600" dirty="0"/>
          </a:p>
          <a:p>
            <a:pPr lvl="0" algn="just"/>
            <a:r>
              <a:rPr lang="cs-CZ" sz="1600" dirty="0"/>
              <a:t>připravenosti na možné krizové situace – scénáře a plány,</a:t>
            </a:r>
          </a:p>
          <a:p>
            <a:pPr lvl="0" algn="just"/>
            <a:r>
              <a:rPr lang="cs-CZ" sz="1600" dirty="0"/>
              <a:t>jasném vymezení rolí (pravomoc, odpovědnost) – tvorba krizového týmu,</a:t>
            </a:r>
          </a:p>
          <a:p>
            <a:pPr lvl="0" algn="just"/>
            <a:r>
              <a:rPr lang="cs-CZ" sz="1600" dirty="0"/>
              <a:t>včasné reakci na vzniklou krizovou situaci – načasování kroků operativního řízení,</a:t>
            </a:r>
          </a:p>
          <a:p>
            <a:pPr lvl="0" algn="just"/>
            <a:r>
              <a:rPr lang="cs-CZ" sz="1600" dirty="0"/>
              <a:t>minimalizaci dopadů krizové situace – např. diverzifikace rizika,</a:t>
            </a:r>
          </a:p>
          <a:p>
            <a:pPr lvl="0" algn="just"/>
            <a:r>
              <a:rPr lang="cs-CZ" sz="1600" dirty="0"/>
              <a:t>zajištění ochrany lidí, majetku a životního prostředí,</a:t>
            </a:r>
          </a:p>
          <a:p>
            <a:pPr lvl="0" algn="just"/>
            <a:r>
              <a:rPr lang="cs-CZ" sz="1600" dirty="0"/>
              <a:t>usnadnění splnění dalších regulačních požadavků vyplývajících z platných právních norem – sledování legislativy ve fázi přípravy a schvalování,</a:t>
            </a:r>
          </a:p>
          <a:p>
            <a:pPr lvl="0" algn="just"/>
            <a:r>
              <a:rPr lang="cs-CZ" sz="1600" dirty="0"/>
              <a:t>připravenosti na práci s médii,</a:t>
            </a:r>
          </a:p>
          <a:p>
            <a:pPr lvl="0" algn="just"/>
            <a:r>
              <a:rPr lang="cs-CZ" sz="1600" dirty="0"/>
              <a:t>zvýšení schopnosti vyvést podnik z krize a zabezpečit obnovu klíčových podnikových činností – situační analýzy, identifikace rizik a nápravná opatření,</a:t>
            </a:r>
          </a:p>
          <a:p>
            <a:pPr algn="just"/>
            <a:r>
              <a:rPr lang="cs-CZ" sz="1600" dirty="0"/>
              <a:t>zlepšení podnikové pověsti, reputace, image</a:t>
            </a:r>
            <a:r>
              <a:rPr lang="cs-CZ" sz="1600" dirty="0" smtClean="0"/>
              <a:t>.</a:t>
            </a:r>
            <a:endParaRPr lang="cs-CZ" sz="1600" dirty="0"/>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Strategické krizové plánování</a:t>
            </a:r>
            <a:endParaRPr lang="cs-CZ" dirty="0"/>
          </a:p>
        </p:txBody>
      </p:sp>
    </p:spTree>
    <p:extLst>
      <p:ext uri="{BB962C8B-B14F-4D97-AF65-F5344CB8AC3E}">
        <p14:creationId xmlns:p14="http://schemas.microsoft.com/office/powerpoint/2010/main" val="2755859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Podniková strategie představuje </a:t>
            </a:r>
            <a:r>
              <a:rPr lang="cs-CZ" sz="1600" dirty="0"/>
              <a:t>unikátní systém zásad řízení, jehož cílem je co nejlepší využití budoucnosti. </a:t>
            </a:r>
            <a:endParaRPr lang="cs-CZ" sz="1600" dirty="0" smtClean="0"/>
          </a:p>
          <a:p>
            <a:pPr algn="just"/>
            <a:r>
              <a:rPr lang="cs-CZ" sz="1600" dirty="0"/>
              <a:t>P</a:t>
            </a:r>
            <a:r>
              <a:rPr lang="cs-CZ" sz="1600" dirty="0" smtClean="0"/>
              <a:t>odniková </a:t>
            </a:r>
            <a:r>
              <a:rPr lang="cs-CZ" sz="1600" dirty="0"/>
              <a:t>strategie je otevřeným systémem sladěných záměrů a předpokladů pro dosažení stanoveného cíle. Přitom tento systém musí být schopen současně rychlé a efektivní reakce na měnící se možnosti podnikatelského uplatnění</a:t>
            </a:r>
            <a:r>
              <a:rPr lang="cs-CZ" sz="1600" dirty="0" smtClean="0"/>
              <a:t>.</a:t>
            </a:r>
          </a:p>
          <a:p>
            <a:pPr algn="just"/>
            <a:r>
              <a:rPr lang="cs-CZ" sz="1600" dirty="0"/>
              <a:t>Strategie se tak stává základní plánovací základnou pro určení strategických cílů, potřeby zdrojů i postupů, které zajistí jejích dosažení. Jelikož budoucnost podniků není dobře známá, musí být podniková strategie dynamická a pružná. </a:t>
            </a:r>
            <a:endParaRPr lang="cs-CZ" sz="1600" dirty="0" smtClean="0"/>
          </a:p>
          <a:p>
            <a:pPr algn="just"/>
            <a:r>
              <a:rPr lang="cs-CZ" sz="1600" dirty="0" smtClean="0"/>
              <a:t>Zároveň </a:t>
            </a:r>
            <a:r>
              <a:rPr lang="cs-CZ" sz="1600" dirty="0"/>
              <a:t>její hlavní tvůrci a uživatelé musí být současně pohotoví i rychlí aby optimálním způsobem využili všechny možnosti, které jim vývoj poskytne v budoucím období.</a:t>
            </a:r>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Podniková strategie</a:t>
            </a:r>
            <a:endParaRPr lang="cs-CZ" dirty="0"/>
          </a:p>
        </p:txBody>
      </p:sp>
    </p:spTree>
    <p:extLst>
      <p:ext uri="{BB962C8B-B14F-4D97-AF65-F5344CB8AC3E}">
        <p14:creationId xmlns:p14="http://schemas.microsoft.com/office/powerpoint/2010/main" val="2202263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Produktem strategického myšlení a strategického rozhodování je strategie podniku. </a:t>
            </a:r>
            <a:endParaRPr lang="cs-CZ" sz="1600" dirty="0" smtClean="0"/>
          </a:p>
          <a:p>
            <a:pPr algn="just"/>
            <a:r>
              <a:rPr lang="cs-CZ" sz="1600" dirty="0" smtClean="0"/>
              <a:t>Strategie </a:t>
            </a:r>
            <a:r>
              <a:rPr lang="cs-CZ" sz="1600" dirty="0"/>
              <a:t>představuje dlouhodobou koncepci podniku, která podstatným způsobem usměrňuje veškeré budoucí aktivity podniku. </a:t>
            </a:r>
            <a:endParaRPr lang="cs-CZ" sz="1600" dirty="0" smtClean="0"/>
          </a:p>
          <a:p>
            <a:pPr algn="just"/>
            <a:r>
              <a:rPr lang="cs-CZ" sz="1600" dirty="0" smtClean="0"/>
              <a:t>Strategii </a:t>
            </a:r>
            <a:r>
              <a:rPr lang="cs-CZ" sz="1600" dirty="0"/>
              <a:t>podniku formulují top manažeři ve spolupráci s dalšími manažery a zaměstnanci podniku. </a:t>
            </a:r>
          </a:p>
          <a:p>
            <a:pPr algn="just"/>
            <a:r>
              <a:rPr lang="cs-CZ" sz="1600" dirty="0"/>
              <a:t>Strategie podniku se stává výchozím nástrojem procesu naplňování stanoveného poslání firmy, představuje záměrné a aktivní formování cílů činnosti podniku, výběr nástrojů i postupů k jejich efektivnímu dosažení při optimálním využití zdrojů a příležitostí</a:t>
            </a:r>
            <a:r>
              <a:rPr lang="cs-CZ" sz="1600" dirty="0" smtClean="0"/>
              <a:t>.</a:t>
            </a:r>
          </a:p>
          <a:p>
            <a:pPr algn="just"/>
            <a:r>
              <a:rPr lang="cs-CZ" sz="1600" dirty="0"/>
              <a:t>Strategie podniku se stává základní směrnicí pro další postupné strategické rozhodování a ovlivňuje především investiční rozhodování a inovační aktivity.</a:t>
            </a:r>
          </a:p>
          <a:p>
            <a:pPr algn="just"/>
            <a:r>
              <a:rPr lang="cs-CZ" sz="1600" dirty="0"/>
              <a:t>Strategie se stává prostředkem, který stmeluje podnik v jeden celek směřující k dosažení vytýčených dlouhodobých cílů.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Vymezení strategie I</a:t>
            </a:r>
            <a:endParaRPr lang="cs-CZ" dirty="0"/>
          </a:p>
        </p:txBody>
      </p:sp>
    </p:spTree>
    <p:extLst>
      <p:ext uri="{BB962C8B-B14F-4D97-AF65-F5344CB8AC3E}">
        <p14:creationId xmlns:p14="http://schemas.microsoft.com/office/powerpoint/2010/main" val="104829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Strategie </a:t>
            </a:r>
            <a:r>
              <a:rPr lang="cs-CZ" sz="1600" dirty="0"/>
              <a:t>se stává návodem, který vymezuje základní formy konkurenčního boje podniku.</a:t>
            </a:r>
          </a:p>
          <a:p>
            <a:pPr lvl="0" algn="just"/>
            <a:r>
              <a:rPr lang="cs-CZ" sz="1600" dirty="0"/>
              <a:t>Strategie představuje prostředek sloužící k dosažení konkurenční výhody s využitím předností podniku a příležitostí které poskytuje okolní prostředí a chrání podnik před působením ohrožení a hrozeb.</a:t>
            </a:r>
          </a:p>
          <a:p>
            <a:pPr algn="just"/>
            <a:r>
              <a:rPr lang="cs-CZ" sz="1600" dirty="0"/>
              <a:t>Strategie současně musí naplňovat svou ekonomickou funkci spočívající ve vytváření ekonomických přínosů po své vlastníky a poskytovat potřebné sociální jistoty zaměstnancům. V důsledku toho musíme chápat podnikovou strategii nejen jako podnikatelský a ekonomický systém, ale také jako systém sociální čímž se výrazně mění názor na tento podnikový prostředek.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Vymezení strategie II</a:t>
            </a:r>
            <a:endParaRPr lang="cs-CZ" dirty="0"/>
          </a:p>
        </p:txBody>
      </p:sp>
    </p:spTree>
    <p:extLst>
      <p:ext uri="{BB962C8B-B14F-4D97-AF65-F5344CB8AC3E}">
        <p14:creationId xmlns:p14="http://schemas.microsoft.com/office/powerpoint/2010/main" val="411306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Postup jak zajistit zisk z konkrétní podnikatelské činnosti.</a:t>
            </a:r>
          </a:p>
          <a:p>
            <a:pPr lvl="0" algn="just"/>
            <a:r>
              <a:rPr lang="cs-CZ" sz="1600" dirty="0"/>
              <a:t>Optimální využití zdrojů, které má podnik k dispozici nebo může získat.</a:t>
            </a:r>
          </a:p>
          <a:p>
            <a:pPr lvl="0" algn="just"/>
            <a:r>
              <a:rPr lang="cs-CZ" sz="1600" dirty="0"/>
              <a:t>Tvorbu konkurenční výhody trvalou inovací svých výrobků i služeb a její co nejdelší uplatnění a udržení.</a:t>
            </a:r>
          </a:p>
          <a:p>
            <a:pPr lvl="0" algn="just"/>
            <a:r>
              <a:rPr lang="cs-CZ" sz="1600" dirty="0"/>
              <a:t>Získání a udržení solventních, loajálních zákazníků, kteří jsou předpokladem udržení zisku.</a:t>
            </a:r>
          </a:p>
          <a:p>
            <a:pPr algn="just"/>
            <a:r>
              <a:rPr lang="cs-CZ" sz="1600" dirty="0"/>
              <a:t>Předcházení výskytu krizových situací včasným, rychlým a uspokojivým řešením vyskytujících se </a:t>
            </a:r>
            <a:r>
              <a:rPr lang="cs-CZ" sz="1600" dirty="0" smtClean="0"/>
              <a:t>rizik.</a:t>
            </a:r>
          </a:p>
          <a:p>
            <a:pPr lvl="0" algn="just"/>
            <a:r>
              <a:rPr lang="cs-CZ" sz="1600" dirty="0"/>
              <a:t>Vytváření potřebné soustavy sociálních jistot pro zaměstnance, které zajistí udržení schopných, kreativních a výkonných zaměstnanců. S tím souvisí nejen neustálé jejich zvyšování jejich kvalifikace, ale i správná motivace a podpora.</a:t>
            </a:r>
          </a:p>
          <a:p>
            <a:pPr lvl="0" algn="just"/>
            <a:r>
              <a:rPr lang="cs-CZ" sz="1600" dirty="0"/>
              <a:t>Zajištění vzájemné solidní spolupráce s dodavateli zdrojů, s odběrateli produktů i s veřejností dané lokality, regionu, státu.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strategie</a:t>
            </a:r>
            <a:endParaRPr lang="cs-CZ" dirty="0"/>
          </a:p>
        </p:txBody>
      </p:sp>
    </p:spTree>
    <p:extLst>
      <p:ext uri="{BB962C8B-B14F-4D97-AF65-F5344CB8AC3E}">
        <p14:creationId xmlns:p14="http://schemas.microsoft.com/office/powerpoint/2010/main" val="65515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aktivní vytváření cílů podniku což je opakem pasivního reagování na vzniklou situaci</a:t>
            </a:r>
            <a:r>
              <a:rPr lang="cs-CZ" sz="1600" dirty="0" smtClean="0"/>
              <a:t>;</a:t>
            </a:r>
          </a:p>
          <a:p>
            <a:pPr lvl="0" algn="just"/>
            <a:endParaRPr lang="cs-CZ" sz="1600" dirty="0"/>
          </a:p>
          <a:p>
            <a:pPr lvl="0" algn="just"/>
            <a:r>
              <a:rPr lang="cs-CZ" sz="1600" dirty="0"/>
              <a:t>ujasněním výchozí situace v podobě poslání a vize podniku</a:t>
            </a:r>
            <a:r>
              <a:rPr lang="cs-CZ" sz="1600" dirty="0" smtClean="0"/>
              <a:t>;</a:t>
            </a:r>
          </a:p>
          <a:p>
            <a:pPr lvl="0" algn="just"/>
            <a:endParaRPr lang="cs-CZ" sz="1600" dirty="0"/>
          </a:p>
          <a:p>
            <a:pPr lvl="0" algn="just"/>
            <a:r>
              <a:rPr lang="cs-CZ" sz="1600" dirty="0"/>
              <a:t>komplexní vyhodnocení jak vnějšího prostředí, tak vnitřních sil a možností podniku</a:t>
            </a:r>
            <a:r>
              <a:rPr lang="cs-CZ" sz="1600" dirty="0" smtClean="0"/>
              <a:t>;</a:t>
            </a:r>
          </a:p>
          <a:p>
            <a:pPr lvl="0" algn="just"/>
            <a:endParaRPr lang="cs-CZ" sz="1600" dirty="0"/>
          </a:p>
          <a:p>
            <a:pPr algn="just"/>
            <a:r>
              <a:rPr lang="cs-CZ" sz="1600" dirty="0"/>
              <a:t>odhad možností podniku dosáhnout stanovených cílů prostřednictvím vhodně zvolené alternativy</a:t>
            </a:r>
            <a:r>
              <a:rPr lang="cs-CZ" sz="1600" dirty="0" smtClean="0"/>
              <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Postavení strategie řízení podniku</a:t>
            </a:r>
            <a:endParaRPr lang="cs-CZ" dirty="0"/>
          </a:p>
        </p:txBody>
      </p:sp>
    </p:spTree>
    <p:extLst>
      <p:ext uri="{BB962C8B-B14F-4D97-AF65-F5344CB8AC3E}">
        <p14:creationId xmlns:p14="http://schemas.microsoft.com/office/powerpoint/2010/main" val="176730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Aktivní tvorba strategických cílů, kterých je třeba prostřednictvím strategie dosáhnout.</a:t>
            </a:r>
          </a:p>
          <a:p>
            <a:pPr lvl="0" algn="just"/>
            <a:r>
              <a:rPr lang="cs-CZ" sz="1600" dirty="0"/>
              <a:t>Vhodný způsob motivace pracovníků, který zajistí odměňování na základě výkonnosti.</a:t>
            </a:r>
          </a:p>
          <a:p>
            <a:pPr lvl="0" algn="just"/>
            <a:r>
              <a:rPr lang="cs-CZ" sz="1600" dirty="0"/>
              <a:t>Účelné uspořádání organizace, které bude mít dobře navazující procesy.</a:t>
            </a:r>
          </a:p>
          <a:p>
            <a:pPr lvl="0" algn="just"/>
            <a:r>
              <a:rPr lang="cs-CZ" sz="1600" dirty="0"/>
              <a:t>Nově vytvořená podniková kultura s nově vymezenými hodnotami a normami.</a:t>
            </a:r>
          </a:p>
          <a:p>
            <a:pPr lvl="0" algn="just"/>
            <a:r>
              <a:rPr lang="cs-CZ" sz="1600" dirty="0"/>
              <a:t>Správný výběr zaměstnanců, jejichž zkušenosti, pracovní aktivita i postoje vytváří hlavní předpoklady úspěšnosti podniku.</a:t>
            </a:r>
          </a:p>
          <a:p>
            <a:pPr algn="just"/>
            <a:r>
              <a:rPr lang="cs-CZ" sz="1600" dirty="0"/>
              <a:t>Potřebné zdroje nutné k dosažení stanovených cílů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Organizační uspořádání pro úspěšnou strategii</a:t>
            </a:r>
            <a:endParaRPr lang="cs-CZ" dirty="0"/>
          </a:p>
        </p:txBody>
      </p:sp>
    </p:spTree>
    <p:extLst>
      <p:ext uri="{BB962C8B-B14F-4D97-AF65-F5344CB8AC3E}">
        <p14:creationId xmlns:p14="http://schemas.microsoft.com/office/powerpoint/2010/main" val="351551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Strategické představy a cíle podniku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60799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PLAN – představuje uvědomělý postup jednání ve vymezeném manévrovacím prostoru, v určeném čase a snažící se dosáhnout dříve stanovených cílů.</a:t>
            </a:r>
          </a:p>
          <a:p>
            <a:pPr lvl="0" algn="just"/>
            <a:r>
              <a:rPr lang="cs-CZ" sz="1600" dirty="0"/>
              <a:t>PLOY – manévr, který umožní vhodným přístupem dosáhnout určených strategických cílů a tak naplnit jak vizi podniku, tak i jeho poslání.</a:t>
            </a:r>
          </a:p>
          <a:p>
            <a:pPr lvl="0" algn="just"/>
            <a:r>
              <a:rPr lang="cs-CZ" sz="1600" dirty="0"/>
              <a:t>PATTERN – strategie vytyčuje směr a prostor, ve kterém se může realizovat jednání podniku bez ohledu na </a:t>
            </a:r>
            <a:r>
              <a:rPr lang="cs-CZ" sz="1600" dirty="0" err="1"/>
              <a:t>turbulentnost</a:t>
            </a:r>
            <a:r>
              <a:rPr lang="cs-CZ" sz="1600" dirty="0"/>
              <a:t> podnikatelského prostředí a určuje i žádoucí koordinaci chování podniku.</a:t>
            </a:r>
          </a:p>
          <a:p>
            <a:pPr lvl="0" algn="just"/>
            <a:r>
              <a:rPr lang="cs-CZ" sz="1600" dirty="0"/>
              <a:t>POSITION – představuje návod jak dosáhnout určitého místa (pozice) na určitém trhu, který lze označit jako taktiku podniku realizující řízení podnikových činností takovým způsobem, že dojde k naplnění určitých stanovených cílů.</a:t>
            </a:r>
          </a:p>
          <a:p>
            <a:pPr algn="just"/>
            <a:r>
              <a:rPr lang="cs-CZ" sz="1600" dirty="0"/>
              <a:t>PERSPECTIVE – je interpretace budoucnosti, která ukazuje nejen na změny v okolí podniku, na hlavní vývojové směry, ale zejména na potřebu vytvářet nové způsoby myšlení a rozhodování top </a:t>
            </a:r>
            <a:r>
              <a:rPr lang="cs-CZ" sz="1600" dirty="0" smtClean="0"/>
              <a:t>managementu.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Podniková strategie 5P </a:t>
            </a:r>
            <a:r>
              <a:rPr lang="cs-CZ" dirty="0" err="1" smtClean="0"/>
              <a:t>Mintzberga</a:t>
            </a:r>
            <a:endParaRPr lang="cs-CZ" dirty="0"/>
          </a:p>
        </p:txBody>
      </p:sp>
    </p:spTree>
    <p:extLst>
      <p:ext uri="{BB962C8B-B14F-4D97-AF65-F5344CB8AC3E}">
        <p14:creationId xmlns:p14="http://schemas.microsoft.com/office/powerpoint/2010/main" val="3428225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vytyčuje směr podnikání v budoucnosti.</a:t>
            </a:r>
          </a:p>
          <a:p>
            <a:pPr lvl="0" algn="just"/>
            <a:r>
              <a:rPr lang="cs-CZ" sz="1600" dirty="0"/>
              <a:t>Strategie musí podniku zajistit specifickou konkurenční výhodu.</a:t>
            </a:r>
          </a:p>
          <a:p>
            <a:pPr lvl="0" algn="just"/>
            <a:r>
              <a:rPr lang="cs-CZ" sz="1600" dirty="0"/>
              <a:t>Strategie stanovuje podnikové cíle odvíjející se od podnikového poslání a vize.</a:t>
            </a:r>
          </a:p>
          <a:p>
            <a:pPr lvl="0" algn="just"/>
            <a:r>
              <a:rPr lang="cs-CZ" sz="1600" dirty="0"/>
              <a:t>Strategie sleduje dosažení souladu mezi aktivitami podniku a jeho okolím.</a:t>
            </a:r>
          </a:p>
          <a:p>
            <a:pPr lvl="0" algn="just"/>
            <a:r>
              <a:rPr lang="cs-CZ" sz="1600" dirty="0"/>
              <a:t>Strategie na cestě k úspěchu staví na klíčových zdrojích, které má podnik k dispozici a zejména na schopnostech pracovníku firmy.</a:t>
            </a:r>
          </a:p>
          <a:p>
            <a:pPr lvl="0" algn="just"/>
            <a:r>
              <a:rPr lang="cs-CZ" sz="1600" dirty="0"/>
              <a:t>Strategie vymezuje jak potřebu zdrojů, které jsou potřebné k dosažení stanoveného cíle, tak způsob jejich zajištění.</a:t>
            </a:r>
          </a:p>
          <a:p>
            <a:pPr lvl="0" algn="just"/>
            <a:r>
              <a:rPr lang="cs-CZ" sz="1600" dirty="0"/>
              <a:t>Strategie je východiskem a řídícím elementem pro taktické a operativní řízení a proto zásadním způsobem určuje úkoly na taktické i operativní řídící úrovni.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Aktivity spojené se strategií</a:t>
            </a:r>
            <a:endParaRPr lang="cs-CZ" dirty="0"/>
          </a:p>
        </p:txBody>
      </p:sp>
    </p:spTree>
    <p:extLst>
      <p:ext uri="{BB962C8B-B14F-4D97-AF65-F5344CB8AC3E}">
        <p14:creationId xmlns:p14="http://schemas.microsoft.com/office/powerpoint/2010/main" val="4088473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8325" y="62753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a:t>
            </a:r>
            <a:r>
              <a:rPr lang="cs-CZ" sz="1600" dirty="0" smtClean="0"/>
              <a:t>yužívat </a:t>
            </a:r>
            <a:r>
              <a:rPr lang="cs-CZ" sz="1600" dirty="0"/>
              <a:t>flexibilitu, která představuje schopnost přijímat a zavádět </a:t>
            </a:r>
            <a:r>
              <a:rPr lang="cs-CZ" sz="1600" dirty="0" smtClean="0"/>
              <a:t>změny</a:t>
            </a:r>
          </a:p>
          <a:p>
            <a:pPr lvl="0" algn="just"/>
            <a:r>
              <a:rPr lang="cs-CZ" sz="1600" dirty="0"/>
              <a:t>k</a:t>
            </a:r>
            <a:r>
              <a:rPr lang="cs-CZ" sz="1600" dirty="0" smtClean="0"/>
              <a:t>ontinuálně </a:t>
            </a:r>
            <a:r>
              <a:rPr lang="cs-CZ" sz="1600" dirty="0"/>
              <a:t>provádět </a:t>
            </a:r>
            <a:r>
              <a:rPr lang="cs-CZ" sz="1600" dirty="0" smtClean="0"/>
              <a:t>inovace</a:t>
            </a:r>
          </a:p>
          <a:p>
            <a:pPr lvl="0" algn="just"/>
            <a:r>
              <a:rPr lang="cs-CZ" sz="1600" dirty="0"/>
              <a:t>z</a:t>
            </a:r>
            <a:r>
              <a:rPr lang="cs-CZ" sz="1600" dirty="0" smtClean="0"/>
              <a:t>ajistit </a:t>
            </a:r>
            <a:r>
              <a:rPr lang="cs-CZ" sz="1600" dirty="0"/>
              <a:t>odolnost vůči aktivitám </a:t>
            </a:r>
            <a:r>
              <a:rPr lang="cs-CZ" sz="1600" dirty="0" smtClean="0"/>
              <a:t>konkurence</a:t>
            </a:r>
          </a:p>
          <a:p>
            <a:pPr lvl="0" algn="just"/>
            <a:r>
              <a:rPr lang="cs-CZ" sz="1600" dirty="0"/>
              <a:t>p</a:t>
            </a:r>
            <a:r>
              <a:rPr lang="cs-CZ" sz="1600" dirty="0" smtClean="0"/>
              <a:t>ravidelná </a:t>
            </a:r>
            <a:r>
              <a:rPr lang="cs-CZ" sz="1600" dirty="0"/>
              <a:t>a nepřetržitá kontrola výkonnosti </a:t>
            </a:r>
            <a:r>
              <a:rPr lang="cs-CZ" sz="1600" dirty="0" smtClean="0"/>
              <a:t>podniku</a:t>
            </a:r>
          </a:p>
          <a:p>
            <a:pPr algn="just"/>
            <a:r>
              <a:rPr lang="cs-CZ" sz="1600" dirty="0" smtClean="0"/>
              <a:t>plynulé </a:t>
            </a:r>
            <a:r>
              <a:rPr lang="cs-CZ" sz="1600" dirty="0"/>
              <a:t>a nepřetržité řízení růstu znalosti pracovníků </a:t>
            </a:r>
            <a:r>
              <a:rPr lang="cs-CZ" sz="1600" dirty="0" smtClean="0"/>
              <a:t>podniku</a:t>
            </a:r>
            <a:endParaRPr lang="cs-CZ" sz="1600" dirty="0"/>
          </a:p>
          <a:p>
            <a:pPr lvl="0" algn="just"/>
            <a:r>
              <a:rPr lang="cs-CZ" sz="1600" dirty="0"/>
              <a:t>absolutní orientace na zákazníka</a:t>
            </a:r>
          </a:p>
          <a:p>
            <a:pPr lvl="0" algn="just"/>
            <a:r>
              <a:rPr lang="cs-CZ" sz="1600" dirty="0"/>
              <a:t>silný top management</a:t>
            </a:r>
          </a:p>
          <a:p>
            <a:pPr lvl="0" algn="just"/>
            <a:r>
              <a:rPr lang="cs-CZ" sz="1600" dirty="0"/>
              <a:t>řízení podniku jako celku</a:t>
            </a:r>
          </a:p>
          <a:p>
            <a:pPr lvl="0" algn="just"/>
            <a:r>
              <a:rPr lang="cs-CZ" sz="1600" dirty="0"/>
              <a:t>aktivní vytváření poptávky a hledání nových trhů</a:t>
            </a:r>
          </a:p>
          <a:p>
            <a:pPr lvl="0" algn="just"/>
            <a:r>
              <a:rPr lang="cs-CZ" sz="1600" dirty="0"/>
              <a:t>specifické přednosti a vnímané hodnoty</a:t>
            </a:r>
          </a:p>
          <a:p>
            <a:pPr lvl="0" algn="just"/>
            <a:r>
              <a:rPr lang="cs-CZ" sz="1600" dirty="0"/>
              <a:t>orientace na špičkové </a:t>
            </a:r>
            <a:r>
              <a:rPr lang="cs-CZ" sz="1600" dirty="0" smtClean="0"/>
              <a:t>výsledky</a:t>
            </a:r>
          </a:p>
          <a:p>
            <a:pPr lvl="0"/>
            <a:r>
              <a:rPr lang="cs-CZ" sz="1600" dirty="0"/>
              <a:t>vysoká výkonnost</a:t>
            </a:r>
          </a:p>
          <a:p>
            <a:pPr lvl="0"/>
            <a:r>
              <a:rPr lang="cs-CZ" sz="1600" dirty="0"/>
              <a:t>správné produkty a jejich značka</a:t>
            </a:r>
          </a:p>
          <a:p>
            <a:pPr algn="just"/>
            <a:r>
              <a:rPr lang="cs-CZ" sz="1600" dirty="0"/>
              <a:t>znalosti základem úspěchu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Principy podnikové strategie pro úspěch ve 21. století I</a:t>
            </a:r>
            <a:endParaRPr lang="cs-CZ" dirty="0"/>
          </a:p>
        </p:txBody>
      </p:sp>
    </p:spTree>
    <p:extLst>
      <p:ext uri="{BB962C8B-B14F-4D97-AF65-F5344CB8AC3E}">
        <p14:creationId xmlns:p14="http://schemas.microsoft.com/office/powerpoint/2010/main" val="3166748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efektivní </a:t>
            </a:r>
            <a:r>
              <a:rPr lang="cs-CZ" sz="1600" dirty="0"/>
              <a:t>portfolio a </a:t>
            </a:r>
            <a:r>
              <a:rPr lang="cs-CZ" sz="1600" dirty="0" err="1"/>
              <a:t>core</a:t>
            </a:r>
            <a:r>
              <a:rPr lang="cs-CZ" sz="1600" dirty="0"/>
              <a:t> business</a:t>
            </a:r>
          </a:p>
          <a:p>
            <a:pPr lvl="0" algn="just"/>
            <a:r>
              <a:rPr lang="cs-CZ" sz="1600" dirty="0"/>
              <a:t>rychlost a pružnost</a:t>
            </a:r>
          </a:p>
          <a:p>
            <a:pPr lvl="0" algn="just"/>
            <a:r>
              <a:rPr lang="cs-CZ" sz="1600" dirty="0"/>
              <a:t>výkonnostní motivační systém</a:t>
            </a:r>
          </a:p>
          <a:p>
            <a:pPr lvl="0" algn="just"/>
            <a:r>
              <a:rPr lang="cs-CZ" sz="1600" dirty="0"/>
              <a:t>centralizace</a:t>
            </a:r>
          </a:p>
          <a:p>
            <a:pPr lvl="0" algn="just"/>
            <a:r>
              <a:rPr lang="cs-CZ" sz="1600" dirty="0"/>
              <a:t>procesní řízení</a:t>
            </a:r>
          </a:p>
          <a:p>
            <a:pPr lvl="0" algn="just"/>
            <a:r>
              <a:rPr lang="cs-CZ" sz="1600" dirty="0"/>
              <a:t>inovativnost</a:t>
            </a:r>
          </a:p>
          <a:p>
            <a:pPr lvl="0" algn="just"/>
            <a:r>
              <a:rPr lang="cs-CZ" sz="1600" dirty="0"/>
              <a:t>vytváření síly podniku fúzemi, akvizicemi, aliancemi, sítěmi, formováním virtuálních podniků</a:t>
            </a:r>
          </a:p>
          <a:p>
            <a:pPr algn="just"/>
            <a:r>
              <a:rPr lang="cs-CZ" sz="1600" dirty="0"/>
              <a:t>používání nejmodernějších metod </a:t>
            </a:r>
            <a:r>
              <a:rPr lang="cs-CZ" sz="1600" dirty="0" smtClean="0"/>
              <a:t>managementu</a:t>
            </a:r>
          </a:p>
          <a:p>
            <a:pPr lvl="0" algn="just"/>
            <a:r>
              <a:rPr lang="cs-CZ" sz="1600" dirty="0"/>
              <a:t>ucelený systém řízení a plánování</a:t>
            </a:r>
          </a:p>
          <a:p>
            <a:pPr lvl="0" algn="just"/>
            <a:r>
              <a:rPr lang="cs-CZ" sz="1600" dirty="0"/>
              <a:t>využívání moderních informačních technologií</a:t>
            </a:r>
          </a:p>
          <a:p>
            <a:pPr lvl="0" algn="just"/>
            <a:r>
              <a:rPr lang="cs-CZ" sz="1600" dirty="0"/>
              <a:t>respektování zásad </a:t>
            </a:r>
            <a:r>
              <a:rPr lang="cs-CZ" sz="1600" dirty="0" err="1"/>
              <a:t>Corporate</a:t>
            </a:r>
            <a:r>
              <a:rPr lang="cs-CZ" sz="1600" dirty="0"/>
              <a:t> </a:t>
            </a:r>
            <a:r>
              <a:rPr lang="cs-CZ" sz="1600" dirty="0" err="1"/>
              <a:t>Governance</a:t>
            </a:r>
            <a:r>
              <a:rPr lang="cs-CZ" sz="1600" dirty="0"/>
              <a:t>, principů etiky, společenské odpovědnosti a ekologičnosti</a:t>
            </a:r>
          </a:p>
          <a:p>
            <a:pPr lvl="0" algn="just"/>
            <a:r>
              <a:rPr lang="cs-CZ" sz="1600" dirty="0"/>
              <a:t>kvalifikované strategické řízení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Principy podnikové strategie pro úspěch ve 21. století II</a:t>
            </a:r>
            <a:endParaRPr lang="cs-CZ" dirty="0"/>
          </a:p>
        </p:txBody>
      </p:sp>
    </p:spTree>
    <p:extLst>
      <p:ext uri="{BB962C8B-B14F-4D97-AF65-F5344CB8AC3E}">
        <p14:creationId xmlns:p14="http://schemas.microsoft.com/office/powerpoint/2010/main" val="2999636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600" dirty="0"/>
              <a:t>Proveditelnost a dosažitelnost strategie z hlediska zdrojů a technologie </a:t>
            </a:r>
            <a:r>
              <a:rPr lang="cs-CZ" sz="1600" dirty="0" smtClean="0"/>
              <a:t>podniku.</a:t>
            </a:r>
            <a:endParaRPr lang="cs-CZ" sz="1600" dirty="0"/>
          </a:p>
          <a:p>
            <a:pPr lvl="0">
              <a:buNone/>
            </a:pPr>
            <a:endParaRPr lang="cs-CZ" sz="1600" dirty="0"/>
          </a:p>
          <a:p>
            <a:pPr lvl="0"/>
            <a:r>
              <a:rPr lang="cs-CZ" sz="1600" dirty="0"/>
              <a:t>Přijatelnost a uskutečnitelnost strategie podnikem a </a:t>
            </a:r>
            <a:r>
              <a:rPr lang="cs-CZ" sz="1600" dirty="0" smtClean="0"/>
              <a:t>okolím.</a:t>
            </a:r>
            <a:endParaRPr lang="cs-CZ" sz="1600" dirty="0"/>
          </a:p>
          <a:p>
            <a:pPr lvl="0">
              <a:buNone/>
            </a:pPr>
            <a:endParaRPr lang="cs-CZ" sz="1600" dirty="0"/>
          </a:p>
          <a:p>
            <a:pPr lvl="0"/>
            <a:r>
              <a:rPr lang="cs-CZ" sz="1600" dirty="0"/>
              <a:t>Předpoklady úspěchu z hlediska požadovaného podílu na trhu a </a:t>
            </a:r>
            <a:r>
              <a:rPr lang="cs-CZ" sz="1600" dirty="0" smtClean="0"/>
              <a:t>ziskovosti.</a:t>
            </a:r>
            <a:endParaRPr lang="cs-CZ" sz="1600" dirty="0"/>
          </a:p>
          <a:p>
            <a:pPr lvl="0">
              <a:buNone/>
            </a:pPr>
            <a:endParaRPr lang="cs-CZ" sz="1600" dirty="0"/>
          </a:p>
          <a:p>
            <a:pPr lvl="0"/>
            <a:r>
              <a:rPr lang="cs-CZ" sz="1600" dirty="0"/>
              <a:t>Stupeň řešení daného </a:t>
            </a:r>
            <a:r>
              <a:rPr lang="cs-CZ" sz="1600" dirty="0" smtClean="0"/>
              <a:t>problému.</a:t>
            </a:r>
            <a:endParaRPr lang="cs-CZ" sz="1600" dirty="0"/>
          </a:p>
          <a:p>
            <a:pPr lvl="0">
              <a:buNone/>
            </a:pPr>
            <a:endParaRPr lang="cs-CZ" sz="1600" dirty="0"/>
          </a:p>
          <a:p>
            <a:pPr lvl="0"/>
            <a:r>
              <a:rPr lang="cs-CZ" sz="1600" dirty="0"/>
              <a:t>Explicitnost </a:t>
            </a:r>
            <a:r>
              <a:rPr lang="cs-CZ" sz="1600" dirty="0" smtClean="0"/>
              <a:t>strategie (</a:t>
            </a:r>
            <a:r>
              <a:rPr lang="cs-CZ" sz="1600" dirty="0"/>
              <a:t>jednoznačná, jasná</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Požadavky na formulaci strategie</a:t>
            </a:r>
            <a:endParaRPr lang="cs-CZ" dirty="0"/>
          </a:p>
        </p:txBody>
      </p:sp>
    </p:spTree>
    <p:extLst>
      <p:ext uri="{BB962C8B-B14F-4D97-AF65-F5344CB8AC3E}">
        <p14:creationId xmlns:p14="http://schemas.microsoft.com/office/powerpoint/2010/main" val="398842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Konkurenční výhoda (anglicky </a:t>
            </a:r>
            <a:r>
              <a:rPr lang="cs-CZ" sz="1600" dirty="0" err="1"/>
              <a:t>Competitive</a:t>
            </a:r>
            <a:r>
              <a:rPr lang="cs-CZ" sz="1600" dirty="0"/>
              <a:t> </a:t>
            </a:r>
            <a:r>
              <a:rPr lang="cs-CZ" sz="1600" dirty="0" err="1"/>
              <a:t>advantage</a:t>
            </a:r>
            <a:r>
              <a:rPr lang="cs-CZ" sz="1600" dirty="0"/>
              <a:t>) je vše, co dává </a:t>
            </a:r>
            <a:r>
              <a:rPr lang="cs-CZ" sz="1600" dirty="0" smtClean="0"/>
              <a:t>podniku </a:t>
            </a:r>
            <a:r>
              <a:rPr lang="cs-CZ" sz="1600" dirty="0"/>
              <a:t>dočasně náskok před konkurencí. </a:t>
            </a:r>
            <a:endParaRPr lang="cs-CZ" sz="1600" dirty="0" smtClean="0"/>
          </a:p>
          <a:p>
            <a:pPr algn="just"/>
            <a:r>
              <a:rPr lang="cs-CZ" sz="1600" dirty="0" smtClean="0"/>
              <a:t>Je </a:t>
            </a:r>
            <a:r>
              <a:rPr lang="cs-CZ" sz="1600" dirty="0"/>
              <a:t>to to, co </a:t>
            </a:r>
            <a:r>
              <a:rPr lang="cs-CZ" sz="1600" dirty="0" smtClean="0"/>
              <a:t>má podnik </a:t>
            </a:r>
            <a:r>
              <a:rPr lang="cs-CZ" sz="1600" dirty="0"/>
              <a:t>oproti </a:t>
            </a:r>
            <a:r>
              <a:rPr lang="cs-CZ" sz="1600" dirty="0" smtClean="0"/>
              <a:t>svoji </a:t>
            </a:r>
            <a:r>
              <a:rPr lang="cs-CZ" sz="1600" dirty="0"/>
              <a:t>konkurenci </a:t>
            </a:r>
            <a:r>
              <a:rPr lang="cs-CZ" sz="1600" dirty="0" smtClean="0"/>
              <a:t>lepší. Konkurenční </a:t>
            </a:r>
            <a:r>
              <a:rPr lang="cs-CZ" sz="1600" dirty="0"/>
              <a:t>výhoda nakonec může rozhodnout o tom, jestli zákazník nakoupí u </a:t>
            </a:r>
            <a:r>
              <a:rPr lang="cs-CZ" sz="1600" dirty="0" smtClean="0"/>
              <a:t>konkrétního podniku. </a:t>
            </a:r>
          </a:p>
          <a:p>
            <a:pPr algn="just"/>
            <a:r>
              <a:rPr lang="cs-CZ" sz="1600" dirty="0" smtClean="0"/>
              <a:t>Konkurenční výhoda může pomoci získat </a:t>
            </a:r>
            <a:r>
              <a:rPr lang="cs-CZ" sz="1600" dirty="0"/>
              <a:t>rychleji nebo větší podíl na trhu. </a:t>
            </a:r>
          </a:p>
          <a:p>
            <a:pPr algn="just"/>
            <a:r>
              <a:rPr lang="cs-CZ" sz="1600" dirty="0"/>
              <a:t>Konkurenční výhoda ale není trvalá. Je to dočasná věc, kterou </a:t>
            </a:r>
            <a:r>
              <a:rPr lang="cs-CZ" sz="1600" dirty="0" smtClean="0"/>
              <a:t>může podnik </a:t>
            </a:r>
            <a:r>
              <a:rPr lang="cs-CZ" sz="1600" dirty="0"/>
              <a:t>rychle ztratit buď vlastní chybou, úsilím konkurence nebo prostě situací na </a:t>
            </a:r>
            <a:r>
              <a:rPr lang="cs-CZ" sz="1600" dirty="0" smtClean="0"/>
              <a:t>trhu.</a:t>
            </a:r>
          </a:p>
          <a:p>
            <a:pPr algn="just"/>
            <a:r>
              <a:rPr lang="cs-CZ" sz="1600" dirty="0" smtClean="0"/>
              <a:t>V souvislosti se ztrátou nebo snižováním konkurenční výhody hovoříme o tzv. erozi konkurenční výhody, ke které dochází v důsledku vlivu ostatních konkurentů. </a:t>
            </a:r>
          </a:p>
          <a:p>
            <a:pPr algn="just"/>
            <a:r>
              <a:rPr lang="cs-CZ" sz="1600" dirty="0" smtClean="0"/>
              <a:t>Konkurenční výhoda musí být dlouhodobě udržitelná. Nejedná se tedy o nějakou dočasnou akci, ale o trvale udržitelnou  výhodu, která je systematicky budována prostřednictvím konkrétní strategie.</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a konkurenční výhoda I</a:t>
            </a:r>
            <a:endParaRPr lang="cs-CZ" dirty="0"/>
          </a:p>
        </p:txBody>
      </p:sp>
    </p:spTree>
    <p:extLst>
      <p:ext uri="{BB962C8B-B14F-4D97-AF65-F5344CB8AC3E}">
        <p14:creationId xmlns:p14="http://schemas.microsoft.com/office/powerpoint/2010/main" val="3298260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Získání a udržení trvalé konkurenční výhody a s ní úzce spojené finanční výhody, doplněné přiměřeným rozvojem klíčových schopností a dovedností </a:t>
            </a:r>
            <a:r>
              <a:rPr lang="cs-CZ" sz="1600" dirty="0" smtClean="0"/>
              <a:t>podniků </a:t>
            </a:r>
            <a:r>
              <a:rPr lang="cs-CZ" sz="1600" dirty="0"/>
              <a:t>by mělo být základem pro formulaci jejich </a:t>
            </a:r>
            <a:r>
              <a:rPr lang="cs-CZ" sz="1600" dirty="0" smtClean="0"/>
              <a:t>strategie</a:t>
            </a:r>
            <a:r>
              <a:rPr lang="cs-CZ" sz="1600" dirty="0"/>
              <a:t>. </a:t>
            </a:r>
          </a:p>
          <a:p>
            <a:pPr algn="just"/>
            <a:r>
              <a:rPr lang="cs-CZ" sz="1600" dirty="0"/>
              <a:t>Podstata konkurenční výhody spočívá ve schopnosti podnikatelského subjektu vytvořit větší reálnou, nebo takto vnímanou užitnou hodnotu pro jeho cílové zákazníky ve srovnání s konkurencí, nebo srovnatelnou užitnou hodnotu při nižších nákladech, </a:t>
            </a:r>
            <a:r>
              <a:rPr lang="cs-CZ" sz="1600" dirty="0" smtClean="0"/>
              <a:t>evidentně </a:t>
            </a:r>
            <a:r>
              <a:rPr lang="cs-CZ" sz="1600" dirty="0"/>
              <a:t>v kratším </a:t>
            </a:r>
            <a:r>
              <a:rPr lang="cs-CZ" sz="1600" dirty="0" smtClean="0"/>
              <a:t>čase.</a:t>
            </a:r>
          </a:p>
          <a:p>
            <a:pPr algn="just"/>
            <a:r>
              <a:rPr lang="cs-CZ" sz="1600" dirty="0"/>
              <a:t>Finanční </a:t>
            </a:r>
            <a:r>
              <a:rPr lang="cs-CZ" sz="1600" dirty="0" smtClean="0"/>
              <a:t>výhoda konkurenční výhody </a:t>
            </a:r>
            <a:r>
              <a:rPr lang="cs-CZ" sz="1600" dirty="0"/>
              <a:t>spočívá v umění podnikatelského subjektu zaměřit obchodní činnosti na maximalizaci ekonomické hodnoty hotovostního toku </a:t>
            </a:r>
            <a:r>
              <a:rPr lang="cs-CZ" sz="1600" dirty="0" smtClean="0"/>
              <a:t>v </a:t>
            </a:r>
            <a:r>
              <a:rPr lang="cs-CZ" sz="1600" dirty="0"/>
              <a:t>relacím k investicím do podnikání. </a:t>
            </a:r>
            <a:endParaRPr lang="cs-CZ" sz="1600" dirty="0" smtClean="0"/>
          </a:p>
          <a:p>
            <a:pPr algn="just"/>
            <a:r>
              <a:rPr lang="cs-CZ" sz="1600" dirty="0"/>
              <a:t>Identifikace </a:t>
            </a:r>
            <a:r>
              <a:rPr lang="cs-CZ" sz="1600" dirty="0" smtClean="0"/>
              <a:t>konkurenční </a:t>
            </a:r>
            <a:r>
              <a:rPr lang="cs-CZ" sz="1600" dirty="0"/>
              <a:t>výhody vychází z porovnání skupiny </a:t>
            </a:r>
            <a:r>
              <a:rPr lang="cs-CZ" sz="1600" dirty="0" smtClean="0"/>
              <a:t>podniků, přičemž </a:t>
            </a:r>
            <a:r>
              <a:rPr lang="cs-CZ" sz="1600" dirty="0"/>
              <a:t>toto </a:t>
            </a:r>
            <a:r>
              <a:rPr lang="cs-CZ" sz="1600" dirty="0" smtClean="0"/>
              <a:t>porovnání </a:t>
            </a:r>
            <a:r>
              <a:rPr lang="cs-CZ" sz="1600" dirty="0"/>
              <a:t>je závislé na charakteru tržního </a:t>
            </a:r>
            <a:r>
              <a:rPr lang="cs-CZ" sz="1600" dirty="0" smtClean="0"/>
              <a:t>prostředí</a:t>
            </a:r>
            <a:r>
              <a:rPr lang="cs-CZ" sz="1600" dirty="0"/>
              <a:t>, ve </a:t>
            </a:r>
            <a:r>
              <a:rPr lang="cs-CZ" sz="1600"/>
              <a:t>kterém </a:t>
            </a:r>
            <a:r>
              <a:rPr lang="cs-CZ" sz="1600" smtClean="0"/>
              <a:t>podniky operují</a:t>
            </a:r>
            <a:r>
              <a:rPr lang="cs-CZ" sz="1600" dirty="0"/>
              <a:t>.</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a konkurenční výhoda II</a:t>
            </a:r>
            <a:endParaRPr lang="cs-CZ" dirty="0"/>
          </a:p>
        </p:txBody>
      </p:sp>
    </p:spTree>
    <p:extLst>
      <p:ext uri="{BB962C8B-B14F-4D97-AF65-F5344CB8AC3E}">
        <p14:creationId xmlns:p14="http://schemas.microsoft.com/office/powerpoint/2010/main" val="24312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8300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Internacionalizace ekonomiky projevující se vytvářením nadnárodních společností.</a:t>
            </a:r>
          </a:p>
          <a:p>
            <a:pPr lvl="0" algn="just"/>
            <a:r>
              <a:rPr lang="cs-CZ" sz="1600" dirty="0"/>
              <a:t>Intelektualizace činností vedoucí k potřebnému růstu vzdělání pracovníků i vedení podniku.</a:t>
            </a:r>
          </a:p>
          <a:p>
            <a:pPr lvl="0" algn="just"/>
            <a:r>
              <a:rPr lang="cs-CZ" sz="1600" dirty="0"/>
              <a:t>Informatizace lidské společnosti, kdy počítače se stávají významnou složkou vybavení podniků a jejich ovládání je vyžadováno od většiny pracovníků podniku.</a:t>
            </a:r>
          </a:p>
          <a:p>
            <a:pPr lvl="0" algn="just"/>
            <a:r>
              <a:rPr lang="cs-CZ" sz="1600" dirty="0"/>
              <a:t>Zrychlování vývoje, které je dáno perfektně fungujícími komunikačními systémy, které bez problémů přenáší rychle a spolehlivě nové poznatky.</a:t>
            </a:r>
          </a:p>
          <a:p>
            <a:pPr lvl="0" algn="just"/>
            <a:r>
              <a:rPr lang="cs-CZ" sz="1600" dirty="0"/>
              <a:t>Pružnost producentů, která se stává základem jejich konkurenceschopnost a udržení určité konkurenční výhody vůči ostatním účastníkům na trhu. </a:t>
            </a:r>
          </a:p>
          <a:p>
            <a:pPr lvl="0" algn="just"/>
            <a:r>
              <a:rPr lang="cs-CZ" sz="1600" dirty="0"/>
              <a:t>Ekologické chování lidí i podniku, dané potřebou omezit poškozování životního prostředí lidské společnosti a zajistit uplatnění myšlenek udržitelnosti dobrých podmínek života.</a:t>
            </a:r>
          </a:p>
          <a:p>
            <a:pPr lvl="0" algn="just"/>
            <a:r>
              <a:rPr lang="cs-CZ" sz="1600" dirty="0"/>
              <a:t>Intenzifikace produkce, kdy tento trend je vyvolán omezující se nabídkou zdrojů, růstem jejich ceny a omezenou možností je nahradit</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95486"/>
            <a:ext cx="7560840" cy="507703"/>
          </a:xfrm>
        </p:spPr>
        <p:txBody>
          <a:bodyPr/>
          <a:lstStyle/>
          <a:p>
            <a:r>
              <a:rPr lang="cs-CZ" dirty="0" smtClean="0"/>
              <a:t>Externí faktory ovlivňující strategii podniku</a:t>
            </a:r>
            <a:endParaRPr lang="cs-CZ" dirty="0"/>
          </a:p>
        </p:txBody>
      </p:sp>
    </p:spTree>
    <p:extLst>
      <p:ext uri="{BB962C8B-B14F-4D97-AF65-F5344CB8AC3E}">
        <p14:creationId xmlns:p14="http://schemas.microsoft.com/office/powerpoint/2010/main" val="2902713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8630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Personální změny, které jsou způsobeny nástupem nových požadavků na pracovníky podniků a které vyvolávají vznik nových profesí i podnikových funkcí.</a:t>
            </a:r>
          </a:p>
          <a:p>
            <a:pPr lvl="0" algn="just"/>
            <a:r>
              <a:rPr lang="cs-CZ" sz="1600" dirty="0"/>
              <a:t>Změny ve struktuře organizací, které jsou vytvářeny potřebou nově uspořádat útvary podniku v souladu s požadavky zákazníků, dodavatelů i vlastní potřeb produkce (v technologiích).</a:t>
            </a:r>
          </a:p>
          <a:p>
            <a:pPr lvl="0" algn="just"/>
            <a:r>
              <a:rPr lang="cs-CZ" sz="1600" dirty="0"/>
              <a:t>Změny v podnikové kultuře vyvolané změnami jak organizačními tak personálními a ovlivněné novými vývojovými trendy. Podniková kultura se mění taktéž v důsledku změn hodnot u spotřebitelů.</a:t>
            </a:r>
          </a:p>
          <a:p>
            <a:pPr lvl="0" algn="just"/>
            <a:r>
              <a:rPr lang="cs-CZ" sz="1600" dirty="0"/>
              <a:t>Změny přípravy pracovníků k výkonu nových funkcí i k zvládnutí úkolů, které jsou dány delegováním povinností a odpovědnosti.</a:t>
            </a:r>
          </a:p>
          <a:p>
            <a:pPr algn="just"/>
            <a:r>
              <a:rPr lang="cs-CZ" sz="1600" dirty="0"/>
              <a:t>Změny v úloze managementu, kdy odpovědnost za spokojenost zákazníků i za realizaci změn se postupně přenáší do náplně role managementu první linie. Tím dochází k výrazným změnám v přístupech a v chování jednotlivců.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Interní faktory ovlivňující strategii podniku</a:t>
            </a:r>
            <a:endParaRPr lang="cs-CZ" dirty="0"/>
          </a:p>
        </p:txBody>
      </p:sp>
    </p:spTree>
    <p:extLst>
      <p:ext uri="{BB962C8B-B14F-4D97-AF65-F5344CB8AC3E}">
        <p14:creationId xmlns:p14="http://schemas.microsoft.com/office/powerpoint/2010/main" val="1349272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Změny vyvolávají nejen rozmach sil, které je vyvolávají, ale také sil odporujících, proto je důležité dosáhnout převahu nad odporem. </a:t>
            </a:r>
            <a:endParaRPr lang="cs-CZ" sz="1600" dirty="0" smtClean="0"/>
          </a:p>
          <a:p>
            <a:pPr algn="just"/>
            <a:endParaRPr lang="cs-CZ" sz="1600" dirty="0" smtClean="0"/>
          </a:p>
          <a:p>
            <a:pPr algn="just"/>
            <a:r>
              <a:rPr lang="cs-CZ" sz="1600" dirty="0" smtClean="0"/>
              <a:t>Zde </a:t>
            </a:r>
            <a:r>
              <a:rPr lang="cs-CZ" sz="1600" dirty="0"/>
              <a:t>se </a:t>
            </a:r>
            <a:r>
              <a:rPr lang="cs-CZ" sz="1600" dirty="0" smtClean="0"/>
              <a:t>podle </a:t>
            </a:r>
            <a:r>
              <a:rPr lang="cs-CZ" sz="1600" dirty="0"/>
              <a:t>Hammera projevuje pravidlo 20/60/20 jako reakce zaměstnanců na program zásadních změn. Z uvedeného pravidla vyplývá, že:</a:t>
            </a:r>
          </a:p>
          <a:p>
            <a:pPr lvl="1" algn="just"/>
            <a:r>
              <a:rPr lang="cs-CZ" sz="1600" dirty="0"/>
              <a:t>20% zaměstnanců vítá změnu s nadšením;</a:t>
            </a:r>
          </a:p>
          <a:p>
            <a:pPr lvl="1" algn="just"/>
            <a:r>
              <a:rPr lang="cs-CZ" sz="1600" dirty="0"/>
              <a:t>60% jsou zaměstnanci nerozhodnuti, které je pro změnu nutno získat nebo je přesvědčit, aby nebyli brzdou při realizaci přeměn;</a:t>
            </a:r>
          </a:p>
          <a:p>
            <a:pPr lvl="1" algn="just"/>
            <a:r>
              <a:rPr lang="cs-CZ" sz="1600" dirty="0"/>
              <a:t>20% zaměstnanců bude zásadně proti navržené změně a vlastně vůči jakékoliv změně.</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Změny vyvolané strategií</a:t>
            </a:r>
            <a:endParaRPr lang="cs-CZ" dirty="0"/>
          </a:p>
        </p:txBody>
      </p:sp>
    </p:spTree>
    <p:extLst>
      <p:ext uri="{BB962C8B-B14F-4D97-AF65-F5344CB8AC3E}">
        <p14:creationId xmlns:p14="http://schemas.microsoft.com/office/powerpoint/2010/main" val="2072854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Cíle popisují, kam se má podnik dostat, tak aby byl zajištěn požadovaný budoucí stav, který má podniku zabezpečit zdravý růst a prosperitu. </a:t>
            </a:r>
            <a:endParaRPr lang="cs-CZ" sz="1600" dirty="0" smtClean="0"/>
          </a:p>
          <a:p>
            <a:pPr algn="just"/>
            <a:r>
              <a:rPr lang="cs-CZ" sz="1600" dirty="0" smtClean="0"/>
              <a:t>Cíle </a:t>
            </a:r>
            <a:r>
              <a:rPr lang="cs-CZ" sz="1600" dirty="0"/>
              <a:t>představují úkoly, které musí podnik splnit ve vymezeném čase, aby dosáhla požadovaného stavu. </a:t>
            </a:r>
            <a:endParaRPr lang="cs-CZ" sz="1600" dirty="0" smtClean="0"/>
          </a:p>
          <a:p>
            <a:pPr algn="just"/>
            <a:r>
              <a:rPr lang="cs-CZ" sz="1600" dirty="0" smtClean="0"/>
              <a:t>Cíle </a:t>
            </a:r>
            <a:r>
              <a:rPr lang="cs-CZ" sz="1600" dirty="0"/>
              <a:t>neobsahují pokyny ani instrukce, jak dosáhnout jejich naplnění, ale pouze požadovaný cílový stav</a:t>
            </a:r>
            <a:r>
              <a:rPr lang="cs-CZ" sz="1600" dirty="0" smtClean="0"/>
              <a:t>.</a:t>
            </a:r>
          </a:p>
          <a:p>
            <a:pPr algn="just"/>
            <a:r>
              <a:rPr lang="cs-CZ" sz="1600" dirty="0"/>
              <a:t>Strategický cíl podniku představuje konkrétní žádoucí stav, jehož dosažení je předpokládáno v určitém časovém období</a:t>
            </a:r>
            <a:r>
              <a:rPr lang="cs-CZ" sz="1600" dirty="0" smtClean="0"/>
              <a:t>.</a:t>
            </a:r>
          </a:p>
          <a:p>
            <a:pPr algn="just"/>
            <a:r>
              <a:rPr lang="cs-CZ" sz="1600" dirty="0"/>
              <a:t>Stanovení a znalost cílů poskytuje vedení podniku základ pro formování strategie podniku, pro její zaměření a konkrétnost. Prostřednictvím cílů se široce formulované poslání podniku i neurčitá rozvojová vize transformují do konkrétních budoucích výsledků a tím se stávají závazkem, o jehož splnění musí podnik usilovat ve vymezeném čase. </a:t>
            </a:r>
            <a:endParaRPr lang="cs-CZ" sz="1600" dirty="0" smtClean="0"/>
          </a:p>
          <a:p>
            <a:pPr algn="just"/>
            <a:r>
              <a:rPr lang="cs-CZ" sz="1600" b="1" dirty="0" smtClean="0"/>
              <a:t>Jasně </a:t>
            </a:r>
            <a:r>
              <a:rPr lang="cs-CZ" sz="1600" b="1" dirty="0"/>
              <a:t>stanovené cíle </a:t>
            </a:r>
            <a:r>
              <a:rPr lang="cs-CZ" sz="1600" dirty="0"/>
              <a:t>se tak stávají konkrétními </a:t>
            </a:r>
            <a:r>
              <a:rPr lang="cs-CZ" sz="1600" b="1" dirty="0"/>
              <a:t>úkoly pro přesně určený časový horizont.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Strategické cíle podniku</a:t>
            </a:r>
            <a:endParaRPr lang="cs-CZ" dirty="0"/>
          </a:p>
        </p:txBody>
      </p:sp>
    </p:spTree>
    <p:extLst>
      <p:ext uri="{BB962C8B-B14F-4D97-AF65-F5344CB8AC3E}">
        <p14:creationId xmlns:p14="http://schemas.microsoft.com/office/powerpoint/2010/main" val="1076771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7695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Nadměrná osobní nejistota, kdy dochází ke ztrátě důvěry v osobní přínos podniku.</a:t>
            </a:r>
          </a:p>
          <a:p>
            <a:pPr lvl="0" algn="just"/>
            <a:r>
              <a:rPr lang="cs-CZ" sz="1600" dirty="0"/>
              <a:t>Překvapení ze změny, kdy pracovníci nejsou řádně informování o nutnosti její realizace a nejsou později do této aktivity zapojeni.</a:t>
            </a:r>
          </a:p>
          <a:p>
            <a:pPr lvl="0" algn="just"/>
            <a:r>
              <a:rPr lang="cs-CZ" sz="1600" dirty="0"/>
              <a:t>Znepokojení kvůli schopnostem, které pracovník má a jež stačí na výkon dané funkce. Je zde oprávněna ztráta důvěry se schopností zvládnout nové povinnosti.</a:t>
            </a:r>
          </a:p>
          <a:p>
            <a:pPr lvl="0" algn="just"/>
            <a:r>
              <a:rPr lang="cs-CZ" sz="1600" dirty="0"/>
              <a:t>Nebezpečí vedlejších účinků, které může změna vyvolat a které dosud neznáme.</a:t>
            </a:r>
          </a:p>
          <a:p>
            <a:pPr lvl="0" algn="just"/>
            <a:r>
              <a:rPr lang="cs-CZ" sz="1600" dirty="0"/>
              <a:t>Nebezpečí více práce, jelikož velmi často jsou změny spojovány s hledáním možných úspor.</a:t>
            </a:r>
          </a:p>
          <a:p>
            <a:pPr lvl="0" algn="just"/>
            <a:r>
              <a:rPr lang="cs-CZ" sz="1600" dirty="0"/>
              <a:t>Výhrady proti osobě, která změny provádí, což může být jevem jak objektivním, tak i subjektivním.</a:t>
            </a:r>
          </a:p>
          <a:p>
            <a:pPr lvl="0" algn="just"/>
            <a:r>
              <a:rPr lang="cs-CZ" sz="1600" dirty="0"/>
              <a:t>Skryté hrozby, které jsou s danou změnou spojovány a proti nimž se nedělají důsledná opatření.</a:t>
            </a:r>
          </a:p>
          <a:p>
            <a:pPr lvl="0" algn="just"/>
            <a:r>
              <a:rPr lang="cs-CZ" sz="1600" dirty="0"/>
              <a:t>Porušení zásady „měníme jen to, co musíme“.</a:t>
            </a:r>
          </a:p>
          <a:p>
            <a:pPr algn="just"/>
            <a:r>
              <a:rPr lang="cs-CZ" sz="1600" dirty="0"/>
              <a:t>Nebezpečí rizika, které každá změna nese a často je spojován výskyt rizika s inovacemi jakéhokoliv </a:t>
            </a:r>
            <a:r>
              <a:rPr lang="cs-CZ" sz="1600" dirty="0" smtClean="0"/>
              <a:t>druhu.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Příčiny odporu zaměstnanců vůči strategii</a:t>
            </a:r>
            <a:endParaRPr lang="cs-CZ" dirty="0"/>
          </a:p>
        </p:txBody>
      </p:sp>
    </p:spTree>
    <p:extLst>
      <p:ext uri="{BB962C8B-B14F-4D97-AF65-F5344CB8AC3E}">
        <p14:creationId xmlns:p14="http://schemas.microsoft.com/office/powerpoint/2010/main" val="4212205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Realisticky diagnostikovat situaci v oblasti, za kterou odpovídá</a:t>
            </a:r>
            <a:r>
              <a:rPr lang="cs-CZ" sz="1600" dirty="0" smtClean="0"/>
              <a:t>.</a:t>
            </a:r>
          </a:p>
          <a:p>
            <a:pPr lvl="0" algn="just"/>
            <a:endParaRPr lang="cs-CZ" sz="1600" dirty="0"/>
          </a:p>
          <a:p>
            <a:pPr lvl="0" algn="just"/>
            <a:r>
              <a:rPr lang="cs-CZ" sz="1600" dirty="0"/>
              <a:t>Seznámit včas pracovníky se změnami, které budou provedeny, realisticky ukázat na vzniklé problémy a dopady, snažit se zapojit pracovníky do realizace změn</a:t>
            </a:r>
            <a:r>
              <a:rPr lang="cs-CZ" sz="1600" dirty="0" smtClean="0"/>
              <a:t>.</a:t>
            </a:r>
          </a:p>
          <a:p>
            <a:pPr lvl="0" algn="just"/>
            <a:endParaRPr lang="cs-CZ" sz="1600" dirty="0"/>
          </a:p>
          <a:p>
            <a:pPr lvl="0" algn="just"/>
            <a:r>
              <a:rPr lang="cs-CZ" sz="1600" dirty="0"/>
              <a:t>Analyzovat mocenské tlaky v oblasti odpovědnosti působící pro změny i proti nim a využít je přesměrováním na podporu realizace žádoucích změn</a:t>
            </a:r>
            <a:r>
              <a:rPr lang="cs-CZ" sz="1600" dirty="0" smtClean="0"/>
              <a:t>.</a:t>
            </a:r>
          </a:p>
          <a:p>
            <a:pPr lvl="0" algn="just"/>
            <a:endParaRPr lang="cs-CZ" sz="1600" dirty="0"/>
          </a:p>
          <a:p>
            <a:pPr lvl="0" algn="just"/>
            <a:r>
              <a:rPr lang="cs-CZ" sz="1600" dirty="0"/>
              <a:t>Systematicky a citlivě řídit proces změn.</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Změny povinností manažera se změnou strategie</a:t>
            </a:r>
            <a:endParaRPr lang="cs-CZ" dirty="0"/>
          </a:p>
        </p:txBody>
      </p:sp>
    </p:spTree>
    <p:extLst>
      <p:ext uri="{BB962C8B-B14F-4D97-AF65-F5344CB8AC3E}">
        <p14:creationId xmlns:p14="http://schemas.microsoft.com/office/powerpoint/2010/main" val="4252074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 uskutečnění změn v podniku lze využít řady postupů, které se neustále vyvíjí. </a:t>
            </a:r>
            <a:r>
              <a:rPr lang="cs-CZ" sz="1600" dirty="0" smtClean="0"/>
              <a:t>Původně rozšířený </a:t>
            </a:r>
            <a:r>
              <a:rPr lang="cs-CZ" sz="1600" dirty="0" err="1"/>
              <a:t>Demingův</a:t>
            </a:r>
            <a:r>
              <a:rPr lang="cs-CZ" sz="1600" dirty="0"/>
              <a:t> cyklus nebo jeho modifikovaná podoba nazývaná Stewartův cyklus je nahrazen metodou DMAIC, kde v tomto akronymu jednotlivá písmena znamenají následující činnosti:</a:t>
            </a:r>
          </a:p>
          <a:p>
            <a:pPr lvl="0" algn="just"/>
            <a:r>
              <a:rPr lang="cs-CZ" sz="1600" b="1" dirty="0" err="1"/>
              <a:t>Define</a:t>
            </a:r>
            <a:r>
              <a:rPr lang="cs-CZ" sz="1600" dirty="0"/>
              <a:t> – co nejlépe definovat řešený problém.</a:t>
            </a:r>
          </a:p>
          <a:p>
            <a:pPr lvl="0" algn="just"/>
            <a:r>
              <a:rPr lang="cs-CZ" sz="1600" b="1" dirty="0" err="1"/>
              <a:t>Measure</a:t>
            </a:r>
            <a:r>
              <a:rPr lang="cs-CZ" sz="1600" dirty="0"/>
              <a:t> – zjistit jak původní, nezměněný stav funguje.</a:t>
            </a:r>
          </a:p>
          <a:p>
            <a:pPr lvl="0" algn="just"/>
            <a:r>
              <a:rPr lang="cs-CZ" sz="1600" b="1" dirty="0" err="1"/>
              <a:t>Analyze</a:t>
            </a:r>
            <a:r>
              <a:rPr lang="cs-CZ" sz="1600" dirty="0"/>
              <a:t> – zjištění příležitosti pro změnu k lepšímu, ale také umožňující identifikaci zdroje vad nebo chyb.</a:t>
            </a:r>
          </a:p>
          <a:p>
            <a:pPr lvl="0" algn="just"/>
            <a:r>
              <a:rPr lang="cs-CZ" sz="1600" b="1" dirty="0" err="1"/>
              <a:t>Improve</a:t>
            </a:r>
            <a:r>
              <a:rPr lang="cs-CZ" sz="1600" dirty="0"/>
              <a:t> – označující výběr nejlepšího postupu při změně, jeho odzkoušení a uplatnění.</a:t>
            </a:r>
          </a:p>
          <a:p>
            <a:pPr lvl="0" algn="just"/>
            <a:r>
              <a:rPr lang="cs-CZ" sz="1600" b="1" dirty="0" err="1"/>
              <a:t>Control</a:t>
            </a:r>
            <a:r>
              <a:rPr lang="cs-CZ" sz="1600" dirty="0"/>
              <a:t> – signalizující potřebu kontrolovat realizaci změny, řídit její implementaci, nebo návrat do původního stavu.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Metoda DMAIC v souvislosti se strategií</a:t>
            </a:r>
            <a:endParaRPr lang="cs-CZ" dirty="0"/>
          </a:p>
        </p:txBody>
      </p:sp>
    </p:spTree>
    <p:extLst>
      <p:ext uri="{BB962C8B-B14F-4D97-AF65-F5344CB8AC3E}">
        <p14:creationId xmlns:p14="http://schemas.microsoft.com/office/powerpoint/2010/main" val="1140856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smtClean="0"/>
              <a:t>Otázky týkající se obsahu strategie:</a:t>
            </a:r>
          </a:p>
          <a:p>
            <a:pPr lvl="0" algn="just"/>
            <a:r>
              <a:rPr lang="cs-CZ" sz="1600" dirty="0" smtClean="0"/>
              <a:t>Jaká </a:t>
            </a:r>
            <a:r>
              <a:rPr lang="cs-CZ" sz="1600" dirty="0"/>
              <a:t>by měla být komplexní strategie?</a:t>
            </a:r>
          </a:p>
          <a:p>
            <a:pPr lvl="0" algn="just"/>
            <a:r>
              <a:rPr lang="cs-CZ" sz="1600" dirty="0"/>
              <a:t>Jak by měla být strategie integrovaná?</a:t>
            </a:r>
          </a:p>
          <a:p>
            <a:pPr algn="just"/>
            <a:r>
              <a:rPr lang="cs-CZ" sz="1600" dirty="0"/>
              <a:t>Do jaké míry by měla být strategie obecná (generická</a:t>
            </a:r>
            <a:r>
              <a:rPr lang="cs-CZ" sz="1600" dirty="0" smtClean="0"/>
              <a:t>)?</a:t>
            </a:r>
          </a:p>
          <a:p>
            <a:pPr algn="just"/>
            <a:endParaRPr lang="cs-CZ" sz="1600" dirty="0" smtClean="0"/>
          </a:p>
          <a:p>
            <a:pPr marL="0" indent="0" algn="just">
              <a:buNone/>
            </a:pPr>
            <a:r>
              <a:rPr lang="cs-CZ" sz="1600" b="1" dirty="0" smtClean="0"/>
              <a:t>Otázky týkající se procesu strategie:</a:t>
            </a:r>
            <a:endParaRPr lang="cs-CZ" sz="1600" b="1" dirty="0"/>
          </a:p>
          <a:p>
            <a:pPr lvl="0" algn="just"/>
            <a:r>
              <a:rPr lang="cs-CZ" sz="1600" dirty="0"/>
              <a:t>Do jaké míry by měla být strategie promyšlená?</a:t>
            </a:r>
          </a:p>
          <a:p>
            <a:pPr lvl="0" algn="just"/>
            <a:r>
              <a:rPr lang="cs-CZ" sz="1600" dirty="0"/>
              <a:t>Do jaké míry by měla být strategie kolektivní?</a:t>
            </a:r>
          </a:p>
          <a:p>
            <a:pPr lvl="0" algn="just"/>
            <a:r>
              <a:rPr lang="cs-CZ" sz="1600" dirty="0"/>
              <a:t>Jak by mělo ve strategii být nahlíženo na změnu?</a:t>
            </a:r>
          </a:p>
          <a:p>
            <a:pPr lvl="0" algn="just"/>
            <a:r>
              <a:rPr lang="cs-CZ" sz="1600" dirty="0"/>
              <a:t>Jakou možnost volby by měla strategie poskytovat?</a:t>
            </a:r>
          </a:p>
          <a:p>
            <a:pPr lvl="0" algn="just"/>
            <a:r>
              <a:rPr lang="cs-CZ" sz="1600" dirty="0"/>
              <a:t>Jaká míra strategického myšlení je žádoucí?</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Otázky týkající se obsahu a procesu strategie</a:t>
            </a:r>
            <a:endParaRPr lang="cs-CZ" dirty="0"/>
          </a:p>
        </p:txBody>
      </p:sp>
    </p:spTree>
    <p:extLst>
      <p:ext uri="{BB962C8B-B14F-4D97-AF65-F5344CB8AC3E}">
        <p14:creationId xmlns:p14="http://schemas.microsoft.com/office/powerpoint/2010/main" val="266048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Významná součást strategického řízení podniku</a:t>
            </a:r>
          </a:p>
          <a:p>
            <a:pPr algn="just"/>
            <a:r>
              <a:rPr lang="cs-CZ" sz="1600" dirty="0" smtClean="0"/>
              <a:t>Úzce </a:t>
            </a:r>
            <a:r>
              <a:rPr lang="cs-CZ" sz="1600" dirty="0"/>
              <a:t>spojena s finančním řízením a finančním účetnictvím podniku</a:t>
            </a:r>
          </a:p>
          <a:p>
            <a:pPr algn="just"/>
            <a:r>
              <a:rPr lang="cs-CZ" sz="1600" dirty="0" smtClean="0"/>
              <a:t>Poskytuje </a:t>
            </a:r>
            <a:r>
              <a:rPr lang="cs-CZ" sz="1600" dirty="0"/>
              <a:t>data pro rozhodování manažerů</a:t>
            </a:r>
          </a:p>
          <a:p>
            <a:pPr algn="just"/>
            <a:r>
              <a:rPr lang="cs-CZ" sz="1600" dirty="0" smtClean="0"/>
              <a:t>Vychází </a:t>
            </a:r>
            <a:r>
              <a:rPr lang="cs-CZ" sz="1600" dirty="0"/>
              <a:t>ze základních finančních výkazů podniku</a:t>
            </a:r>
          </a:p>
          <a:p>
            <a:pPr algn="just"/>
            <a:r>
              <a:rPr lang="cs-CZ" sz="1600" dirty="0"/>
              <a:t>Vede k poznání minulých a současných hospodářských jevů v podniku</a:t>
            </a:r>
          </a:p>
          <a:p>
            <a:pPr algn="just"/>
            <a:r>
              <a:rPr lang="cs-CZ" sz="1600" dirty="0" smtClean="0"/>
              <a:t>Podklady </a:t>
            </a:r>
            <a:r>
              <a:rPr lang="cs-CZ" sz="1600" dirty="0"/>
              <a:t>pro hodnocení reálnosti investičních a inovačních budoucích záměrů</a:t>
            </a:r>
          </a:p>
          <a:p>
            <a:pPr algn="just"/>
            <a:r>
              <a:rPr lang="cs-CZ" sz="1600" dirty="0" smtClean="0"/>
              <a:t>Posouzení </a:t>
            </a:r>
            <a:r>
              <a:rPr lang="cs-CZ" sz="1600" dirty="0"/>
              <a:t>„finančního zdraví“ podniku</a:t>
            </a:r>
          </a:p>
          <a:p>
            <a:pPr algn="just"/>
            <a:r>
              <a:rPr lang="cs-CZ" sz="1600" dirty="0" smtClean="0"/>
              <a:t>Indikátor </a:t>
            </a:r>
            <a:r>
              <a:rPr lang="cs-CZ" sz="1600" dirty="0"/>
              <a:t>finanční výkonnosti podniku – manažer x investor – </a:t>
            </a:r>
            <a:r>
              <a:rPr lang="cs-CZ" sz="1600" dirty="0" err="1"/>
              <a:t>Value</a:t>
            </a:r>
            <a:r>
              <a:rPr lang="cs-CZ" sz="1600" dirty="0"/>
              <a:t> </a:t>
            </a:r>
            <a:r>
              <a:rPr lang="cs-CZ" sz="1600" dirty="0" err="1"/>
              <a:t>Based</a:t>
            </a:r>
            <a:r>
              <a:rPr lang="cs-CZ" sz="1600" dirty="0"/>
              <a:t> Management VBM</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Finanční řízení ve vazbě na podnikovou strategii</a:t>
            </a:r>
            <a:endParaRPr lang="cs-CZ" dirty="0"/>
          </a:p>
        </p:txBody>
      </p:sp>
    </p:spTree>
    <p:extLst>
      <p:ext uri="{BB962C8B-B14F-4D97-AF65-F5344CB8AC3E}">
        <p14:creationId xmlns:p14="http://schemas.microsoft.com/office/powerpoint/2010/main" val="196023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42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Analýza finanční situace</a:t>
            </a:r>
          </a:p>
          <a:p>
            <a:endParaRPr lang="cs-CZ" sz="1600" dirty="0"/>
          </a:p>
          <a:p>
            <a:r>
              <a:rPr lang="cs-CZ" sz="1600" dirty="0"/>
              <a:t>Plán tržeb</a:t>
            </a:r>
          </a:p>
          <a:p>
            <a:pPr>
              <a:buNone/>
            </a:pPr>
            <a:endParaRPr lang="cs-CZ" sz="1600" dirty="0"/>
          </a:p>
          <a:p>
            <a:r>
              <a:rPr lang="cs-CZ" sz="1600" dirty="0"/>
              <a:t>Plán peněžních toků</a:t>
            </a:r>
          </a:p>
          <a:p>
            <a:pPr>
              <a:buNone/>
            </a:pPr>
            <a:endParaRPr lang="cs-CZ" sz="1600" dirty="0"/>
          </a:p>
          <a:p>
            <a:r>
              <a:rPr lang="cs-CZ" sz="1600" dirty="0"/>
              <a:t>Plánovaná rozvaha</a:t>
            </a:r>
          </a:p>
          <a:p>
            <a:pPr>
              <a:buNone/>
            </a:pPr>
            <a:endParaRPr lang="cs-CZ" sz="1600" dirty="0"/>
          </a:p>
          <a:p>
            <a:r>
              <a:rPr lang="cs-CZ" sz="1600" dirty="0"/>
              <a:t>Investiční rozpočet - rozpočet investičních výdajů členěný na jednotlivé investiční projekty s ekonomickým hodnocením</a:t>
            </a:r>
          </a:p>
          <a:p>
            <a:pPr>
              <a:buNone/>
            </a:pPr>
            <a:endParaRPr lang="cs-CZ" sz="1600" dirty="0"/>
          </a:p>
          <a:p>
            <a:r>
              <a:rPr lang="cs-CZ" sz="1600" dirty="0"/>
              <a:t>Rozpočet externího financování</a:t>
            </a:r>
          </a:p>
          <a:p>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Obsah dlouhodobého finančního plánu</a:t>
            </a:r>
            <a:endParaRPr lang="cs-CZ" dirty="0"/>
          </a:p>
        </p:txBody>
      </p:sp>
    </p:spTree>
    <p:extLst>
      <p:ext uri="{BB962C8B-B14F-4D97-AF65-F5344CB8AC3E}">
        <p14:creationId xmlns:p14="http://schemas.microsoft.com/office/powerpoint/2010/main" val="3693140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42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venture </a:t>
            </a:r>
            <a:r>
              <a:rPr lang="cs-CZ" sz="1600" dirty="0" err="1"/>
              <a:t>capital</a:t>
            </a:r>
            <a:r>
              <a:rPr lang="cs-CZ" sz="1600" dirty="0"/>
              <a:t>  x  venture </a:t>
            </a:r>
            <a:r>
              <a:rPr lang="cs-CZ" sz="1600" dirty="0" err="1"/>
              <a:t>capital</a:t>
            </a:r>
            <a:r>
              <a:rPr lang="cs-CZ" sz="1600" dirty="0"/>
              <a:t> </a:t>
            </a:r>
            <a:r>
              <a:rPr lang="cs-CZ" sz="1600" dirty="0" err="1"/>
              <a:t>industry</a:t>
            </a:r>
            <a:endParaRPr lang="cs-CZ" sz="1600" dirty="0"/>
          </a:p>
          <a:p>
            <a:pPr algn="just">
              <a:buNone/>
            </a:pPr>
            <a:endParaRPr lang="cs-CZ" sz="1600" dirty="0"/>
          </a:p>
          <a:p>
            <a:pPr algn="just"/>
            <a:r>
              <a:rPr lang="cs-CZ" sz="1600" b="1" dirty="0"/>
              <a:t>Venture </a:t>
            </a:r>
            <a:r>
              <a:rPr lang="cs-CZ" sz="1600" b="1" dirty="0" err="1"/>
              <a:t>capital</a:t>
            </a:r>
            <a:r>
              <a:rPr lang="cs-CZ" sz="1600" b="1" dirty="0"/>
              <a:t> </a:t>
            </a:r>
            <a:r>
              <a:rPr lang="cs-CZ" sz="1600" b="1" dirty="0" err="1"/>
              <a:t>industry</a:t>
            </a:r>
            <a:r>
              <a:rPr lang="cs-CZ" sz="1600" b="1" dirty="0"/>
              <a:t> </a:t>
            </a:r>
            <a:r>
              <a:rPr lang="cs-CZ" sz="1600" dirty="0" smtClean="0"/>
              <a:t>– dlouhodobá </a:t>
            </a:r>
            <a:r>
              <a:rPr lang="cs-CZ" sz="1600" dirty="0"/>
              <a:t>investice do rizikových podniků, které nejsou obchodovány na veřejných </a:t>
            </a:r>
            <a:r>
              <a:rPr lang="cs-CZ" sz="1600" dirty="0" smtClean="0"/>
              <a:t>trzích.</a:t>
            </a:r>
            <a:endParaRPr lang="cs-CZ" sz="1600" dirty="0"/>
          </a:p>
          <a:p>
            <a:pPr algn="just">
              <a:buNone/>
            </a:pPr>
            <a:endParaRPr lang="cs-CZ" sz="1600" dirty="0"/>
          </a:p>
          <a:p>
            <a:pPr algn="just"/>
            <a:r>
              <a:rPr lang="cs-CZ" sz="1600" b="1" dirty="0"/>
              <a:t>Rizikový kapitál </a:t>
            </a:r>
            <a:r>
              <a:rPr lang="cs-CZ" sz="1600" dirty="0" smtClean="0"/>
              <a:t>– investice </a:t>
            </a:r>
            <a:r>
              <a:rPr lang="cs-CZ" sz="1600" dirty="0"/>
              <a:t>do základního jmění podniku (většinou nově vzniklé) s cílem rozběhnout a realizovat nový </a:t>
            </a:r>
            <a:r>
              <a:rPr lang="cs-CZ" sz="1600" dirty="0" smtClean="0"/>
              <a:t>program.</a:t>
            </a:r>
            <a:endParaRPr lang="cs-CZ" sz="1600" dirty="0"/>
          </a:p>
          <a:p>
            <a:pPr algn="just"/>
            <a:endParaRPr lang="cs-CZ" sz="1600" dirty="0"/>
          </a:p>
          <a:p>
            <a:pPr algn="just"/>
            <a:r>
              <a:rPr lang="cs-CZ" sz="1600" b="1" dirty="0"/>
              <a:t>Rozvojový kapitál </a:t>
            </a:r>
            <a:r>
              <a:rPr lang="cs-CZ" sz="1600" dirty="0"/>
              <a:t>– investice do fungujících podniků, které mají </a:t>
            </a:r>
            <a:r>
              <a:rPr lang="pl-PL" sz="1600" dirty="0"/>
              <a:t>nedostatek kapitálu pro rychlejší </a:t>
            </a:r>
            <a:r>
              <a:rPr lang="pl-PL" sz="1600" dirty="0" smtClean="0"/>
              <a:t>růst.</a:t>
            </a:r>
            <a:endParaRPr lang="cs-CZ" sz="1600" dirty="0"/>
          </a:p>
          <a:p>
            <a:pPr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Rizikový a rozvojový kapitál ve strategii podniku</a:t>
            </a:r>
            <a:endParaRPr lang="cs-CZ" dirty="0"/>
          </a:p>
        </p:txBody>
      </p:sp>
    </p:spTree>
    <p:extLst>
      <p:ext uri="{BB962C8B-B14F-4D97-AF65-F5344CB8AC3E}">
        <p14:creationId xmlns:p14="http://schemas.microsoft.com/office/powerpoint/2010/main" val="278261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celopodnikové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33737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Podnikové strategie jakéhokoliv typu mohou být různorodého zaměření podle zvolené alternativy. Na základě </a:t>
            </a:r>
            <a:r>
              <a:rPr lang="cs-CZ" sz="1600" b="1" dirty="0"/>
              <a:t>charakteru alternativy </a:t>
            </a:r>
            <a:r>
              <a:rPr lang="cs-CZ" sz="1600" dirty="0"/>
              <a:t>lze rozdělit strategie:</a:t>
            </a:r>
          </a:p>
          <a:p>
            <a:pPr lvl="0" algn="just"/>
            <a:r>
              <a:rPr lang="cs-CZ" sz="1600" dirty="0"/>
              <a:t>na </a:t>
            </a:r>
            <a:r>
              <a:rPr lang="cs-CZ" sz="1600" dirty="0" smtClean="0"/>
              <a:t>optimistické</a:t>
            </a:r>
            <a:endParaRPr lang="cs-CZ" sz="1600" dirty="0"/>
          </a:p>
          <a:p>
            <a:pPr lvl="0" algn="just"/>
            <a:r>
              <a:rPr lang="cs-CZ" sz="1600" dirty="0"/>
              <a:t>na </a:t>
            </a:r>
            <a:r>
              <a:rPr lang="cs-CZ" sz="1600" dirty="0" smtClean="0"/>
              <a:t>pesimistické</a:t>
            </a:r>
            <a:endParaRPr lang="cs-CZ" sz="1600" dirty="0"/>
          </a:p>
          <a:p>
            <a:pPr lvl="0" algn="just"/>
            <a:r>
              <a:rPr lang="cs-CZ" sz="1600" dirty="0"/>
              <a:t>na realistické</a:t>
            </a:r>
            <a:r>
              <a:rPr lang="cs-CZ" sz="1600" dirty="0" smtClean="0"/>
              <a:t>.</a:t>
            </a:r>
          </a:p>
          <a:p>
            <a:pPr marL="0" lvl="0" indent="0" algn="just">
              <a:buNone/>
            </a:pPr>
            <a:endParaRPr lang="cs-CZ" sz="1600" dirty="0"/>
          </a:p>
          <a:p>
            <a:pPr marL="0" indent="0" algn="just">
              <a:buNone/>
            </a:pPr>
            <a:r>
              <a:rPr lang="cs-CZ" sz="1600" b="1" dirty="0" smtClean="0"/>
              <a:t>Podle </a:t>
            </a:r>
            <a:r>
              <a:rPr lang="cs-CZ" sz="1600" b="1" dirty="0"/>
              <a:t>zaměření </a:t>
            </a:r>
            <a:r>
              <a:rPr lang="cs-CZ" sz="1600" dirty="0"/>
              <a:t>je možno dělit strategie na strategie:</a:t>
            </a:r>
          </a:p>
          <a:p>
            <a:pPr lvl="0" algn="just"/>
            <a:r>
              <a:rPr lang="cs-CZ" sz="1600" dirty="0"/>
              <a:t>ofenzivní (útočné) - jsou růstově orientované a zaměřené na posílení tržního podílu a budoucích zisků;</a:t>
            </a:r>
          </a:p>
          <a:p>
            <a:pPr lvl="0" algn="just"/>
            <a:r>
              <a:rPr lang="cs-CZ" sz="1600" dirty="0"/>
              <a:t>defenzivní (obranné);</a:t>
            </a:r>
          </a:p>
          <a:p>
            <a:pPr lvl="0" algn="just"/>
            <a:r>
              <a:rPr lang="cs-CZ" sz="1600" dirty="0"/>
              <a:t>strategie soustředěné na udržení stávající pozice – stabilizační;</a:t>
            </a:r>
          </a:p>
          <a:p>
            <a:pPr lvl="0" algn="just"/>
            <a:r>
              <a:rPr lang="cs-CZ" sz="1600" dirty="0"/>
              <a:t>strategie kombinované, kdy se kombinuje útok s obranou, případně po určitou dobu se drží dosažená pozice.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a:t>
            </a:r>
            <a:endParaRPr lang="cs-CZ" dirty="0"/>
          </a:p>
        </p:txBody>
      </p:sp>
    </p:spTree>
    <p:extLst>
      <p:ext uri="{BB962C8B-B14F-4D97-AF65-F5344CB8AC3E}">
        <p14:creationId xmlns:p14="http://schemas.microsoft.com/office/powerpoint/2010/main" val="530055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Pokud vycházíme z faktu, že strategie je vázaná na určitou organizační jednotku (podnik, instituci), tak lze z praktického hlediska zejména u středních a velkých podniků </a:t>
            </a:r>
            <a:r>
              <a:rPr lang="cs-CZ" sz="1600" b="1" dirty="0"/>
              <a:t>rozlišovat následující typy strategií:</a:t>
            </a:r>
            <a:endParaRPr lang="cs-CZ" sz="1600" dirty="0"/>
          </a:p>
          <a:p>
            <a:pPr lvl="0" algn="just"/>
            <a:r>
              <a:rPr lang="cs-CZ" sz="1600" b="1" dirty="0"/>
              <a:t>Celopodniková strategie </a:t>
            </a:r>
            <a:r>
              <a:rPr lang="cs-CZ" sz="1600" b="1" dirty="0" smtClean="0"/>
              <a:t>(</a:t>
            </a:r>
            <a:r>
              <a:rPr lang="cs-CZ" sz="1600" b="1" dirty="0" err="1" smtClean="0"/>
              <a:t>corporate</a:t>
            </a:r>
            <a:r>
              <a:rPr lang="cs-CZ" sz="1600" b="1" dirty="0" smtClean="0"/>
              <a:t> </a:t>
            </a:r>
            <a:r>
              <a:rPr lang="cs-CZ" sz="1600" b="1" dirty="0" err="1" smtClean="0"/>
              <a:t>strategy</a:t>
            </a:r>
            <a:r>
              <a:rPr lang="cs-CZ" sz="1600" b="1" dirty="0" smtClean="0"/>
              <a:t>) </a:t>
            </a:r>
            <a:r>
              <a:rPr lang="cs-CZ" sz="1600" b="1" dirty="0"/>
              <a:t>– </a:t>
            </a:r>
            <a:r>
              <a:rPr lang="cs-CZ" sz="1600" dirty="0"/>
              <a:t>představuje základní, hlavní a završující strategii podniku, která obsahuje nosnou myšlenku podnikání v podobě zaměření podniku a jeho rozhodujícího cíle.</a:t>
            </a:r>
          </a:p>
          <a:p>
            <a:pPr lvl="0" algn="just"/>
            <a:r>
              <a:rPr lang="cs-CZ" sz="1600" b="1" dirty="0"/>
              <a:t>Obchodní strategie </a:t>
            </a:r>
            <a:r>
              <a:rPr lang="cs-CZ" sz="1600" b="1" dirty="0" smtClean="0"/>
              <a:t>(business </a:t>
            </a:r>
            <a:r>
              <a:rPr lang="cs-CZ" sz="1600" b="1" dirty="0" err="1" smtClean="0"/>
              <a:t>strategy</a:t>
            </a:r>
            <a:r>
              <a:rPr lang="cs-CZ" sz="1600" b="1" dirty="0" smtClean="0"/>
              <a:t>) </a:t>
            </a:r>
            <a:r>
              <a:rPr lang="cs-CZ" sz="1600" b="1" dirty="0"/>
              <a:t>–</a:t>
            </a:r>
            <a:r>
              <a:rPr lang="cs-CZ" sz="1600" dirty="0"/>
              <a:t> označovaná mnohdy jako „podnikatelská strategie“ nebo „oborová strategie“ představuje strategii zaměřenou na konkrétní oblast podnikání, na konkrétní cíl.</a:t>
            </a:r>
          </a:p>
          <a:p>
            <a:pPr lvl="0" algn="just"/>
            <a:r>
              <a:rPr lang="cs-CZ" sz="1600" b="1" dirty="0"/>
              <a:t>Funkční strategie </a:t>
            </a:r>
            <a:r>
              <a:rPr lang="cs-CZ" sz="1600" b="1" dirty="0" smtClean="0"/>
              <a:t>(</a:t>
            </a:r>
            <a:r>
              <a:rPr lang="cs-CZ" sz="1600" b="1" dirty="0" err="1" smtClean="0"/>
              <a:t>functional</a:t>
            </a:r>
            <a:r>
              <a:rPr lang="cs-CZ" sz="1600" b="1" dirty="0" smtClean="0"/>
              <a:t> </a:t>
            </a:r>
            <a:r>
              <a:rPr lang="cs-CZ" sz="1600" b="1" dirty="0" err="1" smtClean="0"/>
              <a:t>strategy</a:t>
            </a:r>
            <a:r>
              <a:rPr lang="cs-CZ" sz="1600" b="1" dirty="0" smtClean="0"/>
              <a:t>) </a:t>
            </a:r>
            <a:r>
              <a:rPr lang="cs-CZ" sz="1600" b="1" dirty="0"/>
              <a:t>–</a:t>
            </a:r>
            <a:r>
              <a:rPr lang="cs-CZ" sz="1600" dirty="0"/>
              <a:t> je typ strategie zahrnující aktivity určité oblasti podniku a proto se zde objevuje velmi často označení „dílčí strategie“.</a:t>
            </a:r>
          </a:p>
          <a:p>
            <a:pPr algn="just"/>
            <a:r>
              <a:rPr lang="cs-CZ" sz="1600" b="1" dirty="0"/>
              <a:t>Speciální strategie -</a:t>
            </a:r>
            <a:r>
              <a:rPr lang="cs-CZ" sz="1600" dirty="0"/>
              <a:t> představují strategie určené pro některé nečekané nebo zvláštní situace jako jsou krize, prosazení značky, zavádění inovace apod</a:t>
            </a:r>
            <a:r>
              <a:rPr lang="cs-CZ" sz="1600" dirty="0" smtClean="0"/>
              <a:t>.</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II</a:t>
            </a:r>
            <a:endParaRPr lang="cs-CZ" dirty="0"/>
          </a:p>
        </p:txBody>
      </p:sp>
    </p:spTree>
    <p:extLst>
      <p:ext uri="{BB962C8B-B14F-4D97-AF65-F5344CB8AC3E}">
        <p14:creationId xmlns:p14="http://schemas.microsoft.com/office/powerpoint/2010/main" val="614013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3921" y="68630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Obecně se říká, že strategické cíle musí být </a:t>
            </a:r>
            <a:r>
              <a:rPr lang="cs-CZ" sz="1600" b="1" dirty="0" smtClean="0"/>
              <a:t>SMART</a:t>
            </a:r>
            <a:r>
              <a:rPr lang="cs-CZ" sz="1600" dirty="0" smtClean="0"/>
              <a:t>:</a:t>
            </a:r>
            <a:endParaRPr lang="cs-CZ" sz="1600" dirty="0"/>
          </a:p>
          <a:p>
            <a:pPr lvl="1" algn="just"/>
            <a:r>
              <a:rPr lang="cs-CZ" sz="1400" b="1" dirty="0"/>
              <a:t>S – </a:t>
            </a:r>
            <a:r>
              <a:rPr lang="cs-CZ" sz="1400" dirty="0"/>
              <a:t>specifický, originální, stimulující</a:t>
            </a:r>
          </a:p>
          <a:p>
            <a:pPr lvl="1" algn="just"/>
            <a:r>
              <a:rPr lang="cs-CZ" sz="1400" b="1" dirty="0"/>
              <a:t>M – </a:t>
            </a:r>
            <a:r>
              <a:rPr lang="cs-CZ" sz="1400" dirty="0"/>
              <a:t>měřitelný</a:t>
            </a:r>
          </a:p>
          <a:p>
            <a:pPr lvl="1" algn="just"/>
            <a:r>
              <a:rPr lang="cs-CZ" sz="1400" b="1" dirty="0"/>
              <a:t>A – </a:t>
            </a:r>
            <a:r>
              <a:rPr lang="cs-CZ" sz="1400" dirty="0"/>
              <a:t>akceptovatelný</a:t>
            </a:r>
          </a:p>
          <a:p>
            <a:pPr lvl="1" algn="just"/>
            <a:r>
              <a:rPr lang="cs-CZ" sz="1400" b="1" dirty="0"/>
              <a:t>R – </a:t>
            </a:r>
            <a:r>
              <a:rPr lang="cs-CZ" sz="1400" dirty="0"/>
              <a:t>reálný</a:t>
            </a:r>
          </a:p>
          <a:p>
            <a:pPr lvl="1" algn="just"/>
            <a:r>
              <a:rPr lang="cs-CZ" sz="1400" b="1" dirty="0"/>
              <a:t>T – </a:t>
            </a:r>
            <a:r>
              <a:rPr lang="cs-CZ" sz="1400" dirty="0" smtClean="0"/>
              <a:t>termínovaný</a:t>
            </a:r>
          </a:p>
          <a:p>
            <a:pPr algn="just"/>
            <a:r>
              <a:rPr lang="cs-CZ" sz="1600" dirty="0"/>
              <a:t>V poslední době však se uplatňuje tento souhrn cílů v podobě zkratky </a:t>
            </a:r>
            <a:r>
              <a:rPr lang="cs-CZ" sz="1600" b="1" dirty="0" smtClean="0"/>
              <a:t>SMARTEE</a:t>
            </a:r>
            <a:r>
              <a:rPr lang="cs-CZ" sz="1600" dirty="0" smtClean="0"/>
              <a:t>:</a:t>
            </a:r>
            <a:endParaRPr lang="cs-CZ" sz="1600" dirty="0"/>
          </a:p>
          <a:p>
            <a:pPr lvl="1" algn="just"/>
            <a:r>
              <a:rPr lang="cs-CZ" sz="1400" b="1" dirty="0"/>
              <a:t>S – </a:t>
            </a:r>
            <a:r>
              <a:rPr lang="cs-CZ" sz="1400" dirty="0"/>
              <a:t>specifický, originální, </a:t>
            </a:r>
            <a:r>
              <a:rPr lang="cs-CZ" sz="1400" dirty="0" smtClean="0"/>
              <a:t>stimulující</a:t>
            </a:r>
          </a:p>
          <a:p>
            <a:pPr lvl="1" algn="just"/>
            <a:r>
              <a:rPr lang="cs-CZ" sz="1400" b="1" dirty="0"/>
              <a:t>M – </a:t>
            </a:r>
            <a:r>
              <a:rPr lang="cs-CZ" sz="1400" dirty="0"/>
              <a:t>měřitelný</a:t>
            </a:r>
          </a:p>
          <a:p>
            <a:pPr lvl="1" algn="just"/>
            <a:r>
              <a:rPr lang="cs-CZ" sz="1400" b="1" dirty="0"/>
              <a:t>A – </a:t>
            </a:r>
            <a:r>
              <a:rPr lang="cs-CZ" sz="1400" dirty="0"/>
              <a:t>akceptovatelný</a:t>
            </a:r>
          </a:p>
          <a:p>
            <a:pPr lvl="1" algn="just"/>
            <a:r>
              <a:rPr lang="cs-CZ" sz="1400" b="1" dirty="0"/>
              <a:t>R – </a:t>
            </a:r>
            <a:r>
              <a:rPr lang="cs-CZ" sz="1400" dirty="0"/>
              <a:t>reálný</a:t>
            </a:r>
          </a:p>
          <a:p>
            <a:pPr lvl="1" algn="just"/>
            <a:r>
              <a:rPr lang="cs-CZ" sz="1400" b="1" dirty="0"/>
              <a:t>T – </a:t>
            </a:r>
            <a:r>
              <a:rPr lang="cs-CZ" sz="1400" dirty="0"/>
              <a:t>termínovaný</a:t>
            </a:r>
          </a:p>
          <a:p>
            <a:pPr lvl="1" algn="just"/>
            <a:r>
              <a:rPr lang="cs-CZ" sz="1400" b="1" dirty="0"/>
              <a:t>E</a:t>
            </a:r>
            <a:r>
              <a:rPr lang="cs-CZ" sz="1400" dirty="0"/>
              <a:t> – efektivní, ekonomický</a:t>
            </a:r>
          </a:p>
          <a:p>
            <a:pPr lvl="1" algn="just"/>
            <a:r>
              <a:rPr lang="cs-CZ" sz="1400" b="1" dirty="0"/>
              <a:t>E – </a:t>
            </a:r>
            <a:r>
              <a:rPr lang="cs-CZ" sz="1400" dirty="0"/>
              <a:t>ekologický</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Pravidla pro stanovení cílů podniku I</a:t>
            </a:r>
            <a:endParaRPr lang="cs-CZ" dirty="0"/>
          </a:p>
        </p:txBody>
      </p:sp>
    </p:spTree>
    <p:extLst>
      <p:ext uri="{BB962C8B-B14F-4D97-AF65-F5344CB8AC3E}">
        <p14:creationId xmlns:p14="http://schemas.microsoft.com/office/powerpoint/2010/main" val="264754683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Vztah mezi podnikovými strategiemi podle </a:t>
            </a:r>
            <a:r>
              <a:rPr lang="cs-CZ" sz="2200" dirty="0" err="1" smtClean="0"/>
              <a:t>Keřkovského</a:t>
            </a:r>
            <a:endParaRPr lang="cs-CZ" sz="22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915566"/>
            <a:ext cx="6120680" cy="3600399"/>
          </a:xfrm>
          <a:prstGeom prst="rect">
            <a:avLst/>
          </a:prstGeom>
        </p:spPr>
      </p:pic>
    </p:spTree>
    <p:extLst>
      <p:ext uri="{BB962C8B-B14F-4D97-AF65-F5344CB8AC3E}">
        <p14:creationId xmlns:p14="http://schemas.microsoft.com/office/powerpoint/2010/main" val="5414541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Celopodniková, komplexní strategie představuje vrcholovou formulaci strategického myšlení v podniku a vyjadřuje základní podnikatelské rozhodnutí o vývojovém směru podniku a jeho strategickém cíli</a:t>
            </a:r>
            <a:r>
              <a:rPr lang="cs-CZ" sz="1600" dirty="0" smtClean="0"/>
              <a:t>.</a:t>
            </a:r>
          </a:p>
          <a:p>
            <a:pPr lvl="0" algn="just"/>
            <a:r>
              <a:rPr lang="cs-CZ" sz="1600" dirty="0"/>
              <a:t>V manažerském pojetí celopodniková strategie určuje základní koncept chování organizace v určeném časovém horizontu, způsob její činnosti a využívání potenciálu budoucnosti tak, aby byla naplněna vize podniku a dosaženo vytýčeného strategického cíle </a:t>
            </a:r>
            <a:r>
              <a:rPr lang="cs-CZ" sz="1600" dirty="0" smtClean="0"/>
              <a:t>podniku.</a:t>
            </a:r>
          </a:p>
          <a:p>
            <a:pPr lvl="0" algn="just"/>
            <a:r>
              <a:rPr lang="cs-CZ" sz="1600" dirty="0"/>
              <a:t>Současně je tato strategie východiskem pro navazující a tudíž podřízené strategie (obchodní, funkční, speciální), které detailním způsobem rozpracovávají potřebné postupy a procesy strategického řízení podniku. </a:t>
            </a:r>
            <a:endParaRPr lang="cs-CZ" sz="1600" dirty="0" smtClean="0"/>
          </a:p>
          <a:p>
            <a:pPr lvl="0" algn="just"/>
            <a:r>
              <a:rPr lang="cs-CZ" sz="1600" dirty="0" smtClean="0"/>
              <a:t>Proto </a:t>
            </a:r>
            <a:r>
              <a:rPr lang="cs-CZ" sz="1600" dirty="0"/>
              <a:t>celopodniková strategie musí být otevřeným systémem sladěných strategických záměrů, které zajistí rychlou a efektivní reakci na měnící se podmínky podnikatelského prostředí ve směru co nejlepšího využití objevujících se </a:t>
            </a:r>
            <a:r>
              <a:rPr lang="cs-CZ" sz="1600" dirty="0" smtClean="0"/>
              <a:t>příležitostí.</a:t>
            </a:r>
          </a:p>
          <a:p>
            <a:pPr marL="0" indent="0" algn="just">
              <a:buNone/>
            </a:pPr>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16624" cy="507703"/>
          </a:xfrm>
        </p:spPr>
        <p:txBody>
          <a:bodyPr/>
          <a:lstStyle/>
          <a:p>
            <a:r>
              <a:rPr lang="cs-CZ" dirty="0" smtClean="0"/>
              <a:t>Celopodniková (korporátní) strategie</a:t>
            </a:r>
            <a:endParaRPr lang="cs-CZ" dirty="0"/>
          </a:p>
        </p:txBody>
      </p:sp>
    </p:spTree>
    <p:extLst>
      <p:ext uri="{BB962C8B-B14F-4D97-AF65-F5344CB8AC3E}">
        <p14:creationId xmlns:p14="http://schemas.microsoft.com/office/powerpoint/2010/main" val="57610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Nabídka hodnoty pro zákazníka, která zaujme zájemce, odběratele i širokou veřejnost.</a:t>
            </a:r>
          </a:p>
          <a:p>
            <a:pPr lvl="0" algn="just"/>
            <a:r>
              <a:rPr lang="cs-CZ" sz="1600" dirty="0"/>
              <a:t>Nabídka zisku, která láká vlastníky, investory, podnikatele k zapojení do podnikových aktivit.</a:t>
            </a:r>
          </a:p>
          <a:p>
            <a:pPr lvl="0" algn="just"/>
            <a:r>
              <a:rPr lang="cs-CZ" sz="1600" dirty="0"/>
              <a:t>Nabídka hodnot pro zaměstnance, která vytváří potřebnou motivaci pracovníků.</a:t>
            </a:r>
          </a:p>
          <a:p>
            <a:pPr algn="just"/>
            <a:r>
              <a:rPr lang="cs-CZ" sz="1600" dirty="0"/>
              <a:t>Nabídka hodnot pro obchodní partnery, která se může stát základem zájmu jejich top managementu a základem pro budoucí spolupráci</a:t>
            </a:r>
            <a:r>
              <a:rPr lang="cs-CZ" sz="1600" dirty="0" smtClean="0"/>
              <a:t>.</a:t>
            </a:r>
            <a:endParaRPr lang="cs-CZ" sz="1600" dirty="0"/>
          </a:p>
          <a:p>
            <a:pPr marL="0" indent="0" algn="just">
              <a:buNone/>
            </a:pPr>
            <a:endParaRPr lang="cs-CZ" sz="1600" dirty="0" smtClean="0"/>
          </a:p>
          <a:p>
            <a:pPr lvl="0" algn="just"/>
            <a:r>
              <a:rPr lang="cs-CZ" sz="1600" dirty="0"/>
              <a:t>Současně podniková strategie musí potlačit všechny zájmy, které nesledují výhradně podnikový prospěch. Zde se jedná o zájmy především jednotlivců, určitých zájmových skupin nebo dokonce o zájmy samostatných částí podniku (závody, divize)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smtClean="0"/>
              <a:t>Požadavky na úspěšnou celopodnikovou strategii</a:t>
            </a:r>
            <a:endParaRPr lang="cs-CZ" dirty="0"/>
          </a:p>
        </p:txBody>
      </p:sp>
    </p:spTree>
    <p:extLst>
      <p:ext uri="{BB962C8B-B14F-4D97-AF65-F5344CB8AC3E}">
        <p14:creationId xmlns:p14="http://schemas.microsoft.com/office/powerpoint/2010/main" val="268660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Vytvořit nepočetný řídící aparát s využitím jednoduché organizační formy a se snížením počtu řídících stupňů.</a:t>
            </a:r>
          </a:p>
          <a:p>
            <a:pPr lvl="0" algn="just"/>
            <a:r>
              <a:rPr lang="cs-CZ" sz="1600" dirty="0"/>
              <a:t>Důsledně využívat týmové práce v neformálně vedených týmech s výraznou motivací jejich členů pomocí cílových odměn a podporou soutěživosti mezi paralelně pracujícími týmy.</a:t>
            </a:r>
          </a:p>
          <a:p>
            <a:pPr lvl="0" algn="just"/>
            <a:r>
              <a:rPr lang="cs-CZ" sz="1600" dirty="0"/>
              <a:t>Vhodným způsobem využit počítačové podpory a vytvořit odpovídající informační systémy.</a:t>
            </a:r>
          </a:p>
          <a:p>
            <a:pPr lvl="0" algn="just"/>
            <a:r>
              <a:rPr lang="cs-CZ" sz="1600" dirty="0"/>
              <a:t>Zajistit kombinací řízení zaměstnanců „s přitaženou a volnou uzdou“ při podpoře a motivaci pro iniciativní, inovační, kreativní podnikatelské myšlení.</a:t>
            </a:r>
          </a:p>
          <a:p>
            <a:pPr lvl="0" algn="just"/>
            <a:r>
              <a:rPr lang="cs-CZ" sz="1600" dirty="0"/>
              <a:t>Vytvářet podmínky pro otevřenou komunikaci pracovníků bez ohledu na jejich zařazení a tím zajistit redukci hierarchické nadřazenosti.</a:t>
            </a:r>
          </a:p>
          <a:p>
            <a:pPr algn="just"/>
            <a:r>
              <a:rPr lang="cs-CZ" sz="1600" dirty="0"/>
              <a:t>Zvyšovat loajalitu pracovníků odpovídající personální </a:t>
            </a:r>
            <a:r>
              <a:rPr lang="cs-CZ" sz="1600" dirty="0" smtClean="0"/>
              <a:t>politikou.</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smtClean="0"/>
              <a:t>Podmínky pro úspěšnou celopodnikovou strategii</a:t>
            </a:r>
            <a:endParaRPr lang="cs-CZ" dirty="0"/>
          </a:p>
        </p:txBody>
      </p:sp>
    </p:spTree>
    <p:extLst>
      <p:ext uri="{BB962C8B-B14F-4D97-AF65-F5344CB8AC3E}">
        <p14:creationId xmlns:p14="http://schemas.microsoft.com/office/powerpoint/2010/main" val="1209046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Ofenzivní (intenzivní) strategie – strategický směr růstového, expanzivního charakteru, který je zaměřen na posilování pozice podnikatelského subjektu.</a:t>
            </a:r>
            <a:endParaRPr lang="cs-CZ" sz="1600" dirty="0"/>
          </a:p>
          <a:p>
            <a:pPr marL="393192" lvl="1" indent="0" algn="just">
              <a:buNone/>
            </a:pPr>
            <a:endParaRPr lang="cs-CZ" sz="1600" dirty="0"/>
          </a:p>
          <a:p>
            <a:pPr algn="just"/>
            <a:r>
              <a:rPr lang="cs-CZ" sz="1600" dirty="0"/>
              <a:t>Defenzivní </a:t>
            </a:r>
            <a:r>
              <a:rPr lang="cs-CZ" sz="1600" dirty="0" smtClean="0"/>
              <a:t>strategie – strategický směr obranného charakteru, jehož cílem je obrana současného tržního podílu, popřípadě příprava na postupný odchod z trhu.</a:t>
            </a:r>
            <a:endParaRPr lang="cs-CZ" sz="1600" dirty="0"/>
          </a:p>
          <a:p>
            <a:pPr algn="just">
              <a:buNone/>
            </a:pPr>
            <a:endParaRPr lang="cs-CZ" sz="1600" dirty="0"/>
          </a:p>
          <a:p>
            <a:pPr algn="just"/>
            <a:r>
              <a:rPr lang="cs-CZ" sz="1600" dirty="0"/>
              <a:t>Integrační </a:t>
            </a:r>
            <a:r>
              <a:rPr lang="cs-CZ" sz="1600" dirty="0" smtClean="0"/>
              <a:t>strategie – strategický směr založený na propojování podnikatelského subjektu s dalšími subjekty v horizontálním i vertikálním směru.</a:t>
            </a:r>
            <a:endParaRPr lang="cs-CZ" sz="1600" dirty="0"/>
          </a:p>
          <a:p>
            <a:pPr algn="just">
              <a:buNone/>
            </a:pPr>
            <a:endParaRPr lang="cs-CZ" sz="1600" dirty="0"/>
          </a:p>
          <a:p>
            <a:pPr algn="just"/>
            <a:r>
              <a:rPr lang="cs-CZ" sz="1600" dirty="0" smtClean="0"/>
              <a:t>Diverzifikační strategie – strategický směr založený na rozšiřování podnikatelských aktivit do oblastí, které souvisí úplně nebo nesouvisí s dosavadními aktivitami podnikatelského subjektu.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Směry korporátní strategie</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93192" lvl="1"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Ofenzivní korporátní strategie</a:t>
            </a:r>
            <a:endParaRPr lang="cs-CZ" dirty="0"/>
          </a:p>
        </p:txBody>
      </p:sp>
      <p:sp>
        <p:nvSpPr>
          <p:cNvPr id="2" name="Obdélník 1"/>
          <p:cNvSpPr/>
          <p:nvPr/>
        </p:nvSpPr>
        <p:spPr>
          <a:xfrm>
            <a:off x="467544" y="732708"/>
            <a:ext cx="7272808" cy="4278094"/>
          </a:xfrm>
          <a:prstGeom prst="rect">
            <a:avLst/>
          </a:prstGeom>
        </p:spPr>
        <p:txBody>
          <a:bodyPr wrap="square">
            <a:spAutoFit/>
          </a:bodyPr>
          <a:lstStyle/>
          <a:p>
            <a:pPr marL="285750" indent="-285750" algn="just">
              <a:buFont typeface="Arial" panose="020B0604020202020204" pitchFamily="34" charset="0"/>
              <a:buChar char="•"/>
            </a:pPr>
            <a:r>
              <a:rPr lang="cs-CZ" sz="1600" dirty="0"/>
              <a:t>Strategie intenzivní představují svým charakterem agresivní (útočné) strategie, které mohou zajistit podniku nejen nové trhy, ale také jeho lepší pozici na trhu, případně proniknutí na nový či dříve obsazený trh novým produktem v podobě výrobku nebo naopak služby</a:t>
            </a:r>
            <a:r>
              <a:rPr lang="cs-CZ" sz="1600" dirty="0" smtClean="0"/>
              <a:t>.</a:t>
            </a:r>
          </a:p>
          <a:p>
            <a:pPr marL="285750" indent="-285750" algn="just">
              <a:buFont typeface="Arial" panose="020B0604020202020204" pitchFamily="34" charset="0"/>
              <a:buChar char="•"/>
            </a:pPr>
            <a:r>
              <a:rPr lang="cs-CZ" sz="1600" dirty="0"/>
              <a:t>Ofenzivní strategie vychází z toho, že vývojové záměry podniku jsou lepší než záměry ostatních subjektů. Z hlediska časového vývoje u této strategie </a:t>
            </a:r>
            <a:r>
              <a:rPr lang="cs-CZ" sz="1600" dirty="0" smtClean="0"/>
              <a:t>rozlišujeme podle Vebera </a:t>
            </a:r>
            <a:r>
              <a:rPr lang="cs-CZ" sz="1600" dirty="0"/>
              <a:t>ještě tři další </a:t>
            </a:r>
            <a:r>
              <a:rPr lang="cs-CZ" sz="1600" dirty="0" smtClean="0"/>
              <a:t>podtypy:</a:t>
            </a:r>
          </a:p>
          <a:p>
            <a:pPr marL="742950" lvl="1" indent="-285750" algn="just">
              <a:buFont typeface="Arial" panose="020B0604020202020204" pitchFamily="34" charset="0"/>
              <a:buChar char="•"/>
            </a:pPr>
            <a:r>
              <a:rPr lang="cs-CZ" sz="1600" dirty="0"/>
              <a:t>Při </a:t>
            </a:r>
            <a:r>
              <a:rPr lang="cs-CZ" sz="1600" i="1" dirty="0"/>
              <a:t>ofenzivně ofenzivní strategii </a:t>
            </a:r>
            <a:r>
              <a:rPr lang="cs-CZ" sz="1600" dirty="0"/>
              <a:t>se firma snaží zlepšit svoji pozici oproti ostatním </a:t>
            </a:r>
            <a:r>
              <a:rPr lang="cs-CZ" sz="1600" dirty="0" smtClean="0"/>
              <a:t>subjektům.</a:t>
            </a:r>
          </a:p>
          <a:p>
            <a:pPr marL="742950" lvl="1" indent="-285750" algn="just">
              <a:buFont typeface="Arial" panose="020B0604020202020204" pitchFamily="34" charset="0"/>
              <a:buChar char="•"/>
            </a:pPr>
            <a:r>
              <a:rPr lang="cs-CZ" sz="1600" dirty="0"/>
              <a:t>Při </a:t>
            </a:r>
            <a:r>
              <a:rPr lang="cs-CZ" sz="1600" i="1" dirty="0"/>
              <a:t>konstantně ofenzivní strategii </a:t>
            </a:r>
            <a:r>
              <a:rPr lang="cs-CZ" sz="1600" dirty="0"/>
              <a:t>se podnik snaží udržet svoji pozici oproti konkurentům na stejné </a:t>
            </a:r>
            <a:r>
              <a:rPr lang="cs-CZ" sz="1600" dirty="0" smtClean="0"/>
              <a:t>úrovni.</a:t>
            </a:r>
          </a:p>
          <a:p>
            <a:pPr marL="742950" lvl="1" indent="-285750" algn="just">
              <a:buFont typeface="Arial" panose="020B0604020202020204" pitchFamily="34" charset="0"/>
              <a:buChar char="•"/>
            </a:pPr>
            <a:r>
              <a:rPr lang="cs-CZ" sz="1600" dirty="0"/>
              <a:t>Pokud firma praktikuje </a:t>
            </a:r>
            <a:r>
              <a:rPr lang="cs-CZ" sz="1600" i="1" dirty="0"/>
              <a:t>defenzivně ofenzivní strategii</a:t>
            </a:r>
            <a:r>
              <a:rPr lang="cs-CZ" sz="1600" dirty="0"/>
              <a:t>, počítá s tím, že se její pozice oproti ostatním subjektům bude </a:t>
            </a:r>
            <a:r>
              <a:rPr lang="cs-CZ" sz="1600" dirty="0" smtClean="0"/>
              <a:t>zhoršovat.</a:t>
            </a:r>
            <a:endParaRPr lang="cs-CZ" sz="1600" dirty="0"/>
          </a:p>
          <a:p>
            <a:pPr marL="285750" indent="-285750" algn="just">
              <a:buFont typeface="Arial" panose="020B0604020202020204" pitchFamily="34" charset="0"/>
              <a:buChar char="•"/>
            </a:pPr>
            <a:r>
              <a:rPr lang="cs-CZ" sz="1600" dirty="0"/>
              <a:t>Vůbec nejstaršími publikovanými a analyzovanými podnikatelskými strategiemi intenzivního charakteru je soubor strategií podle </a:t>
            </a:r>
            <a:r>
              <a:rPr lang="cs-CZ" sz="1600" dirty="0" err="1"/>
              <a:t>Ansoffa</a:t>
            </a:r>
            <a:r>
              <a:rPr lang="cs-CZ" sz="1600" dirty="0"/>
              <a:t>, které vychází z kombinace možností, které přináší trh a </a:t>
            </a:r>
            <a:r>
              <a:rPr lang="cs-CZ" sz="1600" dirty="0" smtClean="0"/>
              <a:t>produkt.</a:t>
            </a:r>
          </a:p>
          <a:p>
            <a:pPr algn="just"/>
            <a:endParaRPr lang="cs-CZ" sz="1600" dirty="0" smtClean="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50448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Strategie </a:t>
            </a:r>
            <a:r>
              <a:rPr lang="cs-CZ" sz="1600" b="1" dirty="0" smtClean="0"/>
              <a:t>penetrace </a:t>
            </a:r>
            <a:r>
              <a:rPr lang="cs-CZ" sz="1600" dirty="0" smtClean="0"/>
              <a:t>(pronikání </a:t>
            </a:r>
            <a:r>
              <a:rPr lang="cs-CZ" sz="1600" dirty="0"/>
              <a:t>na </a:t>
            </a:r>
            <a:r>
              <a:rPr lang="cs-CZ" sz="1600" dirty="0" smtClean="0"/>
              <a:t>trh): existující </a:t>
            </a:r>
            <a:r>
              <a:rPr lang="cs-CZ" sz="1600" dirty="0"/>
              <a:t>produkt </a:t>
            </a:r>
            <a:r>
              <a:rPr lang="cs-CZ" sz="1600" dirty="0" smtClean="0"/>
              <a:t>na </a:t>
            </a:r>
            <a:r>
              <a:rPr lang="cs-CZ" sz="1600" dirty="0"/>
              <a:t>daném existujícím </a:t>
            </a:r>
            <a:r>
              <a:rPr lang="cs-CZ" sz="1600" dirty="0" smtClean="0"/>
              <a:t>trhu – cílem této strategie je zvýšení intenzity nákupu stávajících produktů stávajícími zákazníky, intenzivně se zde využívají marketingové nástroje.</a:t>
            </a:r>
            <a:endParaRPr lang="cs-CZ" sz="1600" dirty="0"/>
          </a:p>
          <a:p>
            <a:pPr lvl="0" algn="just"/>
            <a:r>
              <a:rPr lang="cs-CZ" sz="1600" b="1" dirty="0"/>
              <a:t>Strategie rozvoje </a:t>
            </a:r>
            <a:r>
              <a:rPr lang="cs-CZ" sz="1600" b="1" dirty="0" smtClean="0"/>
              <a:t>trhu</a:t>
            </a:r>
            <a:r>
              <a:rPr lang="cs-CZ" sz="1600" dirty="0" smtClean="0"/>
              <a:t>: existující produkt na novém trhu – cílem této strategie je nalézt nové odbytiště pro stávající produkty. Novými trhy mohou být zahraniční trhy nebo nové cílové segmenty.</a:t>
            </a:r>
            <a:endParaRPr lang="cs-CZ" sz="1600" dirty="0"/>
          </a:p>
          <a:p>
            <a:pPr lvl="0" algn="just"/>
            <a:r>
              <a:rPr lang="cs-CZ" sz="1600" b="1" dirty="0"/>
              <a:t>Strategie rozvoje </a:t>
            </a:r>
            <a:r>
              <a:rPr lang="cs-CZ" sz="1600" b="1" dirty="0" smtClean="0"/>
              <a:t>produktu</a:t>
            </a:r>
            <a:r>
              <a:rPr lang="cs-CZ" sz="1600" dirty="0" smtClean="0"/>
              <a:t>: nový produkt na existujícím trhu – cílem strategie je uplatnit nové nebo inovované produkty na stávajících trzích podniku. Produkty by měly být nové především pro cílové zákazníky a měly by přinášet významnou hodnotu zákazníkům.</a:t>
            </a:r>
            <a:endParaRPr lang="cs-CZ" sz="1600" dirty="0"/>
          </a:p>
          <a:p>
            <a:pPr algn="just"/>
            <a:r>
              <a:rPr lang="cs-CZ" sz="1600" b="1" dirty="0"/>
              <a:t>Strategie </a:t>
            </a:r>
            <a:r>
              <a:rPr lang="cs-CZ" sz="1600" b="1" dirty="0" smtClean="0"/>
              <a:t>diverzifikační</a:t>
            </a:r>
            <a:r>
              <a:rPr lang="cs-CZ" sz="1600" dirty="0" smtClean="0"/>
              <a:t>: nový produkt na </a:t>
            </a:r>
            <a:r>
              <a:rPr lang="cs-CZ" sz="1600" dirty="0"/>
              <a:t>nový </a:t>
            </a:r>
            <a:r>
              <a:rPr lang="cs-CZ" sz="1600" dirty="0" smtClean="0"/>
              <a:t>trh – podnikatelský subjekt nabízí nové produkty nebo realizuje podnikatelské aktivity nesouvisející se stávajícím podnikáním a snaží se je uplatnit na nových trzích.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Růstové směry podle </a:t>
            </a:r>
            <a:r>
              <a:rPr lang="cs-CZ" dirty="0" err="1" smtClean="0"/>
              <a:t>Ansoffovy</a:t>
            </a:r>
            <a:r>
              <a:rPr lang="cs-CZ" dirty="0" smtClean="0"/>
              <a:t> matice</a:t>
            </a:r>
            <a:endParaRPr lang="cs-CZ" dirty="0"/>
          </a:p>
        </p:txBody>
      </p:sp>
    </p:spTree>
    <p:extLst>
      <p:ext uri="{BB962C8B-B14F-4D97-AF65-F5344CB8AC3E}">
        <p14:creationId xmlns:p14="http://schemas.microsoft.com/office/powerpoint/2010/main" val="327590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2124"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a:t>
            </a:r>
            <a:r>
              <a:rPr lang="cs-CZ" sz="1600" dirty="0" smtClean="0"/>
              <a:t>obranné představují strategie, které </a:t>
            </a:r>
            <a:r>
              <a:rPr lang="cs-CZ" sz="1600" dirty="0"/>
              <a:t>jsou v podstatě vynuceny působením konkurence v rámci boje o prostor a podíl na tržním prostoru</a:t>
            </a:r>
            <a:r>
              <a:rPr lang="cs-CZ" sz="1600" dirty="0" smtClean="0"/>
              <a:t>.</a:t>
            </a:r>
          </a:p>
          <a:p>
            <a:pPr lvl="0" algn="just"/>
            <a:endParaRPr lang="cs-CZ" sz="1600" dirty="0" smtClean="0"/>
          </a:p>
          <a:p>
            <a:pPr lvl="0" algn="just"/>
            <a:r>
              <a:rPr lang="cs-CZ" sz="1600" dirty="0"/>
              <a:t>Znakem defenzivní strategie je to, že vývojové záměry podniku jsou horší než rozvojové záměry ostatních subjektů. I u této strategie můžeme z hlediska časového vývoje rozlišit následující </a:t>
            </a:r>
            <a:r>
              <a:rPr lang="cs-CZ" sz="1600" dirty="0" smtClean="0"/>
              <a:t>podtypy:</a:t>
            </a:r>
          </a:p>
          <a:p>
            <a:pPr lvl="1" algn="just"/>
            <a:r>
              <a:rPr lang="cs-CZ" sz="1600" i="1" dirty="0"/>
              <a:t>Ofenzivně defenzivní strategie </a:t>
            </a:r>
            <a:r>
              <a:rPr lang="cs-CZ" sz="1600" dirty="0"/>
              <a:t>znamená, že firma se snaží zlepšit svoji pozici ve vývojových záměrech oproti záměrům ostatních </a:t>
            </a:r>
            <a:r>
              <a:rPr lang="cs-CZ" sz="1600" dirty="0" smtClean="0"/>
              <a:t>subjektů.</a:t>
            </a:r>
          </a:p>
          <a:p>
            <a:pPr lvl="1" algn="just"/>
            <a:r>
              <a:rPr lang="cs-CZ" sz="1600" i="1" dirty="0"/>
              <a:t>Konstantně defenzivní strategií </a:t>
            </a:r>
            <a:r>
              <a:rPr lang="cs-CZ" sz="1600" dirty="0"/>
              <a:t>se podnik snaží udržet rozvojové záměry na stále stejné, horší, </a:t>
            </a:r>
            <a:r>
              <a:rPr lang="cs-CZ" sz="1600" dirty="0" smtClean="0"/>
              <a:t>úrovni.</a:t>
            </a:r>
          </a:p>
          <a:p>
            <a:pPr lvl="1" algn="just"/>
            <a:r>
              <a:rPr lang="cs-CZ" sz="1600" i="1" dirty="0"/>
              <a:t>Defenzivně defenzivní strategie </a:t>
            </a:r>
            <a:r>
              <a:rPr lang="cs-CZ" sz="1600" dirty="0"/>
              <a:t>znamená, že se pozice firmy bude oproti ostatním subjektům ještě více </a:t>
            </a:r>
            <a:r>
              <a:rPr lang="cs-CZ" sz="1600" dirty="0" smtClean="0"/>
              <a:t>zhoršovat.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Defenzivní korporátní strategie </a:t>
            </a:r>
            <a:endParaRPr lang="cs-CZ" dirty="0"/>
          </a:p>
        </p:txBody>
      </p:sp>
    </p:spTree>
    <p:extLst>
      <p:ext uri="{BB962C8B-B14F-4D97-AF65-F5344CB8AC3E}">
        <p14:creationId xmlns:p14="http://schemas.microsoft.com/office/powerpoint/2010/main" val="317691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Mezi defenzivní strategie patří </a:t>
            </a:r>
            <a:r>
              <a:rPr lang="cs-CZ" sz="1600" dirty="0"/>
              <a:t>tyto následující strategie:</a:t>
            </a:r>
          </a:p>
          <a:p>
            <a:pPr lvl="1" algn="just"/>
            <a:r>
              <a:rPr lang="cs-CZ" sz="1600" dirty="0"/>
              <a:t>strategie společného podnikání;</a:t>
            </a:r>
          </a:p>
          <a:p>
            <a:pPr lvl="1" algn="just"/>
            <a:r>
              <a:rPr lang="cs-CZ" sz="1600" dirty="0"/>
              <a:t>strategie snižování výdajů;</a:t>
            </a:r>
          </a:p>
          <a:p>
            <a:pPr lvl="1" algn="just"/>
            <a:r>
              <a:rPr lang="cs-CZ" sz="1600" dirty="0"/>
              <a:t>strategie zbavování se majetku;</a:t>
            </a:r>
          </a:p>
          <a:p>
            <a:pPr lvl="1" algn="just"/>
            <a:r>
              <a:rPr lang="cs-CZ" sz="1600" dirty="0"/>
              <a:t>strategie likvidace</a:t>
            </a:r>
          </a:p>
          <a:p>
            <a:pPr lvl="0" algn="just"/>
            <a:endParaRPr lang="cs-CZ" sz="1600" b="1" dirty="0" smtClean="0"/>
          </a:p>
          <a:p>
            <a:pPr lvl="0" algn="just"/>
            <a:r>
              <a:rPr lang="cs-CZ" sz="1600" b="1" dirty="0" smtClean="0"/>
              <a:t>Strategie </a:t>
            </a:r>
            <a:r>
              <a:rPr lang="cs-CZ" sz="1600" b="1" dirty="0"/>
              <a:t>společného podnikání </a:t>
            </a:r>
            <a:r>
              <a:rPr lang="cs-CZ" sz="1600" dirty="0"/>
              <a:t>využívají k posílení vytvoření strategické aliance, která se svou silou a pozicí na trhu může stát účinným prostředníkem rozvoje a tak přejít od obrany k stabilizaci pozice podniku nebo k útoku na větší ovládnutí trhu. Zde se trvale uplatňuje tvorba partnerského svazku podniku prostřednictvím systému joint venture,</a:t>
            </a:r>
            <a:r>
              <a:rPr lang="cs-CZ" sz="1600" b="1" dirty="0"/>
              <a:t> </a:t>
            </a:r>
            <a:r>
              <a:rPr lang="cs-CZ" sz="1600" dirty="0"/>
              <a:t>kdy podnik do konkurenčního boje nevstupuje samostatně, ale se spolehlivým partnerem. Mimo využití přístupu joint </a:t>
            </a:r>
            <a:r>
              <a:rPr lang="cs-CZ" sz="1600" dirty="0" err="1"/>
              <a:t>ventures</a:t>
            </a:r>
            <a:r>
              <a:rPr lang="cs-CZ" sz="1600" dirty="0"/>
              <a:t> se při této strategii může uplatnit i slučování (fúze) podniků, koupě jiných firem i kooperace mezi </a:t>
            </a:r>
            <a:r>
              <a:rPr lang="cs-CZ" sz="1600" dirty="0" smtClean="0"/>
              <a:t>podniky.</a:t>
            </a:r>
          </a:p>
          <a:p>
            <a:pPr lvl="0" algn="just"/>
            <a:endParaRPr lang="cs-CZ" sz="1600" b="1"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Defenzivní korporátní strategie – typy I</a:t>
            </a:r>
            <a:endParaRPr lang="cs-CZ" dirty="0"/>
          </a:p>
        </p:txBody>
      </p:sp>
    </p:spTree>
    <p:extLst>
      <p:ext uri="{BB962C8B-B14F-4D97-AF65-F5344CB8AC3E}">
        <p14:creationId xmlns:p14="http://schemas.microsoft.com/office/powerpoint/2010/main" val="3388149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snižování výdajů </a:t>
            </a:r>
            <a:r>
              <a:rPr lang="cs-CZ" sz="1600" dirty="0"/>
              <a:t>má zcela jasný charakter obranný a vyskytuje se v době, kdy je třeba posílit základní činnosti podniku. Je často spojena s tvorbou nové struktury podniku, zaváděním nových, ale na investice nenáročných technologií a proto je oprávněně nazývána reorganizační strategií.</a:t>
            </a:r>
          </a:p>
          <a:p>
            <a:pPr lvl="0" algn="just"/>
            <a:endParaRPr lang="cs-CZ" sz="1600" b="1" dirty="0" smtClean="0"/>
          </a:p>
          <a:p>
            <a:pPr lvl="0" algn="just"/>
            <a:r>
              <a:rPr lang="cs-CZ" sz="1600" b="1" dirty="0" smtClean="0"/>
              <a:t>Strategie </a:t>
            </a:r>
            <a:r>
              <a:rPr lang="cs-CZ" sz="1600" b="1" dirty="0"/>
              <a:t>zbavování se majetku</a:t>
            </a:r>
            <a:r>
              <a:rPr lang="cs-CZ" sz="1600" i="1" dirty="0"/>
              <a:t>,</a:t>
            </a:r>
            <a:r>
              <a:rPr lang="cs-CZ" sz="1600" b="1" dirty="0"/>
              <a:t> </a:t>
            </a:r>
            <a:r>
              <a:rPr lang="cs-CZ" sz="1600" dirty="0"/>
              <a:t>která představuje co nejlepší prodej vlastního nevyužívaného majetku nebo likvidaci neziskových aktivit. Tím tato strategie vytváří potřebnou hotovost nutnou k zvyšování strategických </a:t>
            </a:r>
            <a:r>
              <a:rPr lang="cs-CZ" sz="1600" dirty="0" smtClean="0"/>
              <a:t>investic.</a:t>
            </a:r>
          </a:p>
          <a:p>
            <a:pPr lvl="0" algn="just"/>
            <a:endParaRPr lang="cs-CZ" sz="1600" dirty="0" smtClean="0"/>
          </a:p>
          <a:p>
            <a:pPr lvl="0" algn="just"/>
            <a:r>
              <a:rPr lang="cs-CZ" sz="1600" b="1" dirty="0"/>
              <a:t>S</a:t>
            </a:r>
            <a:r>
              <a:rPr lang="cs-CZ" sz="1600" b="1" dirty="0" smtClean="0"/>
              <a:t>trategie </a:t>
            </a:r>
            <a:r>
              <a:rPr lang="cs-CZ" sz="1600" b="1" dirty="0"/>
              <a:t>likvidace</a:t>
            </a:r>
            <a:r>
              <a:rPr lang="cs-CZ" sz="1600" dirty="0"/>
              <a:t>, která představuje postupný prodej jednotlivých podnikových částí za jejich současnou hodnotu. Toto opatření je vždy výhodnější nežli pokračovat ve ztrátové činnosti a o veškerý majetek přijít.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328592" cy="507703"/>
          </a:xfrm>
        </p:spPr>
        <p:txBody>
          <a:bodyPr/>
          <a:lstStyle/>
          <a:p>
            <a:r>
              <a:rPr lang="cs-CZ" dirty="0" smtClean="0"/>
              <a:t>Defenzivní korporátní strategie -  typy II</a:t>
            </a:r>
            <a:endParaRPr lang="cs-CZ" dirty="0"/>
          </a:p>
        </p:txBody>
      </p:sp>
    </p:spTree>
    <p:extLst>
      <p:ext uri="{BB962C8B-B14F-4D97-AF65-F5344CB8AC3E}">
        <p14:creationId xmlns:p14="http://schemas.microsoft.com/office/powerpoint/2010/main" val="294336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Někteří autoři používají k charakteristice vlastnosti cílů akronym </a:t>
            </a:r>
            <a:r>
              <a:rPr lang="cs-CZ" sz="1600" b="1" dirty="0"/>
              <a:t>SMARTER, </a:t>
            </a:r>
            <a:r>
              <a:rPr lang="cs-CZ" sz="1600" dirty="0"/>
              <a:t>který navazuje na starší akronyma </a:t>
            </a:r>
            <a:r>
              <a:rPr lang="cs-CZ" sz="1600" b="1" dirty="0"/>
              <a:t>SMART</a:t>
            </a:r>
            <a:r>
              <a:rPr lang="cs-CZ" sz="1600" dirty="0"/>
              <a:t> kde písmeno „</a:t>
            </a:r>
            <a:r>
              <a:rPr lang="cs-CZ" sz="1600" b="1" dirty="0"/>
              <a:t>E“ </a:t>
            </a:r>
            <a:r>
              <a:rPr lang="cs-CZ" sz="1600" dirty="0"/>
              <a:t>vyjadřuje vlastnost</a:t>
            </a:r>
            <a:r>
              <a:rPr lang="cs-CZ" sz="1600" b="1" dirty="0"/>
              <a:t> „</a:t>
            </a:r>
            <a:r>
              <a:rPr lang="cs-CZ" sz="1600" b="1" dirty="0" err="1"/>
              <a:t>ethical</a:t>
            </a:r>
            <a:r>
              <a:rPr lang="cs-CZ" sz="1600" b="1" dirty="0"/>
              <a:t> </a:t>
            </a:r>
            <a:r>
              <a:rPr lang="cs-CZ" sz="1600" dirty="0"/>
              <a:t>(etický) a písmeno </a:t>
            </a:r>
            <a:r>
              <a:rPr lang="cs-CZ" sz="1600" b="1" dirty="0"/>
              <a:t>„R“</a:t>
            </a:r>
            <a:r>
              <a:rPr lang="cs-CZ" sz="1600" dirty="0"/>
              <a:t> pak označuje </a:t>
            </a:r>
            <a:r>
              <a:rPr lang="cs-CZ" sz="1600" b="1" dirty="0" err="1"/>
              <a:t>resourced</a:t>
            </a:r>
            <a:r>
              <a:rPr lang="cs-CZ" sz="1600" b="1" dirty="0"/>
              <a:t> </a:t>
            </a:r>
            <a:r>
              <a:rPr lang="cs-CZ" sz="1600" dirty="0"/>
              <a:t>(zaměřený na zdroje</a:t>
            </a:r>
            <a:r>
              <a:rPr lang="cs-CZ" sz="1600" dirty="0" smtClean="0"/>
              <a:t>).</a:t>
            </a:r>
          </a:p>
          <a:p>
            <a:pPr algn="just"/>
            <a:endParaRPr lang="cs-CZ" sz="1600" dirty="0" smtClean="0"/>
          </a:p>
          <a:p>
            <a:pPr algn="just"/>
            <a:r>
              <a:rPr lang="cs-CZ" sz="1600" dirty="0" smtClean="0"/>
              <a:t>V</a:t>
            </a:r>
            <a:r>
              <a:rPr lang="cs-CZ" sz="1600" dirty="0"/>
              <a:t> podmínkách České republiky někteří autoři využívají akronym </a:t>
            </a:r>
            <a:r>
              <a:rPr lang="cs-CZ" sz="1600" b="1" dirty="0"/>
              <a:t>KARAT, </a:t>
            </a:r>
            <a:r>
              <a:rPr lang="cs-CZ" sz="1600" dirty="0"/>
              <a:t>kde jednotlivá písmena označují následující vlastnosti cílů:</a:t>
            </a:r>
          </a:p>
          <a:p>
            <a:pPr lvl="1" algn="just"/>
            <a:r>
              <a:rPr lang="cs-CZ" sz="1600" b="1" dirty="0"/>
              <a:t>K – </a:t>
            </a:r>
            <a:r>
              <a:rPr lang="cs-CZ" sz="1600" dirty="0"/>
              <a:t>konkrétní</a:t>
            </a:r>
          </a:p>
          <a:p>
            <a:pPr lvl="1" algn="just"/>
            <a:r>
              <a:rPr lang="cs-CZ" sz="1600" b="1" dirty="0"/>
              <a:t>A – </a:t>
            </a:r>
            <a:r>
              <a:rPr lang="cs-CZ" sz="1600" dirty="0"/>
              <a:t>ambiciózní</a:t>
            </a:r>
          </a:p>
          <a:p>
            <a:pPr lvl="1" algn="just"/>
            <a:r>
              <a:rPr lang="cs-CZ" sz="1600" b="1" dirty="0"/>
              <a:t>R – </a:t>
            </a:r>
            <a:r>
              <a:rPr lang="cs-CZ" sz="1600" dirty="0"/>
              <a:t>reálné</a:t>
            </a:r>
          </a:p>
          <a:p>
            <a:pPr lvl="1" algn="just"/>
            <a:r>
              <a:rPr lang="cs-CZ" sz="1600" b="1" dirty="0"/>
              <a:t>A – </a:t>
            </a:r>
            <a:r>
              <a:rPr lang="cs-CZ" sz="1600" dirty="0"/>
              <a:t>akceptovatelné</a:t>
            </a:r>
          </a:p>
          <a:p>
            <a:pPr lvl="1" algn="just"/>
            <a:r>
              <a:rPr lang="cs-CZ" sz="1600" b="1" dirty="0"/>
              <a:t>T – </a:t>
            </a:r>
            <a:r>
              <a:rPr lang="cs-CZ" sz="1600" dirty="0"/>
              <a:t>terminované</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Pravidla pro stanovení cílů podniku II</a:t>
            </a:r>
            <a:endParaRPr lang="cs-CZ" dirty="0"/>
          </a:p>
        </p:txBody>
      </p:sp>
    </p:spTree>
    <p:extLst>
      <p:ext uri="{BB962C8B-B14F-4D97-AF65-F5344CB8AC3E}">
        <p14:creationId xmlns:p14="http://schemas.microsoft.com/office/powerpoint/2010/main" val="228770556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Integrační </a:t>
            </a:r>
            <a:r>
              <a:rPr lang="cs-CZ" sz="1600" dirty="0"/>
              <a:t>strategie mají za cíl získat možnost lepší kontroly nad dodavateli potřebných vstupů pro naši výrobu, distributory našich produktů i případně nad konkurencí v oboru. </a:t>
            </a:r>
            <a:endParaRPr lang="cs-CZ" sz="1600" dirty="0" smtClean="0"/>
          </a:p>
          <a:p>
            <a:pPr algn="just"/>
            <a:r>
              <a:rPr lang="cs-CZ" sz="1600" dirty="0" smtClean="0"/>
              <a:t>Jsou </a:t>
            </a:r>
            <a:r>
              <a:rPr lang="cs-CZ" sz="1600" dirty="0"/>
              <a:t>to opět svým zaměřením útočné strategie, které na rozdíl od předchozích, intenzivních strategií mají snahu ovládnout celý produkční řetězec a tak vytvořit podnikovou autarkii</a:t>
            </a:r>
            <a:r>
              <a:rPr lang="cs-CZ" sz="1600" b="1" dirty="0" smtClean="0"/>
              <a:t>.</a:t>
            </a:r>
            <a:endParaRPr lang="cs-CZ" sz="1600" dirty="0"/>
          </a:p>
          <a:p>
            <a:pPr algn="just"/>
            <a:r>
              <a:rPr lang="cs-CZ" sz="1600" dirty="0"/>
              <a:t>Tak vzniknou podmínky pro vytvoření uzavřeného podnikového hospodářského systému, který zajistí podnikovou soběstačnost</a:t>
            </a:r>
            <a:r>
              <a:rPr lang="cs-CZ" sz="1600" dirty="0" smtClean="0"/>
              <a:t>.</a:t>
            </a:r>
          </a:p>
          <a:p>
            <a:r>
              <a:rPr lang="cs-CZ" sz="1600" b="1" dirty="0" smtClean="0"/>
              <a:t>Strategie </a:t>
            </a:r>
            <a:r>
              <a:rPr lang="cs-CZ" sz="1600" b="1" dirty="0"/>
              <a:t>integrační </a:t>
            </a:r>
            <a:r>
              <a:rPr lang="cs-CZ" sz="1600" dirty="0"/>
              <a:t>lze rozdělit do následujících tří nosných skupin:</a:t>
            </a:r>
          </a:p>
          <a:p>
            <a:pPr lvl="1"/>
            <a:r>
              <a:rPr lang="cs-CZ" sz="1600" dirty="0" smtClean="0"/>
              <a:t>Strategie vertikální integrace</a:t>
            </a:r>
          </a:p>
          <a:p>
            <a:pPr lvl="2"/>
            <a:r>
              <a:rPr lang="cs-CZ" sz="1600" dirty="0" smtClean="0"/>
              <a:t>strategie </a:t>
            </a:r>
            <a:r>
              <a:rPr lang="cs-CZ" sz="1600" dirty="0" err="1" smtClean="0"/>
              <a:t>dopředné</a:t>
            </a:r>
            <a:r>
              <a:rPr lang="cs-CZ" sz="1600" dirty="0" smtClean="0"/>
              <a:t> (progresivní) integrace</a:t>
            </a:r>
            <a:r>
              <a:rPr lang="cs-CZ" sz="1600" dirty="0"/>
              <a:t>,</a:t>
            </a:r>
          </a:p>
          <a:p>
            <a:pPr lvl="2"/>
            <a:r>
              <a:rPr lang="cs-CZ" sz="1600" dirty="0"/>
              <a:t>strategie zpětné integrace</a:t>
            </a:r>
            <a:r>
              <a:rPr lang="cs-CZ" sz="1600" dirty="0" smtClean="0"/>
              <a:t>,</a:t>
            </a:r>
          </a:p>
          <a:p>
            <a:pPr lvl="2"/>
            <a:r>
              <a:rPr lang="cs-CZ" sz="1600" dirty="0" smtClean="0"/>
              <a:t>vyvážená integrace – kombinace </a:t>
            </a:r>
            <a:r>
              <a:rPr lang="cs-CZ" sz="1600" dirty="0" err="1" smtClean="0"/>
              <a:t>dopředné</a:t>
            </a:r>
            <a:r>
              <a:rPr lang="cs-CZ" sz="1600" dirty="0" smtClean="0"/>
              <a:t> a zpětné integrace,</a:t>
            </a:r>
            <a:endParaRPr lang="cs-CZ" sz="1600" dirty="0"/>
          </a:p>
          <a:p>
            <a:pPr lvl="1"/>
            <a:r>
              <a:rPr lang="cs-CZ" sz="1600" dirty="0"/>
              <a:t>strategie horizontální </a:t>
            </a:r>
            <a:r>
              <a:rPr lang="cs-CZ" sz="1600" dirty="0" smtClean="0"/>
              <a:t>integrace.</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Integrační korporátní strategie </a:t>
            </a:r>
            <a:endParaRPr lang="cs-CZ" dirty="0"/>
          </a:p>
        </p:txBody>
      </p:sp>
    </p:spTree>
    <p:extLst>
      <p:ext uri="{BB962C8B-B14F-4D97-AF65-F5344CB8AC3E}">
        <p14:creationId xmlns:p14="http://schemas.microsoft.com/office/powerpoint/2010/main" val="365015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Vertikální integrace je strategie umožňující získání přímé kontroly nad hodnotovým řetězcem svého odvětví.</a:t>
            </a:r>
          </a:p>
          <a:p>
            <a:pPr algn="just"/>
            <a:r>
              <a:rPr lang="cs-CZ" sz="1600" dirty="0"/>
              <a:t>Tato strategie je jedním z hlavních hledisek při rozvoji </a:t>
            </a:r>
            <a:r>
              <a:rPr lang="cs-CZ" sz="1600" dirty="0" smtClean="0"/>
              <a:t>celopodnikové strategie. </a:t>
            </a:r>
          </a:p>
          <a:p>
            <a:pPr algn="just"/>
            <a:r>
              <a:rPr lang="cs-CZ" sz="1600" dirty="0" smtClean="0"/>
              <a:t>Důležitou </a:t>
            </a:r>
            <a:r>
              <a:rPr lang="cs-CZ" sz="1600" dirty="0"/>
              <a:t>otázkou </a:t>
            </a:r>
            <a:r>
              <a:rPr lang="cs-CZ" sz="1600" dirty="0" smtClean="0"/>
              <a:t>při rozhodování o vertikální integraci je</a:t>
            </a:r>
            <a:r>
              <a:rPr lang="cs-CZ" sz="1600" dirty="0"/>
              <a:t>, zda by </a:t>
            </a:r>
            <a:r>
              <a:rPr lang="cs-CZ" sz="1600" dirty="0" smtClean="0"/>
              <a:t>měl podnik rozvíjet své aktivity v jednom odvětví </a:t>
            </a:r>
            <a:r>
              <a:rPr lang="cs-CZ" sz="1600" dirty="0"/>
              <a:t>nebo </a:t>
            </a:r>
            <a:r>
              <a:rPr lang="cs-CZ" sz="1600" dirty="0" smtClean="0"/>
              <a:t>ve více průmyslových odvětví </a:t>
            </a:r>
            <a:r>
              <a:rPr lang="cs-CZ" sz="1600" dirty="0"/>
              <a:t>v rámci hodnotového řetězce </a:t>
            </a:r>
            <a:r>
              <a:rPr lang="cs-CZ" sz="1600" dirty="0" smtClean="0"/>
              <a:t>svého odvětví.</a:t>
            </a:r>
          </a:p>
          <a:p>
            <a:pPr algn="just"/>
            <a:endParaRPr lang="cs-CZ" sz="1600" dirty="0" smtClean="0"/>
          </a:p>
          <a:p>
            <a:pPr algn="just"/>
            <a:r>
              <a:rPr lang="cs-CZ" sz="1600" dirty="0" smtClean="0"/>
              <a:t>Klíčovými faktory ovlivňující rozhodování o realizaci vertikální integrace jsou</a:t>
            </a:r>
          </a:p>
          <a:p>
            <a:pPr lvl="1" algn="just"/>
            <a:r>
              <a:rPr lang="cs-CZ" sz="1600" dirty="0" smtClean="0"/>
              <a:t>Vývoj dynamiky daného odvětví a míra nejistoty poptávky</a:t>
            </a:r>
          </a:p>
          <a:p>
            <a:pPr lvl="1" algn="just"/>
            <a:r>
              <a:rPr lang="cs-CZ" sz="1600" dirty="0" smtClean="0"/>
              <a:t>Povaha konkurence v tomto a návazných odvětvích</a:t>
            </a:r>
          </a:p>
          <a:p>
            <a:pPr lvl="1" algn="just"/>
            <a:r>
              <a:rPr lang="cs-CZ" sz="1600" dirty="0" smtClean="0"/>
              <a:t>Vyjednávací síla dodavatelů a zákazníků</a:t>
            </a:r>
          </a:p>
          <a:p>
            <a:pPr lvl="1" algn="just"/>
            <a:r>
              <a:rPr lang="cs-CZ" sz="1600" dirty="0" smtClean="0"/>
              <a:t>Požadavky na celopodnikovou strategii</a:t>
            </a:r>
          </a:p>
          <a:p>
            <a:pPr algn="just"/>
            <a:endParaRPr lang="cs-CZ" sz="1600" dirty="0" smtClean="0"/>
          </a:p>
          <a:p>
            <a:pPr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smtClean="0"/>
              <a:t>Integrační korporátní strategie – vertikální integrace</a:t>
            </a:r>
            <a:endParaRPr lang="cs-CZ" dirty="0"/>
          </a:p>
        </p:txBody>
      </p:sp>
    </p:spTree>
    <p:extLst>
      <p:ext uri="{BB962C8B-B14F-4D97-AF65-F5344CB8AC3E}">
        <p14:creationId xmlns:p14="http://schemas.microsoft.com/office/powerpoint/2010/main" val="76272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úrovně vertikální integrace </a:t>
            </a:r>
            <a:endParaRPr lang="cs-CZ" dirty="0"/>
          </a:p>
        </p:txBody>
      </p:sp>
      <p:sp>
        <p:nvSpPr>
          <p:cNvPr id="6" name="TextovéPole 5"/>
          <p:cNvSpPr txBox="1"/>
          <p:nvPr/>
        </p:nvSpPr>
        <p:spPr>
          <a:xfrm>
            <a:off x="539552" y="914783"/>
            <a:ext cx="1224136" cy="369332"/>
          </a:xfrm>
          <a:prstGeom prst="rect">
            <a:avLst/>
          </a:prstGeom>
          <a:noFill/>
        </p:spPr>
        <p:txBody>
          <a:bodyPr wrap="square" rtlCol="0">
            <a:spAutoFit/>
          </a:bodyPr>
          <a:lstStyle/>
          <a:p>
            <a:endParaRPr lang="cs-CZ" dirty="0"/>
          </a:p>
        </p:txBody>
      </p:sp>
      <p:sp>
        <p:nvSpPr>
          <p:cNvPr id="4" name="Obdélník 3"/>
          <p:cNvSpPr/>
          <p:nvPr/>
        </p:nvSpPr>
        <p:spPr>
          <a:xfrm>
            <a:off x="715750" y="942758"/>
            <a:ext cx="3168352" cy="3049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Průmyslový hodnotový řetězec</a:t>
            </a:r>
            <a:endParaRPr lang="cs-CZ" sz="1600" dirty="0">
              <a:solidFill>
                <a:srgbClr val="000000"/>
              </a:solidFill>
            </a:endParaRPr>
          </a:p>
        </p:txBody>
      </p:sp>
      <p:sp>
        <p:nvSpPr>
          <p:cNvPr id="11" name="Obdélník 10"/>
          <p:cNvSpPr/>
          <p:nvPr/>
        </p:nvSpPr>
        <p:spPr>
          <a:xfrm>
            <a:off x="4525266" y="1150256"/>
            <a:ext cx="838821" cy="3582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žádná</a:t>
            </a:r>
            <a:endParaRPr lang="cs-CZ" sz="1600" dirty="0">
              <a:solidFill>
                <a:srgbClr val="000000"/>
              </a:solidFill>
            </a:endParaRPr>
          </a:p>
        </p:txBody>
      </p:sp>
      <p:sp>
        <p:nvSpPr>
          <p:cNvPr id="12" name="Obdélník 11"/>
          <p:cNvSpPr/>
          <p:nvPr/>
        </p:nvSpPr>
        <p:spPr>
          <a:xfrm>
            <a:off x="5626337" y="1166465"/>
            <a:ext cx="966210" cy="3420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částečná</a:t>
            </a:r>
            <a:endParaRPr lang="cs-CZ" sz="1600" dirty="0">
              <a:solidFill>
                <a:srgbClr val="000000"/>
              </a:solidFill>
            </a:endParaRPr>
          </a:p>
        </p:txBody>
      </p:sp>
      <p:sp>
        <p:nvSpPr>
          <p:cNvPr id="13" name="Obdélník 12"/>
          <p:cNvSpPr/>
          <p:nvPr/>
        </p:nvSpPr>
        <p:spPr>
          <a:xfrm>
            <a:off x="6908666" y="1168847"/>
            <a:ext cx="711696" cy="33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plná</a:t>
            </a:r>
            <a:endParaRPr lang="cs-CZ" sz="1600" dirty="0">
              <a:solidFill>
                <a:srgbClr val="000000"/>
              </a:solidFill>
            </a:endParaRPr>
          </a:p>
        </p:txBody>
      </p:sp>
      <p:sp>
        <p:nvSpPr>
          <p:cNvPr id="5" name="Vývojový diagram: spojnice mezi stránkami 4"/>
          <p:cNvSpPr/>
          <p:nvPr/>
        </p:nvSpPr>
        <p:spPr>
          <a:xfrm>
            <a:off x="1288795" y="1777430"/>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4" name="Vývojový diagram: spojnice mezi stránkami 13"/>
          <p:cNvSpPr/>
          <p:nvPr/>
        </p:nvSpPr>
        <p:spPr>
          <a:xfrm>
            <a:off x="1281661" y="2995670"/>
            <a:ext cx="1994361" cy="372415"/>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Výroba </a:t>
            </a:r>
            <a:endParaRPr lang="cs-CZ" sz="1600" dirty="0">
              <a:solidFill>
                <a:srgbClr val="000000"/>
              </a:solidFill>
            </a:endParaRPr>
          </a:p>
        </p:txBody>
      </p:sp>
      <p:sp>
        <p:nvSpPr>
          <p:cNvPr id="15" name="Vývojový diagram: spojnice mezi stránkami 14"/>
          <p:cNvSpPr/>
          <p:nvPr/>
        </p:nvSpPr>
        <p:spPr>
          <a:xfrm>
            <a:off x="1253416" y="2412994"/>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17" name="Vývojový diagram: spojnice mezi stránkami 16"/>
          <p:cNvSpPr/>
          <p:nvPr/>
        </p:nvSpPr>
        <p:spPr>
          <a:xfrm>
            <a:off x="1254613" y="3587833"/>
            <a:ext cx="2001677" cy="43470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a prodej</a:t>
            </a:r>
            <a:endParaRPr lang="cs-CZ" sz="1600" dirty="0">
              <a:solidFill>
                <a:srgbClr val="000000"/>
              </a:solidFill>
            </a:endParaRPr>
          </a:p>
        </p:txBody>
      </p:sp>
      <p:sp>
        <p:nvSpPr>
          <p:cNvPr id="18" name="Vývojový diagram: spojnice mezi stránkami 17"/>
          <p:cNvSpPr/>
          <p:nvPr/>
        </p:nvSpPr>
        <p:spPr>
          <a:xfrm>
            <a:off x="1202864" y="4229081"/>
            <a:ext cx="2052228" cy="4230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Poprodejní služby</a:t>
            </a:r>
            <a:endParaRPr lang="cs-CZ" sz="1600" dirty="0">
              <a:solidFill>
                <a:srgbClr val="000000"/>
              </a:solidFill>
            </a:endParaRPr>
          </a:p>
        </p:txBody>
      </p:sp>
      <p:sp>
        <p:nvSpPr>
          <p:cNvPr id="19" name="Obdélník 18"/>
          <p:cNvSpPr/>
          <p:nvPr/>
        </p:nvSpPr>
        <p:spPr>
          <a:xfrm>
            <a:off x="4525266" y="772497"/>
            <a:ext cx="3168352" cy="3067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Úroveň integrace</a:t>
            </a:r>
            <a:endParaRPr lang="cs-CZ" sz="1600" dirty="0">
              <a:solidFill>
                <a:srgbClr val="000000"/>
              </a:solidFill>
            </a:endParaRPr>
          </a:p>
        </p:txBody>
      </p:sp>
      <p:sp>
        <p:nvSpPr>
          <p:cNvPr id="32" name="Vývojový diagram: spojnice 31"/>
          <p:cNvSpPr/>
          <p:nvPr/>
        </p:nvSpPr>
        <p:spPr>
          <a:xfrm>
            <a:off x="7002496" y="2375180"/>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Vývojový diagram: spojnice 33"/>
          <p:cNvSpPr/>
          <p:nvPr/>
        </p:nvSpPr>
        <p:spPr>
          <a:xfrm>
            <a:off x="7002496" y="176924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ývojový diagram: spojnice 34"/>
          <p:cNvSpPr/>
          <p:nvPr/>
        </p:nvSpPr>
        <p:spPr>
          <a:xfrm>
            <a:off x="5871520" y="4087326"/>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Vývojový diagram: spojnice 35"/>
          <p:cNvSpPr/>
          <p:nvPr/>
        </p:nvSpPr>
        <p:spPr>
          <a:xfrm>
            <a:off x="5871519" y="3540828"/>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Vývojový diagram: spojnice 36"/>
          <p:cNvSpPr/>
          <p:nvPr/>
        </p:nvSpPr>
        <p:spPr>
          <a:xfrm>
            <a:off x="5871521" y="296112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Vývojový diagram: spojnice 37"/>
          <p:cNvSpPr/>
          <p:nvPr/>
        </p:nvSpPr>
        <p:spPr>
          <a:xfrm>
            <a:off x="5871519" y="236553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Vývojový diagram: spojnice 38"/>
          <p:cNvSpPr/>
          <p:nvPr/>
        </p:nvSpPr>
        <p:spPr>
          <a:xfrm>
            <a:off x="5871519" y="1770284"/>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Vývojový diagram: spojnice 39"/>
          <p:cNvSpPr/>
          <p:nvPr/>
        </p:nvSpPr>
        <p:spPr>
          <a:xfrm>
            <a:off x="4676580" y="4117023"/>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676581" y="3558381"/>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ývojový diagram: spojnice 41"/>
          <p:cNvSpPr/>
          <p:nvPr/>
        </p:nvSpPr>
        <p:spPr>
          <a:xfrm>
            <a:off x="4690724" y="296280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Vývojový diagram: spojnice 42"/>
          <p:cNvSpPr/>
          <p:nvPr/>
        </p:nvSpPr>
        <p:spPr>
          <a:xfrm>
            <a:off x="4696868" y="2367219"/>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Vývojový diagram: spojnice 43"/>
          <p:cNvSpPr/>
          <p:nvPr/>
        </p:nvSpPr>
        <p:spPr>
          <a:xfrm>
            <a:off x="4690724" y="1789191"/>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Vývojový diagram: spojnice 44"/>
          <p:cNvSpPr/>
          <p:nvPr/>
        </p:nvSpPr>
        <p:spPr>
          <a:xfrm>
            <a:off x="7002493" y="2951379"/>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7026591" y="3530923"/>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Vývojový diagram: spojnice 46"/>
          <p:cNvSpPr/>
          <p:nvPr/>
        </p:nvSpPr>
        <p:spPr>
          <a:xfrm>
            <a:off x="7013645" y="4131227"/>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49" name="Přímá spojnice 48"/>
          <p:cNvCxnSpPr>
            <a:stCxn id="38" idx="4"/>
            <a:endCxn id="37" idx="0"/>
          </p:cNvCxnSpPr>
          <p:nvPr/>
        </p:nvCxnSpPr>
        <p:spPr>
          <a:xfrm>
            <a:off x="6109439" y="2820751"/>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0" name="Přímá spojnice 49"/>
          <p:cNvCxnSpPr/>
          <p:nvPr/>
        </p:nvCxnSpPr>
        <p:spPr>
          <a:xfrm>
            <a:off x="7251564" y="3983803"/>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a:off x="7264511" y="3381167"/>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3" name="Přímá spojnice 52"/>
          <p:cNvCxnSpPr/>
          <p:nvPr/>
        </p:nvCxnSpPr>
        <p:spPr>
          <a:xfrm>
            <a:off x="7240413" y="2214977"/>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8" name="Přímá spojnice 57"/>
          <p:cNvCxnSpPr/>
          <p:nvPr/>
        </p:nvCxnSpPr>
        <p:spPr>
          <a:xfrm>
            <a:off x="7236276" y="2803925"/>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6134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typy vertikální integrace </a:t>
            </a:r>
            <a:endParaRPr lang="cs-CZ" dirty="0"/>
          </a:p>
        </p:txBody>
      </p:sp>
      <p:sp>
        <p:nvSpPr>
          <p:cNvPr id="6" name="TextovéPole 5"/>
          <p:cNvSpPr txBox="1"/>
          <p:nvPr/>
        </p:nvSpPr>
        <p:spPr>
          <a:xfrm>
            <a:off x="539552" y="914783"/>
            <a:ext cx="1224136" cy="369332"/>
          </a:xfrm>
          <a:prstGeom prst="rect">
            <a:avLst/>
          </a:prstGeom>
          <a:noFill/>
        </p:spPr>
        <p:txBody>
          <a:bodyPr wrap="square" rtlCol="0">
            <a:spAutoFit/>
          </a:bodyPr>
          <a:lstStyle/>
          <a:p>
            <a:endParaRPr lang="cs-CZ" dirty="0"/>
          </a:p>
        </p:txBody>
      </p:sp>
      <p:sp>
        <p:nvSpPr>
          <p:cNvPr id="4" name="Obdélník 3"/>
          <p:cNvSpPr/>
          <p:nvPr/>
        </p:nvSpPr>
        <p:spPr>
          <a:xfrm>
            <a:off x="694667" y="866519"/>
            <a:ext cx="3168352" cy="3049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Průmyslový hodnotový řetězec</a:t>
            </a:r>
            <a:endParaRPr lang="cs-CZ" sz="1600" dirty="0">
              <a:solidFill>
                <a:srgbClr val="000000"/>
              </a:solidFill>
            </a:endParaRPr>
          </a:p>
        </p:txBody>
      </p:sp>
      <p:sp>
        <p:nvSpPr>
          <p:cNvPr id="11" name="Obdélník 10"/>
          <p:cNvSpPr/>
          <p:nvPr/>
        </p:nvSpPr>
        <p:spPr>
          <a:xfrm>
            <a:off x="4041702" y="790970"/>
            <a:ext cx="1188350" cy="476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err="1" smtClean="0">
                <a:solidFill>
                  <a:srgbClr val="000000"/>
                </a:solidFill>
              </a:rPr>
              <a:t>Dopředná</a:t>
            </a:r>
            <a:r>
              <a:rPr lang="cs-CZ" sz="1600" dirty="0" smtClean="0">
                <a:solidFill>
                  <a:srgbClr val="000000"/>
                </a:solidFill>
              </a:rPr>
              <a:t> integrace</a:t>
            </a:r>
            <a:endParaRPr lang="cs-CZ" sz="1600" dirty="0">
              <a:solidFill>
                <a:srgbClr val="000000"/>
              </a:solidFill>
            </a:endParaRPr>
          </a:p>
        </p:txBody>
      </p:sp>
      <p:sp>
        <p:nvSpPr>
          <p:cNvPr id="12" name="Obdélník 11"/>
          <p:cNvSpPr/>
          <p:nvPr/>
        </p:nvSpPr>
        <p:spPr>
          <a:xfrm>
            <a:off x="5422215" y="796553"/>
            <a:ext cx="1086098" cy="4601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Zpětná integrace</a:t>
            </a:r>
            <a:endParaRPr lang="cs-CZ" sz="1600" dirty="0">
              <a:solidFill>
                <a:srgbClr val="000000"/>
              </a:solidFill>
            </a:endParaRPr>
          </a:p>
        </p:txBody>
      </p:sp>
      <p:sp>
        <p:nvSpPr>
          <p:cNvPr id="13" name="Obdélník 12"/>
          <p:cNvSpPr/>
          <p:nvPr/>
        </p:nvSpPr>
        <p:spPr>
          <a:xfrm>
            <a:off x="6639251" y="786699"/>
            <a:ext cx="1028814" cy="469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Vyvážená integrace</a:t>
            </a:r>
            <a:endParaRPr lang="cs-CZ" sz="1600" dirty="0">
              <a:solidFill>
                <a:srgbClr val="000000"/>
              </a:solidFill>
            </a:endParaRPr>
          </a:p>
        </p:txBody>
      </p:sp>
      <p:sp>
        <p:nvSpPr>
          <p:cNvPr id="5" name="Vývojový diagram: spojnice mezi stránkami 4"/>
          <p:cNvSpPr/>
          <p:nvPr/>
        </p:nvSpPr>
        <p:spPr>
          <a:xfrm>
            <a:off x="1288795" y="1777430"/>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4" name="Vývojový diagram: spojnice mezi stránkami 13"/>
          <p:cNvSpPr/>
          <p:nvPr/>
        </p:nvSpPr>
        <p:spPr>
          <a:xfrm>
            <a:off x="1281661" y="2995670"/>
            <a:ext cx="1994361" cy="372415"/>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Výroba </a:t>
            </a:r>
            <a:endParaRPr lang="cs-CZ" sz="1600" dirty="0">
              <a:solidFill>
                <a:srgbClr val="000000"/>
              </a:solidFill>
            </a:endParaRPr>
          </a:p>
        </p:txBody>
      </p:sp>
      <p:sp>
        <p:nvSpPr>
          <p:cNvPr id="15" name="Vývojový diagram: spojnice mezi stránkami 14"/>
          <p:cNvSpPr/>
          <p:nvPr/>
        </p:nvSpPr>
        <p:spPr>
          <a:xfrm>
            <a:off x="1253416" y="2412994"/>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17" name="Vývojový diagram: spojnice mezi stránkami 16"/>
          <p:cNvSpPr/>
          <p:nvPr/>
        </p:nvSpPr>
        <p:spPr>
          <a:xfrm>
            <a:off x="1254613" y="3587833"/>
            <a:ext cx="2001677" cy="43470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a prodej</a:t>
            </a:r>
            <a:endParaRPr lang="cs-CZ" sz="1600" dirty="0">
              <a:solidFill>
                <a:srgbClr val="000000"/>
              </a:solidFill>
            </a:endParaRPr>
          </a:p>
        </p:txBody>
      </p:sp>
      <p:sp>
        <p:nvSpPr>
          <p:cNvPr id="18" name="Vývojový diagram: spojnice mezi stránkami 17"/>
          <p:cNvSpPr/>
          <p:nvPr/>
        </p:nvSpPr>
        <p:spPr>
          <a:xfrm>
            <a:off x="1202864" y="4229081"/>
            <a:ext cx="2052228" cy="4230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Poprodejní služby</a:t>
            </a:r>
            <a:endParaRPr lang="cs-CZ" sz="1600" dirty="0">
              <a:solidFill>
                <a:srgbClr val="000000"/>
              </a:solidFill>
            </a:endParaRPr>
          </a:p>
        </p:txBody>
      </p:sp>
      <p:sp>
        <p:nvSpPr>
          <p:cNvPr id="32" name="Vývojový diagram: spojnice 31"/>
          <p:cNvSpPr/>
          <p:nvPr/>
        </p:nvSpPr>
        <p:spPr>
          <a:xfrm>
            <a:off x="7002496" y="2375180"/>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Vývojový diagram: spojnice 33"/>
          <p:cNvSpPr/>
          <p:nvPr/>
        </p:nvSpPr>
        <p:spPr>
          <a:xfrm>
            <a:off x="7002496" y="1769249"/>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ývojový diagram: spojnice 34"/>
          <p:cNvSpPr/>
          <p:nvPr/>
        </p:nvSpPr>
        <p:spPr>
          <a:xfrm>
            <a:off x="5871520" y="4087326"/>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Vývojový diagram: spojnice 35"/>
          <p:cNvSpPr/>
          <p:nvPr/>
        </p:nvSpPr>
        <p:spPr>
          <a:xfrm>
            <a:off x="5871519" y="3540828"/>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Vývojový diagram: spojnice 36"/>
          <p:cNvSpPr/>
          <p:nvPr/>
        </p:nvSpPr>
        <p:spPr>
          <a:xfrm>
            <a:off x="5871521" y="296112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Vývojový diagram: spojnice 37"/>
          <p:cNvSpPr/>
          <p:nvPr/>
        </p:nvSpPr>
        <p:spPr>
          <a:xfrm>
            <a:off x="5871519" y="236553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Vývojový diagram: spojnice 38"/>
          <p:cNvSpPr/>
          <p:nvPr/>
        </p:nvSpPr>
        <p:spPr>
          <a:xfrm>
            <a:off x="5871519" y="1770284"/>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Vývojový diagram: spojnice 39"/>
          <p:cNvSpPr/>
          <p:nvPr/>
        </p:nvSpPr>
        <p:spPr>
          <a:xfrm>
            <a:off x="4491476" y="4128203"/>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502625" y="3556094"/>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ývojový diagram: spojnice 41"/>
          <p:cNvSpPr/>
          <p:nvPr/>
        </p:nvSpPr>
        <p:spPr>
          <a:xfrm>
            <a:off x="4502625" y="2940871"/>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Vývojový diagram: spojnice 42"/>
          <p:cNvSpPr/>
          <p:nvPr/>
        </p:nvSpPr>
        <p:spPr>
          <a:xfrm>
            <a:off x="4502625" y="2356112"/>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Vývojový diagram: spojnice 43"/>
          <p:cNvSpPr/>
          <p:nvPr/>
        </p:nvSpPr>
        <p:spPr>
          <a:xfrm>
            <a:off x="4502625" y="1758092"/>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Vývojový diagram: spojnice 44"/>
          <p:cNvSpPr/>
          <p:nvPr/>
        </p:nvSpPr>
        <p:spPr>
          <a:xfrm>
            <a:off x="7002493" y="2951379"/>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7026591" y="3530923"/>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Vývojový diagram: spojnice 46"/>
          <p:cNvSpPr/>
          <p:nvPr/>
        </p:nvSpPr>
        <p:spPr>
          <a:xfrm>
            <a:off x="7013645" y="4131227"/>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ahnutá šipka doprava 1"/>
          <p:cNvSpPr/>
          <p:nvPr/>
        </p:nvSpPr>
        <p:spPr>
          <a:xfrm>
            <a:off x="4139952" y="2995670"/>
            <a:ext cx="351524" cy="9442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7" name="Zahnutá šipka doprava 6"/>
          <p:cNvSpPr/>
          <p:nvPr/>
        </p:nvSpPr>
        <p:spPr>
          <a:xfrm>
            <a:off x="3863019" y="2995670"/>
            <a:ext cx="564965" cy="156196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8" name="Zahnutá šipka doleva 7"/>
          <p:cNvSpPr/>
          <p:nvPr/>
        </p:nvSpPr>
        <p:spPr>
          <a:xfrm rot="10800000">
            <a:off x="5580112" y="2412994"/>
            <a:ext cx="291407" cy="87883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1" name="Zahnutá šipka dolů 20"/>
          <p:cNvSpPr/>
          <p:nvPr/>
        </p:nvSpPr>
        <p:spPr>
          <a:xfrm rot="16200000">
            <a:off x="4783918" y="2204227"/>
            <a:ext cx="1533739" cy="64146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4" name="Zahnutá šipka doleva 53"/>
          <p:cNvSpPr/>
          <p:nvPr/>
        </p:nvSpPr>
        <p:spPr>
          <a:xfrm rot="10800000">
            <a:off x="6697416" y="2397894"/>
            <a:ext cx="329174" cy="87065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5" name="Zahnutá šipka doprava 54"/>
          <p:cNvSpPr/>
          <p:nvPr/>
        </p:nvSpPr>
        <p:spPr>
          <a:xfrm>
            <a:off x="6657706" y="3143921"/>
            <a:ext cx="368884" cy="82769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331530163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err="1" smtClean="0"/>
              <a:t>dopředné</a:t>
            </a:r>
            <a:r>
              <a:rPr lang="cs-CZ" sz="1600" b="1" dirty="0" smtClean="0"/>
              <a:t> (progresivní</a:t>
            </a:r>
            <a:r>
              <a:rPr lang="cs-CZ" sz="1600" b="1" dirty="0"/>
              <a:t>) integrace </a:t>
            </a:r>
            <a:r>
              <a:rPr lang="cs-CZ" sz="1600" dirty="0" smtClean="0"/>
              <a:t>– výrobní </a:t>
            </a:r>
            <a:r>
              <a:rPr lang="cs-CZ" sz="1600" dirty="0"/>
              <a:t>společnost se zabývá prodejem nebo poprodejním průmyslem a prosazuje strategii integrace dopředu. Tato strategie se provádí, když chce společnost dosáhnout vyšších úspor z rozsahu a většího podílu na trhu. Mnoho výrobních společností vybudovalo své on-line prodejny a začalo prodávat své výrobky přímo spotřebitelům, obcházelo </a:t>
            </a:r>
            <a:r>
              <a:rPr lang="cs-CZ" sz="1600" dirty="0" smtClean="0"/>
              <a:t>maloobchodník.</a:t>
            </a:r>
          </a:p>
          <a:p>
            <a:pPr algn="just"/>
            <a:r>
              <a:rPr lang="cs-CZ" sz="1600" dirty="0" err="1" smtClean="0"/>
              <a:t>Dopředná</a:t>
            </a:r>
            <a:r>
              <a:rPr lang="cs-CZ" sz="1600" dirty="0" smtClean="0"/>
              <a:t> integrace je efektivní tehdy, jestliže: </a:t>
            </a:r>
          </a:p>
          <a:p>
            <a:pPr lvl="1" algn="just"/>
            <a:r>
              <a:rPr lang="cs-CZ" sz="1600" dirty="0" smtClean="0"/>
              <a:t>V odvětví </a:t>
            </a:r>
            <a:r>
              <a:rPr lang="cs-CZ" sz="1600" dirty="0"/>
              <a:t>je k dispozici jen málo kvalitních distributorů</a:t>
            </a:r>
            <a:r>
              <a:rPr lang="cs-CZ" sz="1600" dirty="0" smtClean="0"/>
              <a:t>. </a:t>
            </a:r>
          </a:p>
          <a:p>
            <a:pPr lvl="1" algn="just">
              <a:spcBef>
                <a:spcPts val="0"/>
              </a:spcBef>
            </a:pPr>
            <a:r>
              <a:rPr lang="cs-CZ" sz="1600" dirty="0" smtClean="0"/>
              <a:t>Distributoři </a:t>
            </a:r>
            <a:r>
              <a:rPr lang="cs-CZ" sz="1600" dirty="0"/>
              <a:t>nebo maloobchodníci mají vysoké </a:t>
            </a:r>
            <a:r>
              <a:rPr lang="cs-CZ" sz="1600" dirty="0" smtClean="0"/>
              <a:t>zisky. </a:t>
            </a:r>
          </a:p>
          <a:p>
            <a:pPr lvl="1" algn="just">
              <a:spcBef>
                <a:spcPts val="0"/>
              </a:spcBef>
            </a:pPr>
            <a:r>
              <a:rPr lang="cs-CZ" sz="1600" dirty="0" smtClean="0"/>
              <a:t>Distributoři </a:t>
            </a:r>
            <a:r>
              <a:rPr lang="cs-CZ" sz="1600" dirty="0"/>
              <a:t>jsou velmi </a:t>
            </a:r>
            <a:r>
              <a:rPr lang="cs-CZ" sz="1600" dirty="0" smtClean="0"/>
              <a:t>drazí, </a:t>
            </a:r>
            <a:r>
              <a:rPr lang="cs-CZ" sz="1600" dirty="0"/>
              <a:t>nespolehliví nebo neschopní splnit </a:t>
            </a:r>
            <a:r>
              <a:rPr lang="cs-CZ" sz="1600" dirty="0" smtClean="0"/>
              <a:t>požadavky společnosti </a:t>
            </a:r>
            <a:r>
              <a:rPr lang="cs-CZ" sz="1600" dirty="0"/>
              <a:t>na distribuci</a:t>
            </a:r>
            <a:r>
              <a:rPr lang="cs-CZ" sz="1600" dirty="0" smtClean="0"/>
              <a:t>.</a:t>
            </a:r>
          </a:p>
          <a:p>
            <a:pPr lvl="1" algn="just">
              <a:spcBef>
                <a:spcPts val="0"/>
              </a:spcBef>
            </a:pPr>
            <a:r>
              <a:rPr lang="cs-CZ" sz="1600" dirty="0" smtClean="0"/>
              <a:t>Očekává </a:t>
            </a:r>
            <a:r>
              <a:rPr lang="cs-CZ" sz="1600" dirty="0"/>
              <a:t>se, že odvětví bude výrazně růst</a:t>
            </a:r>
            <a:r>
              <a:rPr lang="cs-CZ" sz="1600" dirty="0" smtClean="0"/>
              <a:t>.</a:t>
            </a:r>
          </a:p>
          <a:p>
            <a:pPr lvl="1" algn="just">
              <a:spcBef>
                <a:spcPts val="0"/>
              </a:spcBef>
            </a:pPr>
            <a:r>
              <a:rPr lang="cs-CZ" sz="1600" dirty="0" smtClean="0"/>
              <a:t>Existují </a:t>
            </a:r>
            <a:r>
              <a:rPr lang="cs-CZ" sz="1600" dirty="0"/>
              <a:t>výhody stabilní výroby a distribuce</a:t>
            </a:r>
            <a:r>
              <a:rPr lang="cs-CZ" sz="1600" dirty="0" smtClean="0"/>
              <a:t>.</a:t>
            </a:r>
          </a:p>
          <a:p>
            <a:pPr lvl="1" algn="just">
              <a:spcBef>
                <a:spcPts val="0"/>
              </a:spcBef>
            </a:pPr>
            <a:r>
              <a:rPr lang="cs-CZ" sz="1600" dirty="0" smtClean="0"/>
              <a:t>Společnost </a:t>
            </a:r>
            <a:r>
              <a:rPr lang="cs-CZ" sz="1600" dirty="0"/>
              <a:t>disponuje dostatečnými zdroji a schopnostmi spravovat nové podnikání</a:t>
            </a:r>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Strategie </a:t>
            </a:r>
            <a:r>
              <a:rPr lang="cs-CZ" dirty="0" err="1" smtClean="0"/>
              <a:t>dopředné</a:t>
            </a:r>
            <a:r>
              <a:rPr lang="cs-CZ" dirty="0" smtClean="0"/>
              <a:t> integrace</a:t>
            </a:r>
            <a:endParaRPr lang="cs-CZ" dirty="0"/>
          </a:p>
        </p:txBody>
      </p:sp>
    </p:spTree>
    <p:extLst>
      <p:ext uri="{BB962C8B-B14F-4D97-AF65-F5344CB8AC3E}">
        <p14:creationId xmlns:p14="http://schemas.microsoft.com/office/powerpoint/2010/main" val="131768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zpětné integrace </a:t>
            </a:r>
            <a:r>
              <a:rPr lang="cs-CZ" sz="1600" dirty="0" smtClean="0"/>
              <a:t>– když </a:t>
            </a:r>
            <a:r>
              <a:rPr lang="cs-CZ" sz="1600" dirty="0"/>
              <a:t>stejná výrobní společnost začne vyrábět meziprodukty pro sebe nebo převezme své předchozí dodavatele, uplatňuje zpětnou integrační strategii. Firmy zavádějí zpětnou integrační strategii, aby zajistily stabilní vstupy zdrojů a staly se efektivnějšími</a:t>
            </a:r>
            <a:r>
              <a:rPr lang="cs-CZ" sz="1600" dirty="0" smtClean="0"/>
              <a:t>.</a:t>
            </a:r>
          </a:p>
          <a:p>
            <a:pPr marL="0" indent="0" algn="just">
              <a:buNone/>
            </a:pPr>
            <a:endParaRPr lang="cs-CZ" sz="1600" dirty="0" smtClean="0"/>
          </a:p>
          <a:p>
            <a:pPr algn="just"/>
            <a:r>
              <a:rPr lang="cs-CZ" sz="1600" dirty="0" smtClean="0"/>
              <a:t>Strategie zpětné integrace je nejvýhodnější v případě: </a:t>
            </a:r>
          </a:p>
          <a:p>
            <a:pPr lvl="1" algn="just"/>
            <a:r>
              <a:rPr lang="cs-CZ" sz="1600" dirty="0" smtClean="0"/>
              <a:t>Aktuální </a:t>
            </a:r>
            <a:r>
              <a:rPr lang="cs-CZ" sz="1600" dirty="0"/>
              <a:t>dodavatelé firmy jsou nespolehliví, </a:t>
            </a:r>
            <a:r>
              <a:rPr lang="cs-CZ" sz="1600" dirty="0" smtClean="0"/>
              <a:t>drazí </a:t>
            </a:r>
            <a:r>
              <a:rPr lang="cs-CZ" sz="1600" dirty="0"/>
              <a:t>nebo nemohou dodávat požadované vstupy</a:t>
            </a:r>
            <a:r>
              <a:rPr lang="cs-CZ" sz="1600" dirty="0" smtClean="0"/>
              <a:t>. </a:t>
            </a:r>
          </a:p>
          <a:p>
            <a:pPr lvl="1" algn="just"/>
            <a:r>
              <a:rPr lang="cs-CZ" sz="1600" dirty="0" smtClean="0"/>
              <a:t>V odvětví </a:t>
            </a:r>
            <a:r>
              <a:rPr lang="cs-CZ" sz="1600" dirty="0"/>
              <a:t>je jen málo malých dodavatelů, ale řada konkurentů</a:t>
            </a:r>
            <a:r>
              <a:rPr lang="cs-CZ" sz="1600" dirty="0" smtClean="0"/>
              <a:t>. </a:t>
            </a:r>
          </a:p>
          <a:p>
            <a:pPr lvl="1" algn="just"/>
            <a:r>
              <a:rPr lang="cs-CZ" sz="1600" dirty="0" smtClean="0"/>
              <a:t>Odvětví </a:t>
            </a:r>
            <a:r>
              <a:rPr lang="cs-CZ" sz="1600" dirty="0"/>
              <a:t>se rychle rozšiřuje</a:t>
            </a:r>
            <a:r>
              <a:rPr lang="cs-CZ" sz="1600" dirty="0" smtClean="0"/>
              <a:t>. </a:t>
            </a:r>
          </a:p>
          <a:p>
            <a:pPr lvl="1" algn="just"/>
            <a:r>
              <a:rPr lang="cs-CZ" sz="1600" dirty="0" smtClean="0"/>
              <a:t>Ceny </a:t>
            </a:r>
            <a:r>
              <a:rPr lang="cs-CZ" sz="1600" dirty="0"/>
              <a:t>vstupů jsou nestabilní</a:t>
            </a:r>
            <a:r>
              <a:rPr lang="cs-CZ" sz="1600" dirty="0" smtClean="0"/>
              <a:t>. </a:t>
            </a:r>
          </a:p>
          <a:p>
            <a:pPr lvl="1" algn="just"/>
            <a:r>
              <a:rPr lang="cs-CZ" sz="1600" dirty="0" smtClean="0"/>
              <a:t>Dodavatelé </a:t>
            </a:r>
            <a:r>
              <a:rPr lang="cs-CZ" sz="1600" dirty="0"/>
              <a:t>dosahují vysokých zisků</a:t>
            </a:r>
            <a:r>
              <a:rPr lang="cs-CZ" sz="1600" dirty="0" smtClean="0"/>
              <a:t>. </a:t>
            </a:r>
          </a:p>
          <a:p>
            <a:pPr lvl="1" algn="just"/>
            <a:r>
              <a:rPr lang="cs-CZ" sz="1600" dirty="0" smtClean="0"/>
              <a:t>Společnost </a:t>
            </a:r>
            <a:r>
              <a:rPr lang="cs-CZ" sz="1600" dirty="0"/>
              <a:t>má potřebné zdroje a schopnosti pro správu nového </a:t>
            </a:r>
            <a:r>
              <a:rPr lang="cs-CZ" sz="1600" dirty="0" smtClean="0"/>
              <a:t>podnikání.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Strategie zpětné integrace</a:t>
            </a:r>
            <a:endParaRPr lang="cs-CZ" dirty="0"/>
          </a:p>
        </p:txBody>
      </p:sp>
    </p:spTree>
    <p:extLst>
      <p:ext uri="{BB962C8B-B14F-4D97-AF65-F5344CB8AC3E}">
        <p14:creationId xmlns:p14="http://schemas.microsoft.com/office/powerpoint/2010/main" val="406671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970" y="721557"/>
            <a:ext cx="75043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Žádná integrace </a:t>
            </a:r>
            <a:r>
              <a:rPr lang="cs-CZ" sz="1600" dirty="0" smtClean="0"/>
              <a:t>– strategie </a:t>
            </a:r>
            <a:r>
              <a:rPr lang="cs-CZ" sz="1600" dirty="0"/>
              <a:t>pro dosažení </a:t>
            </a:r>
            <a:r>
              <a:rPr lang="cs-CZ" sz="1600" dirty="0" smtClean="0"/>
              <a:t>požadovaných materiálů </a:t>
            </a:r>
            <a:r>
              <a:rPr lang="cs-CZ" sz="1600" dirty="0"/>
              <a:t>a trhů bez vnitřních převodů a bez </a:t>
            </a:r>
            <a:r>
              <a:rPr lang="cs-CZ" sz="1600" dirty="0" smtClean="0"/>
              <a:t>převodu vlastnictví. Je vhodná, </a:t>
            </a:r>
            <a:r>
              <a:rPr lang="cs-CZ" sz="1600" dirty="0"/>
              <a:t>když se </a:t>
            </a:r>
            <a:r>
              <a:rPr lang="cs-CZ" sz="1600" dirty="0" smtClean="0"/>
              <a:t>podniky </a:t>
            </a:r>
            <a:r>
              <a:rPr lang="cs-CZ" sz="1600" dirty="0"/>
              <a:t>zdráhají nakupovat specializované aktiva, potřebují snížit zisk z důvodu nedostatku rozvinuté poptávky nebo si mohou s </a:t>
            </a:r>
            <a:r>
              <a:rPr lang="cs-CZ" sz="1600" dirty="0" smtClean="0"/>
              <a:t>dodavateli </a:t>
            </a:r>
            <a:r>
              <a:rPr lang="cs-CZ" sz="1600" dirty="0"/>
              <a:t>(nebo distributory) dohodnout rozvrhy </a:t>
            </a:r>
            <a:r>
              <a:rPr lang="cs-CZ" sz="1600" dirty="0" smtClean="0"/>
              <a:t>dodávky.</a:t>
            </a:r>
          </a:p>
          <a:p>
            <a:pPr algn="just"/>
            <a:r>
              <a:rPr lang="cs-CZ" sz="1600" b="1" dirty="0" smtClean="0"/>
              <a:t>Quasi-integrace</a:t>
            </a:r>
            <a:r>
              <a:rPr lang="cs-CZ" sz="1600" dirty="0" smtClean="0"/>
              <a:t> – kvazi-integrované podniky nechtějí vlastnit 100 % </a:t>
            </a:r>
            <a:r>
              <a:rPr lang="cs-CZ" sz="1600" dirty="0"/>
              <a:t>sousedních obchodních jednotek ve vertikálním řetězci. </a:t>
            </a:r>
            <a:r>
              <a:rPr lang="cs-CZ" sz="1600" dirty="0" smtClean="0"/>
              <a:t>Kvazi-integrované </a:t>
            </a:r>
            <a:r>
              <a:rPr lang="cs-CZ" sz="1600" dirty="0"/>
              <a:t>uspořádání představuje větší podíl rizikového kapitálu, ale také poskytuje větší flexibilitu v reakci na měnící se podmínky, než může smlouva </a:t>
            </a:r>
            <a:r>
              <a:rPr lang="cs-CZ" sz="1600" dirty="0" smtClean="0"/>
              <a:t>poskytnout.</a:t>
            </a:r>
          </a:p>
          <a:p>
            <a:pPr algn="just"/>
            <a:r>
              <a:rPr lang="cs-CZ" sz="1600" b="1" dirty="0" smtClean="0"/>
              <a:t>Kuželová integrace </a:t>
            </a:r>
            <a:r>
              <a:rPr lang="cs-CZ" sz="1600" dirty="0" smtClean="0"/>
              <a:t>– podniky </a:t>
            </a:r>
            <a:r>
              <a:rPr lang="cs-CZ" sz="1600" dirty="0"/>
              <a:t>jsou "kuželovitě integrovány", když jsou integrovány zpětně nebo dopředu, ale spoléhají </a:t>
            </a:r>
            <a:r>
              <a:rPr lang="cs-CZ" sz="1600" dirty="0" smtClean="0"/>
              <a:t>se na </a:t>
            </a:r>
            <a:r>
              <a:rPr lang="cs-CZ" sz="1600" dirty="0"/>
              <a:t>outsidery pro část svých dodavatelů nebo distribuce. Integrace kuželek představuje </a:t>
            </a:r>
            <a:r>
              <a:rPr lang="cs-CZ" sz="1600" dirty="0" smtClean="0"/>
              <a:t>kompromis </a:t>
            </a:r>
            <a:r>
              <a:rPr lang="cs-CZ" sz="1600" dirty="0"/>
              <a:t>mezi přáními ovládat sousední podniky a </a:t>
            </a:r>
            <a:r>
              <a:rPr lang="cs-CZ" sz="1600" dirty="0" smtClean="0"/>
              <a:t>potřebou </a:t>
            </a:r>
            <a:r>
              <a:rPr lang="cs-CZ" sz="1600" dirty="0"/>
              <a:t>si udržet strategickou </a:t>
            </a:r>
            <a:r>
              <a:rPr lang="cs-CZ" sz="1600" dirty="0" smtClean="0"/>
              <a:t>flexibilitu.</a:t>
            </a:r>
          </a:p>
          <a:p>
            <a:pPr algn="just"/>
            <a:r>
              <a:rPr lang="cs-CZ" sz="1600" b="1" dirty="0" smtClean="0"/>
              <a:t>Úplná integrace </a:t>
            </a:r>
            <a:r>
              <a:rPr lang="cs-CZ" sz="1600" dirty="0" smtClean="0"/>
              <a:t>– je využita</a:t>
            </a:r>
            <a:r>
              <a:rPr lang="cs-CZ" sz="1600" dirty="0"/>
              <a:t>, pokud cenová konkurence </a:t>
            </a:r>
            <a:r>
              <a:rPr lang="cs-CZ" sz="1600" dirty="0" smtClean="0"/>
              <a:t>je ohrožena, </a:t>
            </a:r>
            <a:r>
              <a:rPr lang="cs-CZ" sz="1600" dirty="0"/>
              <a:t>ztráty z dočasné nerovnováhy nejsou významné a malé škody vznikly v důsledku oddělení od externího trhu nebo technologické inteligence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Alternativy vertikální integrace</a:t>
            </a:r>
            <a:endParaRPr lang="cs-CZ" dirty="0"/>
          </a:p>
        </p:txBody>
      </p:sp>
    </p:spTree>
    <p:extLst>
      <p:ext uri="{BB962C8B-B14F-4D97-AF65-F5344CB8AC3E}">
        <p14:creationId xmlns:p14="http://schemas.microsoft.com/office/powerpoint/2010/main" val="428105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Snížení nákladů z </a:t>
            </a:r>
            <a:r>
              <a:rPr lang="cs-CZ" sz="1600" dirty="0"/>
              <a:t>důvodu eliminace nákladů na transakci na </a:t>
            </a:r>
            <a:r>
              <a:rPr lang="cs-CZ" sz="1600" dirty="0" smtClean="0"/>
              <a:t>trhu</a:t>
            </a:r>
          </a:p>
          <a:p>
            <a:pPr algn="just"/>
            <a:r>
              <a:rPr lang="cs-CZ" sz="1600" dirty="0" smtClean="0"/>
              <a:t>Zlepšená </a:t>
            </a:r>
            <a:r>
              <a:rPr lang="cs-CZ" sz="1600" dirty="0"/>
              <a:t>kvalita </a:t>
            </a:r>
            <a:r>
              <a:rPr lang="cs-CZ" sz="1600" dirty="0" smtClean="0"/>
              <a:t>dodávek</a:t>
            </a:r>
          </a:p>
          <a:p>
            <a:pPr algn="just"/>
            <a:r>
              <a:rPr lang="cs-CZ" sz="1600" dirty="0" smtClean="0"/>
              <a:t>Kritické </a:t>
            </a:r>
            <a:r>
              <a:rPr lang="cs-CZ" sz="1600" dirty="0"/>
              <a:t>prostředky lze získat prostřednictvím </a:t>
            </a:r>
            <a:r>
              <a:rPr lang="cs-CZ" sz="1600" dirty="0" smtClean="0"/>
              <a:t>vertikální integrace</a:t>
            </a:r>
          </a:p>
          <a:p>
            <a:pPr algn="just"/>
            <a:r>
              <a:rPr lang="cs-CZ" sz="1600" dirty="0" smtClean="0"/>
              <a:t>Lepší </a:t>
            </a:r>
            <a:r>
              <a:rPr lang="cs-CZ" sz="1600" dirty="0"/>
              <a:t>koordinace v dodavatelském </a:t>
            </a:r>
            <a:r>
              <a:rPr lang="cs-CZ" sz="1600" dirty="0" smtClean="0"/>
              <a:t>řetězci</a:t>
            </a:r>
          </a:p>
          <a:p>
            <a:pPr algn="just"/>
            <a:r>
              <a:rPr lang="cs-CZ" sz="1600" dirty="0" smtClean="0"/>
              <a:t>Větší </a:t>
            </a:r>
            <a:r>
              <a:rPr lang="cs-CZ" sz="1600" dirty="0"/>
              <a:t>podíl na </a:t>
            </a:r>
            <a:r>
              <a:rPr lang="cs-CZ" sz="1600" dirty="0" smtClean="0"/>
              <a:t>trhu</a:t>
            </a:r>
          </a:p>
          <a:p>
            <a:pPr algn="just"/>
            <a:r>
              <a:rPr lang="cs-CZ" sz="1600" dirty="0" smtClean="0"/>
              <a:t>Zabezpečené </a:t>
            </a:r>
            <a:r>
              <a:rPr lang="cs-CZ" sz="1600" dirty="0"/>
              <a:t>distribuční </a:t>
            </a:r>
            <a:r>
              <a:rPr lang="cs-CZ" sz="1600" dirty="0" smtClean="0"/>
              <a:t>kanály</a:t>
            </a:r>
          </a:p>
          <a:p>
            <a:pPr algn="just"/>
            <a:r>
              <a:rPr lang="cs-CZ" sz="1600" dirty="0" smtClean="0"/>
              <a:t>Usnadňuje </a:t>
            </a:r>
            <a:r>
              <a:rPr lang="cs-CZ" sz="1600" dirty="0"/>
              <a:t>investice do specializovaných aktiv (pozemků, hmotných aktiv a aktiv v oblasti lidských zdrojů</a:t>
            </a:r>
            <a:r>
              <a:rPr lang="cs-CZ" sz="1600" dirty="0" smtClean="0"/>
              <a:t>)</a:t>
            </a:r>
          </a:p>
          <a:p>
            <a:pPr algn="just"/>
            <a:r>
              <a:rPr lang="cs-CZ" sz="1600" dirty="0" smtClean="0"/>
              <a:t>Získání nových kompetencí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Výhody integrační korporátní strategie </a:t>
            </a:r>
            <a:endParaRPr lang="cs-CZ" dirty="0"/>
          </a:p>
        </p:txBody>
      </p:sp>
    </p:spTree>
    <p:extLst>
      <p:ext uri="{BB962C8B-B14F-4D97-AF65-F5344CB8AC3E}">
        <p14:creationId xmlns:p14="http://schemas.microsoft.com/office/powerpoint/2010/main" val="369357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Horizontální </a:t>
            </a:r>
            <a:r>
              <a:rPr lang="cs-CZ" sz="1600" dirty="0"/>
              <a:t>integrace nastane, když </a:t>
            </a:r>
            <a:r>
              <a:rPr lang="cs-CZ" sz="1600" dirty="0" smtClean="0"/>
              <a:t>podnik získá hlavní konkurenty </a:t>
            </a:r>
            <a:r>
              <a:rPr lang="cs-CZ" sz="1600" dirty="0"/>
              <a:t>nebo </a:t>
            </a:r>
            <a:r>
              <a:rPr lang="cs-CZ" sz="1600" dirty="0" smtClean="0"/>
              <a:t>se sloučí </a:t>
            </a:r>
            <a:r>
              <a:rPr lang="cs-CZ" sz="1600" dirty="0"/>
              <a:t>s hlavními konkurenty nebo alespoň s jinou firmou působící ve stejné fázi řetězce přidané hodnoty. </a:t>
            </a:r>
            <a:endParaRPr lang="cs-CZ" sz="1600" dirty="0" smtClean="0"/>
          </a:p>
          <a:p>
            <a:pPr algn="just"/>
            <a:r>
              <a:rPr lang="cs-CZ" sz="1600" dirty="0" smtClean="0"/>
              <a:t>Cílem </a:t>
            </a:r>
            <a:r>
              <a:rPr lang="cs-CZ" sz="1600" dirty="0"/>
              <a:t>společnosti může být zefektivnění prostřednictvím větších úspor z rozsahu, vstoupit na jiný geografický trh nebo jednoduše snížit konkurenci pro dodavatele a zákazníky. </a:t>
            </a:r>
            <a:endParaRPr lang="cs-CZ" sz="1600" dirty="0" smtClean="0"/>
          </a:p>
          <a:p>
            <a:pPr algn="just"/>
            <a:r>
              <a:rPr lang="cs-CZ" sz="1600" dirty="0" smtClean="0"/>
              <a:t>Podíl </a:t>
            </a:r>
            <a:r>
              <a:rPr lang="cs-CZ" sz="1600" dirty="0"/>
              <a:t>na trhu se zvýší a společné dovednosti a schopnosti by měly vytvářet synergii.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Integrační korporátní strategie – horizontální integrace </a:t>
            </a:r>
            <a:endParaRPr lang="cs-CZ" dirty="0"/>
          </a:p>
        </p:txBody>
      </p:sp>
    </p:spTree>
    <p:extLst>
      <p:ext uri="{BB962C8B-B14F-4D97-AF65-F5344CB8AC3E}">
        <p14:creationId xmlns:p14="http://schemas.microsoft.com/office/powerpoint/2010/main" val="256706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Vyšší náklady, pokud společnost není schopna účinně řídit nové </a:t>
            </a:r>
            <a:r>
              <a:rPr lang="cs-CZ" sz="1600" dirty="0" smtClean="0"/>
              <a:t>činnosti</a:t>
            </a:r>
          </a:p>
          <a:p>
            <a:pPr algn="just"/>
            <a:r>
              <a:rPr lang="cs-CZ" sz="1600" dirty="0" smtClean="0"/>
              <a:t>Vlastnictví </a:t>
            </a:r>
            <a:r>
              <a:rPr lang="cs-CZ" sz="1600" dirty="0"/>
              <a:t>dodavatelských a distribučních kanálů může vést k nižší kvalitě výrobků a ke snížení účinnosti kvůli nedostatku </a:t>
            </a:r>
            <a:r>
              <a:rPr lang="cs-CZ" sz="1600" dirty="0" smtClean="0"/>
              <a:t>konkurence</a:t>
            </a:r>
          </a:p>
          <a:p>
            <a:pPr algn="just"/>
            <a:r>
              <a:rPr lang="cs-CZ" sz="1600" dirty="0" smtClean="0"/>
              <a:t>Zvýšená </a:t>
            </a:r>
            <a:r>
              <a:rPr lang="cs-CZ" sz="1600" dirty="0"/>
              <a:t>byrokracie a vyšší investice vedou ke snížení </a:t>
            </a:r>
            <a:r>
              <a:rPr lang="cs-CZ" sz="1600" dirty="0" smtClean="0"/>
              <a:t>flexibility</a:t>
            </a:r>
          </a:p>
          <a:p>
            <a:pPr algn="just"/>
            <a:r>
              <a:rPr lang="cs-CZ" sz="1600" dirty="0" smtClean="0"/>
              <a:t>Vyšší </a:t>
            </a:r>
            <a:r>
              <a:rPr lang="cs-CZ" sz="1600" dirty="0"/>
              <a:t>potenciál pro právní důsledky vzhledem k velikosti (organizace se může stát monopolem</a:t>
            </a:r>
            <a:r>
              <a:rPr lang="cs-CZ" sz="1600" dirty="0" smtClean="0"/>
              <a:t>)</a:t>
            </a:r>
          </a:p>
          <a:p>
            <a:pPr algn="just"/>
            <a:r>
              <a:rPr lang="cs-CZ" sz="1600" dirty="0" smtClean="0"/>
              <a:t>Nové </a:t>
            </a:r>
            <a:r>
              <a:rPr lang="cs-CZ" sz="1600" dirty="0"/>
              <a:t>kompetence mohou být v rozporu se starými a vedou ke konkurenčnímu </a:t>
            </a:r>
            <a:r>
              <a:rPr lang="cs-CZ" sz="1600" dirty="0" smtClean="0"/>
              <a:t>znevýhodnění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76664" cy="507703"/>
          </a:xfrm>
        </p:spPr>
        <p:txBody>
          <a:bodyPr/>
          <a:lstStyle/>
          <a:p>
            <a:r>
              <a:rPr lang="cs-CZ" dirty="0" smtClean="0"/>
              <a:t>Nevýhody integrační korporátní strategie </a:t>
            </a:r>
            <a:endParaRPr lang="cs-CZ" dirty="0"/>
          </a:p>
        </p:txBody>
      </p:sp>
    </p:spTree>
    <p:extLst>
      <p:ext uri="{BB962C8B-B14F-4D97-AF65-F5344CB8AC3E}">
        <p14:creationId xmlns:p14="http://schemas.microsoft.com/office/powerpoint/2010/main" val="55754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cíle týkající se postavení podniku na trhu (tržní podíl, objem prodeje, velikost obratu aj.);</a:t>
            </a:r>
          </a:p>
          <a:p>
            <a:pPr lvl="0" algn="just"/>
            <a:r>
              <a:rPr lang="cs-CZ" sz="1600" dirty="0"/>
              <a:t>cíle týkající se rentability (zisk, rentabilita z obratu, z vlastního a celkového kapitálu);</a:t>
            </a:r>
          </a:p>
          <a:p>
            <a:pPr lvl="0" algn="just"/>
            <a:r>
              <a:rPr lang="cs-CZ" sz="1600" dirty="0"/>
              <a:t>finanční cíle (likvidita, struktura kapitálu, úvěrová důvěra, schopnost samofinancování);</a:t>
            </a:r>
          </a:p>
          <a:p>
            <a:pPr lvl="0" algn="just"/>
            <a:r>
              <a:rPr lang="cs-CZ" sz="1600" dirty="0"/>
              <a:t>sociální cíle (ekonomické a sociální zabezpečení zaměstnanců, výkony a postoje zaměstnanců a managementu, rozvoj osobnosti, pracovní uspokojení);</a:t>
            </a:r>
          </a:p>
          <a:p>
            <a:pPr lvl="0" algn="just"/>
            <a:r>
              <a:rPr lang="cs-CZ" sz="1600" dirty="0"/>
              <a:t>cíle týkající se tržní prestiže a společenského postavení (image a prestiž, společenský a regionální vliv, politický vliv, vztah k veřejnosti aj.).</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Skupiny oblasti cílů</a:t>
            </a:r>
            <a:endParaRPr lang="cs-CZ" dirty="0"/>
          </a:p>
        </p:txBody>
      </p:sp>
    </p:spTree>
    <p:extLst>
      <p:ext uri="{BB962C8B-B14F-4D97-AF65-F5344CB8AC3E}">
        <p14:creationId xmlns:p14="http://schemas.microsoft.com/office/powerpoint/2010/main" val="368228132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horizontální integrace</a:t>
            </a:r>
            <a:endParaRPr lang="cs-CZ" dirty="0"/>
          </a:p>
        </p:txBody>
      </p:sp>
      <p:sp>
        <p:nvSpPr>
          <p:cNvPr id="6" name="TextovéPole 5"/>
          <p:cNvSpPr txBox="1"/>
          <p:nvPr/>
        </p:nvSpPr>
        <p:spPr>
          <a:xfrm>
            <a:off x="539552" y="881383"/>
            <a:ext cx="7344816" cy="1815882"/>
          </a:xfrm>
          <a:prstGeom prst="rect">
            <a:avLst/>
          </a:prstGeom>
          <a:noFill/>
        </p:spPr>
        <p:txBody>
          <a:bodyPr wrap="square" rtlCol="0">
            <a:spAutoFit/>
          </a:bodyPr>
          <a:lstStyle/>
          <a:p>
            <a:pPr marL="285750" indent="-285750" algn="just">
              <a:buFont typeface="Arial" panose="020B0604020202020204" pitchFamily="34" charset="0"/>
              <a:buChar char="•"/>
            </a:pPr>
            <a:r>
              <a:rPr lang="cs-CZ" sz="1600" dirty="0"/>
              <a:t>Horizontální integrace nastane, když </a:t>
            </a:r>
            <a:r>
              <a:rPr lang="cs-CZ" sz="1600" dirty="0" smtClean="0"/>
              <a:t>podnik získá </a:t>
            </a:r>
            <a:r>
              <a:rPr lang="cs-CZ" sz="1600" dirty="0"/>
              <a:t>nebo </a:t>
            </a:r>
            <a:r>
              <a:rPr lang="cs-CZ" sz="1600" dirty="0" smtClean="0"/>
              <a:t>se sloučí </a:t>
            </a:r>
            <a:r>
              <a:rPr lang="cs-CZ" sz="1600" dirty="0"/>
              <a:t>s hlavními konkurenty nebo alespoň s jinou firmou působící ve stejné fázi řetězce přidané hodnoty. </a:t>
            </a:r>
            <a:endParaRPr lang="cs-CZ" sz="1600" dirty="0" smtClean="0"/>
          </a:p>
          <a:p>
            <a:pPr marL="285750" indent="-285750" algn="just">
              <a:buFont typeface="Arial" panose="020B0604020202020204" pitchFamily="34" charset="0"/>
              <a:buChar char="•"/>
            </a:pPr>
            <a:r>
              <a:rPr lang="cs-CZ" sz="1600" dirty="0" smtClean="0"/>
              <a:t>Cílem </a:t>
            </a:r>
            <a:r>
              <a:rPr lang="cs-CZ" sz="1600" dirty="0"/>
              <a:t>společnosti může být zefektivnění prostřednictvím větších úspor z rozsahu, vstoupit na jiný geografický trh nebo jednoduše snížit konkurenci pro dodavatele a zákazníky. Podíl na trhu se zvýší a společné dovednosti a schopnosti by měly vytvářet synergii</a:t>
            </a:r>
          </a:p>
        </p:txBody>
      </p:sp>
      <p:sp>
        <p:nvSpPr>
          <p:cNvPr id="5" name="Vývojový diagram: spojnice mezi stránkami 4"/>
          <p:cNvSpPr/>
          <p:nvPr/>
        </p:nvSpPr>
        <p:spPr>
          <a:xfrm>
            <a:off x="1288795" y="3505569"/>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5" name="Vývojový diagram: spojnice mezi stránkami 14"/>
          <p:cNvSpPr/>
          <p:nvPr/>
        </p:nvSpPr>
        <p:spPr>
          <a:xfrm>
            <a:off x="1255009" y="4140233"/>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32" name="Vývojový diagram: spojnice 31"/>
          <p:cNvSpPr/>
          <p:nvPr/>
        </p:nvSpPr>
        <p:spPr>
          <a:xfrm>
            <a:off x="5197200" y="3549044"/>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A</a:t>
            </a:r>
            <a:endParaRPr lang="cs-CZ" dirty="0">
              <a:solidFill>
                <a:srgbClr val="000000"/>
              </a:solidFill>
            </a:endParaRPr>
          </a:p>
        </p:txBody>
      </p:sp>
      <p:sp>
        <p:nvSpPr>
          <p:cNvPr id="40" name="Vývojový diagram: spojnice 39"/>
          <p:cNvSpPr/>
          <p:nvPr/>
        </p:nvSpPr>
        <p:spPr>
          <a:xfrm>
            <a:off x="4491476" y="4128203"/>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502625" y="3556094"/>
            <a:ext cx="475839" cy="455212"/>
          </a:xfrm>
          <a:prstGeom prst="flowChartConnector">
            <a:avLst/>
          </a:prstGeom>
          <a:solidFill>
            <a:schemeClr val="tx2">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5843932" y="3556094"/>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B</a:t>
            </a:r>
            <a:endParaRPr lang="cs-CZ" dirty="0">
              <a:solidFill>
                <a:srgbClr val="000000"/>
              </a:solidFill>
            </a:endParaRPr>
          </a:p>
        </p:txBody>
      </p:sp>
      <p:sp>
        <p:nvSpPr>
          <p:cNvPr id="9" name="Zahnutá šipka doprava 8"/>
          <p:cNvSpPr/>
          <p:nvPr/>
        </p:nvSpPr>
        <p:spPr>
          <a:xfrm>
            <a:off x="4139952" y="3556094"/>
            <a:ext cx="351524" cy="8878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9" name="Zahnutá šipka dolů 18"/>
          <p:cNvSpPr/>
          <p:nvPr/>
        </p:nvSpPr>
        <p:spPr>
          <a:xfrm>
            <a:off x="4572000" y="3219822"/>
            <a:ext cx="828627" cy="33627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48" name="Zahnutá šipka dolů 47"/>
          <p:cNvSpPr/>
          <p:nvPr/>
        </p:nvSpPr>
        <p:spPr>
          <a:xfrm>
            <a:off x="5438825" y="3203182"/>
            <a:ext cx="842749" cy="35291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0" name="Obdélník 19"/>
          <p:cNvSpPr/>
          <p:nvPr/>
        </p:nvSpPr>
        <p:spPr>
          <a:xfrm>
            <a:off x="4491476" y="2787774"/>
            <a:ext cx="231277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Horizontální integrace</a:t>
            </a:r>
            <a:endParaRPr lang="cs-CZ" sz="1600" dirty="0">
              <a:solidFill>
                <a:srgbClr val="000000"/>
              </a:solidFill>
            </a:endParaRPr>
          </a:p>
        </p:txBody>
      </p:sp>
      <p:sp>
        <p:nvSpPr>
          <p:cNvPr id="49" name="Obdélník 48"/>
          <p:cNvSpPr/>
          <p:nvPr/>
        </p:nvSpPr>
        <p:spPr>
          <a:xfrm>
            <a:off x="3427578" y="2777224"/>
            <a:ext cx="588661" cy="1769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cs-CZ" sz="1600" dirty="0" smtClean="0">
                <a:solidFill>
                  <a:srgbClr val="000000"/>
                </a:solidFill>
              </a:rPr>
              <a:t>Vertikální integrace</a:t>
            </a:r>
            <a:endParaRPr lang="cs-CZ" sz="1600" dirty="0">
              <a:solidFill>
                <a:srgbClr val="000000"/>
              </a:solidFill>
            </a:endParaRPr>
          </a:p>
        </p:txBody>
      </p:sp>
    </p:spTree>
    <p:extLst>
      <p:ext uri="{BB962C8B-B14F-4D97-AF65-F5344CB8AC3E}">
        <p14:creationId xmlns:p14="http://schemas.microsoft.com/office/powerpoint/2010/main" val="122552982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Diverzifikace nastává, když se organizace přesune do oblastí, které jsou zřetelně odlišné od jejích současných </a:t>
            </a:r>
            <a:r>
              <a:rPr lang="cs-CZ" sz="1600" dirty="0" smtClean="0"/>
              <a:t>podniků. </a:t>
            </a:r>
          </a:p>
          <a:p>
            <a:pPr algn="just"/>
            <a:r>
              <a:rPr lang="cs-CZ" sz="1600" dirty="0" smtClean="0"/>
              <a:t>Strategie diverzifikace </a:t>
            </a:r>
            <a:r>
              <a:rPr lang="cs-CZ" sz="1600" dirty="0"/>
              <a:t>mohou být vhodné pro </a:t>
            </a:r>
            <a:r>
              <a:rPr lang="cs-CZ" sz="1600" dirty="0" smtClean="0"/>
              <a:t>podniky, </a:t>
            </a:r>
            <a:r>
              <a:rPr lang="cs-CZ" sz="1600" dirty="0"/>
              <a:t>které nemohou dosáhnout svých růstových cílů v současném odvětví, se svými současnými produkty a trhy</a:t>
            </a:r>
            <a:r>
              <a:rPr lang="cs-CZ" sz="1600" dirty="0" smtClean="0"/>
              <a:t>.</a:t>
            </a:r>
          </a:p>
          <a:p>
            <a:pPr algn="just"/>
            <a:r>
              <a:rPr lang="cs-CZ" sz="1600" dirty="0"/>
              <a:t>Strategie </a:t>
            </a:r>
            <a:r>
              <a:rPr lang="cs-CZ" sz="1600" dirty="0" smtClean="0"/>
              <a:t>diverzifikační</a:t>
            </a:r>
            <a:r>
              <a:rPr lang="cs-CZ" sz="1600" b="1" dirty="0"/>
              <a:t> </a:t>
            </a:r>
            <a:r>
              <a:rPr lang="cs-CZ" sz="1600" dirty="0" smtClean="0"/>
              <a:t>jsou někdy nazývané </a:t>
            </a:r>
            <a:r>
              <a:rPr lang="cs-CZ" sz="1600" dirty="0"/>
              <a:t>jako „strategie divokého zvířete“ pro své možné komplikace při </a:t>
            </a:r>
            <a:r>
              <a:rPr lang="cs-CZ" sz="1600" dirty="0" smtClean="0"/>
              <a:t>řízení. </a:t>
            </a:r>
            <a:r>
              <a:rPr lang="cs-CZ" sz="1600" dirty="0"/>
              <a:t>Strategie této skupiny jsou v poslední době stále méně populární pro svou náročnost a složitost řízení, potřebu značného počtu odborníků, čímž se </a:t>
            </a:r>
            <a:r>
              <a:rPr lang="cs-CZ" sz="1600" dirty="0" smtClean="0"/>
              <a:t>prodražují.</a:t>
            </a:r>
          </a:p>
          <a:p>
            <a:pPr algn="just"/>
            <a:endParaRPr lang="cs-CZ" sz="1600" dirty="0" smtClean="0"/>
          </a:p>
          <a:p>
            <a:pPr marL="0" lvl="0" indent="0" algn="just">
              <a:buNone/>
            </a:pPr>
            <a:r>
              <a:rPr lang="cs-CZ" sz="1600" dirty="0" smtClean="0"/>
              <a:t>Typy diverzifikačních strategií: </a:t>
            </a:r>
          </a:p>
          <a:p>
            <a:pPr lvl="0" algn="just"/>
            <a:r>
              <a:rPr lang="cs-CZ" sz="1600" b="1" dirty="0" smtClean="0"/>
              <a:t>strategie soustředná </a:t>
            </a:r>
            <a:r>
              <a:rPr lang="cs-CZ" sz="1600" dirty="0" smtClean="0"/>
              <a:t>– dochází </a:t>
            </a:r>
            <a:r>
              <a:rPr lang="cs-CZ" sz="1600" dirty="0"/>
              <a:t>k rozšíření aktivit v oblasti původních podnikových aktivit a tak zajistit plně své postavení na pomalu se rozvíjejícím nebo stagnujícím </a:t>
            </a:r>
            <a:r>
              <a:rPr lang="cs-CZ" sz="1600" dirty="0" smtClean="0"/>
              <a:t>trhu;</a:t>
            </a:r>
          </a:p>
          <a:p>
            <a:pPr lvl="0" algn="just"/>
            <a:r>
              <a:rPr lang="cs-CZ" sz="1600" b="1" dirty="0" smtClean="0"/>
              <a:t>strategie horizontální </a:t>
            </a:r>
            <a:r>
              <a:rPr lang="cs-CZ" sz="1600" dirty="0" smtClean="0"/>
              <a:t>– dochází </a:t>
            </a:r>
            <a:r>
              <a:rPr lang="cs-CZ" sz="1600" dirty="0"/>
              <a:t>k zavádění nových produktů, které se nevztahují k hlavním činnostem podniku, ale je o ně zájem současných zákazníků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I</a:t>
            </a:r>
            <a:endParaRPr lang="cs-CZ" dirty="0"/>
          </a:p>
        </p:txBody>
      </p:sp>
    </p:spTree>
    <p:extLst>
      <p:ext uri="{BB962C8B-B14F-4D97-AF65-F5344CB8AC3E}">
        <p14:creationId xmlns:p14="http://schemas.microsoft.com/office/powerpoint/2010/main" val="28175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a:t>související diverzifikace </a:t>
            </a:r>
            <a:r>
              <a:rPr lang="cs-CZ" sz="1600" dirty="0" smtClean="0"/>
              <a:t>– související </a:t>
            </a:r>
            <a:r>
              <a:rPr lang="cs-CZ" sz="1600" dirty="0"/>
              <a:t>diverzifikace představuje strategický přístup k tvorbě hodnot, neboť je založen na využívání vazeb mezi řetězci aktivit a nákladů různých podniků ke snížení nákladů, přenosu dovedností a technologických znalostí a získání prospěchu z jiných druhů strategického </a:t>
            </a:r>
            <a:r>
              <a:rPr lang="cs-CZ" sz="1600" dirty="0" smtClean="0"/>
              <a:t>přizpůsobení.</a:t>
            </a:r>
          </a:p>
          <a:p>
            <a:pPr algn="just"/>
            <a:endParaRPr lang="cs-CZ" sz="1600" dirty="0" smtClean="0"/>
          </a:p>
          <a:p>
            <a:pPr algn="just"/>
            <a:r>
              <a:rPr lang="cs-CZ" sz="1600" b="1" dirty="0" smtClean="0"/>
              <a:t>Strategie </a:t>
            </a:r>
            <a:r>
              <a:rPr lang="cs-CZ" sz="1600" b="1" dirty="0"/>
              <a:t>nesouvisející diverzifikace</a:t>
            </a:r>
            <a:r>
              <a:rPr lang="cs-CZ" sz="1600" dirty="0"/>
              <a:t> </a:t>
            </a:r>
            <a:r>
              <a:rPr lang="cs-CZ" sz="1600" dirty="0" smtClean="0"/>
              <a:t>– nesouvisející </a:t>
            </a:r>
            <a:r>
              <a:rPr lang="cs-CZ" sz="1600" dirty="0"/>
              <a:t>diverzifikace představuje finanční přístup k diverzifikaci, kdy hodnota akcionářů vzrůstá z nápadného rozmístění firemních finančních zdrojů a z výkonných dovedností při zjišťování finančně atraktivních obchodních </a:t>
            </a:r>
            <a:r>
              <a:rPr lang="cs-CZ" sz="1600" dirty="0" smtClean="0"/>
              <a:t>příležitostí.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II</a:t>
            </a:r>
            <a:endParaRPr lang="cs-CZ" dirty="0"/>
          </a:p>
        </p:txBody>
      </p:sp>
    </p:spTree>
    <p:extLst>
      <p:ext uri="{BB962C8B-B14F-4D97-AF65-F5344CB8AC3E}">
        <p14:creationId xmlns:p14="http://schemas.microsoft.com/office/powerpoint/2010/main" val="89548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a:t>
            </a:r>
            <a:endParaRPr lang="cs-CZ" dirty="0"/>
          </a:p>
        </p:txBody>
      </p:sp>
      <p:graphicFrame>
        <p:nvGraphicFramePr>
          <p:cNvPr id="5" name="Zástupný symbol pro obsah 3"/>
          <p:cNvGraphicFramePr>
            <a:graphicFrameLocks/>
          </p:cNvGraphicFramePr>
          <p:nvPr>
            <p:extLst>
              <p:ext uri="{D42A27DB-BD31-4B8C-83A1-F6EECF244321}">
                <p14:modId xmlns:p14="http://schemas.microsoft.com/office/powerpoint/2010/main" val="682029708"/>
              </p:ext>
            </p:extLst>
          </p:nvPr>
        </p:nvGraphicFramePr>
        <p:xfrm>
          <a:off x="318355" y="1013249"/>
          <a:ext cx="8507289" cy="3012440"/>
        </p:xfrm>
        <a:graphic>
          <a:graphicData uri="http://schemas.openxmlformats.org/drawingml/2006/table">
            <a:tbl>
              <a:tblPr firstRow="1" bandRow="1">
                <a:tableStyleId>{5C22544A-7EE6-4342-B048-85BDC9FD1C3A}</a:tableStyleId>
              </a:tblPr>
              <a:tblGrid>
                <a:gridCol w="2835763">
                  <a:extLst>
                    <a:ext uri="{9D8B030D-6E8A-4147-A177-3AD203B41FA5}">
                      <a16:colId xmlns:a16="http://schemas.microsoft.com/office/drawing/2014/main" val="1878963592"/>
                    </a:ext>
                  </a:extLst>
                </a:gridCol>
                <a:gridCol w="1849930">
                  <a:extLst>
                    <a:ext uri="{9D8B030D-6E8A-4147-A177-3AD203B41FA5}">
                      <a16:colId xmlns:a16="http://schemas.microsoft.com/office/drawing/2014/main" val="228178752"/>
                    </a:ext>
                  </a:extLst>
                </a:gridCol>
                <a:gridCol w="3821596">
                  <a:extLst>
                    <a:ext uri="{9D8B030D-6E8A-4147-A177-3AD203B41FA5}">
                      <a16:colId xmlns:a16="http://schemas.microsoft.com/office/drawing/2014/main" val="1099550100"/>
                    </a:ext>
                  </a:extLst>
                </a:gridCol>
              </a:tblGrid>
              <a:tr h="370840">
                <a:tc>
                  <a:txBody>
                    <a:bodyPr/>
                    <a:lstStyle/>
                    <a:p>
                      <a:r>
                        <a:rPr lang="cs-CZ" sz="1600" dirty="0" smtClean="0"/>
                        <a:t>Typ diverzifikace</a:t>
                      </a:r>
                      <a:endParaRPr lang="cs-CZ" sz="1600" dirty="0"/>
                    </a:p>
                  </a:txBody>
                  <a:tcPr/>
                </a:tc>
                <a:tc>
                  <a:txBody>
                    <a:bodyPr/>
                    <a:lstStyle/>
                    <a:p>
                      <a:r>
                        <a:rPr lang="cs-CZ" sz="1600" dirty="0" smtClean="0"/>
                        <a:t>Příjmy z hlavní činnosti</a:t>
                      </a:r>
                      <a:endParaRPr lang="cs-CZ" sz="1600" dirty="0"/>
                    </a:p>
                  </a:txBody>
                  <a:tcPr/>
                </a:tc>
                <a:tc>
                  <a:txBody>
                    <a:bodyPr/>
                    <a:lstStyle/>
                    <a:p>
                      <a:r>
                        <a:rPr lang="cs-CZ" sz="1600" dirty="0" smtClean="0"/>
                        <a:t>Příklady </a:t>
                      </a:r>
                      <a:endParaRPr lang="cs-CZ" sz="1600" dirty="0"/>
                    </a:p>
                  </a:txBody>
                  <a:tcPr/>
                </a:tc>
                <a:extLst>
                  <a:ext uri="{0D108BD9-81ED-4DB2-BD59-A6C34878D82A}">
                    <a16:rowId xmlns:a16="http://schemas.microsoft.com/office/drawing/2014/main" val="1336370472"/>
                  </a:ext>
                </a:extLst>
              </a:tr>
              <a:tr h="370840">
                <a:tc>
                  <a:txBody>
                    <a:bodyPr/>
                    <a:lstStyle/>
                    <a:p>
                      <a:r>
                        <a:rPr lang="cs-CZ" sz="1600" dirty="0" smtClean="0"/>
                        <a:t>Jediné podnikání</a:t>
                      </a:r>
                      <a:endParaRPr lang="cs-CZ" sz="1600" dirty="0"/>
                    </a:p>
                  </a:txBody>
                  <a:tcPr/>
                </a:tc>
                <a:tc>
                  <a:txBody>
                    <a:bodyPr/>
                    <a:lstStyle/>
                    <a:p>
                      <a:r>
                        <a:rPr lang="en-US" sz="1600" dirty="0" smtClean="0"/>
                        <a:t>&gt; 95%</a:t>
                      </a:r>
                      <a:endParaRPr lang="cs-CZ" sz="1600" dirty="0"/>
                    </a:p>
                  </a:txBody>
                  <a:tcPr/>
                </a:tc>
                <a:tc>
                  <a:txBody>
                    <a:bodyPr/>
                    <a:lstStyle/>
                    <a:p>
                      <a:r>
                        <a:rPr lang="cs-CZ" sz="1600" dirty="0" smtClean="0"/>
                        <a:t>Coca-Cola, Google, </a:t>
                      </a:r>
                      <a:r>
                        <a:rPr lang="cs-CZ" sz="1600" dirty="0" err="1" smtClean="0"/>
                        <a:t>Facebook</a:t>
                      </a:r>
                      <a:endParaRPr lang="cs-CZ" sz="1600" dirty="0"/>
                    </a:p>
                  </a:txBody>
                  <a:tcPr/>
                </a:tc>
                <a:extLst>
                  <a:ext uri="{0D108BD9-81ED-4DB2-BD59-A6C34878D82A}">
                    <a16:rowId xmlns:a16="http://schemas.microsoft.com/office/drawing/2014/main" val="1504315043"/>
                  </a:ext>
                </a:extLst>
              </a:tr>
              <a:tr h="370840">
                <a:tc>
                  <a:txBody>
                    <a:bodyPr/>
                    <a:lstStyle/>
                    <a:p>
                      <a:r>
                        <a:rPr lang="cs-CZ" sz="1600" dirty="0" smtClean="0"/>
                        <a:t>Dominantní podnikání</a:t>
                      </a:r>
                      <a:endParaRPr lang="cs-CZ" sz="1600" dirty="0"/>
                    </a:p>
                  </a:txBody>
                  <a:tcPr/>
                </a:tc>
                <a:tc>
                  <a:txBody>
                    <a:bodyPr/>
                    <a:lstStyle/>
                    <a:p>
                      <a:r>
                        <a:rPr lang="cs-CZ" sz="1600" dirty="0" smtClean="0"/>
                        <a:t>70% - 95%</a:t>
                      </a:r>
                      <a:endParaRPr lang="cs-CZ" sz="1600" dirty="0"/>
                    </a:p>
                  </a:txBody>
                  <a:tcPr/>
                </a:tc>
                <a:tc>
                  <a:txBody>
                    <a:bodyPr/>
                    <a:lstStyle/>
                    <a:p>
                      <a:r>
                        <a:rPr lang="cs-CZ" sz="1600" dirty="0" smtClean="0"/>
                        <a:t>Nestlé, </a:t>
                      </a:r>
                      <a:r>
                        <a:rPr lang="cs-CZ" sz="1600" dirty="0" err="1" smtClean="0"/>
                        <a:t>Harley-Davidson</a:t>
                      </a:r>
                      <a:endParaRPr lang="cs-CZ" sz="1600" dirty="0"/>
                    </a:p>
                  </a:txBody>
                  <a:tcPr/>
                </a:tc>
                <a:extLst>
                  <a:ext uri="{0D108BD9-81ED-4DB2-BD59-A6C34878D82A}">
                    <a16:rowId xmlns:a16="http://schemas.microsoft.com/office/drawing/2014/main" val="236814579"/>
                  </a:ext>
                </a:extLst>
              </a:tr>
              <a:tr h="370840">
                <a:tc>
                  <a:txBody>
                    <a:bodyPr/>
                    <a:lstStyle/>
                    <a:p>
                      <a:r>
                        <a:rPr lang="cs-CZ" sz="1600" dirty="0" smtClean="0"/>
                        <a:t>Související diverzifikace</a:t>
                      </a:r>
                      <a:endParaRPr lang="cs-CZ" sz="1600" dirty="0"/>
                    </a:p>
                  </a:txBody>
                  <a:tcPr/>
                </a:tc>
                <a:tc>
                  <a:txBody>
                    <a:bodyPr/>
                    <a:lstStyle/>
                    <a:p>
                      <a:r>
                        <a:rPr lang="en-US" sz="1600" dirty="0" smtClean="0"/>
                        <a:t>&lt;</a:t>
                      </a:r>
                      <a:r>
                        <a:rPr lang="cs-CZ" sz="1600" dirty="0" smtClean="0"/>
                        <a:t> 70%</a:t>
                      </a:r>
                      <a:endParaRPr lang="cs-CZ" sz="1600" dirty="0"/>
                    </a:p>
                  </a:txBody>
                  <a:tcPr/>
                </a:tc>
                <a:tc>
                  <a:txBody>
                    <a:bodyPr/>
                    <a:lstStyle/>
                    <a:p>
                      <a:endParaRPr lang="cs-CZ" sz="1600" dirty="0"/>
                    </a:p>
                  </a:txBody>
                  <a:tcPr/>
                </a:tc>
                <a:extLst>
                  <a:ext uri="{0D108BD9-81ED-4DB2-BD59-A6C34878D82A}">
                    <a16:rowId xmlns:a16="http://schemas.microsoft.com/office/drawing/2014/main" val="3584268064"/>
                  </a:ext>
                </a:extLst>
              </a:tr>
              <a:tr h="370840">
                <a:tc>
                  <a:txBody>
                    <a:bodyPr/>
                    <a:lstStyle/>
                    <a:p>
                      <a:r>
                        <a:rPr lang="cs-CZ" sz="1600" dirty="0" smtClean="0"/>
                        <a:t>- s omezeným přístupem</a:t>
                      </a:r>
                      <a:endParaRPr lang="cs-CZ" sz="1600" dirty="0"/>
                    </a:p>
                  </a:txBody>
                  <a:tcPr/>
                </a:tc>
                <a:tc>
                  <a:txBody>
                    <a:bodyPr/>
                    <a:lstStyle/>
                    <a:p>
                      <a:endParaRPr lang="cs-CZ" sz="1600"/>
                    </a:p>
                  </a:txBody>
                  <a:tcPr/>
                </a:tc>
                <a:tc>
                  <a:txBody>
                    <a:bodyPr/>
                    <a:lstStyle/>
                    <a:p>
                      <a:r>
                        <a:rPr lang="cs-CZ" sz="1600" dirty="0" err="1" smtClean="0"/>
                        <a:t>Nike</a:t>
                      </a:r>
                      <a:r>
                        <a:rPr lang="cs-CZ" sz="1600" dirty="0" smtClean="0"/>
                        <a:t>, Johnson </a:t>
                      </a:r>
                      <a:r>
                        <a:rPr lang="en-US" sz="1600" dirty="0" smtClean="0"/>
                        <a:t>&amp;</a:t>
                      </a:r>
                      <a:r>
                        <a:rPr lang="cs-CZ" sz="1600" dirty="0" smtClean="0"/>
                        <a:t> Johnson</a:t>
                      </a:r>
                      <a:endParaRPr lang="cs-CZ" sz="1600" dirty="0"/>
                    </a:p>
                  </a:txBody>
                  <a:tcPr/>
                </a:tc>
                <a:extLst>
                  <a:ext uri="{0D108BD9-81ED-4DB2-BD59-A6C34878D82A}">
                    <a16:rowId xmlns:a16="http://schemas.microsoft.com/office/drawing/2014/main" val="935693185"/>
                  </a:ext>
                </a:extLst>
              </a:tr>
              <a:tr h="370840">
                <a:tc>
                  <a:txBody>
                    <a:bodyPr/>
                    <a:lstStyle/>
                    <a:p>
                      <a:r>
                        <a:rPr lang="cs-CZ" sz="1600" dirty="0" smtClean="0"/>
                        <a:t>- vázaná</a:t>
                      </a:r>
                      <a:endParaRPr lang="cs-CZ" sz="1600" dirty="0"/>
                    </a:p>
                  </a:txBody>
                  <a:tcPr/>
                </a:tc>
                <a:tc>
                  <a:txBody>
                    <a:bodyPr/>
                    <a:lstStyle/>
                    <a:p>
                      <a:endParaRPr lang="cs-CZ" sz="1600" dirty="0"/>
                    </a:p>
                  </a:txBody>
                  <a:tcPr/>
                </a:tc>
                <a:tc>
                  <a:txBody>
                    <a:bodyPr/>
                    <a:lstStyle/>
                    <a:p>
                      <a:r>
                        <a:rPr lang="cs-CZ" sz="1600" dirty="0" smtClean="0"/>
                        <a:t>Amazon,</a:t>
                      </a:r>
                      <a:r>
                        <a:rPr lang="cs-CZ" sz="1600" baseline="0" dirty="0" smtClean="0"/>
                        <a:t> </a:t>
                      </a:r>
                      <a:r>
                        <a:rPr lang="cs-CZ" sz="1600" baseline="0" dirty="0" err="1" smtClean="0"/>
                        <a:t>Disney</a:t>
                      </a:r>
                      <a:r>
                        <a:rPr lang="cs-CZ" sz="1600" baseline="0" dirty="0" smtClean="0"/>
                        <a:t>, GE</a:t>
                      </a:r>
                      <a:endParaRPr lang="cs-CZ" sz="1600" dirty="0"/>
                    </a:p>
                  </a:txBody>
                  <a:tcPr/>
                </a:tc>
                <a:extLst>
                  <a:ext uri="{0D108BD9-81ED-4DB2-BD59-A6C34878D82A}">
                    <a16:rowId xmlns:a16="http://schemas.microsoft.com/office/drawing/2014/main" val="3626375120"/>
                  </a:ext>
                </a:extLst>
              </a:tr>
              <a:tr h="370840">
                <a:tc>
                  <a:txBody>
                    <a:bodyPr/>
                    <a:lstStyle/>
                    <a:p>
                      <a:r>
                        <a:rPr lang="cs-CZ" sz="1600" dirty="0" smtClean="0"/>
                        <a:t>Nesouvisející diverzifikace (konglomerát)</a:t>
                      </a:r>
                      <a:endParaRPr lang="cs-CZ"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&lt;</a:t>
                      </a:r>
                      <a:r>
                        <a:rPr lang="cs-CZ" sz="1600" dirty="0" smtClean="0"/>
                        <a:t> 70%</a:t>
                      </a:r>
                    </a:p>
                    <a:p>
                      <a:endParaRPr lang="cs-CZ" sz="1600" dirty="0"/>
                    </a:p>
                  </a:txBody>
                  <a:tcPr/>
                </a:tc>
                <a:tc>
                  <a:txBody>
                    <a:bodyPr/>
                    <a:lstStyle/>
                    <a:p>
                      <a:r>
                        <a:rPr lang="cs-CZ" sz="1600" dirty="0" smtClean="0"/>
                        <a:t>Yamaha, Berkshire</a:t>
                      </a:r>
                      <a:r>
                        <a:rPr lang="cs-CZ" sz="1600" baseline="0" dirty="0" smtClean="0"/>
                        <a:t> Hathaway</a:t>
                      </a:r>
                      <a:endParaRPr lang="cs-CZ" sz="1600" dirty="0"/>
                    </a:p>
                  </a:txBody>
                  <a:tcPr/>
                </a:tc>
                <a:extLst>
                  <a:ext uri="{0D108BD9-81ED-4DB2-BD59-A6C34878D82A}">
                    <a16:rowId xmlns:a16="http://schemas.microsoft.com/office/drawing/2014/main" val="763080663"/>
                  </a:ext>
                </a:extLst>
              </a:tr>
            </a:tbl>
          </a:graphicData>
        </a:graphic>
      </p:graphicFrame>
    </p:spTree>
    <p:extLst>
      <p:ext uri="{BB962C8B-B14F-4D97-AF65-F5344CB8AC3E}">
        <p14:creationId xmlns:p14="http://schemas.microsoft.com/office/powerpoint/2010/main" val="70452101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Typologie podnikových strategií - </a:t>
            </a:r>
            <a:r>
              <a:rPr lang="cs-CZ" sz="3200" b="1">
                <a:solidFill>
                  <a:schemeClr val="bg1"/>
                </a:solidFill>
                <a:latin typeface="Times New Roman" panose="02020603050405020304" pitchFamily="18" charset="0"/>
                <a:cs typeface="Times New Roman" panose="02020603050405020304" pitchFamily="18" charset="0"/>
              </a:rPr>
              <a:t>business </a:t>
            </a:r>
            <a:r>
              <a:rPr lang="cs-CZ" sz="3200" b="1" smtClean="0">
                <a:solidFill>
                  <a:schemeClr val="bg1"/>
                </a:solidFill>
                <a:latin typeface="Times New Roman" panose="02020603050405020304" pitchFamily="18" charset="0"/>
                <a:cs typeface="Times New Roman" panose="02020603050405020304" pitchFamily="18" charset="0"/>
              </a:rPr>
              <a:t>strategie</a:t>
            </a: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119749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Business strategie </a:t>
            </a:r>
            <a:r>
              <a:rPr lang="cs-CZ" sz="1600" dirty="0"/>
              <a:t>vychází a navazuje na zpracovanou a presentovanou celopodnikovou strategii a vtiskují určenému podnikání na konkrétním trhu jeho specifický charakter, který má zajistit převahu nad konkurenty, kteří na tomto trhu </a:t>
            </a:r>
            <a:r>
              <a:rPr lang="cs-CZ" sz="1600" dirty="0" smtClean="0"/>
              <a:t>působí.</a:t>
            </a:r>
          </a:p>
          <a:p>
            <a:pPr algn="just"/>
            <a:r>
              <a:rPr lang="cs-CZ" sz="1600" dirty="0"/>
              <a:t>Business strategie bývají do českého jazyka překládány obvykle jako podnikatelské strategie a méně často pak jako obchodní </a:t>
            </a:r>
            <a:r>
              <a:rPr lang="cs-CZ" sz="1600" dirty="0" smtClean="0"/>
              <a:t>strategie.</a:t>
            </a:r>
          </a:p>
          <a:p>
            <a:pPr algn="just"/>
            <a:r>
              <a:rPr lang="cs-CZ" sz="1600" dirty="0" smtClean="0"/>
              <a:t>Cílem business strategie je zajistit:</a:t>
            </a:r>
          </a:p>
          <a:p>
            <a:pPr lvl="1" algn="just"/>
            <a:r>
              <a:rPr lang="cs-CZ" sz="1600" dirty="0"/>
              <a:t>Takovou úroveň podnikatelské výkonnosti, aby bylo zajištěno dosažení plánovaných cílů a tím i příznivých hospodářských výsledků.</a:t>
            </a:r>
          </a:p>
          <a:p>
            <a:pPr lvl="1" algn="just"/>
            <a:r>
              <a:rPr lang="cs-CZ" sz="1600" dirty="0"/>
              <a:t>Potřebný stupeň konkurenceschopnosti v oboru a na trzích, kde podnik působí.</a:t>
            </a:r>
          </a:p>
          <a:p>
            <a:pPr lvl="1" algn="just"/>
            <a:r>
              <a:rPr lang="cs-CZ" sz="1600" dirty="0"/>
              <a:t>Nezbytnou efektivnost a produktivitu výkonu potřebných podnikatelských </a:t>
            </a:r>
            <a:r>
              <a:rPr lang="cs-CZ" sz="1600" dirty="0" smtClean="0"/>
              <a:t>výkonů.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Podstata business strategie</a:t>
            </a:r>
            <a:endParaRPr lang="cs-CZ" dirty="0"/>
          </a:p>
        </p:txBody>
      </p:sp>
    </p:spTree>
    <p:extLst>
      <p:ext uri="{BB962C8B-B14F-4D97-AF65-F5344CB8AC3E}">
        <p14:creationId xmlns:p14="http://schemas.microsoft.com/office/powerpoint/2010/main" val="45047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Business strategie specifikuje způsob chování a soutěžení podnikatelského subjektu na vymezeném trhu a v konkrétním odvětví. V průběhu procesu specifikace vhodné business strategie by manažeři </a:t>
            </a:r>
            <a:r>
              <a:rPr lang="cs-CZ" sz="1600" dirty="0" smtClean="0"/>
              <a:t>měli odpovědět </a:t>
            </a:r>
            <a:r>
              <a:rPr lang="cs-CZ" sz="1600" dirty="0"/>
              <a:t>na tyto otázky:</a:t>
            </a:r>
          </a:p>
          <a:p>
            <a:pPr lvl="1" algn="just"/>
            <a:r>
              <a:rPr lang="cs-CZ" sz="1600" dirty="0"/>
              <a:t>KDO je můj zákazník, resp. zákaznický segment?</a:t>
            </a:r>
          </a:p>
          <a:p>
            <a:pPr lvl="1" algn="just"/>
            <a:r>
              <a:rPr lang="cs-CZ" sz="1600" dirty="0"/>
              <a:t>CO si zákazníci přejí, potřebují a požadují, aby byli spokojeni? </a:t>
            </a:r>
          </a:p>
          <a:p>
            <a:pPr lvl="1" algn="just"/>
            <a:r>
              <a:rPr lang="cs-CZ" sz="1600" dirty="0"/>
              <a:t>PROČ chceme potřeby a přání zákazníků uspokojit?</a:t>
            </a:r>
          </a:p>
          <a:p>
            <a:pPr lvl="1" algn="just"/>
            <a:r>
              <a:rPr lang="cs-CZ" sz="1600" dirty="0"/>
              <a:t>JAK můžeme uspokojit přání a potřeby našich zákazníků</a:t>
            </a:r>
            <a:r>
              <a:rPr lang="cs-CZ" sz="1600" dirty="0" smtClean="0"/>
              <a:t>?</a:t>
            </a:r>
          </a:p>
          <a:p>
            <a:pPr lvl="0" algn="just"/>
            <a:r>
              <a:rPr lang="cs-CZ" sz="1600" dirty="0"/>
              <a:t>Při formulaci efektivní business strategie je potřeba mít na paměti jednak vliv podniku (vliv nákladů a vliv ceny), ale také vliv odvětví, potažmo hybné síly odvětví a strategické zájmové skupiny. </a:t>
            </a:r>
            <a:endParaRPr lang="cs-CZ" sz="1600" dirty="0" smtClean="0"/>
          </a:p>
          <a:p>
            <a:pPr lvl="0" algn="just"/>
            <a:r>
              <a:rPr lang="cs-CZ" sz="1600" dirty="0" smtClean="0"/>
              <a:t>Business </a:t>
            </a:r>
            <a:r>
              <a:rPr lang="cs-CZ" sz="1600" dirty="0"/>
              <a:t>strategie by měla dát odpověď na otázku jak soutěžit, vystupovat vůči konkurenci. Business strategii determinuje strategická pozice podniku, založená na nákladech a tvorbě hodnoty, na konkrétním trhu.</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Specifika business strategie</a:t>
            </a:r>
            <a:endParaRPr lang="cs-CZ" dirty="0"/>
          </a:p>
        </p:txBody>
      </p:sp>
    </p:spTree>
    <p:extLst>
      <p:ext uri="{BB962C8B-B14F-4D97-AF65-F5344CB8AC3E}">
        <p14:creationId xmlns:p14="http://schemas.microsoft.com/office/powerpoint/2010/main" val="2296731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indent="-357188" algn="just"/>
            <a:r>
              <a:rPr lang="cs-CZ" sz="1600" b="1" dirty="0"/>
              <a:t>Volba trhu </a:t>
            </a:r>
            <a:r>
              <a:rPr lang="cs-CZ" sz="1600" b="1" i="1" dirty="0" smtClean="0"/>
              <a:t>– </a:t>
            </a:r>
            <a:r>
              <a:rPr lang="cs-CZ" sz="1600" dirty="0" smtClean="0"/>
              <a:t>Jak </a:t>
            </a:r>
            <a:r>
              <a:rPr lang="cs-CZ" sz="1600" dirty="0"/>
              <a:t>vstoupit, Kde vstoupit, Kdy </a:t>
            </a:r>
            <a:r>
              <a:rPr lang="cs-CZ" sz="1600" dirty="0" smtClean="0"/>
              <a:t>vstoupit: volba konkrétního trhu, ať už tuzemského nebo zahraničního a základního rozhodnutí spojená se vstupem na vybraný trh</a:t>
            </a:r>
            <a:endParaRPr lang="cs-CZ" sz="1600" dirty="0"/>
          </a:p>
          <a:p>
            <a:pPr marL="395478" indent="-285750" algn="just"/>
            <a:r>
              <a:rPr lang="cs-CZ" sz="1600" b="1" dirty="0"/>
              <a:t>Pokrytí </a:t>
            </a:r>
            <a:r>
              <a:rPr lang="cs-CZ" sz="1600" b="1" dirty="0" smtClean="0"/>
              <a:t>trhu</a:t>
            </a:r>
            <a:r>
              <a:rPr lang="cs-CZ" sz="1600" dirty="0" smtClean="0"/>
              <a:t> – na základě segmentace trhu a tržního cílení volba konkrétního tržního segmentu/tržních segmentů a tvorby pozice na zvolených segmentech</a:t>
            </a:r>
            <a:endParaRPr lang="cs-CZ" sz="1600" b="1" dirty="0"/>
          </a:p>
          <a:p>
            <a:pPr marL="357188" indent="-357188" algn="just"/>
            <a:r>
              <a:rPr lang="cs-CZ" sz="1600" b="1" dirty="0"/>
              <a:t>Strategie vůči </a:t>
            </a:r>
            <a:r>
              <a:rPr lang="cs-CZ" sz="1600" b="1" dirty="0" smtClean="0"/>
              <a:t>konkurenci</a:t>
            </a:r>
            <a:r>
              <a:rPr lang="cs-CZ" sz="1600" dirty="0" smtClean="0"/>
              <a:t> – stanovení pravidel chování vůči konkurenci, volba způsobu vedení konkurenčního boje</a:t>
            </a:r>
          </a:p>
          <a:p>
            <a:pPr marL="757238" lvl="1" indent="-357188" algn="just"/>
            <a:r>
              <a:rPr lang="cs-CZ" sz="1600" dirty="0" smtClean="0"/>
              <a:t>Generické  </a:t>
            </a:r>
            <a:r>
              <a:rPr lang="cs-CZ" sz="1600" dirty="0"/>
              <a:t>konkurenční strategie M. </a:t>
            </a:r>
            <a:r>
              <a:rPr lang="cs-CZ" sz="1600" dirty="0" err="1" smtClean="0"/>
              <a:t>Portera</a:t>
            </a:r>
            <a:endParaRPr lang="cs-CZ" sz="1600" dirty="0" smtClean="0"/>
          </a:p>
          <a:p>
            <a:pPr marL="757238" lvl="1" indent="-357188" algn="just"/>
            <a:r>
              <a:rPr lang="cs-CZ" sz="1600" dirty="0"/>
              <a:t>Konkurenční strategie P. </a:t>
            </a:r>
            <a:r>
              <a:rPr lang="cs-CZ" sz="1600" dirty="0" err="1" smtClean="0"/>
              <a:t>Kotlera</a:t>
            </a:r>
            <a:endParaRPr lang="cs-CZ" sz="1600" dirty="0" smtClean="0"/>
          </a:p>
          <a:p>
            <a:pPr marL="757238" lvl="1" indent="-357188" algn="just"/>
            <a:r>
              <a:rPr lang="cs-CZ" sz="1600" dirty="0" smtClean="0"/>
              <a:t>Konkurenční strategie podle P. </a:t>
            </a:r>
            <a:r>
              <a:rPr lang="cs-CZ" sz="1600" dirty="0" err="1" smtClean="0"/>
              <a:t>Druckera</a:t>
            </a:r>
            <a:endParaRPr lang="cs-CZ" sz="1600" dirty="0"/>
          </a:p>
          <a:p>
            <a:pPr marL="357188" indent="-357188" algn="just"/>
            <a:r>
              <a:rPr lang="cs-CZ" sz="1600" b="1" dirty="0" smtClean="0"/>
              <a:t>Strategie </a:t>
            </a:r>
            <a:r>
              <a:rPr lang="cs-CZ" sz="1600" b="1" dirty="0"/>
              <a:t>vůči </a:t>
            </a:r>
            <a:r>
              <a:rPr lang="cs-CZ" sz="1600" b="1" dirty="0" smtClean="0"/>
              <a:t>zákazníkům</a:t>
            </a:r>
            <a:r>
              <a:rPr lang="cs-CZ" sz="1600" dirty="0" smtClean="0"/>
              <a:t> – stanovení pravidel a způsobu chování vůči zákazníkům, jakým způsobem chci získat zákazníky</a:t>
            </a:r>
            <a:endParaRPr lang="cs-CZ" sz="1600" b="1" dirty="0"/>
          </a:p>
          <a:p>
            <a:pPr marL="357188" indent="-357188" algn="just"/>
            <a:r>
              <a:rPr lang="cs-CZ" sz="1600" b="1" dirty="0"/>
              <a:t>Strategie vůči distribučním </a:t>
            </a:r>
            <a:r>
              <a:rPr lang="cs-CZ" sz="1600" b="1" dirty="0" smtClean="0"/>
              <a:t>článkům</a:t>
            </a:r>
            <a:r>
              <a:rPr lang="cs-CZ" sz="1600" dirty="0" smtClean="0"/>
              <a:t> – stanovení pravidel chování a jednání s distribučními články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Základní strategická rozhodnutí spojená s business strategií</a:t>
            </a:r>
            <a:endParaRPr lang="cs-CZ" dirty="0"/>
          </a:p>
        </p:txBody>
      </p:sp>
    </p:spTree>
    <p:extLst>
      <p:ext uri="{BB962C8B-B14F-4D97-AF65-F5344CB8AC3E}">
        <p14:creationId xmlns:p14="http://schemas.microsoft.com/office/powerpoint/2010/main" val="440634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Generické konkurenční strategie podle M. </a:t>
            </a:r>
            <a:r>
              <a:rPr lang="cs-CZ" dirty="0" err="1" smtClean="0"/>
              <a:t>Portera</a:t>
            </a:r>
            <a:endParaRPr lang="cs-CZ" dirty="0"/>
          </a:p>
        </p:txBody>
      </p:sp>
      <p:graphicFrame>
        <p:nvGraphicFramePr>
          <p:cNvPr id="2" name="Tabulka 1"/>
          <p:cNvGraphicFramePr>
            <a:graphicFrameLocks noGrp="1"/>
          </p:cNvGraphicFramePr>
          <p:nvPr>
            <p:extLst/>
          </p:nvPr>
        </p:nvGraphicFramePr>
        <p:xfrm>
          <a:off x="539552" y="1059582"/>
          <a:ext cx="7488832" cy="3456383"/>
        </p:xfrm>
        <a:graphic>
          <a:graphicData uri="http://schemas.openxmlformats.org/drawingml/2006/table">
            <a:tbl>
              <a:tblPr firstRow="1" bandRow="1">
                <a:tableStyleId>{5C22544A-7EE6-4342-B048-85BDC9FD1C3A}</a:tableStyleId>
              </a:tblPr>
              <a:tblGrid>
                <a:gridCol w="653638">
                  <a:extLst>
                    <a:ext uri="{9D8B030D-6E8A-4147-A177-3AD203B41FA5}">
                      <a16:colId xmlns:a16="http://schemas.microsoft.com/office/drawing/2014/main" val="1314894386"/>
                    </a:ext>
                  </a:extLst>
                </a:gridCol>
                <a:gridCol w="1817677">
                  <a:extLst>
                    <a:ext uri="{9D8B030D-6E8A-4147-A177-3AD203B41FA5}">
                      <a16:colId xmlns:a16="http://schemas.microsoft.com/office/drawing/2014/main" val="1839375358"/>
                    </a:ext>
                  </a:extLst>
                </a:gridCol>
                <a:gridCol w="2472768">
                  <a:extLst>
                    <a:ext uri="{9D8B030D-6E8A-4147-A177-3AD203B41FA5}">
                      <a16:colId xmlns:a16="http://schemas.microsoft.com/office/drawing/2014/main" val="590029433"/>
                    </a:ext>
                  </a:extLst>
                </a:gridCol>
                <a:gridCol w="2544749">
                  <a:extLst>
                    <a:ext uri="{9D8B030D-6E8A-4147-A177-3AD203B41FA5}">
                      <a16:colId xmlns:a16="http://schemas.microsoft.com/office/drawing/2014/main" val="2150455027"/>
                    </a:ext>
                  </a:extLst>
                </a:gridCol>
              </a:tblGrid>
              <a:tr h="450564">
                <a:tc rowSpan="4">
                  <a:txBody>
                    <a:bodyPr/>
                    <a:lstStyle/>
                    <a:p>
                      <a:r>
                        <a:rPr lang="cs-CZ" dirty="0" smtClean="0">
                          <a:solidFill>
                            <a:srgbClr val="000000"/>
                          </a:solidFill>
                        </a:rPr>
                        <a:t>Rozsah konkurenčního působení</a:t>
                      </a:r>
                      <a:endParaRPr lang="cs-CZ" dirty="0">
                        <a:solidFill>
                          <a:srgbClr val="000000"/>
                        </a:solidFill>
                      </a:endParaRPr>
                    </a:p>
                  </a:txBody>
                  <a:tcPr vert="vert270"/>
                </a:tc>
                <a:tc>
                  <a:txBody>
                    <a:bodyPr/>
                    <a:lstStyle/>
                    <a:p>
                      <a:endParaRPr lang="cs-CZ" dirty="0">
                        <a:solidFill>
                          <a:srgbClr val="000000"/>
                        </a:solidFill>
                      </a:endParaRPr>
                    </a:p>
                  </a:txBody>
                  <a:tcPr/>
                </a:tc>
                <a:tc gridSpan="2">
                  <a:txBody>
                    <a:bodyPr/>
                    <a:lstStyle/>
                    <a:p>
                      <a:pPr algn="ctr"/>
                      <a:r>
                        <a:rPr lang="cs-CZ" dirty="0" smtClean="0">
                          <a:solidFill>
                            <a:srgbClr val="000000"/>
                          </a:solidFill>
                        </a:rPr>
                        <a:t>Konkurenční výhoda</a:t>
                      </a:r>
                      <a:endParaRPr lang="cs-CZ" dirty="0">
                        <a:solidFill>
                          <a:srgbClr val="000000"/>
                        </a:solidFill>
                      </a:endParaRPr>
                    </a:p>
                  </a:txBody>
                  <a:tcPr/>
                </a:tc>
                <a:tc hMerge="1">
                  <a:txBody>
                    <a:bodyPr/>
                    <a:lstStyle/>
                    <a:p>
                      <a:endParaRPr lang="cs-CZ" dirty="0"/>
                    </a:p>
                  </a:txBody>
                  <a:tcPr/>
                </a:tc>
                <a:extLst>
                  <a:ext uri="{0D108BD9-81ED-4DB2-BD59-A6C34878D82A}">
                    <a16:rowId xmlns:a16="http://schemas.microsoft.com/office/drawing/2014/main" val="3781693040"/>
                  </a:ext>
                </a:extLst>
              </a:tr>
              <a:tr h="450564">
                <a:tc vMerge="1">
                  <a:txBody>
                    <a:bodyPr/>
                    <a:lstStyle/>
                    <a:p>
                      <a:endParaRPr lang="cs-CZ" dirty="0"/>
                    </a:p>
                  </a:txBody>
                  <a:tcPr/>
                </a:tc>
                <a:tc>
                  <a:txBody>
                    <a:bodyPr/>
                    <a:lstStyle/>
                    <a:p>
                      <a:endParaRPr lang="cs-CZ">
                        <a:solidFill>
                          <a:srgbClr val="000000"/>
                        </a:solidFill>
                      </a:endParaRPr>
                    </a:p>
                  </a:txBody>
                  <a:tcPr/>
                </a:tc>
                <a:tc>
                  <a:txBody>
                    <a:bodyPr/>
                    <a:lstStyle/>
                    <a:p>
                      <a:pPr algn="ctr"/>
                      <a:r>
                        <a:rPr lang="cs-CZ" dirty="0" smtClean="0">
                          <a:solidFill>
                            <a:srgbClr val="000000"/>
                          </a:solidFill>
                        </a:rPr>
                        <a:t>Nízké náklady</a:t>
                      </a:r>
                      <a:endParaRPr lang="cs-CZ" dirty="0">
                        <a:solidFill>
                          <a:srgbClr val="000000"/>
                        </a:solidFill>
                      </a:endParaRPr>
                    </a:p>
                  </a:txBody>
                  <a:tcPr anchor="ctr"/>
                </a:tc>
                <a:tc>
                  <a:txBody>
                    <a:bodyPr/>
                    <a:lstStyle/>
                    <a:p>
                      <a:pPr algn="ctr"/>
                      <a:r>
                        <a:rPr lang="cs-CZ" dirty="0" smtClean="0">
                          <a:solidFill>
                            <a:srgbClr val="000000"/>
                          </a:solidFill>
                        </a:rPr>
                        <a:t>Diferenciace </a:t>
                      </a:r>
                      <a:endParaRPr lang="cs-CZ" dirty="0">
                        <a:solidFill>
                          <a:srgbClr val="000000"/>
                        </a:solidFill>
                      </a:endParaRPr>
                    </a:p>
                  </a:txBody>
                  <a:tcPr anchor="ctr"/>
                </a:tc>
                <a:extLst>
                  <a:ext uri="{0D108BD9-81ED-4DB2-BD59-A6C34878D82A}">
                    <a16:rowId xmlns:a16="http://schemas.microsoft.com/office/drawing/2014/main" val="1164112114"/>
                  </a:ext>
                </a:extLst>
              </a:tr>
              <a:tr h="1110980">
                <a:tc vMerge="1">
                  <a:txBody>
                    <a:bodyPr/>
                    <a:lstStyle/>
                    <a:p>
                      <a:endParaRPr lang="cs-CZ" dirty="0"/>
                    </a:p>
                  </a:txBody>
                  <a:tcPr vert="vert270" anchor="ctr"/>
                </a:tc>
                <a:tc>
                  <a:txBody>
                    <a:bodyPr/>
                    <a:lstStyle/>
                    <a:p>
                      <a:r>
                        <a:rPr lang="cs-CZ" dirty="0" smtClean="0">
                          <a:solidFill>
                            <a:srgbClr val="000000"/>
                          </a:solidFill>
                        </a:rPr>
                        <a:t>Široké zaměření (všechny trhy,</a:t>
                      </a:r>
                      <a:r>
                        <a:rPr lang="cs-CZ" baseline="0" dirty="0" smtClean="0">
                          <a:solidFill>
                            <a:srgbClr val="000000"/>
                          </a:solidFill>
                        </a:rPr>
                        <a:t> segmenty)</a:t>
                      </a:r>
                      <a:endParaRPr lang="cs-CZ" dirty="0">
                        <a:solidFill>
                          <a:srgbClr val="000000"/>
                        </a:solidFill>
                      </a:endParaRPr>
                    </a:p>
                  </a:txBody>
                  <a:tcPr anchor="ctr"/>
                </a:tc>
                <a:tc>
                  <a:txBody>
                    <a:bodyPr/>
                    <a:lstStyle/>
                    <a:p>
                      <a:pPr algn="ctr"/>
                      <a:r>
                        <a:rPr lang="cs-CZ" dirty="0" smtClean="0">
                          <a:solidFill>
                            <a:srgbClr val="000000"/>
                          </a:solidFill>
                        </a:rPr>
                        <a:t>Nákladové vedení</a:t>
                      </a:r>
                      <a:endParaRPr lang="cs-CZ" dirty="0">
                        <a:solidFill>
                          <a:srgbClr val="000000"/>
                        </a:solidFill>
                      </a:endParaRPr>
                    </a:p>
                  </a:txBody>
                  <a:tcPr anchor="ctr"/>
                </a:tc>
                <a:tc>
                  <a:txBody>
                    <a:bodyPr/>
                    <a:lstStyle/>
                    <a:p>
                      <a:pPr algn="ctr"/>
                      <a:r>
                        <a:rPr lang="cs-CZ" dirty="0" smtClean="0">
                          <a:solidFill>
                            <a:srgbClr val="000000"/>
                          </a:solidFill>
                        </a:rPr>
                        <a:t>Diferenciace </a:t>
                      </a:r>
                      <a:endParaRPr lang="cs-CZ" dirty="0">
                        <a:solidFill>
                          <a:srgbClr val="000000"/>
                        </a:solidFill>
                      </a:endParaRPr>
                    </a:p>
                  </a:txBody>
                  <a:tcPr anchor="ctr"/>
                </a:tc>
                <a:extLst>
                  <a:ext uri="{0D108BD9-81ED-4DB2-BD59-A6C34878D82A}">
                    <a16:rowId xmlns:a16="http://schemas.microsoft.com/office/drawing/2014/main" val="445103703"/>
                  </a:ext>
                </a:extLst>
              </a:tr>
              <a:tr h="1444275">
                <a:tc vMerge="1">
                  <a:txBody>
                    <a:bodyPr/>
                    <a:lstStyle/>
                    <a:p>
                      <a:endParaRPr lang="cs-CZ" dirty="0"/>
                    </a:p>
                  </a:txBody>
                  <a:tcPr/>
                </a:tc>
                <a:tc>
                  <a:txBody>
                    <a:bodyPr/>
                    <a:lstStyle/>
                    <a:p>
                      <a:r>
                        <a:rPr lang="cs-CZ" dirty="0" smtClean="0">
                          <a:solidFill>
                            <a:srgbClr val="000000"/>
                          </a:solidFill>
                        </a:rPr>
                        <a:t>Úzké zaměření (vybrané</a:t>
                      </a:r>
                      <a:r>
                        <a:rPr lang="cs-CZ" baseline="0" dirty="0" smtClean="0">
                          <a:solidFill>
                            <a:srgbClr val="000000"/>
                          </a:solidFill>
                        </a:rPr>
                        <a:t> trhy, segmenty)</a:t>
                      </a:r>
                      <a:endParaRPr lang="cs-CZ" dirty="0" smtClean="0">
                        <a:solidFill>
                          <a:srgbClr val="000000"/>
                        </a:solidFill>
                      </a:endParaRPr>
                    </a:p>
                    <a:p>
                      <a:endParaRPr lang="cs-CZ" dirty="0">
                        <a:solidFill>
                          <a:srgbClr val="000000"/>
                        </a:solidFill>
                      </a:endParaRPr>
                    </a:p>
                  </a:txBody>
                  <a:tcPr anchor="ctr"/>
                </a:tc>
                <a:tc>
                  <a:txBody>
                    <a:bodyPr/>
                    <a:lstStyle/>
                    <a:p>
                      <a:pPr algn="ctr"/>
                      <a:r>
                        <a:rPr lang="cs-CZ" dirty="0" smtClean="0">
                          <a:solidFill>
                            <a:srgbClr val="000000"/>
                          </a:solidFill>
                        </a:rPr>
                        <a:t>Nákladové soustředění</a:t>
                      </a:r>
                      <a:endParaRPr lang="cs-CZ" dirty="0">
                        <a:solidFill>
                          <a:srgbClr val="000000"/>
                        </a:solidFill>
                      </a:endParaRPr>
                    </a:p>
                  </a:txBody>
                  <a:tcPr anchor="ctr"/>
                </a:tc>
                <a:tc>
                  <a:txBody>
                    <a:bodyPr/>
                    <a:lstStyle/>
                    <a:p>
                      <a:pPr algn="ctr"/>
                      <a:r>
                        <a:rPr lang="cs-CZ" dirty="0" smtClean="0">
                          <a:solidFill>
                            <a:srgbClr val="000000"/>
                          </a:solidFill>
                        </a:rPr>
                        <a:t>Diferenciační</a:t>
                      </a:r>
                      <a:r>
                        <a:rPr lang="cs-CZ" baseline="0" dirty="0" smtClean="0">
                          <a:solidFill>
                            <a:srgbClr val="000000"/>
                          </a:solidFill>
                        </a:rPr>
                        <a:t> soustředění</a:t>
                      </a:r>
                      <a:endParaRPr lang="cs-CZ" dirty="0">
                        <a:solidFill>
                          <a:srgbClr val="000000"/>
                        </a:solidFill>
                      </a:endParaRPr>
                    </a:p>
                  </a:txBody>
                  <a:tcPr anchor="ctr"/>
                </a:tc>
                <a:extLst>
                  <a:ext uri="{0D108BD9-81ED-4DB2-BD59-A6C34878D82A}">
                    <a16:rowId xmlns:a16="http://schemas.microsoft.com/office/drawing/2014/main" val="2226763372"/>
                  </a:ext>
                </a:extLst>
              </a:tr>
            </a:tbl>
          </a:graphicData>
        </a:graphic>
      </p:graphicFrame>
      <p:sp>
        <p:nvSpPr>
          <p:cNvPr id="4" name="Obdélník 3"/>
          <p:cNvSpPr/>
          <p:nvPr/>
        </p:nvSpPr>
        <p:spPr>
          <a:xfrm>
            <a:off x="4499992" y="2751771"/>
            <a:ext cx="19442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Strategie modrého oceánu</a:t>
            </a:r>
            <a:endParaRPr lang="cs-CZ" dirty="0">
              <a:solidFill>
                <a:srgbClr val="000000"/>
              </a:solidFill>
            </a:endParaRPr>
          </a:p>
        </p:txBody>
      </p:sp>
    </p:spTree>
    <p:extLst>
      <p:ext uri="{BB962C8B-B14F-4D97-AF65-F5344CB8AC3E}">
        <p14:creationId xmlns:p14="http://schemas.microsoft.com/office/powerpoint/2010/main" val="334006348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Rudý oceán </a:t>
            </a:r>
            <a:r>
              <a:rPr lang="cs-CZ" sz="1600" dirty="0"/>
              <a:t>symbolizuje dnes běžná odvětví, jejichž hranice jsou vymezeny a jejichž pravidla hry všichni znají. Podle toho, jak přitvrzuje konkurence na takovém trhu, stávají se </a:t>
            </a:r>
            <a:r>
              <a:rPr lang="cs-CZ" sz="1600" dirty="0" smtClean="0"/>
              <a:t>perspektivy </a:t>
            </a:r>
            <a:r>
              <a:rPr lang="cs-CZ" sz="1600" dirty="0"/>
              <a:t>růstu a získávání zisku pro podnik pochybnými. Novinky se stávají rychle </a:t>
            </a:r>
            <a:r>
              <a:rPr lang="cs-CZ" sz="1600" dirty="0" smtClean="0"/>
              <a:t>zbožím </a:t>
            </a:r>
            <a:r>
              <a:rPr lang="cs-CZ" sz="1600" dirty="0"/>
              <a:t>masové spotřeby, ale rostoucí konkurence zabarvuje vody tohoto podnikatelského oceánu krvavě rudou barvou</a:t>
            </a:r>
            <a:r>
              <a:rPr lang="cs-CZ" sz="1600" dirty="0" smtClean="0"/>
              <a:t>.</a:t>
            </a:r>
          </a:p>
          <a:p>
            <a:pPr lvl="0" algn="just"/>
            <a:endParaRPr lang="cs-CZ" sz="1600" dirty="0" smtClean="0"/>
          </a:p>
          <a:p>
            <a:pPr marL="0" lvl="0" indent="0" algn="just">
              <a:buNone/>
            </a:pPr>
            <a:r>
              <a:rPr lang="cs-CZ" sz="1600" i="1" dirty="0" smtClean="0"/>
              <a:t>Základní charakteristiky strategie rudého oceánu:</a:t>
            </a:r>
          </a:p>
          <a:p>
            <a:r>
              <a:rPr lang="cs-CZ" sz="1600" dirty="0"/>
              <a:t>konkurovat na existujícím trhu;</a:t>
            </a:r>
          </a:p>
          <a:p>
            <a:r>
              <a:rPr lang="cs-CZ" sz="1600" dirty="0"/>
              <a:t>porážet konkurenci;</a:t>
            </a:r>
          </a:p>
          <a:p>
            <a:r>
              <a:rPr lang="cs-CZ" sz="1600" dirty="0"/>
              <a:t>využívat existující poptávku;</a:t>
            </a:r>
          </a:p>
          <a:p>
            <a:r>
              <a:rPr lang="cs-CZ" sz="1600" dirty="0"/>
              <a:t>nalézat kompromis mezi kvalitou a cenou;</a:t>
            </a:r>
          </a:p>
          <a:p>
            <a:r>
              <a:rPr lang="cs-CZ" sz="1600" dirty="0"/>
              <a:t>adaptovat systém činností podniku v souladu s jeho strategickou volbou: jedinečná kvalita nebo nízká cena.</a:t>
            </a:r>
          </a:p>
          <a:p>
            <a:pPr lvl="0"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Strategie rudého a modrého oceánu I</a:t>
            </a:r>
            <a:endParaRPr lang="cs-CZ" dirty="0"/>
          </a:p>
        </p:txBody>
      </p:sp>
    </p:spTree>
    <p:extLst>
      <p:ext uri="{BB962C8B-B14F-4D97-AF65-F5344CB8AC3E}">
        <p14:creationId xmlns:p14="http://schemas.microsoft.com/office/powerpoint/2010/main" val="185839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 podstatě lze cíle rozdělit do dvou základních skupin, kam patří:</a:t>
            </a:r>
          </a:p>
          <a:p>
            <a:pPr lvl="1" algn="just"/>
            <a:r>
              <a:rPr lang="cs-CZ" sz="1600" b="1" dirty="0"/>
              <a:t>Cíle obecné</a:t>
            </a:r>
            <a:r>
              <a:rPr lang="cs-CZ" sz="1600" dirty="0"/>
              <a:t>, které představují integrující prvek, z něhož vychází jak strategické tak i operativní řízení. Většinou mají charakter </a:t>
            </a:r>
            <a:r>
              <a:rPr lang="cs-CZ" sz="1600" b="1" dirty="0"/>
              <a:t>vůdčí ideje a </a:t>
            </a:r>
            <a:r>
              <a:rPr lang="cs-CZ" sz="1600" dirty="0"/>
              <a:t>orientují se na dosažení hodnot a realizovatelnost vize i poslání.</a:t>
            </a:r>
          </a:p>
          <a:p>
            <a:pPr lvl="1" algn="just"/>
            <a:r>
              <a:rPr lang="cs-CZ" sz="1600" b="1" dirty="0"/>
              <a:t>Cíle konkrétní, </a:t>
            </a:r>
            <a:r>
              <a:rPr lang="cs-CZ" sz="1600" dirty="0"/>
              <a:t>které představují rozvití obecných cílů a jsou zaměřeny na hlavní aktivitu podniku, specifikuji potřebnou alokaci zdrojů a usměrňují budoucí rozhodování. Jedná se tudíž převážně o cíle operačního charakteru</a:t>
            </a:r>
            <a:r>
              <a:rPr lang="cs-CZ" sz="1600" dirty="0" smtClean="0"/>
              <a:t>.</a:t>
            </a:r>
          </a:p>
          <a:p>
            <a:pPr algn="just"/>
            <a:r>
              <a:rPr lang="cs-CZ" sz="1600" b="1" dirty="0" smtClean="0"/>
              <a:t>Hierarchizace </a:t>
            </a:r>
            <a:r>
              <a:rPr lang="cs-CZ" sz="1600" b="1" dirty="0"/>
              <a:t>cílů</a:t>
            </a:r>
            <a:r>
              <a:rPr lang="cs-CZ" sz="1600" dirty="0"/>
              <a:t> znamená, že pro formulaci cílů je vhodné použít diferencovaný přístup rozlišující různé úrovně cílů. Cíle potom můžeme dělit na</a:t>
            </a:r>
            <a:r>
              <a:rPr lang="cs-CZ" sz="1600" dirty="0" smtClean="0"/>
              <a:t>:</a:t>
            </a:r>
          </a:p>
          <a:p>
            <a:pPr lvl="1" algn="just"/>
            <a:r>
              <a:rPr lang="cs-CZ" sz="1600" dirty="0" smtClean="0"/>
              <a:t>nadřazené </a:t>
            </a:r>
            <a:r>
              <a:rPr lang="cs-CZ" sz="1600" dirty="0"/>
              <a:t>– vrcholové cíle (mise podniku, formulace identity podniku, podniková politika), </a:t>
            </a:r>
            <a:endParaRPr lang="cs-CZ" sz="1600" dirty="0" smtClean="0"/>
          </a:p>
          <a:p>
            <a:pPr lvl="1" algn="just"/>
            <a:r>
              <a:rPr lang="cs-CZ" sz="1600" dirty="0" smtClean="0"/>
              <a:t>prováděcí </a:t>
            </a:r>
            <a:r>
              <a:rPr lang="cs-CZ" sz="1600" dirty="0"/>
              <a:t>cíle (cíle funkčních oblastí), </a:t>
            </a:r>
            <a:endParaRPr lang="cs-CZ" sz="1600" dirty="0" smtClean="0"/>
          </a:p>
          <a:p>
            <a:pPr lvl="1" algn="just"/>
            <a:r>
              <a:rPr lang="cs-CZ" sz="1600" dirty="0" smtClean="0"/>
              <a:t>dílčí </a:t>
            </a:r>
            <a:r>
              <a:rPr lang="cs-CZ" sz="1600" dirty="0"/>
              <a:t>cíle </a:t>
            </a:r>
          </a:p>
          <a:p>
            <a:pPr lvl="1" algn="just"/>
            <a:r>
              <a:rPr lang="cs-CZ" sz="1600" dirty="0" smtClean="0"/>
              <a:t>elementární </a:t>
            </a:r>
            <a:r>
              <a:rPr lang="cs-CZ" sz="1600" dirty="0"/>
              <a:t>cíle (operace s nástroji marketingového mixu).</a:t>
            </a:r>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Hierarchizace a skupiny cílů</a:t>
            </a:r>
            <a:endParaRPr lang="cs-CZ" dirty="0"/>
          </a:p>
        </p:txBody>
      </p:sp>
    </p:spTree>
    <p:extLst>
      <p:ext uri="{BB962C8B-B14F-4D97-AF65-F5344CB8AC3E}">
        <p14:creationId xmlns:p14="http://schemas.microsoft.com/office/powerpoint/2010/main" val="111386606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Modrý </a:t>
            </a:r>
            <a:r>
              <a:rPr lang="cs-CZ" sz="1600" b="1" dirty="0"/>
              <a:t>oceán </a:t>
            </a:r>
            <a:r>
              <a:rPr lang="cs-CZ" sz="1600" dirty="0" smtClean="0"/>
              <a:t>představují </a:t>
            </a:r>
            <a:r>
              <a:rPr lang="cs-CZ" sz="1600" dirty="0"/>
              <a:t>nedotčené části trhu, které poskytují možnost neomezeného </a:t>
            </a:r>
            <a:r>
              <a:rPr lang="cs-CZ" sz="1600" dirty="0" smtClean="0"/>
              <a:t>růstu </a:t>
            </a:r>
            <a:r>
              <a:rPr lang="cs-CZ" sz="1600" dirty="0"/>
              <a:t>a vysokých zisků. Modrý oceán může představovat ještě neexistující odvětví, kde niko-mu nehrozí konkurence, a pravidla hry si můžete zformulovat sami. V tomto prostoru existuje dostatek možností pro rozvoj podniku, pro zvyšování zisku a pro rychlé tempo </a:t>
            </a:r>
            <a:r>
              <a:rPr lang="cs-CZ" sz="1600" dirty="0" smtClean="0"/>
              <a:t>růstu.</a:t>
            </a:r>
          </a:p>
          <a:p>
            <a:pPr lvl="0" algn="just"/>
            <a:endParaRPr lang="cs-CZ" sz="1600" dirty="0" smtClean="0"/>
          </a:p>
          <a:p>
            <a:pPr marL="0" lvl="0" indent="0" algn="just">
              <a:buNone/>
            </a:pPr>
            <a:r>
              <a:rPr lang="cs-CZ" sz="1600" i="1" dirty="0" smtClean="0"/>
              <a:t>Základní charakteristiky strategie modrého oceánu:</a:t>
            </a:r>
          </a:p>
          <a:p>
            <a:r>
              <a:rPr lang="cs-CZ" sz="1600" dirty="0"/>
              <a:t>vytvořit trh nezávislý na konkurenci;</a:t>
            </a:r>
          </a:p>
          <a:p>
            <a:r>
              <a:rPr lang="cs-CZ" sz="1600" dirty="0"/>
              <a:t>zbavovat se konkurence;</a:t>
            </a:r>
          </a:p>
          <a:p>
            <a:r>
              <a:rPr lang="cs-CZ" sz="1600" dirty="0"/>
              <a:t>formovat a využívat novou poptávku;</a:t>
            </a:r>
          </a:p>
          <a:p>
            <a:r>
              <a:rPr lang="cs-CZ" sz="1600" dirty="0"/>
              <a:t>upustit od kompromisů mezi kvalitou a cenou;</a:t>
            </a:r>
          </a:p>
          <a:p>
            <a:r>
              <a:rPr lang="cs-CZ" sz="1600" dirty="0"/>
              <a:t>přizpůsobit celý systém činností tomu, že nabídnete za nízkou cenu produkty, které mají jedinečnou kvalitu.</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Strategie rudého a modrého oceánu II</a:t>
            </a:r>
            <a:endParaRPr lang="cs-CZ" dirty="0"/>
          </a:p>
        </p:txBody>
      </p:sp>
    </p:spTree>
    <p:extLst>
      <p:ext uri="{BB962C8B-B14F-4D97-AF65-F5344CB8AC3E}">
        <p14:creationId xmlns:p14="http://schemas.microsoft.com/office/powerpoint/2010/main" val="3026780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modrého oceánu</a:t>
            </a:r>
            <a:endParaRPr lang="cs-CZ" dirty="0"/>
          </a:p>
        </p:txBody>
      </p:sp>
      <p:sp>
        <p:nvSpPr>
          <p:cNvPr id="5" name="Rovnoramenný trojúhelník 4"/>
          <p:cNvSpPr/>
          <p:nvPr/>
        </p:nvSpPr>
        <p:spPr>
          <a:xfrm rot="10800000">
            <a:off x="2195736" y="1012975"/>
            <a:ext cx="4752528" cy="2166896"/>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597693" lon="21295394" rev="10747174"/>
              </a:camera>
              <a:lightRig rig="threePt" dir="t"/>
            </a:scene3d>
          </a:bodyPr>
          <a:lstStyle/>
          <a:p>
            <a:pPr algn="ctr"/>
            <a:r>
              <a:rPr lang="cs-CZ" dirty="0">
                <a:solidFill>
                  <a:srgbClr val="000000"/>
                </a:solidFill>
              </a:rPr>
              <a:t>náklady</a:t>
            </a:r>
          </a:p>
        </p:txBody>
      </p:sp>
      <p:sp>
        <p:nvSpPr>
          <p:cNvPr id="6" name="Rovnoramenný trojúhelník 5"/>
          <p:cNvSpPr/>
          <p:nvPr/>
        </p:nvSpPr>
        <p:spPr>
          <a:xfrm>
            <a:off x="2249742" y="1856470"/>
            <a:ext cx="4644516" cy="2691098"/>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celkový vnímaný užitek zákazníkem</a:t>
            </a:r>
          </a:p>
        </p:txBody>
      </p:sp>
      <p:sp>
        <p:nvSpPr>
          <p:cNvPr id="8" name="Kosočtverec 7"/>
          <p:cNvSpPr/>
          <p:nvPr/>
        </p:nvSpPr>
        <p:spPr>
          <a:xfrm>
            <a:off x="3563888" y="1877440"/>
            <a:ext cx="2061227" cy="1431649"/>
          </a:xfrm>
          <a:prstGeom prst="diamond">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hodnotná inovace</a:t>
            </a:r>
          </a:p>
        </p:txBody>
      </p:sp>
      <p:sp>
        <p:nvSpPr>
          <p:cNvPr id="9" name="Šipka nahoru 8"/>
          <p:cNvSpPr/>
          <p:nvPr/>
        </p:nvSpPr>
        <p:spPr>
          <a:xfrm>
            <a:off x="3275856" y="3427808"/>
            <a:ext cx="196307" cy="918102"/>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s-CZ" sz="1350"/>
          </a:p>
        </p:txBody>
      </p:sp>
      <p:sp>
        <p:nvSpPr>
          <p:cNvPr id="11" name="Šipka dolů 10"/>
          <p:cNvSpPr/>
          <p:nvPr/>
        </p:nvSpPr>
        <p:spPr>
          <a:xfrm>
            <a:off x="5409092" y="1202719"/>
            <a:ext cx="216023" cy="81009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s-CZ" sz="1350"/>
          </a:p>
        </p:txBody>
      </p:sp>
    </p:spTree>
    <p:extLst>
      <p:ext uri="{BB962C8B-B14F-4D97-AF65-F5344CB8AC3E}">
        <p14:creationId xmlns:p14="http://schemas.microsoft.com/office/powerpoint/2010/main" val="17243558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Strategie </a:t>
            </a:r>
            <a:r>
              <a:rPr lang="cs-CZ" sz="1600" b="1" dirty="0"/>
              <a:t>tržních vůdců, </a:t>
            </a:r>
            <a:r>
              <a:rPr lang="cs-CZ" sz="1600" dirty="0"/>
              <a:t>kdy podnik má dominantní postavení na trhu, které je ostatními účastníky trhu respektováno.</a:t>
            </a:r>
            <a:r>
              <a:rPr lang="cs-CZ" sz="1600" b="1" dirty="0"/>
              <a:t> </a:t>
            </a:r>
            <a:r>
              <a:rPr lang="cs-CZ" sz="1600" dirty="0"/>
              <a:t>Podnik a jeho aktivity představují určitý „orientační bod“ nejen pro konkurenty, ale i pro ostatní účastníky </a:t>
            </a:r>
            <a:r>
              <a:rPr lang="cs-CZ" sz="1600" dirty="0" smtClean="0"/>
              <a:t>trhu.</a:t>
            </a:r>
            <a:endParaRPr lang="cs-CZ" sz="1600" dirty="0"/>
          </a:p>
          <a:p>
            <a:pPr lvl="0" algn="just"/>
            <a:r>
              <a:rPr lang="cs-CZ" sz="1600" b="1" dirty="0"/>
              <a:t>Strategie tržních vyzyvatelů (pronásledovatelů), </a:t>
            </a:r>
            <a:r>
              <a:rPr lang="cs-CZ" sz="1600" dirty="0"/>
              <a:t>kterou využívají ty podniky, které zaujímají druhá místa za tržním vůdcem a snaží se získat vedoucí postavení na trhu a tak se stát novým vůdcem trhu.</a:t>
            </a:r>
          </a:p>
          <a:p>
            <a:pPr lvl="0" algn="just"/>
            <a:r>
              <a:rPr lang="cs-CZ" sz="1600" b="1" dirty="0"/>
              <a:t>Strategie tržních následovatelů, </a:t>
            </a:r>
            <a:r>
              <a:rPr lang="cs-CZ" sz="1600" dirty="0"/>
              <a:t>což jsou strategie podniků, které napodobují </a:t>
            </a:r>
            <a:r>
              <a:rPr lang="cs-CZ" sz="1600" dirty="0" smtClean="0"/>
              <a:t>produkty </a:t>
            </a:r>
            <a:r>
              <a:rPr lang="cs-CZ" sz="1600" dirty="0"/>
              <a:t>a postupy úspěšnějších konkurentů. Tím výrazně snižují své vlastní náklady, které by jinak musely věnovat na výzkum, vývoj, propagaci nových produktů. V podstatě se jedná o „dobrovolné následování“ </a:t>
            </a:r>
            <a:r>
              <a:rPr lang="cs-CZ" sz="1600" dirty="0" smtClean="0"/>
              <a:t>lepšího</a:t>
            </a:r>
            <a:r>
              <a:rPr lang="cs-CZ" sz="1600" b="1" dirty="0" smtClean="0"/>
              <a:t>.</a:t>
            </a:r>
            <a:endParaRPr lang="cs-CZ" sz="1600" dirty="0"/>
          </a:p>
          <a:p>
            <a:pPr algn="just"/>
            <a:r>
              <a:rPr lang="cs-CZ" sz="1600" b="1" dirty="0"/>
              <a:t>Strategie tržního troškaře</a:t>
            </a:r>
            <a:r>
              <a:rPr lang="cs-CZ" sz="1600" dirty="0"/>
              <a:t> představuje specializaci na obsazení různých mezer a zákoutí na trhu, které označujeme jako „výklenky“. Tyto podniky, často velmi specializované, sice mají malý podíl na trhu, ale ziskově mohou být velmi úspěšné, neboť pracují často s vysokou marží a znají dobře i potřeby svých zákazníků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Business strategie podle P. </a:t>
            </a:r>
            <a:r>
              <a:rPr lang="cs-CZ" dirty="0" err="1" smtClean="0"/>
              <a:t>Kotlera</a:t>
            </a:r>
            <a:endParaRPr lang="cs-CZ" dirty="0"/>
          </a:p>
        </p:txBody>
      </p:sp>
    </p:spTree>
    <p:extLst>
      <p:ext uri="{BB962C8B-B14F-4D97-AF65-F5344CB8AC3E}">
        <p14:creationId xmlns:p14="http://schemas.microsoft.com/office/powerpoint/2010/main" val="3670961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být</a:t>
            </a:r>
            <a:r>
              <a:rPr lang="cs-CZ" sz="1600" b="1" dirty="0"/>
              <a:t> „nejlevnější a nejmaximálnější“, </a:t>
            </a:r>
            <a:r>
              <a:rPr lang="cs-CZ" sz="1600" dirty="0"/>
              <a:t>která zabírá celý trh zákazníků a má nejen levné produkty, ale i v mnoha nabízených druzích.</a:t>
            </a:r>
          </a:p>
          <a:p>
            <a:pPr lvl="0" algn="just"/>
            <a:r>
              <a:rPr lang="cs-CZ" sz="1600" dirty="0"/>
              <a:t>Strategie „</a:t>
            </a:r>
            <a:r>
              <a:rPr lang="cs-CZ" sz="1600" b="1" dirty="0"/>
              <a:t>udeřit na konkurenci tam, kde není“, </a:t>
            </a:r>
            <a:r>
              <a:rPr lang="cs-CZ" sz="1600" dirty="0"/>
              <a:t>což představuje vyhledávání takových oblastí, které konkurence neobjevila. V podstatě se jedná opustit oblast označovanou v současnosti jako „krvavý oceán“ (oblast velké konkurence) a soustředit svou pozornost na tzv. „modrý oceán“ podnikání (oblast s žádnou nebo jen s malou konkurencí).</a:t>
            </a:r>
          </a:p>
          <a:p>
            <a:pPr algn="just"/>
            <a:r>
              <a:rPr lang="cs-CZ" sz="1600" dirty="0"/>
              <a:t>Strategie „</a:t>
            </a:r>
            <a:r>
              <a:rPr lang="cs-CZ" sz="1600" b="1" dirty="0"/>
              <a:t>nalézt a obsadit specializované tržní mezery“ </a:t>
            </a:r>
            <a:r>
              <a:rPr lang="cs-CZ" sz="1600" dirty="0"/>
              <a:t>si mohou dovolit takové podniky, které vlastní originální produkt nebo ojedinělé výrobní technologie, což jim zajistí dostatečný náskok i obranu před konkurencí</a:t>
            </a:r>
            <a:r>
              <a:rPr lang="cs-CZ" sz="1600" dirty="0" smtClean="0"/>
              <a:t>.</a:t>
            </a:r>
            <a:endParaRPr lang="cs-CZ" sz="1600" dirty="0"/>
          </a:p>
          <a:p>
            <a:pPr algn="just"/>
            <a:r>
              <a:rPr lang="cs-CZ" sz="1600" dirty="0"/>
              <a:t>Strategie, která dokáže měnit </a:t>
            </a:r>
            <a:r>
              <a:rPr lang="cs-CZ" sz="1600" b="1" dirty="0"/>
              <a:t>„ekonomické charakteristiky produktu, trhu i dokonce oboru“.</a:t>
            </a:r>
            <a:r>
              <a:rPr lang="cs-CZ" sz="1600" dirty="0"/>
              <a:t> Tato strategie je značně </a:t>
            </a:r>
            <a:r>
              <a:rPr lang="cs-CZ" sz="1600" b="1" dirty="0"/>
              <a:t>riziková</a:t>
            </a:r>
            <a:r>
              <a:rPr lang="cs-CZ" sz="1600" dirty="0"/>
              <a:t> a představuje určitou podobu </a:t>
            </a:r>
            <a:r>
              <a:rPr lang="cs-CZ" sz="1600" b="1" dirty="0"/>
              <a:t>inovační strategie</a:t>
            </a:r>
            <a:r>
              <a:rPr lang="cs-CZ" sz="1600" dirty="0"/>
              <a:t>, kterou si mohou dovolit podniky s rozvinutým výzkumem a vysoce odborným personálem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Business strategie podle P. </a:t>
            </a:r>
            <a:r>
              <a:rPr lang="cs-CZ" dirty="0" err="1" smtClean="0"/>
              <a:t>Druckera</a:t>
            </a:r>
            <a:endParaRPr lang="cs-CZ" dirty="0"/>
          </a:p>
        </p:txBody>
      </p:sp>
    </p:spTree>
    <p:extLst>
      <p:ext uri="{BB962C8B-B14F-4D97-AF65-F5344CB8AC3E}">
        <p14:creationId xmlns:p14="http://schemas.microsoft.com/office/powerpoint/2010/main" val="26523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Konfrontační strategie</a:t>
            </a:r>
            <a:endParaRPr lang="cs-CZ" sz="2200" dirty="0"/>
          </a:p>
        </p:txBody>
      </p:sp>
      <p:graphicFrame>
        <p:nvGraphicFramePr>
          <p:cNvPr id="5" name="Zástupný symbol pro obsah 3"/>
          <p:cNvGraphicFramePr>
            <a:graphicFrameLocks/>
          </p:cNvGraphicFramePr>
          <p:nvPr>
            <p:extLst/>
          </p:nvPr>
        </p:nvGraphicFramePr>
        <p:xfrm>
          <a:off x="683568" y="1203598"/>
          <a:ext cx="6696744" cy="2683542"/>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894514">
                <a:tc>
                  <a:txBody>
                    <a:bodyPr/>
                    <a:lstStyle/>
                    <a:p>
                      <a:endParaRPr lang="cs-CZ" sz="1800" dirty="0">
                        <a:solidFill>
                          <a:srgbClr val="000000"/>
                        </a:solidFill>
                      </a:endParaRPr>
                    </a:p>
                  </a:txBody>
                  <a:tcPr/>
                </a:tc>
                <a:tc>
                  <a:txBody>
                    <a:bodyPr/>
                    <a:lstStyle/>
                    <a:p>
                      <a:pPr algn="ctr"/>
                      <a:r>
                        <a:rPr lang="cs-CZ" sz="1800" dirty="0" smtClean="0">
                          <a:solidFill>
                            <a:srgbClr val="000000"/>
                          </a:solidFill>
                        </a:rPr>
                        <a:t>Přímá konfrontace</a:t>
                      </a:r>
                      <a:endParaRPr lang="cs-CZ" sz="1800" dirty="0">
                        <a:solidFill>
                          <a:srgbClr val="000000"/>
                        </a:solidFill>
                      </a:endParaRPr>
                    </a:p>
                  </a:txBody>
                  <a:tcPr anchor="ctr"/>
                </a:tc>
                <a:tc>
                  <a:txBody>
                    <a:bodyPr/>
                    <a:lstStyle/>
                    <a:p>
                      <a:pPr algn="ctr"/>
                      <a:r>
                        <a:rPr lang="cs-CZ" sz="1800" dirty="0" smtClean="0">
                          <a:solidFill>
                            <a:srgbClr val="000000"/>
                          </a:solidFill>
                        </a:rPr>
                        <a:t>Nepřímá konfrontace</a:t>
                      </a:r>
                      <a:endParaRPr lang="cs-CZ" sz="1800" dirty="0">
                        <a:solidFill>
                          <a:srgbClr val="000000"/>
                        </a:solidFill>
                      </a:endParaRPr>
                    </a:p>
                  </a:txBody>
                  <a:tcPr anchor="ctr"/>
                </a:tc>
                <a:extLst>
                  <a:ext uri="{0D108BD9-81ED-4DB2-BD59-A6C34878D82A}">
                    <a16:rowId xmlns:a16="http://schemas.microsoft.com/office/drawing/2014/main" val="10000"/>
                  </a:ext>
                </a:extLst>
              </a:tr>
              <a:tr h="894514">
                <a:tc>
                  <a:txBody>
                    <a:bodyPr/>
                    <a:lstStyle/>
                    <a:p>
                      <a:r>
                        <a:rPr lang="cs-CZ" sz="1800" dirty="0" smtClean="0">
                          <a:solidFill>
                            <a:srgbClr val="000000"/>
                          </a:solidFill>
                        </a:rPr>
                        <a:t>Silnější než konkurent</a:t>
                      </a:r>
                      <a:endParaRPr lang="cs-CZ" sz="1800" dirty="0">
                        <a:solidFill>
                          <a:srgbClr val="000000"/>
                        </a:solidFill>
                      </a:endParaRPr>
                    </a:p>
                  </a:txBody>
                  <a:tcPr anchor="ctr"/>
                </a:tc>
                <a:tc>
                  <a:txBody>
                    <a:bodyPr/>
                    <a:lstStyle/>
                    <a:p>
                      <a:pPr algn="ctr"/>
                      <a:r>
                        <a:rPr lang="cs-CZ" sz="1800" dirty="0" smtClean="0">
                          <a:solidFill>
                            <a:srgbClr val="000000"/>
                          </a:solidFill>
                        </a:rPr>
                        <a:t>Frontální útok</a:t>
                      </a:r>
                      <a:endParaRPr lang="cs-CZ" sz="1800" dirty="0">
                        <a:solidFill>
                          <a:srgbClr val="000000"/>
                        </a:solidFill>
                      </a:endParaRPr>
                    </a:p>
                  </a:txBody>
                  <a:tcPr anchor="ctr"/>
                </a:tc>
                <a:tc>
                  <a:txBody>
                    <a:bodyPr/>
                    <a:lstStyle/>
                    <a:p>
                      <a:pPr algn="ctr"/>
                      <a:r>
                        <a:rPr lang="cs-CZ" sz="1800" dirty="0" smtClean="0">
                          <a:solidFill>
                            <a:srgbClr val="000000"/>
                          </a:solidFill>
                        </a:rPr>
                        <a:t>Boční útok</a:t>
                      </a:r>
                      <a:endParaRPr lang="cs-CZ" sz="1800" dirty="0">
                        <a:solidFill>
                          <a:srgbClr val="000000"/>
                        </a:solidFill>
                      </a:endParaRPr>
                    </a:p>
                  </a:txBody>
                  <a:tcPr anchor="ctr"/>
                </a:tc>
                <a:extLst>
                  <a:ext uri="{0D108BD9-81ED-4DB2-BD59-A6C34878D82A}">
                    <a16:rowId xmlns:a16="http://schemas.microsoft.com/office/drawing/2014/main" val="10001"/>
                  </a:ext>
                </a:extLst>
              </a:tr>
              <a:tr h="894514">
                <a:tc>
                  <a:txBody>
                    <a:bodyPr/>
                    <a:lstStyle/>
                    <a:p>
                      <a:r>
                        <a:rPr lang="cs-CZ" sz="1800" dirty="0" smtClean="0">
                          <a:solidFill>
                            <a:srgbClr val="000000"/>
                          </a:solidFill>
                        </a:rPr>
                        <a:t>Slabší než konkurent</a:t>
                      </a:r>
                      <a:endParaRPr lang="cs-CZ" sz="1800" dirty="0">
                        <a:solidFill>
                          <a:srgbClr val="000000"/>
                        </a:solidFill>
                      </a:endParaRPr>
                    </a:p>
                  </a:txBody>
                  <a:tcPr anchor="ctr"/>
                </a:tc>
                <a:tc>
                  <a:txBody>
                    <a:bodyPr/>
                    <a:lstStyle/>
                    <a:p>
                      <a:pPr algn="ctr"/>
                      <a:r>
                        <a:rPr lang="cs-CZ" sz="1800" dirty="0" smtClean="0">
                          <a:solidFill>
                            <a:srgbClr val="000000"/>
                          </a:solidFill>
                        </a:rPr>
                        <a:t>Vplížení se</a:t>
                      </a:r>
                      <a:endParaRPr lang="cs-CZ" sz="1800" dirty="0">
                        <a:solidFill>
                          <a:srgbClr val="000000"/>
                        </a:solidFill>
                      </a:endParaRPr>
                    </a:p>
                  </a:txBody>
                  <a:tcPr anchor="ctr"/>
                </a:tc>
                <a:tc>
                  <a:txBody>
                    <a:bodyPr/>
                    <a:lstStyle/>
                    <a:p>
                      <a:pPr algn="ctr"/>
                      <a:r>
                        <a:rPr lang="cs-CZ" sz="1800" dirty="0" smtClean="0">
                          <a:solidFill>
                            <a:srgbClr val="000000"/>
                          </a:solidFill>
                        </a:rPr>
                        <a:t>Blesková válka</a:t>
                      </a:r>
                      <a:endParaRPr lang="cs-CZ" sz="1800" dirty="0">
                        <a:solidFill>
                          <a:srgbClr val="000000"/>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529596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funkční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515768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Funkční strategie představuje dopracování komplexní podnikové strategie do jednotlivých funkčních (dílčích) podnikových </a:t>
            </a:r>
            <a:r>
              <a:rPr lang="cs-CZ" sz="1600" dirty="0" smtClean="0"/>
              <a:t>činností</a:t>
            </a:r>
          </a:p>
          <a:p>
            <a:pPr algn="just"/>
            <a:r>
              <a:rPr lang="cs-CZ" sz="1600" dirty="0"/>
              <a:t>Mimo vertikální vazby ke komplexní podnikové strategii, kde musí funkční strategie respektovat plně prioritní cíle této strategie (strategické cíle podniku) jsou velmi důležité i horizontální vazby mezi jednotlivými funkčními strategiemi. </a:t>
            </a:r>
            <a:endParaRPr lang="cs-CZ" sz="1600" dirty="0" smtClean="0"/>
          </a:p>
          <a:p>
            <a:pPr marL="0" indent="0" algn="just">
              <a:buNone/>
            </a:pPr>
            <a:r>
              <a:rPr lang="cs-CZ" sz="1600" dirty="0" smtClean="0"/>
              <a:t>Zároveň </a:t>
            </a:r>
            <a:r>
              <a:rPr lang="cs-CZ" sz="1600" dirty="0"/>
              <a:t>musí funkční strategie splňovat následující předpoklady:</a:t>
            </a:r>
          </a:p>
          <a:p>
            <a:pPr lvl="0" algn="just"/>
            <a:r>
              <a:rPr lang="cs-CZ" sz="1600" dirty="0"/>
              <a:t>Funkční strategie musí vycházet z reality podniku, z jeho analýzy i analýzy vnějšího prostředí.</a:t>
            </a:r>
          </a:p>
          <a:p>
            <a:pPr lvl="0" algn="just"/>
            <a:r>
              <a:rPr lang="cs-CZ" sz="1600" dirty="0"/>
              <a:t>Tento druh strategií musí zajistit vzájemnou koordinovanost a návaznost mezi sebou a proto vyžadují podrobnou specifikaci a detailní zpracování.</a:t>
            </a:r>
          </a:p>
          <a:p>
            <a:pPr lvl="0" algn="just"/>
            <a:r>
              <a:rPr lang="cs-CZ" sz="1600" dirty="0"/>
              <a:t>Funkční strategie by měly vykazovat potřebnou pružnost, aby při nastalých změnách mohly být jak upraveny tak dále používány. Zároveň by měla být vnitřně konzistentní, jasná a co nejjednodušší</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Funkční strategie podniku I</a:t>
            </a:r>
            <a:endParaRPr lang="cs-CZ" dirty="0"/>
          </a:p>
        </p:txBody>
      </p:sp>
    </p:spTree>
    <p:extLst>
      <p:ext uri="{BB962C8B-B14F-4D97-AF65-F5344CB8AC3E}">
        <p14:creationId xmlns:p14="http://schemas.microsoft.com/office/powerpoint/2010/main" val="392503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Marketingová strategie</a:t>
            </a:r>
          </a:p>
          <a:p>
            <a:r>
              <a:rPr lang="cs-CZ" sz="1600" dirty="0" smtClean="0"/>
              <a:t>Výrobní strategie</a:t>
            </a:r>
            <a:endParaRPr lang="cs-CZ" sz="1600" dirty="0"/>
          </a:p>
          <a:p>
            <a:r>
              <a:rPr lang="cs-CZ" sz="1600" dirty="0" smtClean="0"/>
              <a:t>Zásobovací strategie</a:t>
            </a:r>
            <a:endParaRPr lang="cs-CZ" sz="1600" dirty="0"/>
          </a:p>
          <a:p>
            <a:r>
              <a:rPr lang="cs-CZ" sz="1600" dirty="0" smtClean="0"/>
              <a:t>Finanční strategie</a:t>
            </a:r>
            <a:endParaRPr lang="cs-CZ" sz="1600" dirty="0"/>
          </a:p>
          <a:p>
            <a:r>
              <a:rPr lang="cs-CZ" sz="1600" dirty="0"/>
              <a:t>Výzkumně-vývojová strategie</a:t>
            </a:r>
          </a:p>
          <a:p>
            <a:r>
              <a:rPr lang="cs-CZ" sz="1600" dirty="0"/>
              <a:t>Personální strategie </a:t>
            </a:r>
          </a:p>
          <a:p>
            <a:r>
              <a:rPr lang="cs-CZ" sz="1600" dirty="0"/>
              <a:t>Investiční strategie</a:t>
            </a:r>
          </a:p>
          <a:p>
            <a:r>
              <a:rPr lang="cs-CZ" sz="1600" dirty="0" smtClean="0"/>
              <a:t>Informační </a:t>
            </a:r>
            <a:r>
              <a:rPr lang="cs-CZ" sz="1600" dirty="0"/>
              <a:t>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Strategie funkčních oblastí podniku</a:t>
            </a:r>
            <a:endParaRPr lang="cs-CZ" dirty="0"/>
          </a:p>
        </p:txBody>
      </p:sp>
    </p:spTree>
    <p:extLst>
      <p:ext uri="{BB962C8B-B14F-4D97-AF65-F5344CB8AC3E}">
        <p14:creationId xmlns:p14="http://schemas.microsoft.com/office/powerpoint/2010/main" val="2310561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Marketingová strategie </a:t>
            </a:r>
            <a:r>
              <a:rPr lang="cs-CZ" sz="1600" dirty="0"/>
              <a:t>vychází z podnikové strategie, která udává koncept celkového chování organizace, stanoví cesty k dosažení poslání a cílů, určuje nezbytné činnosti a alokuje zdroje potřebné pro dosažení zamýšlených </a:t>
            </a:r>
            <a:r>
              <a:rPr lang="cs-CZ" sz="1600" dirty="0" smtClean="0"/>
              <a:t>záměrů.</a:t>
            </a:r>
            <a:endParaRPr lang="cs-CZ" sz="1600" dirty="0"/>
          </a:p>
          <a:p>
            <a:pPr algn="just"/>
            <a:r>
              <a:rPr lang="cs-CZ" sz="1600" dirty="0"/>
              <a:t>Základním úkolem procesu tvorby marketingové strategie je určení takové realizace a podnikatelského působení podniku na trhu, aby byl zajištěn dlouhodobý růst zisku a hodnoty podniku. </a:t>
            </a:r>
            <a:endParaRPr lang="cs-CZ" sz="1600" dirty="0" smtClean="0"/>
          </a:p>
          <a:p>
            <a:pPr algn="just"/>
            <a:r>
              <a:rPr lang="cs-CZ" sz="1600" dirty="0" smtClean="0"/>
              <a:t>Proces </a:t>
            </a:r>
            <a:r>
              <a:rPr lang="cs-CZ" sz="1600" dirty="0"/>
              <a:t>navrhování marketingové strategie vybírá cílový trh, určuje jednotlivé programy (nástroje marketingového mixu a základní operace s nimi) a vytváří konkurenční </a:t>
            </a:r>
            <a:r>
              <a:rPr lang="cs-CZ" sz="1600" dirty="0" smtClean="0"/>
              <a:t>výhodu.</a:t>
            </a:r>
          </a:p>
          <a:p>
            <a:pPr algn="just"/>
            <a:r>
              <a:rPr lang="cs-CZ" sz="1600" dirty="0"/>
              <a:t>Marketingová strategie představuje cestu k dosažení stanovených cílů a k tvorbě konkurenční </a:t>
            </a:r>
            <a:r>
              <a:rPr lang="cs-CZ" sz="1600" dirty="0" smtClean="0"/>
              <a:t>výhody.</a:t>
            </a:r>
          </a:p>
          <a:p>
            <a:pPr algn="just"/>
            <a:r>
              <a:rPr lang="cs-CZ" sz="1600" dirty="0"/>
              <a:t>Na základě stanovených cílů dochází k projektování, navržení plánu strategických marketingových operací, které vymezují a volí konkrétní optimální způsob dosažení </a:t>
            </a:r>
            <a:r>
              <a:rPr lang="cs-CZ" sz="1600" dirty="0" smtClean="0"/>
              <a:t>cílů.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Marketingová strategie I</a:t>
            </a:r>
            <a:endParaRPr lang="cs-CZ" dirty="0"/>
          </a:p>
        </p:txBody>
      </p:sp>
    </p:spTree>
    <p:extLst>
      <p:ext uri="{BB962C8B-B14F-4D97-AF65-F5344CB8AC3E}">
        <p14:creationId xmlns:p14="http://schemas.microsoft.com/office/powerpoint/2010/main" val="2370255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marketingové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Marketingová strategie</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Distribuční strategie</a:t>
            </a:r>
            <a:endParaRPr lang="cs-CZ" sz="1600" dirty="0">
              <a:solidFill>
                <a:srgbClr val="000000"/>
              </a:solidFill>
            </a:endParaRPr>
          </a:p>
        </p:txBody>
      </p:sp>
      <p:sp>
        <p:nvSpPr>
          <p:cNvPr id="7" name="Obdélník 6"/>
          <p:cNvSpPr/>
          <p:nvPr/>
        </p:nvSpPr>
        <p:spPr>
          <a:xfrm>
            <a:off x="283156" y="2959143"/>
            <a:ext cx="1624413" cy="7774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Informační zajištění marketingu</a:t>
            </a:r>
            <a:endParaRPr lang="cs-CZ" sz="1600" dirty="0">
              <a:solidFill>
                <a:srgbClr val="000000"/>
              </a:solidFill>
            </a:endParaRPr>
          </a:p>
        </p:txBody>
      </p:sp>
      <p:sp>
        <p:nvSpPr>
          <p:cNvPr id="8" name="Obdélník 7"/>
          <p:cNvSpPr/>
          <p:nvPr/>
        </p:nvSpPr>
        <p:spPr>
          <a:xfrm>
            <a:off x="6649360" y="2750565"/>
            <a:ext cx="145103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Komunikační strategie</a:t>
            </a:r>
            <a:endParaRPr lang="cs-CZ" sz="1600" dirty="0">
              <a:solidFill>
                <a:srgbClr val="000000"/>
              </a:solidFill>
            </a:endParaRPr>
          </a:p>
        </p:txBody>
      </p:sp>
      <p:sp>
        <p:nvSpPr>
          <p:cNvPr id="9" name="Obdélník 8"/>
          <p:cNvSpPr/>
          <p:nvPr/>
        </p:nvSpPr>
        <p:spPr>
          <a:xfrm>
            <a:off x="342278" y="1905583"/>
            <a:ext cx="1232520" cy="9708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a materiálové zajištění marketingu</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značky</a:t>
            </a:r>
            <a:endParaRPr lang="cs-CZ" sz="1600" dirty="0">
              <a:solidFill>
                <a:srgbClr val="000000"/>
              </a:solidFill>
            </a:endParaRPr>
          </a:p>
        </p:txBody>
      </p:sp>
      <p:sp>
        <p:nvSpPr>
          <p:cNvPr id="12" name="Obdélník 11"/>
          <p:cNvSpPr/>
          <p:nvPr/>
        </p:nvSpPr>
        <p:spPr>
          <a:xfrm>
            <a:off x="5181599" y="855589"/>
            <a:ext cx="169465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Hlavní cíle pro oblast marketingu</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Produktové strategie</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Cenové strategie</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48593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2124"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Správně vytvořené strategické cíle musí respektovat především potřebu a zájmy podniku přičemž vychází jak z podnikové vize tak poslání podniku. </a:t>
            </a:r>
            <a:endParaRPr lang="cs-CZ" sz="1600" dirty="0" smtClean="0"/>
          </a:p>
          <a:p>
            <a:pPr algn="just"/>
            <a:endParaRPr lang="cs-CZ" sz="1600" dirty="0" smtClean="0"/>
          </a:p>
          <a:p>
            <a:pPr algn="just"/>
            <a:r>
              <a:rPr lang="cs-CZ" sz="1600" dirty="0" smtClean="0"/>
              <a:t>Často </a:t>
            </a:r>
            <a:r>
              <a:rPr lang="cs-CZ" sz="1600" dirty="0"/>
              <a:t>v průběhu vývoje strategie dochází ke změnám cílů, jimiž mohou být různé příčiny, jako je:</a:t>
            </a:r>
          </a:p>
          <a:p>
            <a:pPr lvl="1" algn="just"/>
            <a:r>
              <a:rPr lang="cs-CZ" sz="1600" dirty="0"/>
              <a:t>změna aspirací vedení podniku;</a:t>
            </a:r>
          </a:p>
          <a:p>
            <a:pPr lvl="1" algn="just"/>
            <a:r>
              <a:rPr lang="cs-CZ" sz="1600" dirty="0"/>
              <a:t>výraznější změny vnějšího prostředí – konkurence, legislativa, módní trendy;</a:t>
            </a:r>
          </a:p>
          <a:p>
            <a:pPr lvl="1" algn="just"/>
            <a:r>
              <a:rPr lang="cs-CZ" sz="1600" dirty="0"/>
              <a:t>změny v technologii výroby;</a:t>
            </a:r>
          </a:p>
          <a:p>
            <a:pPr lvl="1" algn="just"/>
            <a:r>
              <a:rPr lang="cs-CZ" sz="1600" dirty="0"/>
              <a:t>prodlužování životního stádia výrobků – jejich nová inovace.</a:t>
            </a:r>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Strategické cíle respektující potřeby a zájmy podniku</a:t>
            </a:r>
            <a:endParaRPr lang="cs-CZ" dirty="0"/>
          </a:p>
        </p:txBody>
      </p:sp>
    </p:spTree>
    <p:extLst>
      <p:ext uri="{BB962C8B-B14F-4D97-AF65-F5344CB8AC3E}">
        <p14:creationId xmlns:p14="http://schemas.microsoft.com/office/powerpoint/2010/main" val="191385799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32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a:t>zaměřené na prvky marketingového mixu </a:t>
            </a:r>
            <a:r>
              <a:rPr lang="cs-CZ" sz="1600" dirty="0" smtClean="0"/>
              <a:t>neboli marketingové programy představují </a:t>
            </a:r>
            <a:r>
              <a:rPr lang="cs-CZ" sz="1600" dirty="0"/>
              <a:t>strategické operace s nástroji marketingového mixu ve vztahu k volbě a zpracování trhu. </a:t>
            </a:r>
            <a:endParaRPr lang="cs-CZ" sz="1600" dirty="0" smtClean="0"/>
          </a:p>
          <a:p>
            <a:pPr algn="just"/>
            <a:r>
              <a:rPr lang="cs-CZ" sz="1600" dirty="0" smtClean="0"/>
              <a:t>Marketingové </a:t>
            </a:r>
            <a:r>
              <a:rPr lang="cs-CZ" sz="1600" dirty="0"/>
              <a:t>programy jsou transformací zvolené marketingové strategie a určují, jakým způsobem se bude realizovat vybraná marketingová strategie.  </a:t>
            </a:r>
          </a:p>
          <a:p>
            <a:pPr algn="just"/>
            <a:r>
              <a:rPr lang="cs-CZ" sz="1600" dirty="0"/>
              <a:t>Marketingové programy se také nazývají poziční strategie, které ukazuje strategické umístění produktu v očích a mysli zákazníků a rozdílnost tohoto produktu oproti konkurentům. </a:t>
            </a:r>
            <a:r>
              <a:rPr lang="cs-CZ" sz="1600" dirty="0" smtClean="0"/>
              <a:t>Umístění </a:t>
            </a:r>
            <a:r>
              <a:rPr lang="cs-CZ" sz="1600" dirty="0"/>
              <a:t>ukazuje, jak si firma a její produkt přeje být vnímána v očích a myslích cílových zákazníků. Zákazníkovo umístění produktu ovlivňují akce, které jsou tvořeny j nástroji marketingového mixu</a:t>
            </a:r>
            <a:r>
              <a:rPr lang="cs-CZ" sz="1600" dirty="0" smtClean="0"/>
              <a:t>.</a:t>
            </a:r>
          </a:p>
          <a:p>
            <a:pPr algn="just"/>
            <a:r>
              <a:rPr lang="cs-CZ" sz="1600" i="1" dirty="0"/>
              <a:t>Mezi základní rozhodnutí</a:t>
            </a:r>
            <a:r>
              <a:rPr lang="cs-CZ" sz="1600" dirty="0"/>
              <a:t> při tvorbě marketingových programů patří:</a:t>
            </a:r>
          </a:p>
          <a:p>
            <a:pPr lvl="1" algn="just"/>
            <a:r>
              <a:rPr lang="cs-CZ" sz="1400" dirty="0"/>
              <a:t>Určení velikosti marketingových výdajů (marketingového rozpočtu) pro dosažení stanovených cílů.</a:t>
            </a:r>
          </a:p>
          <a:p>
            <a:pPr lvl="1" algn="just"/>
            <a:r>
              <a:rPr lang="cs-CZ" sz="1400" dirty="0"/>
              <a:t>Konkretizace nástrojů marketingového mixu.</a:t>
            </a:r>
          </a:p>
          <a:p>
            <a:pPr lvl="1" algn="just"/>
            <a:r>
              <a:rPr lang="cs-CZ" sz="1400" dirty="0"/>
              <a:t>Marketingová alokace zdrojů – rozdělení celkových výdajů mezi jednotlivé konkrétní nástroje marketingového mixu.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Marketingová strategie II</a:t>
            </a:r>
            <a:endParaRPr lang="cs-CZ" dirty="0"/>
          </a:p>
        </p:txBody>
      </p:sp>
    </p:spTree>
    <p:extLst>
      <p:ext uri="{BB962C8B-B14F-4D97-AF65-F5344CB8AC3E}">
        <p14:creationId xmlns:p14="http://schemas.microsoft.com/office/powerpoint/2010/main" val="165591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Řízení </a:t>
            </a:r>
            <a:r>
              <a:rPr lang="cs-CZ" sz="1600" dirty="0"/>
              <a:t>výroby zahrnuje v </a:t>
            </a:r>
            <a:r>
              <a:rPr lang="cs-CZ" sz="1600" dirty="0" smtClean="0"/>
              <a:t>podniku všechny řídící </a:t>
            </a:r>
            <a:r>
              <a:rPr lang="cs-CZ" sz="1600" dirty="0"/>
              <a:t>procesy a funkce </a:t>
            </a:r>
            <a:r>
              <a:rPr lang="cs-CZ" sz="1600" dirty="0" smtClean="0"/>
              <a:t>související s řízením </a:t>
            </a:r>
            <a:r>
              <a:rPr lang="cs-CZ" sz="1600" dirty="0"/>
              <a:t>výrobních </a:t>
            </a:r>
            <a:r>
              <a:rPr lang="cs-CZ" sz="1600" dirty="0" smtClean="0"/>
              <a:t>systémů a procesů. </a:t>
            </a:r>
          </a:p>
          <a:p>
            <a:pPr algn="just"/>
            <a:r>
              <a:rPr lang="cs-CZ" sz="1600" dirty="0" smtClean="0"/>
              <a:t>Řízení </a:t>
            </a:r>
            <a:r>
              <a:rPr lang="cs-CZ" sz="1600" dirty="0"/>
              <a:t>výroby je </a:t>
            </a:r>
            <a:r>
              <a:rPr lang="cs-CZ" sz="1600" dirty="0" smtClean="0"/>
              <a:t>těsně provázáno </a:t>
            </a:r>
            <a:r>
              <a:rPr lang="cs-CZ" sz="1600" dirty="0"/>
              <a:t>s </a:t>
            </a:r>
            <a:r>
              <a:rPr lang="cs-CZ" sz="1600" dirty="0" smtClean="0"/>
              <a:t>řízením ostatních </a:t>
            </a:r>
            <a:r>
              <a:rPr lang="cs-CZ" sz="1600" dirty="0"/>
              <a:t>oblastí podniku, v </a:t>
            </a:r>
            <a:r>
              <a:rPr lang="cs-CZ" sz="1600" dirty="0" smtClean="0"/>
              <a:t>oblasti </a:t>
            </a:r>
            <a:r>
              <a:rPr lang="cs-CZ" sz="1600" dirty="0"/>
              <a:t>marketingu, technické </a:t>
            </a:r>
            <a:r>
              <a:rPr lang="cs-CZ" sz="1600" dirty="0" smtClean="0"/>
              <a:t>přípravy </a:t>
            </a:r>
            <a:r>
              <a:rPr lang="cs-CZ" sz="1600" dirty="0"/>
              <a:t>výroby, s </a:t>
            </a:r>
            <a:r>
              <a:rPr lang="cs-CZ" sz="1600" dirty="0" smtClean="0"/>
              <a:t>materiálně technickým zabezpečením</a:t>
            </a:r>
            <a:r>
              <a:rPr lang="cs-CZ" sz="1600" dirty="0"/>
              <a:t>, </a:t>
            </a:r>
            <a:r>
              <a:rPr lang="cs-CZ" sz="1600" dirty="0" smtClean="0"/>
              <a:t>řízením </a:t>
            </a:r>
            <a:r>
              <a:rPr lang="cs-CZ" sz="1600" dirty="0"/>
              <a:t>jakosti a </a:t>
            </a:r>
            <a:r>
              <a:rPr lang="cs-CZ" sz="1600" dirty="0" smtClean="0"/>
              <a:t>řízením </a:t>
            </a:r>
            <a:r>
              <a:rPr lang="cs-CZ" sz="1600" dirty="0"/>
              <a:t>lidských </a:t>
            </a:r>
            <a:r>
              <a:rPr lang="cs-CZ" sz="1600" dirty="0" smtClean="0"/>
              <a:t>zdrojů.</a:t>
            </a:r>
            <a:endParaRPr lang="cs-CZ" sz="1600" dirty="0"/>
          </a:p>
          <a:p>
            <a:pPr algn="just"/>
            <a:r>
              <a:rPr lang="cs-CZ" sz="1600" dirty="0"/>
              <a:t>Výrobní </a:t>
            </a:r>
            <a:r>
              <a:rPr lang="cs-CZ" sz="1600" dirty="0" smtClean="0"/>
              <a:t>strategie je </a:t>
            </a:r>
            <a:r>
              <a:rPr lang="cs-CZ" sz="1600" dirty="0"/>
              <a:t>množina </a:t>
            </a:r>
            <a:r>
              <a:rPr lang="cs-CZ" sz="1600" dirty="0" smtClean="0"/>
              <a:t>cílů, plánů a </a:t>
            </a:r>
            <a:r>
              <a:rPr lang="cs-CZ" sz="1600" dirty="0"/>
              <a:t>politik, </a:t>
            </a:r>
            <a:r>
              <a:rPr lang="cs-CZ" sz="1600" dirty="0" smtClean="0"/>
              <a:t>konkretizujících </a:t>
            </a:r>
            <a:r>
              <a:rPr lang="cs-CZ" sz="1600" dirty="0"/>
              <a:t>pro oblast </a:t>
            </a:r>
            <a:r>
              <a:rPr lang="cs-CZ" sz="1600" dirty="0" smtClean="0"/>
              <a:t>výroby způsoby </a:t>
            </a:r>
            <a:r>
              <a:rPr lang="cs-CZ" sz="1600" dirty="0"/>
              <a:t>realizace </a:t>
            </a:r>
            <a:r>
              <a:rPr lang="cs-CZ" sz="1600" dirty="0" smtClean="0"/>
              <a:t>cílů vytyčených </a:t>
            </a:r>
            <a:r>
              <a:rPr lang="cs-CZ" sz="1600" dirty="0"/>
              <a:t>v celkové strategii </a:t>
            </a:r>
            <a:r>
              <a:rPr lang="cs-CZ" sz="1600" dirty="0" smtClean="0"/>
              <a:t>firmy</a:t>
            </a:r>
            <a:r>
              <a:rPr lang="cs-CZ" sz="1600" dirty="0"/>
              <a:t>. Za formulaci a </a:t>
            </a:r>
            <a:r>
              <a:rPr lang="cs-CZ" sz="1600" dirty="0" smtClean="0"/>
              <a:t>realizaci výrobní </a:t>
            </a:r>
            <a:r>
              <a:rPr lang="cs-CZ" sz="1600" dirty="0"/>
              <a:t>strategie zodpovídá výrobní </a:t>
            </a:r>
            <a:r>
              <a:rPr lang="cs-CZ" sz="1600" dirty="0" smtClean="0"/>
              <a:t>ředitel </a:t>
            </a:r>
            <a:r>
              <a:rPr lang="cs-CZ" sz="1600" dirty="0"/>
              <a:t>a jeho nejbližší </a:t>
            </a:r>
            <a:r>
              <a:rPr lang="cs-CZ" sz="1600" dirty="0" smtClean="0"/>
              <a:t>spolupracovníci.</a:t>
            </a:r>
          </a:p>
          <a:p>
            <a:pPr algn="just"/>
            <a:r>
              <a:rPr lang="cs-CZ" sz="1600" dirty="0"/>
              <a:t>Mezi </a:t>
            </a:r>
            <a:r>
              <a:rPr lang="cs-CZ" sz="1600" dirty="0" smtClean="0"/>
              <a:t>důležitá </a:t>
            </a:r>
            <a:r>
              <a:rPr lang="cs-CZ" sz="1600" dirty="0"/>
              <a:t>strategická rozhodnutí z </a:t>
            </a:r>
            <a:r>
              <a:rPr lang="cs-CZ" sz="1600" dirty="0" smtClean="0"/>
              <a:t>oblasti </a:t>
            </a:r>
            <a:r>
              <a:rPr lang="cs-CZ" sz="1600" dirty="0"/>
              <a:t>výrobní strategie </a:t>
            </a:r>
            <a:r>
              <a:rPr lang="cs-CZ" sz="1600" dirty="0" smtClean="0"/>
              <a:t>patří rovněž </a:t>
            </a:r>
            <a:r>
              <a:rPr lang="cs-CZ" sz="1600" dirty="0"/>
              <a:t>stanovení </a:t>
            </a:r>
            <a:r>
              <a:rPr lang="cs-CZ" sz="1600" dirty="0" smtClean="0"/>
              <a:t>rozsahu </a:t>
            </a:r>
            <a:r>
              <a:rPr lang="cs-CZ" sz="1600" dirty="0"/>
              <a:t>a </a:t>
            </a:r>
            <a:r>
              <a:rPr lang="cs-CZ" sz="1600" dirty="0" smtClean="0"/>
              <a:t>způsobu </a:t>
            </a:r>
            <a:r>
              <a:rPr lang="cs-CZ" sz="1600" dirty="0"/>
              <a:t>spolupráce s dodavateli a </a:t>
            </a:r>
            <a:r>
              <a:rPr lang="cs-CZ" sz="1600" dirty="0" smtClean="0"/>
              <a:t>odběrateli</a:t>
            </a:r>
            <a:r>
              <a:rPr lang="cs-CZ" sz="1600" dirty="0"/>
              <a:t>, </a:t>
            </a:r>
            <a:r>
              <a:rPr lang="cs-CZ" sz="1600" dirty="0" smtClean="0"/>
              <a:t>při zajišťování </a:t>
            </a:r>
            <a:r>
              <a:rPr lang="cs-CZ" sz="1600" dirty="0"/>
              <a:t>výrobních funkcí </a:t>
            </a:r>
            <a:r>
              <a:rPr lang="cs-CZ" sz="1600" dirty="0" smtClean="0"/>
              <a:t>formou </a:t>
            </a:r>
            <a:r>
              <a:rPr lang="cs-CZ" sz="1600" dirty="0"/>
              <a:t>využívání </a:t>
            </a:r>
            <a:r>
              <a:rPr lang="cs-CZ" sz="1600" dirty="0" smtClean="0"/>
              <a:t>kooperace a specializace.</a:t>
            </a:r>
          </a:p>
          <a:p>
            <a:pPr algn="just"/>
            <a:r>
              <a:rPr lang="cs-CZ" sz="1600" dirty="0" smtClean="0"/>
              <a:t>Důležitým </a:t>
            </a:r>
            <a:r>
              <a:rPr lang="cs-CZ" sz="1600" dirty="0"/>
              <a:t>hlediskem, které </a:t>
            </a:r>
            <a:r>
              <a:rPr lang="cs-CZ" sz="1600" dirty="0" smtClean="0"/>
              <a:t>musí </a:t>
            </a:r>
            <a:r>
              <a:rPr lang="cs-CZ" sz="1600" dirty="0"/>
              <a:t>výrobní strategie </a:t>
            </a:r>
            <a:r>
              <a:rPr lang="cs-CZ" sz="1600" dirty="0" smtClean="0"/>
              <a:t>zohledňovat</a:t>
            </a:r>
            <a:r>
              <a:rPr lang="cs-CZ" sz="1600" dirty="0"/>
              <a:t>, je aspekt </a:t>
            </a:r>
            <a:r>
              <a:rPr lang="cs-CZ" sz="1600" dirty="0" smtClean="0"/>
              <a:t>stability výroby</a:t>
            </a:r>
            <a:r>
              <a:rPr lang="cs-CZ" sz="1600" dirty="0"/>
              <a:t>. Výrobní systém musí být v </a:t>
            </a:r>
            <a:r>
              <a:rPr lang="cs-CZ" sz="1600" dirty="0" smtClean="0"/>
              <a:t>průběhu </a:t>
            </a:r>
            <a:r>
              <a:rPr lang="cs-CZ" sz="1600" dirty="0"/>
              <a:t>realizace výrobní </a:t>
            </a:r>
            <a:r>
              <a:rPr lang="cs-CZ" sz="1600" dirty="0" smtClean="0"/>
              <a:t>strategie </a:t>
            </a:r>
            <a:r>
              <a:rPr lang="cs-CZ" sz="1600" dirty="0"/>
              <a:t>schopen </a:t>
            </a:r>
            <a:r>
              <a:rPr lang="cs-CZ" sz="1600" dirty="0" smtClean="0"/>
              <a:t>eliminovat působení </a:t>
            </a:r>
            <a:r>
              <a:rPr lang="cs-CZ" sz="1600" dirty="0"/>
              <a:t>náhodných </a:t>
            </a:r>
            <a:r>
              <a:rPr lang="cs-CZ" sz="1600" dirty="0" smtClean="0"/>
              <a:t>vlivů (</a:t>
            </a:r>
            <a:r>
              <a:rPr lang="cs-CZ" sz="1600" dirty="0"/>
              <a:t>výpadky </a:t>
            </a:r>
            <a:r>
              <a:rPr lang="cs-CZ" sz="1600" dirty="0" smtClean="0"/>
              <a:t>strojů a zařízení</a:t>
            </a:r>
            <a:r>
              <a:rPr lang="cs-CZ" sz="1600" dirty="0"/>
              <a:t>, selhání lidí, výpadky </a:t>
            </a:r>
            <a:r>
              <a:rPr lang="cs-CZ" sz="1600" dirty="0" smtClean="0"/>
              <a:t>dodávek</a:t>
            </a:r>
            <a:r>
              <a:rPr lang="cs-CZ" sz="1600" dirty="0"/>
              <a:t>, živelní události).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Výrobní strategie</a:t>
            </a:r>
            <a:endParaRPr lang="cs-CZ" dirty="0"/>
          </a:p>
        </p:txBody>
      </p:sp>
    </p:spTree>
    <p:extLst>
      <p:ext uri="{BB962C8B-B14F-4D97-AF65-F5344CB8AC3E}">
        <p14:creationId xmlns:p14="http://schemas.microsoft.com/office/powerpoint/2010/main" val="1653787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výrobní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řízení výroby</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Stabilizační opatření</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Uspořádání výroby</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výroby</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Zabezpečení výrobních faktorů</a:t>
            </a:r>
            <a:endParaRPr lang="cs-CZ" sz="1600" dirty="0">
              <a:solidFill>
                <a:srgbClr val="000000"/>
              </a:solidFill>
            </a:endParaRPr>
          </a:p>
        </p:txBody>
      </p:sp>
      <p:sp>
        <p:nvSpPr>
          <p:cNvPr id="12" name="Obdélník 11"/>
          <p:cNvSpPr/>
          <p:nvPr/>
        </p:nvSpPr>
        <p:spPr>
          <a:xfrm>
            <a:off x="5181599" y="855589"/>
            <a:ext cx="1336949"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Uspokojování poptávky</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Plánování a řízení výroby</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Přístup k řízení zásoby</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435294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Cílem </a:t>
            </a:r>
            <a:r>
              <a:rPr lang="cs-CZ" sz="1600" b="1" dirty="0"/>
              <a:t>zásobovací strategie </a:t>
            </a:r>
            <a:r>
              <a:rPr lang="cs-CZ" sz="1600" dirty="0"/>
              <a:t>je optimalizovat zásobu materiálu a surovin na úroveň, kdy jsou souhrnné náklady na skladování zásob a jejich doplňování minimální. </a:t>
            </a:r>
          </a:p>
          <a:p>
            <a:pPr algn="just"/>
            <a:r>
              <a:rPr lang="cs-CZ" sz="1600" dirty="0" smtClean="0"/>
              <a:t>Zásoby představují </a:t>
            </a:r>
            <a:r>
              <a:rPr lang="cs-CZ" sz="1600" dirty="0"/>
              <a:t>hlavní složku využití provozního </a:t>
            </a:r>
            <a:r>
              <a:rPr lang="cs-CZ" sz="1600" dirty="0" smtClean="0"/>
              <a:t>kapitálu podniku</a:t>
            </a:r>
            <a:r>
              <a:rPr lang="cs-CZ" sz="1600" dirty="0"/>
              <a:t>. </a:t>
            </a:r>
            <a:r>
              <a:rPr lang="cs-CZ" sz="1600" dirty="0" smtClean="0"/>
              <a:t>Cílem řízení </a:t>
            </a:r>
            <a:r>
              <a:rPr lang="cs-CZ" sz="1600" dirty="0"/>
              <a:t>stavu </a:t>
            </a:r>
            <a:r>
              <a:rPr lang="cs-CZ" sz="1600" dirty="0" smtClean="0"/>
              <a:t>zásob </a:t>
            </a:r>
            <a:r>
              <a:rPr lang="cs-CZ" sz="1600" dirty="0"/>
              <a:t>je proto zvyšovat rentabilitu podniku </a:t>
            </a:r>
            <a:r>
              <a:rPr lang="cs-CZ" sz="1600" dirty="0" smtClean="0"/>
              <a:t>prostřednictvím vhodnějšího </a:t>
            </a:r>
            <a:r>
              <a:rPr lang="cs-CZ" sz="1600" dirty="0"/>
              <a:t>modelu zásobování, </a:t>
            </a:r>
            <a:r>
              <a:rPr lang="cs-CZ" sz="1600" dirty="0" smtClean="0"/>
              <a:t>předvídat </a:t>
            </a:r>
            <a:r>
              <a:rPr lang="cs-CZ" sz="1600" dirty="0"/>
              <a:t>dopady podnikových strategií na výši stavu </a:t>
            </a:r>
            <a:r>
              <a:rPr lang="cs-CZ" sz="1600" dirty="0" smtClean="0"/>
              <a:t>zásob </a:t>
            </a:r>
            <a:r>
              <a:rPr lang="cs-CZ" sz="1600" dirty="0"/>
              <a:t>a minimalizovat celkové náklady </a:t>
            </a:r>
            <a:r>
              <a:rPr lang="cs-CZ" sz="1600" dirty="0" smtClean="0"/>
              <a:t>na </a:t>
            </a:r>
            <a:r>
              <a:rPr lang="cs-CZ" sz="1600" dirty="0"/>
              <a:t>logistické </a:t>
            </a:r>
            <a:r>
              <a:rPr lang="cs-CZ" sz="1600" dirty="0" smtClean="0"/>
              <a:t>činnosti</a:t>
            </a:r>
            <a:r>
              <a:rPr lang="cs-CZ" sz="1600" dirty="0"/>
              <a:t>. </a:t>
            </a:r>
            <a:r>
              <a:rPr lang="cs-CZ" sz="1600" dirty="0" smtClean="0"/>
              <a:t>Při </a:t>
            </a:r>
            <a:r>
              <a:rPr lang="cs-CZ" sz="1600" dirty="0"/>
              <a:t>formulaci </a:t>
            </a:r>
            <a:r>
              <a:rPr lang="cs-CZ" sz="1600" dirty="0" smtClean="0"/>
              <a:t>určité </a:t>
            </a:r>
            <a:r>
              <a:rPr lang="cs-CZ" sz="1600" dirty="0"/>
              <a:t>strategie zásobování je nutno </a:t>
            </a:r>
            <a:r>
              <a:rPr lang="cs-CZ" sz="1600" dirty="0" smtClean="0"/>
              <a:t>správně chápat </a:t>
            </a:r>
            <a:r>
              <a:rPr lang="cs-CZ" sz="1600" dirty="0"/>
              <a:t>úlohu </a:t>
            </a:r>
            <a:r>
              <a:rPr lang="cs-CZ" sz="1600" dirty="0" smtClean="0"/>
              <a:t>zásob </a:t>
            </a:r>
            <a:r>
              <a:rPr lang="cs-CZ" sz="1600" dirty="0"/>
              <a:t>ve </a:t>
            </a:r>
            <a:r>
              <a:rPr lang="cs-CZ" sz="1600" dirty="0" smtClean="0"/>
              <a:t>výrobě i údržbě.</a:t>
            </a:r>
          </a:p>
          <a:p>
            <a:pPr algn="just"/>
            <a:r>
              <a:rPr lang="cs-CZ" sz="1600" dirty="0"/>
              <a:t>Logistika zahrnuje komplex činností, jejichž kvalitní zajištění napomáhá k tvorbě hodnoty pro zákazníka a při optimálním řízení logistických procesů lze dosáhnout významných úspor nákladů. </a:t>
            </a:r>
          </a:p>
          <a:p>
            <a:pPr algn="just"/>
            <a:r>
              <a:rPr lang="cs-CZ" sz="1600" b="1" dirty="0"/>
              <a:t>Strategické řízení logistiky </a:t>
            </a:r>
            <a:r>
              <a:rPr lang="cs-CZ" sz="1600" dirty="0"/>
              <a:t>se tudíž zaměřuje na systémové aspekty logistiky, jako je forma a frekvence zajištění dodávek materiálových vstupů, zajištění technických podmínek skladování a distribuce vstupních materiálů a výstupní produkce podle podmínek požadovaných odvětvovými normami nebo </a:t>
            </a:r>
            <a:r>
              <a:rPr lang="cs-CZ" sz="1600" dirty="0" smtClean="0"/>
              <a:t>zákazníkem</a:t>
            </a:r>
            <a:r>
              <a:rPr lang="cs-CZ" sz="1600" dirty="0"/>
              <a:t>.</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Zásobovací a logistická strategie I</a:t>
            </a:r>
            <a:endParaRPr lang="cs-CZ" dirty="0"/>
          </a:p>
        </p:txBody>
      </p:sp>
    </p:spTree>
    <p:extLst>
      <p:ext uri="{BB962C8B-B14F-4D97-AF65-F5344CB8AC3E}">
        <p14:creationId xmlns:p14="http://schemas.microsoft.com/office/powerpoint/2010/main" val="266956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Logistická podpora má za úkol dopravit a správně rozmístit materiálové zdroje nutné pro výrobu a následně zajistit transport </a:t>
            </a:r>
            <a:r>
              <a:rPr lang="cs-CZ" sz="1600" dirty="0" smtClean="0"/>
              <a:t>vyrobené </a:t>
            </a:r>
            <a:r>
              <a:rPr lang="cs-CZ" sz="1600" dirty="0"/>
              <a:t>produkce k zákazníkovi. </a:t>
            </a:r>
            <a:endParaRPr lang="cs-CZ" sz="1600" dirty="0" smtClean="0"/>
          </a:p>
          <a:p>
            <a:pPr algn="just"/>
            <a:r>
              <a:rPr lang="cs-CZ" sz="1600" dirty="0"/>
              <a:t>S ohledem na požadavky zákazníka, rezistenci produktu vůči přepravním podmínkám, nákladům na logistické zajištění volí podniky formu přepravy a objem dodávky s cílem minimalizovat náklady při zachování požadované míry uspokojení zákazníka</a:t>
            </a:r>
            <a:endParaRPr lang="cs-CZ" sz="1600" dirty="0" smtClean="0"/>
          </a:p>
          <a:p>
            <a:pPr algn="just"/>
            <a:r>
              <a:rPr lang="cs-CZ" sz="1600" dirty="0"/>
              <a:t>Výstupem strategického plánu logistiky jsou způsoby a kontraktace zajištění dodávek vstupních materiálů, optimální způsob distribuce těchto vstupů na místo zpracování a zajištění distribuce finální produkce podle požadavků zákazníka. </a:t>
            </a:r>
            <a:endParaRPr lang="cs-CZ" sz="1600" dirty="0" smtClean="0"/>
          </a:p>
          <a:p>
            <a:pPr algn="just"/>
            <a:r>
              <a:rPr lang="cs-CZ" sz="1600" dirty="0" smtClean="0"/>
              <a:t>Součástí logistické strategie je i výběr </a:t>
            </a:r>
            <a:r>
              <a:rPr lang="cs-CZ" sz="1600" dirty="0"/>
              <a:t>způsobu  spedice vybavení skladů manipulační technikou a zjištění metodicky správného nakládání se vstupním materiálem, komponentami a finálními produkty. </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Zásobovací a logistická strategie II</a:t>
            </a:r>
            <a:endParaRPr lang="cs-CZ" dirty="0"/>
          </a:p>
        </p:txBody>
      </p:sp>
    </p:spTree>
    <p:extLst>
      <p:ext uri="{BB962C8B-B14F-4D97-AF65-F5344CB8AC3E}">
        <p14:creationId xmlns:p14="http://schemas.microsoft.com/office/powerpoint/2010/main" val="342766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zásobovací a logistické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nákupu</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Stabilita dodávek</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Spolupráce s dodavateli</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Informační zabezpečení</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nákupu</a:t>
            </a:r>
            <a:endParaRPr lang="cs-CZ" sz="1600" dirty="0">
              <a:solidFill>
                <a:srgbClr val="000000"/>
              </a:solidFill>
            </a:endParaRPr>
          </a:p>
        </p:txBody>
      </p:sp>
      <p:sp>
        <p:nvSpPr>
          <p:cNvPr id="12" name="Obdélník 11"/>
          <p:cNvSpPr/>
          <p:nvPr/>
        </p:nvSpPr>
        <p:spPr>
          <a:xfrm>
            <a:off x="5181599" y="855589"/>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nákupních činnosti</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Plánování a řízení nákupu</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Zásoby</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141454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Finanční </a:t>
            </a:r>
            <a:r>
              <a:rPr lang="cs-CZ" sz="1600" b="1" dirty="0" smtClean="0"/>
              <a:t>strategie </a:t>
            </a:r>
            <a:r>
              <a:rPr lang="cs-CZ" sz="1600" dirty="0" smtClean="0"/>
              <a:t>má </a:t>
            </a:r>
            <a:r>
              <a:rPr lang="cs-CZ" sz="1600" dirty="0"/>
              <a:t>průřezový charakter a tak proniká všemi funkčními strategiemi. Mezi její hlavní úkoly patří:</a:t>
            </a:r>
          </a:p>
          <a:p>
            <a:pPr lvl="1" algn="just"/>
            <a:r>
              <a:rPr lang="cs-CZ" sz="1600" dirty="0" smtClean="0"/>
              <a:t>zabezpečení </a:t>
            </a:r>
            <a:r>
              <a:rPr lang="cs-CZ" sz="1600" dirty="0"/>
              <a:t>finančních zdrojů potřebných pro realizaci strategických procesů,</a:t>
            </a:r>
          </a:p>
          <a:p>
            <a:pPr lvl="1" algn="just"/>
            <a:r>
              <a:rPr lang="cs-CZ" sz="1600" dirty="0" smtClean="0"/>
              <a:t>zajištění </a:t>
            </a:r>
            <a:r>
              <a:rPr lang="cs-CZ" sz="1600" dirty="0"/>
              <a:t>efektivního využívání finančních prostředků,</a:t>
            </a:r>
          </a:p>
          <a:p>
            <a:pPr lvl="1" algn="just"/>
            <a:r>
              <a:rPr lang="cs-CZ" sz="1600" dirty="0" smtClean="0"/>
              <a:t>rozhodnutí </a:t>
            </a:r>
            <a:r>
              <a:rPr lang="cs-CZ" sz="1600" dirty="0"/>
              <a:t>o použití zisku,</a:t>
            </a:r>
          </a:p>
          <a:p>
            <a:pPr lvl="1" algn="just"/>
            <a:r>
              <a:rPr lang="cs-CZ" sz="1600" dirty="0" smtClean="0"/>
              <a:t>hlídání </a:t>
            </a:r>
            <a:r>
              <a:rPr lang="cs-CZ" sz="1600" dirty="0"/>
              <a:t>úrovně zadluženosti</a:t>
            </a:r>
            <a:r>
              <a:rPr lang="cs-CZ" sz="1600" dirty="0" smtClean="0"/>
              <a:t>.</a:t>
            </a:r>
            <a:endParaRPr lang="cs-CZ" sz="1600" dirty="0"/>
          </a:p>
          <a:p>
            <a:pPr algn="just"/>
            <a:r>
              <a:rPr lang="cs-CZ" sz="1600" dirty="0"/>
              <a:t>Finanční strategii podniku je možné charakterizovat jako finanční rozhodování a finanční </a:t>
            </a:r>
            <a:r>
              <a:rPr lang="cs-CZ" sz="1600" dirty="0" smtClean="0"/>
              <a:t>postupy</a:t>
            </a:r>
            <a:r>
              <a:rPr lang="cs-CZ" sz="1600" dirty="0"/>
              <a:t>, kterými má být dosaženo strategických finančních </a:t>
            </a:r>
            <a:r>
              <a:rPr lang="cs-CZ" sz="1600" dirty="0" smtClean="0"/>
              <a:t>cílů.</a:t>
            </a:r>
            <a:endParaRPr lang="cs-CZ" sz="1600" dirty="0"/>
          </a:p>
          <a:p>
            <a:pPr algn="just"/>
            <a:r>
              <a:rPr lang="cs-CZ" sz="1600" dirty="0"/>
              <a:t>Finanční strategie tvoří nedílnou součást </a:t>
            </a:r>
            <a:r>
              <a:rPr lang="cs-CZ" sz="1600" dirty="0" smtClean="0"/>
              <a:t>finančního </a:t>
            </a:r>
            <a:r>
              <a:rPr lang="cs-CZ" sz="1600" dirty="0"/>
              <a:t>řízení </a:t>
            </a:r>
            <a:r>
              <a:rPr lang="cs-CZ" sz="1600" dirty="0" smtClean="0"/>
              <a:t>podniku</a:t>
            </a:r>
            <a:r>
              <a:rPr lang="cs-CZ" sz="1600" dirty="0"/>
              <a:t>, proto by </a:t>
            </a:r>
            <a:r>
              <a:rPr lang="cs-CZ" sz="1600" dirty="0" smtClean="0"/>
              <a:t>z ní </a:t>
            </a:r>
            <a:r>
              <a:rPr lang="cs-CZ" sz="1600" dirty="0"/>
              <a:t>měly vycházet veškeré finanční činnosti </a:t>
            </a:r>
            <a:r>
              <a:rPr lang="cs-CZ" sz="1600" dirty="0" smtClean="0"/>
              <a:t>dlouhodobého </a:t>
            </a:r>
            <a:r>
              <a:rPr lang="cs-CZ" sz="1600" dirty="0"/>
              <a:t>charakteru, zejména pak finanční plánování. Finanční strategii je pak nutné </a:t>
            </a:r>
            <a:r>
              <a:rPr lang="cs-CZ" sz="1600" dirty="0" smtClean="0"/>
              <a:t>upravovat</a:t>
            </a:r>
            <a:r>
              <a:rPr lang="cs-CZ" sz="1600" dirty="0"/>
              <a:t>, aktualizovat a řídit na základě změn ve vnějším finančním prostředí a výrazně </a:t>
            </a:r>
            <a:r>
              <a:rPr lang="cs-CZ" sz="1600" dirty="0" smtClean="0"/>
              <a:t>tak ovlivňovat finanční </a:t>
            </a:r>
            <a:r>
              <a:rPr lang="cs-CZ" sz="1600" dirty="0"/>
              <a:t>stabilitu podniku a přispívat </a:t>
            </a:r>
            <a:r>
              <a:rPr lang="cs-CZ" sz="1600" dirty="0" smtClean="0"/>
              <a:t>k růstu </a:t>
            </a:r>
            <a:r>
              <a:rPr lang="cs-CZ" sz="1600" dirty="0"/>
              <a:t>efektivnosti hospodaření podniku a </a:t>
            </a:r>
            <a:r>
              <a:rPr lang="cs-CZ" sz="1600" dirty="0" smtClean="0"/>
              <a:t>maximalizaci </a:t>
            </a:r>
            <a:r>
              <a:rPr lang="cs-CZ" sz="1600" dirty="0"/>
              <a:t>jeho tržní </a:t>
            </a:r>
            <a:r>
              <a:rPr lang="cs-CZ" sz="1600" dirty="0" smtClean="0"/>
              <a:t>hodnoty.</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Finanční strategie I</a:t>
            </a:r>
            <a:endParaRPr lang="cs-CZ" dirty="0"/>
          </a:p>
        </p:txBody>
      </p:sp>
    </p:spTree>
    <p:extLst>
      <p:ext uri="{BB962C8B-B14F-4D97-AF65-F5344CB8AC3E}">
        <p14:creationId xmlns:p14="http://schemas.microsoft.com/office/powerpoint/2010/main" val="2476503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Finanční strategie představuje páteř finančního managementu a zahrnuje veškeré činnosti spojené s efektivním financováním podnikatelských aktivit směřujících k naplnění podnikové strategie a základních cílů podniku. </a:t>
            </a:r>
          </a:p>
          <a:p>
            <a:pPr algn="just"/>
            <a:r>
              <a:rPr lang="cs-CZ" sz="1600" dirty="0"/>
              <a:t>Nezbytnou součástí finanční strategie je přitom řízení nákladů kapitálu a optimalizace kapitálové struktury jako nezbytného předpokladu výsledné efektivnosti podnikové činnosti. </a:t>
            </a:r>
            <a:endParaRPr lang="cs-CZ" sz="1600" dirty="0" smtClean="0"/>
          </a:p>
          <a:p>
            <a:pPr algn="just"/>
            <a:endParaRPr lang="cs-CZ" sz="1600" dirty="0"/>
          </a:p>
          <a:p>
            <a:pPr algn="just"/>
            <a:r>
              <a:rPr lang="cs-CZ" sz="1600" dirty="0" smtClean="0"/>
              <a:t>Finanční strategie pro SBU může mít následující strukturu:</a:t>
            </a:r>
          </a:p>
          <a:p>
            <a:pPr lvl="1" algn="just"/>
            <a:r>
              <a:rPr lang="cs-CZ" sz="1600" dirty="0" smtClean="0"/>
              <a:t>Objem a způsob zajištění finančních zdrojů na reprodukci výroby</a:t>
            </a:r>
          </a:p>
          <a:p>
            <a:pPr lvl="1" algn="just"/>
            <a:r>
              <a:rPr lang="cs-CZ" sz="1600" dirty="0" smtClean="0"/>
              <a:t>Vymezení proporcí nákladových položek a jejich vývoj</a:t>
            </a:r>
          </a:p>
          <a:p>
            <a:pPr lvl="1" algn="just"/>
            <a:r>
              <a:rPr lang="cs-CZ" sz="1600" dirty="0" smtClean="0"/>
              <a:t>Tvorba a použití zisku</a:t>
            </a:r>
          </a:p>
          <a:p>
            <a:pPr lvl="1" algn="just"/>
            <a:r>
              <a:rPr lang="cs-CZ" sz="1600" dirty="0" smtClean="0"/>
              <a:t>Dividendová politika</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Finanční strategie II</a:t>
            </a:r>
            <a:endParaRPr lang="cs-CZ" dirty="0"/>
          </a:p>
        </p:txBody>
      </p:sp>
    </p:spTree>
    <p:extLst>
      <p:ext uri="{BB962C8B-B14F-4D97-AF65-F5344CB8AC3E}">
        <p14:creationId xmlns:p14="http://schemas.microsoft.com/office/powerpoint/2010/main" val="4085892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finanční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strategie</a:t>
            </a:r>
            <a:endParaRPr lang="cs-CZ" sz="1600" dirty="0">
              <a:solidFill>
                <a:srgbClr val="000000"/>
              </a:solidFill>
            </a:endParaRPr>
          </a:p>
        </p:txBody>
      </p:sp>
      <p:sp>
        <p:nvSpPr>
          <p:cNvPr id="11" name="Obdélník 10"/>
          <p:cNvSpPr/>
          <p:nvPr/>
        </p:nvSpPr>
        <p:spPr>
          <a:xfrm>
            <a:off x="6672262" y="1210892"/>
            <a:ext cx="1860177" cy="30963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smtClean="0">
                <a:solidFill>
                  <a:srgbClr val="000000"/>
                </a:solidFill>
              </a:rPr>
              <a:t>Organizační složky</a:t>
            </a:r>
          </a:p>
          <a:p>
            <a:pPr>
              <a:spcAft>
                <a:spcPts val="600"/>
              </a:spcAft>
            </a:pPr>
            <a:r>
              <a:rPr lang="cs-CZ" sz="1600" dirty="0" smtClean="0">
                <a:solidFill>
                  <a:srgbClr val="000000"/>
                </a:solidFill>
              </a:rPr>
              <a:t>Informační systém</a:t>
            </a:r>
          </a:p>
          <a:p>
            <a:pPr>
              <a:spcAft>
                <a:spcPts val="600"/>
              </a:spcAft>
            </a:pPr>
            <a:r>
              <a:rPr lang="cs-CZ" sz="1600" dirty="0" smtClean="0">
                <a:solidFill>
                  <a:srgbClr val="000000"/>
                </a:solidFill>
              </a:rPr>
              <a:t>Kontrolní mechanismy</a:t>
            </a:r>
          </a:p>
          <a:p>
            <a:pPr>
              <a:spcAft>
                <a:spcPts val="600"/>
              </a:spcAft>
            </a:pPr>
            <a:r>
              <a:rPr lang="cs-CZ" sz="1600" dirty="0" smtClean="0">
                <a:solidFill>
                  <a:srgbClr val="000000"/>
                </a:solidFill>
              </a:rPr>
              <a:t>Právní vztahy</a:t>
            </a:r>
          </a:p>
          <a:p>
            <a:pPr>
              <a:spcAft>
                <a:spcPts val="600"/>
              </a:spcAft>
            </a:pPr>
            <a:r>
              <a:rPr lang="cs-CZ" sz="1600" dirty="0" smtClean="0">
                <a:solidFill>
                  <a:srgbClr val="000000"/>
                </a:solidFill>
              </a:rPr>
              <a:t>Daně</a:t>
            </a:r>
          </a:p>
          <a:p>
            <a:pPr>
              <a:spcAft>
                <a:spcPts val="600"/>
              </a:spcAft>
            </a:pPr>
            <a:r>
              <a:rPr lang="cs-CZ" sz="1600" dirty="0" smtClean="0">
                <a:solidFill>
                  <a:srgbClr val="000000"/>
                </a:solidFill>
              </a:rPr>
              <a:t>Informační výstupy pro třetí osoby</a:t>
            </a:r>
          </a:p>
          <a:p>
            <a:pPr>
              <a:spcAft>
                <a:spcPts val="600"/>
              </a:spcAft>
            </a:pPr>
            <a:r>
              <a:rPr lang="cs-CZ" sz="1600" dirty="0" smtClean="0">
                <a:solidFill>
                  <a:srgbClr val="000000"/>
                </a:solidFill>
              </a:rPr>
              <a:t>Vzdělávání v oblasti financování</a:t>
            </a:r>
          </a:p>
          <a:p>
            <a:pPr algn="ctr"/>
            <a:endParaRPr lang="cs-CZ" sz="1600" dirty="0">
              <a:solidFill>
                <a:srgbClr val="000000"/>
              </a:solidFill>
            </a:endParaRPr>
          </a:p>
        </p:txBody>
      </p:sp>
      <p:sp>
        <p:nvSpPr>
          <p:cNvPr id="12" name="Obdélník 11"/>
          <p:cNvSpPr/>
          <p:nvPr/>
        </p:nvSpPr>
        <p:spPr>
          <a:xfrm>
            <a:off x="4732783" y="844043"/>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Tržní hodnota SBU</a:t>
            </a:r>
            <a:endParaRPr lang="cs-CZ" sz="1600" dirty="0">
              <a:solidFill>
                <a:srgbClr val="000000"/>
              </a:solidFill>
            </a:endParaRPr>
          </a:p>
        </p:txBody>
      </p:sp>
      <p:sp>
        <p:nvSpPr>
          <p:cNvPr id="13" name="Obdélník 12"/>
          <p:cNvSpPr/>
          <p:nvPr/>
        </p:nvSpPr>
        <p:spPr>
          <a:xfrm>
            <a:off x="2364579" y="840922"/>
            <a:ext cx="2016224"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Dividendy, hospodářský výsledek</a:t>
            </a:r>
            <a:endParaRPr lang="cs-CZ" sz="1600" dirty="0">
              <a:solidFill>
                <a:srgbClr val="000000"/>
              </a:solidFill>
            </a:endParaRPr>
          </a:p>
        </p:txBody>
      </p:sp>
      <p:sp>
        <p:nvSpPr>
          <p:cNvPr id="14" name="Obdélník 13"/>
          <p:cNvSpPr/>
          <p:nvPr/>
        </p:nvSpPr>
        <p:spPr>
          <a:xfrm>
            <a:off x="414286" y="855589"/>
            <a:ext cx="1785761" cy="38043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smtClean="0">
                <a:solidFill>
                  <a:srgbClr val="000000"/>
                </a:solidFill>
              </a:rPr>
              <a:t>Obecné složky</a:t>
            </a:r>
          </a:p>
          <a:p>
            <a:pPr>
              <a:spcAft>
                <a:spcPts val="600"/>
              </a:spcAft>
            </a:pPr>
            <a:r>
              <a:rPr lang="cs-CZ" sz="1600" dirty="0" smtClean="0">
                <a:solidFill>
                  <a:srgbClr val="000000"/>
                </a:solidFill>
              </a:rPr>
              <a:t>Investice</a:t>
            </a:r>
          </a:p>
          <a:p>
            <a:pPr>
              <a:spcAft>
                <a:spcPts val="600"/>
              </a:spcAft>
            </a:pPr>
            <a:r>
              <a:rPr lang="cs-CZ" sz="1600" dirty="0" smtClean="0">
                <a:solidFill>
                  <a:srgbClr val="000000"/>
                </a:solidFill>
              </a:rPr>
              <a:t>Interní zdroje financování</a:t>
            </a:r>
          </a:p>
          <a:p>
            <a:pPr>
              <a:spcAft>
                <a:spcPts val="600"/>
              </a:spcAft>
            </a:pPr>
            <a:r>
              <a:rPr lang="cs-CZ" sz="1600" dirty="0" smtClean="0">
                <a:solidFill>
                  <a:srgbClr val="000000"/>
                </a:solidFill>
              </a:rPr>
              <a:t>Externí zdroje financování</a:t>
            </a:r>
          </a:p>
          <a:p>
            <a:pPr>
              <a:spcAft>
                <a:spcPts val="600"/>
              </a:spcAft>
            </a:pPr>
            <a:r>
              <a:rPr lang="cs-CZ" sz="1600" dirty="0" smtClean="0">
                <a:solidFill>
                  <a:srgbClr val="000000"/>
                </a:solidFill>
              </a:rPr>
              <a:t>Řízení pohledávek a závazků</a:t>
            </a:r>
          </a:p>
          <a:p>
            <a:pPr>
              <a:spcAft>
                <a:spcPts val="600"/>
              </a:spcAft>
            </a:pPr>
            <a:r>
              <a:rPr lang="cs-CZ" sz="1600" dirty="0" smtClean="0">
                <a:solidFill>
                  <a:srgbClr val="000000"/>
                </a:solidFill>
              </a:rPr>
              <a:t>Řízení hotovosti</a:t>
            </a:r>
          </a:p>
          <a:p>
            <a:pPr>
              <a:spcAft>
                <a:spcPts val="600"/>
              </a:spcAft>
            </a:pPr>
            <a:r>
              <a:rPr lang="cs-CZ" sz="1600" dirty="0" smtClean="0">
                <a:solidFill>
                  <a:srgbClr val="000000"/>
                </a:solidFill>
              </a:rPr>
              <a:t>Finanční aspekty zásob a nedokončené výroby</a:t>
            </a:r>
          </a:p>
          <a:p>
            <a:pPr algn="ctr"/>
            <a:endParaRPr lang="cs-CZ" sz="1600" dirty="0">
              <a:solidFill>
                <a:srgbClr val="000000"/>
              </a:solidFill>
            </a:endParaRPr>
          </a:p>
        </p:txBody>
      </p:sp>
      <p:sp>
        <p:nvSpPr>
          <p:cNvPr id="15" name="Obdélník 14"/>
          <p:cNvSpPr/>
          <p:nvPr/>
        </p:nvSpPr>
        <p:spPr>
          <a:xfrm>
            <a:off x="4625826" y="3811600"/>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Náklady</a:t>
            </a:r>
            <a:endParaRPr lang="cs-CZ" sz="1600" dirty="0">
              <a:solidFill>
                <a:srgbClr val="000000"/>
              </a:solidFill>
            </a:endParaRPr>
          </a:p>
        </p:txBody>
      </p:sp>
      <p:sp>
        <p:nvSpPr>
          <p:cNvPr id="17" name="Obdélník 16"/>
          <p:cNvSpPr/>
          <p:nvPr/>
        </p:nvSpPr>
        <p:spPr>
          <a:xfrm>
            <a:off x="2761936" y="3809679"/>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Tržby</a:t>
            </a:r>
            <a:endParaRPr lang="cs-CZ" sz="1600" dirty="0">
              <a:solidFill>
                <a:srgbClr val="000000"/>
              </a:solidFill>
            </a:endParaRPr>
          </a:p>
        </p:txBody>
      </p:sp>
      <p:cxnSp>
        <p:nvCxnSpPr>
          <p:cNvPr id="25" name="Přímá spojnice se šipkou 24"/>
          <p:cNvCxnSpPr/>
          <p:nvPr/>
        </p:nvCxnSpPr>
        <p:spPr>
          <a:xfrm flipV="1">
            <a:off x="3635896"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625826" y="2976223"/>
            <a:ext cx="394556" cy="7607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193891" y="1547334"/>
            <a:ext cx="826491" cy="7506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a:stCxn id="14" idx="3"/>
          </p:cNvCxnSpPr>
          <p:nvPr/>
        </p:nvCxnSpPr>
        <p:spPr>
          <a:xfrm flipV="1">
            <a:off x="2200047" y="2499744"/>
            <a:ext cx="1291833" cy="2580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468130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výzkumu, vývoje a rozvoje </a:t>
            </a:r>
            <a:r>
              <a:rPr lang="cs-CZ" sz="1600" dirty="0"/>
              <a:t>je určujícím </a:t>
            </a:r>
            <a:r>
              <a:rPr lang="cs-CZ" sz="1600" dirty="0" smtClean="0"/>
              <a:t>prvkem </a:t>
            </a:r>
            <a:r>
              <a:rPr lang="cs-CZ" sz="1600" dirty="0"/>
              <a:t>pro stanovení a tempa firemních inovací. Je evidentní, že právě zaměření na specifický typ inovací do značné míry ovlivňuje schopnost podniku vytvářet konkurenční výhodu a zvyšovat tak nejen hodnotu podniku, ale rovněž pravděpodobnost jejího přežití. </a:t>
            </a:r>
          </a:p>
          <a:p>
            <a:pPr algn="just"/>
            <a:r>
              <a:rPr lang="cs-CZ" sz="1600" dirty="0"/>
              <a:t>Samotné plánování výzkumných aktivit je velmi náročné, neboť je spojeno s řadou nejistot, což vede k tomu, že řada rozvojových aktivit vůbec nedospěje k cíli, případně stanoveného cíle dosáhne za změněných podmínek. </a:t>
            </a:r>
            <a:endParaRPr lang="cs-CZ" sz="1600" dirty="0" smtClean="0"/>
          </a:p>
          <a:p>
            <a:pPr algn="just"/>
            <a:r>
              <a:rPr lang="cs-CZ" sz="1600" dirty="0" smtClean="0"/>
              <a:t>Formulace </a:t>
            </a:r>
            <a:r>
              <a:rPr lang="cs-CZ" sz="1600" dirty="0"/>
              <a:t>strategie výzkumu a vývoje je svým charakterem expertní činností, vyžadující kombinaci racionálních, empirických a intuitivních přístupů</a:t>
            </a:r>
            <a:r>
              <a:rPr lang="cs-CZ" sz="1600" dirty="0" smtClean="0"/>
              <a:t>.</a:t>
            </a:r>
            <a:endParaRPr lang="cs-CZ" sz="1600" dirty="0"/>
          </a:p>
          <a:p>
            <a:pPr algn="just"/>
            <a:r>
              <a:rPr lang="cs-CZ" sz="1600" dirty="0"/>
              <a:t>Výstupem strategického plánu výzkumu a vývoje je naplánování zásadních inovací a technických zlepšení, které se významným způsobem promítnou do zvýšení konkurenceschopnosti podniku. Součástí je i skladba nákladů potřebných pro zajištění výzkumných aktivit, včetně externích služeb. </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Výzkumně-vývojová strategie</a:t>
            </a:r>
            <a:endParaRPr lang="cs-CZ" dirty="0"/>
          </a:p>
        </p:txBody>
      </p:sp>
    </p:spTree>
    <p:extLst>
      <p:ext uri="{BB962C8B-B14F-4D97-AF65-F5344CB8AC3E}">
        <p14:creationId xmlns:p14="http://schemas.microsoft.com/office/powerpoint/2010/main" val="393848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2124"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 ohledem na skutečnost, že rozhodujícím činitelem na trhu je zákazník, většina cílů sleduje naplnění </a:t>
            </a:r>
            <a:r>
              <a:rPr lang="cs-CZ" sz="1600" b="1" dirty="0"/>
              <a:t>zájmů zákazníka, </a:t>
            </a:r>
            <a:r>
              <a:rPr lang="cs-CZ" sz="1600" dirty="0"/>
              <a:t>takže musí zajistit následující skutečnosti:</a:t>
            </a:r>
          </a:p>
          <a:p>
            <a:pPr lvl="1" algn="just"/>
            <a:r>
              <a:rPr lang="cs-CZ" sz="1600" dirty="0"/>
              <a:t>inovaci produktů podle přání a požadavků zákazníků;</a:t>
            </a:r>
          </a:p>
          <a:p>
            <a:pPr lvl="1" algn="just"/>
            <a:r>
              <a:rPr lang="cs-CZ" sz="1600" dirty="0"/>
              <a:t>spolehlivost produktů a jejich dodávek v požadované kvalitě, množství i čase;</a:t>
            </a:r>
          </a:p>
          <a:p>
            <a:pPr lvl="1" algn="just"/>
            <a:r>
              <a:rPr lang="cs-CZ" sz="1600" dirty="0"/>
              <a:t>odpovídající relace ceny k hodnotě;</a:t>
            </a:r>
          </a:p>
          <a:p>
            <a:pPr lvl="1" algn="just"/>
            <a:r>
              <a:rPr lang="cs-CZ" sz="1600" dirty="0"/>
              <a:t>požadované příznivé parametry výrobků a možnost jejich ekologické likvidace.</a:t>
            </a:r>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Strategické cíle respektující zájmy zákazníků</a:t>
            </a:r>
            <a:endParaRPr lang="cs-CZ" dirty="0"/>
          </a:p>
        </p:txBody>
      </p:sp>
    </p:spTree>
    <p:extLst>
      <p:ext uri="{BB962C8B-B14F-4D97-AF65-F5344CB8AC3E}">
        <p14:creationId xmlns:p14="http://schemas.microsoft.com/office/powerpoint/2010/main" val="299187216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výzkumně-vývojové strategie</a:t>
            </a:r>
            <a:endParaRPr lang="cs-CZ" dirty="0"/>
          </a:p>
        </p:txBody>
      </p:sp>
      <p:sp>
        <p:nvSpPr>
          <p:cNvPr id="2" name="Obdélník 1"/>
          <p:cNvSpPr/>
          <p:nvPr/>
        </p:nvSpPr>
        <p:spPr>
          <a:xfrm>
            <a:off x="3491880" y="2268995"/>
            <a:ext cx="1368152" cy="690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výzkumu a vývoje</a:t>
            </a:r>
            <a:endParaRPr lang="cs-CZ" sz="1600" dirty="0">
              <a:solidFill>
                <a:srgbClr val="000000"/>
              </a:solidFill>
            </a:endParaRPr>
          </a:p>
        </p:txBody>
      </p:sp>
      <p:sp>
        <p:nvSpPr>
          <p:cNvPr id="6" name="Obdélník 5"/>
          <p:cNvSpPr/>
          <p:nvPr/>
        </p:nvSpPr>
        <p:spPr>
          <a:xfrm>
            <a:off x="1259632" y="3784859"/>
            <a:ext cx="1872208" cy="738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zabezpečení výzkumu a vývoje</a:t>
            </a:r>
            <a:endParaRPr lang="cs-CZ" sz="1600" dirty="0">
              <a:solidFill>
                <a:srgbClr val="000000"/>
              </a:solidFill>
            </a:endParaRPr>
          </a:p>
        </p:txBody>
      </p:sp>
      <p:sp>
        <p:nvSpPr>
          <p:cNvPr id="8" name="Obdélník 7"/>
          <p:cNvSpPr/>
          <p:nvPr/>
        </p:nvSpPr>
        <p:spPr>
          <a:xfrm>
            <a:off x="6649360" y="2750565"/>
            <a:ext cx="178646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Základní cíle pro výzkum a vývoj</a:t>
            </a:r>
            <a:endParaRPr lang="cs-CZ" sz="1600" dirty="0">
              <a:solidFill>
                <a:srgbClr val="000000"/>
              </a:solidFill>
            </a:endParaRPr>
          </a:p>
        </p:txBody>
      </p:sp>
      <p:sp>
        <p:nvSpPr>
          <p:cNvPr id="9" name="Obdélník 8"/>
          <p:cNvSpPr/>
          <p:nvPr/>
        </p:nvSpPr>
        <p:spPr>
          <a:xfrm>
            <a:off x="315647" y="2457472"/>
            <a:ext cx="2141491" cy="8456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Spolupráce s externími výzkumnými pracovišti a VŠ</a:t>
            </a:r>
            <a:endParaRPr lang="cs-CZ" sz="1600" dirty="0">
              <a:solidFill>
                <a:srgbClr val="000000"/>
              </a:solidFill>
            </a:endParaRPr>
          </a:p>
        </p:txBody>
      </p:sp>
      <p:sp>
        <p:nvSpPr>
          <p:cNvPr id="11" name="Obdélník 10"/>
          <p:cNvSpPr/>
          <p:nvPr/>
        </p:nvSpPr>
        <p:spPr>
          <a:xfrm>
            <a:off x="6444207" y="1714922"/>
            <a:ext cx="2186121" cy="7987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Motivace výzkumných a vývojových pracovníků</a:t>
            </a:r>
            <a:endParaRPr lang="cs-CZ" sz="1600" dirty="0">
              <a:solidFill>
                <a:srgbClr val="000000"/>
              </a:solidFill>
            </a:endParaRPr>
          </a:p>
        </p:txBody>
      </p:sp>
      <p:sp>
        <p:nvSpPr>
          <p:cNvPr id="12" name="Obdélník 11"/>
          <p:cNvSpPr/>
          <p:nvPr/>
        </p:nvSpPr>
        <p:spPr>
          <a:xfrm>
            <a:off x="5181599" y="855588"/>
            <a:ext cx="1838673" cy="770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VTEI a informační podpora výzkumu a vývoje</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225537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Materiální zabezpečení výzkumu a vývoje</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Licenční politika</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flipV="1">
            <a:off x="2457138" y="2750565"/>
            <a:ext cx="1078696" cy="239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397014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Strategie řízení lidských zdrojů, nebo také </a:t>
            </a:r>
            <a:r>
              <a:rPr lang="cs-CZ" sz="1600" b="1" dirty="0"/>
              <a:t>personální strategie</a:t>
            </a:r>
            <a:r>
              <a:rPr lang="cs-CZ" sz="1600" dirty="0"/>
              <a:t>, je v současné době, kdy jsou lidé v organizacích považování za největší bohatství organizace, za jednu z nejdůležitějších částí podnikové strategie. Strategická povaha řízení lidských zdrojů má přímou souvislost se stále sofistikovanějšími metodami produkce a s potřebou kvalifikovaného kapitálu, jehož výchova a vzdělání má také dlouhodobý charakter.</a:t>
            </a:r>
            <a:endParaRPr lang="cs-CZ" sz="1600" dirty="0" smtClean="0"/>
          </a:p>
          <a:p>
            <a:pPr algn="just"/>
            <a:r>
              <a:rPr lang="cs-CZ" sz="1600" dirty="0" smtClean="0"/>
              <a:t>Strategický </a:t>
            </a:r>
            <a:r>
              <a:rPr lang="cs-CZ" sz="1600" dirty="0"/>
              <a:t>plán řízení lidských </a:t>
            </a:r>
            <a:r>
              <a:rPr lang="cs-CZ" sz="1600" dirty="0" smtClean="0"/>
              <a:t>zdrojů </a:t>
            </a:r>
            <a:r>
              <a:rPr lang="cs-CZ" sz="1600" dirty="0"/>
              <a:t>odpovídá na otázku kolik pracovníků, v jaké věkové, generové, vzdělanostní a profesní struktuře bude zapotřebí pro splnění strategických cílů organizace. </a:t>
            </a:r>
            <a:endParaRPr lang="cs-CZ" sz="1600" dirty="0" smtClean="0"/>
          </a:p>
          <a:p>
            <a:pPr algn="just"/>
            <a:r>
              <a:rPr lang="cs-CZ" sz="1600" dirty="0" smtClean="0"/>
              <a:t>Výchozím </a:t>
            </a:r>
            <a:r>
              <a:rPr lang="cs-CZ" sz="1600" dirty="0"/>
              <a:t>bodem pro strategických plán lidských </a:t>
            </a:r>
            <a:r>
              <a:rPr lang="cs-CZ" sz="1600" dirty="0" smtClean="0"/>
              <a:t>zdrojů </a:t>
            </a:r>
            <a:r>
              <a:rPr lang="cs-CZ" sz="1600" dirty="0"/>
              <a:t>je analýza pracovních pozic a analýza disponibilních personálních zdrojů v organizaci. </a:t>
            </a:r>
            <a:endParaRPr lang="cs-CZ" sz="1600" dirty="0" smtClean="0"/>
          </a:p>
          <a:p>
            <a:pPr algn="just"/>
            <a:r>
              <a:rPr lang="cs-CZ" sz="1600" dirty="0" smtClean="0"/>
              <a:t>Základním </a:t>
            </a:r>
            <a:r>
              <a:rPr lang="cs-CZ" sz="1600" dirty="0"/>
              <a:t>informačním vstupem do strategického plánu lidských zdrojů jsou specifické požadavky jednotlivých úvarů na pracovní sílu. </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a:t>
            </a:r>
            <a:endParaRPr lang="cs-CZ" dirty="0"/>
          </a:p>
        </p:txBody>
      </p:sp>
    </p:spTree>
    <p:extLst>
      <p:ext uri="{BB962C8B-B14F-4D97-AF65-F5344CB8AC3E}">
        <p14:creationId xmlns:p14="http://schemas.microsoft.com/office/powerpoint/2010/main" val="2299702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Potřeba plánování pracovníků a zvládnutí všech úkonů souvisejících s jejich řízením znamená pro podnik významnou konkurenční výhodu. Mnoho organizací se stává tzv. učícími se organizacemi, kde je na vzdělávání a rozvoj pracovníků kladen značný důraz a kromě znalostí a dovedností je cílem také budování firemní kultury. Ta pak tvoří rámec, v němž fungují i ostatní fáze řízení lidských zdrojů. </a:t>
            </a:r>
            <a:endParaRPr lang="cs-CZ" sz="1600" dirty="0" smtClean="0"/>
          </a:p>
          <a:p>
            <a:pPr algn="just"/>
            <a:r>
              <a:rPr lang="cs-CZ" sz="1600" dirty="0" smtClean="0"/>
              <a:t>Zajistit </a:t>
            </a:r>
            <a:r>
              <a:rPr lang="cs-CZ" sz="1600" dirty="0"/>
              <a:t>soulad těchto činností, resp. celé strategie řízení lidských zdrojů s ostatními procesy v podniku, to je velký úkol každého managementu, protože jen tak je možné v konkurenčním prostředí přežít a fungovat</a:t>
            </a:r>
            <a:r>
              <a:rPr lang="cs-CZ" sz="1600" dirty="0" smtClean="0"/>
              <a:t>.</a:t>
            </a:r>
            <a:endParaRPr lang="cs-CZ" sz="1600" dirty="0"/>
          </a:p>
          <a:p>
            <a:pPr algn="just"/>
            <a:r>
              <a:rPr lang="cs-CZ" sz="1600" dirty="0"/>
              <a:t>Strategické řízení lidských zdrojů je integrováno do strategie organizace a podporuje dosahování strategických cílů organizace</a:t>
            </a:r>
            <a:r>
              <a:rPr lang="cs-CZ" sz="1600" dirty="0" smtClean="0"/>
              <a:t>.</a:t>
            </a:r>
          </a:p>
          <a:p>
            <a:pPr algn="just"/>
            <a:r>
              <a:rPr lang="cs-CZ" sz="1600" dirty="0"/>
              <a:t>Strategické řízení lidských zdrojů je komplexní činnost, která navazuje na strategii organizace. Vymezuje běžné personální činnosti tak, aby svými výstupy podporovaly dosahování strategických cílů a vytváření přidané </a:t>
            </a:r>
            <a:r>
              <a:rPr lang="cs-CZ" sz="1600" dirty="0" smtClean="0"/>
              <a:t>hodnoty.</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II</a:t>
            </a:r>
            <a:endParaRPr lang="cs-CZ" dirty="0"/>
          </a:p>
        </p:txBody>
      </p:sp>
    </p:spTree>
    <p:extLst>
      <p:ext uri="{BB962C8B-B14F-4D97-AF65-F5344CB8AC3E}">
        <p14:creationId xmlns:p14="http://schemas.microsoft.com/office/powerpoint/2010/main" val="96810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 cílem strategického řízení lidských zdrojů je formulovat postoj organizace k personálním záležitostem, což umožňuje a usnadňuje strategická rozhodnutí s cílem zabezpečit pro organizaci kvalifikované, oddané a motivované </a:t>
            </a:r>
            <a:r>
              <a:rPr lang="cs-CZ" sz="1600" dirty="0" smtClean="0"/>
              <a:t>pracovníky. </a:t>
            </a:r>
            <a:r>
              <a:rPr lang="cs-CZ" sz="1600" dirty="0"/>
              <a:t>Snahou je dosáhnout optimální rovnováhu mezi tvrdými a měkkými </a:t>
            </a:r>
            <a:r>
              <a:rPr lang="cs-CZ" sz="1600" dirty="0" smtClean="0"/>
              <a:t>prvky.</a:t>
            </a:r>
          </a:p>
          <a:p>
            <a:pPr algn="just"/>
            <a:r>
              <a:rPr lang="cs-CZ" sz="1600" dirty="0"/>
              <a:t>Typy strategií lidských zdrojů vychází z činnosti organizace, jejího předmětu činnosti, struktury, hierarchie a především hodnot. Některé strategie lidských zdrojů jsou detailní, rozpracovávají všechny části oblasti řízení lidských zdrojů, jiné jsou pouze obecnými proklamacemi. Lze rozlišit 2 základní typy strategií:</a:t>
            </a:r>
          </a:p>
          <a:p>
            <a:pPr lvl="1" algn="just"/>
            <a:r>
              <a:rPr lang="cs-CZ" sz="1600" dirty="0"/>
              <a:t>rámcové strategie – podle Armstronga a </a:t>
            </a:r>
            <a:r>
              <a:rPr lang="cs-CZ" sz="1600" dirty="0" err="1"/>
              <a:t>Taylora</a:t>
            </a:r>
            <a:r>
              <a:rPr lang="cs-CZ" sz="1600" dirty="0"/>
              <a:t> (2015) jsou rámcové strategie obecné záměry organizace v oblasti řízení a rozvoje pracovníků, Dvořáková a kol. (2012) charakterizuje tyto strategie jako komplexní strategie transformace (změny) vedoucí ke změně v organizaci a změně hodnot  a kultury;</a:t>
            </a:r>
          </a:p>
          <a:p>
            <a:pPr lvl="1" algn="just"/>
            <a:r>
              <a:rPr lang="cs-CZ" sz="1600" dirty="0"/>
              <a:t>specifické strategie jsou zaměřeny na určitou oblast personální činnosti a v čase je zde vidět změna vycházející z rozvoje řízení lidských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III</a:t>
            </a:r>
            <a:endParaRPr lang="cs-CZ" dirty="0"/>
          </a:p>
        </p:txBody>
      </p:sp>
    </p:spTree>
    <p:extLst>
      <p:ext uri="{BB962C8B-B14F-4D97-AF65-F5344CB8AC3E}">
        <p14:creationId xmlns:p14="http://schemas.microsoft.com/office/powerpoint/2010/main" val="1171501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personální strategie</a:t>
            </a:r>
            <a:endParaRPr lang="cs-CZ" dirty="0"/>
          </a:p>
        </p:txBody>
      </p:sp>
      <p:sp>
        <p:nvSpPr>
          <p:cNvPr id="2" name="Obdélník 1"/>
          <p:cNvSpPr/>
          <p:nvPr/>
        </p:nvSpPr>
        <p:spPr>
          <a:xfrm>
            <a:off x="3491880" y="2268995"/>
            <a:ext cx="1368152" cy="690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Personální strategie</a:t>
            </a:r>
            <a:endParaRPr lang="cs-CZ" sz="1600" dirty="0">
              <a:solidFill>
                <a:srgbClr val="000000"/>
              </a:solidFill>
            </a:endParaRPr>
          </a:p>
        </p:txBody>
      </p:sp>
      <p:sp>
        <p:nvSpPr>
          <p:cNvPr id="6" name="Obdélník 5"/>
          <p:cNvSpPr/>
          <p:nvPr/>
        </p:nvSpPr>
        <p:spPr>
          <a:xfrm>
            <a:off x="1009120" y="3585491"/>
            <a:ext cx="1872208" cy="738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Mzdový vývoj</a:t>
            </a:r>
            <a:endParaRPr lang="cs-CZ" sz="1600" dirty="0">
              <a:solidFill>
                <a:srgbClr val="000000"/>
              </a:solidFill>
            </a:endParaRPr>
          </a:p>
        </p:txBody>
      </p:sp>
      <p:sp>
        <p:nvSpPr>
          <p:cNvPr id="8" name="Obdélník 7"/>
          <p:cNvSpPr/>
          <p:nvPr/>
        </p:nvSpPr>
        <p:spPr>
          <a:xfrm>
            <a:off x="6649360" y="2750565"/>
            <a:ext cx="178646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Péče o pracovníky</a:t>
            </a:r>
            <a:endParaRPr lang="cs-CZ" sz="1600" dirty="0">
              <a:solidFill>
                <a:srgbClr val="000000"/>
              </a:solidFill>
            </a:endParaRPr>
          </a:p>
        </p:txBody>
      </p:sp>
      <p:sp>
        <p:nvSpPr>
          <p:cNvPr id="9" name="Obdélník 8"/>
          <p:cNvSpPr/>
          <p:nvPr/>
        </p:nvSpPr>
        <p:spPr>
          <a:xfrm>
            <a:off x="466797" y="1949073"/>
            <a:ext cx="1989594" cy="6045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Produktivita a mzdy</a:t>
            </a:r>
            <a:endParaRPr lang="cs-CZ" sz="1600" dirty="0">
              <a:solidFill>
                <a:srgbClr val="000000"/>
              </a:solidFill>
            </a:endParaRPr>
          </a:p>
        </p:txBody>
      </p:sp>
      <p:sp>
        <p:nvSpPr>
          <p:cNvPr id="11" name="Obdélník 10"/>
          <p:cNvSpPr/>
          <p:nvPr/>
        </p:nvSpPr>
        <p:spPr>
          <a:xfrm>
            <a:off x="6444207" y="1950165"/>
            <a:ext cx="2186121" cy="5635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Motivace pracovníků</a:t>
            </a:r>
            <a:endParaRPr lang="cs-CZ" sz="1600" dirty="0">
              <a:solidFill>
                <a:srgbClr val="000000"/>
              </a:solidFill>
            </a:endParaRPr>
          </a:p>
        </p:txBody>
      </p:sp>
      <p:sp>
        <p:nvSpPr>
          <p:cNvPr id="12" name="Obdélník 11"/>
          <p:cNvSpPr/>
          <p:nvPr/>
        </p:nvSpPr>
        <p:spPr>
          <a:xfrm>
            <a:off x="5181599" y="855588"/>
            <a:ext cx="2054697" cy="770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Kvalifikační struktura</a:t>
            </a:r>
            <a:endParaRPr lang="cs-CZ" sz="1600" dirty="0">
              <a:solidFill>
                <a:srgbClr val="000000"/>
              </a:solidFill>
            </a:endParaRPr>
          </a:p>
        </p:txBody>
      </p:sp>
      <p:sp>
        <p:nvSpPr>
          <p:cNvPr id="13" name="Obdélník 12"/>
          <p:cNvSpPr/>
          <p:nvPr/>
        </p:nvSpPr>
        <p:spPr>
          <a:xfrm>
            <a:off x="2483768" y="829203"/>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5" name="Obdélník 14"/>
          <p:cNvSpPr/>
          <p:nvPr/>
        </p:nvSpPr>
        <p:spPr>
          <a:xfrm>
            <a:off x="5466225" y="3759882"/>
            <a:ext cx="225537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Bezpečnost a ochrana zdraví při práci</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Firemní kultura</a:t>
            </a:r>
            <a:endParaRPr lang="cs-CZ" sz="1600" dirty="0">
              <a:solidFill>
                <a:srgbClr val="000000"/>
              </a:solidFill>
            </a:endParaRPr>
          </a:p>
        </p:txBody>
      </p:sp>
      <p:cxnSp>
        <p:nvCxnSpPr>
          <p:cNvPr id="19" name="Přímá spojnice se šipkou 18"/>
          <p:cNvCxnSpPr>
            <a:stCxn id="9" idx="3"/>
          </p:cNvCxnSpPr>
          <p:nvPr/>
        </p:nvCxnSpPr>
        <p:spPr>
          <a:xfrm>
            <a:off x="2456391" y="2251361"/>
            <a:ext cx="950131" cy="3022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854680" y="2778578"/>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171043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Základním úkolem investičního </a:t>
            </a:r>
            <a:r>
              <a:rPr lang="cs-CZ" sz="1600" dirty="0" smtClean="0"/>
              <a:t>procesu, a potažmo </a:t>
            </a:r>
            <a:r>
              <a:rPr lang="cs-CZ" sz="1600" b="1" dirty="0" smtClean="0"/>
              <a:t>investiční strategie</a:t>
            </a:r>
            <a:r>
              <a:rPr lang="cs-CZ" sz="1600" dirty="0" smtClean="0"/>
              <a:t>, </a:t>
            </a:r>
            <a:r>
              <a:rPr lang="cs-CZ" sz="1600" dirty="0"/>
              <a:t>je zabezpečení strategických potřeb podniku, bez kterých by nebylo možné jeho správné fungování a prosperita v hospodářské soutěži s konkurenty. </a:t>
            </a:r>
            <a:endParaRPr lang="cs-CZ" sz="1600" dirty="0" smtClean="0"/>
          </a:p>
          <a:p>
            <a:pPr algn="just"/>
            <a:r>
              <a:rPr lang="cs-CZ" sz="1600" dirty="0"/>
              <a:t>Investiční strategii lze definovat jako soubor pravidel, chování, procesů a metod, které aktivnímu investorovi umožňují efektivní výběr investičních instrumentů. </a:t>
            </a:r>
            <a:endParaRPr lang="cs-CZ" sz="1600" dirty="0" smtClean="0"/>
          </a:p>
          <a:p>
            <a:pPr algn="just"/>
            <a:r>
              <a:rPr lang="cs-CZ" sz="1600" dirty="0"/>
              <a:t>Hlavní investiční strategie využívají nástroje a </a:t>
            </a:r>
            <a:r>
              <a:rPr lang="cs-CZ" sz="1600" dirty="0" smtClean="0"/>
              <a:t>techniky fundamentální analýzy</a:t>
            </a:r>
            <a:r>
              <a:rPr lang="cs-CZ" sz="1600" dirty="0"/>
              <a:t> </a:t>
            </a:r>
            <a:r>
              <a:rPr lang="cs-CZ" sz="1600" dirty="0" smtClean="0"/>
              <a:t>s </a:t>
            </a:r>
            <a:r>
              <a:rPr lang="cs-CZ" sz="1600" dirty="0"/>
              <a:t>cílem odhalit vnitřní nebo-</a:t>
            </a:r>
            <a:r>
              <a:rPr lang="cs-CZ" sz="1600" dirty="0" err="1"/>
              <a:t>li</a:t>
            </a:r>
            <a:r>
              <a:rPr lang="cs-CZ" sz="1600" dirty="0"/>
              <a:t> správnou hodnotu akcie. Pro odhad vnitřní hodnoty se používá </a:t>
            </a:r>
            <a:r>
              <a:rPr lang="cs-CZ" sz="1600" dirty="0" smtClean="0"/>
              <a:t>řada modelů, </a:t>
            </a:r>
            <a:r>
              <a:rPr lang="cs-CZ" sz="1600" dirty="0"/>
              <a:t>jako je dividendový diskontní model nebo EVA</a:t>
            </a:r>
            <a:r>
              <a:rPr lang="cs-CZ" sz="1600" dirty="0" smtClean="0"/>
              <a:t>.</a:t>
            </a:r>
          </a:p>
          <a:p>
            <a:pPr algn="just"/>
            <a:r>
              <a:rPr lang="cs-CZ" sz="1600" dirty="0"/>
              <a:t>Při výběru vhodného investičního instrumentu bereme v úvahu celou řadu různých kritérií a navíc těmto kritériím dáváme různou váhu. Mnoho kritérií má kvalitativní povahu, takže je téměř nemožné jejich vliv na investici změřit. Můžeme znát velikost zisku společnosti, ale problémy nastávají například při ocenění hodnoty značky nebo kvality managementu. Trhy jsou rovněž často pod vlivem emocí a sentimentů investorů a akcie tak nereflektují fundamentální faktory.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Investiční strategie I</a:t>
            </a:r>
            <a:endParaRPr lang="cs-CZ" dirty="0"/>
          </a:p>
        </p:txBody>
      </p:sp>
    </p:spTree>
    <p:extLst>
      <p:ext uri="{BB962C8B-B14F-4D97-AF65-F5344CB8AC3E}">
        <p14:creationId xmlns:p14="http://schemas.microsoft.com/office/powerpoint/2010/main" val="4009255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Volba </a:t>
            </a:r>
            <a:r>
              <a:rPr lang="cs-CZ" sz="1600" dirty="0"/>
              <a:t>konkrétní investiční strategie potom závisí především na požadované výnosnosti při určité investorem akceptovatelné míře rizika.</a:t>
            </a:r>
            <a:endParaRPr lang="cs-CZ" sz="1600" dirty="0" smtClean="0"/>
          </a:p>
          <a:p>
            <a:pPr algn="just"/>
            <a:r>
              <a:rPr lang="cs-CZ" sz="1600" dirty="0" smtClean="0"/>
              <a:t>Valach </a:t>
            </a:r>
            <a:r>
              <a:rPr lang="cs-CZ" sz="1600" dirty="0"/>
              <a:t>(2006) rozlišuje několik typů investičních strategií. V rámci </a:t>
            </a:r>
            <a:r>
              <a:rPr lang="cs-CZ" sz="1600" i="1" dirty="0"/>
              <a:t>strategie maximalizace ročních výnosů </a:t>
            </a:r>
            <a:r>
              <a:rPr lang="cs-CZ" sz="1600" dirty="0"/>
              <a:t>investor dává přednost co nejvyšším ročním výnosům a nehledí na růst ceny investice či na její udržení. V případě této strategie přináší každoroční očekávaný vysoký dividendový výnos. </a:t>
            </a:r>
            <a:endParaRPr lang="cs-CZ" sz="1600" dirty="0" smtClean="0"/>
          </a:p>
          <a:p>
            <a:pPr algn="just"/>
            <a:r>
              <a:rPr lang="cs-CZ" sz="1600" dirty="0" smtClean="0"/>
              <a:t>Naopak</a:t>
            </a:r>
            <a:r>
              <a:rPr lang="cs-CZ" sz="1600" dirty="0"/>
              <a:t>, pokud investor </a:t>
            </a:r>
            <a:r>
              <a:rPr lang="cs-CZ" sz="1600" dirty="0" smtClean="0"/>
              <a:t>upřednostňuje </a:t>
            </a:r>
            <a:r>
              <a:rPr lang="cs-CZ" sz="1600" dirty="0"/>
              <a:t>investiční projekty, u kterých předpokládá co </a:t>
            </a:r>
            <a:r>
              <a:rPr lang="cs-CZ" sz="1600" dirty="0" smtClean="0"/>
              <a:t>největší </a:t>
            </a:r>
            <a:r>
              <a:rPr lang="cs-CZ" sz="1600" dirty="0"/>
              <a:t>zvýšení hodnoty původního investičního vkladu, hovoříme o </a:t>
            </a:r>
            <a:r>
              <a:rPr lang="cs-CZ" sz="1600" i="1" dirty="0"/>
              <a:t>strategii růstu ceny investice</a:t>
            </a:r>
            <a:r>
              <a:rPr lang="cs-CZ" sz="1600" dirty="0"/>
              <a:t>. </a:t>
            </a:r>
            <a:endParaRPr lang="cs-CZ" sz="1600" dirty="0" smtClean="0"/>
          </a:p>
          <a:p>
            <a:pPr algn="just"/>
            <a:r>
              <a:rPr lang="cs-CZ" sz="1600" dirty="0" smtClean="0"/>
              <a:t>Ideální </a:t>
            </a:r>
            <a:r>
              <a:rPr lang="cs-CZ" sz="1600" dirty="0"/>
              <a:t>kombinací obou uvedených přístupů je </a:t>
            </a:r>
            <a:r>
              <a:rPr lang="cs-CZ" sz="1600" i="1" dirty="0"/>
              <a:t>strategie růstu ceny investice spojená s maximálními ročními výnosy</a:t>
            </a:r>
            <a:r>
              <a:rPr lang="cs-CZ" sz="1600" dirty="0"/>
              <a:t>. Takováto strategie nejvíce přispívá k základnímu cíli podniku v oblasti investic</a:t>
            </a:r>
            <a:r>
              <a:rPr lang="cs-CZ" sz="1600" dirty="0" smtClean="0"/>
              <a:t>.</a:t>
            </a:r>
          </a:p>
          <a:p>
            <a:pPr algn="just"/>
            <a:r>
              <a:rPr lang="cs-CZ" sz="1600" i="1" dirty="0"/>
              <a:t>Pasivní strategie </a:t>
            </a:r>
            <a:r>
              <a:rPr lang="cs-CZ" sz="1600" dirty="0"/>
              <a:t>typu „kup a drž“ se vyznačují nižším očekávaným výnosem, nižším rizikem a minimalizací transakčních </a:t>
            </a:r>
            <a:r>
              <a:rPr lang="cs-CZ" sz="1600" dirty="0" smtClean="0"/>
              <a:t>nákladů. </a:t>
            </a:r>
            <a:r>
              <a:rPr lang="cs-CZ" sz="1600" i="1" dirty="0" smtClean="0"/>
              <a:t>Aktivní </a:t>
            </a:r>
            <a:r>
              <a:rPr lang="cs-CZ" sz="1600" i="1" dirty="0"/>
              <a:t>investiční strategie </a:t>
            </a:r>
            <a:r>
              <a:rPr lang="cs-CZ" sz="1600" dirty="0"/>
              <a:t>se zaměřuje na výběr a načasování investice za účelem maximalizace výnosu.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Investiční strategie II</a:t>
            </a:r>
            <a:endParaRPr lang="cs-CZ" dirty="0"/>
          </a:p>
        </p:txBody>
      </p:sp>
    </p:spTree>
    <p:extLst>
      <p:ext uri="{BB962C8B-B14F-4D97-AF65-F5344CB8AC3E}">
        <p14:creationId xmlns:p14="http://schemas.microsoft.com/office/powerpoint/2010/main" val="1638363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Informační strategie podniku </a:t>
            </a:r>
            <a:r>
              <a:rPr lang="cs-CZ" sz="1600" dirty="0"/>
              <a:t>se zaměřuje na optimální podporu cílů podniku a podnikových procesů pomocí informačních technologií. </a:t>
            </a:r>
            <a:endParaRPr lang="cs-CZ" sz="1600" dirty="0" smtClean="0"/>
          </a:p>
          <a:p>
            <a:pPr algn="just"/>
            <a:r>
              <a:rPr lang="cs-CZ" sz="1600" dirty="0"/>
              <a:t>Informační strategie je součástí celého strategického řízení podniku, to znamená, že její řešení by mělo být </a:t>
            </a:r>
            <a:r>
              <a:rPr lang="cs-CZ" sz="1600" dirty="0" smtClean="0"/>
              <a:t>zejména </a:t>
            </a:r>
            <a:r>
              <a:rPr lang="cs-CZ" sz="1600" dirty="0"/>
              <a:t>záležitostí podnikových manažerů, nikoli samotných informatiků. </a:t>
            </a:r>
          </a:p>
          <a:p>
            <a:pPr algn="just"/>
            <a:r>
              <a:rPr lang="cs-CZ" sz="1600" dirty="0"/>
              <a:t>Informační strategie by měla uplatňovat standardní metody a měla by vést k vymezení a stanovení klíčových metrik výkonnosti a úspěšnosti podnikové informatiky. Podstatným předpokladem úspěšné realizace informační strategie je již na počátku jejího řešení stanovení, při jakých rozhodnutích a v jakých úlohách řízení informatiky bude využívána</a:t>
            </a:r>
            <a:r>
              <a:rPr lang="cs-CZ" sz="1600" dirty="0" smtClean="0"/>
              <a:t>.</a:t>
            </a:r>
          </a:p>
          <a:p>
            <a:pPr algn="just"/>
            <a:r>
              <a:rPr lang="cs-CZ" sz="1600" dirty="0"/>
              <a:t>Informační strategie musí vycházet z dobře zpracovaného plánu pro volbu informační technologie. Technologický plán tak zahrnuje technickou část a programové </a:t>
            </a:r>
            <a:r>
              <a:rPr lang="cs-CZ" sz="1600" dirty="0" smtClean="0"/>
              <a:t>zabezpečení.</a:t>
            </a:r>
            <a:endParaRPr lang="cs-CZ" sz="1600" dirty="0"/>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Informační strategie I </a:t>
            </a:r>
            <a:endParaRPr lang="cs-CZ" dirty="0"/>
          </a:p>
        </p:txBody>
      </p:sp>
    </p:spTree>
    <p:extLst>
      <p:ext uri="{BB962C8B-B14F-4D97-AF65-F5344CB8AC3E}">
        <p14:creationId xmlns:p14="http://schemas.microsoft.com/office/powerpoint/2010/main" val="2127902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Účelem </a:t>
            </a:r>
            <a:r>
              <a:rPr lang="cs-CZ" sz="1600" dirty="0"/>
              <a:t>informační strategie je formulovat základní koncept dalšího rozvoje informatiky, to znamená vymezit hlavní možnosti a úlohy v rozvoji podnikové informatiky po stránce obsahové, technologické i organizační. Informační strategie je koncipována tak, aby sloužila jako základní nástroj dlouhodobého řízení rozvoje a provozu informatiky a současně byla vstupem pro další dokumenty.</a:t>
            </a:r>
          </a:p>
          <a:p>
            <a:pPr algn="just"/>
            <a:endParaRPr lang="cs-CZ" sz="1600" dirty="0" smtClean="0"/>
          </a:p>
          <a:p>
            <a:pPr algn="just"/>
            <a:r>
              <a:rPr lang="cs-CZ" sz="1600" dirty="0" smtClean="0"/>
              <a:t>Informační </a:t>
            </a:r>
            <a:r>
              <a:rPr lang="cs-CZ" sz="1600" dirty="0"/>
              <a:t>strategie je kontinuální proces, který musí zajišťovat integritu na těchto úrovních:</a:t>
            </a:r>
          </a:p>
          <a:p>
            <a:pPr lvl="1" algn="just"/>
            <a:r>
              <a:rPr lang="cs-CZ" sz="1600" dirty="0"/>
              <a:t>integraci zakladatelské vize a její sdílení zaměstnanci</a:t>
            </a:r>
          </a:p>
          <a:p>
            <a:pPr lvl="1" algn="just"/>
            <a:r>
              <a:rPr lang="cs-CZ" sz="1600" dirty="0"/>
              <a:t>integraci podniku s okolím</a:t>
            </a:r>
          </a:p>
          <a:p>
            <a:pPr lvl="1" algn="just"/>
            <a:r>
              <a:rPr lang="cs-CZ" sz="1600" dirty="0"/>
              <a:t>integraci interních podnikových procesů</a:t>
            </a:r>
          </a:p>
          <a:p>
            <a:pPr lvl="1" algn="just"/>
            <a:r>
              <a:rPr lang="cs-CZ" sz="1600" dirty="0"/>
              <a:t>technologickou integraci</a:t>
            </a:r>
          </a:p>
          <a:p>
            <a:pPr lvl="1" algn="just"/>
            <a:r>
              <a:rPr lang="cs-CZ" sz="1600" dirty="0"/>
              <a:t>koordinující integraci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Informační strategie II </a:t>
            </a:r>
            <a:endParaRPr lang="cs-CZ" dirty="0"/>
          </a:p>
        </p:txBody>
      </p:sp>
    </p:spTree>
    <p:extLst>
      <p:ext uri="{BB962C8B-B14F-4D97-AF65-F5344CB8AC3E}">
        <p14:creationId xmlns:p14="http://schemas.microsoft.com/office/powerpoint/2010/main" val="88371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informační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IS/IT</a:t>
            </a:r>
            <a:endParaRPr lang="cs-CZ" sz="1600" dirty="0">
              <a:solidFill>
                <a:srgbClr val="000000"/>
              </a:solidFill>
            </a:endParaRPr>
          </a:p>
        </p:txBody>
      </p:sp>
      <p:sp>
        <p:nvSpPr>
          <p:cNvPr id="6" name="Obdélník 5"/>
          <p:cNvSpPr/>
          <p:nvPr/>
        </p:nvSpPr>
        <p:spPr>
          <a:xfrm>
            <a:off x="1098445" y="3784860"/>
            <a:ext cx="2033395"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a řízení informačních procesů</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zabezpečení</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Bezpečnost a ochrana IS</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Koncepce a filozofie IS</a:t>
            </a:r>
            <a:endParaRPr lang="cs-CZ" sz="1600" dirty="0">
              <a:solidFill>
                <a:srgbClr val="000000"/>
              </a:solidFill>
            </a:endParaRPr>
          </a:p>
        </p:txBody>
      </p:sp>
      <p:sp>
        <p:nvSpPr>
          <p:cNvPr id="12" name="Obdélník 11"/>
          <p:cNvSpPr/>
          <p:nvPr/>
        </p:nvSpPr>
        <p:spPr>
          <a:xfrm>
            <a:off x="5181599" y="855589"/>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Rozvojové záměry a cíle</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Materiální zabezpečení</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Řízení rozvoje IS</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530967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3360</TotalTime>
  <Words>14154</Words>
  <Application>Microsoft Office PowerPoint</Application>
  <PresentationFormat>Předvádění na obrazovce (16:9)</PresentationFormat>
  <Paragraphs>1170</Paragraphs>
  <Slides>131</Slides>
  <Notes>26</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131</vt:i4>
      </vt:variant>
    </vt:vector>
  </HeadingPairs>
  <TitlesOfParts>
    <vt:vector size="136" baseType="lpstr">
      <vt:lpstr>Arial</vt:lpstr>
      <vt:lpstr>Calibri</vt:lpstr>
      <vt:lpstr>Enriqueta</vt:lpstr>
      <vt:lpstr>Times New Roman</vt:lpstr>
      <vt:lpstr>SLU</vt:lpstr>
      <vt:lpstr>Strategické cíle Podnikové strategie</vt:lpstr>
      <vt:lpstr>Strategické představy a cíle podniku</vt:lpstr>
      <vt:lpstr>Strategické cíle podniku</vt:lpstr>
      <vt:lpstr>Pravidla pro stanovení cílů podniku I</vt:lpstr>
      <vt:lpstr>Pravidla pro stanovení cílů podniku II</vt:lpstr>
      <vt:lpstr>Skupiny oblasti cílů</vt:lpstr>
      <vt:lpstr>Hierarchizace a skupiny cílů</vt:lpstr>
      <vt:lpstr>Strategické cíle respektující potřeby a zájmy podniku</vt:lpstr>
      <vt:lpstr>Strategické cíle respektující zájmy zákazníků</vt:lpstr>
      <vt:lpstr>Strategické cíle respektující zájmy zaměstnanců</vt:lpstr>
      <vt:lpstr>Strategické cíle respektující zájmy společnosti</vt:lpstr>
      <vt:lpstr>Příklad strategických cílů</vt:lpstr>
      <vt:lpstr>Strategická obchodní jednotka SBU</vt:lpstr>
      <vt:lpstr>Podniková strategie</vt:lpstr>
      <vt:lpstr>Vymezení strategie I</vt:lpstr>
      <vt:lpstr>Vymezení strategie II</vt:lpstr>
      <vt:lpstr>Podstata strategie</vt:lpstr>
      <vt:lpstr>Postavení strategie řízení podniku</vt:lpstr>
      <vt:lpstr>Organizační uspořádání pro úspěšnou strategii</vt:lpstr>
      <vt:lpstr>Podniková strategie 5P Mintzberga</vt:lpstr>
      <vt:lpstr>Aktivity spojené se strategií</vt:lpstr>
      <vt:lpstr>Principy podnikové strategie pro úspěch ve 21. století I</vt:lpstr>
      <vt:lpstr>Principy podnikové strategie pro úspěch ve 21. století II</vt:lpstr>
      <vt:lpstr>Požadavky na formulaci strategie</vt:lpstr>
      <vt:lpstr>Strategie a konkurenční výhoda I</vt:lpstr>
      <vt:lpstr>Strategie a konkurenční výhoda II</vt:lpstr>
      <vt:lpstr>Externí faktory ovlivňující strategii podniku</vt:lpstr>
      <vt:lpstr>Interní faktory ovlivňující strategii podniku</vt:lpstr>
      <vt:lpstr>Změny vyvolané strategií</vt:lpstr>
      <vt:lpstr>Příčiny odporu zaměstnanců vůči strategii</vt:lpstr>
      <vt:lpstr>Změny povinností manažera se změnou strategie</vt:lpstr>
      <vt:lpstr>Metoda DMAIC v souvislosti se strategií</vt:lpstr>
      <vt:lpstr>Otázky týkající se obsahu a procesu strategie</vt:lpstr>
      <vt:lpstr>Finanční řízení ve vazbě na podnikovou strategii</vt:lpstr>
      <vt:lpstr>Obsah dlouhodobého finančního plánu</vt:lpstr>
      <vt:lpstr>Rizikový a rozvojový kapitál ve strategii podniku</vt:lpstr>
      <vt:lpstr>Typologie podnikových strategií - celopodnikové strategie</vt:lpstr>
      <vt:lpstr>Typologie strategií I</vt:lpstr>
      <vt:lpstr>Typologie strategií II</vt:lpstr>
      <vt:lpstr>Vztah mezi podnikovými strategiemi podle Keřkovského</vt:lpstr>
      <vt:lpstr>Celopodniková (korporátní) strategie</vt:lpstr>
      <vt:lpstr>Požadavky na úspěšnou celopodnikovou strategii</vt:lpstr>
      <vt:lpstr>Podmínky pro úspěšnou celopodnikovou strategii</vt:lpstr>
      <vt:lpstr>Směry korporátní strategie</vt:lpstr>
      <vt:lpstr>Ofenzivní korporátní strategie</vt:lpstr>
      <vt:lpstr>Růstové směry podle Ansoffovy matice</vt:lpstr>
      <vt:lpstr>Defenzivní korporátní strategie </vt:lpstr>
      <vt:lpstr>Defenzivní korporátní strategie – typy I</vt:lpstr>
      <vt:lpstr>Defenzivní korporátní strategie -  typy II</vt:lpstr>
      <vt:lpstr>Integrační korporátní strategie </vt:lpstr>
      <vt:lpstr>Integrační korporátní strategie – vertikální integrace</vt:lpstr>
      <vt:lpstr>Integrační korporátní strategie – úrovně vertikální integrace </vt:lpstr>
      <vt:lpstr>Integrační korporátní strategie – typy vertikální integrace </vt:lpstr>
      <vt:lpstr>Strategie dopředné integrace</vt:lpstr>
      <vt:lpstr>Strategie zpětné integrace</vt:lpstr>
      <vt:lpstr>Alternativy vertikální integrace</vt:lpstr>
      <vt:lpstr>Výhody integrační korporátní strategie </vt:lpstr>
      <vt:lpstr>Integrační korporátní strategie – horizontální integrace </vt:lpstr>
      <vt:lpstr>Nevýhody integrační korporátní strategie </vt:lpstr>
      <vt:lpstr>Integrační korporátní strategie – horizontální integrace</vt:lpstr>
      <vt:lpstr>Diverzifikační korporátní strategie I</vt:lpstr>
      <vt:lpstr>Diverzifikační korporátní strategie II</vt:lpstr>
      <vt:lpstr>Diverzifikační korporátní strategie </vt:lpstr>
      <vt:lpstr>Typologie podnikových strategií - business strategie</vt:lpstr>
      <vt:lpstr>Podstata business strategie</vt:lpstr>
      <vt:lpstr>Specifika business strategie</vt:lpstr>
      <vt:lpstr>Základní strategická rozhodnutí spojená s business strategií</vt:lpstr>
      <vt:lpstr>Generické konkurenční strategie podle M. Portera</vt:lpstr>
      <vt:lpstr>Strategie rudého a modrého oceánu I</vt:lpstr>
      <vt:lpstr>Strategie rudého a modrého oceánu II</vt:lpstr>
      <vt:lpstr>Strategie modrého oceánu</vt:lpstr>
      <vt:lpstr>Business strategie podle P. Kotlera</vt:lpstr>
      <vt:lpstr>Business strategie podle P. Druckera</vt:lpstr>
      <vt:lpstr>Konfrontační strategie</vt:lpstr>
      <vt:lpstr>Typologie podnikových strategií - funkční strategie</vt:lpstr>
      <vt:lpstr>Funkční strategie podniku I</vt:lpstr>
      <vt:lpstr>Strategie funkčních oblastí podniku</vt:lpstr>
      <vt:lpstr>Marketingová strategie I</vt:lpstr>
      <vt:lpstr>Komponenty marketingové strategie</vt:lpstr>
      <vt:lpstr>Marketingová strategie II</vt:lpstr>
      <vt:lpstr>Výrobní strategie</vt:lpstr>
      <vt:lpstr>Komponenty výrobní strategie</vt:lpstr>
      <vt:lpstr>Zásobovací a logistická strategie I</vt:lpstr>
      <vt:lpstr>Zásobovací a logistická strategie II</vt:lpstr>
      <vt:lpstr>Komponenty zásobovací a logistické strategie</vt:lpstr>
      <vt:lpstr>Finanční strategie I</vt:lpstr>
      <vt:lpstr>Finanční strategie II</vt:lpstr>
      <vt:lpstr>Komponenty finanční strategie</vt:lpstr>
      <vt:lpstr>Výzkumně-vývojová strategie</vt:lpstr>
      <vt:lpstr>Komponenty výzkumně-vývojové strategie</vt:lpstr>
      <vt:lpstr>Personální strategie I</vt:lpstr>
      <vt:lpstr>Personální strategie II</vt:lpstr>
      <vt:lpstr>Personální strategie III</vt:lpstr>
      <vt:lpstr>Komponenty personální strategie</vt:lpstr>
      <vt:lpstr>Investiční strategie I</vt:lpstr>
      <vt:lpstr>Investiční strategie II</vt:lpstr>
      <vt:lpstr>Informační strategie I </vt:lpstr>
      <vt:lpstr>Informační strategie II </vt:lpstr>
      <vt:lpstr>Komponenty informační strategie</vt:lpstr>
      <vt:lpstr>Podmínky a předpoklady funkčních strategií</vt:lpstr>
      <vt:lpstr>Typologie podnikových strategií - speciální strategie</vt:lpstr>
      <vt:lpstr>Speciální strategie</vt:lpstr>
      <vt:lpstr>Podstata inovací</vt:lpstr>
      <vt:lpstr>Kategorizace inovací</vt:lpstr>
      <vt:lpstr>Role a oblasti zájmu inovační strategie</vt:lpstr>
      <vt:lpstr>Management inovací</vt:lpstr>
      <vt:lpstr>Inovační strategie I</vt:lpstr>
      <vt:lpstr>Inovační strategie II</vt:lpstr>
      <vt:lpstr>Inovační strategie III</vt:lpstr>
      <vt:lpstr>Typologie inovačních strategií – inovační strategie podle Pitra I</vt:lpstr>
      <vt:lpstr>Typologie inovačních strategií – inovační strategie podle Pitra II</vt:lpstr>
      <vt:lpstr>Typologie inovačních strategií – inovační strategie podle Pitra III</vt:lpstr>
      <vt:lpstr>Typologie inovačních strategií – inovační strategie podle stupně novosti I</vt:lpstr>
      <vt:lpstr>Typologie inovačních strategií – inovační strategie podle stupně novosti II</vt:lpstr>
      <vt:lpstr>Typologie inovačních strategií – inovační strategie podle stupně novosti II</vt:lpstr>
      <vt:lpstr>Typologie inovačních strategií – inovační strategie podle stupně novosti III</vt:lpstr>
      <vt:lpstr>Typologie inovačních strategií – inovační strategie podle stupně novosti III</vt:lpstr>
      <vt:lpstr>Typologie inovačních strategií – inovační strategie podle Tidda I</vt:lpstr>
      <vt:lpstr>Typologie inovačních strategií – inovační strategie podle Tidda II</vt:lpstr>
      <vt:lpstr>Typologie inovačních strategií – inovační strategie podle Portera</vt:lpstr>
      <vt:lpstr>Podstata krize</vt:lpstr>
      <vt:lpstr>Krizové strategie</vt:lpstr>
      <vt:lpstr>Poslání krizové strategie</vt:lpstr>
      <vt:lpstr>Funkční krizové strategie I</vt:lpstr>
      <vt:lpstr>Funkční krizové strategie II</vt:lpstr>
      <vt:lpstr>Funkční krizové strategie III</vt:lpstr>
      <vt:lpstr>Krizová matice pro určení krizové strategie</vt:lpstr>
      <vt:lpstr>Krizové strategie z krizové matice</vt:lpstr>
      <vt:lpstr>Revitalizační krizové strategie podle Slávika (1997)</vt:lpstr>
      <vt:lpstr>Útlumové krizové strategie podle Slávika (1997)</vt:lpstr>
      <vt:lpstr>Strategické krizové plánování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169</cp:revision>
  <dcterms:created xsi:type="dcterms:W3CDTF">2016-07-06T15:42:34Z</dcterms:created>
  <dcterms:modified xsi:type="dcterms:W3CDTF">2021-11-04T09:15:58Z</dcterms:modified>
</cp:coreProperties>
</file>