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67" r:id="rId105"/>
    <p:sldId id="368" r:id="rId10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6766441500582311"/>
          <c:y val="8.4251259732185127E-2"/>
          <c:w val="0.42883723561331671"/>
          <c:h val="0.8792137734659361"/>
        </c:manualLayout>
      </c:layout>
      <c:radarChart>
        <c:radarStyle val="marker"/>
        <c:varyColors val="0"/>
        <c:ser>
          <c:idx val="0"/>
          <c:order val="0"/>
          <c:tx>
            <c:strRef>
              <c:f>List1!$B$1</c:f>
              <c:strCache>
                <c:ptCount val="1"/>
                <c:pt idx="0">
                  <c:v>globální přístup</c:v>
                </c:pt>
              </c:strCache>
            </c:strRef>
          </c:tx>
          <c:cat>
            <c:strRef>
              <c:f>List1!$A$2:$A$4</c:f>
              <c:strCache>
                <c:ptCount val="3"/>
                <c:pt idx="0">
                  <c:v>geografické působení</c:v>
                </c:pt>
                <c:pt idx="1">
                  <c:v>rychlost internacionalizace</c:v>
                </c:pt>
                <c:pt idx="2">
                  <c:v>míra zahraničních prodejů</c:v>
                </c:pt>
              </c:strCache>
            </c:strRef>
          </c:cat>
          <c:val>
            <c:numRef>
              <c:f>List1!$B$2:$B$4</c:f>
              <c:numCache>
                <c:formatCode>General</c:formatCode>
                <c:ptCount val="3"/>
                <c:pt idx="0">
                  <c:v>3.5</c:v>
                </c:pt>
                <c:pt idx="1">
                  <c:v>1</c:v>
                </c:pt>
                <c:pt idx="2">
                  <c:v>4.5</c:v>
                </c:pt>
              </c:numCache>
            </c:numRef>
          </c:val>
          <c:extLst>
            <c:ext xmlns:c16="http://schemas.microsoft.com/office/drawing/2014/chart" uri="{C3380CC4-5D6E-409C-BE32-E72D297353CC}">
              <c16:uniqueId val="{00000000-6D4E-4A6C-B681-73C0D21D93D5}"/>
            </c:ext>
          </c:extLst>
        </c:ser>
        <c:ser>
          <c:idx val="1"/>
          <c:order val="1"/>
          <c:tx>
            <c:strRef>
              <c:f>List1!$C$1</c:f>
              <c:strCache>
                <c:ptCount val="1"/>
                <c:pt idx="0">
                  <c:v>krokový přístup</c:v>
                </c:pt>
              </c:strCache>
            </c:strRef>
          </c:tx>
          <c:cat>
            <c:strRef>
              <c:f>List1!$A$2:$A$4</c:f>
              <c:strCache>
                <c:ptCount val="3"/>
                <c:pt idx="0">
                  <c:v>geografické působení</c:v>
                </c:pt>
                <c:pt idx="1">
                  <c:v>rychlost internacionalizace</c:v>
                </c:pt>
                <c:pt idx="2">
                  <c:v>míra zahraničních prodejů</c:v>
                </c:pt>
              </c:strCache>
            </c:strRef>
          </c:cat>
          <c:val>
            <c:numRef>
              <c:f>List1!$C$2:$C$4</c:f>
              <c:numCache>
                <c:formatCode>General</c:formatCode>
                <c:ptCount val="3"/>
                <c:pt idx="0">
                  <c:v>1.02</c:v>
                </c:pt>
                <c:pt idx="1">
                  <c:v>2.5499999999999998</c:v>
                </c:pt>
                <c:pt idx="2">
                  <c:v>1.1900000000000241</c:v>
                </c:pt>
              </c:numCache>
            </c:numRef>
          </c:val>
          <c:extLst>
            <c:ext xmlns:c16="http://schemas.microsoft.com/office/drawing/2014/chart" uri="{C3380CC4-5D6E-409C-BE32-E72D297353CC}">
              <c16:uniqueId val="{00000001-6D4E-4A6C-B681-73C0D21D93D5}"/>
            </c:ext>
          </c:extLst>
        </c:ser>
        <c:dLbls>
          <c:showLegendKey val="0"/>
          <c:showVal val="0"/>
          <c:showCatName val="0"/>
          <c:showSerName val="0"/>
          <c:showPercent val="0"/>
          <c:showBubbleSize val="0"/>
        </c:dLbls>
        <c:axId val="96345472"/>
        <c:axId val="121204096"/>
      </c:radarChart>
      <c:catAx>
        <c:axId val="96345472"/>
        <c:scaling>
          <c:orientation val="minMax"/>
        </c:scaling>
        <c:delete val="0"/>
        <c:axPos val="b"/>
        <c:majorGridlines/>
        <c:numFmt formatCode="General" sourceLinked="1"/>
        <c:majorTickMark val="out"/>
        <c:minorTickMark val="none"/>
        <c:tickLblPos val="nextTo"/>
        <c:txPr>
          <a:bodyPr/>
          <a:lstStyle/>
          <a:p>
            <a:pPr>
              <a:defRPr sz="1600"/>
            </a:pPr>
            <a:endParaRPr lang="cs-CZ"/>
          </a:p>
        </c:txPr>
        <c:crossAx val="121204096"/>
        <c:crosses val="autoZero"/>
        <c:auto val="0"/>
        <c:lblAlgn val="ctr"/>
        <c:lblOffset val="100"/>
        <c:noMultiLvlLbl val="0"/>
      </c:catAx>
      <c:valAx>
        <c:axId val="121204096"/>
        <c:scaling>
          <c:orientation val="minMax"/>
          <c:max val="5"/>
        </c:scaling>
        <c:delete val="0"/>
        <c:axPos val="l"/>
        <c:majorGridlines/>
        <c:numFmt formatCode="General" sourceLinked="1"/>
        <c:majorTickMark val="none"/>
        <c:minorTickMark val="none"/>
        <c:tickLblPos val="nextTo"/>
        <c:crossAx val="96345472"/>
        <c:crosses val="autoZero"/>
        <c:crossBetween val="between"/>
        <c:majorUnit val="1"/>
      </c:valAx>
    </c:plotArea>
    <c:legend>
      <c:legendPos val="b"/>
      <c:overlay val="0"/>
      <c:txPr>
        <a:bodyPr/>
        <a:lstStyle/>
        <a:p>
          <a:pPr>
            <a:defRPr sz="1600"/>
          </a:pPr>
          <a:endParaRPr lang="cs-CZ"/>
        </a:p>
      </c:txPr>
    </c:legend>
    <c:plotVisOnly val="1"/>
    <c:dispBlanksAs val="gap"/>
    <c:showDLblsOverMax val="0"/>
  </c:chart>
  <c:spPr>
    <a:noFill/>
    <a:ln>
      <a:noFill/>
    </a:ln>
  </c:spPr>
  <c:txPr>
    <a:bodyPr/>
    <a:lstStyle/>
    <a:p>
      <a:pPr>
        <a:defRPr i="1"/>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02.09.2021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292250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a implementace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Realizovatelnost strategie posuzuje a hodnotí navrženou strategii ve vztahu ke zdrojům podniku.</a:t>
            </a:r>
          </a:p>
          <a:p>
            <a:pPr algn="just"/>
            <a:r>
              <a:rPr lang="cs-CZ" sz="1600" dirty="0" smtClean="0"/>
              <a:t>Realizovatelnost strategie provádí analýzu finančních toků a analýzu bodu zvratu.  </a:t>
            </a:r>
          </a:p>
          <a:p>
            <a:pPr algn="just"/>
            <a:r>
              <a:rPr lang="cs-CZ" sz="1600" dirty="0" smtClean="0"/>
              <a:t>Realizovatelnost strategie posuzuje navrženou strategii vzhledem k dosažitelnosti výrobních faktorů v čase, konkrétně se to týká:</a:t>
            </a:r>
          </a:p>
          <a:p>
            <a:pPr lvl="1" algn="just"/>
            <a:r>
              <a:rPr lang="cs-CZ" sz="1600" dirty="0"/>
              <a:t>k</a:t>
            </a:r>
            <a:r>
              <a:rPr lang="cs-CZ" sz="1600" dirty="0" smtClean="0"/>
              <a:t>apitálu,</a:t>
            </a:r>
          </a:p>
          <a:p>
            <a:pPr lvl="1" algn="just"/>
            <a:r>
              <a:rPr lang="cs-CZ" sz="1600" dirty="0" smtClean="0"/>
              <a:t>technologie,</a:t>
            </a:r>
          </a:p>
          <a:p>
            <a:pPr lvl="1" algn="just"/>
            <a:r>
              <a:rPr lang="cs-CZ" sz="1600" dirty="0" smtClean="0"/>
              <a:t>pracovní síly s potřebnou kvalifikací,</a:t>
            </a:r>
          </a:p>
          <a:p>
            <a:pPr lvl="1" algn="just"/>
            <a:r>
              <a:rPr lang="cs-CZ" sz="1600" dirty="0" smtClean="0"/>
              <a:t>energie,</a:t>
            </a:r>
          </a:p>
          <a:p>
            <a:pPr lvl="1" algn="just"/>
            <a:r>
              <a:rPr lang="cs-CZ" sz="1600" dirty="0"/>
              <a:t>m</a:t>
            </a:r>
            <a:r>
              <a:rPr lang="cs-CZ" sz="1600" dirty="0" smtClean="0"/>
              <a:t>ateriálu,</a:t>
            </a:r>
          </a:p>
          <a:p>
            <a:pPr lvl="1" algn="just"/>
            <a:r>
              <a:rPr lang="cs-CZ" sz="1600" dirty="0"/>
              <a:t>l</a:t>
            </a:r>
            <a:r>
              <a:rPr lang="cs-CZ" sz="1600" dirty="0" smtClean="0"/>
              <a:t>icencí, </a:t>
            </a:r>
          </a:p>
          <a:p>
            <a:pPr lvl="1" algn="just"/>
            <a:r>
              <a:rPr lang="cs-CZ" sz="1600" dirty="0" smtClean="0"/>
              <a:t>informací a dalších faktorů a zdrojů.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Realizovatelnost strategie</a:t>
            </a:r>
            <a:endParaRPr lang="cs-CZ" dirty="0"/>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9325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smtClean="0"/>
              <a:t>– nebezpečí </a:t>
            </a:r>
            <a:r>
              <a:rPr lang="cs-CZ" sz="1800" dirty="0"/>
              <a:t>vzniku škody, poškození, ztráty či zničení, případně nezdaru při </a:t>
            </a:r>
            <a:r>
              <a:rPr lang="cs-CZ" sz="1800" dirty="0" smtClean="0"/>
              <a:t>podnikání.</a:t>
            </a:r>
          </a:p>
          <a:p>
            <a:endParaRPr lang="cs-CZ" sz="1800" dirty="0" smtClean="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a:t>
            </a:r>
            <a:r>
              <a:rPr lang="cs-CZ" sz="1800" dirty="0" smtClean="0"/>
              <a:t>. </a:t>
            </a:r>
          </a:p>
          <a:p>
            <a:pPr lvl="1" algn="just"/>
            <a:r>
              <a:rPr lang="cs-CZ" sz="1400" dirty="0" smtClean="0"/>
              <a:t>Podstatou </a:t>
            </a:r>
            <a:r>
              <a:rPr lang="cs-CZ" sz="1400" dirty="0"/>
              <a:t>této činností je rozhodování v podmínkách nejistoty, tedy rozhodování, kdy máme minimum informací a nedostatek času k ověření jejich správnosti a nutnost vydat potřebné rozhodnutí</a:t>
            </a:r>
            <a:r>
              <a:rPr lang="cs-CZ" sz="1400" dirty="0" smtClean="0"/>
              <a:t>. </a:t>
            </a:r>
          </a:p>
          <a:p>
            <a:pPr lvl="1" algn="just"/>
            <a:r>
              <a:rPr lang="cs-CZ" sz="1400" dirty="0" smtClean="0"/>
              <a:t>Je charakterizován </a:t>
            </a:r>
            <a:r>
              <a:rPr lang="cs-CZ" sz="1400" dirty="0"/>
              <a:t>jako činnost, která je zaměřena na snižování současných a budoucích rizik, jejich příčin i </a:t>
            </a:r>
            <a:r>
              <a:rPr lang="cs-CZ" sz="1400" dirty="0" smtClean="0"/>
              <a:t>následků.</a:t>
            </a:r>
            <a:endParaRPr lang="cs-CZ" sz="1400" dirty="0"/>
          </a:p>
          <a:p>
            <a:endParaRPr lang="cs-CZ" sz="1800" dirty="0"/>
          </a:p>
          <a:p>
            <a:pPr>
              <a:buNone/>
            </a:pPr>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Riziko</a:t>
            </a:r>
            <a:endParaRPr lang="cs-CZ" dirty="0"/>
          </a:p>
        </p:txBody>
      </p:sp>
    </p:spTree>
    <p:extLst>
      <p:ext uri="{BB962C8B-B14F-4D97-AF65-F5344CB8AC3E}">
        <p14:creationId xmlns:p14="http://schemas.microsoft.com/office/powerpoint/2010/main" val="416194133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a:t>
            </a:r>
            <a:r>
              <a:rPr lang="cs-CZ" sz="1800" dirty="0" smtClean="0"/>
              <a:t>druhé.</a:t>
            </a:r>
          </a:p>
          <a:p>
            <a:r>
              <a:rPr lang="cs-CZ" sz="1800" dirty="0"/>
              <a:t>Za krizi obecně lze považovat cokoli, co v sobě obsahuje potenciál významně ovlivnit či dokonce ohrozit integritu a životaschopnost podniku</a:t>
            </a:r>
            <a:endParaRPr lang="cs-CZ" sz="1800" dirty="0" smtClean="0"/>
          </a:p>
          <a:p>
            <a:endParaRPr lang="cs-CZ" sz="1800" dirty="0" smtClean="0"/>
          </a:p>
          <a:p>
            <a:pPr marL="0" indent="0">
              <a:buNone/>
            </a:pPr>
            <a:r>
              <a:rPr lang="cs-CZ" sz="1800" b="1" dirty="0" smtClean="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Krize</a:t>
            </a:r>
            <a:endParaRPr lang="cs-CZ" dirty="0"/>
          </a:p>
        </p:txBody>
      </p:sp>
    </p:spTree>
    <p:extLst>
      <p:ext uri="{BB962C8B-B14F-4D97-AF65-F5344CB8AC3E}">
        <p14:creationId xmlns:p14="http://schemas.microsoft.com/office/powerpoint/2010/main" val="337787807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smtClean="0"/>
              <a:t>Širší </a:t>
            </a:r>
            <a:r>
              <a:rPr lang="cs-CZ" sz="1800" b="1" i="1" dirty="0"/>
              <a:t>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smtClean="0"/>
              <a:t>Užší </a:t>
            </a:r>
            <a:r>
              <a:rPr lang="cs-CZ" sz="1800" b="1" i="1" dirty="0"/>
              <a:t>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60937165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 – základní úkoly</a:t>
            </a:r>
            <a:endParaRPr lang="cs-CZ" dirty="0"/>
          </a:p>
        </p:txBody>
      </p:sp>
    </p:spTree>
    <p:extLst>
      <p:ext uri="{BB962C8B-B14F-4D97-AF65-F5344CB8AC3E}">
        <p14:creationId xmlns:p14="http://schemas.microsoft.com/office/powerpoint/2010/main" val="330210411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Nástroje k řešení krize</a:t>
            </a:r>
            <a:endParaRPr lang="cs-CZ" dirty="0"/>
          </a:p>
        </p:txBody>
      </p:sp>
    </p:spTree>
    <p:extLst>
      <p:ext uri="{BB962C8B-B14F-4D97-AF65-F5344CB8AC3E}">
        <p14:creationId xmlns:p14="http://schemas.microsoft.com/office/powerpoint/2010/main" val="1087773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Implementaci strategie chápeme jako proces, který tvoří logický soubor vzájemně propojených aktivit umožňujících uvést strategii podniku do života. </a:t>
            </a:r>
          </a:p>
          <a:p>
            <a:pPr algn="just"/>
            <a:endParaRPr lang="cs-CZ" sz="1600" dirty="0" smtClean="0"/>
          </a:p>
          <a:p>
            <a:pPr marL="0" indent="0" algn="just">
              <a:buNone/>
            </a:pPr>
            <a:r>
              <a:rPr lang="cs-CZ" sz="1600" dirty="0" err="1" smtClean="0"/>
              <a:t>Mallya</a:t>
            </a:r>
            <a:r>
              <a:rPr lang="cs-CZ" sz="1600" dirty="0" smtClean="0"/>
              <a:t> specifikuje tyto aktivity: </a:t>
            </a:r>
          </a:p>
          <a:p>
            <a:pPr algn="just"/>
            <a:r>
              <a:rPr lang="cs-CZ" sz="1600" dirty="0" smtClean="0"/>
              <a:t>Používání strategického vůdcovství</a:t>
            </a:r>
          </a:p>
          <a:p>
            <a:pPr algn="just"/>
            <a:r>
              <a:rPr lang="cs-CZ" sz="1600" dirty="0" smtClean="0"/>
              <a:t>Tvorba správné organizační struktury</a:t>
            </a:r>
          </a:p>
          <a:p>
            <a:pPr algn="just"/>
            <a:r>
              <a:rPr lang="cs-CZ" sz="1600" dirty="0" smtClean="0"/>
              <a:t>Tvorba plánů podporující strategii</a:t>
            </a:r>
          </a:p>
          <a:p>
            <a:pPr algn="just"/>
            <a:r>
              <a:rPr lang="cs-CZ" sz="1600" dirty="0" smtClean="0"/>
              <a:t>Instalace podpůrných systémů</a:t>
            </a:r>
          </a:p>
          <a:p>
            <a:pPr algn="just"/>
            <a:r>
              <a:rPr lang="cs-CZ" sz="1600" dirty="0" smtClean="0"/>
              <a:t>Návrh odměňovacích systémů</a:t>
            </a:r>
          </a:p>
          <a:p>
            <a:pPr algn="just"/>
            <a:r>
              <a:rPr lang="cs-CZ" sz="1600" dirty="0" smtClean="0"/>
              <a:t>Tvorba podnikové kultury souznějící s navrženou strategií</a:t>
            </a:r>
          </a:p>
          <a:p>
            <a:pPr algn="just"/>
            <a:r>
              <a:rPr lang="cs-CZ" sz="1600" dirty="0" smtClean="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Proces implementace strategie podle </a:t>
            </a:r>
            <a:r>
              <a:rPr lang="cs-CZ" dirty="0" err="1" smtClean="0"/>
              <a:t>Mallya</a:t>
            </a:r>
            <a:r>
              <a:rPr lang="cs-CZ" dirty="0" smtClean="0"/>
              <a:t> </a:t>
            </a:r>
            <a:endParaRPr lang="cs-CZ" dirty="0"/>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Změny v organizační struktuře při implementaci strategie</a:t>
            </a:r>
            <a:endParaRPr lang="cs-CZ" dirty="0"/>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a:t>
            </a:r>
            <a:r>
              <a:rPr lang="cs-CZ" sz="1600" dirty="0" smtClean="0"/>
              <a:t>strategií </a:t>
            </a:r>
            <a:r>
              <a:rPr lang="cs-CZ" sz="1600" dirty="0"/>
              <a:t>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r>
              <a:rPr lang="cs-CZ" sz="1600" dirty="0" smtClean="0"/>
              <a:t>.</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endParaRPr lang="cs-CZ" sz="1600" dirty="0" smtClean="0"/>
          </a:p>
          <a:p>
            <a:pPr algn="just"/>
            <a:r>
              <a:rPr lang="cs-CZ" sz="1600" dirty="0" smtClean="0"/>
              <a:t>Výkonnostní </a:t>
            </a:r>
            <a:r>
              <a:rPr lang="cs-CZ" sz="1600" dirty="0"/>
              <a:t>ukazatele tento přístup doporučuje stanovit pro čtyři základní </a:t>
            </a:r>
            <a:r>
              <a:rPr lang="cs-CZ" sz="1600" dirty="0" smtClean="0"/>
              <a:t>podnikové oblasti, a to finanční, zákaznickou, procesní a učení.</a:t>
            </a:r>
          </a:p>
          <a:p>
            <a:pPr algn="just"/>
            <a:r>
              <a:rPr lang="cs-CZ" sz="1600" dirty="0"/>
              <a:t>Na základě sady těchto ukazatelů následně </a:t>
            </a:r>
            <a:r>
              <a:rPr lang="cs-CZ" sz="1600" dirty="0" smtClean="0"/>
              <a:t>podnik </a:t>
            </a:r>
            <a:r>
              <a:rPr lang="cs-CZ" sz="1600" dirty="0"/>
              <a:t>sleduje a hodnotí svůj </a:t>
            </a:r>
            <a:r>
              <a:rPr lang="cs-CZ" sz="1600" dirty="0" smtClean="0"/>
              <a:t>jak </a:t>
            </a:r>
            <a:r>
              <a:rPr lang="cs-CZ" sz="1600" dirty="0"/>
              <a:t>krátkodobý, tak dlouhodobý výkon</a:t>
            </a:r>
            <a:r>
              <a:rPr lang="cs-CZ" sz="1600" dirty="0" smtClean="0"/>
              <a:t>.</a:t>
            </a:r>
          </a:p>
          <a:p>
            <a:pPr algn="just"/>
            <a:r>
              <a:rPr lang="cs-CZ" sz="1600" dirty="0" smtClean="0"/>
              <a:t>Metoda je univerzálně </a:t>
            </a:r>
            <a:r>
              <a:rPr lang="cs-CZ" sz="1600" dirty="0"/>
              <a:t>využitelná ve všech odvětví a sektorech, </a:t>
            </a:r>
            <a:r>
              <a:rPr lang="cs-CZ" sz="1600" dirty="0" smtClean="0"/>
              <a:t>i pro neziskové organizace.</a:t>
            </a:r>
          </a:p>
          <a:p>
            <a:pPr algn="just"/>
            <a:r>
              <a:rPr lang="cs-CZ" sz="1600" dirty="0" smtClean="0"/>
              <a:t>Nutnou podmínkou pro realizaci této metody je kvalitní informační systém v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Balanced</a:t>
            </a:r>
            <a:r>
              <a:rPr lang="cs-CZ" dirty="0" smtClean="0"/>
              <a:t> </a:t>
            </a:r>
            <a:r>
              <a:rPr lang="cs-CZ" dirty="0" err="1" smtClean="0"/>
              <a:t>Scorecard</a:t>
            </a:r>
            <a:r>
              <a:rPr lang="cs-CZ" dirty="0" smtClean="0"/>
              <a:t> a implementace strategie</a:t>
            </a:r>
            <a:endParaRPr lang="cs-CZ" dirty="0"/>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a:t>
            </a:r>
            <a:r>
              <a:rPr lang="cs-CZ" sz="1600" dirty="0" smtClean="0"/>
              <a:t>podnik </a:t>
            </a:r>
            <a:r>
              <a:rPr lang="cs-CZ" sz="1600" dirty="0"/>
              <a:t>v této oblasti sleduje, má podat měřitelný obraz o ekonomických důsledcích aktivit </a:t>
            </a:r>
            <a:r>
              <a:rPr lang="cs-CZ" sz="1600" dirty="0" smtClean="0"/>
              <a:t>podniku </a:t>
            </a:r>
            <a:r>
              <a:rPr lang="cs-CZ" sz="1600" dirty="0"/>
              <a:t>realizovaných v rámci dané </a:t>
            </a:r>
            <a:r>
              <a:rPr lang="cs-CZ" sz="1600" dirty="0" smtClean="0"/>
              <a:t>strategie.</a:t>
            </a:r>
          </a:p>
          <a:p>
            <a:pPr algn="just"/>
            <a:r>
              <a:rPr lang="cs-CZ" sz="1600" b="1" dirty="0"/>
              <a:t>Zákaznická</a:t>
            </a:r>
            <a:r>
              <a:rPr lang="cs-CZ" sz="1600" dirty="0"/>
              <a:t> – zde má </a:t>
            </a:r>
            <a:r>
              <a:rPr lang="cs-CZ" sz="1600" dirty="0" smtClean="0"/>
              <a:t>podnik </a:t>
            </a:r>
            <a:r>
              <a:rPr lang="cs-CZ" sz="1600" dirty="0"/>
              <a:t>definovat ukazatele výkonnosti a výkonnost sledovat pro své hlavní segmenty </a:t>
            </a:r>
            <a:r>
              <a:rPr lang="cs-CZ" sz="1600" dirty="0" smtClean="0"/>
              <a:t>zákazníků.</a:t>
            </a:r>
          </a:p>
          <a:p>
            <a:pPr algn="just"/>
            <a:r>
              <a:rPr lang="cs-CZ" sz="1600" b="1" dirty="0" smtClean="0"/>
              <a:t>Procesní</a:t>
            </a:r>
            <a:r>
              <a:rPr lang="cs-CZ" sz="1600" dirty="0" smtClean="0"/>
              <a:t> – v</a:t>
            </a:r>
            <a:r>
              <a:rPr lang="cs-CZ" sz="1600" dirty="0"/>
              <a:t> rámci této oblasti má </a:t>
            </a:r>
            <a:r>
              <a:rPr lang="cs-CZ" sz="1600" dirty="0" smtClean="0"/>
              <a:t>podnik </a:t>
            </a:r>
            <a:r>
              <a:rPr lang="cs-CZ" sz="1600" dirty="0"/>
              <a:t>měřit resp. vyhodnocovat výkonnost základních podnikových procesů (aspektů), které jsou páteří její </a:t>
            </a:r>
            <a:r>
              <a:rPr lang="cs-CZ" sz="1600" dirty="0" smtClean="0"/>
              <a:t>konkurenceschopnosti.</a:t>
            </a:r>
          </a:p>
          <a:p>
            <a:pPr algn="just"/>
            <a:r>
              <a:rPr lang="cs-CZ" sz="1600" b="1" dirty="0" smtClean="0"/>
              <a:t>Učení se a růstu (inovace a učení se) </a:t>
            </a:r>
            <a:r>
              <a:rPr lang="cs-CZ" sz="1600" dirty="0" smtClean="0"/>
              <a:t>– </a:t>
            </a:r>
            <a:r>
              <a:rPr lang="cs-CZ" sz="1600" dirty="0"/>
              <a:t>v této oblasti pak stanovit ukazatele pro měření a hodnocení své schopnosti dlouhodobě se učit a </a:t>
            </a:r>
            <a:r>
              <a:rPr lang="cs-CZ" sz="1600" dirty="0" smtClean="0"/>
              <a:t>zlepšovat.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Výkonnostní ukazatele v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Proces </a:t>
            </a:r>
            <a:r>
              <a:rPr lang="cs-CZ" dirty="0" err="1" smtClean="0"/>
              <a:t>Balanced</a:t>
            </a:r>
            <a:r>
              <a:rPr lang="cs-CZ" dirty="0" smtClean="0"/>
              <a:t> </a:t>
            </a:r>
            <a:r>
              <a:rPr lang="cs-CZ" dirty="0" err="1" smtClean="0"/>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Kroky metody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588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4538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168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386848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5194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2392659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243909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181590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276046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76313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200222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160913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3042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2410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7108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364212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205077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263492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14458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291845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14304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66137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22824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12028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20953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226478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40486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01164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21168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4556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269759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31539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411510"/>
            <a:ext cx="5112568" cy="2160240"/>
          </a:xfrm>
          <a:prstGeom prst="rect">
            <a:avLst/>
          </a:prstGeom>
        </p:spPr>
        <p:txBody>
          <a:bodyPr anchor="t">
            <a:normAutofit/>
          </a:bodyPr>
          <a:lstStyle/>
          <a:p>
            <a:pPr algn="l"/>
            <a:r>
              <a:rPr lang="cs-CZ" sz="4000" b="1" smtClean="0">
                <a:solidFill>
                  <a:schemeClr val="bg1"/>
                </a:solidFill>
                <a:latin typeface="Times New Roman" panose="02020603050405020304" pitchFamily="18" charset="0"/>
                <a:cs typeface="Times New Roman" panose="02020603050405020304" pitchFamily="18" charset="0"/>
              </a:rPr>
              <a:t>Strategie </a:t>
            </a:r>
            <a:r>
              <a:rPr lang="cs-CZ" sz="4000" b="1" dirty="0" smtClean="0">
                <a:solidFill>
                  <a:schemeClr val="bg1"/>
                </a:solidFill>
                <a:latin typeface="Times New Roman" panose="02020603050405020304" pitchFamily="18" charset="0"/>
                <a:cs typeface="Times New Roman" panose="02020603050405020304" pitchFamily="18" charset="0"/>
              </a:rPr>
              <a:t>na mezinárodních trzích</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3327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err="1"/>
              <a:t>Ekonomickopolitická</a:t>
            </a:r>
            <a:r>
              <a:rPr lang="en-US" sz="1600" dirty="0"/>
              <a:t> </a:t>
            </a:r>
            <a:r>
              <a:rPr lang="cs-CZ" sz="1600" dirty="0"/>
              <a:t>polycentrická soustava složená </a:t>
            </a:r>
            <a:r>
              <a:rPr lang="en-US" sz="1600" dirty="0"/>
              <a:t>z </a:t>
            </a:r>
            <a:r>
              <a:rPr lang="cs-CZ" sz="1600" dirty="0"/>
              <a:t>různých relativně výrobně uzavřených a ekonomicky samostatných státních celků.</a:t>
            </a:r>
          </a:p>
          <a:p>
            <a:pPr marL="109728" indent="0">
              <a:buNone/>
            </a:pPr>
            <a:endParaRPr lang="cs-CZ" sz="1600" dirty="0"/>
          </a:p>
          <a:p>
            <a:pPr marL="109728" indent="0">
              <a:buNone/>
            </a:pPr>
            <a:r>
              <a:rPr lang="cs-CZ" sz="1600" dirty="0"/>
              <a:t>1. etapa - vznik světové ekonomiky – konec 19. století</a:t>
            </a:r>
          </a:p>
          <a:p>
            <a:pPr marL="109728" indent="0">
              <a:buNone/>
            </a:pPr>
            <a:endParaRPr lang="cs-CZ" sz="1600" dirty="0"/>
          </a:p>
          <a:p>
            <a:pPr marL="109728" indent="0">
              <a:buNone/>
            </a:pPr>
            <a:r>
              <a:rPr lang="cs-CZ" sz="1600" dirty="0"/>
              <a:t>2. etapa – rozvoj světové ekonomiky – do začátku 1. světové války</a:t>
            </a:r>
          </a:p>
          <a:p>
            <a:pPr marL="109728" indent="0">
              <a:buNone/>
            </a:pPr>
            <a:endParaRPr lang="cs-CZ" sz="1600" dirty="0"/>
          </a:p>
          <a:p>
            <a:pPr marL="109728" indent="0">
              <a:buNone/>
            </a:pPr>
            <a:r>
              <a:rPr lang="cs-CZ" sz="1600" dirty="0"/>
              <a:t>3. etapa – období mezi dvěma světovými válkami</a:t>
            </a:r>
          </a:p>
          <a:p>
            <a:pPr marL="109728" indent="0">
              <a:buNone/>
            </a:pPr>
            <a:endParaRPr lang="cs-CZ" sz="1600" dirty="0"/>
          </a:p>
          <a:p>
            <a:pPr marL="109728" indent="0">
              <a:buNone/>
            </a:pPr>
            <a:r>
              <a:rPr lang="cs-CZ" sz="1600" dirty="0"/>
              <a:t>4. etapa – od konce 2. světové války do konce 90. let</a:t>
            </a:r>
          </a:p>
          <a:p>
            <a:pPr marL="109728" indent="0">
              <a:buNone/>
            </a:pPr>
            <a:endParaRPr lang="cs-CZ" sz="1600" dirty="0"/>
          </a:p>
          <a:p>
            <a:pPr marL="109728" indent="0">
              <a:buNone/>
            </a:pPr>
            <a:r>
              <a:rPr lang="cs-CZ" sz="1600" dirty="0"/>
              <a:t>5. etapa – od konce 90. let do dnešních dnů</a:t>
            </a:r>
          </a:p>
          <a:p>
            <a:pPr algn="just"/>
            <a:endParaRPr lang="cs-CZ" sz="1500" dirty="0"/>
          </a:p>
          <a:p>
            <a:pPr marL="0" lvl="0" indent="0" algn="just">
              <a:buNone/>
            </a:pPr>
            <a:endParaRPr lang="cs-CZ" sz="1500" dirty="0" smtClean="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Světová ekonomika</a:t>
            </a:r>
            <a:endParaRPr lang="cs-CZ" dirty="0"/>
          </a:p>
        </p:txBody>
      </p:sp>
    </p:spTree>
    <p:extLst>
      <p:ext uri="{BB962C8B-B14F-4D97-AF65-F5344CB8AC3E}">
        <p14:creationId xmlns:p14="http://schemas.microsoft.com/office/powerpoint/2010/main" val="407173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Subjekty makroekonomického typu</a:t>
            </a:r>
          </a:p>
          <a:p>
            <a:pPr lvl="1"/>
            <a:r>
              <a:rPr lang="cs-CZ" sz="1800" dirty="0"/>
              <a:t>Národní ekonomiky</a:t>
            </a:r>
          </a:p>
          <a:p>
            <a:pPr lvl="1"/>
            <a:r>
              <a:rPr lang="cs-CZ" sz="1800" dirty="0"/>
              <a:t>Mezinárodní integrační seskupení</a:t>
            </a:r>
          </a:p>
          <a:p>
            <a:pPr lvl="1"/>
            <a:r>
              <a:rPr lang="cs-CZ" sz="1800" dirty="0"/>
              <a:t>Mezinárodní organizace a instituce</a:t>
            </a:r>
          </a:p>
          <a:p>
            <a:pPr marL="393192" lvl="1" indent="0">
              <a:buNone/>
            </a:pPr>
            <a:endParaRPr lang="cs-CZ" sz="1800" dirty="0"/>
          </a:p>
          <a:p>
            <a:r>
              <a:rPr lang="cs-CZ" sz="1800" dirty="0"/>
              <a:t>Subjekty mikroekonomického </a:t>
            </a:r>
            <a:r>
              <a:rPr lang="cs-CZ" sz="1800" dirty="0" smtClean="0"/>
              <a:t>typu</a:t>
            </a:r>
          </a:p>
          <a:p>
            <a:pPr lvl="1"/>
            <a:r>
              <a:rPr lang="cs-CZ" sz="1800" dirty="0" smtClean="0"/>
              <a:t>Podnikatelské </a:t>
            </a:r>
            <a:r>
              <a:rPr lang="cs-CZ" sz="1800" dirty="0"/>
              <a:t>subjekty</a:t>
            </a:r>
          </a:p>
          <a:p>
            <a:pPr lvl="1"/>
            <a:r>
              <a:rPr lang="cs-CZ" sz="1800" dirty="0"/>
              <a:t>Nadnárodní </a:t>
            </a:r>
            <a:r>
              <a:rPr lang="cs-CZ" sz="1800" dirty="0" smtClean="0"/>
              <a:t>podniky</a:t>
            </a:r>
          </a:p>
          <a:p>
            <a:pPr lvl="1"/>
            <a:endParaRPr lang="cs-CZ" sz="1800" dirty="0" smtClean="0"/>
          </a:p>
          <a:p>
            <a:r>
              <a:rPr lang="cs-CZ" sz="1800" dirty="0"/>
              <a:t>Tradiční ekonomická triáda</a:t>
            </a:r>
          </a:p>
          <a:p>
            <a:r>
              <a:rPr lang="cs-CZ" sz="1800" dirty="0" smtClean="0"/>
              <a:t>Potenciální </a:t>
            </a:r>
            <a:r>
              <a:rPr lang="cs-CZ" sz="1800" dirty="0"/>
              <a:t>světová ekonomická </a:t>
            </a:r>
            <a:r>
              <a:rPr lang="cs-CZ" sz="1800" dirty="0" smtClean="0"/>
              <a:t>centra</a:t>
            </a:r>
          </a:p>
          <a:p>
            <a:r>
              <a:rPr lang="cs-CZ" sz="1800" dirty="0" smtClean="0"/>
              <a:t>BRICS</a:t>
            </a:r>
          </a:p>
          <a:p>
            <a:pPr lvl="1"/>
            <a:endParaRPr lang="cs-CZ" sz="18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Subjekty a centra světové ekonomiky</a:t>
            </a:r>
            <a:endParaRPr lang="cs-CZ" dirty="0"/>
          </a:p>
        </p:txBody>
      </p:sp>
    </p:spTree>
    <p:extLst>
      <p:ext uri="{BB962C8B-B14F-4D97-AF65-F5344CB8AC3E}">
        <p14:creationId xmlns:p14="http://schemas.microsoft.com/office/powerpoint/2010/main" val="164531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500" dirty="0"/>
              <a:t>Mezinárodní obchod</a:t>
            </a:r>
          </a:p>
          <a:p>
            <a:pPr marL="0" indent="0">
              <a:buNone/>
            </a:pPr>
            <a:r>
              <a:rPr lang="cs-CZ" sz="1500" dirty="0" smtClean="0"/>
              <a:t>Mezinárodní </a:t>
            </a:r>
            <a:r>
              <a:rPr lang="cs-CZ" sz="1500" dirty="0"/>
              <a:t>měnový </a:t>
            </a:r>
            <a:r>
              <a:rPr lang="cs-CZ" sz="1500" dirty="0" smtClean="0"/>
              <a:t>systém</a:t>
            </a:r>
          </a:p>
          <a:p>
            <a:pPr marL="0" indent="0">
              <a:buNone/>
            </a:pPr>
            <a:r>
              <a:rPr lang="cs-CZ" sz="1500" b="1" dirty="0" smtClean="0"/>
              <a:t>Trendy</a:t>
            </a:r>
            <a:r>
              <a:rPr lang="cs-CZ" sz="1500" dirty="0" smtClean="0"/>
              <a:t> – internacionalizace, globalizace, regionalizace</a:t>
            </a:r>
          </a:p>
          <a:p>
            <a:pPr marL="0" indent="0">
              <a:buNone/>
            </a:pPr>
            <a:r>
              <a:rPr lang="cs-CZ" sz="1500" b="1" i="1" dirty="0" smtClean="0"/>
              <a:t>Globalizace </a:t>
            </a:r>
            <a:r>
              <a:rPr lang="cs-CZ" sz="1500" b="1" i="1" dirty="0"/>
              <a:t>světové ekonomiky </a:t>
            </a:r>
            <a:r>
              <a:rPr lang="cs-CZ" sz="1500" dirty="0"/>
              <a:t>– rostoucí ekonomickou vzájemnou závislost zemí ve světovém měřítku v důsledku rostoucího objemu a druhu přeshraničních transakcí zboží a služeb a toku mezinárodního kapitálu, jakož i rychlejšího a rozsáhlejšího šíření technologií.</a:t>
            </a:r>
          </a:p>
          <a:p>
            <a:r>
              <a:rPr lang="cs-CZ" sz="1500" i="1" dirty="0" smtClean="0"/>
              <a:t>Základní </a:t>
            </a:r>
            <a:r>
              <a:rPr lang="cs-CZ" sz="1500" i="1" dirty="0"/>
              <a:t>předpoklady globalizace</a:t>
            </a:r>
            <a:r>
              <a:rPr lang="cs-CZ" sz="1500" dirty="0"/>
              <a:t>:</a:t>
            </a:r>
          </a:p>
          <a:p>
            <a:pPr lvl="1"/>
            <a:r>
              <a:rPr lang="cs-CZ" sz="1500" dirty="0"/>
              <a:t>Technologické změny v dopravě a telekomunikacích</a:t>
            </a:r>
          </a:p>
          <a:p>
            <a:pPr lvl="1"/>
            <a:r>
              <a:rPr lang="cs-CZ" sz="1500" dirty="0"/>
              <a:t>Tvorba mezinárodních organizací</a:t>
            </a:r>
          </a:p>
          <a:p>
            <a:pPr lvl="1"/>
            <a:r>
              <a:rPr lang="cs-CZ" sz="1500" dirty="0"/>
              <a:t>Kapitalismus</a:t>
            </a:r>
          </a:p>
          <a:p>
            <a:pPr lvl="1"/>
            <a:r>
              <a:rPr lang="cs-CZ" sz="1500" dirty="0"/>
              <a:t>Nacionalismus </a:t>
            </a:r>
          </a:p>
          <a:p>
            <a:r>
              <a:rPr lang="cs-CZ" sz="1500" i="1" dirty="0" smtClean="0"/>
              <a:t>Průběh </a:t>
            </a:r>
            <a:r>
              <a:rPr lang="cs-CZ" sz="1500" i="1" dirty="0"/>
              <a:t>globalizace</a:t>
            </a:r>
            <a:r>
              <a:rPr lang="cs-CZ" sz="1500" dirty="0"/>
              <a:t>:</a:t>
            </a:r>
          </a:p>
          <a:p>
            <a:pPr lvl="1"/>
            <a:r>
              <a:rPr lang="cs-CZ" sz="1500" dirty="0"/>
              <a:t>1870 – 1914</a:t>
            </a:r>
          </a:p>
          <a:p>
            <a:pPr lvl="1"/>
            <a:r>
              <a:rPr lang="cs-CZ" sz="1500" dirty="0"/>
              <a:t>1950 – 1980</a:t>
            </a:r>
          </a:p>
          <a:p>
            <a:pPr lvl="1"/>
            <a:r>
              <a:rPr lang="cs-CZ" sz="1500" dirty="0"/>
              <a:t>80. léta …</a:t>
            </a:r>
          </a:p>
          <a:p>
            <a:pPr algn="just"/>
            <a:endParaRPr lang="cs-CZ" sz="1500" dirty="0"/>
          </a:p>
          <a:p>
            <a:pPr marL="0" lvl="0" indent="0" algn="just">
              <a:buNone/>
            </a:pPr>
            <a:endParaRPr lang="cs-CZ" sz="1500" dirty="0" smtClean="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Komponenty a trendy světové ekonomiky</a:t>
            </a:r>
            <a:endParaRPr lang="cs-CZ" dirty="0"/>
          </a:p>
        </p:txBody>
      </p:sp>
    </p:spTree>
    <p:extLst>
      <p:ext uri="{BB962C8B-B14F-4D97-AF65-F5344CB8AC3E}">
        <p14:creationId xmlns:p14="http://schemas.microsoft.com/office/powerpoint/2010/main" val="145330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i="1" dirty="0"/>
              <a:t>Cihelková (2003)</a:t>
            </a:r>
            <a:r>
              <a:rPr lang="cs-CZ" sz="1800" dirty="0"/>
              <a:t>: Podniky vlastnící aktiva ve dvou nebo více zemích a realizujících rozmanité aktivity v různých zemích světa.</a:t>
            </a:r>
          </a:p>
          <a:p>
            <a:pPr marL="109728" indent="0" algn="just">
              <a:buNone/>
            </a:pPr>
            <a:endParaRPr lang="cs-CZ" sz="1800" dirty="0"/>
          </a:p>
          <a:p>
            <a:pPr algn="just"/>
            <a:r>
              <a:rPr lang="cs-CZ" sz="1800" i="1" dirty="0"/>
              <a:t>OECD (1977)</a:t>
            </a:r>
            <a:r>
              <a:rPr lang="cs-CZ" sz="1800" dirty="0"/>
              <a:t>: Společnosti nebo jednotky, jejichž vlastnictví je soukromé, státní nebo smíšené a které jsou založeny v různých zemích a vzájemně propojeny tak, že jedna nebo více z nich může vyvíjet významný vliv na činnost druhých, zvláště s ohledem na společné využívání znalostí a </a:t>
            </a:r>
            <a:r>
              <a:rPr lang="cs-CZ" sz="1800" dirty="0" smtClean="0"/>
              <a:t>zdrojů.</a:t>
            </a:r>
          </a:p>
          <a:p>
            <a:pPr algn="just"/>
            <a:endParaRPr lang="cs-CZ" sz="1800" dirty="0" smtClean="0"/>
          </a:p>
          <a:p>
            <a:pPr algn="just"/>
            <a:r>
              <a:rPr lang="cs-CZ" sz="1800" dirty="0" smtClean="0"/>
              <a:t>Způsoby řízení</a:t>
            </a:r>
          </a:p>
          <a:p>
            <a:pPr lvl="1"/>
            <a:r>
              <a:rPr lang="cs-CZ" sz="1400" dirty="0"/>
              <a:t>Místní (lokální) manažeři</a:t>
            </a:r>
          </a:p>
          <a:p>
            <a:pPr lvl="1"/>
            <a:r>
              <a:rPr lang="cs-CZ" sz="1400" dirty="0" err="1" smtClean="0"/>
              <a:t>Expatrianti</a:t>
            </a:r>
            <a:r>
              <a:rPr lang="cs-CZ" sz="1400" dirty="0" smtClean="0"/>
              <a:t> </a:t>
            </a:r>
            <a:endParaRPr lang="cs-CZ" sz="14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Pojetí nadnárodního podniku</a:t>
            </a:r>
            <a:endParaRPr lang="cs-CZ" dirty="0"/>
          </a:p>
        </p:txBody>
      </p:sp>
    </p:spTree>
    <p:extLst>
      <p:ext uri="{BB962C8B-B14F-4D97-AF65-F5344CB8AC3E}">
        <p14:creationId xmlns:p14="http://schemas.microsoft.com/office/powerpoint/2010/main" val="215195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Zahraniční přidružená společnost (</a:t>
            </a:r>
            <a:r>
              <a:rPr lang="cs-CZ" sz="1800" dirty="0" err="1"/>
              <a:t>subsidiary</a:t>
            </a:r>
            <a:r>
              <a:rPr lang="cs-CZ" sz="1800" dirty="0"/>
              <a:t> </a:t>
            </a:r>
            <a:r>
              <a:rPr lang="cs-CZ" sz="1800" dirty="0" err="1"/>
              <a:t>company</a:t>
            </a:r>
            <a:r>
              <a:rPr lang="cs-CZ" sz="1800" dirty="0"/>
              <a:t>)</a:t>
            </a:r>
          </a:p>
          <a:p>
            <a:pPr lvl="1"/>
            <a:r>
              <a:rPr lang="cs-CZ" sz="1800" dirty="0"/>
              <a:t>Spřátelená společnost</a:t>
            </a:r>
          </a:p>
          <a:p>
            <a:pPr lvl="1"/>
            <a:r>
              <a:rPr lang="cs-CZ" sz="1800" dirty="0"/>
              <a:t>Zahraniční přidružená společnost</a:t>
            </a:r>
          </a:p>
          <a:p>
            <a:pPr lvl="2"/>
            <a:r>
              <a:rPr lang="cs-CZ" sz="1800" dirty="0"/>
              <a:t>Dceřiná společnost</a:t>
            </a:r>
          </a:p>
          <a:p>
            <a:pPr lvl="2"/>
            <a:r>
              <a:rPr lang="cs-CZ" sz="1800" dirty="0"/>
              <a:t>Filiálka </a:t>
            </a:r>
          </a:p>
          <a:p>
            <a:pPr marL="630936" lvl="2" indent="0">
              <a:buNone/>
            </a:pPr>
            <a:endParaRPr lang="cs-CZ" sz="1800" dirty="0"/>
          </a:p>
          <a:p>
            <a:r>
              <a:rPr lang="cs-CZ" sz="1800" dirty="0"/>
              <a:t>Zahraniční pobočka (</a:t>
            </a:r>
            <a:r>
              <a:rPr lang="cs-CZ" sz="1800" dirty="0" err="1"/>
              <a:t>branch</a:t>
            </a:r>
            <a:r>
              <a:rPr lang="cs-CZ" sz="1800" dirty="0"/>
              <a:t> </a:t>
            </a:r>
            <a:r>
              <a:rPr lang="cs-CZ" sz="1800" dirty="0" err="1"/>
              <a:t>office</a:t>
            </a:r>
            <a:r>
              <a:rPr lang="cs-CZ" sz="1800" dirty="0"/>
              <a:t>)</a:t>
            </a:r>
          </a:p>
          <a:p>
            <a:r>
              <a:rPr lang="cs-CZ" sz="1800" dirty="0"/>
              <a:t>Reprezentační/zastupitelská kancelář (</a:t>
            </a:r>
            <a:r>
              <a:rPr lang="cs-CZ" sz="1800" dirty="0" err="1"/>
              <a:t>liaison</a:t>
            </a:r>
            <a:r>
              <a:rPr lang="cs-CZ" sz="1800" dirty="0"/>
              <a:t> </a:t>
            </a:r>
            <a:r>
              <a:rPr lang="cs-CZ" sz="1800" dirty="0" err="1"/>
              <a:t>office</a:t>
            </a:r>
            <a:r>
              <a:rPr lang="cs-CZ" sz="1800" dirty="0"/>
              <a:t>)</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Organizace nadnárodních společností</a:t>
            </a:r>
            <a:endParaRPr lang="cs-CZ" dirty="0"/>
          </a:p>
        </p:txBody>
      </p:sp>
    </p:spTree>
    <p:extLst>
      <p:ext uri="{BB962C8B-B14F-4D97-AF65-F5344CB8AC3E}">
        <p14:creationId xmlns:p14="http://schemas.microsoft.com/office/powerpoint/2010/main" val="214273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Organizace nadnárodních společností</a:t>
            </a:r>
            <a:endParaRPr lang="cs-CZ" dirty="0"/>
          </a:p>
        </p:txBody>
      </p:sp>
      <p:pic>
        <p:nvPicPr>
          <p:cNvPr id="33" name="Obrázek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819069"/>
            <a:ext cx="5256583" cy="3655592"/>
          </a:xfrm>
          <a:prstGeom prst="rect">
            <a:avLst/>
          </a:prstGeom>
        </p:spPr>
      </p:pic>
    </p:spTree>
    <p:extLst>
      <p:ext uri="{BB962C8B-B14F-4D97-AF65-F5344CB8AC3E}">
        <p14:creationId xmlns:p14="http://schemas.microsoft.com/office/powerpoint/2010/main" val="16090582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Mezinárodní (</a:t>
            </a:r>
            <a:r>
              <a:rPr lang="cs-CZ" sz="1800" dirty="0" err="1"/>
              <a:t>international</a:t>
            </a:r>
            <a:r>
              <a:rPr lang="cs-CZ" sz="1800" dirty="0"/>
              <a:t>) podnik</a:t>
            </a:r>
          </a:p>
          <a:p>
            <a:pPr marL="109728" indent="0">
              <a:buNone/>
            </a:pPr>
            <a:endParaRPr lang="cs-CZ" sz="1800" dirty="0"/>
          </a:p>
          <a:p>
            <a:r>
              <a:rPr lang="cs-CZ" sz="1800" dirty="0"/>
              <a:t>Mnohonárodní (</a:t>
            </a:r>
            <a:r>
              <a:rPr lang="cs-CZ" sz="1800" dirty="0" err="1"/>
              <a:t>multinational</a:t>
            </a:r>
            <a:r>
              <a:rPr lang="cs-CZ" sz="1800" dirty="0"/>
              <a:t>) podnik</a:t>
            </a:r>
          </a:p>
          <a:p>
            <a:pPr marL="109728" indent="0">
              <a:buNone/>
            </a:pPr>
            <a:endParaRPr lang="cs-CZ" sz="1800" dirty="0"/>
          </a:p>
          <a:p>
            <a:r>
              <a:rPr lang="cs-CZ" sz="1800" dirty="0"/>
              <a:t>Globální (</a:t>
            </a:r>
            <a:r>
              <a:rPr lang="cs-CZ" sz="1800" dirty="0" err="1"/>
              <a:t>global</a:t>
            </a:r>
            <a:r>
              <a:rPr lang="cs-CZ" sz="1800" dirty="0"/>
              <a:t>) podnik</a:t>
            </a:r>
          </a:p>
          <a:p>
            <a:pPr marL="109728" indent="0">
              <a:buNone/>
            </a:pPr>
            <a:endParaRPr lang="cs-CZ" sz="1800" dirty="0"/>
          </a:p>
          <a:p>
            <a:r>
              <a:rPr lang="cs-CZ" sz="1800" dirty="0"/>
              <a:t>Transnacionální (</a:t>
            </a:r>
            <a:r>
              <a:rPr lang="cs-CZ" sz="1800" dirty="0" err="1"/>
              <a:t>transnational</a:t>
            </a:r>
            <a:r>
              <a:rPr lang="cs-CZ" sz="1800" dirty="0"/>
              <a:t>) podnik</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410191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Internacionalizace podnikatelských aktivit </a:t>
            </a:r>
            <a:r>
              <a:rPr lang="cs-CZ" sz="1800" dirty="0" smtClean="0"/>
              <a:t>– geografické </a:t>
            </a:r>
            <a:r>
              <a:rPr lang="cs-CZ" sz="1800" dirty="0"/>
              <a:t>šíření podnikatelských aktivit přes národní hranice státu </a:t>
            </a:r>
          </a:p>
          <a:p>
            <a:r>
              <a:rPr lang="cs-CZ" sz="1800" b="1" dirty="0" smtClean="0"/>
              <a:t>Teorie internacionalizace</a:t>
            </a:r>
          </a:p>
          <a:p>
            <a:pPr lvl="1"/>
            <a:r>
              <a:rPr lang="cs-CZ" sz="1400" dirty="0" smtClean="0"/>
              <a:t>Tradiční </a:t>
            </a:r>
            <a:r>
              <a:rPr lang="cs-CZ" sz="1400" dirty="0"/>
              <a:t>teorie</a:t>
            </a:r>
          </a:p>
          <a:p>
            <a:pPr lvl="1"/>
            <a:r>
              <a:rPr lang="cs-CZ" sz="1400" dirty="0"/>
              <a:t>Teorie mezinárodního </a:t>
            </a:r>
            <a:r>
              <a:rPr lang="cs-CZ" sz="1400" dirty="0" smtClean="0"/>
              <a:t>podnikání – Born </a:t>
            </a:r>
            <a:r>
              <a:rPr lang="cs-CZ" sz="1400" dirty="0" err="1" smtClean="0"/>
              <a:t>global</a:t>
            </a:r>
            <a:r>
              <a:rPr lang="cs-CZ" sz="1400" dirty="0" smtClean="0"/>
              <a:t> (BG)</a:t>
            </a:r>
            <a:endParaRPr lang="cs-CZ" sz="1400" dirty="0"/>
          </a:p>
          <a:p>
            <a:r>
              <a:rPr lang="cs-CZ" sz="1800" b="1" dirty="0" smtClean="0"/>
              <a:t>Důvody internacionalizace</a:t>
            </a:r>
          </a:p>
          <a:p>
            <a:pPr lvl="1"/>
            <a:r>
              <a:rPr lang="cs-CZ" sz="1400" dirty="0" smtClean="0"/>
              <a:t>Aktivní motivační</a:t>
            </a:r>
          </a:p>
          <a:p>
            <a:pPr lvl="1"/>
            <a:r>
              <a:rPr lang="cs-CZ" sz="1400" dirty="0" smtClean="0"/>
              <a:t>Pasivní motivační </a:t>
            </a:r>
          </a:p>
          <a:p>
            <a:r>
              <a:rPr lang="cs-CZ" sz="1800" b="1" dirty="0" smtClean="0"/>
              <a:t>Typy mezinárodních podnikatelských aktivit</a:t>
            </a:r>
          </a:p>
          <a:p>
            <a:pPr lvl="1"/>
            <a:r>
              <a:rPr lang="cs-CZ" sz="1400" dirty="0" smtClean="0"/>
              <a:t>Obchodní </a:t>
            </a:r>
            <a:r>
              <a:rPr lang="cs-CZ" sz="1400" dirty="0"/>
              <a:t>podnikatelské aktivity</a:t>
            </a:r>
          </a:p>
          <a:p>
            <a:pPr lvl="1"/>
            <a:r>
              <a:rPr lang="cs-CZ" sz="1400" dirty="0" smtClean="0"/>
              <a:t>Výrobní </a:t>
            </a:r>
            <a:r>
              <a:rPr lang="cs-CZ" sz="1400" dirty="0"/>
              <a:t>podnikatelské aktivity</a:t>
            </a:r>
          </a:p>
          <a:p>
            <a:pPr lvl="1"/>
            <a:r>
              <a:rPr lang="cs-CZ" sz="1400" dirty="0" smtClean="0"/>
              <a:t>Směřující </a:t>
            </a:r>
            <a:r>
              <a:rPr lang="cs-CZ" sz="1400" dirty="0"/>
              <a:t>dovnitř</a:t>
            </a:r>
          </a:p>
          <a:p>
            <a:pPr lvl="1"/>
            <a:r>
              <a:rPr lang="cs-CZ" sz="1400" dirty="0"/>
              <a:t>Směřující ven</a:t>
            </a:r>
          </a:p>
          <a:p>
            <a:pPr lvl="1"/>
            <a:r>
              <a:rPr lang="cs-CZ" sz="1400" dirty="0" smtClean="0"/>
              <a:t>Kooperativní</a:t>
            </a:r>
            <a:endParaRPr lang="cs-CZ" sz="14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Mezinárodní podnikatelské aktivity</a:t>
            </a:r>
            <a:endParaRPr lang="cs-CZ" dirty="0"/>
          </a:p>
        </p:txBody>
      </p:sp>
    </p:spTree>
    <p:extLst>
      <p:ext uri="{BB962C8B-B14F-4D97-AF65-F5344CB8AC3E}">
        <p14:creationId xmlns:p14="http://schemas.microsoft.com/office/powerpoint/2010/main" val="15221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Strategické orientace (zaměření)</a:t>
            </a:r>
          </a:p>
          <a:p>
            <a:pPr lvl="1"/>
            <a:r>
              <a:rPr lang="cs-CZ" sz="1800" dirty="0"/>
              <a:t>Globální integrace</a:t>
            </a:r>
          </a:p>
          <a:p>
            <a:pPr lvl="1"/>
            <a:r>
              <a:rPr lang="cs-CZ" sz="1800" dirty="0"/>
              <a:t>Lokální citlivost</a:t>
            </a:r>
          </a:p>
          <a:p>
            <a:pPr lvl="1"/>
            <a:r>
              <a:rPr lang="cs-CZ" sz="1800" dirty="0" err="1"/>
              <a:t>Glokalizace</a:t>
            </a:r>
            <a:r>
              <a:rPr lang="cs-CZ" sz="1800" dirty="0"/>
              <a:t> </a:t>
            </a:r>
          </a:p>
          <a:p>
            <a:pPr marL="393192" lvl="1" indent="0">
              <a:buNone/>
            </a:pPr>
            <a:endParaRPr lang="cs-CZ" sz="1800" dirty="0"/>
          </a:p>
          <a:p>
            <a:r>
              <a:rPr lang="cs-CZ" sz="1800" dirty="0"/>
              <a:t>Volby trhů</a:t>
            </a:r>
          </a:p>
          <a:p>
            <a:pPr lvl="1"/>
            <a:r>
              <a:rPr lang="cs-CZ" sz="1800" dirty="0"/>
              <a:t>Základní dimenze </a:t>
            </a:r>
          </a:p>
          <a:p>
            <a:pPr lvl="2"/>
            <a:r>
              <a:rPr lang="cs-CZ" sz="1800" dirty="0"/>
              <a:t>Fyzická dimenze</a:t>
            </a:r>
          </a:p>
          <a:p>
            <a:pPr lvl="2"/>
            <a:r>
              <a:rPr lang="cs-CZ" sz="1800" dirty="0"/>
              <a:t>Psychická dimenze</a:t>
            </a:r>
          </a:p>
          <a:p>
            <a:pPr lvl="2"/>
            <a:r>
              <a:rPr lang="cs-CZ" sz="1800" dirty="0"/>
              <a:t>Ekonomická dimenze</a:t>
            </a:r>
          </a:p>
          <a:p>
            <a:pPr lvl="1"/>
            <a:r>
              <a:rPr lang="cs-CZ" sz="1800" dirty="0"/>
              <a:t>Volba cílové země (</a:t>
            </a:r>
            <a:r>
              <a:rPr lang="cs-CZ" sz="1800" dirty="0" err="1"/>
              <a:t>screening</a:t>
            </a:r>
            <a:r>
              <a:rPr lang="cs-CZ" sz="1800" dirty="0"/>
              <a:t>)</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Základní strategická rozhodnutí</a:t>
            </a:r>
            <a:endParaRPr lang="cs-CZ" dirty="0"/>
          </a:p>
        </p:txBody>
      </p:sp>
    </p:spTree>
    <p:extLst>
      <p:ext uri="{BB962C8B-B14F-4D97-AF65-F5344CB8AC3E}">
        <p14:creationId xmlns:p14="http://schemas.microsoft.com/office/powerpoint/2010/main" val="387887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Předběžný </a:t>
            </a:r>
            <a:r>
              <a:rPr lang="cs-CZ" sz="1800" dirty="0" err="1"/>
              <a:t>screening</a:t>
            </a:r>
            <a:endParaRPr lang="cs-CZ" sz="1800" dirty="0"/>
          </a:p>
          <a:p>
            <a:pPr lvl="1"/>
            <a:r>
              <a:rPr lang="cs-CZ" sz="1800" dirty="0"/>
              <a:t>Obecné faktory země</a:t>
            </a:r>
          </a:p>
          <a:p>
            <a:pPr lvl="1"/>
            <a:r>
              <a:rPr lang="cs-CZ" sz="1800" dirty="0"/>
              <a:t>Specifické produktové faktory</a:t>
            </a:r>
          </a:p>
          <a:p>
            <a:pPr marL="393192" lvl="1" indent="0">
              <a:buNone/>
            </a:pPr>
            <a:endParaRPr lang="cs-CZ" sz="1800" dirty="0"/>
          </a:p>
          <a:p>
            <a:r>
              <a:rPr lang="cs-CZ" sz="1800" dirty="0"/>
              <a:t>Odhad tržního potenciálu</a:t>
            </a:r>
          </a:p>
          <a:p>
            <a:pPr marL="109728" indent="0">
              <a:buNone/>
            </a:pPr>
            <a:endParaRPr lang="cs-CZ" sz="1800" dirty="0"/>
          </a:p>
          <a:p>
            <a:r>
              <a:rPr lang="cs-CZ" sz="1800" dirty="0"/>
              <a:t>Odhad prodejního potenciálu</a:t>
            </a:r>
          </a:p>
          <a:p>
            <a:pPr marL="109728" indent="0">
              <a:buNone/>
            </a:pPr>
            <a:endParaRPr lang="cs-CZ" sz="1800" dirty="0"/>
          </a:p>
          <a:p>
            <a:r>
              <a:rPr lang="cs-CZ" sz="1800" dirty="0"/>
              <a:t>Volba konkrétní země</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Proces </a:t>
            </a:r>
            <a:r>
              <a:rPr lang="cs-CZ" dirty="0" err="1" smtClean="0"/>
              <a:t>screeningu</a:t>
            </a:r>
            <a:endParaRPr lang="cs-CZ" dirty="0"/>
          </a:p>
        </p:txBody>
      </p:sp>
    </p:spTree>
    <p:extLst>
      <p:ext uri="{BB962C8B-B14F-4D97-AF65-F5344CB8AC3E}">
        <p14:creationId xmlns:p14="http://schemas.microsoft.com/office/powerpoint/2010/main" val="415427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33164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a:t>
            </a:r>
            <a:endParaRPr lang="cs-CZ" dirty="0"/>
          </a:p>
        </p:txBody>
      </p:sp>
      <p:sp>
        <p:nvSpPr>
          <p:cNvPr id="18" name="AutoShape 32"/>
          <p:cNvSpPr>
            <a:spLocks noChangeArrowheads="1"/>
          </p:cNvSpPr>
          <p:nvPr/>
        </p:nvSpPr>
        <p:spPr bwMode="auto">
          <a:xfrm>
            <a:off x="3903489" y="1311449"/>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1937740" y="2553637"/>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1510408" y="293501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Mezinárodní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Harley-Davidson</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Rolex</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Starbucks</a:t>
            </a:r>
            <a:endParaRPr kumimoji="0" lang="cs-CZ" altLang="cs-CZ" sz="1600" b="0" i="0" u="none" strike="noStrike" cap="none" normalizeH="0" baseline="0" dirty="0" smtClean="0">
              <a:ln>
                <a:noFill/>
              </a:ln>
              <a:solidFill>
                <a:schemeClr val="tx1"/>
              </a:solidFill>
              <a:effectLst/>
            </a:endParaRPr>
          </a:p>
        </p:txBody>
      </p:sp>
      <p:sp>
        <p:nvSpPr>
          <p:cNvPr id="21" name="Text Box 29"/>
          <p:cNvSpPr txBox="1">
            <a:spLocks noChangeArrowheads="1"/>
          </p:cNvSpPr>
          <p:nvPr/>
        </p:nvSpPr>
        <p:spPr bwMode="auto">
          <a:xfrm>
            <a:off x="4216922" y="286542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Multinárodní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Bridgestone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Nestlé</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Philips</a:t>
            </a:r>
            <a:endParaRPr kumimoji="0" lang="cs-CZ" altLang="cs-CZ" sz="1600" b="0" i="0" u="none" strike="noStrike" cap="none" normalizeH="0" baseline="0" dirty="0" smtClean="0">
              <a:ln>
                <a:noFill/>
              </a:ln>
              <a:solidFill>
                <a:schemeClr val="tx1"/>
              </a:solidFill>
              <a:effectLst/>
            </a:endParaRPr>
          </a:p>
        </p:txBody>
      </p:sp>
      <p:sp>
        <p:nvSpPr>
          <p:cNvPr id="22" name="Text Box 28"/>
          <p:cNvSpPr txBox="1">
            <a:spLocks noChangeArrowheads="1"/>
          </p:cNvSpPr>
          <p:nvPr/>
        </p:nvSpPr>
        <p:spPr bwMode="auto">
          <a:xfrm>
            <a:off x="4298607" y="1251895"/>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Transnacionální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ABB</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Bertelsmann</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Procter </a:t>
            </a:r>
            <a:r>
              <a:rPr kumimoji="0" lang="de-DE" altLang="cs-CZ" sz="1600" b="0" i="1" u="none" strike="noStrike" cap="none" normalizeH="0" baseline="0" dirty="0" smtClean="0">
                <a:ln>
                  <a:noFill/>
                </a:ln>
                <a:solidFill>
                  <a:schemeClr val="tx1"/>
                </a:solidFill>
                <a:effectLst/>
                <a:ea typeface="Times New Roman" panose="02020603050405020304" pitchFamily="18" charset="0"/>
              </a:rPr>
              <a:t>&amp; </a:t>
            </a:r>
            <a:r>
              <a:rPr kumimoji="0" lang="de-DE" altLang="cs-CZ" sz="1600" b="0" i="1" u="none" strike="noStrike" cap="none" normalizeH="0" baseline="0" dirty="0" err="1" smtClean="0">
                <a:ln>
                  <a:noFill/>
                </a:ln>
                <a:solidFill>
                  <a:schemeClr val="tx1"/>
                </a:solidFill>
                <a:effectLst/>
                <a:ea typeface="Times New Roman" panose="02020603050405020304" pitchFamily="18" charset="0"/>
              </a:rPr>
              <a:t>Gamble</a:t>
            </a:r>
            <a:endParaRPr kumimoji="0" lang="de-DE" altLang="cs-CZ" sz="1600" b="0" i="0" u="none" strike="noStrike" cap="none" normalizeH="0" baseline="0" dirty="0" smtClean="0">
              <a:ln>
                <a:noFill/>
              </a:ln>
              <a:solidFill>
                <a:schemeClr val="tx1"/>
              </a:solidFill>
              <a:effectLst/>
            </a:endParaRPr>
          </a:p>
        </p:txBody>
      </p:sp>
      <p:sp>
        <p:nvSpPr>
          <p:cNvPr id="23" name="Text Box 27"/>
          <p:cNvSpPr txBox="1">
            <a:spLocks noChangeArrowheads="1"/>
          </p:cNvSpPr>
          <p:nvPr/>
        </p:nvSpPr>
        <p:spPr bwMode="auto">
          <a:xfrm>
            <a:off x="1316643" y="2463181"/>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smtClean="0">
              <a:ln>
                <a:noFill/>
              </a:ln>
              <a:solidFill>
                <a:schemeClr val="tx1"/>
              </a:solidFill>
              <a:effectLst/>
            </a:endParaRPr>
          </a:p>
        </p:txBody>
      </p:sp>
      <p:sp>
        <p:nvSpPr>
          <p:cNvPr id="24" name="Text Box 26"/>
          <p:cNvSpPr txBox="1">
            <a:spLocks noChangeArrowheads="1"/>
          </p:cNvSpPr>
          <p:nvPr/>
        </p:nvSpPr>
        <p:spPr bwMode="auto">
          <a:xfrm>
            <a:off x="1028938" y="728684"/>
            <a:ext cx="374651" cy="2557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dirty="0" smtClean="0">
                <a:ln>
                  <a:noFill/>
                </a:ln>
                <a:solidFill>
                  <a:schemeClr val="tx1"/>
                </a:solidFill>
                <a:effectLst/>
                <a:ea typeface="Times New Roman" panose="02020603050405020304" pitchFamily="18" charset="0"/>
              </a:rPr>
              <a:t>TLAK NA LOKÁLNÍ CITLIVOST</a:t>
            </a:r>
            <a:endParaRPr kumimoji="0" lang="cs-CZ" altLang="cs-CZ" sz="1300" b="0" i="0" u="none" strike="noStrike" cap="none" normalizeH="0" baseline="0" dirty="0" smtClean="0">
              <a:ln>
                <a:noFill/>
              </a:ln>
              <a:solidFill>
                <a:schemeClr val="tx1"/>
              </a:solidFill>
              <a:effectLst/>
            </a:endParaRPr>
          </a:p>
        </p:txBody>
      </p:sp>
      <p:sp>
        <p:nvSpPr>
          <p:cNvPr id="25" name="Text Box 33"/>
          <p:cNvSpPr txBox="1">
            <a:spLocks noChangeArrowheads="1"/>
          </p:cNvSpPr>
          <p:nvPr/>
        </p:nvSpPr>
        <p:spPr bwMode="auto">
          <a:xfrm>
            <a:off x="2220813" y="715585"/>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ea typeface="Times New Roman" panose="02020603050405020304" pitchFamily="18" charset="0"/>
              </a:rPr>
              <a:t>TLAK NA SNIŽOVÁNÍ NÁKLADŮ</a:t>
            </a:r>
            <a:endParaRPr kumimoji="0" lang="cs-CZ" altLang="cs-CZ"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smtClean="0">
              <a:ln>
                <a:noFill/>
              </a:ln>
              <a:solidFill>
                <a:schemeClr val="tx1"/>
              </a:solidFill>
              <a:effectLst/>
            </a:endParaRPr>
          </a:p>
        </p:txBody>
      </p:sp>
      <p:sp>
        <p:nvSpPr>
          <p:cNvPr id="26" name="Text Box 23"/>
          <p:cNvSpPr txBox="1">
            <a:spLocks noChangeArrowheads="1"/>
          </p:cNvSpPr>
          <p:nvPr/>
        </p:nvSpPr>
        <p:spPr bwMode="auto">
          <a:xfrm>
            <a:off x="3751857" y="433584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smtClean="0">
              <a:ln>
                <a:noFill/>
              </a:ln>
              <a:solidFill>
                <a:schemeClr val="tx1"/>
              </a:solidFill>
              <a:effectLst/>
            </a:endParaRPr>
          </a:p>
        </p:txBody>
      </p:sp>
      <p:sp>
        <p:nvSpPr>
          <p:cNvPr id="27" name="Text Box 25"/>
          <p:cNvSpPr txBox="1">
            <a:spLocks noChangeArrowheads="1"/>
          </p:cNvSpPr>
          <p:nvPr/>
        </p:nvSpPr>
        <p:spPr bwMode="auto">
          <a:xfrm>
            <a:off x="6014499" y="2408223"/>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smtClean="0">
              <a:ln>
                <a:noFill/>
              </a:ln>
              <a:solidFill>
                <a:schemeClr val="tx1"/>
              </a:solidFill>
              <a:effectLst/>
            </a:endParaRPr>
          </a:p>
        </p:txBody>
      </p:sp>
      <p:sp>
        <p:nvSpPr>
          <p:cNvPr id="28" name="Text Box 24"/>
          <p:cNvSpPr txBox="1">
            <a:spLocks noChangeArrowheads="1"/>
          </p:cNvSpPr>
          <p:nvPr/>
        </p:nvSpPr>
        <p:spPr bwMode="auto">
          <a:xfrm>
            <a:off x="1757610" y="1311450"/>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Globální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Infosys</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Lenovo</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Siemens </a:t>
            </a:r>
            <a:r>
              <a:rPr kumimoji="0" lang="cs-CZ" altLang="cs-CZ" sz="1600" b="0" i="1" u="none" strike="noStrike" cap="none" normalizeH="0" baseline="0" dirty="0" err="1" smtClean="0">
                <a:ln>
                  <a:noFill/>
                </a:ln>
                <a:solidFill>
                  <a:schemeClr val="tx1"/>
                </a:solidFill>
                <a:effectLst/>
                <a:ea typeface="Times New Roman" panose="02020603050405020304" pitchFamily="18" charset="0"/>
              </a:rPr>
              <a:t>Energy</a:t>
            </a:r>
            <a:endParaRPr kumimoji="0" lang="cs-CZ" altLang="cs-CZ" sz="1600" b="0" i="0" u="none" strike="noStrike" cap="none" normalizeH="0" baseline="0" dirty="0" smtClean="0">
              <a:ln>
                <a:noFill/>
              </a:ln>
              <a:solidFill>
                <a:schemeClr val="tx1"/>
              </a:solidFill>
              <a:effectLst/>
            </a:endParaRPr>
          </a:p>
        </p:txBody>
      </p:sp>
      <p:sp>
        <p:nvSpPr>
          <p:cNvPr id="29" name="Rectangle 34"/>
          <p:cNvSpPr>
            <a:spLocks noChangeArrowheads="1"/>
          </p:cNvSpPr>
          <p:nvPr/>
        </p:nvSpPr>
        <p:spPr bwMode="auto">
          <a:xfrm>
            <a:off x="1080120" y="48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1080120" y="4620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339342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Mezinárodní strategie</a:t>
            </a:r>
            <a:r>
              <a:rPr lang="cs-CZ" sz="1600" dirty="0"/>
              <a:t> využívá existující klíčové kompetence vytvořené v tuzemském prostředí k prodeji stejných produktů (tj. výrobků a služeb) jak na tuzemském, tak na zahraničním trhu. </a:t>
            </a:r>
            <a:endParaRPr lang="cs-CZ" sz="1600" dirty="0" smtClean="0"/>
          </a:p>
          <a:p>
            <a:pPr lvl="0" algn="just"/>
            <a:r>
              <a:rPr lang="cs-CZ" sz="1600" dirty="0" smtClean="0"/>
              <a:t>Jedná </a:t>
            </a:r>
            <a:r>
              <a:rPr lang="cs-CZ" sz="1600" dirty="0"/>
              <a:t>se o jednu z nejstarších forem mezinárodního strategického působení v mezinárodním podnikatelském prostředí (nejčastěji se využíval v první polovině dvacátého století) a často je to první strategická forma, kterou podniky využívají při svém prvním vstupu do mezinárodního </a:t>
            </a:r>
            <a:r>
              <a:rPr lang="cs-CZ" sz="1600" dirty="0" smtClean="0"/>
              <a:t>prostoru.</a:t>
            </a:r>
          </a:p>
          <a:p>
            <a:pPr lvl="0" algn="just"/>
            <a:r>
              <a:rPr lang="cs-CZ" sz="1600" dirty="0"/>
              <a:t>Mezinárodní strategie je používána především těmi podniky, které působí na relativně velkém tuzemském trhu a mají vybudovanou silnou značku a mají velmi dobrou reputaci na trhu. Strategie je velmi dobře využitelná u zboží s vysokou hodnotou, jako je luxusní zboží a strojní zařízení. </a:t>
            </a:r>
            <a:endParaRPr lang="cs-CZ" sz="1600" dirty="0" smtClean="0"/>
          </a:p>
          <a:p>
            <a:pPr lvl="0" algn="just"/>
            <a:r>
              <a:rPr lang="cs-CZ" sz="1600" dirty="0" smtClean="0"/>
              <a:t>Podstatou </a:t>
            </a:r>
            <a:r>
              <a:rPr lang="cs-CZ" sz="1600" dirty="0"/>
              <a:t>této strategie je transfer klíčových kompetencí a unikátního produktu na zahraniční trhy, kde nejsou konkurenti schopni takovýto produkt vyvinout. Transfer produktů na zahraniční trhy je realizován pomocí silných exportérů.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a:t>
            </a:r>
            <a:endParaRPr lang="cs-CZ" dirty="0"/>
          </a:p>
        </p:txBody>
      </p:sp>
    </p:spTree>
    <p:extLst>
      <p:ext uri="{BB962C8B-B14F-4D97-AF65-F5344CB8AC3E}">
        <p14:creationId xmlns:p14="http://schemas.microsoft.com/office/powerpoint/2010/main" val="5210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Multinárodní </a:t>
            </a:r>
            <a:r>
              <a:rPr lang="cs-CZ" sz="1600" b="1" dirty="0" smtClean="0"/>
              <a:t>strategie</a:t>
            </a:r>
            <a:r>
              <a:rPr lang="cs-CZ" sz="1600" dirty="0" smtClean="0"/>
              <a:t> </a:t>
            </a:r>
            <a:r>
              <a:rPr lang="cs-CZ" sz="1600" dirty="0"/>
              <a:t>je založena na maximálním přizpůsobení místním trhům a požadavkům zákazníků, dochází k přizpůsobení různým trhům s různými podmínkami. Nejčastěji se tato strategie uplatňuje u podniků, které vstupují na hostitelské trhy s velkou kapacitou nebo trhy velmi osobité (jako je třeba trh Japonska nebo Saudské Arábie</a:t>
            </a:r>
            <a:r>
              <a:rPr lang="cs-CZ" sz="1600" dirty="0" smtClean="0"/>
              <a:t>).</a:t>
            </a:r>
          </a:p>
          <a:p>
            <a:pPr lvl="0" algn="just"/>
            <a:r>
              <a:rPr lang="cs-CZ" sz="1600" dirty="0"/>
              <a:t>Obvykle se multinárodní strategie uplatňuje na trhu se spotřebním zbožím nebo v oblasti potravinářství. </a:t>
            </a:r>
            <a:r>
              <a:rPr lang="cs-CZ" sz="1600" dirty="0" smtClean="0"/>
              <a:t>K</a:t>
            </a:r>
            <a:r>
              <a:rPr lang="cs-CZ" sz="1600" dirty="0"/>
              <a:t> tomu, aby mohly být co nejlépe uspokojeny zákaznické preference a požadavky na jednotlivých trzích, tak je potřeba na cílových zahraničních trzích vytvořit podnikatelské jednotky zajišťující všechny funkce. </a:t>
            </a:r>
            <a:endParaRPr lang="cs-CZ" sz="1600" dirty="0" smtClean="0"/>
          </a:p>
          <a:p>
            <a:pPr lvl="0" algn="just"/>
            <a:r>
              <a:rPr lang="cs-CZ" sz="1600" dirty="0" smtClean="0"/>
              <a:t>Přičemž </a:t>
            </a:r>
            <a:r>
              <a:rPr lang="cs-CZ" sz="1600" dirty="0"/>
              <a:t>každá podnikatelská jednotka je vysoce autonomní a její fungování je spojeno s vysokými náklady</a:t>
            </a:r>
            <a:r>
              <a:rPr lang="cs-CZ" sz="1600" dirty="0" smtClean="0"/>
              <a:t>. </a:t>
            </a:r>
            <a:r>
              <a:rPr lang="cs-CZ" sz="1600" dirty="0" err="1"/>
              <a:t>Autonomita</a:t>
            </a:r>
            <a:r>
              <a:rPr lang="cs-CZ" sz="1600" dirty="0"/>
              <a:t> podnikatelských jednotek neumožňuje využití úspor z rozsahu a také přenos znalostí mezi regiony. </a:t>
            </a:r>
            <a:endParaRPr lang="cs-CZ" sz="1600" dirty="0" smtClean="0"/>
          </a:p>
          <a:p>
            <a:pPr lvl="0" algn="just"/>
            <a:r>
              <a:rPr lang="cs-CZ" sz="1600" dirty="0" smtClean="0"/>
              <a:t>Tím</a:t>
            </a:r>
            <a:r>
              <a:rPr lang="cs-CZ" sz="1600" dirty="0"/>
              <a:t>, že se podnik snaží přizpůsobit požadavkům různých regionů, tak potřebuje </a:t>
            </a:r>
            <a:r>
              <a:rPr lang="cs-CZ" sz="1600" dirty="0" err="1"/>
              <a:t>tacitní</a:t>
            </a:r>
            <a:r>
              <a:rPr lang="cs-CZ" sz="1600" dirty="0"/>
              <a:t> znalosti k vytvoření produktů s očekávanou kvalitou a odpovídající požadavkům zákazníků.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II</a:t>
            </a:r>
            <a:endParaRPr lang="cs-CZ" dirty="0"/>
          </a:p>
        </p:txBody>
      </p:sp>
    </p:spTree>
    <p:extLst>
      <p:ext uri="{BB962C8B-B14F-4D97-AF65-F5344CB8AC3E}">
        <p14:creationId xmlns:p14="http://schemas.microsoft.com/office/powerpoint/2010/main" val="355438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Globální strategie</a:t>
            </a:r>
            <a:r>
              <a:rPr lang="cs-CZ" sz="1600" dirty="0"/>
              <a:t> maximalizuje tlak na co nejnižší náklady. Globální strategie se stala preferovanou strategií 21. století. </a:t>
            </a:r>
            <a:r>
              <a:rPr lang="cs-CZ" sz="1600" dirty="0" smtClean="0"/>
              <a:t>Je </a:t>
            </a:r>
            <a:r>
              <a:rPr lang="cs-CZ" sz="1600" dirty="0"/>
              <a:t>vytvářen produkt pro světový trh, celý svět je vnímán jako jeden trh a nejsou zde sledovány rozdíly mezi jednotlivými trhy a zeměmi. Stejně tak není brán ohled na různé zákaznické preference a způsoby. </a:t>
            </a:r>
            <a:r>
              <a:rPr lang="cs-CZ" sz="1600" dirty="0" smtClean="0"/>
              <a:t>Strategie </a:t>
            </a:r>
            <a:r>
              <a:rPr lang="cs-CZ" sz="1600" dirty="0"/>
              <a:t>je nízkonákladová a celkové zaměření je na růst ziskovosti se snižováním nákladů, přičemž vychází z maximalizace úspor z rozsahu</a:t>
            </a:r>
            <a:r>
              <a:rPr lang="cs-CZ" sz="1600" dirty="0" smtClean="0"/>
              <a:t>.</a:t>
            </a:r>
            <a:endParaRPr lang="cs-CZ" sz="1600" dirty="0"/>
          </a:p>
          <a:p>
            <a:pPr algn="just"/>
            <a:r>
              <a:rPr lang="cs-CZ" sz="1600" b="1" dirty="0"/>
              <a:t>Transnacionální </a:t>
            </a:r>
            <a:r>
              <a:rPr lang="cs-CZ" sz="1600" b="1" dirty="0" smtClean="0"/>
              <a:t>strategie</a:t>
            </a:r>
            <a:r>
              <a:rPr lang="cs-CZ" sz="1600" dirty="0"/>
              <a:t> </a:t>
            </a:r>
            <a:r>
              <a:rPr lang="cs-CZ" sz="1600" dirty="0" smtClean="0"/>
              <a:t>představuje </a:t>
            </a:r>
            <a:r>
              <a:rPr lang="cs-CZ" sz="1600" dirty="0"/>
              <a:t>kombinaci maximální lokální citlivosti (lokalizační strategie) s maximální globální integrací (globalizační strategie). Důraz je kladen jak na nízké náklady, tak na lokální požadavky trhu. Tato strategie je často používána v kombinaci s tzv. strategií modrého </a:t>
            </a:r>
            <a:r>
              <a:rPr lang="cs-CZ" sz="1600" dirty="0" smtClean="0"/>
              <a:t>oceánu. Transnacionální </a:t>
            </a:r>
            <a:r>
              <a:rPr lang="cs-CZ" sz="1600" dirty="0"/>
              <a:t>strategie využívá úspory z rozsahu, hledá způsoby učení se od jiných trhů a integruje tyto znalosti prostřednictvím globálních operací. Dochází zde k transferu zdrojů a kapacit přes hranice země, která tak umožňuje zvyšování hodnoty podniku. Vytváření podnikatelských jednotek na jednotlivých trzích s sebou nese vysoké náklady na jejich provoz, ale zároveň zajišťuje difúzi myšlenek, inovací a nejlepších příkladů napříč světem.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III</a:t>
            </a:r>
            <a:endParaRPr lang="cs-CZ" dirty="0"/>
          </a:p>
        </p:txBody>
      </p:sp>
    </p:spTree>
    <p:extLst>
      <p:ext uri="{BB962C8B-B14F-4D97-AF65-F5344CB8AC3E}">
        <p14:creationId xmlns:p14="http://schemas.microsoft.com/office/powerpoint/2010/main" val="278987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 základním strategickým rozhodnutím v rámci mezinárodní </a:t>
            </a:r>
            <a:r>
              <a:rPr lang="cs-CZ" sz="1600" dirty="0" smtClean="0"/>
              <a:t>strategie </a:t>
            </a:r>
            <a:r>
              <a:rPr lang="cs-CZ" sz="1600" dirty="0"/>
              <a:t>patří rozhodnutí o rozsahu geografického působení. Manažeři a majitelé podniku si musí stanovit, v jaké geografické šíři chtějí působit, zda v jednom regionu, celosvětově nebo globálně. </a:t>
            </a:r>
            <a:endParaRPr lang="cs-CZ" sz="1600" dirty="0" smtClean="0"/>
          </a:p>
          <a:p>
            <a:pPr lvl="0" algn="just"/>
            <a:r>
              <a:rPr lang="cs-CZ" sz="1600" dirty="0" smtClean="0"/>
              <a:t>Otázka </a:t>
            </a:r>
            <a:r>
              <a:rPr lang="cs-CZ" sz="1600" dirty="0"/>
              <a:t>rozsahu geografického působení přímo navazuje na strategii vertikální integrace a diverzifikační strategii. Návaznost na předchozí strategie je dána tím, že při mezinárodním působení podnikatelského subjektu je kladen velký důraz nejen na potřebné zdroje, ale především na klíčové kompetence. </a:t>
            </a:r>
            <a:endParaRPr lang="cs-CZ" sz="1600" dirty="0" smtClean="0"/>
          </a:p>
          <a:p>
            <a:pPr lvl="0" algn="just"/>
            <a:r>
              <a:rPr lang="cs-CZ" sz="1600" dirty="0" smtClean="0"/>
              <a:t>Jelikož </a:t>
            </a:r>
            <a:r>
              <a:rPr lang="cs-CZ" sz="1600" dirty="0"/>
              <a:t>podnik vstupuje do nového prostředí, tak musí rozvíjet nové klíčové kompetence, které mu umožní posílit jeho tržní pozici a vybudovat udržitelnou konkurenční výhodu</a:t>
            </a:r>
            <a:r>
              <a:rPr lang="cs-CZ" sz="1600" dirty="0" smtClean="0"/>
              <a:t>. </a:t>
            </a:r>
          </a:p>
          <a:p>
            <a:pPr lvl="0" algn="just"/>
            <a:r>
              <a:rPr lang="cs-CZ" sz="1600" dirty="0"/>
              <a:t>Při rozhodování o strategii geografického působení se podniky v podstatě rozhodují mezi variantou široké geografické diverzifikace svých aktivit a variantou koncentrace na jeden klíčový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a:t>
            </a:r>
            <a:endParaRPr lang="cs-CZ" dirty="0"/>
          </a:p>
        </p:txBody>
      </p:sp>
    </p:spTree>
    <p:extLst>
      <p:ext uri="{BB962C8B-B14F-4D97-AF65-F5344CB8AC3E}">
        <p14:creationId xmlns:p14="http://schemas.microsoft.com/office/powerpoint/2010/main" val="29246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Posuzuje přijatelnost z pohledu požadavků zákazníků, vlastníků a celkové organizace.</a:t>
            </a:r>
          </a:p>
          <a:p>
            <a:pPr algn="just"/>
            <a:r>
              <a:rPr lang="cs-CZ" sz="1600" dirty="0" smtClean="0"/>
              <a:t>Posuzuje přijatelnost pro zájmové skupiny jako je stát, místní správa, investoři a obchodní partneři.</a:t>
            </a:r>
          </a:p>
          <a:p>
            <a:pPr algn="just"/>
            <a:r>
              <a:rPr lang="cs-CZ" sz="1600" dirty="0" smtClean="0"/>
              <a:t>Posuzuje přijatelnost z pohledu návratnosti investovaných prostředků a míru jejich návratnosti.</a:t>
            </a:r>
          </a:p>
          <a:p>
            <a:pPr algn="just"/>
            <a:r>
              <a:rPr lang="cs-CZ" sz="1600" dirty="0" smtClean="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Přijatelnost strategie</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 pohledu rozsahu geografického působení si tedy podniky vybírají mezi dvěma strategiemi, a to strategií koncentrace a strategií rozšířeného </a:t>
            </a:r>
            <a:r>
              <a:rPr lang="cs-CZ" sz="1600" dirty="0" smtClean="0"/>
              <a:t>působení.</a:t>
            </a:r>
          </a:p>
          <a:p>
            <a:pPr lvl="0" algn="just"/>
            <a:r>
              <a:rPr lang="cs-CZ" sz="1600" dirty="0" smtClean="0"/>
              <a:t> </a:t>
            </a:r>
            <a:r>
              <a:rPr lang="cs-CZ" sz="1600" b="1" dirty="0" smtClean="0"/>
              <a:t>Strategie </a:t>
            </a:r>
            <a:r>
              <a:rPr lang="cs-CZ" sz="1600" b="1" dirty="0"/>
              <a:t>koncentrace</a:t>
            </a:r>
            <a:r>
              <a:rPr lang="cs-CZ" sz="1600" dirty="0"/>
              <a:t> je založena na výběru jednoho geografického regionu a jednoho zahraničního trhu, na kterém začíná podnikatelský subjekt působit. Výběr cíleného geografického regionu nebo kulturního klastru probíhá nejčastěji na základě podobnosti a blízkosti vybraného regionu k původnímu, tuzemskému regionu. Strategie koncentrace je typická pro malé a střední podniky, které mají často omezené zdroje, znalosti zahraničních trhů a omezené schopnosti působení na zahraničních trzích. </a:t>
            </a:r>
            <a:endParaRPr lang="cs-CZ" sz="1600" dirty="0" smtClean="0"/>
          </a:p>
          <a:p>
            <a:pPr lvl="0" algn="just"/>
            <a:r>
              <a:rPr lang="cs-CZ" sz="1600" dirty="0" smtClean="0"/>
              <a:t>Druhou </a:t>
            </a:r>
            <a:r>
              <a:rPr lang="cs-CZ" sz="1600" dirty="0"/>
              <a:t>možností je </a:t>
            </a:r>
            <a:r>
              <a:rPr lang="cs-CZ" sz="1600" b="1" dirty="0"/>
              <a:t>strategie rozšířeného působení</a:t>
            </a:r>
            <a:r>
              <a:rPr lang="cs-CZ" sz="1600" dirty="0"/>
              <a:t>, při které na rozdíl od strategie koncentrace, si podnik volí několik geografických regionů a několik zahraničních trhů, na kterých zahajuje své zahraniční působení. Tato geografická strategie je velmi typická pro velké podniky s dostatečnými zdroji a znalostmi zahraničních trhů. Navíc tyto podniky mají vybudované odpovídající klíčové kompetence použitelné pro zahraniční trhy</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II</a:t>
            </a:r>
            <a:endParaRPr lang="cs-CZ" dirty="0"/>
          </a:p>
        </p:txBody>
      </p:sp>
    </p:spTree>
    <p:extLst>
      <p:ext uri="{BB962C8B-B14F-4D97-AF65-F5344CB8AC3E}">
        <p14:creationId xmlns:p14="http://schemas.microsoft.com/office/powerpoint/2010/main" val="114675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Volba strategie geografického působení je významným způsobem ovlivněna atraktivností konkrétního geografického regionu, popř. zahraničního trhu. </a:t>
            </a:r>
            <a:endParaRPr lang="cs-CZ" sz="1600" dirty="0" smtClean="0"/>
          </a:p>
          <a:p>
            <a:pPr lvl="0" algn="just"/>
            <a:r>
              <a:rPr lang="cs-CZ" sz="1600" dirty="0" smtClean="0"/>
              <a:t>Atraktivnost </a:t>
            </a:r>
            <a:r>
              <a:rPr lang="cs-CZ" sz="1600" dirty="0"/>
              <a:t>vybrané geografické lokality bývá hodnocena pomocí absolutních metrik (např. počet zákazníků, kupní síla obyvatelstva a další) a pomocí relativní vzdálenosti. </a:t>
            </a:r>
            <a:endParaRPr lang="cs-CZ" sz="1600" dirty="0" smtClean="0"/>
          </a:p>
          <a:p>
            <a:pPr lvl="0" algn="just"/>
            <a:r>
              <a:rPr lang="cs-CZ" sz="1600" dirty="0" smtClean="0"/>
              <a:t>Daleko </a:t>
            </a:r>
            <a:r>
              <a:rPr lang="cs-CZ" sz="1600" dirty="0"/>
              <a:t>častěji se používá hodnocení právě pomocí relativní vzdálenosti, která určuje jakousi vzdálenost nebo také odstup zvoleného regionu od tuzemského regionu pomocí vybraných faktorů. </a:t>
            </a:r>
            <a:endParaRPr lang="cs-CZ" sz="1600" dirty="0" smtClean="0"/>
          </a:p>
          <a:p>
            <a:pPr lvl="0" algn="just"/>
            <a:r>
              <a:rPr lang="cs-CZ" sz="1600" dirty="0" smtClean="0"/>
              <a:t>V</a:t>
            </a:r>
            <a:r>
              <a:rPr lang="cs-CZ" sz="1600" dirty="0"/>
              <a:t> této souvislosti se hovoří o mentální, psychické odlišnosti geografických regionů/trhů. A právě psychická odlišnost cílového geografického regionu/trhu od tuzemského regionu/trhu je častějším faktorem ovlivňujícím volbu konkrétního geografického regionu/trhu, než geografická vzdálenost je cílovým a tuzemským regionem/trhem</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III</a:t>
            </a:r>
            <a:endParaRPr lang="cs-CZ" dirty="0"/>
          </a:p>
        </p:txBody>
      </p:sp>
    </p:spTree>
    <p:extLst>
      <p:ext uri="{BB962C8B-B14F-4D97-AF65-F5344CB8AC3E}">
        <p14:creationId xmlns:p14="http://schemas.microsoft.com/office/powerpoint/2010/main" val="330478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Pro hodnocení relativní vzdálenosti </a:t>
            </a:r>
            <a:r>
              <a:rPr lang="cs-CZ" sz="1600" dirty="0" smtClean="0"/>
              <a:t>byl vytvořen určitý </a:t>
            </a:r>
            <a:r>
              <a:rPr lang="cs-CZ" sz="1600" dirty="0"/>
              <a:t>hodnotící rámec pomocí vybraných faktorů pod názvem </a:t>
            </a:r>
            <a:r>
              <a:rPr lang="cs-CZ" sz="1600" b="1" dirty="0"/>
              <a:t>CAGE hodnotící rámec vzdálenosti</a:t>
            </a:r>
            <a:r>
              <a:rPr lang="cs-CZ" sz="1600" dirty="0"/>
              <a:t> (CAGE Distance Framework</a:t>
            </a:r>
            <a:r>
              <a:rPr lang="cs-CZ" sz="1600" dirty="0" smtClean="0"/>
              <a:t>).</a:t>
            </a:r>
          </a:p>
          <a:p>
            <a:pPr lvl="0" algn="just"/>
            <a:r>
              <a:rPr lang="cs-CZ" sz="1600" b="1" dirty="0" err="1"/>
              <a:t>Cultural</a:t>
            </a:r>
            <a:r>
              <a:rPr lang="cs-CZ" sz="1600" b="1" dirty="0"/>
              <a:t> (kulturní vzdálenost)</a:t>
            </a:r>
            <a:r>
              <a:rPr lang="cs-CZ" sz="1600" dirty="0"/>
              <a:t> – kulturní vzdálenost hodnotí kulturní rozdílnosti (jako je odlišný jazyk, etnické skupiny, náboženství, sociální normy a zvyky, názory a hodnoty a další faktory) mezi tuzemským trhem a cílovým zahraničním trhem. Velké kulturní rozdílnosti sebou mohou přinést nejen vysoké náklady a nejistotu ve vedení, ale také nedostatek důvěry a vzájemného respektu mezi obchodními </a:t>
            </a:r>
            <a:r>
              <a:rPr lang="cs-CZ" sz="1600" dirty="0" smtClean="0"/>
              <a:t>partnery.</a:t>
            </a:r>
          </a:p>
          <a:p>
            <a:pPr lvl="0" algn="just"/>
            <a:r>
              <a:rPr lang="cs-CZ" sz="1600" b="1" dirty="0" err="1"/>
              <a:t>Administrative</a:t>
            </a:r>
            <a:r>
              <a:rPr lang="cs-CZ" sz="1600" b="1" dirty="0"/>
              <a:t> and </a:t>
            </a:r>
            <a:r>
              <a:rPr lang="cs-CZ" sz="1600" b="1" dirty="0" err="1"/>
              <a:t>political</a:t>
            </a:r>
            <a:r>
              <a:rPr lang="cs-CZ" sz="1600" b="1" dirty="0"/>
              <a:t> (administrativní a politická vzdálenost)</a:t>
            </a:r>
            <a:r>
              <a:rPr lang="cs-CZ" sz="1600" dirty="0"/>
              <a:t> – administrativní a politická vzdálenost je sledována z pohledu takových faktorů, jako je absence nebo existence měnových nebo politických smluv (mezi tuzemským a cílovým trhem), silný nebo slabý vliv legislativních a finančních institucí, popřípadě existence politického nepřátelství mezi zeměmi.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IV</a:t>
            </a:r>
            <a:endParaRPr lang="cs-CZ" dirty="0"/>
          </a:p>
        </p:txBody>
      </p:sp>
    </p:spTree>
    <p:extLst>
      <p:ext uri="{BB962C8B-B14F-4D97-AF65-F5344CB8AC3E}">
        <p14:creationId xmlns:p14="http://schemas.microsoft.com/office/powerpoint/2010/main" val="3849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err="1"/>
              <a:t>Geographic</a:t>
            </a:r>
            <a:r>
              <a:rPr lang="cs-CZ" sz="1600" b="1" dirty="0"/>
              <a:t> (geografická vzdálenost)</a:t>
            </a:r>
            <a:r>
              <a:rPr lang="cs-CZ" sz="1600" dirty="0"/>
              <a:t> – geografická vzdálenost hodnotí jak je tuzemský a cílový trh vzdálen z pohledu konkrétních geografických jednotek, tj. počtu kilometrů nebo mil</a:t>
            </a:r>
            <a:r>
              <a:rPr lang="cs-CZ" sz="1600" dirty="0" smtClean="0"/>
              <a:t>.</a:t>
            </a:r>
          </a:p>
          <a:p>
            <a:pPr lvl="0" algn="just"/>
            <a:r>
              <a:rPr lang="cs-CZ" sz="1600" b="1" dirty="0" err="1"/>
              <a:t>Economic</a:t>
            </a:r>
            <a:r>
              <a:rPr lang="cs-CZ" sz="1600" b="1" dirty="0"/>
              <a:t> (ekonomická vzdálenost)</a:t>
            </a:r>
            <a:r>
              <a:rPr lang="cs-CZ" sz="1600" dirty="0"/>
              <a:t> – ekonomická vzdálenost mezi tuzemským a cílovým regionem je determinována pomocí bohatství a příjmu na jednoho obyvatele. Obecně platí, že podniky z ekonomicky bohatších zemí se více zapojují do mezinárodního podnikání než podniky z ekonomicky chudších zemí</a:t>
            </a:r>
            <a:r>
              <a:rPr lang="cs-CZ" sz="1600" dirty="0" smtClean="0"/>
              <a:t>.</a:t>
            </a:r>
          </a:p>
          <a:p>
            <a:pPr lvl="0" algn="just"/>
            <a:r>
              <a:rPr lang="cs-CZ" sz="1600" dirty="0" smtClean="0"/>
              <a:t>Podstatou </a:t>
            </a:r>
            <a:r>
              <a:rPr lang="cs-CZ" sz="1600" dirty="0"/>
              <a:t>tohoto hodnotícího rámce není hodnocení jak je daný geografický region/trh vzdálen geograficky (tj. v kilometrech nebo mílích) od tuzemského regionu/trhu, ale jak je odlišný svým charakterem.  </a:t>
            </a:r>
            <a:endParaRPr lang="cs-CZ" sz="1600" dirty="0" smtClean="0"/>
          </a:p>
          <a:p>
            <a:pPr lvl="0" algn="just"/>
            <a:r>
              <a:rPr lang="cs-CZ" sz="1600" dirty="0" smtClean="0"/>
              <a:t>Volba </a:t>
            </a:r>
            <a:r>
              <a:rPr lang="cs-CZ" sz="1600" dirty="0"/>
              <a:t>konkrétního geografického regionu, a potažmo počtu geografických regionů, je pouze prvním krokem tohoto procesu. Poté musí následovat hluboká analýza a hodnocení nejenom konkrétního cílového regionu, ale především cílových zahraničních trhů. Ovšem tato hluboká analýza a volba konkrétního trhu je náplní procesu </a:t>
            </a:r>
            <a:r>
              <a:rPr lang="cs-CZ" sz="1600" dirty="0" err="1" smtClean="0"/>
              <a:t>screeningu</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V</a:t>
            </a:r>
            <a:endParaRPr lang="cs-CZ" dirty="0"/>
          </a:p>
        </p:txBody>
      </p:sp>
    </p:spTree>
    <p:extLst>
      <p:ext uri="{BB962C8B-B14F-4D97-AF65-F5344CB8AC3E}">
        <p14:creationId xmlns:p14="http://schemas.microsoft.com/office/powerpoint/2010/main" val="172329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Podniky realizující mezinárodní podnikání jsou vystaveny dvou silám, a to tlaku na globální integraci a tlaku na místní citlivost. Tyto dvě síly působí rozdílným způsobem na koordinaci aktivit podniku</a:t>
            </a:r>
            <a:r>
              <a:rPr lang="cs-CZ" sz="1600" dirty="0" smtClean="0"/>
              <a:t>.</a:t>
            </a:r>
          </a:p>
          <a:p>
            <a:pPr lvl="0" algn="just"/>
            <a:r>
              <a:rPr lang="cs-CZ" sz="1600" b="1" dirty="0"/>
              <a:t>Globální integrace</a:t>
            </a:r>
            <a:r>
              <a:rPr lang="cs-CZ" sz="1600" dirty="0"/>
              <a:t> (standardizace všech podnikový aktivit) zdůrazňuje dva základní faktory, a to globalizaci trhů a schopnost dosažení standardizace. Globalizace trhů vychází z globálních nákupních vzorců a podnikové strategie a říká, že zákazník hledá a přijímá standardizovaný globální </a:t>
            </a:r>
            <a:r>
              <a:rPr lang="cs-CZ" sz="1600" dirty="0" smtClean="0"/>
              <a:t>produkt.</a:t>
            </a:r>
          </a:p>
          <a:p>
            <a:pPr lvl="0" algn="just"/>
            <a:r>
              <a:rPr lang="cs-CZ" sz="1600" b="1" dirty="0"/>
              <a:t>Lokální citlivost</a:t>
            </a:r>
            <a:r>
              <a:rPr lang="cs-CZ" sz="1600" dirty="0"/>
              <a:t> (přizpůsobení produktů a operací pro místní tržní podmínky) vychází ze dvou základních faktorů, a to ze zákaznické rozdílnosti a požadavků hostitelské země. Zákaznická rozdílnost vychází z rozdílů zákaznických preferencí a chutí z různých zemí </a:t>
            </a:r>
            <a:r>
              <a:rPr lang="cs-CZ" sz="1600" dirty="0" smtClean="0"/>
              <a:t>světa.</a:t>
            </a:r>
          </a:p>
          <a:p>
            <a:pPr lvl="0" algn="just"/>
            <a:r>
              <a:rPr lang="cs-CZ" sz="1600" dirty="0"/>
              <a:t>Kromě </a:t>
            </a:r>
            <a:r>
              <a:rPr lang="cs-CZ" sz="1600" dirty="0" smtClean="0"/>
              <a:t>těchto </a:t>
            </a:r>
            <a:r>
              <a:rPr lang="cs-CZ" sz="1600" dirty="0"/>
              <a:t>uvedených alternativ se od konce dvacátého století začíná projevovat další strategie, a to </a:t>
            </a:r>
            <a:r>
              <a:rPr lang="cs-CZ" sz="1600" b="1" dirty="0"/>
              <a:t>strategie </a:t>
            </a:r>
            <a:r>
              <a:rPr lang="cs-CZ" sz="1600" b="1" dirty="0" err="1"/>
              <a:t>glokalizace</a:t>
            </a:r>
            <a:r>
              <a:rPr lang="cs-CZ" sz="1600" dirty="0"/>
              <a:t>, která</a:t>
            </a:r>
            <a:r>
              <a:rPr lang="cs-CZ" sz="1600" b="1" dirty="0"/>
              <a:t> </a:t>
            </a:r>
            <a:r>
              <a:rPr lang="cs-CZ" sz="1600" dirty="0"/>
              <a:t>propojuje a kombinuje globální integraci a lokální citlivost. S touto alternativou přišla firma Honda, která tuto strategii poprvé aplikovala.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Strategie lokální citlivosti – globální integrace</a:t>
            </a:r>
            <a:endParaRPr lang="cs-CZ" dirty="0"/>
          </a:p>
        </p:txBody>
      </p:sp>
    </p:spTree>
    <p:extLst>
      <p:ext uri="{BB962C8B-B14F-4D97-AF65-F5344CB8AC3E}">
        <p14:creationId xmlns:p14="http://schemas.microsoft.com/office/powerpoint/2010/main" val="76644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Načasování </a:t>
            </a:r>
          </a:p>
          <a:p>
            <a:pPr marL="109728" indent="0">
              <a:buNone/>
            </a:pPr>
            <a:endParaRPr lang="cs-CZ" sz="1800" dirty="0"/>
          </a:p>
          <a:p>
            <a:r>
              <a:rPr lang="cs-CZ" sz="1800" dirty="0"/>
              <a:t>Lokalizace </a:t>
            </a:r>
          </a:p>
          <a:p>
            <a:pPr marL="109728" indent="0">
              <a:buNone/>
            </a:pPr>
            <a:endParaRPr lang="cs-CZ" sz="1800" dirty="0"/>
          </a:p>
          <a:p>
            <a:r>
              <a:rPr lang="cs-CZ" sz="1800" dirty="0"/>
              <a:t>Metoda vstupu</a:t>
            </a:r>
          </a:p>
          <a:p>
            <a:pPr lvl="1"/>
            <a:r>
              <a:rPr lang="cs-CZ" sz="1800" dirty="0"/>
              <a:t>Exportní metody</a:t>
            </a:r>
          </a:p>
          <a:p>
            <a:pPr lvl="1"/>
            <a:r>
              <a:rPr lang="cs-CZ" sz="1800" dirty="0"/>
              <a:t>Smluvní metody</a:t>
            </a:r>
          </a:p>
          <a:p>
            <a:pPr lvl="1"/>
            <a:r>
              <a:rPr lang="cs-CZ" sz="1800" dirty="0"/>
              <a:t>Investiční metody</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Základní taktická rozhodnutí</a:t>
            </a:r>
            <a:endParaRPr lang="cs-CZ" dirty="0"/>
          </a:p>
        </p:txBody>
      </p:sp>
    </p:spTree>
    <p:extLst>
      <p:ext uri="{BB962C8B-B14F-4D97-AF65-F5344CB8AC3E}">
        <p14:creationId xmlns:p14="http://schemas.microsoft.com/office/powerpoint/2010/main" val="13486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Globální a krokový přístup k internacionalizaci</a:t>
            </a:r>
            <a:endParaRPr lang="cs-CZ" dirty="0"/>
          </a:p>
        </p:txBody>
      </p:sp>
      <p:graphicFrame>
        <p:nvGraphicFramePr>
          <p:cNvPr id="6" name="objekt 1"/>
          <p:cNvGraphicFramePr>
            <a:graphicFrameLocks noChangeAspect="1"/>
          </p:cNvGraphicFramePr>
          <p:nvPr>
            <p:extLst/>
          </p:nvPr>
        </p:nvGraphicFramePr>
        <p:xfrm>
          <a:off x="251520" y="771550"/>
          <a:ext cx="7848873" cy="3744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416455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11555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smtClean="0"/>
              <a:t>Networking</a:t>
            </a:r>
            <a:endParaRPr lang="cs-CZ" dirty="0"/>
          </a:p>
        </p:txBody>
      </p:sp>
    </p:spTree>
    <p:extLst>
      <p:ext uri="{BB962C8B-B14F-4D97-AF65-F5344CB8AC3E}">
        <p14:creationId xmlns:p14="http://schemas.microsoft.com/office/powerpoint/2010/main" val="18594208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Sítě </a:t>
            </a:r>
            <a:r>
              <a:rPr lang="cs-CZ" sz="2000" dirty="0"/>
              <a:t>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Formy </a:t>
            </a:r>
            <a:r>
              <a:rPr lang="cs-CZ" dirty="0" err="1" smtClean="0"/>
              <a:t>networking</a:t>
            </a:r>
            <a:endParaRPr lang="cs-CZ" dirty="0"/>
          </a:p>
        </p:txBody>
      </p:sp>
    </p:spTree>
    <p:extLst>
      <p:ext uri="{BB962C8B-B14F-4D97-AF65-F5344CB8AC3E}">
        <p14:creationId xmlns:p14="http://schemas.microsoft.com/office/powerpoint/2010/main" val="4283029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Vhodnost strategie se posuzuje z pohledu souladu s misí a vizí podniku.</a:t>
            </a:r>
          </a:p>
          <a:p>
            <a:pPr algn="just"/>
            <a:r>
              <a:rPr lang="cs-CZ" sz="1600" dirty="0" smtClean="0"/>
              <a:t>Vychází ze strategických analýzy.</a:t>
            </a:r>
          </a:p>
          <a:p>
            <a:pPr algn="just"/>
            <a:r>
              <a:rPr lang="cs-CZ" sz="1600" dirty="0" smtClean="0"/>
              <a:t>Vychází z posouzení expertů a výsledků expertních metod.</a:t>
            </a:r>
          </a:p>
          <a:p>
            <a:pPr algn="just"/>
            <a:r>
              <a:rPr lang="cs-CZ" sz="1600" dirty="0" smtClean="0"/>
              <a:t>Hodnocení vhodnosti strategie musí zahrnovat analýzu a posouzení všech možných rizikových faktorů.</a:t>
            </a:r>
            <a:endParaRPr lang="cs-CZ" sz="1600" dirty="0"/>
          </a:p>
          <a:p>
            <a:pPr algn="just"/>
            <a:r>
              <a:rPr lang="cs-CZ" sz="1600" dirty="0" smtClean="0"/>
              <a:t>Posuzuje soulad podnikové kultury s navrhovanou strategií.</a:t>
            </a:r>
            <a:endParaRPr lang="cs-CZ" sz="1600" dirty="0"/>
          </a:p>
          <a:p>
            <a:pPr algn="just"/>
            <a:r>
              <a:rPr lang="cs-CZ" sz="1600" dirty="0" smtClean="0"/>
              <a:t>Posuzuje a hodnotí výsledky výzkumu </a:t>
            </a:r>
            <a:r>
              <a:rPr lang="cs-CZ" sz="1600" dirty="0"/>
              <a:t>v relevantní </a:t>
            </a:r>
            <a:r>
              <a:rPr lang="cs-CZ" sz="1600" dirty="0" smtClean="0"/>
              <a:t>oblasti podnikání.</a:t>
            </a:r>
            <a:endParaRPr lang="cs-CZ" sz="1600" dirty="0"/>
          </a:p>
          <a:p>
            <a:pPr algn="just"/>
            <a:r>
              <a:rPr lang="cs-CZ" sz="1600" dirty="0" smtClean="0"/>
              <a:t>Posuzuje vztah </a:t>
            </a:r>
            <a:r>
              <a:rPr lang="cs-CZ" sz="1600" dirty="0"/>
              <a:t>mezi navrhovanou strategií a očekávanými </a:t>
            </a:r>
            <a:r>
              <a:rPr lang="cs-CZ" sz="1600" dirty="0" smtClean="0"/>
              <a:t>výsledky.</a:t>
            </a:r>
          </a:p>
          <a:p>
            <a:pPr algn="just"/>
            <a:r>
              <a:rPr lang="cs-CZ" sz="1600" dirty="0" smtClean="0"/>
              <a:t>Posuzuje využívání klíčových schopností a kompetencí podniku.</a:t>
            </a:r>
          </a:p>
          <a:p>
            <a:pPr algn="just"/>
            <a:r>
              <a:rPr lang="cs-CZ" sz="1600" dirty="0" smtClean="0"/>
              <a:t>Posuzuje soulad a vhodnost strategie ve vztahu k platné legislativě a etickým zákonům.</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Vhodnost strategie</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Členství v síti</a:t>
            </a:r>
            <a:endParaRPr lang="cs-CZ" dirty="0"/>
          </a:p>
        </p:txBody>
      </p:sp>
    </p:spTree>
    <p:extLst>
      <p:ext uri="{BB962C8B-B14F-4D97-AF65-F5344CB8AC3E}">
        <p14:creationId xmlns:p14="http://schemas.microsoft.com/office/powerpoint/2010/main" val="310891125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a:t>
            </a:r>
            <a:r>
              <a:rPr lang="cs-CZ" sz="1600" dirty="0" smtClean="0"/>
              <a:t>metod, jako je třeba </a:t>
            </a:r>
            <a:r>
              <a:rPr lang="cs-CZ" sz="1600" dirty="0" err="1" smtClean="0"/>
              <a:t>benchmarking</a:t>
            </a:r>
            <a:r>
              <a:rPr lang="cs-CZ" sz="1600" dirty="0" smtClean="0"/>
              <a:t>.</a:t>
            </a:r>
          </a:p>
          <a:p>
            <a:pPr algn="just"/>
            <a:r>
              <a:rPr lang="cs-CZ" sz="1600" dirty="0" smtClean="0"/>
              <a:t>Jedná </a:t>
            </a:r>
            <a:r>
              <a:rPr lang="cs-CZ" sz="1600" dirty="0"/>
              <a:t>o tvůrčí napodobování a využívání poznatků nejlepších podniků, které získáme jejich systematickým pozorováním a srovnáváním s našimi </a:t>
            </a:r>
            <a:r>
              <a:rPr lang="cs-CZ" sz="1600" dirty="0" smtClean="0"/>
              <a:t>postupy. </a:t>
            </a:r>
          </a:p>
          <a:p>
            <a:pPr algn="just"/>
            <a:r>
              <a:rPr lang="cs-CZ" sz="1600" dirty="0"/>
              <a:t>Výhodou a velkou předností metody je její jednoduchost, široce uplatnitelné používání a obvykle nízká </a:t>
            </a:r>
            <a:r>
              <a:rPr lang="cs-CZ" sz="1600" dirty="0" smtClean="0"/>
              <a:t>nákladnost.</a:t>
            </a:r>
          </a:p>
          <a:p>
            <a:pPr algn="just"/>
            <a:r>
              <a:rPr lang="cs-CZ" sz="1600" dirty="0" err="1" smtClean="0"/>
              <a:t>Benchmarking</a:t>
            </a:r>
            <a:r>
              <a:rPr lang="cs-CZ" sz="1600" dirty="0" smtClean="0"/>
              <a:t> </a:t>
            </a:r>
            <a:r>
              <a:rPr lang="cs-CZ" sz="1600" dirty="0"/>
              <a:t>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endParaRPr lang="cs-CZ" dirty="0"/>
          </a:p>
        </p:txBody>
      </p:sp>
    </p:spTree>
    <p:extLst>
      <p:ext uri="{BB962C8B-B14F-4D97-AF65-F5344CB8AC3E}">
        <p14:creationId xmlns:p14="http://schemas.microsoft.com/office/powerpoint/2010/main" val="36065920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r>
              <a:rPr lang="cs-CZ" sz="1600" dirty="0" smtClean="0"/>
              <a:t>.</a:t>
            </a:r>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r>
              <a:rPr lang="cs-CZ" dirty="0" smtClean="0"/>
              <a:t> - výhody</a:t>
            </a:r>
            <a:endParaRPr lang="cs-CZ" dirty="0"/>
          </a:p>
        </p:txBody>
      </p:sp>
    </p:spTree>
    <p:extLst>
      <p:ext uri="{BB962C8B-B14F-4D97-AF65-F5344CB8AC3E}">
        <p14:creationId xmlns:p14="http://schemas.microsoft.com/office/powerpoint/2010/main" val="17899264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Outsourcing obecně </a:t>
            </a:r>
            <a:r>
              <a:rPr lang="cs-CZ" sz="1800" dirty="0"/>
              <a:t>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Outsourcing</a:t>
            </a:r>
            <a:endParaRPr lang="cs-CZ" dirty="0"/>
          </a:p>
        </p:txBody>
      </p:sp>
    </p:spTree>
    <p:extLst>
      <p:ext uri="{BB962C8B-B14F-4D97-AF65-F5344CB8AC3E}">
        <p14:creationId xmlns:p14="http://schemas.microsoft.com/office/powerpoint/2010/main" val="345856647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Činnosti podniku a outsourcing</a:t>
            </a:r>
            <a:endParaRPr lang="cs-CZ" dirty="0"/>
          </a:p>
        </p:txBody>
      </p:sp>
    </p:spTree>
    <p:extLst>
      <p:ext uri="{BB962C8B-B14F-4D97-AF65-F5344CB8AC3E}">
        <p14:creationId xmlns:p14="http://schemas.microsoft.com/office/powerpoint/2010/main" val="343517619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a:t>
            </a:r>
            <a:endParaRPr lang="cs-CZ" dirty="0"/>
          </a:p>
        </p:txBody>
      </p:sp>
    </p:spTree>
    <p:extLst>
      <p:ext uri="{BB962C8B-B14F-4D97-AF65-F5344CB8AC3E}">
        <p14:creationId xmlns:p14="http://schemas.microsoft.com/office/powerpoint/2010/main" val="183940498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smtClean="0"/>
              <a:t>Formování </a:t>
            </a:r>
            <a:r>
              <a:rPr lang="cs-CZ" sz="1800" b="1" i="1" dirty="0"/>
              <a:t>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smtClean="0"/>
              <a:t>Vytváření </a:t>
            </a:r>
            <a:r>
              <a:rPr lang="cs-CZ" sz="1800" b="1" i="1" dirty="0"/>
              <a:t>struktury aliance</a:t>
            </a:r>
          </a:p>
          <a:p>
            <a:r>
              <a:rPr lang="cs-CZ" sz="1800" b="1" i="1" dirty="0" smtClean="0"/>
              <a:t>Evaluace </a:t>
            </a:r>
            <a:r>
              <a:rPr lang="cs-CZ" sz="1800" b="1" i="1" dirty="0"/>
              <a:t>aliance</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postup projektování</a:t>
            </a:r>
            <a:endParaRPr lang="cs-CZ" dirty="0"/>
          </a:p>
        </p:txBody>
      </p:sp>
    </p:spTree>
    <p:extLst>
      <p:ext uri="{BB962C8B-B14F-4D97-AF65-F5344CB8AC3E}">
        <p14:creationId xmlns:p14="http://schemas.microsoft.com/office/powerpoint/2010/main" val="114205752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typy</a:t>
            </a:r>
            <a:endParaRPr lang="cs-CZ" dirty="0"/>
          </a:p>
        </p:txBody>
      </p:sp>
    </p:spTree>
    <p:extLst>
      <p:ext uri="{BB962C8B-B14F-4D97-AF65-F5344CB8AC3E}">
        <p14:creationId xmlns:p14="http://schemas.microsoft.com/office/powerpoint/2010/main" val="302739867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57361023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773661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3201</TotalTime>
  <Words>9785</Words>
  <Application>Microsoft Office PowerPoint</Application>
  <PresentationFormat>Předvádění na obrazovce (16:9)</PresentationFormat>
  <Paragraphs>953</Paragraphs>
  <Slides>105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105</vt:i4>
      </vt:variant>
    </vt:vector>
  </HeadingPairs>
  <TitlesOfParts>
    <vt:vector size="111" baseType="lpstr">
      <vt:lpstr>Arial</vt:lpstr>
      <vt:lpstr>Calibri</vt:lpstr>
      <vt:lpstr>Enriqueta</vt:lpstr>
      <vt:lpstr>Times New Roman</vt:lpstr>
      <vt:lpstr>Wingdings 3</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lpstr>Strategie na mezinárodních trzích</vt:lpstr>
      <vt:lpstr>Světová ekonomika</vt:lpstr>
      <vt:lpstr>Subjekty a centra světové ekonomiky</vt:lpstr>
      <vt:lpstr>Komponenty a trendy světové ekonomiky</vt:lpstr>
      <vt:lpstr>Pojetí nadnárodního podniku</vt:lpstr>
      <vt:lpstr>Organizace nadnárodních společností</vt:lpstr>
      <vt:lpstr>Organizace nadnárodních společností</vt:lpstr>
      <vt:lpstr>Typy nadnárodních podniků</vt:lpstr>
      <vt:lpstr>Mezinárodní podnikatelské aktivity</vt:lpstr>
      <vt:lpstr>Základní strategická rozhodnutí</vt:lpstr>
      <vt:lpstr>Proces screeningu</vt:lpstr>
      <vt:lpstr>Strategie na mezinárodních trzích</vt:lpstr>
      <vt:lpstr>Strategie na mezinárodních trzích I</vt:lpstr>
      <vt:lpstr>Strategie na mezinárodních trzích II</vt:lpstr>
      <vt:lpstr>Strategie na mezinárodních trzích III</vt:lpstr>
      <vt:lpstr>Strategie geografického působení I</vt:lpstr>
      <vt:lpstr>Strategie geografického působení II</vt:lpstr>
      <vt:lpstr>Strategie geografického působení III</vt:lpstr>
      <vt:lpstr>Strategie geografického působení IV</vt:lpstr>
      <vt:lpstr>Strategie geografického působení V</vt:lpstr>
      <vt:lpstr>Strategie lokální citlivosti – globální integrace</vt:lpstr>
      <vt:lpstr>Základní taktická rozhodnutí</vt:lpstr>
      <vt:lpstr>Globální a krokový přístup k internacionalizaci</vt:lpstr>
      <vt:lpstr>Současné manažerské přístupy k řízení jako součást strategie podniku</vt:lpstr>
      <vt:lpstr>Networking</vt:lpstr>
      <vt:lpstr>Formy networking</vt:lpstr>
      <vt:lpstr>Členství v síti</vt:lpstr>
      <vt:lpstr>Benchmarking</vt:lpstr>
      <vt:lpstr>Benchmarking - výhody</vt:lpstr>
      <vt:lpstr>Outsourcing</vt:lpstr>
      <vt:lpstr>Činnosti podniku a outsourcing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135</cp:revision>
  <dcterms:created xsi:type="dcterms:W3CDTF">2016-07-06T15:42:34Z</dcterms:created>
  <dcterms:modified xsi:type="dcterms:W3CDTF">2021-09-02T18:59:51Z</dcterms:modified>
</cp:coreProperties>
</file>