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72" r:id="rId3"/>
    <p:sldId id="371" r:id="rId4"/>
    <p:sldId id="343" r:id="rId5"/>
    <p:sldId id="373" r:id="rId6"/>
    <p:sldId id="374" r:id="rId7"/>
    <p:sldId id="375" r:id="rId8"/>
    <p:sldId id="376" r:id="rId9"/>
    <p:sldId id="377" r:id="rId10"/>
    <p:sldId id="378" r:id="rId11"/>
    <p:sldId id="379" r:id="rId12"/>
    <p:sldId id="380" r:id="rId13"/>
    <p:sldId id="386" r:id="rId14"/>
    <p:sldId id="381" r:id="rId15"/>
    <p:sldId id="382" r:id="rId16"/>
    <p:sldId id="383" r:id="rId17"/>
    <p:sldId id="384" r:id="rId18"/>
    <p:sldId id="385" r:id="rId19"/>
    <p:sldId id="342" r:id="rId20"/>
    <p:sldId id="266" r:id="rId21"/>
    <p:sldId id="309"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8" autoAdjust="0"/>
    <p:restoredTop sz="94660"/>
  </p:normalViewPr>
  <p:slideViewPr>
    <p:cSldViewPr>
      <p:cViewPr varScale="1">
        <p:scale>
          <a:sx n="143" d="100"/>
          <a:sy n="143" d="100"/>
        </p:scale>
        <p:origin x="74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17.09.2021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105030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einekenceskarepublika.cz/zprava-o-udrzitelnosti"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dpovednefirmy.cz/cena-top/galerie-uspesnych-1/brozury-a-vysledky.html"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Případová studie –  hodnocení reportingu vybraných společností</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Benchmarking reportů vybraných společností</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Seznámení s úspěšnými oceněnými projekty v soutěži – </a:t>
            </a:r>
            <a:br>
              <a:rPr lang="cs-CZ" sz="1400" dirty="0">
                <a:solidFill>
                  <a:schemeClr val="bg1"/>
                </a:solidFill>
                <a:latin typeface="Times New Roman" panose="02020603050405020304" pitchFamily="18" charset="0"/>
                <a:cs typeface="Times New Roman" panose="02020603050405020304" pitchFamily="18" charset="0"/>
              </a:rPr>
            </a:br>
            <a:r>
              <a:rPr lang="cs-CZ" sz="1400" dirty="0">
                <a:solidFill>
                  <a:schemeClr val="bg1"/>
                </a:solidFill>
                <a:latin typeface="Times New Roman" panose="02020603050405020304" pitchFamily="18" charset="0"/>
                <a:cs typeface="Times New Roman" panose="02020603050405020304" pitchFamily="18" charset="0"/>
              </a:rPr>
              <a:t>TOP Odpovědná firma 2016</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Vodafone Czech Republic, a.s.</a:t>
            </a:r>
          </a:p>
        </p:txBody>
      </p:sp>
      <p:sp>
        <p:nvSpPr>
          <p:cNvPr id="5" name="Zástupný symbol pro obsah 2"/>
          <p:cNvSpPr txBox="1">
            <a:spLocks/>
          </p:cNvSpPr>
          <p:nvPr/>
        </p:nvSpPr>
        <p:spPr>
          <a:xfrm>
            <a:off x="3739852" y="267494"/>
            <a:ext cx="4144516"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000" dirty="0">
                <a:solidFill>
                  <a:srgbClr val="002060"/>
                </a:solidFill>
                <a:latin typeface="Times New Roman" panose="02020603050405020304" pitchFamily="18" charset="0"/>
                <a:cs typeface="Times New Roman" panose="02020603050405020304" pitchFamily="18" charset="0"/>
              </a:rPr>
              <a:t>Zpráva o společenské odpovědnosti 2012/2013 je snadno dohledatelná na webových stránkách, jež přímo na hlavní stránce navádí na záložku Společenská odpovědnost.</a:t>
            </a:r>
          </a:p>
          <a:p>
            <a:pPr marL="0" indent="0">
              <a:buNone/>
            </a:pPr>
            <a:r>
              <a:rPr lang="cs-CZ" sz="1000" dirty="0">
                <a:solidFill>
                  <a:srgbClr val="002060"/>
                </a:solidFill>
                <a:latin typeface="Times New Roman" panose="02020603050405020304" pitchFamily="18" charset="0"/>
                <a:cs typeface="Times New Roman" panose="02020603050405020304" pitchFamily="18" charset="0"/>
              </a:rPr>
              <a:t> </a:t>
            </a:r>
            <a:r>
              <a:rPr lang="cs-CZ" sz="1200" b="1" dirty="0">
                <a:solidFill>
                  <a:srgbClr val="002060"/>
                </a:solidFill>
                <a:latin typeface="Times New Roman" panose="02020603050405020304" pitchFamily="18" charset="0"/>
                <a:cs typeface="Times New Roman" panose="02020603050405020304" pitchFamily="18" charset="0"/>
              </a:rPr>
              <a:t>Splnění environmentálních kritérií </a:t>
            </a:r>
          </a:p>
          <a:p>
            <a:r>
              <a:rPr lang="cs-CZ" sz="1200" dirty="0">
                <a:solidFill>
                  <a:srgbClr val="002060"/>
                </a:solidFill>
                <a:latin typeface="Times New Roman" panose="02020603050405020304" pitchFamily="18" charset="0"/>
                <a:cs typeface="Times New Roman" panose="02020603050405020304" pitchFamily="18" charset="0"/>
              </a:rPr>
              <a:t>V rámci řešení snižování spotřeby vody, energie a úrovně emisí se společnost zaměřuje na ekologický provoz kanceláří a funguje na programu První zelená síť, jež je ze 70 % napájena z obnovitelných zdrojů. V rámci odpadové politiky se angažuje v recyklaci použitých mobilních telefonů, baterií a šetrně nakládá s odpady. </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200" dirty="0">
                <a:solidFill>
                  <a:srgbClr val="002060"/>
                </a:solidFill>
                <a:latin typeface="Times New Roman" panose="02020603050405020304" pitchFamily="18" charset="0"/>
                <a:cs typeface="Times New Roman" panose="02020603050405020304" pitchFamily="18" charset="0"/>
              </a:rPr>
              <a:t>Ve zprávě o uplatňování konceptu CSR se společnost nezmiňuje o etickém kodexu. Komunikace a spolupráce se stakeholdery je naplňována prostřednictvím zlepšování chování dodavatelů v oblasti CSR. </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200" dirty="0">
                <a:solidFill>
                  <a:srgbClr val="002060"/>
                </a:solidFill>
                <a:latin typeface="Times New Roman" panose="02020603050405020304" pitchFamily="18" charset="0"/>
                <a:cs typeface="Times New Roman" panose="02020603050405020304" pitchFamily="18" charset="0"/>
              </a:rPr>
              <a:t>Zaměstnanecká politika ve Zprávě o CSR chybí. Nevyhodnocují poskytované výhody zaměstnancům a reporting tedy není celistvý. Podpora místní komunity je realizována nejen prostřednictvím Nadace Vodafone, ale také aplikacemi, jimiž mohou sami zákazníci přispět na dobročinné projekty. Společnost umožňuje také zasílání DMS (dárcovských SMS zpráv) a přichází s komplexním řešením pro neslyšící osoby.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340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HEINEKEN Česká republika, a.s.</a:t>
            </a:r>
          </a:p>
          <a:p>
            <a:pPr marL="0" indent="0" algn="ctr">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r>
              <a:rPr lang="cs-CZ" sz="1000" dirty="0">
                <a:solidFill>
                  <a:schemeClr val="bg1"/>
                </a:solidFill>
                <a:latin typeface="Times New Roman" panose="02020603050405020304" pitchFamily="18" charset="0"/>
                <a:cs typeface="Times New Roman" panose="02020603050405020304" pitchFamily="18" charset="0"/>
              </a:rPr>
              <a:t>Odkaz na Zprávy o udržitelnosti:</a:t>
            </a:r>
          </a:p>
          <a:p>
            <a:pPr marL="0" indent="0">
              <a:buNone/>
            </a:pPr>
            <a:r>
              <a:rPr lang="cs-CZ" sz="1000" dirty="0">
                <a:solidFill>
                  <a:schemeClr val="bg1"/>
                </a:solidFill>
                <a:latin typeface="Times New Roman" panose="02020603050405020304" pitchFamily="18" charset="0"/>
                <a:cs typeface="Times New Roman" panose="02020603050405020304" pitchFamily="18" charset="0"/>
                <a:hlinkClick r:id="rId2"/>
              </a:rPr>
              <a:t>http://www.heinekenceskarepublika.cz/zprava-o-udrzitelnosti</a:t>
            </a: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267494"/>
            <a:ext cx="4144516"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000" dirty="0">
                <a:solidFill>
                  <a:srgbClr val="002060"/>
                </a:solidFill>
                <a:latin typeface="Times New Roman" panose="02020603050405020304" pitchFamily="18" charset="0"/>
                <a:cs typeface="Times New Roman" panose="02020603050405020304" pitchFamily="18" charset="0"/>
              </a:rPr>
              <a:t>Kritérium dostupnosti a dohledatelnosti CSR zprávy společnost splňuje, na webových stránkách v záložce O nás, v sekci CSR a trvale udržitelný rozvoj lze najít Zprávu o udržitelnosti 2013. Zprávy publikují pravidelně a včasně v ročních intervalech a pro veřejnost ukládají také starší reporty.</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environmentálních kritérií </a:t>
            </a:r>
          </a:p>
          <a:p>
            <a:r>
              <a:rPr lang="cs-CZ" sz="1200" dirty="0">
                <a:solidFill>
                  <a:srgbClr val="002060"/>
                </a:solidFill>
                <a:latin typeface="Times New Roman" panose="02020603050405020304" pitchFamily="18" charset="0"/>
                <a:cs typeface="Times New Roman" panose="02020603050405020304" pitchFamily="18" charset="0"/>
              </a:rPr>
              <a:t>Společnost se angažuje do snižování emisí CO2 prostřednictvím Zelené elektřiny, udržitelného čerpání zdrojů a ochrany vodního hospodářství. V rámci kritéria odpadové politiky realizuje třídění odpadů a jejich recyklaci a snaží se o snižování objemu odpadů.</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200" dirty="0">
                <a:solidFill>
                  <a:srgbClr val="002060"/>
                </a:solidFill>
                <a:latin typeface="Times New Roman" panose="02020603050405020304" pitchFamily="18" charset="0"/>
                <a:cs typeface="Times New Roman" panose="02020603050405020304" pitchFamily="18" charset="0"/>
              </a:rPr>
              <a:t>Etický kodex není ve zprávě o CSR zmíněn, přestože se požaduje po svých dodavatelích splnění principů dodavatelského kodexu postavených na základech společensky odpovědného podnikání. Společnost se také zabývá dialogem se zástupci z řad odborníků a zástupci zájmových skupin.</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200" dirty="0">
                <a:solidFill>
                  <a:srgbClr val="002060"/>
                </a:solidFill>
                <a:latin typeface="Times New Roman" panose="02020603050405020304" pitchFamily="18" charset="0"/>
                <a:cs typeface="Times New Roman" panose="02020603050405020304" pitchFamily="18" charset="0"/>
              </a:rPr>
              <a:t>Zaměstnanecká politika společnosti je zaměřena na investice do bezpečnostní infrastruktury a ve zprávě také propaguje odpovědnou konzumaci alkoholu i pro zaměstnance. Místní komunita je podporována prostřednictvím dobrovolnictví zaměstnanců a spolupráce s domovem pro seniory.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8439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err="1">
                <a:solidFill>
                  <a:schemeClr val="bg1"/>
                </a:solidFill>
                <a:latin typeface="Times New Roman" panose="02020603050405020304" pitchFamily="18" charset="0"/>
                <a:cs typeface="Times New Roman" panose="02020603050405020304" pitchFamily="18" charset="0"/>
              </a:rPr>
              <a:t>Johnson&amp;Johnson</a:t>
            </a:r>
            <a:r>
              <a:rPr lang="cs-CZ" sz="1400" b="1" dirty="0">
                <a:solidFill>
                  <a:schemeClr val="bg1"/>
                </a:solidFill>
                <a:latin typeface="Times New Roman" panose="02020603050405020304" pitchFamily="18" charset="0"/>
                <a:cs typeface="Times New Roman" panose="02020603050405020304" pitchFamily="18" charset="0"/>
              </a:rPr>
              <a:t> s.r.o.</a:t>
            </a:r>
          </a:p>
        </p:txBody>
      </p:sp>
      <p:sp>
        <p:nvSpPr>
          <p:cNvPr id="5" name="Zástupný symbol pro obsah 2"/>
          <p:cNvSpPr txBox="1">
            <a:spLocks/>
          </p:cNvSpPr>
          <p:nvPr/>
        </p:nvSpPr>
        <p:spPr>
          <a:xfrm>
            <a:off x="3739852" y="267494"/>
            <a:ext cx="4144516"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000" dirty="0">
                <a:solidFill>
                  <a:srgbClr val="002060"/>
                </a:solidFill>
                <a:latin typeface="Times New Roman" panose="02020603050405020304" pitchFamily="18" charset="0"/>
                <a:cs typeface="Times New Roman" panose="02020603050405020304" pitchFamily="18" charset="0"/>
              </a:rPr>
              <a:t>Publikuje výroční Zprávu o společenské odpovědnosti 2013 rozdělenou do čtyř oblastí odpovídající společenské odpovědnosti a to odpovědný a etický přístup k podnikání, péče o zaměstnance, péče o životní prostředí a odpovědnost vůči společnosti. </a:t>
            </a:r>
          </a:p>
          <a:p>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environmentálních kritérií</a:t>
            </a:r>
          </a:p>
          <a:p>
            <a:r>
              <a:rPr lang="cs-CZ" sz="1100" dirty="0">
                <a:solidFill>
                  <a:srgbClr val="002060"/>
                </a:solidFill>
                <a:latin typeface="Times New Roman" panose="02020603050405020304" pitchFamily="18" charset="0"/>
                <a:cs typeface="Times New Roman" panose="02020603050405020304" pitchFamily="18" charset="0"/>
              </a:rPr>
              <a:t>V rámci péče o životní prostředí se soustřeďuje na snižování emisí při používání firemních vozů a snížení spotřeby energie. Odpadovou politiku naplňuje tříděním odpadů a programem Zdravá budoucnost 2015.</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100" dirty="0">
                <a:solidFill>
                  <a:srgbClr val="002060"/>
                </a:solidFill>
                <a:latin typeface="Times New Roman" panose="02020603050405020304" pitchFamily="18" charset="0"/>
                <a:cs typeface="Times New Roman" panose="02020603050405020304" pitchFamily="18" charset="0"/>
              </a:rPr>
              <a:t>Společnost uplatňuje etické a morální jednání ve všech oblastech podnikání, zapojuje se do iniciativ a organizací na podporu CSR, ovšem o komunikaci se svými stakeholdery nemá ve své zprávě o CSR žádné informace. </a:t>
            </a: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100" dirty="0">
                <a:solidFill>
                  <a:srgbClr val="002060"/>
                </a:solidFill>
                <a:latin typeface="Times New Roman" panose="02020603050405020304" pitchFamily="18" charset="0"/>
                <a:cs typeface="Times New Roman" panose="02020603050405020304" pitchFamily="18" charset="0"/>
              </a:rPr>
              <a:t>V části věnující se podpoře zaměstnanců, jsou uvedeny informace o projektech poskytovaných pro zaměstnance samotné ale i pro jejich rodiny. Jedním z nich je </a:t>
            </a:r>
            <a:r>
              <a:rPr lang="cs-CZ" sz="1100" b="1" dirty="0">
                <a:solidFill>
                  <a:srgbClr val="002060"/>
                </a:solidFill>
                <a:latin typeface="Times New Roman" panose="02020603050405020304" pitchFamily="18" charset="0"/>
                <a:cs typeface="Times New Roman" panose="02020603050405020304" pitchFamily="18" charset="0"/>
              </a:rPr>
              <a:t>Den zdraví </a:t>
            </a:r>
            <a:r>
              <a:rPr lang="cs-CZ" sz="1100" dirty="0">
                <a:solidFill>
                  <a:srgbClr val="002060"/>
                </a:solidFill>
                <a:latin typeface="Times New Roman" panose="02020603050405020304" pitchFamily="18" charset="0"/>
                <a:cs typeface="Times New Roman" panose="02020603050405020304" pitchFamily="18" charset="0"/>
              </a:rPr>
              <a:t>či </a:t>
            </a:r>
            <a:r>
              <a:rPr lang="cs-CZ" sz="1100" dirty="0" err="1">
                <a:solidFill>
                  <a:srgbClr val="002060"/>
                </a:solidFill>
                <a:latin typeface="Times New Roman" panose="02020603050405020304" pitchFamily="18" charset="0"/>
                <a:cs typeface="Times New Roman" panose="02020603050405020304" pitchFamily="18" charset="0"/>
              </a:rPr>
              <a:t>Family</a:t>
            </a:r>
            <a:r>
              <a:rPr lang="cs-CZ" sz="1100" dirty="0">
                <a:solidFill>
                  <a:srgbClr val="002060"/>
                </a:solidFill>
                <a:latin typeface="Times New Roman" panose="02020603050405020304" pitchFamily="18" charset="0"/>
                <a:cs typeface="Times New Roman" panose="02020603050405020304" pitchFamily="18" charset="0"/>
              </a:rPr>
              <a:t> </a:t>
            </a:r>
            <a:r>
              <a:rPr lang="cs-CZ" sz="1100" dirty="0" err="1">
                <a:solidFill>
                  <a:srgbClr val="002060"/>
                </a:solidFill>
                <a:latin typeface="Times New Roman" panose="02020603050405020304" pitchFamily="18" charset="0"/>
                <a:cs typeface="Times New Roman" panose="02020603050405020304" pitchFamily="18" charset="0"/>
              </a:rPr>
              <a:t>Day</a:t>
            </a:r>
            <a:r>
              <a:rPr lang="cs-CZ" sz="1100" dirty="0">
                <a:solidFill>
                  <a:srgbClr val="002060"/>
                </a:solidFill>
                <a:latin typeface="Times New Roman" panose="02020603050405020304" pitchFamily="18" charset="0"/>
                <a:cs typeface="Times New Roman" panose="02020603050405020304" pitchFamily="18" charset="0"/>
              </a:rPr>
              <a:t>. V sekci podpory neziskových organizací jsou jmenovány nadace, dětské domovy a chráněné dílny. V textu reportu je vyzdvihnuta i angažovanost zaměstnanců na charitativních projektech pro neziskové organizace. Společnost dbá o bezpečí pacientů při pobytu ve zdravotnických zařízeních, věnuje se poradenství v oblasti péče o zdraví dětí ze škol a vzdělává odborníky.</a:t>
            </a: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680500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err="1">
                <a:solidFill>
                  <a:schemeClr val="bg1"/>
                </a:solidFill>
                <a:latin typeface="Times New Roman" panose="02020603050405020304" pitchFamily="18" charset="0"/>
                <a:cs typeface="Times New Roman" panose="02020603050405020304" pitchFamily="18" charset="0"/>
              </a:rPr>
              <a:t>GlaxoSmithKline</a:t>
            </a:r>
            <a:r>
              <a:rPr lang="cs-CZ" sz="1400" b="1" dirty="0">
                <a:solidFill>
                  <a:schemeClr val="bg1"/>
                </a:solidFill>
                <a:latin typeface="Times New Roman" panose="02020603050405020304" pitchFamily="18" charset="0"/>
                <a:cs typeface="Times New Roman" panose="02020603050405020304" pitchFamily="18" charset="0"/>
              </a:rPr>
              <a:t> s.r.o.</a:t>
            </a:r>
          </a:p>
        </p:txBody>
      </p:sp>
      <p:sp>
        <p:nvSpPr>
          <p:cNvPr id="5" name="Zástupný symbol pro obsah 2"/>
          <p:cNvSpPr txBox="1">
            <a:spLocks/>
          </p:cNvSpPr>
          <p:nvPr/>
        </p:nvSpPr>
        <p:spPr>
          <a:xfrm>
            <a:off x="3739852" y="267494"/>
            <a:ext cx="4079912"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Kritérium publikace nemůže být splněno, jelikož nelze zobrazit Zprávy o CSR na webových stránkách společnosti. Komunikuje své společensky odpovědné aktivity pouze na svých internetových stránkách a částečně ve výročních zprávách. Informuje o realizovaných výzkumech a vývoji léčivých přípravků, léků na HIV a vakcín proti malárii a </a:t>
            </a:r>
            <a:r>
              <a:rPr lang="cs-CZ" sz="1200" dirty="0" err="1">
                <a:solidFill>
                  <a:srgbClr val="002060"/>
                </a:solidFill>
                <a:latin typeface="Times New Roman" panose="02020603050405020304" pitchFamily="18" charset="0"/>
                <a:cs typeface="Times New Roman" panose="02020603050405020304" pitchFamily="18" charset="0"/>
              </a:rPr>
              <a:t>ebole</a:t>
            </a:r>
            <a:r>
              <a:rPr lang="cs-CZ" sz="1200" dirty="0">
                <a:solidFill>
                  <a:srgbClr val="002060"/>
                </a:solidFill>
                <a:latin typeface="Times New Roman" panose="02020603050405020304" pitchFamily="18" charset="0"/>
                <a:cs typeface="Times New Roman" panose="02020603050405020304" pitchFamily="18" charset="0"/>
              </a:rPr>
              <a:t>.</a:t>
            </a:r>
          </a:p>
          <a:p>
            <a:r>
              <a:rPr lang="cs-CZ" sz="1200" dirty="0">
                <a:solidFill>
                  <a:srgbClr val="002060"/>
                </a:solidFill>
                <a:latin typeface="Times New Roman" panose="02020603050405020304" pitchFamily="18" charset="0"/>
                <a:cs typeface="Times New Roman" panose="02020603050405020304" pitchFamily="18" charset="0"/>
              </a:rPr>
              <a:t>Společnost každoročně investujeme do programů, které zlepšují přístup ke zdravotní péči a zvyšují celkovou spokojenost a prosperitu komunity na celém světě (globální dopad je pro společnost velmi důležitý, proto nejsou pro ČR prezentována detailní informace spadající do oblastí CSR). </a:t>
            </a:r>
          </a:p>
          <a:p>
            <a:pPr lvl="1"/>
            <a:r>
              <a:rPr lang="cs-CZ" sz="1200" dirty="0">
                <a:solidFill>
                  <a:srgbClr val="002060"/>
                </a:solidFill>
                <a:latin typeface="Times New Roman" panose="02020603050405020304" pitchFamily="18" charset="0"/>
                <a:cs typeface="Times New Roman" panose="02020603050405020304" pitchFamily="18" charset="0"/>
              </a:rPr>
              <a:t>Např. nejméně rozvinutých zemí reinvestujeme 20 % veškerého zisku v dané zemi do budování zdravotnické infrastruktury. Maximalizujeme přínos investice do komunit partnerstvím s neziskovými organizacemi a výběrem programů, ve kterých může využít její expertní znalosti, lidské zdroje a produkty. V roce 2012 získala společnost GSK za své veřejně prospěšné aktivity a komunitní projekty na lokální i mezinárodní úrovni prestižní ocenění </a:t>
            </a:r>
            <a:r>
              <a:rPr lang="cs-CZ" sz="1200" i="1" dirty="0" err="1">
                <a:solidFill>
                  <a:srgbClr val="002060"/>
                </a:solidFill>
                <a:latin typeface="Times New Roman" panose="02020603050405020304" pitchFamily="18" charset="0"/>
                <a:cs typeface="Times New Roman" panose="02020603050405020304" pitchFamily="18" charset="0"/>
              </a:rPr>
              <a:t>Community</a:t>
            </a:r>
            <a:r>
              <a:rPr lang="cs-CZ" sz="1200" i="1" dirty="0">
                <a:solidFill>
                  <a:srgbClr val="002060"/>
                </a:solidFill>
                <a:latin typeface="Times New Roman" panose="02020603050405020304" pitchFamily="18" charset="0"/>
                <a:cs typeface="Times New Roman" panose="02020603050405020304" pitchFamily="18" charset="0"/>
              </a:rPr>
              <a:t> Mark.</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49350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err="1">
                <a:solidFill>
                  <a:schemeClr val="bg1"/>
                </a:solidFill>
                <a:latin typeface="Times New Roman" panose="02020603050405020304" pitchFamily="18" charset="0"/>
                <a:cs typeface="Times New Roman" panose="02020603050405020304" pitchFamily="18" charset="0"/>
              </a:rPr>
              <a:t>GlaxoSmithKline</a:t>
            </a:r>
            <a:r>
              <a:rPr lang="cs-CZ" sz="1400" b="1" dirty="0">
                <a:solidFill>
                  <a:schemeClr val="bg1"/>
                </a:solidFill>
                <a:latin typeface="Times New Roman" panose="02020603050405020304" pitchFamily="18" charset="0"/>
                <a:cs typeface="Times New Roman" panose="02020603050405020304" pitchFamily="18" charset="0"/>
              </a:rPr>
              <a:t> s.r.o.</a:t>
            </a:r>
          </a:p>
        </p:txBody>
      </p:sp>
      <p:sp>
        <p:nvSpPr>
          <p:cNvPr id="5" name="Zástupný symbol pro obsah 2"/>
          <p:cNvSpPr txBox="1">
            <a:spLocks/>
          </p:cNvSpPr>
          <p:nvPr/>
        </p:nvSpPr>
        <p:spPr>
          <a:xfrm>
            <a:off x="3739852" y="267494"/>
            <a:ext cx="4079912"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100" dirty="0">
              <a:solidFill>
                <a:srgbClr val="002060"/>
              </a:solidFill>
              <a:latin typeface="Times New Roman" panose="02020603050405020304" pitchFamily="18" charset="0"/>
              <a:cs typeface="Times New Roman" panose="02020603050405020304" pitchFamily="18" charset="0"/>
            </a:endParaRPr>
          </a:p>
          <a:p>
            <a:endParaRPr lang="cs-CZ" sz="1100" dirty="0">
              <a:solidFill>
                <a:srgbClr val="002060"/>
              </a:solidFill>
              <a:latin typeface="Times New Roman" panose="02020603050405020304" pitchFamily="18" charset="0"/>
              <a:cs typeface="Times New Roman" panose="02020603050405020304" pitchFamily="18" charset="0"/>
            </a:endParaRPr>
          </a:p>
          <a:p>
            <a:endParaRPr lang="cs-CZ" sz="11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roce 2013 společnost GSK investovala do celosvětových veřejně prospěšných aktivit a programů zaměřených na podporu komunit více než </a:t>
            </a:r>
            <a:r>
              <a:rPr lang="cs-CZ" sz="1200" b="1" dirty="0">
                <a:solidFill>
                  <a:srgbClr val="002060"/>
                </a:solidFill>
                <a:latin typeface="Times New Roman" panose="02020603050405020304" pitchFamily="18" charset="0"/>
                <a:cs typeface="Times New Roman" panose="02020603050405020304" pitchFamily="18" charset="0"/>
              </a:rPr>
              <a:t>353</a:t>
            </a:r>
            <a:r>
              <a:rPr lang="cs-CZ" sz="1200" dirty="0">
                <a:solidFill>
                  <a:srgbClr val="002060"/>
                </a:solidFill>
                <a:latin typeface="Times New Roman" panose="02020603050405020304" pitchFamily="18" charset="0"/>
                <a:cs typeface="Times New Roman" panose="02020603050405020304" pitchFamily="18" charset="0"/>
              </a:rPr>
              <a:t> milionů dolarů. </a:t>
            </a: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Zaměstnanci realizují dobrovolné aktivit v neziskových organizacích a jsou angažováni v projektu:</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a:solidFill>
                  <a:srgbClr val="002060"/>
                </a:solidFill>
                <a:latin typeface="Times New Roman" panose="02020603050405020304" pitchFamily="18" charset="0"/>
                <a:cs typeface="Times New Roman" panose="02020603050405020304" pitchFamily="18" charset="0"/>
              </a:rPr>
              <a:t>Zdravá firma = zdraví zaměstnanci</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Společnost má zřízen </a:t>
            </a:r>
            <a:r>
              <a:rPr lang="cs-CZ" sz="1200" i="1" dirty="0">
                <a:solidFill>
                  <a:srgbClr val="002060"/>
                </a:solidFill>
                <a:latin typeface="Times New Roman" panose="02020603050405020304" pitchFamily="18" charset="0"/>
                <a:cs typeface="Times New Roman" panose="02020603050405020304" pitchFamily="18" charset="0"/>
              </a:rPr>
              <a:t>Nadační fond GSK </a:t>
            </a:r>
            <a:r>
              <a:rPr lang="cs-CZ" sz="1200" dirty="0">
                <a:solidFill>
                  <a:srgbClr val="002060"/>
                </a:solidFill>
                <a:latin typeface="Times New Roman" panose="02020603050405020304" pitchFamily="18" charset="0"/>
                <a:cs typeface="Times New Roman" panose="02020603050405020304" pitchFamily="18" charset="0"/>
              </a:rPr>
              <a:t>a účastnila se v rámci soutěže </a:t>
            </a:r>
            <a:r>
              <a:rPr lang="cs-CZ" sz="1200" i="1" dirty="0">
                <a:solidFill>
                  <a:srgbClr val="002060"/>
                </a:solidFill>
                <a:latin typeface="Times New Roman" panose="02020603050405020304" pitchFamily="18" charset="0"/>
                <a:cs typeface="Times New Roman" panose="02020603050405020304" pitchFamily="18" charset="0"/>
              </a:rPr>
              <a:t>TOP Odpovědná firma </a:t>
            </a:r>
            <a:r>
              <a:rPr lang="cs-CZ" sz="1200" dirty="0">
                <a:solidFill>
                  <a:srgbClr val="002060"/>
                </a:solidFill>
                <a:latin typeface="Times New Roman" panose="02020603050405020304" pitchFamily="18" charset="0"/>
                <a:cs typeface="Times New Roman" panose="02020603050405020304" pitchFamily="18" charset="0"/>
              </a:rPr>
              <a:t>také v kategorii </a:t>
            </a:r>
            <a:r>
              <a:rPr lang="cs-CZ" sz="1200" i="1" dirty="0">
                <a:solidFill>
                  <a:srgbClr val="002060"/>
                </a:solidFill>
                <a:latin typeface="Times New Roman" panose="02020603050405020304" pitchFamily="18" charset="0"/>
                <a:cs typeface="Times New Roman" panose="02020603050405020304" pitchFamily="18" charset="0"/>
              </a:rPr>
              <a:t>Nejštědřejší dárce</a:t>
            </a:r>
            <a:r>
              <a:rPr lang="cs-CZ" sz="1200" dirty="0">
                <a:solidFill>
                  <a:srgbClr val="002060"/>
                </a:solidFill>
                <a:latin typeface="Times New Roman" panose="02020603050405020304" pitchFamily="18" charset="0"/>
                <a:cs typeface="Times New Roman" panose="02020603050405020304" pitchFamily="18" charset="0"/>
              </a:rPr>
              <a:t>. Společnost je partnerem tematické kategorie </a:t>
            </a:r>
            <a:r>
              <a:rPr lang="cs-CZ" sz="1200" i="1" dirty="0">
                <a:solidFill>
                  <a:srgbClr val="002060"/>
                </a:solidFill>
                <a:latin typeface="Times New Roman" panose="02020603050405020304" pitchFamily="18" charset="0"/>
                <a:cs typeface="Times New Roman" panose="02020603050405020304" pitchFamily="18" charset="0"/>
              </a:rPr>
              <a:t>Diverzita</a:t>
            </a:r>
            <a:r>
              <a:rPr lang="cs-CZ" sz="1200" dirty="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655172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Pivovary Staropramen s.r.o.</a:t>
            </a:r>
          </a:p>
        </p:txBody>
      </p:sp>
      <p:sp>
        <p:nvSpPr>
          <p:cNvPr id="5" name="Zástupný symbol pro obsah 2"/>
          <p:cNvSpPr txBox="1">
            <a:spLocks/>
          </p:cNvSpPr>
          <p:nvPr/>
        </p:nvSpPr>
        <p:spPr>
          <a:xfrm>
            <a:off x="3739852" y="267494"/>
            <a:ext cx="4216524"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000" dirty="0">
                <a:solidFill>
                  <a:srgbClr val="002060"/>
                </a:solidFill>
                <a:latin typeface="Times New Roman" panose="02020603050405020304" pitchFamily="18" charset="0"/>
                <a:cs typeface="Times New Roman" panose="02020603050405020304" pitchFamily="18" charset="0"/>
              </a:rPr>
              <a:t>Společnost splňuje kritérium dostupnosti a dohledatelnosti CSR zprávy. </a:t>
            </a:r>
            <a:br>
              <a:rPr lang="cs-CZ" sz="1000" dirty="0">
                <a:solidFill>
                  <a:srgbClr val="002060"/>
                </a:solidFill>
                <a:latin typeface="Times New Roman" panose="02020603050405020304" pitchFamily="18" charset="0"/>
                <a:cs typeface="Times New Roman" panose="02020603050405020304" pitchFamily="18" charset="0"/>
              </a:rPr>
            </a:br>
            <a:r>
              <a:rPr lang="cs-CZ" sz="1000" dirty="0">
                <a:solidFill>
                  <a:srgbClr val="002060"/>
                </a:solidFill>
                <a:latin typeface="Times New Roman" panose="02020603050405020304" pitchFamily="18" charset="0"/>
                <a:cs typeface="Times New Roman" panose="02020603050405020304" pitchFamily="18" charset="0"/>
              </a:rPr>
              <a:t>V záložce O nás na webových stránkách společnosti v sekci Společenská odpovědnost se nachází Zpráva o společenské odpovědnosti za rok 2013. Struktura dodržuje kritérium charakteristiky všech CSR pilířů, avšak zde chybí vyhodnocení a plánování aktivit. </a:t>
            </a:r>
          </a:p>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100" b="1" dirty="0">
                <a:solidFill>
                  <a:srgbClr val="002060"/>
                </a:solidFill>
                <a:latin typeface="Times New Roman" panose="02020603050405020304" pitchFamily="18" charset="0"/>
                <a:cs typeface="Times New Roman" panose="02020603050405020304" pitchFamily="18" charset="0"/>
              </a:rPr>
              <a:t>Splnění environmentálních kritérií</a:t>
            </a:r>
          </a:p>
          <a:p>
            <a:r>
              <a:rPr lang="cs-CZ" sz="1100" dirty="0">
                <a:solidFill>
                  <a:srgbClr val="002060"/>
                </a:solidFill>
                <a:latin typeface="Times New Roman" panose="02020603050405020304" pitchFamily="18" charset="0"/>
                <a:cs typeface="Times New Roman" panose="02020603050405020304" pitchFamily="18" charset="0"/>
              </a:rPr>
              <a:t>V rámci environmentální oblasti se společnost soustředí na snížení energií, odměňování nápadů zaměstnanců na snižování nákladů a zdrojů. Odpadová politika je realizována prostřednictvím recyklace odpadů. </a:t>
            </a:r>
          </a:p>
          <a:p>
            <a:pPr marL="0" indent="0">
              <a:buNone/>
            </a:pPr>
            <a:r>
              <a:rPr lang="cs-CZ" sz="1100" b="1"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100" dirty="0">
                <a:solidFill>
                  <a:srgbClr val="002060"/>
                </a:solidFill>
                <a:latin typeface="Times New Roman" panose="02020603050405020304" pitchFamily="18" charset="0"/>
                <a:cs typeface="Times New Roman" panose="02020603050405020304" pitchFamily="18" charset="0"/>
              </a:rPr>
              <a:t>Ekonomické principy naplňují prostřednictvím kodexu komerční komunikace a dodržování etických pravidel. Ve zprávě o CSR nejsou uvedeny informace o spolupráci se stakeholdery a jejich odpovědnosti. </a:t>
            </a:r>
          </a:p>
          <a:p>
            <a:pPr marL="0" indent="0">
              <a:buNone/>
            </a:pPr>
            <a:r>
              <a:rPr lang="cs-CZ" sz="1100" b="1"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100" dirty="0">
                <a:solidFill>
                  <a:srgbClr val="002060"/>
                </a:solidFill>
                <a:latin typeface="Times New Roman" panose="02020603050405020304" pitchFamily="18" charset="0"/>
                <a:cs typeface="Times New Roman" panose="02020603050405020304" pitchFamily="18" charset="0"/>
              </a:rPr>
              <a:t>Zaměstnancům je umožněna práce v bezpečném prostředí, možnost vzdělávání, kariérního růstu a zajištěna diverzita, tedy rovnost mužů a žen. Podpora místní komunity je realizována kulturními, společenskými a charitativními akcemi, dny na pomoc komunitě „</a:t>
            </a:r>
            <a:r>
              <a:rPr lang="cs-CZ" sz="1100" i="1" dirty="0">
                <a:solidFill>
                  <a:srgbClr val="002060"/>
                </a:solidFill>
                <a:latin typeface="Times New Roman" panose="02020603050405020304" pitchFamily="18" charset="0"/>
                <a:cs typeface="Times New Roman" panose="02020603050405020304" pitchFamily="18" charset="0"/>
              </a:rPr>
              <a:t>Dny, kdy </a:t>
            </a:r>
            <a:r>
              <a:rPr lang="cs-CZ" sz="1100" i="1" dirty="0" err="1">
                <a:solidFill>
                  <a:srgbClr val="002060"/>
                </a:solidFill>
                <a:latin typeface="Times New Roman" panose="02020603050405020304" pitchFamily="18" charset="0"/>
                <a:cs typeface="Times New Roman" panose="02020603050405020304" pitchFamily="18" charset="0"/>
              </a:rPr>
              <a:t>pomáhámene</a:t>
            </a:r>
            <a:r>
              <a:rPr lang="cs-CZ" sz="1100" i="1" dirty="0">
                <a:solidFill>
                  <a:srgbClr val="002060"/>
                </a:solidFill>
                <a:latin typeface="Times New Roman" panose="02020603050405020304" pitchFamily="18" charset="0"/>
                <a:cs typeface="Times New Roman" panose="02020603050405020304" pitchFamily="18" charset="0"/>
              </a:rPr>
              <a:t> aneb </a:t>
            </a:r>
            <a:r>
              <a:rPr lang="cs-CZ" sz="1100" i="1" dirty="0" err="1">
                <a:solidFill>
                  <a:srgbClr val="002060"/>
                </a:solidFill>
                <a:latin typeface="Times New Roman" panose="02020603050405020304" pitchFamily="18" charset="0"/>
                <a:cs typeface="Times New Roman" panose="02020603050405020304" pitchFamily="18" charset="0"/>
              </a:rPr>
              <a:t>Community</a:t>
            </a:r>
            <a:r>
              <a:rPr lang="cs-CZ" sz="1100" i="1" dirty="0">
                <a:solidFill>
                  <a:srgbClr val="002060"/>
                </a:solidFill>
                <a:latin typeface="Times New Roman" panose="02020603050405020304" pitchFamily="18" charset="0"/>
                <a:cs typeface="Times New Roman" panose="02020603050405020304" pitchFamily="18" charset="0"/>
              </a:rPr>
              <a:t> </a:t>
            </a:r>
            <a:r>
              <a:rPr lang="cs-CZ" sz="1100" i="1" dirty="0" err="1">
                <a:solidFill>
                  <a:srgbClr val="002060"/>
                </a:solidFill>
                <a:latin typeface="Times New Roman" panose="02020603050405020304" pitchFamily="18" charset="0"/>
                <a:cs typeface="Times New Roman" panose="02020603050405020304" pitchFamily="18" charset="0"/>
              </a:rPr>
              <a:t>Days</a:t>
            </a:r>
            <a:r>
              <a:rPr lang="cs-CZ" sz="1100" dirty="0">
                <a:solidFill>
                  <a:srgbClr val="002060"/>
                </a:solidFill>
                <a:latin typeface="Times New Roman" panose="02020603050405020304" pitchFamily="18" charset="0"/>
                <a:cs typeface="Times New Roman" panose="02020603050405020304" pitchFamily="18" charset="0"/>
              </a:rPr>
              <a:t>“, či materiální a finanční pomoci Dětskému rehabilitačnímu stacionáři. Společnost v roce 2013 podepsala  Memorandum  diverzita  2013+ o podpoře  rovných  příležitostí  na  pracovním  trhu  a  aktivním  uplatňování  principu  genderové  vyváženosti.</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65889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err="1">
                <a:solidFill>
                  <a:schemeClr val="bg1"/>
                </a:solidFill>
                <a:latin typeface="Times New Roman" panose="02020603050405020304" pitchFamily="18" charset="0"/>
                <a:cs typeface="Times New Roman" panose="02020603050405020304" pitchFamily="18" charset="0"/>
              </a:rPr>
              <a:t>Accenture</a:t>
            </a:r>
            <a:r>
              <a:rPr lang="cs-CZ" sz="1400" b="1" dirty="0">
                <a:solidFill>
                  <a:schemeClr val="bg1"/>
                </a:solidFill>
                <a:latin typeface="Times New Roman" panose="02020603050405020304" pitchFamily="18" charset="0"/>
                <a:cs typeface="Times New Roman" panose="02020603050405020304" pitchFamily="18" charset="0"/>
              </a:rPr>
              <a:t> </a:t>
            </a:r>
            <a:r>
              <a:rPr lang="cs-CZ" sz="1400" b="1" dirty="0" err="1">
                <a:solidFill>
                  <a:schemeClr val="bg1"/>
                </a:solidFill>
                <a:latin typeface="Times New Roman" panose="02020603050405020304" pitchFamily="18" charset="0"/>
                <a:cs typeface="Times New Roman" panose="02020603050405020304" pitchFamily="18" charset="0"/>
              </a:rPr>
              <a:t>Central</a:t>
            </a:r>
            <a:r>
              <a:rPr lang="cs-CZ" sz="1400" b="1" dirty="0">
                <a:solidFill>
                  <a:schemeClr val="bg1"/>
                </a:solidFill>
                <a:latin typeface="Times New Roman" panose="02020603050405020304" pitchFamily="18" charset="0"/>
                <a:cs typeface="Times New Roman" panose="02020603050405020304" pitchFamily="18" charset="0"/>
              </a:rPr>
              <a:t> </a:t>
            </a:r>
            <a:r>
              <a:rPr lang="cs-CZ" sz="1400" b="1" dirty="0" err="1">
                <a:solidFill>
                  <a:schemeClr val="bg1"/>
                </a:solidFill>
                <a:latin typeface="Times New Roman" panose="02020603050405020304" pitchFamily="18" charset="0"/>
                <a:cs typeface="Times New Roman" panose="02020603050405020304" pitchFamily="18" charset="0"/>
              </a:rPr>
              <a:t>Europe</a:t>
            </a:r>
            <a:r>
              <a:rPr lang="cs-CZ" sz="1400" b="1" dirty="0">
                <a:solidFill>
                  <a:schemeClr val="bg1"/>
                </a:solidFill>
                <a:latin typeface="Times New Roman" panose="02020603050405020304" pitchFamily="18" charset="0"/>
                <a:cs typeface="Times New Roman" panose="02020603050405020304" pitchFamily="18" charset="0"/>
              </a:rPr>
              <a:t> B.V.</a:t>
            </a:r>
          </a:p>
        </p:txBody>
      </p:sp>
      <p:sp>
        <p:nvSpPr>
          <p:cNvPr id="5" name="Zástupný symbol pro obsah 2"/>
          <p:cNvSpPr txBox="1">
            <a:spLocks/>
          </p:cNvSpPr>
          <p:nvPr/>
        </p:nvSpPr>
        <p:spPr>
          <a:xfrm>
            <a:off x="3739852" y="267494"/>
            <a:ext cx="4079912"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Společnost nezveřejňuje kompletní zprávu o aktivitách CSR za podnikání na území České republiky. Dostupná je pouze zpráva o Firemním občanství 2014 pro USA v anglickém jazyce. Tato zpráva je sestavována na základě principů GRI G3.</a:t>
            </a:r>
          </a:p>
          <a:p>
            <a:endParaRPr lang="cs-CZ" sz="1100" dirty="0">
              <a:solidFill>
                <a:srgbClr val="002060"/>
              </a:solidFill>
              <a:latin typeface="Times New Roman" panose="02020603050405020304" pitchFamily="18" charset="0"/>
              <a:cs typeface="Times New Roman" panose="02020603050405020304" pitchFamily="18" charset="0"/>
            </a:endParaRPr>
          </a:p>
          <a:p>
            <a:r>
              <a:rPr lang="cs-CZ" sz="1100" dirty="0">
                <a:solidFill>
                  <a:srgbClr val="002060"/>
                </a:solidFill>
                <a:latin typeface="Times New Roman" panose="02020603050405020304" pitchFamily="18" charset="0"/>
                <a:cs typeface="Times New Roman" panose="02020603050405020304" pitchFamily="18" charset="0"/>
              </a:rPr>
              <a:t>Informace o realizovaných aktivitách v oblasti environmentální (snižování úrovní emisí) a sociální (zaměstnávání žen, rozvoj a školení zaměstnanců)., dále společnost proklamuje že, „</a:t>
            </a:r>
            <a:r>
              <a:rPr lang="cs-CZ" sz="1100" i="1" dirty="0">
                <a:solidFill>
                  <a:srgbClr val="002060"/>
                </a:solidFill>
                <a:latin typeface="Times New Roman" panose="02020603050405020304" pitchFamily="18" charset="0"/>
                <a:cs typeface="Times New Roman" panose="02020603050405020304" pitchFamily="18" charset="0"/>
              </a:rPr>
              <a:t>Ve společnosti </a:t>
            </a:r>
            <a:r>
              <a:rPr lang="cs-CZ" sz="1100" i="1" dirty="0" err="1">
                <a:solidFill>
                  <a:srgbClr val="002060"/>
                </a:solidFill>
                <a:latin typeface="Times New Roman" panose="02020603050405020304" pitchFamily="18" charset="0"/>
                <a:cs typeface="Times New Roman" panose="02020603050405020304" pitchFamily="18" charset="0"/>
              </a:rPr>
              <a:t>Accenture</a:t>
            </a:r>
            <a:r>
              <a:rPr lang="cs-CZ" sz="1100" i="1" dirty="0">
                <a:solidFill>
                  <a:srgbClr val="002060"/>
                </a:solidFill>
                <a:latin typeface="Times New Roman" panose="02020603050405020304" pitchFamily="18" charset="0"/>
                <a:cs typeface="Times New Roman" panose="02020603050405020304" pitchFamily="18" charset="0"/>
              </a:rPr>
              <a:t> se snažíme zajistit udržitelný růst skrz všechny naše činnosti – od toho, jak řídíme naše obchodní operace, přes služby, které nabízíme našim klientům, k tomu, jak jednáme s našimi zaměstnanci a dodavateli.</a:t>
            </a:r>
            <a:r>
              <a:rPr lang="cs-CZ" sz="1100" dirty="0">
                <a:solidFill>
                  <a:srgbClr val="002060"/>
                </a:solidFill>
                <a:latin typeface="Times New Roman" panose="02020603050405020304" pitchFamily="18" charset="0"/>
                <a:cs typeface="Times New Roman" panose="02020603050405020304" pitchFamily="18" charset="0"/>
              </a:rPr>
              <a:t>“ </a:t>
            </a:r>
          </a:p>
          <a:p>
            <a:endParaRPr lang="cs-CZ" sz="1100" dirty="0">
              <a:solidFill>
                <a:srgbClr val="002060"/>
              </a:solidFill>
              <a:latin typeface="Times New Roman" panose="02020603050405020304" pitchFamily="18" charset="0"/>
              <a:cs typeface="Times New Roman" panose="02020603050405020304" pitchFamily="18" charset="0"/>
            </a:endParaRPr>
          </a:p>
          <a:p>
            <a:r>
              <a:rPr lang="cs-CZ" sz="1100" dirty="0">
                <a:solidFill>
                  <a:srgbClr val="002060"/>
                </a:solidFill>
                <a:latin typeface="Times New Roman" panose="02020603050405020304" pitchFamily="18" charset="0"/>
                <a:cs typeface="Times New Roman" panose="02020603050405020304" pitchFamily="18" charset="0"/>
              </a:rPr>
              <a:t>Stránky společnosti jsou poměrně nepřehledné a nelze získat konkrétní informace či data z pohledu výkaznictví CSR aktivit v rámci ČR (existuje odkaz „na získání přístupu společnosti k vykazování společenské odpovědnosti firem“).</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30727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31640" y="4743749"/>
            <a:ext cx="3810694" cy="288032"/>
          </a:xfrm>
          <a:prstGeom prst="rect">
            <a:avLst/>
          </a:prstGeom>
        </p:spPr>
        <p:txBody>
          <a:bodyPr>
            <a:noAutofit/>
          </a:bodyPr>
          <a:lstStyle/>
          <a:p>
            <a:pPr marL="0" indent="0">
              <a:buNone/>
            </a:pPr>
            <a:r>
              <a:rPr lang="cs-CZ" sz="800" dirty="0">
                <a:solidFill>
                  <a:srgbClr val="307871"/>
                </a:solidFill>
                <a:latin typeface="Times New Roman" panose="02020603050405020304" pitchFamily="18" charset="0"/>
                <a:cs typeface="Times New Roman" panose="02020603050405020304" pitchFamily="18" charset="0"/>
              </a:rPr>
              <a:t>Zdroj: vlastní zpracování</a:t>
            </a:r>
          </a:p>
        </p:txBody>
      </p:sp>
      <p:sp>
        <p:nvSpPr>
          <p:cNvPr id="6" name="Nadpis 5"/>
          <p:cNvSpPr>
            <a:spLocks noGrp="1"/>
          </p:cNvSpPr>
          <p:nvPr>
            <p:ph type="title"/>
          </p:nvPr>
        </p:nvSpPr>
        <p:spPr>
          <a:xfrm>
            <a:off x="179512" y="195486"/>
            <a:ext cx="7416824" cy="507703"/>
          </a:xfrm>
        </p:spPr>
        <p:txBody>
          <a:bodyPr/>
          <a:lstStyle/>
          <a:p>
            <a:r>
              <a:rPr lang="cs-CZ" sz="2000" dirty="0"/>
              <a:t>Vyhodnocení plněných kritérií obsažených v reportech CSR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586609384"/>
              </p:ext>
            </p:extLst>
          </p:nvPr>
        </p:nvGraphicFramePr>
        <p:xfrm>
          <a:off x="323528" y="1131590"/>
          <a:ext cx="8208911" cy="3137671"/>
        </p:xfrm>
        <a:graphic>
          <a:graphicData uri="http://schemas.openxmlformats.org/drawingml/2006/table">
            <a:tbl>
              <a:tblPr firstRow="1" firstCol="1" bandRow="1">
                <a:tableStyleId>{5C22544A-7EE6-4342-B048-85BDC9FD1C3A}</a:tableStyleId>
              </a:tblPr>
              <a:tblGrid>
                <a:gridCol w="3231027">
                  <a:extLst>
                    <a:ext uri="{9D8B030D-6E8A-4147-A177-3AD203B41FA5}">
                      <a16:colId xmlns:a16="http://schemas.microsoft.com/office/drawing/2014/main" val="20000"/>
                    </a:ext>
                  </a:extLst>
                </a:gridCol>
                <a:gridCol w="453132">
                  <a:extLst>
                    <a:ext uri="{9D8B030D-6E8A-4147-A177-3AD203B41FA5}">
                      <a16:colId xmlns:a16="http://schemas.microsoft.com/office/drawing/2014/main" val="20001"/>
                    </a:ext>
                  </a:extLst>
                </a:gridCol>
                <a:gridCol w="453132">
                  <a:extLst>
                    <a:ext uri="{9D8B030D-6E8A-4147-A177-3AD203B41FA5}">
                      <a16:colId xmlns:a16="http://schemas.microsoft.com/office/drawing/2014/main" val="20002"/>
                    </a:ext>
                  </a:extLst>
                </a:gridCol>
                <a:gridCol w="453132">
                  <a:extLst>
                    <a:ext uri="{9D8B030D-6E8A-4147-A177-3AD203B41FA5}">
                      <a16:colId xmlns:a16="http://schemas.microsoft.com/office/drawing/2014/main" val="20003"/>
                    </a:ext>
                  </a:extLst>
                </a:gridCol>
                <a:gridCol w="453132">
                  <a:extLst>
                    <a:ext uri="{9D8B030D-6E8A-4147-A177-3AD203B41FA5}">
                      <a16:colId xmlns:a16="http://schemas.microsoft.com/office/drawing/2014/main" val="20004"/>
                    </a:ext>
                  </a:extLst>
                </a:gridCol>
                <a:gridCol w="453132">
                  <a:extLst>
                    <a:ext uri="{9D8B030D-6E8A-4147-A177-3AD203B41FA5}">
                      <a16:colId xmlns:a16="http://schemas.microsoft.com/office/drawing/2014/main" val="20005"/>
                    </a:ext>
                  </a:extLst>
                </a:gridCol>
                <a:gridCol w="453132">
                  <a:extLst>
                    <a:ext uri="{9D8B030D-6E8A-4147-A177-3AD203B41FA5}">
                      <a16:colId xmlns:a16="http://schemas.microsoft.com/office/drawing/2014/main" val="20006"/>
                    </a:ext>
                  </a:extLst>
                </a:gridCol>
                <a:gridCol w="453132">
                  <a:extLst>
                    <a:ext uri="{9D8B030D-6E8A-4147-A177-3AD203B41FA5}">
                      <a16:colId xmlns:a16="http://schemas.microsoft.com/office/drawing/2014/main" val="20007"/>
                    </a:ext>
                  </a:extLst>
                </a:gridCol>
                <a:gridCol w="453132">
                  <a:extLst>
                    <a:ext uri="{9D8B030D-6E8A-4147-A177-3AD203B41FA5}">
                      <a16:colId xmlns:a16="http://schemas.microsoft.com/office/drawing/2014/main" val="20008"/>
                    </a:ext>
                  </a:extLst>
                </a:gridCol>
                <a:gridCol w="453132">
                  <a:extLst>
                    <a:ext uri="{9D8B030D-6E8A-4147-A177-3AD203B41FA5}">
                      <a16:colId xmlns:a16="http://schemas.microsoft.com/office/drawing/2014/main" val="20009"/>
                    </a:ext>
                  </a:extLst>
                </a:gridCol>
                <a:gridCol w="453132">
                  <a:extLst>
                    <a:ext uri="{9D8B030D-6E8A-4147-A177-3AD203B41FA5}">
                      <a16:colId xmlns:a16="http://schemas.microsoft.com/office/drawing/2014/main" val="20010"/>
                    </a:ext>
                  </a:extLst>
                </a:gridCol>
                <a:gridCol w="446564">
                  <a:extLst>
                    <a:ext uri="{9D8B030D-6E8A-4147-A177-3AD203B41FA5}">
                      <a16:colId xmlns:a16="http://schemas.microsoft.com/office/drawing/2014/main" val="20011"/>
                    </a:ext>
                  </a:extLst>
                </a:gridCol>
              </a:tblGrid>
              <a:tr h="1233387">
                <a:tc rowSpan="2">
                  <a:txBody>
                    <a:bodyPr/>
                    <a:lstStyle/>
                    <a:p>
                      <a:pPr indent="-226695" algn="ctr">
                        <a:spcAft>
                          <a:spcPts val="0"/>
                        </a:spcAft>
                      </a:pPr>
                      <a:r>
                        <a:rPr lang="cs-CZ" sz="1100" dirty="0">
                          <a:effectLst/>
                        </a:rPr>
                        <a:t>Vybrané společnosti / Kritéria CSR reportů</a:t>
                      </a:r>
                      <a:endParaRPr lang="en-A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26695" algn="ctr">
                        <a:spcAft>
                          <a:spcPts val="0"/>
                        </a:spcAft>
                      </a:pPr>
                      <a:r>
                        <a:rPr lang="cs-CZ" sz="1100">
                          <a:effectLst/>
                        </a:rPr>
                        <a:t>Dostupnost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Pravidelnost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Pilíře CSR</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dirty="0">
                          <a:effectLst/>
                        </a:rPr>
                        <a:t>Plánování</a:t>
                      </a:r>
                      <a:endParaRPr lang="en-A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Energie, emise</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Odpady</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Etický kodex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Stakeholdeři</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Zaměstnanci</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a:txBody>
                    <a:bodyPr/>
                    <a:lstStyle/>
                    <a:p>
                      <a:pPr indent="-226695" algn="ctr">
                        <a:spcAft>
                          <a:spcPts val="0"/>
                        </a:spcAft>
                      </a:pPr>
                      <a:r>
                        <a:rPr lang="cs-CZ" sz="1100">
                          <a:effectLst/>
                        </a:rPr>
                        <a:t>Místní komunita</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tc>
                <a:tc rowSpan="2">
                  <a:txBody>
                    <a:bodyPr/>
                    <a:lstStyle/>
                    <a:p>
                      <a:pPr indent="-226695" algn="ctr">
                        <a:spcAft>
                          <a:spcPts val="0"/>
                        </a:spcAft>
                      </a:pPr>
                      <a:r>
                        <a:rPr lang="cs-CZ" sz="1100" dirty="0">
                          <a:effectLst/>
                        </a:rPr>
                        <a:t>Počet splněných kritérií</a:t>
                      </a:r>
                      <a:endParaRPr lang="en-A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extLst>
                  <a:ext uri="{0D108BD9-81ED-4DB2-BD59-A6C34878D82A}">
                    <a16:rowId xmlns:a16="http://schemas.microsoft.com/office/drawing/2014/main" val="10000"/>
                  </a:ext>
                </a:extLst>
              </a:tr>
              <a:tr h="207397">
                <a:tc vMerge="1">
                  <a:txBody>
                    <a:bodyPr/>
                    <a:lstStyle/>
                    <a:p>
                      <a:endParaRPr lang="en-AU"/>
                    </a:p>
                  </a:txBody>
                  <a:tcPr/>
                </a:tc>
                <a:tc>
                  <a:txBody>
                    <a:bodyPr/>
                    <a:lstStyle/>
                    <a:p>
                      <a:pPr indent="-226695" algn="ctr">
                        <a:spcAft>
                          <a:spcPts val="0"/>
                        </a:spcAft>
                      </a:pPr>
                      <a:r>
                        <a:rPr lang="cs-CZ" sz="1100">
                          <a:effectLst/>
                        </a:rPr>
                        <a:t>1</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2</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3</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4</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5</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6</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7</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8</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9</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10</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n-AU"/>
                    </a:p>
                  </a:txBody>
                  <a:tcPr/>
                </a:tc>
                <a:extLst>
                  <a:ext uri="{0D108BD9-81ED-4DB2-BD59-A6C34878D82A}">
                    <a16:rowId xmlns:a16="http://schemas.microsoft.com/office/drawing/2014/main" val="10001"/>
                  </a:ext>
                </a:extLst>
              </a:tr>
              <a:tr h="188543">
                <a:tc>
                  <a:txBody>
                    <a:bodyPr/>
                    <a:lstStyle/>
                    <a:p>
                      <a:pPr indent="-226695" algn="just">
                        <a:spcAft>
                          <a:spcPts val="0"/>
                        </a:spcAft>
                      </a:pPr>
                      <a:r>
                        <a:rPr lang="cs-CZ" sz="1100">
                          <a:effectLst/>
                        </a:rPr>
                        <a:t>Plzeňský Prazdroj, a.s.</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tabLst>
                          <a:tab pos="200025" algn="l"/>
                          <a:tab pos="217170" algn="l"/>
                        </a:tabLs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10</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88543">
                <a:tc>
                  <a:txBody>
                    <a:bodyPr/>
                    <a:lstStyle/>
                    <a:p>
                      <a:pPr indent="-226695" algn="just">
                        <a:spcAft>
                          <a:spcPts val="0"/>
                        </a:spcAft>
                      </a:pPr>
                      <a:r>
                        <a:rPr lang="cs-CZ" sz="1100">
                          <a:effectLst/>
                        </a:rPr>
                        <a:t>KPMG Česká republika, s.r.o.</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8</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88543">
                <a:tc>
                  <a:txBody>
                    <a:bodyPr/>
                    <a:lstStyle/>
                    <a:p>
                      <a:pPr indent="-226695" algn="just">
                        <a:spcAft>
                          <a:spcPts val="0"/>
                        </a:spcAft>
                      </a:pPr>
                      <a:r>
                        <a:rPr lang="cs-CZ" sz="1100">
                          <a:effectLst/>
                        </a:rPr>
                        <a:t>Vodafone Czech Republic, a.s.</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6</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188543">
                <a:tc>
                  <a:txBody>
                    <a:bodyPr/>
                    <a:lstStyle/>
                    <a:p>
                      <a:pPr indent="-226695" algn="just">
                        <a:spcAft>
                          <a:spcPts val="0"/>
                        </a:spcAft>
                      </a:pPr>
                      <a:r>
                        <a:rPr lang="cs-CZ" sz="1100">
                          <a:effectLst/>
                        </a:rPr>
                        <a:t>HEINEKEN Česká republika, a.s.</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8</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188543">
                <a:tc>
                  <a:txBody>
                    <a:bodyPr/>
                    <a:lstStyle/>
                    <a:p>
                      <a:pPr indent="-226695" algn="just">
                        <a:spcAft>
                          <a:spcPts val="0"/>
                        </a:spcAft>
                      </a:pPr>
                      <a:r>
                        <a:rPr lang="cs-CZ" sz="1100">
                          <a:effectLst/>
                        </a:rPr>
                        <a:t>O2 Czech Republic a.s.</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7</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88543">
                <a:tc>
                  <a:txBody>
                    <a:bodyPr/>
                    <a:lstStyle/>
                    <a:p>
                      <a:pPr indent="-226695" algn="just">
                        <a:spcAft>
                          <a:spcPts val="0"/>
                        </a:spcAft>
                      </a:pPr>
                      <a:r>
                        <a:rPr lang="cs-CZ" sz="1100">
                          <a:effectLst/>
                        </a:rPr>
                        <a:t>Johnson&amp;Johnson s.r.o.</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8</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188543">
                <a:tc>
                  <a:txBody>
                    <a:bodyPr/>
                    <a:lstStyle/>
                    <a:p>
                      <a:pPr indent="-226695" algn="just">
                        <a:spcAft>
                          <a:spcPts val="0"/>
                        </a:spcAft>
                      </a:pPr>
                      <a:r>
                        <a:rPr lang="cs-CZ" sz="1100">
                          <a:effectLst/>
                        </a:rPr>
                        <a:t>GlaxoSmithKline s.r.o.</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0</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188543">
                <a:tc>
                  <a:txBody>
                    <a:bodyPr/>
                    <a:lstStyle/>
                    <a:p>
                      <a:pPr indent="-226695" algn="just">
                        <a:spcAft>
                          <a:spcPts val="0"/>
                        </a:spcAft>
                      </a:pPr>
                      <a:r>
                        <a:rPr lang="cs-CZ" sz="1100">
                          <a:effectLst/>
                        </a:rPr>
                        <a:t>Pivovary Staropramen s.r.o.</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x</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8</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188543">
                <a:tc>
                  <a:txBody>
                    <a:bodyPr/>
                    <a:lstStyle/>
                    <a:p>
                      <a:pPr indent="-226695" algn="just">
                        <a:spcAft>
                          <a:spcPts val="0"/>
                        </a:spcAft>
                      </a:pPr>
                      <a:r>
                        <a:rPr lang="cs-CZ" sz="1100">
                          <a:effectLst/>
                        </a:rPr>
                        <a:t>Accenture Central Europe B.V.</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a:effectLst/>
                        </a:rPr>
                        <a:t>-</a:t>
                      </a:r>
                      <a:endParaRPr lang="en-A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226695" algn="ctr">
                        <a:spcAft>
                          <a:spcPts val="0"/>
                        </a:spcAft>
                      </a:pPr>
                      <a:r>
                        <a:rPr lang="cs-CZ" sz="1100" dirty="0">
                          <a:effectLst/>
                        </a:rPr>
                        <a:t>0</a:t>
                      </a:r>
                      <a:endParaRPr lang="en-A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60990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267494"/>
            <a:ext cx="4079912"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r>
              <a:rPr lang="cs-CZ" sz="1200" dirty="0">
                <a:solidFill>
                  <a:srgbClr val="002060"/>
                </a:solidFill>
                <a:latin typeface="Times New Roman" panose="02020603050405020304" pitchFamily="18" charset="0"/>
                <a:cs typeface="Times New Roman" panose="02020603050405020304" pitchFamily="18" charset="0"/>
              </a:rPr>
              <a:t>Představení vybraných projektů</a:t>
            </a: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lgn="ctr">
              <a:buNone/>
            </a:pPr>
            <a:r>
              <a:rPr lang="cs-CZ" sz="1200" dirty="0">
                <a:solidFill>
                  <a:srgbClr val="002060"/>
                </a:solidFill>
                <a:latin typeface="Times New Roman" panose="02020603050405020304" pitchFamily="18" charset="0"/>
                <a:cs typeface="Times New Roman" panose="02020603050405020304" pitchFamily="18" charset="0"/>
              </a:rPr>
              <a:t>Oceněné společnosti v roce 2017 (následující odkaz):</a:t>
            </a:r>
          </a:p>
          <a:p>
            <a:pPr marL="0" indent="0" algn="ctr">
              <a:buNone/>
            </a:pPr>
            <a:r>
              <a:rPr lang="cs-CZ" sz="1100" dirty="0">
                <a:solidFill>
                  <a:srgbClr val="002060"/>
                </a:solidFill>
                <a:latin typeface="Times New Roman" panose="02020603050405020304" pitchFamily="18" charset="0"/>
                <a:cs typeface="Times New Roman" panose="02020603050405020304" pitchFamily="18" charset="0"/>
                <a:hlinkClick r:id="rId2"/>
              </a:rPr>
              <a:t>http://www.odpovednefirmy.cz/cena-top/galerie-uspesnych-1/brozury-a-vysledky.html</a:t>
            </a:r>
            <a:endParaRPr lang="cs-CZ" sz="11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1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8803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a:p>
            <a:endParaRPr lang="pl-PL" sz="2400" b="1" dirty="0">
              <a:solidFill>
                <a:schemeClr val="bg1"/>
              </a:solidFill>
              <a:latin typeface="Times New Roman" panose="02020603050405020304" pitchFamily="18" charset="0"/>
              <a:cs typeface="Times New Roman" panose="02020603050405020304" pitchFamily="18" charset="0"/>
            </a:endParaRPr>
          </a:p>
          <a:p>
            <a:endParaRPr lang="pl-PL" sz="2400" b="1" dirty="0">
              <a:solidFill>
                <a:schemeClr val="bg1"/>
              </a:solidFill>
              <a:latin typeface="Times New Roman" panose="02020603050405020304" pitchFamily="18" charset="0"/>
              <a:cs typeface="Times New Roman" panose="02020603050405020304" pitchFamily="18" charset="0"/>
            </a:endParaRPr>
          </a:p>
          <a:p>
            <a:endParaRPr lang="pl-PL" sz="2400" b="1" dirty="0">
              <a:solidFill>
                <a:schemeClr val="bg1"/>
              </a:solidFill>
              <a:latin typeface="Times New Roman" panose="02020603050405020304" pitchFamily="18" charset="0"/>
              <a:cs typeface="Times New Roman" panose="02020603050405020304" pitchFamily="18" charset="0"/>
            </a:endParaRPr>
          </a:p>
          <a:p>
            <a:r>
              <a:rPr lang="pl-PL" sz="2400" b="1" dirty="0">
                <a:solidFill>
                  <a:schemeClr val="bg1"/>
                </a:solidFill>
                <a:latin typeface="Times New Roman" panose="02020603050405020304" pitchFamily="18" charset="0"/>
                <a:cs typeface="Times New Roman" panose="02020603050405020304" pitchFamily="18" charset="0"/>
              </a:rPr>
              <a:t>Výsledky TOP Odpovědná firma</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154771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6" y="267494"/>
            <a:ext cx="4212279"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Každá společnost dosahuje určitého počtu splněných kritérií, nutno uvést, že byly </a:t>
            </a:r>
            <a:r>
              <a:rPr lang="cs-CZ" sz="1200" b="1" dirty="0">
                <a:solidFill>
                  <a:srgbClr val="002060"/>
                </a:solidFill>
                <a:latin typeface="Times New Roman" panose="02020603050405020304" pitchFamily="18" charset="0"/>
                <a:cs typeface="Times New Roman" panose="02020603050405020304" pitchFamily="18" charset="0"/>
              </a:rPr>
              <a:t>hodnoceny informace obsažené v reportech</a:t>
            </a:r>
            <a:r>
              <a:rPr lang="cs-CZ" sz="1200" dirty="0">
                <a:solidFill>
                  <a:srgbClr val="002060"/>
                </a:solidFill>
                <a:latin typeface="Times New Roman" panose="02020603050405020304" pitchFamily="18" charset="0"/>
                <a:cs typeface="Times New Roman" panose="02020603050405020304" pitchFamily="18" charset="0"/>
              </a:rPr>
              <a:t>, tzn., že </a:t>
            </a:r>
            <a:r>
              <a:rPr lang="cs-CZ" sz="1200" b="1" dirty="0">
                <a:solidFill>
                  <a:srgbClr val="002060"/>
                </a:solidFill>
                <a:latin typeface="Times New Roman" panose="02020603050405020304" pitchFamily="18" charset="0"/>
                <a:cs typeface="Times New Roman" panose="02020603050405020304" pitchFamily="18" charset="0"/>
              </a:rPr>
              <a:t>společnosti mohou využívat určité nástroje CSR, ale neuvádějí je v reportech, příkladem může být etický kodex nebo globální report CSR v cizím jazyce.</a:t>
            </a:r>
          </a:p>
          <a:p>
            <a:endParaRPr lang="cs-CZ" sz="1200" b="1"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Slabým místem analyzovaných reportů je </a:t>
            </a:r>
            <a:r>
              <a:rPr lang="cs-CZ" sz="1200" b="1" dirty="0">
                <a:solidFill>
                  <a:srgbClr val="002060"/>
                </a:solidFill>
                <a:latin typeface="Times New Roman" panose="02020603050405020304" pitchFamily="18" charset="0"/>
                <a:cs typeface="Times New Roman" panose="02020603050405020304" pitchFamily="18" charset="0"/>
              </a:rPr>
              <a:t>chybějící plánování cílů společenské odpovědnosti</a:t>
            </a:r>
            <a:r>
              <a:rPr lang="cs-CZ" sz="1200" dirty="0">
                <a:solidFill>
                  <a:srgbClr val="002060"/>
                </a:solidFill>
                <a:latin typeface="Times New Roman" panose="02020603050405020304" pitchFamily="18" charset="0"/>
                <a:cs typeface="Times New Roman" panose="02020603050405020304" pitchFamily="18" charset="0"/>
              </a:rPr>
              <a:t>.</a:t>
            </a:r>
          </a:p>
          <a:p>
            <a:r>
              <a:rPr lang="cs-CZ" sz="1200" dirty="0">
                <a:solidFill>
                  <a:srgbClr val="002060"/>
                </a:solidFill>
                <a:latin typeface="Times New Roman" panose="02020603050405020304" pitchFamily="18" charset="0"/>
                <a:cs typeface="Times New Roman" panose="02020603050405020304" pitchFamily="18" charset="0"/>
              </a:rPr>
              <a:t> </a:t>
            </a:r>
          </a:p>
          <a:p>
            <a:r>
              <a:rPr lang="cs-CZ" sz="1200" b="1" dirty="0">
                <a:solidFill>
                  <a:srgbClr val="002060"/>
                </a:solidFill>
                <a:latin typeface="Times New Roman" panose="02020603050405020304" pitchFamily="18" charset="0"/>
                <a:cs typeface="Times New Roman" panose="02020603050405020304" pitchFamily="18" charset="0"/>
              </a:rPr>
              <a:t>Chybí také pravidelné hodnocení dosažených výsledků</a:t>
            </a:r>
            <a:r>
              <a:rPr lang="cs-CZ" sz="1200" dirty="0">
                <a:solidFill>
                  <a:srgbClr val="002060"/>
                </a:solidFill>
                <a:latin typeface="Times New Roman" panose="02020603050405020304" pitchFamily="18" charset="0"/>
                <a:cs typeface="Times New Roman" panose="02020603050405020304" pitchFamily="18" charset="0"/>
              </a:rPr>
              <a:t>, které by mělo být součástí každého reportu.</a:t>
            </a:r>
          </a:p>
          <a:p>
            <a:r>
              <a:rPr lang="cs-CZ" sz="1200" b="1" dirty="0">
                <a:solidFill>
                  <a:srgbClr val="002060"/>
                </a:solidFill>
                <a:latin typeface="Times New Roman" panose="02020603050405020304" pitchFamily="18" charset="0"/>
                <a:cs typeface="Times New Roman" panose="02020603050405020304" pitchFamily="18" charset="0"/>
              </a:rPr>
              <a:t>Všechny reporty</a:t>
            </a:r>
            <a:r>
              <a:rPr lang="cs-CZ" sz="1200" dirty="0">
                <a:solidFill>
                  <a:srgbClr val="002060"/>
                </a:solidFill>
                <a:latin typeface="Times New Roman" panose="02020603050405020304" pitchFamily="18" charset="0"/>
                <a:cs typeface="Times New Roman" panose="02020603050405020304" pitchFamily="18" charset="0"/>
              </a:rPr>
              <a:t>, které byly přístupné a skutečně posouzeny, </a:t>
            </a:r>
            <a:r>
              <a:rPr lang="cs-CZ" sz="1200" b="1" dirty="0">
                <a:solidFill>
                  <a:srgbClr val="002060"/>
                </a:solidFill>
                <a:latin typeface="Times New Roman" panose="02020603050405020304" pitchFamily="18" charset="0"/>
                <a:cs typeface="Times New Roman" panose="02020603050405020304" pitchFamily="18" charset="0"/>
              </a:rPr>
              <a:t>obsahují informace k environmentálnímu pilíři CSR v oblasti snižování spotřeby vody, energie a úrovní emisí a odpadové politiky. </a:t>
            </a:r>
          </a:p>
          <a:p>
            <a:r>
              <a:rPr lang="cs-CZ" sz="1200" b="1" dirty="0">
                <a:solidFill>
                  <a:srgbClr val="002060"/>
                </a:solidFill>
                <a:latin typeface="Times New Roman" panose="02020603050405020304" pitchFamily="18" charset="0"/>
                <a:cs typeface="Times New Roman" panose="02020603050405020304" pitchFamily="18" charset="0"/>
              </a:rPr>
              <a:t>Podpora místní komunity</a:t>
            </a:r>
            <a:r>
              <a:rPr lang="cs-CZ" sz="1200" dirty="0">
                <a:solidFill>
                  <a:srgbClr val="002060"/>
                </a:solidFill>
                <a:latin typeface="Times New Roman" panose="02020603050405020304" pitchFamily="18" charset="0"/>
                <a:cs typeface="Times New Roman" panose="02020603050405020304" pitchFamily="18" charset="0"/>
              </a:rPr>
              <a:t>, jež jsou v reportech vykazovány </a:t>
            </a:r>
            <a:r>
              <a:rPr lang="cs-CZ" sz="1200" b="1" dirty="0">
                <a:solidFill>
                  <a:srgbClr val="002060"/>
                </a:solidFill>
                <a:latin typeface="Times New Roman" panose="02020603050405020304" pitchFamily="18" charset="0"/>
                <a:cs typeface="Times New Roman" panose="02020603050405020304" pitchFamily="18" charset="0"/>
              </a:rPr>
              <a:t>nejčastěji formou spolupráce </a:t>
            </a:r>
            <a:r>
              <a:rPr lang="cs-CZ" sz="1200" dirty="0">
                <a:solidFill>
                  <a:srgbClr val="002060"/>
                </a:solidFill>
                <a:latin typeface="Times New Roman" panose="02020603050405020304" pitchFamily="18" charset="0"/>
                <a:cs typeface="Times New Roman" panose="02020603050405020304" pitchFamily="18" charset="0"/>
              </a:rPr>
              <a:t>s neziskovými organizacemi v oblasti dobrovolnictví zaměstnanců. </a:t>
            </a:r>
          </a:p>
          <a:p>
            <a:r>
              <a:rPr lang="cs-CZ" sz="1200" dirty="0">
                <a:solidFill>
                  <a:srgbClr val="002060"/>
                </a:solidFill>
                <a:latin typeface="Times New Roman" panose="02020603050405020304" pitchFamily="18" charset="0"/>
                <a:cs typeface="Times New Roman" panose="02020603050405020304" pitchFamily="18" charset="0"/>
              </a:rPr>
              <a:t>Podstatným </a:t>
            </a:r>
            <a:r>
              <a:rPr lang="cs-CZ" sz="1200" b="1" dirty="0">
                <a:solidFill>
                  <a:srgbClr val="002060"/>
                </a:solidFill>
                <a:latin typeface="Times New Roman" panose="02020603050405020304" pitchFamily="18" charset="0"/>
                <a:cs typeface="Times New Roman" panose="02020603050405020304" pitchFamily="18" charset="0"/>
              </a:rPr>
              <a:t>nedostatkem současného CSR reportování v České republice je chybějící normativní úprava</a:t>
            </a:r>
            <a:r>
              <a:rPr lang="cs-CZ" sz="1200" dirty="0">
                <a:solidFill>
                  <a:srgbClr val="002060"/>
                </a:solidFill>
                <a:latin typeface="Times New Roman" panose="02020603050405020304" pitchFamily="18" charset="0"/>
                <a:cs typeface="Times New Roman" panose="02020603050405020304" pitchFamily="18" charset="0"/>
              </a:rPr>
              <a:t> a tedy značná rozdílnost všech publikovaných zpráv.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Případová studie je orientována na vykazování neboli reportování aktivit firem spadajících do konceptu společenské odpovědnosti. </a:t>
            </a:r>
          </a:p>
        </p:txBody>
      </p:sp>
      <p:sp>
        <p:nvSpPr>
          <p:cNvPr id="5" name="Zástupný symbol pro obsah 2"/>
          <p:cNvSpPr txBox="1">
            <a:spLocks/>
          </p:cNvSpPr>
          <p:nvPr/>
        </p:nvSpPr>
        <p:spPr>
          <a:xfrm>
            <a:off x="3739852" y="411511"/>
            <a:ext cx="3953036"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200" dirty="0">
                <a:solidFill>
                  <a:srgbClr val="002060"/>
                </a:solidFill>
                <a:latin typeface="Times New Roman" panose="02020603050405020304" pitchFamily="18" charset="0"/>
                <a:cs typeface="Times New Roman" panose="02020603050405020304" pitchFamily="18" charset="0"/>
              </a:rPr>
              <a:t>Jsou analyzovány reporty </a:t>
            </a:r>
            <a:r>
              <a:rPr lang="cs-CZ" sz="1200" b="1" dirty="0">
                <a:solidFill>
                  <a:srgbClr val="002060"/>
                </a:solidFill>
                <a:latin typeface="Times New Roman" panose="02020603050405020304" pitchFamily="18" charset="0"/>
                <a:cs typeface="Times New Roman" panose="02020603050405020304" pitchFamily="18" charset="0"/>
              </a:rPr>
              <a:t>devíti společností </a:t>
            </a:r>
            <a:r>
              <a:rPr lang="cs-CZ" sz="1200" dirty="0">
                <a:solidFill>
                  <a:srgbClr val="002060"/>
                </a:solidFill>
                <a:latin typeface="Times New Roman" panose="02020603050405020304" pitchFamily="18" charset="0"/>
                <a:cs typeface="Times New Roman" panose="02020603050405020304" pitchFamily="18" charset="0"/>
              </a:rPr>
              <a:t>působících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v České republice, které se účastnili historicky prvního udílení cen za Odpovědný reporting v soutěži TOP Odpovědná firma v roce 2014.</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dirty="0">
                <a:solidFill>
                  <a:srgbClr val="002060"/>
                </a:solidFill>
                <a:latin typeface="Times New Roman" panose="02020603050405020304" pitchFamily="18" charset="0"/>
                <a:cs typeface="Times New Roman" panose="02020603050405020304" pitchFamily="18" charset="0"/>
              </a:rPr>
              <a:t>Vybrané společnosti se umístily:</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Vítěz</a:t>
            </a:r>
            <a:r>
              <a:rPr lang="cs-CZ" sz="1200" dirty="0">
                <a:solidFill>
                  <a:srgbClr val="002060"/>
                </a:solidFill>
                <a:latin typeface="Times New Roman" panose="02020603050405020304" pitchFamily="18" charset="0"/>
                <a:cs typeface="Times New Roman" panose="02020603050405020304" pitchFamily="18" charset="0"/>
              </a:rPr>
              <a:t>:</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1. Plzeňský Prazdroj, </a:t>
            </a:r>
            <a:r>
              <a:rPr lang="cs-CZ" sz="1200" dirty="0" err="1">
                <a:solidFill>
                  <a:srgbClr val="002060"/>
                </a:solidFill>
                <a:latin typeface="Times New Roman" panose="02020603050405020304" pitchFamily="18" charset="0"/>
                <a:cs typeface="Times New Roman" panose="02020603050405020304" pitchFamily="18" charset="0"/>
              </a:rPr>
              <a:t>a,s</a:t>
            </a:r>
            <a:r>
              <a:rPr lang="cs-CZ" sz="1200" dirty="0">
                <a:solidFill>
                  <a:srgbClr val="002060"/>
                </a:solidFill>
                <a:latin typeface="Times New Roman" panose="02020603050405020304" pitchFamily="18" charset="0"/>
                <a:cs typeface="Times New Roman" panose="02020603050405020304" pitchFamily="18" charset="0"/>
              </a:rPr>
              <a:t>,</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Finalisté</a:t>
            </a:r>
            <a:r>
              <a:rPr lang="cs-CZ" sz="1200" dirty="0">
                <a:solidFill>
                  <a:srgbClr val="002060"/>
                </a:solidFill>
                <a:latin typeface="Times New Roman" panose="02020603050405020304" pitchFamily="18" charset="0"/>
                <a:cs typeface="Times New Roman" panose="02020603050405020304" pitchFamily="18" charset="0"/>
              </a:rPr>
              <a:t>:</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2. KPMG Česká republika, s.r.o</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3. Vodafone Czech Republic, a.s.</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Ostatní účastníci</a:t>
            </a:r>
            <a:r>
              <a:rPr lang="cs-CZ" sz="1200" dirty="0">
                <a:solidFill>
                  <a:srgbClr val="002060"/>
                </a:solidFill>
                <a:latin typeface="Times New Roman" panose="02020603050405020304" pitchFamily="18" charset="0"/>
                <a:cs typeface="Times New Roman" panose="02020603050405020304" pitchFamily="18" charset="0"/>
              </a:rPr>
              <a:t>:</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4. HEINEKEN Česká republika, a.s.</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5. O2 Czech Republic a.s.</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6. </a:t>
            </a:r>
            <a:r>
              <a:rPr lang="cs-CZ" sz="1200" dirty="0" err="1">
                <a:solidFill>
                  <a:srgbClr val="002060"/>
                </a:solidFill>
                <a:latin typeface="Times New Roman" panose="02020603050405020304" pitchFamily="18" charset="0"/>
                <a:cs typeface="Times New Roman" panose="02020603050405020304" pitchFamily="18" charset="0"/>
              </a:rPr>
              <a:t>Johnson&amp;Johnson</a:t>
            </a:r>
            <a:r>
              <a:rPr lang="cs-CZ" sz="1200" dirty="0">
                <a:solidFill>
                  <a:srgbClr val="002060"/>
                </a:solidFill>
                <a:latin typeface="Times New Roman" panose="02020603050405020304" pitchFamily="18" charset="0"/>
                <a:cs typeface="Times New Roman" panose="02020603050405020304" pitchFamily="18" charset="0"/>
              </a:rPr>
              <a:t> s.r.o.</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7. GlaxoSmithKline s.r.o.</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8. Pivovary Staropramen s.r.o.</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9. Accenture </a:t>
            </a:r>
            <a:r>
              <a:rPr lang="cs-CZ" sz="1200" dirty="0" err="1">
                <a:solidFill>
                  <a:srgbClr val="002060"/>
                </a:solidFill>
                <a:latin typeface="Times New Roman" panose="02020603050405020304" pitchFamily="18" charset="0"/>
                <a:cs typeface="Times New Roman" panose="02020603050405020304" pitchFamily="18" charset="0"/>
              </a:rPr>
              <a:t>Central</a:t>
            </a:r>
            <a:r>
              <a:rPr lang="cs-CZ" sz="1200" dirty="0">
                <a:solidFill>
                  <a:srgbClr val="002060"/>
                </a:solidFill>
                <a:latin typeface="Times New Roman" panose="02020603050405020304" pitchFamily="18" charset="0"/>
                <a:cs typeface="Times New Roman" panose="02020603050405020304" pitchFamily="18" charset="0"/>
              </a:rPr>
              <a:t> </a:t>
            </a:r>
            <a:r>
              <a:rPr lang="cs-CZ" sz="1200" dirty="0" err="1">
                <a:solidFill>
                  <a:srgbClr val="002060"/>
                </a:solidFill>
                <a:latin typeface="Times New Roman" panose="02020603050405020304" pitchFamily="18" charset="0"/>
                <a:cs typeface="Times New Roman" panose="02020603050405020304" pitchFamily="18" charset="0"/>
              </a:rPr>
              <a:t>Europe</a:t>
            </a:r>
            <a:r>
              <a:rPr lang="cs-CZ" sz="1200" dirty="0">
                <a:solidFill>
                  <a:srgbClr val="002060"/>
                </a:solidFill>
                <a:latin typeface="Times New Roman" panose="02020603050405020304" pitchFamily="18" charset="0"/>
                <a:cs typeface="Times New Roman" panose="02020603050405020304" pitchFamily="18" charset="0"/>
              </a:rPr>
              <a:t> B.V.</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21199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411511"/>
            <a:ext cx="4273016"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rgbClr val="002060"/>
                </a:solidFill>
                <a:latin typeface="Times New Roman" panose="02020603050405020304" pitchFamily="18" charset="0"/>
                <a:cs typeface="Times New Roman" panose="02020603050405020304" pitchFamily="18" charset="0"/>
              </a:rPr>
              <a:t>Pro tuto studii bylo stanoveno deset kritérií, které by publikované reporty CSR měly splňovat. Níže uvedená kritéria jsou rozdělena do </a:t>
            </a:r>
            <a:r>
              <a:rPr lang="cs-CZ" sz="1200" b="1" dirty="0">
                <a:solidFill>
                  <a:srgbClr val="002060"/>
                </a:solidFill>
                <a:latin typeface="Times New Roman" panose="02020603050405020304" pitchFamily="18" charset="0"/>
                <a:cs typeface="Times New Roman" panose="02020603050405020304" pitchFamily="18" charset="0"/>
              </a:rPr>
              <a:t>čtyř</a:t>
            </a:r>
            <a:r>
              <a:rPr lang="cs-CZ" sz="1200" dirty="0">
                <a:solidFill>
                  <a:srgbClr val="002060"/>
                </a:solidFill>
                <a:latin typeface="Times New Roman" panose="02020603050405020304" pitchFamily="18" charset="0"/>
                <a:cs typeface="Times New Roman" panose="02020603050405020304" pitchFamily="18" charset="0"/>
              </a:rPr>
              <a:t> oblastí – </a:t>
            </a:r>
            <a:r>
              <a:rPr lang="cs-CZ" sz="1200" b="1" i="1" dirty="0">
                <a:solidFill>
                  <a:srgbClr val="002060"/>
                </a:solidFill>
                <a:latin typeface="Times New Roman" panose="02020603050405020304" pitchFamily="18" charset="0"/>
                <a:cs typeface="Times New Roman" panose="02020603050405020304" pitchFamily="18" charset="0"/>
              </a:rPr>
              <a:t>obecné, environmentální, ekonomické a sociální.</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Obecná kritéria</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1. Dostupnost a dohledatelnost CSR reportů na webových stránkách společností.</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2. Včasnost a pravidelnost publikování CSR reportů. </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3. Charakteristika aktivit ze všech oblastí konceptu CSR.</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4. Plánování CSR aktivit a jejich vyhodnocení.</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Environmentální kritéria</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5. Řešení procesů snižování emisí, spotřeby vody a energie.</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6. Odpovědná odpadová politika.</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Ekonomická kritéria</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7. Uplatňování etického kodexu.</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8. Komunikace a spolupráce se stakeholdery.</a:t>
            </a:r>
          </a:p>
          <a:p>
            <a:pPr marL="400050" lvl="1" indent="0">
              <a:buNone/>
            </a:pPr>
            <a:r>
              <a:rPr lang="cs-CZ" sz="1200" b="1" dirty="0">
                <a:solidFill>
                  <a:srgbClr val="002060"/>
                </a:solidFill>
                <a:latin typeface="Times New Roman" panose="02020603050405020304" pitchFamily="18" charset="0"/>
                <a:cs typeface="Times New Roman" panose="02020603050405020304" pitchFamily="18" charset="0"/>
              </a:rPr>
              <a:t>Sociální kritéria</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9. Realizace zaměstnanecké politiky.</a:t>
            </a:r>
          </a:p>
          <a:p>
            <a:pPr marL="400050" lvl="1" indent="0">
              <a:buNone/>
            </a:pPr>
            <a:r>
              <a:rPr lang="cs-CZ" sz="1200" dirty="0">
                <a:solidFill>
                  <a:srgbClr val="002060"/>
                </a:solidFill>
                <a:latin typeface="Times New Roman" panose="02020603050405020304" pitchFamily="18" charset="0"/>
                <a:cs typeface="Times New Roman" panose="02020603050405020304" pitchFamily="18" charset="0"/>
              </a:rPr>
              <a:t>10. Podpora místní komunity.</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84575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Charakteristika kritérií</a:t>
            </a:r>
          </a:p>
        </p:txBody>
      </p:sp>
      <p:sp>
        <p:nvSpPr>
          <p:cNvPr id="5" name="Zástupný symbol pro obsah 2"/>
          <p:cNvSpPr txBox="1">
            <a:spLocks/>
          </p:cNvSpPr>
          <p:nvPr/>
        </p:nvSpPr>
        <p:spPr>
          <a:xfrm>
            <a:off x="3739852" y="411511"/>
            <a:ext cx="4079912"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rgbClr val="002060"/>
                </a:solidFill>
                <a:latin typeface="Times New Roman" panose="02020603050405020304" pitchFamily="18" charset="0"/>
                <a:cs typeface="Times New Roman" panose="02020603050405020304" pitchFamily="18" charset="0"/>
              </a:rPr>
              <a:t>V části </a:t>
            </a:r>
            <a:r>
              <a:rPr lang="cs-CZ" sz="1200" b="1" dirty="0">
                <a:solidFill>
                  <a:srgbClr val="002060"/>
                </a:solidFill>
                <a:latin typeface="Times New Roman" panose="02020603050405020304" pitchFamily="18" charset="0"/>
                <a:cs typeface="Times New Roman" panose="02020603050405020304" pitchFamily="18" charset="0"/>
              </a:rPr>
              <a:t>obecných kritérií </a:t>
            </a:r>
            <a:r>
              <a:rPr lang="cs-CZ" sz="1200" dirty="0">
                <a:solidFill>
                  <a:srgbClr val="002060"/>
                </a:solidFill>
                <a:latin typeface="Times New Roman" panose="02020603050405020304" pitchFamily="18" charset="0"/>
                <a:cs typeface="Times New Roman" panose="02020603050405020304" pitchFamily="18" charset="0"/>
              </a:rPr>
              <a:t>jde konkrétně o </a:t>
            </a:r>
            <a:r>
              <a:rPr lang="cs-CZ" sz="1200" b="1" dirty="0">
                <a:solidFill>
                  <a:srgbClr val="002060"/>
                </a:solidFill>
                <a:latin typeface="Times New Roman" panose="02020603050405020304" pitchFamily="18" charset="0"/>
                <a:cs typeface="Times New Roman" panose="02020603050405020304" pitchFamily="18" charset="0"/>
              </a:rPr>
              <a:t>komunikaci</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a:solidFill>
                  <a:srgbClr val="002060"/>
                </a:solidFill>
                <a:latin typeface="Times New Roman" panose="02020603050405020304" pitchFamily="18" charset="0"/>
                <a:cs typeface="Times New Roman" panose="02020603050405020304" pitchFamily="18" charset="0"/>
              </a:rPr>
              <a:t>zpráv</a:t>
            </a:r>
            <a:r>
              <a:rPr lang="cs-CZ" sz="1200" dirty="0">
                <a:solidFill>
                  <a:srgbClr val="002060"/>
                </a:solidFill>
                <a:latin typeface="Times New Roman" panose="02020603050405020304" pitchFamily="18" charset="0"/>
                <a:cs typeface="Times New Roman" panose="02020603050405020304" pitchFamily="18" charset="0"/>
              </a:rPr>
              <a:t> o CSR a jejich snadnou </a:t>
            </a:r>
            <a:r>
              <a:rPr lang="cs-CZ" sz="1200" b="1" dirty="0">
                <a:solidFill>
                  <a:srgbClr val="002060"/>
                </a:solidFill>
                <a:latin typeface="Times New Roman" panose="02020603050405020304" pitchFamily="18" charset="0"/>
                <a:cs typeface="Times New Roman" panose="02020603050405020304" pitchFamily="18" charset="0"/>
              </a:rPr>
              <a:t>dostupnost</a:t>
            </a:r>
            <a:r>
              <a:rPr lang="cs-CZ" sz="1200" dirty="0">
                <a:solidFill>
                  <a:srgbClr val="002060"/>
                </a:solidFill>
                <a:latin typeface="Times New Roman" panose="02020603050405020304" pitchFamily="18" charset="0"/>
                <a:cs typeface="Times New Roman" panose="02020603050405020304" pitchFamily="18" charset="0"/>
              </a:rPr>
              <a:t> na webových stránkách dané společnosti.</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Dále je sledována i </a:t>
            </a:r>
            <a:r>
              <a:rPr lang="cs-CZ" sz="1200" b="1" dirty="0">
                <a:solidFill>
                  <a:srgbClr val="002060"/>
                </a:solidFill>
                <a:latin typeface="Times New Roman" panose="02020603050405020304" pitchFamily="18" charset="0"/>
                <a:cs typeface="Times New Roman" panose="02020603050405020304" pitchFamily="18" charset="0"/>
              </a:rPr>
              <a:t>pravidelnost</a:t>
            </a:r>
            <a:r>
              <a:rPr lang="cs-CZ" sz="1200" dirty="0">
                <a:solidFill>
                  <a:srgbClr val="002060"/>
                </a:solidFill>
                <a:latin typeface="Times New Roman" panose="02020603050405020304" pitchFamily="18" charset="0"/>
                <a:cs typeface="Times New Roman" panose="02020603050405020304" pitchFamily="18" charset="0"/>
              </a:rPr>
              <a:t>, tzn., zda společnost každoročně publikuje své CSR aktivity a zda uveřejňuje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i starší Zprávy o CSR.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Ve třetím kritériu je hodnocena </a:t>
            </a:r>
            <a:r>
              <a:rPr lang="cs-CZ" sz="1200" b="1" dirty="0">
                <a:solidFill>
                  <a:srgbClr val="002060"/>
                </a:solidFill>
                <a:latin typeface="Times New Roman" panose="02020603050405020304" pitchFamily="18" charset="0"/>
                <a:cs typeface="Times New Roman" panose="02020603050405020304" pitchFamily="18" charset="0"/>
              </a:rPr>
              <a:t>komplexnost reportu</a:t>
            </a:r>
            <a:r>
              <a:rPr lang="cs-CZ" sz="1200" dirty="0">
                <a:solidFill>
                  <a:srgbClr val="002060"/>
                </a:solidFill>
                <a:latin typeface="Times New Roman" panose="02020603050405020304" pitchFamily="18" charset="0"/>
                <a:cs typeface="Times New Roman" panose="02020603050405020304" pitchFamily="18" charset="0"/>
              </a:rPr>
              <a:t>, tedy jestli jsou uvedeny informace ke všem pilířům společenské odpovědnosti (environmentální, ekonomický, sociální). Posledním obecným hlediskem pro srovnání reportů je </a:t>
            </a:r>
            <a:r>
              <a:rPr lang="cs-CZ" sz="1200" b="1" dirty="0">
                <a:solidFill>
                  <a:srgbClr val="002060"/>
                </a:solidFill>
                <a:latin typeface="Times New Roman" panose="02020603050405020304" pitchFamily="18" charset="0"/>
                <a:cs typeface="Times New Roman" panose="02020603050405020304" pitchFamily="18" charset="0"/>
              </a:rPr>
              <a:t>plánování a vyhodnocování realizovaných aktivit CSR</a:t>
            </a:r>
            <a:r>
              <a:rPr lang="cs-CZ" sz="1200" dirty="0">
                <a:solidFill>
                  <a:srgbClr val="002060"/>
                </a:solidFill>
                <a:latin typeface="Times New Roman" panose="02020603050405020304" pitchFamily="18" charset="0"/>
                <a:cs typeface="Times New Roman" panose="02020603050405020304" pitchFamily="18" charset="0"/>
              </a:rPr>
              <a:t>, které je vhodné do zpráv zahrnout.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Páté kritérium, zaměřené na </a:t>
            </a:r>
            <a:r>
              <a:rPr lang="cs-CZ" sz="1200" b="1" dirty="0">
                <a:solidFill>
                  <a:srgbClr val="002060"/>
                </a:solidFill>
                <a:latin typeface="Times New Roman" panose="02020603050405020304" pitchFamily="18" charset="0"/>
                <a:cs typeface="Times New Roman" panose="02020603050405020304" pitchFamily="18" charset="0"/>
              </a:rPr>
              <a:t>environmentální pilíř </a:t>
            </a:r>
            <a:r>
              <a:rPr lang="cs-CZ" sz="1200" dirty="0">
                <a:solidFill>
                  <a:srgbClr val="002060"/>
                </a:solidFill>
                <a:latin typeface="Times New Roman" panose="02020603050405020304" pitchFamily="18" charset="0"/>
                <a:cs typeface="Times New Roman" panose="02020603050405020304" pitchFamily="18" charset="0"/>
              </a:rPr>
              <a:t>CSR zjišťuje, zda společnosti </a:t>
            </a:r>
            <a:r>
              <a:rPr lang="cs-CZ" sz="1200" b="1" dirty="0">
                <a:solidFill>
                  <a:srgbClr val="002060"/>
                </a:solidFill>
                <a:latin typeface="Times New Roman" panose="02020603050405020304" pitchFamily="18" charset="0"/>
                <a:cs typeface="Times New Roman" panose="02020603050405020304" pitchFamily="18" charset="0"/>
              </a:rPr>
              <a:t>řeší problematiku </a:t>
            </a:r>
            <a:r>
              <a:rPr lang="cs-CZ" sz="1200" dirty="0">
                <a:solidFill>
                  <a:srgbClr val="002060"/>
                </a:solidFill>
                <a:latin typeface="Times New Roman" panose="02020603050405020304" pitchFamily="18" charset="0"/>
                <a:cs typeface="Times New Roman" panose="02020603050405020304" pitchFamily="18" charset="0"/>
              </a:rPr>
              <a:t>snižování emisí, spotřebu vody a dalších energií. Dále je pozornost zaměřena na </a:t>
            </a:r>
            <a:r>
              <a:rPr lang="cs-CZ" sz="1200" b="1" dirty="0">
                <a:solidFill>
                  <a:srgbClr val="002060"/>
                </a:solidFill>
                <a:latin typeface="Times New Roman" panose="02020603050405020304" pitchFamily="18" charset="0"/>
                <a:cs typeface="Times New Roman" panose="02020603050405020304" pitchFamily="18" charset="0"/>
              </a:rPr>
              <a:t>zavedení a dodržování odpadové politiky</a:t>
            </a:r>
            <a:r>
              <a:rPr lang="cs-CZ" sz="1200" dirty="0">
                <a:solidFill>
                  <a:srgbClr val="002060"/>
                </a:solidFill>
                <a:latin typeface="Times New Roman" panose="02020603050405020304" pitchFamily="18" charset="0"/>
                <a:cs typeface="Times New Roman" panose="02020603050405020304" pitchFamily="18" charset="0"/>
              </a:rPr>
              <a:t>, do které je řazeno například třídění odpadu, ekologický provoz či zavedení ISO norem nebo jiných certifikací.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97932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Charakteristika kritérií</a:t>
            </a:r>
          </a:p>
        </p:txBody>
      </p:sp>
      <p:sp>
        <p:nvSpPr>
          <p:cNvPr id="5" name="Zástupný symbol pro obsah 2"/>
          <p:cNvSpPr txBox="1">
            <a:spLocks/>
          </p:cNvSpPr>
          <p:nvPr/>
        </p:nvSpPr>
        <p:spPr>
          <a:xfrm>
            <a:off x="3739852" y="411511"/>
            <a:ext cx="4079912"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Kritéria v oblasti </a:t>
            </a:r>
            <a:r>
              <a:rPr lang="cs-CZ" sz="1200" b="1" dirty="0">
                <a:solidFill>
                  <a:srgbClr val="002060"/>
                </a:solidFill>
                <a:latin typeface="Times New Roman" panose="02020603050405020304" pitchFamily="18" charset="0"/>
                <a:cs typeface="Times New Roman" panose="02020603050405020304" pitchFamily="18" charset="0"/>
              </a:rPr>
              <a:t>ekonomické</a:t>
            </a:r>
            <a:r>
              <a:rPr lang="cs-CZ" sz="1200" dirty="0">
                <a:solidFill>
                  <a:srgbClr val="002060"/>
                </a:solidFill>
                <a:latin typeface="Times New Roman" panose="02020603050405020304" pitchFamily="18" charset="0"/>
                <a:cs typeface="Times New Roman" panose="02020603050405020304" pitchFamily="18" charset="0"/>
              </a:rPr>
              <a:t> sledují </a:t>
            </a:r>
            <a:r>
              <a:rPr lang="cs-CZ" sz="1200" b="1" dirty="0">
                <a:solidFill>
                  <a:srgbClr val="002060"/>
                </a:solidFill>
                <a:latin typeface="Times New Roman" panose="02020603050405020304" pitchFamily="18" charset="0"/>
                <a:cs typeface="Times New Roman" panose="02020603050405020304" pitchFamily="18" charset="0"/>
              </a:rPr>
              <a:t>zavedení, dodržování a publikování etického kodexu </a:t>
            </a:r>
            <a:r>
              <a:rPr lang="cs-CZ" sz="1200" dirty="0">
                <a:solidFill>
                  <a:srgbClr val="002060"/>
                </a:solidFill>
                <a:latin typeface="Times New Roman" panose="02020603050405020304" pitchFamily="18" charset="0"/>
                <a:cs typeface="Times New Roman" panose="02020603050405020304" pitchFamily="18" charset="0"/>
              </a:rPr>
              <a:t>společnosti a také zda vybrané firmy vykazují </a:t>
            </a:r>
            <a:r>
              <a:rPr lang="cs-CZ" sz="1200" b="1" dirty="0">
                <a:solidFill>
                  <a:srgbClr val="002060"/>
                </a:solidFill>
                <a:latin typeface="Times New Roman" panose="02020603050405020304" pitchFamily="18" charset="0"/>
                <a:cs typeface="Times New Roman" panose="02020603050405020304" pitchFamily="18" charset="0"/>
              </a:rPr>
              <a:t>komunikaci </a:t>
            </a:r>
            <a:r>
              <a:rPr lang="cs-CZ" sz="1200" dirty="0">
                <a:solidFill>
                  <a:srgbClr val="002060"/>
                </a:solidFill>
                <a:latin typeface="Times New Roman" panose="02020603050405020304" pitchFamily="18" charset="0"/>
                <a:cs typeface="Times New Roman" panose="02020603050405020304" pitchFamily="18" charset="0"/>
              </a:rPr>
              <a:t>a </a:t>
            </a:r>
            <a:r>
              <a:rPr lang="cs-CZ" sz="1200" b="1" dirty="0">
                <a:solidFill>
                  <a:srgbClr val="002060"/>
                </a:solidFill>
                <a:latin typeface="Times New Roman" panose="02020603050405020304" pitchFamily="18" charset="0"/>
                <a:cs typeface="Times New Roman" panose="02020603050405020304" pitchFamily="18" charset="0"/>
              </a:rPr>
              <a:t>spolupráci se svými stakeholdery</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200" dirty="0">
                <a:solidFill>
                  <a:srgbClr val="002060"/>
                </a:solidFill>
                <a:latin typeface="Times New Roman" panose="02020603050405020304" pitchFamily="18" charset="0"/>
                <a:cs typeface="Times New Roman" panose="02020603050405020304" pitchFamily="18" charset="0"/>
              </a:rPr>
              <a:t>Tímto je v rámci případové studie míněno například společensky odpovědný výběr dodavatelů či uplatňování etického dodavatelského kodexu, transparentnost zveřejňovaných informací apod.</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Pilíř </a:t>
            </a:r>
            <a:r>
              <a:rPr lang="cs-CZ" sz="1200" b="1" dirty="0">
                <a:solidFill>
                  <a:srgbClr val="002060"/>
                </a:solidFill>
                <a:latin typeface="Times New Roman" panose="02020603050405020304" pitchFamily="18" charset="0"/>
                <a:cs typeface="Times New Roman" panose="02020603050405020304" pitchFamily="18" charset="0"/>
              </a:rPr>
              <a:t>sociální</a:t>
            </a:r>
            <a:r>
              <a:rPr lang="cs-CZ" sz="1200" dirty="0">
                <a:solidFill>
                  <a:srgbClr val="002060"/>
                </a:solidFill>
                <a:latin typeface="Times New Roman" panose="02020603050405020304" pitchFamily="18" charset="0"/>
                <a:cs typeface="Times New Roman" panose="02020603050405020304" pitchFamily="18" charset="0"/>
              </a:rPr>
              <a:t> je zaměřen na </a:t>
            </a:r>
            <a:r>
              <a:rPr lang="cs-CZ" sz="1200" b="1" dirty="0">
                <a:solidFill>
                  <a:srgbClr val="002060"/>
                </a:solidFill>
                <a:latin typeface="Times New Roman" panose="02020603050405020304" pitchFamily="18" charset="0"/>
                <a:cs typeface="Times New Roman" panose="02020603050405020304" pitchFamily="18" charset="0"/>
              </a:rPr>
              <a:t>realizaci zaměstnanecké politiky</a:t>
            </a:r>
            <a:r>
              <a:rPr lang="cs-CZ" sz="1200" dirty="0">
                <a:solidFill>
                  <a:srgbClr val="002060"/>
                </a:solidFill>
                <a:latin typeface="Times New Roman" panose="02020603050405020304" pitchFamily="18" charset="0"/>
                <a:cs typeface="Times New Roman" panose="02020603050405020304" pitchFamily="18" charset="0"/>
              </a:rPr>
              <a:t>, kde je možno zahrnout benefity pro zaměstnance, vzdělávání a možnost kariérního růstu, mimopracovní aktivity či možnost využít firemní majetek i k soukromým účelům a také přístupy a aktivity společnosti vůči komunitě, na kterou má dopad její působnosti.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19750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Plzeňský Prazdroj, a.s.</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1"/>
            <a:ext cx="4079912"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Ve své zprávě o CSR z roku 2014 se Plzeňský Prazdroj, a.s. zmiňuje i o podpoře a rozvoji regionu ve kterém působí pomocí řady projektů, dále o podpoře prevenci HIV a také o historickém odkazu, který firma buduje.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Celý report o společenské odpovědnosti je z informačního hlediska rozsáhlý, ale přesto stručný. Graficky je zpracován velmi rozmanitě, ale přesto disponuje ucelenou strukturou. Působí profesionálně a zaujme velké spektrum zákazníků a spřízněných osob.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CSR report je na stránkách společnosti Plzeňský Prazdroj, a.s. lehce dostupný a přehledně publikovaný.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Lze jej najít v záložce O nás, kde je zpřístupněn archív CSR reportů. Nejaktuálnější společensky odpovědné aktivity Plzeňského Prazdroje uvádí Zpráva o trvale udržitelném rozvoji v roce 2014. Společnost publikuje CSR reporty v ročních intervalech.</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610161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Plzeňský Prazdroj, a.s.</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1"/>
            <a:ext cx="4144516"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environmentálních kritérií</a:t>
            </a:r>
          </a:p>
          <a:p>
            <a:r>
              <a:rPr lang="cs-CZ" sz="1000" dirty="0">
                <a:solidFill>
                  <a:srgbClr val="002060"/>
                </a:solidFill>
                <a:latin typeface="Times New Roman" panose="02020603050405020304" pitchFamily="18" charset="0"/>
                <a:cs typeface="Times New Roman" panose="02020603050405020304" pitchFamily="18" charset="0"/>
              </a:rPr>
              <a:t>V oblasti řešení procesů snižování emisí, spotřeby vody a energie se Plzeňský Prazdroj angažuje do aktivit souvisejících se snižováním spotřeby vody. Společnost plní kritéria snižování spotřeby vody při výrobě piva, čištění tanků apod. V oblasti snižování spotřeby energie a úrovně emisí si společnost klade za cíl snížit výsledky z roku 2008 na 50 %. Pro splnění cílů zavádí úsporná opatření a využívá odpady jako zdroj energie. Odpovědnou odpadovou politiku vykazují používáním recyklovaných materiálů a obalů, tříděním odpadů a směřují k politice provozu s nulovým odpadem. </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000" dirty="0">
                <a:solidFill>
                  <a:srgbClr val="002060"/>
                </a:solidFill>
                <a:latin typeface="Times New Roman" panose="02020603050405020304" pitchFamily="18" charset="0"/>
                <a:cs typeface="Times New Roman" panose="02020603050405020304" pitchFamily="18" charset="0"/>
              </a:rPr>
              <a:t>Plzeňský prazdroj respektuje lidská práva a pro transparentní a etické podnikání založil etickou komisi Plzeňského Prazdroje a využívá tři ombudsmany pro otázky etiky. Společnost si zakládá na jednání a spolupráci s odpovědnými dodavateli. Uzavírá víceleté kontrakty, preferuje české dodavatele a informuje je o tržním vývoji.  </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000" dirty="0">
                <a:solidFill>
                  <a:srgbClr val="002060"/>
                </a:solidFill>
                <a:latin typeface="Times New Roman" panose="02020603050405020304" pitchFamily="18" charset="0"/>
                <a:cs typeface="Times New Roman" panose="02020603050405020304" pitchFamily="18" charset="0"/>
              </a:rPr>
              <a:t>Zaměstnanecká politika se zdá být pro Plzeňský Prazdroj prioritou. Férové jednání, spravedlivé odměňování, rovnost mužů a žen, bezpečnost na pracovišti, prorodinná politika a zdravé a antidiskriminační pracovní prostředí je pro něj samozřejmostí. Společnost je členem Memoranda Diverzita 2013+, čímž stvrdili rovný přístup k zaměstnávání mužů a žen. Podpora místní komunity je realizována prostřednictvím firemního dobrovolnictví, programu Prazdroj lidem či ENGAGE, dne dobrovolnictví </a:t>
            </a:r>
            <a:r>
              <a:rPr lang="cs-CZ" sz="1000" dirty="0" err="1">
                <a:solidFill>
                  <a:srgbClr val="002060"/>
                </a:solidFill>
                <a:latin typeface="Times New Roman" panose="02020603050405020304" pitchFamily="18" charset="0"/>
                <a:cs typeface="Times New Roman" panose="02020603050405020304" pitchFamily="18" charset="0"/>
              </a:rPr>
              <a:t>Give&amp;Gain</a:t>
            </a:r>
            <a:r>
              <a:rPr lang="cs-CZ" sz="1000" dirty="0">
                <a:solidFill>
                  <a:srgbClr val="002060"/>
                </a:solidFill>
                <a:latin typeface="Times New Roman" panose="02020603050405020304" pitchFamily="18" charset="0"/>
                <a:cs typeface="Times New Roman" panose="02020603050405020304" pitchFamily="18" charset="0"/>
              </a:rPr>
              <a:t> 2013 a dalších projektů, jimiž podporují neziskové projekty a tedy rozvoj regionů.</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733287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KPMG Česká republika, s.r.o.</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1"/>
            <a:ext cx="4079912"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CSR reporting společnosti KPMG Česká republika, s.r.o. je vykazován přehledně v záložce O nás a v sekci Společenská odpovědnost je dostupná zpráva s názvem Naše cesta k udržitelnému podnikání 2013.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Vzhledem k chybějícímu archívu CSR zpráv a zpožděnému vydávání nesplňuje kritérium včasnosti a pravidelnosti publikování CSR reportů.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Struktura zprávy je přehledná a informuje o aktivitách ve všech pilířích společenské odpovědnosti.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Dosažené výsledky vyčíslují, komentují a zveřejňují, avšak neplánují aktivity na další období, proto nemůže být splněno čtvrté kritérium.</a:t>
            </a: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7544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Analýza jednotlivých reportů</a:t>
            </a:r>
          </a:p>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b="1" dirty="0">
                <a:solidFill>
                  <a:schemeClr val="bg1"/>
                </a:solidFill>
                <a:latin typeface="Times New Roman" panose="02020603050405020304" pitchFamily="18" charset="0"/>
                <a:cs typeface="Times New Roman" panose="02020603050405020304" pitchFamily="18" charset="0"/>
              </a:rPr>
              <a:t>KPMG Česká republika, s.r.o.</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1"/>
            <a:ext cx="421652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environmentálních kritérií</a:t>
            </a:r>
          </a:p>
          <a:p>
            <a:r>
              <a:rPr lang="cs-CZ" sz="1000" dirty="0">
                <a:solidFill>
                  <a:srgbClr val="002060"/>
                </a:solidFill>
                <a:latin typeface="Times New Roman" panose="02020603050405020304" pitchFamily="18" charset="0"/>
                <a:cs typeface="Times New Roman" panose="02020603050405020304" pitchFamily="18" charset="0"/>
              </a:rPr>
              <a:t>Společnost řeší snižování spotřeby vody, energie a úrovně emisí politikou minimalizace dopadů podnikání na životní prostředí. Ve všech kancelářích preferují konzumaci kohoutkové vody, snižuje se uhlíková stopa všech zaměstnanců a využívají ekologické dopravní prostředky. Mezi prioritní environmentální oblasti společnosti také patří odpadová politika, které se soustřeďuje především na omezení spotřeby kancelářského papíru a třídění odpadu. </a:t>
            </a:r>
          </a:p>
          <a:p>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ekonomických kritérií</a:t>
            </a:r>
          </a:p>
          <a:p>
            <a:r>
              <a:rPr lang="cs-CZ" sz="1000" dirty="0">
                <a:solidFill>
                  <a:srgbClr val="002060"/>
                </a:solidFill>
                <a:latin typeface="Times New Roman" panose="02020603050405020304" pitchFamily="18" charset="0"/>
                <a:cs typeface="Times New Roman" panose="02020603050405020304" pitchFamily="18" charset="0"/>
              </a:rPr>
              <a:t>Podnikatelská činnost se dle zprávy o CSR řídí přísnými pravidly etiky, transparentnosti a nezávislosti. Firemní kulturu shrnuje etický kodex. Se svými stakeholdery komunikují prostřednictvím etického dodavatelského kodexu, jež musí dodržovat všichni dodavatelé. Společnost tak spolupracuje pouze s odpovědnými obchodními partnery. </a:t>
            </a:r>
          </a:p>
          <a:p>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dirty="0">
                <a:solidFill>
                  <a:srgbClr val="002060"/>
                </a:solidFill>
                <a:latin typeface="Times New Roman" panose="02020603050405020304" pitchFamily="18" charset="0"/>
                <a:cs typeface="Times New Roman" panose="02020603050405020304" pitchFamily="18" charset="0"/>
              </a:rPr>
              <a:t>Splnění sociálních kritérií</a:t>
            </a:r>
          </a:p>
          <a:p>
            <a:r>
              <a:rPr lang="cs-CZ" sz="1000" dirty="0">
                <a:solidFill>
                  <a:srgbClr val="002060"/>
                </a:solidFill>
                <a:latin typeface="Times New Roman" panose="02020603050405020304" pitchFamily="18" charset="0"/>
                <a:cs typeface="Times New Roman" panose="02020603050405020304" pitchFamily="18" charset="0"/>
              </a:rPr>
              <a:t>Své zaměstnance společnost motivuje flexibilní pracovní dobou, možností cvičení jógy na pracovištích. Realizuje program Zdravá firma, spolupracuje se zdravotními pojišťovnami a svým zaměstnancům chce nastolit rovnováhu a zdraví, sport a zábavu. V rámci podpory místní komunity se angažuje do zlepšení finanční gramotnosti seniorů, poskytování školení a služeb pro bono různým neziskovým organizacím a projektům.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Reporting –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případová studie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8922380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14356</TotalTime>
  <Words>2972</Words>
  <Application>Microsoft Office PowerPoint</Application>
  <PresentationFormat>Předvádění na obrazovce (16:9)</PresentationFormat>
  <Paragraphs>412</Paragraphs>
  <Slides>21</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Enriqueta</vt:lpstr>
      <vt:lpstr>Times New Roman</vt:lpstr>
      <vt:lpstr>Wingdings</vt:lpstr>
      <vt:lpstr>SLU</vt:lpstr>
      <vt:lpstr>Případová studie –  hodnocení reportingu vybraných společností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Vyhodnocení plněných kritérií obsažených v reportech CSR</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407</cp:revision>
  <dcterms:created xsi:type="dcterms:W3CDTF">2016-07-06T15:42:34Z</dcterms:created>
  <dcterms:modified xsi:type="dcterms:W3CDTF">2021-09-17T07:27:23Z</dcterms:modified>
</cp:coreProperties>
</file>