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422" r:id="rId3"/>
    <p:sldId id="405" r:id="rId4"/>
    <p:sldId id="413" r:id="rId5"/>
    <p:sldId id="410" r:id="rId6"/>
    <p:sldId id="411" r:id="rId7"/>
    <p:sldId id="409" r:id="rId8"/>
    <p:sldId id="428" r:id="rId9"/>
    <p:sldId id="427" r:id="rId10"/>
    <p:sldId id="425" r:id="rId11"/>
    <p:sldId id="424" r:id="rId12"/>
    <p:sldId id="406" r:id="rId13"/>
    <p:sldId id="407" r:id="rId14"/>
    <p:sldId id="408" r:id="rId15"/>
    <p:sldId id="429" r:id="rId16"/>
    <p:sldId id="430" r:id="rId17"/>
    <p:sldId id="426" r:id="rId18"/>
    <p:sldId id="431" r:id="rId19"/>
    <p:sldId id="412" r:id="rId20"/>
    <p:sldId id="414" r:id="rId21"/>
    <p:sldId id="418" r:id="rId22"/>
    <p:sldId id="415" r:id="rId23"/>
    <p:sldId id="416" r:id="rId24"/>
    <p:sldId id="417" r:id="rId25"/>
    <p:sldId id="419" r:id="rId26"/>
    <p:sldId id="420" r:id="rId27"/>
    <p:sldId id="421" r:id="rId28"/>
    <p:sldId id="423" r:id="rId2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08.01.2021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8501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management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snižování rizika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KRIZOVÝ MANAGEMENT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cs-CZ" sz="1600" dirty="0"/>
              <a:t>Typy diverzifikačních strategií: </a:t>
            </a:r>
          </a:p>
          <a:p>
            <a:pPr lvl="0" algn="just"/>
            <a:r>
              <a:rPr lang="cs-CZ" sz="1600" b="1" dirty="0" smtClean="0"/>
              <a:t>Strategie </a:t>
            </a:r>
            <a:r>
              <a:rPr lang="cs-CZ" sz="1600" b="1" dirty="0"/>
              <a:t>soustředná </a:t>
            </a:r>
            <a:r>
              <a:rPr lang="cs-CZ" sz="1600" dirty="0"/>
              <a:t>– dochází k rozšíření aktivit v oblasti původních podnikových aktivit a tak zajistit plně své postavení na pomalu se rozvíjejícím nebo stagnujícím </a:t>
            </a:r>
            <a:r>
              <a:rPr lang="cs-CZ" sz="1600" dirty="0" smtClean="0"/>
              <a:t>trhu.</a:t>
            </a:r>
            <a:endParaRPr lang="cs-CZ" sz="1600" dirty="0"/>
          </a:p>
          <a:p>
            <a:pPr lvl="0" algn="just"/>
            <a:r>
              <a:rPr lang="cs-CZ" sz="1600" b="1" dirty="0" smtClean="0"/>
              <a:t>Strategie </a:t>
            </a:r>
            <a:r>
              <a:rPr lang="cs-CZ" sz="1600" b="1" dirty="0"/>
              <a:t>horizontální </a:t>
            </a:r>
            <a:r>
              <a:rPr lang="cs-CZ" sz="1600" dirty="0"/>
              <a:t>– dochází k zavádění nových produktů, které se nevztahují k hlavním činnostem podniku, ale je o ně zájem současných </a:t>
            </a:r>
            <a:r>
              <a:rPr lang="cs-CZ" sz="1600" dirty="0" smtClean="0"/>
              <a:t>zákazníků.</a:t>
            </a:r>
            <a:endParaRPr lang="cs-CZ" sz="1600" dirty="0"/>
          </a:p>
          <a:p>
            <a:pPr algn="just"/>
            <a:r>
              <a:rPr lang="cs-CZ" sz="1600" b="1" dirty="0" smtClean="0"/>
              <a:t>strategie </a:t>
            </a:r>
            <a:r>
              <a:rPr lang="cs-CZ" sz="1600" b="1" dirty="0"/>
              <a:t>související diverzifikace </a:t>
            </a:r>
            <a:r>
              <a:rPr lang="cs-CZ" sz="1600" dirty="0"/>
              <a:t>– související diverzifikace představuje strategický přístup k tvorbě hodnot, neboť je založen na využívání vazeb mezi řetězci aktivit a nákladů různých podniků ke snížení nákladů, přenosu dovedností a technologických znalostí a získání prospěchu z jiných druhů strategického přizpůsobení.</a:t>
            </a:r>
          </a:p>
          <a:p>
            <a:pPr algn="just"/>
            <a:r>
              <a:rPr lang="cs-CZ" sz="1600" b="1" dirty="0" smtClean="0"/>
              <a:t>Strategie </a:t>
            </a:r>
            <a:r>
              <a:rPr lang="cs-CZ" sz="1600" b="1" dirty="0"/>
              <a:t>nesouvisející diverzifikace</a:t>
            </a:r>
            <a:r>
              <a:rPr lang="cs-CZ" sz="1600" dirty="0"/>
              <a:t> – nesouvisející diverzifikace představuje finanční přístup k diverzifikaci, kdy hodnota akcionářů vzrůstá z nápadného rozmístění firemních finančních zdrojů a z výkonných dovedností při zjišťování finančně atraktivních obchodních příležitostí.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rizika: diverzifikační strategie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4849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0621" y="771550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Diverzifikace může být vertikální nebo horizontální. </a:t>
            </a:r>
          </a:p>
          <a:p>
            <a:pPr marL="0" indent="0" algn="just">
              <a:buNone/>
            </a:pPr>
            <a:endParaRPr lang="cs-CZ" sz="1800" dirty="0" smtClean="0"/>
          </a:p>
          <a:p>
            <a:pPr algn="just"/>
            <a:r>
              <a:rPr lang="cs-CZ" sz="1800" dirty="0" smtClean="0"/>
              <a:t>Při </a:t>
            </a:r>
            <a:r>
              <a:rPr lang="cs-CZ" sz="1800" b="1" dirty="0"/>
              <a:t>vertikální diverzifikaci</a:t>
            </a:r>
            <a:r>
              <a:rPr lang="cs-CZ" sz="1800" dirty="0"/>
              <a:t> výroby, kdy vyrábíme určitý produkt, můžeme nákup jednotlivých komponentů zaměnit za vlastní výrobu těchto komponentů (na straně vstupů), popřípadě na straně výstupů můžeme hotové výrobky prodávat sami a nedodávat je do cizí prodejní sítě. </a:t>
            </a:r>
            <a:endParaRPr lang="cs-CZ" sz="1800" dirty="0" smtClean="0"/>
          </a:p>
          <a:p>
            <a:pPr algn="just"/>
            <a:r>
              <a:rPr lang="cs-CZ" sz="1800" dirty="0" smtClean="0"/>
              <a:t>Tento </a:t>
            </a:r>
            <a:r>
              <a:rPr lang="cs-CZ" sz="1800" dirty="0"/>
              <a:t>způsob diverzifikace snižuje riziko závislosti firmy na dodavatelích výrobních komponent, snižuje riziko kontaktu s nesolventním odběratelem firmy a zkracuje hodnotový řetězec (tzv. </a:t>
            </a:r>
            <a:r>
              <a:rPr lang="cs-CZ" sz="1800" i="1" dirty="0" err="1"/>
              <a:t>value</a:t>
            </a:r>
            <a:r>
              <a:rPr lang="cs-CZ" sz="1800" dirty="0"/>
              <a:t> </a:t>
            </a:r>
            <a:r>
              <a:rPr lang="cs-CZ" sz="1800" i="1" dirty="0" err="1"/>
              <a:t>chain</a:t>
            </a:r>
            <a:r>
              <a:rPr lang="cs-CZ" sz="1800" dirty="0"/>
              <a:t>).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rizika: diverzifikační strategie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7629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Při </a:t>
            </a:r>
            <a:r>
              <a:rPr lang="cs-CZ" sz="1800" b="1" dirty="0"/>
              <a:t>horizontální </a:t>
            </a:r>
            <a:r>
              <a:rPr lang="cs-CZ" sz="1800" b="1" dirty="0" smtClean="0"/>
              <a:t>diverzifikaci </a:t>
            </a:r>
            <a:r>
              <a:rPr lang="cs-CZ" sz="1800" dirty="0" smtClean="0"/>
              <a:t>dochází </a:t>
            </a:r>
            <a:r>
              <a:rPr lang="cs-CZ" sz="1800" dirty="0"/>
              <a:t>k rozšiřování výroby o další výrobky různé povahy, které buď doplňují náš původní program, nebo vycházejí z výrobních znalostí firmy. </a:t>
            </a:r>
            <a:endParaRPr lang="cs-CZ" sz="1800" dirty="0" smtClean="0"/>
          </a:p>
          <a:p>
            <a:pPr algn="just"/>
            <a:r>
              <a:rPr lang="cs-CZ" sz="1800" dirty="0" smtClean="0"/>
              <a:t>Konkrétně </a:t>
            </a:r>
            <a:r>
              <a:rPr lang="cs-CZ" sz="1800" dirty="0"/>
              <a:t>můžeme například uvést výrobce křišťálových lustrů, kteří rozšíří svoji produkci o výrobu křišťálových skleněných figurek. </a:t>
            </a:r>
            <a:endParaRPr lang="cs-CZ" sz="1800" dirty="0" smtClean="0"/>
          </a:p>
          <a:p>
            <a:pPr algn="just"/>
            <a:r>
              <a:rPr lang="cs-CZ" sz="1800" dirty="0" smtClean="0"/>
              <a:t>S</a:t>
            </a:r>
            <a:r>
              <a:rPr lang="cs-CZ" sz="1800" dirty="0"/>
              <a:t> horizontální diverzifikací se můžeme setkat u řady českých bank, které výrazně rozšířily své portfolio produktů a služeb o produkty dceřiných leasingových firem, pojišťoven, stavebních spořitelen, faktoringových firem atd.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rizika: diverzifikační strategie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84944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Příbuzná </a:t>
            </a:r>
            <a:r>
              <a:rPr lang="cs-CZ" sz="1800" b="1" dirty="0"/>
              <a:t>diverzifikace</a:t>
            </a:r>
            <a:r>
              <a:rPr lang="cs-CZ" sz="1800" dirty="0"/>
              <a:t> zavádí výrobky, které souvisí s know-how firmy, s jejími technologickými zkušenostmi a finančními a marketingovými možnostmi. </a:t>
            </a:r>
            <a:endParaRPr lang="cs-CZ" sz="1800" dirty="0" smtClean="0"/>
          </a:p>
          <a:p>
            <a:pPr algn="just"/>
            <a:r>
              <a:rPr lang="cs-CZ" sz="1800" dirty="0" smtClean="0"/>
              <a:t>Tento </a:t>
            </a:r>
            <a:r>
              <a:rPr lang="cs-CZ" sz="1800" dirty="0"/>
              <a:t>druh diverzifikace má své výhody (znalost oboru, prostředí, know-how, databáze zákazníků apod.) i nevýhody (diverzifikace je příliš úzká, jedná se o velice příbuzné obory, kdy prodej jednoho z nich ovlivňuje i obor související – jinými slovy: „vejce jsou sice v několika košících, ale stále je držíme v jedné ruce</a:t>
            </a:r>
            <a:r>
              <a:rPr lang="cs-CZ" sz="1800" dirty="0" smtClean="0"/>
              <a:t>“).</a:t>
            </a:r>
          </a:p>
          <a:p>
            <a:pPr algn="just"/>
            <a:r>
              <a:rPr lang="cs-CZ" sz="1800" dirty="0"/>
              <a:t>Další možností je </a:t>
            </a:r>
            <a:r>
              <a:rPr lang="cs-CZ" sz="1800" b="1" dirty="0"/>
              <a:t>diverzifikace do nepříbuzných oborů</a:t>
            </a:r>
            <a:r>
              <a:rPr lang="cs-CZ" sz="1800" dirty="0"/>
              <a:t>. Při této diverzifikaci dochází i ke změně stávající výrobní a obchodní </a:t>
            </a:r>
            <a:r>
              <a:rPr lang="cs-CZ" sz="1800" dirty="0" smtClean="0"/>
              <a:t>strategie</a:t>
            </a:r>
          </a:p>
          <a:p>
            <a:pPr algn="just"/>
            <a:r>
              <a:rPr lang="cs-CZ" sz="1800" dirty="0" smtClean="0"/>
              <a:t>Například jedna </a:t>
            </a:r>
            <a:r>
              <a:rPr lang="cs-CZ" sz="1800" dirty="0"/>
              <a:t>strojírenská firma, působící v okolí Brna, se rozhodla, že bude podnikat v oblasti cestovního ruchu a prodeje aut. Následně založila jak cestovní kancelář, tak i autosalon. Tyto zcela nové podnikatelské aktivity byly velmi vzdáleny původnímu oboru podnikání ve strojírenství.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rizika: diverzifikační strategie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14375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Uplatňují se i další diverzifikace, například </a:t>
            </a:r>
            <a:r>
              <a:rPr lang="cs-CZ" sz="1700" b="1" dirty="0" smtClean="0"/>
              <a:t>geografická (teritoriální)</a:t>
            </a:r>
            <a:r>
              <a:rPr lang="cs-CZ" sz="1700" dirty="0" smtClean="0"/>
              <a:t>, </a:t>
            </a:r>
            <a:r>
              <a:rPr lang="cs-CZ" sz="1700" dirty="0"/>
              <a:t>kdy dochází ke zřizování poboček malých a středních firem v zemích s nižšími daněmi nebo jinými podmínkami pro podporu podnikání. Nadnárodní automobilové firmy se rozhodnou pro tuto diverzifikaci mimo jiné i kvůli levné pracovní síle a malé pravděpodobnosti současného zhoršení hospodářských podmínek ve všech zemích, kde jsou umístěny jejich výrobní závody. </a:t>
            </a:r>
            <a:endParaRPr lang="cs-CZ" sz="1700" dirty="0" smtClean="0"/>
          </a:p>
          <a:p>
            <a:pPr algn="just"/>
            <a:r>
              <a:rPr lang="cs-CZ" sz="1700" dirty="0"/>
              <a:t>Diverzifikace na nové trhy a teritoria přináší obdobný efekt jako výrobková diverzifikace</a:t>
            </a:r>
            <a:r>
              <a:rPr lang="cs-CZ" sz="1700" dirty="0" smtClean="0"/>
              <a:t>. Podnik, který </a:t>
            </a:r>
            <a:r>
              <a:rPr lang="cs-CZ" sz="1700" dirty="0"/>
              <a:t>působí na menším národním trhu </a:t>
            </a:r>
            <a:r>
              <a:rPr lang="cs-CZ" sz="1700" dirty="0" smtClean="0"/>
              <a:t>a </a:t>
            </a:r>
            <a:r>
              <a:rPr lang="cs-CZ" sz="1700" dirty="0"/>
              <a:t>chce i nadále prosperovat musí expandovat a zaměřit se i na zahraniční trhy</a:t>
            </a:r>
            <a:r>
              <a:rPr lang="cs-CZ" sz="1700" dirty="0" smtClean="0"/>
              <a:t>. Teritoriální </a:t>
            </a:r>
            <a:r>
              <a:rPr lang="cs-CZ" sz="1700" dirty="0"/>
              <a:t>diverzifikace také znamená rozprostření rizika</a:t>
            </a:r>
            <a:r>
              <a:rPr lang="cs-CZ" sz="1700" dirty="0" smtClean="0"/>
              <a:t>. Například </a:t>
            </a:r>
            <a:r>
              <a:rPr lang="cs-CZ" sz="1700" dirty="0"/>
              <a:t>vysoká inflace nebo i recese </a:t>
            </a:r>
            <a:r>
              <a:rPr lang="cs-CZ" sz="1700" dirty="0" smtClean="0"/>
              <a:t>v jedné </a:t>
            </a:r>
            <a:r>
              <a:rPr lang="cs-CZ" sz="1700" dirty="0"/>
              <a:t>zemi (jeden trh) </a:t>
            </a:r>
            <a:r>
              <a:rPr lang="cs-CZ" sz="1700" dirty="0" smtClean="0"/>
              <a:t>může být </a:t>
            </a:r>
            <a:r>
              <a:rPr lang="cs-CZ" sz="1700" dirty="0"/>
              <a:t>vyrovnávána hospodářským růstem </a:t>
            </a:r>
            <a:r>
              <a:rPr lang="cs-CZ" sz="1700" dirty="0" smtClean="0"/>
              <a:t>v jiné </a:t>
            </a:r>
            <a:r>
              <a:rPr lang="cs-CZ" sz="1700" dirty="0"/>
              <a:t>zemi</a:t>
            </a:r>
            <a:r>
              <a:rPr lang="cs-CZ" sz="1700" dirty="0" smtClean="0"/>
              <a:t>. Ale </a:t>
            </a:r>
            <a:r>
              <a:rPr lang="cs-CZ" sz="1700" dirty="0"/>
              <a:t>to nemusí v globálním </a:t>
            </a:r>
            <a:r>
              <a:rPr lang="cs-CZ" sz="1700" dirty="0" smtClean="0"/>
              <a:t>světě již </a:t>
            </a:r>
            <a:r>
              <a:rPr lang="cs-CZ" sz="1700" dirty="0"/>
              <a:t>platit. Hospodářský problém jedné velké země </a:t>
            </a:r>
            <a:r>
              <a:rPr lang="cs-CZ" sz="1700" dirty="0" smtClean="0"/>
              <a:t>v důsledku </a:t>
            </a:r>
            <a:r>
              <a:rPr lang="cs-CZ" sz="1700" dirty="0"/>
              <a:t>provázanosti trhů přenáší ekonomické problémy i do jiných zemí</a:t>
            </a: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rizika: diverzifikační strategie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8587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Často </a:t>
            </a:r>
            <a:r>
              <a:rPr lang="cs-CZ" sz="1800" dirty="0"/>
              <a:t>firmy používají i </a:t>
            </a:r>
            <a:r>
              <a:rPr lang="cs-CZ" sz="1800" b="1" dirty="0"/>
              <a:t>diverzifikaci dodavatelů</a:t>
            </a:r>
            <a:r>
              <a:rPr lang="cs-CZ" sz="1800" dirty="0"/>
              <a:t> (dodávky strategických surovin pro firmu jsou rozloženy na více dodavatelů), setkáme se i s </a:t>
            </a:r>
            <a:r>
              <a:rPr lang="cs-CZ" sz="1800" b="1" dirty="0"/>
              <a:t>diverzifikací odběratelů (</a:t>
            </a:r>
            <a:r>
              <a:rPr lang="cs-CZ" sz="1800" dirty="0"/>
              <a:t>podnik má více zákazníků, strukturovaných tak, aby jej výpadek jednoho z nich, byť významného, existenčně neohrozil</a:t>
            </a:r>
            <a:r>
              <a:rPr lang="cs-CZ" sz="1800" dirty="0" smtClean="0"/>
              <a:t>).</a:t>
            </a:r>
          </a:p>
          <a:p>
            <a:pPr algn="just"/>
            <a:r>
              <a:rPr lang="cs-CZ" sz="1800" dirty="0"/>
              <a:t>Velký a stabilní zákazník, </a:t>
            </a:r>
            <a:r>
              <a:rPr lang="cs-CZ" sz="1800" dirty="0" smtClean="0"/>
              <a:t>který odebírá </a:t>
            </a:r>
            <a:r>
              <a:rPr lang="cs-CZ" sz="1800" dirty="0"/>
              <a:t>pravidelně velké </a:t>
            </a:r>
            <a:r>
              <a:rPr lang="cs-CZ" sz="1800" dirty="0" smtClean="0"/>
              <a:t>množství </a:t>
            </a:r>
            <a:r>
              <a:rPr lang="cs-CZ" sz="1800" dirty="0"/>
              <a:t>výrobků, </a:t>
            </a:r>
            <a:r>
              <a:rPr lang="cs-CZ" sz="1800" dirty="0" smtClean="0"/>
              <a:t>je pro každý </a:t>
            </a:r>
            <a:r>
              <a:rPr lang="cs-CZ" sz="1800" dirty="0"/>
              <a:t>podnik vítaný</a:t>
            </a:r>
            <a:r>
              <a:rPr lang="cs-CZ" sz="1800" dirty="0" smtClean="0"/>
              <a:t>. Pro </a:t>
            </a:r>
            <a:r>
              <a:rPr lang="cs-CZ" sz="1800" dirty="0"/>
              <a:t>dodavatele to znamená úsporu nákladů a relativní jistotu</a:t>
            </a:r>
            <a:r>
              <a:rPr lang="cs-CZ" sz="1800" dirty="0" smtClean="0"/>
              <a:t>. Zákazník </a:t>
            </a:r>
            <a:r>
              <a:rPr lang="cs-CZ" sz="1800" dirty="0"/>
              <a:t>si je vědom své role a pozice a </a:t>
            </a:r>
            <a:r>
              <a:rPr lang="cs-CZ" sz="1800" dirty="0" smtClean="0"/>
              <a:t>může </a:t>
            </a:r>
            <a:r>
              <a:rPr lang="cs-CZ" sz="1800" dirty="0"/>
              <a:t>tlačit na </a:t>
            </a:r>
            <a:r>
              <a:rPr lang="cs-CZ" sz="1800" dirty="0" smtClean="0"/>
              <a:t>snížení </a:t>
            </a:r>
            <a:r>
              <a:rPr lang="cs-CZ" sz="1800" dirty="0"/>
              <a:t>cen, na delší lhůtu splatnosti faktur</a:t>
            </a:r>
            <a:r>
              <a:rPr lang="cs-CZ" sz="1800" dirty="0" smtClean="0"/>
              <a:t>, může požadovat </a:t>
            </a:r>
            <a:r>
              <a:rPr lang="cs-CZ" sz="1800" dirty="0"/>
              <a:t>dodatečné nebo doplňkové </a:t>
            </a:r>
            <a:r>
              <a:rPr lang="cs-CZ" sz="1800" dirty="0" smtClean="0"/>
              <a:t>služby. Pokud </a:t>
            </a:r>
            <a:r>
              <a:rPr lang="cs-CZ" sz="1800" dirty="0"/>
              <a:t>se </a:t>
            </a:r>
            <a:r>
              <a:rPr lang="cs-CZ" sz="1800" dirty="0" smtClean="0"/>
              <a:t>podnik váže </a:t>
            </a:r>
            <a:r>
              <a:rPr lang="cs-CZ" sz="1800" dirty="0"/>
              <a:t>jen na jednoho dodavatele nebo odběratele</a:t>
            </a:r>
            <a:r>
              <a:rPr lang="cs-CZ" sz="1800" dirty="0" smtClean="0"/>
              <a:t>, může </a:t>
            </a:r>
            <a:r>
              <a:rPr lang="cs-CZ" sz="1800" dirty="0"/>
              <a:t>být tím navázán i na jeho osud</a:t>
            </a:r>
            <a:r>
              <a:rPr lang="cs-CZ" sz="1800" dirty="0" smtClean="0"/>
              <a:t>. Podnik, který </a:t>
            </a:r>
            <a:r>
              <a:rPr lang="cs-CZ" sz="1800" dirty="0"/>
              <a:t>se zaměří na strategii jednoho byť velkého partnera</a:t>
            </a:r>
            <a:r>
              <a:rPr lang="cs-CZ" sz="1800" dirty="0" smtClean="0"/>
              <a:t>, by </a:t>
            </a:r>
            <a:r>
              <a:rPr lang="cs-CZ" sz="1800" dirty="0"/>
              <a:t>měl mít ve </a:t>
            </a:r>
            <a:r>
              <a:rPr lang="cs-CZ" sz="1800" dirty="0" smtClean="0"/>
              <a:t>svém krizovém </a:t>
            </a:r>
            <a:r>
              <a:rPr lang="cs-CZ" sz="1800" dirty="0"/>
              <a:t>scénáři a plánu alternativní řešení problémů</a:t>
            </a:r>
            <a:r>
              <a:rPr lang="cs-CZ" sz="1800" dirty="0" smtClean="0"/>
              <a:t>, které z takového </a:t>
            </a:r>
            <a:r>
              <a:rPr lang="cs-CZ" sz="1800" dirty="0"/>
              <a:t>partnerství případně mohou </a:t>
            </a:r>
            <a:r>
              <a:rPr lang="cs-CZ" sz="1800" dirty="0" smtClean="0"/>
              <a:t>vzniknout.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rizika: diverzifikační strategie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7530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Aliance a strategická partnerství </a:t>
            </a:r>
            <a:r>
              <a:rPr lang="cs-CZ" sz="1800" dirty="0" smtClean="0"/>
              <a:t>patří do oblasti diverzifikačních strategií .Jde </a:t>
            </a:r>
            <a:r>
              <a:rPr lang="cs-CZ" sz="1800" dirty="0"/>
              <a:t>obvykle o spojení podniků a cílem je poskytnutí vlastních významných aktivit druhým partnerům výměnou za získání jiných aktivit</a:t>
            </a:r>
            <a:r>
              <a:rPr lang="cs-CZ" sz="1800" dirty="0" smtClean="0"/>
              <a:t>, které </a:t>
            </a:r>
            <a:r>
              <a:rPr lang="cs-CZ" sz="1800" dirty="0"/>
              <a:t>podnik ve svém vlastnictví nemá</a:t>
            </a:r>
            <a:r>
              <a:rPr lang="cs-CZ" sz="1800" dirty="0" smtClean="0"/>
              <a:t>. Cílem </a:t>
            </a:r>
            <a:r>
              <a:rPr lang="cs-CZ" sz="1800" dirty="0"/>
              <a:t>je </a:t>
            </a:r>
            <a:r>
              <a:rPr lang="cs-CZ" sz="1800" dirty="0" smtClean="0"/>
              <a:t>dosažení </a:t>
            </a:r>
            <a:r>
              <a:rPr lang="cs-CZ" sz="1800" dirty="0"/>
              <a:t>synergického efektu </a:t>
            </a:r>
            <a:r>
              <a:rPr lang="cs-CZ" sz="1800" dirty="0" smtClean="0"/>
              <a:t>v důsledku </a:t>
            </a:r>
            <a:r>
              <a:rPr lang="cs-CZ" sz="1800" dirty="0"/>
              <a:t>spojení a i </a:t>
            </a:r>
            <a:r>
              <a:rPr lang="cs-CZ" sz="1800" dirty="0" smtClean="0"/>
              <a:t>rozložení </a:t>
            </a:r>
            <a:r>
              <a:rPr lang="cs-CZ" sz="1800" dirty="0"/>
              <a:t>rizika na více subjektů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 smtClean="0"/>
              <a:t>Aliance </a:t>
            </a:r>
            <a:r>
              <a:rPr lang="cs-CZ" sz="1800" dirty="0"/>
              <a:t>a strategické partnerství má pak podobu smluvních ujednání o společném výzkumu, o prodeji</a:t>
            </a:r>
            <a:r>
              <a:rPr lang="cs-CZ" sz="1800" dirty="0" smtClean="0"/>
              <a:t>, o </a:t>
            </a:r>
            <a:r>
              <a:rPr lang="cs-CZ" sz="1800" dirty="0"/>
              <a:t>výrobě</a:t>
            </a:r>
            <a:r>
              <a:rPr lang="cs-CZ" sz="1800" dirty="0" smtClean="0"/>
              <a:t>. Aliance </a:t>
            </a:r>
            <a:r>
              <a:rPr lang="cs-CZ" sz="1800" dirty="0"/>
              <a:t>a strategické partnerství </a:t>
            </a:r>
            <a:r>
              <a:rPr lang="cs-CZ" sz="1800" dirty="0" smtClean="0"/>
              <a:t>může </a:t>
            </a:r>
            <a:r>
              <a:rPr lang="cs-CZ" sz="1800" dirty="0"/>
              <a:t>znamenat i určité nové riziko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 smtClean="0"/>
              <a:t>Důležitým </a:t>
            </a:r>
            <a:r>
              <a:rPr lang="cs-CZ" sz="1800" dirty="0"/>
              <a:t>předpokladem takovéhoto partnerství je poznání druhého partnera</a:t>
            </a:r>
            <a:r>
              <a:rPr lang="cs-CZ" sz="1800" dirty="0" smtClean="0"/>
              <a:t>, nalezení </a:t>
            </a:r>
            <a:r>
              <a:rPr lang="cs-CZ" sz="1800" dirty="0"/>
              <a:t>společného cíle a shoda myšlení a jednání</a:t>
            </a:r>
            <a:r>
              <a:rPr lang="cs-CZ" sz="1800" dirty="0" smtClean="0"/>
              <a:t>. Prověření </a:t>
            </a:r>
            <a:r>
              <a:rPr lang="cs-CZ" sz="1800" dirty="0"/>
              <a:t>partnerů</a:t>
            </a:r>
            <a:r>
              <a:rPr lang="cs-CZ" sz="1800" dirty="0" smtClean="0"/>
              <a:t>, zjištění </a:t>
            </a:r>
            <a:r>
              <a:rPr lang="cs-CZ" sz="1800" dirty="0"/>
              <a:t>jejich finanční situace a zdrojů</a:t>
            </a:r>
            <a:r>
              <a:rPr lang="cs-CZ" sz="1800" dirty="0" smtClean="0"/>
              <a:t>, zjištění manažerských </a:t>
            </a:r>
            <a:r>
              <a:rPr lang="cs-CZ" sz="1800" dirty="0"/>
              <a:t>schopností a mnoho dalších informací je předpokladem pro rozhodnutí o vstupu do aliance a strategického partnerství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rizika: diverzifikační strategie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7160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Diverzifikační korporátní strategie </a:t>
            </a:r>
            <a:endParaRPr lang="cs-CZ" dirty="0"/>
          </a:p>
        </p:txBody>
      </p:sp>
      <p:graphicFrame>
        <p:nvGraphicFramePr>
          <p:cNvPr id="5" name="Zástupný symbol pro obsah 3"/>
          <p:cNvGraphicFramePr>
            <a:graphicFrameLocks/>
          </p:cNvGraphicFramePr>
          <p:nvPr>
            <p:extLst/>
          </p:nvPr>
        </p:nvGraphicFramePr>
        <p:xfrm>
          <a:off x="318355" y="1013249"/>
          <a:ext cx="8507289" cy="301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5763">
                  <a:extLst>
                    <a:ext uri="{9D8B030D-6E8A-4147-A177-3AD203B41FA5}">
                      <a16:colId xmlns:a16="http://schemas.microsoft.com/office/drawing/2014/main" val="1878963592"/>
                    </a:ext>
                  </a:extLst>
                </a:gridCol>
                <a:gridCol w="1849930">
                  <a:extLst>
                    <a:ext uri="{9D8B030D-6E8A-4147-A177-3AD203B41FA5}">
                      <a16:colId xmlns:a16="http://schemas.microsoft.com/office/drawing/2014/main" val="228178752"/>
                    </a:ext>
                  </a:extLst>
                </a:gridCol>
                <a:gridCol w="3821596">
                  <a:extLst>
                    <a:ext uri="{9D8B030D-6E8A-4147-A177-3AD203B41FA5}">
                      <a16:colId xmlns:a16="http://schemas.microsoft.com/office/drawing/2014/main" val="10995501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Typ diverzifikace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Příjmy z hlavní činnosti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Příklady 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6370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Jediné podnikání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&gt; 95%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Coca-Cola, Google, </a:t>
                      </a:r>
                      <a:r>
                        <a:rPr lang="cs-CZ" sz="1600" dirty="0" err="1" smtClean="0"/>
                        <a:t>Facebook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3150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Dominantní podnikání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70% - 95%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Nestlé, </a:t>
                      </a:r>
                      <a:r>
                        <a:rPr lang="cs-CZ" sz="1600" dirty="0" err="1" smtClean="0"/>
                        <a:t>Harley-Davidson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8145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Související diverzifikace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&lt;</a:t>
                      </a:r>
                      <a:r>
                        <a:rPr lang="cs-CZ" sz="1600" dirty="0" smtClean="0"/>
                        <a:t> 70%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42680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- s omezeným přístupem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Nike</a:t>
                      </a:r>
                      <a:r>
                        <a:rPr lang="cs-CZ" sz="1600" dirty="0" smtClean="0"/>
                        <a:t>, Johnson </a:t>
                      </a:r>
                      <a:r>
                        <a:rPr lang="en-US" sz="1600" dirty="0" smtClean="0"/>
                        <a:t>&amp;</a:t>
                      </a:r>
                      <a:r>
                        <a:rPr lang="cs-CZ" sz="1600" dirty="0" smtClean="0"/>
                        <a:t> Johnson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5693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- vázaná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Amazon,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Disney</a:t>
                      </a:r>
                      <a:r>
                        <a:rPr lang="cs-CZ" sz="1600" baseline="0" dirty="0" smtClean="0"/>
                        <a:t>, GE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6375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Nesouvisející diverzifikace (konglomerát)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&lt;</a:t>
                      </a:r>
                      <a:r>
                        <a:rPr lang="cs-CZ" sz="1600" dirty="0" smtClean="0"/>
                        <a:t> 70%</a:t>
                      </a:r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Yamaha, Berkshire</a:t>
                      </a:r>
                      <a:r>
                        <a:rPr lang="cs-CZ" sz="1600" baseline="0" dirty="0" smtClean="0"/>
                        <a:t> Hathaway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3080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591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Synergický efekt bývá vysvětlován jako efekt, který vznikne spojením několika prvků a je větší </a:t>
            </a:r>
            <a:r>
              <a:rPr lang="cs-CZ" sz="1800" dirty="0" smtClean="0"/>
              <a:t>než součet </a:t>
            </a:r>
            <a:r>
              <a:rPr lang="cs-CZ" sz="1800" dirty="0"/>
              <a:t>dílčích efektů</a:t>
            </a:r>
            <a:r>
              <a:rPr lang="cs-CZ" sz="1800" dirty="0" smtClean="0"/>
              <a:t>. Diverzifikační </a:t>
            </a:r>
            <a:r>
              <a:rPr lang="cs-CZ" sz="1800" dirty="0"/>
              <a:t>strategie je příkladem pro </a:t>
            </a:r>
            <a:r>
              <a:rPr lang="cs-CZ" sz="1800" dirty="0" smtClean="0"/>
              <a:t>dosažení </a:t>
            </a:r>
            <a:r>
              <a:rPr lang="cs-CZ" sz="1800" dirty="0"/>
              <a:t>synergického efektu (např. rozšířením portfolia aktivit</a:t>
            </a:r>
            <a:r>
              <a:rPr lang="cs-CZ" sz="1800" dirty="0" smtClean="0"/>
              <a:t>).</a:t>
            </a:r>
          </a:p>
          <a:p>
            <a:pPr algn="just"/>
            <a:r>
              <a:rPr lang="cs-CZ" sz="1800" dirty="0" smtClean="0"/>
              <a:t>Synergie v prodejní oblasti – </a:t>
            </a:r>
            <a:r>
              <a:rPr lang="cs-CZ" sz="1800" dirty="0" smtClean="0"/>
              <a:t>podnik může využít </a:t>
            </a:r>
            <a:r>
              <a:rPr lang="cs-CZ" sz="1800" dirty="0"/>
              <a:t>své zavedené značky </a:t>
            </a:r>
            <a:r>
              <a:rPr lang="cs-CZ" sz="1800" dirty="0" smtClean="0"/>
              <a:t>zboží </a:t>
            </a:r>
            <a:r>
              <a:rPr lang="cs-CZ" sz="1800" dirty="0"/>
              <a:t>a své obchodní sítě </a:t>
            </a:r>
            <a:r>
              <a:rPr lang="cs-CZ" sz="1800" dirty="0" smtClean="0"/>
              <a:t>k výrobě </a:t>
            </a:r>
            <a:r>
              <a:rPr lang="cs-CZ" sz="1800" dirty="0"/>
              <a:t>dalšího výrobku a prodeji </a:t>
            </a:r>
            <a:r>
              <a:rPr lang="cs-CZ" sz="1800" dirty="0" smtClean="0"/>
              <a:t>v této </a:t>
            </a:r>
            <a:r>
              <a:rPr lang="cs-CZ" sz="1800" dirty="0"/>
              <a:t>zavedené obchodní síti</a:t>
            </a:r>
            <a:r>
              <a:rPr lang="cs-CZ" sz="1800" dirty="0" smtClean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Synergie v oblasti lidských zdrojů - </a:t>
            </a:r>
            <a:r>
              <a:rPr lang="cs-CZ" sz="1800" dirty="0"/>
              <a:t>p</a:t>
            </a:r>
            <a:r>
              <a:rPr lang="cs-CZ" sz="1800" dirty="0" smtClean="0"/>
              <a:t>odnik </a:t>
            </a:r>
            <a:r>
              <a:rPr lang="cs-CZ" sz="1800" dirty="0"/>
              <a:t>umí </a:t>
            </a:r>
            <a:r>
              <a:rPr lang="cs-CZ" sz="1800" dirty="0" smtClean="0"/>
              <a:t>využít </a:t>
            </a:r>
            <a:r>
              <a:rPr lang="cs-CZ" sz="1800" dirty="0"/>
              <a:t>schopností a znalostí a zkušeností svých pracovníků i </a:t>
            </a:r>
            <a:r>
              <a:rPr lang="cs-CZ" sz="1800" dirty="0" smtClean="0"/>
              <a:t>v jiném </a:t>
            </a:r>
            <a:r>
              <a:rPr lang="cs-CZ" sz="1800" dirty="0"/>
              <a:t>odvětví</a:t>
            </a:r>
            <a:r>
              <a:rPr lang="cs-CZ" sz="1800" dirty="0" smtClean="0"/>
              <a:t>, kde </a:t>
            </a:r>
            <a:r>
              <a:rPr lang="cs-CZ" sz="1800" dirty="0"/>
              <a:t>má své </a:t>
            </a:r>
            <a:r>
              <a:rPr lang="cs-CZ" sz="1800" dirty="0" smtClean="0"/>
              <a:t>aktivity. </a:t>
            </a:r>
          </a:p>
          <a:p>
            <a:pPr algn="just"/>
            <a:r>
              <a:rPr lang="cs-CZ" sz="1800" dirty="0" smtClean="0"/>
              <a:t>Synergie vstupů - </a:t>
            </a:r>
            <a:r>
              <a:rPr lang="cs-CZ" sz="1800" dirty="0"/>
              <a:t>p</a:t>
            </a:r>
            <a:r>
              <a:rPr lang="cs-CZ" sz="1800" dirty="0" smtClean="0"/>
              <a:t>odnik používá </a:t>
            </a:r>
            <a:r>
              <a:rPr lang="cs-CZ" sz="1800" dirty="0"/>
              <a:t>pro vlastní výrobu stejný materiál a </a:t>
            </a:r>
            <a:r>
              <a:rPr lang="cs-CZ" sz="1800" dirty="0" smtClean="0"/>
              <a:t>může </a:t>
            </a:r>
            <a:r>
              <a:rPr lang="cs-CZ" sz="1800" dirty="0"/>
              <a:t>tak dosáhnout při nákupu </a:t>
            </a:r>
            <a:r>
              <a:rPr lang="cs-CZ" sz="1800" dirty="0" smtClean="0"/>
              <a:t>množstevních </a:t>
            </a:r>
            <a:r>
              <a:rPr lang="cs-CZ" sz="1800" dirty="0"/>
              <a:t>slev včetně logistiky a tím </a:t>
            </a:r>
            <a:r>
              <a:rPr lang="cs-CZ" sz="1800" dirty="0" smtClean="0"/>
              <a:t>sníží </a:t>
            </a:r>
            <a:r>
              <a:rPr lang="cs-CZ" sz="1800" dirty="0"/>
              <a:t>vstupní </a:t>
            </a:r>
            <a:r>
              <a:rPr lang="cs-CZ" sz="1800" dirty="0" smtClean="0"/>
              <a:t>náklady.</a:t>
            </a:r>
            <a:endParaRPr lang="cs-CZ" sz="1800" dirty="0" smtClean="0"/>
          </a:p>
          <a:p>
            <a:pPr algn="just"/>
            <a:r>
              <a:rPr lang="cs-CZ" sz="1800" dirty="0" smtClean="0"/>
              <a:t>Synergie řízení 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Diverzifikace – synergický efekt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67837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Náklady na odstranění rizika a potenciální škody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987574"/>
            <a:ext cx="4463607" cy="3615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77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Metody snižování rizika</a:t>
            </a:r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Diverzifikační strategie</a:t>
            </a:r>
            <a:endParaRPr lang="cs-CZ" sz="16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Rizikový a rozvojový kapitál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 a vliv krize na organizaci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smtClean="0"/>
              <a:t>Osnova tématu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056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Rizikový kapitál je jedna z možností jak získat finanční prostředky pro odstranění finanční krize v podniku. Tato forma kapitálu je dostupná právě i pro firmy, pro které je získání bankovních úvěrů a výpůjček nereálné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/>
              <a:t>Rizikový </a:t>
            </a:r>
            <a:r>
              <a:rPr lang="cs-CZ" sz="1800" b="1" dirty="0" smtClean="0"/>
              <a:t>kapitál </a:t>
            </a:r>
            <a:r>
              <a:rPr lang="cs-CZ" sz="1800" dirty="0" smtClean="0"/>
              <a:t>(</a:t>
            </a:r>
            <a:r>
              <a:rPr lang="cs-CZ" sz="1800" b="1" dirty="0"/>
              <a:t>venture </a:t>
            </a:r>
            <a:r>
              <a:rPr lang="cs-CZ" sz="1800" b="1" dirty="0" err="1" smtClean="0"/>
              <a:t>capital</a:t>
            </a:r>
            <a:r>
              <a:rPr lang="cs-CZ" sz="1800" b="1" dirty="0" smtClean="0"/>
              <a:t>, </a:t>
            </a:r>
            <a:r>
              <a:rPr lang="cs-CZ" sz="1800" b="1" dirty="0" err="1" smtClean="0"/>
              <a:t>private</a:t>
            </a:r>
            <a:r>
              <a:rPr lang="cs-CZ" sz="1800" b="1" dirty="0" smtClean="0"/>
              <a:t> </a:t>
            </a:r>
            <a:r>
              <a:rPr lang="cs-CZ" sz="1800" b="1" dirty="0" err="1" smtClean="0"/>
              <a:t>equity</a:t>
            </a:r>
            <a:r>
              <a:rPr lang="cs-CZ" sz="1800" dirty="0" smtClean="0"/>
              <a:t>) </a:t>
            </a:r>
            <a:r>
              <a:rPr lang="cs-CZ" sz="1800" dirty="0"/>
              <a:t>je kapitál vkládaný do podniku jednotlivými investory nebo specializovanými finančními institucemi, které působí jako zprostředkovatelé mezi primárními </a:t>
            </a:r>
            <a:r>
              <a:rPr lang="cs-CZ" sz="1800" dirty="0" smtClean="0"/>
              <a:t>zdroji finančních </a:t>
            </a:r>
            <a:r>
              <a:rPr lang="cs-CZ" sz="1800" dirty="0"/>
              <a:t>prostředků a podniky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/>
              <a:t>Investicemi rizikového kapitálu </a:t>
            </a:r>
            <a:r>
              <a:rPr lang="cs-CZ" sz="1800" dirty="0"/>
              <a:t>jsou investice do základního </a:t>
            </a:r>
            <a:r>
              <a:rPr lang="cs-CZ" sz="1800" dirty="0" smtClean="0"/>
              <a:t>kapitálu společností </a:t>
            </a:r>
            <a:r>
              <a:rPr lang="cs-CZ" sz="1800" dirty="0"/>
              <a:t>teprve vznikajících, případně nedávno založených. Investované prostředky mají podniku umožnit realizaci inovativní ideje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b="1" dirty="0"/>
              <a:t>Investicemi rozvojového kapitálu </a:t>
            </a:r>
            <a:r>
              <a:rPr lang="cs-CZ" sz="1800" dirty="0"/>
              <a:t>jsou investice do již </a:t>
            </a:r>
            <a:r>
              <a:rPr lang="cs-CZ" sz="1800" dirty="0" smtClean="0"/>
              <a:t>fungujících společností s nedostatkem </a:t>
            </a:r>
            <a:r>
              <a:rPr lang="cs-CZ" sz="1800" dirty="0"/>
              <a:t>vlastního i </a:t>
            </a:r>
            <a:r>
              <a:rPr lang="cs-CZ" sz="1800" dirty="0" smtClean="0"/>
              <a:t>cizího kapitálu pro následný růst</a:t>
            </a:r>
            <a:r>
              <a:rPr lang="cs-CZ" sz="1800" dirty="0"/>
              <a:t>, splnění nových záměrů nebo dobytí nových trhů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2767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Rizikový </a:t>
            </a:r>
            <a:r>
              <a:rPr lang="cs-CZ" sz="1600" dirty="0"/>
              <a:t>kapitál je financování soukromých růstových podniků formou navýšení jejich základního jmění. Venture kapitál představuje partnerství mezi majitelem podniku </a:t>
            </a:r>
            <a:r>
              <a:rPr lang="cs-CZ" sz="1600" dirty="0" smtClean="0"/>
              <a:t>a investorem</a:t>
            </a:r>
            <a:r>
              <a:rPr lang="cs-CZ" sz="1600" dirty="0"/>
              <a:t>.  </a:t>
            </a:r>
            <a:endParaRPr lang="cs-CZ" sz="1600" dirty="0" smtClean="0"/>
          </a:p>
          <a:p>
            <a:pPr algn="just"/>
            <a:r>
              <a:rPr lang="cs-CZ" sz="1600" dirty="0" smtClean="0"/>
              <a:t>Investor </a:t>
            </a:r>
            <a:r>
              <a:rPr lang="cs-CZ" sz="1600" dirty="0"/>
              <a:t>rizikového kapitálu získává dohodnutý podíl základního kapitálu společnosti (akciový kapitál nebo kmenové akcie) na oplátku za poskytnutí potřebného kapitálu. Základní poznávací rys tohoto zdroje financování je </a:t>
            </a:r>
            <a:r>
              <a:rPr lang="cs-CZ" sz="1600" b="1" i="1" dirty="0"/>
              <a:t>synergický efekt</a:t>
            </a:r>
            <a:r>
              <a:rPr lang="cs-CZ" sz="1600" dirty="0"/>
              <a:t>, který spojení </a:t>
            </a:r>
            <a:r>
              <a:rPr lang="cs-CZ" sz="1600" dirty="0" smtClean="0"/>
              <a:t>s venture </a:t>
            </a:r>
            <a:r>
              <a:rPr lang="cs-CZ" sz="1600" dirty="0"/>
              <a:t>kapitálem přináší původci podnikatelského záměru</a:t>
            </a:r>
            <a:r>
              <a:rPr lang="cs-CZ" sz="1600" dirty="0" smtClean="0"/>
              <a:t>.</a:t>
            </a:r>
          </a:p>
          <a:p>
            <a:pPr algn="just"/>
            <a:r>
              <a:rPr lang="cs-CZ" sz="1600" dirty="0"/>
              <a:t>Podstata rizikového a rozvojového kapitálu spočívá ve střednědobé až dlouhodobé investici do nadějných projektů, které přináší příslib vysokého zhodnocení. Tyto projekty mohou nabízet jak nově vznikající podniky</a:t>
            </a:r>
            <a:r>
              <a:rPr lang="cs-CZ" sz="1600" dirty="0" smtClean="0"/>
              <a:t>, tak </a:t>
            </a:r>
            <a:r>
              <a:rPr lang="cs-CZ" sz="1600" dirty="0"/>
              <a:t>i již zavedené společnosti, jejichž další rozvoj vyžaduje rozsáhlejší financování. Takové investice spjaté s vysokým </a:t>
            </a:r>
            <a:r>
              <a:rPr lang="cs-CZ" sz="1600" dirty="0" smtClean="0"/>
              <a:t>rizikem slibují nadprůměrné </a:t>
            </a:r>
            <a:r>
              <a:rPr lang="cs-CZ" sz="1600" dirty="0"/>
              <a:t>roční zhodnocení investovaných prostředků podstatně </a:t>
            </a:r>
            <a:r>
              <a:rPr lang="cs-CZ" sz="1600" dirty="0" smtClean="0"/>
              <a:t>vyšší než </a:t>
            </a:r>
            <a:r>
              <a:rPr lang="cs-CZ" sz="1600" dirty="0"/>
              <a:t>méně riskantní alternativy jako např</a:t>
            </a:r>
            <a:r>
              <a:rPr lang="cs-CZ" sz="1600" dirty="0" smtClean="0"/>
              <a:t>. investice </a:t>
            </a:r>
            <a:r>
              <a:rPr lang="cs-CZ" sz="1600" dirty="0"/>
              <a:t>do akcií, obligací, </a:t>
            </a:r>
            <a:r>
              <a:rPr lang="cs-CZ" sz="1600" dirty="0" smtClean="0"/>
              <a:t>deriváty apod</a:t>
            </a:r>
            <a:r>
              <a:rPr lang="cs-CZ" sz="1600" dirty="0"/>
              <a:t>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167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dirty="0"/>
              <a:t>Venture kapitálová investice </a:t>
            </a:r>
            <a:r>
              <a:rPr lang="cs-CZ" sz="1700" dirty="0" smtClean="0"/>
              <a:t>není </a:t>
            </a:r>
            <a:r>
              <a:rPr lang="cs-CZ" sz="1700" dirty="0"/>
              <a:t>jednorázové poskytnutí financí, ale mnohaletý proces soužití podnikatelského subjektu s venture kapitálovým investorem všestranně napomáhajícím rozvoji firmy a pravidelně monitorujícím aktuální situaci ve firmě. Právě odborné znalosti, které s sebou investor přináší, mají mnohdy pro rozvoj firmy větší význam než samotné investiční prostředky.</a:t>
            </a:r>
          </a:p>
          <a:p>
            <a:pPr algn="just"/>
            <a:r>
              <a:rPr lang="cs-CZ" sz="1700" dirty="0"/>
              <a:t>Rizikový kapitál může být vítanou pomocí především pro malé a střední podniky. Ty mají v našich </a:t>
            </a:r>
            <a:r>
              <a:rPr lang="cs-CZ" sz="1700" dirty="0" smtClean="0"/>
              <a:t>podmínkách i </a:t>
            </a:r>
            <a:r>
              <a:rPr lang="cs-CZ" sz="1700" dirty="0"/>
              <a:t>přes poměrně přijatelné úrokové sazby stále minimální šanci financovat svůj rozvoj bankovními úvěry. </a:t>
            </a:r>
            <a:endParaRPr lang="cs-CZ" sz="1700" dirty="0" smtClean="0"/>
          </a:p>
          <a:p>
            <a:pPr algn="just"/>
            <a:r>
              <a:rPr lang="cs-CZ" sz="1700" dirty="0" smtClean="0"/>
              <a:t>Rizikový </a:t>
            </a:r>
            <a:r>
              <a:rPr lang="cs-CZ" sz="1700" dirty="0"/>
              <a:t>kapitál nemá přesně vyhraněné oblasti zájmu, nejvíce investic jde do odvětví výroby, např. do spotřebního průmyslu, telekomunikací, informačních technologií, zdravotnické techniky, ale i do komerčních služeb pro podnikatelskou sféru. Rizikový kapitál se může v podniku použít v době finanční krize </a:t>
            </a:r>
            <a:r>
              <a:rPr lang="cs-CZ" sz="1700" dirty="0" smtClean="0"/>
              <a:t>k jeho záchraně, např</a:t>
            </a:r>
            <a:r>
              <a:rPr lang="cs-CZ" sz="1700" dirty="0"/>
              <a:t>. vstupem nového investora, který do podniku vloží svůj kapitál</a:t>
            </a:r>
            <a:r>
              <a:rPr lang="cs-CZ" sz="1700" dirty="0" smtClean="0"/>
              <a:t>.</a:t>
            </a: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76297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i="1" dirty="0"/>
              <a:t>Výhody</a:t>
            </a:r>
            <a:r>
              <a:rPr lang="cs-CZ" sz="1800" dirty="0"/>
              <a:t>, které může přinést vložený rizikový kapitál jsou např. tyto:</a:t>
            </a:r>
          </a:p>
          <a:p>
            <a:pPr algn="just"/>
            <a:r>
              <a:rPr lang="cs-CZ" sz="1800" dirty="0" smtClean="0"/>
              <a:t>rizikový </a:t>
            </a:r>
            <a:r>
              <a:rPr lang="cs-CZ" sz="1800" dirty="0"/>
              <a:t>kapitál poskytuje  kapitálový základ pro budoucnost -aby bylo možno splnit záměry růstu firmy a plány jejího </a:t>
            </a:r>
            <a:r>
              <a:rPr lang="cs-CZ" sz="1800" dirty="0" smtClean="0"/>
              <a:t>rozvoje;</a:t>
            </a:r>
            <a:endParaRPr lang="cs-CZ" sz="1800" dirty="0"/>
          </a:p>
          <a:p>
            <a:pPr algn="just"/>
            <a:r>
              <a:rPr lang="cs-CZ" sz="1800" dirty="0" smtClean="0"/>
              <a:t>za </a:t>
            </a:r>
            <a:r>
              <a:rPr lang="cs-CZ" sz="1800" dirty="0"/>
              <a:t>vložený kapitál firma neplatí žádné splátky ani úrokové </a:t>
            </a:r>
            <a:r>
              <a:rPr lang="cs-CZ" sz="1800" dirty="0" smtClean="0"/>
              <a:t>náklady;</a:t>
            </a:r>
            <a:endParaRPr lang="cs-CZ" sz="1800" dirty="0"/>
          </a:p>
          <a:p>
            <a:pPr algn="just"/>
            <a:r>
              <a:rPr lang="cs-CZ" sz="1800" dirty="0" smtClean="0"/>
              <a:t>investor</a:t>
            </a:r>
            <a:r>
              <a:rPr lang="cs-CZ" sz="1800" dirty="0"/>
              <a:t>, který vloží rizikový kapitál se zpravidla stává  obchodním partnerem, který poskytuje praktické rady a odborné znalosti (dle potřeby) a napomáhá firemnímu obchodnímu </a:t>
            </a:r>
            <a:r>
              <a:rPr lang="cs-CZ" sz="1800" dirty="0" smtClean="0"/>
              <a:t>úspěchu;</a:t>
            </a:r>
            <a:endParaRPr lang="cs-CZ" sz="1800" dirty="0"/>
          </a:p>
          <a:p>
            <a:pPr algn="just"/>
            <a:r>
              <a:rPr lang="cs-CZ" sz="1800" dirty="0" smtClean="0"/>
              <a:t>firemní </a:t>
            </a:r>
            <a:r>
              <a:rPr lang="cs-CZ" sz="1800" dirty="0"/>
              <a:t>obchodní aktiva nebudou pod žádnými retenčními právy a podnikatel nebude muset poskytovat žádné osobní </a:t>
            </a:r>
            <a:r>
              <a:rPr lang="cs-CZ" sz="1800" dirty="0" smtClean="0"/>
              <a:t>záruky;</a:t>
            </a:r>
            <a:endParaRPr lang="cs-CZ" sz="1800" dirty="0"/>
          </a:p>
          <a:p>
            <a:pPr algn="just"/>
            <a:r>
              <a:rPr lang="cs-CZ" sz="1800" dirty="0" smtClean="0"/>
              <a:t>existuje </a:t>
            </a:r>
            <a:r>
              <a:rPr lang="cs-CZ" sz="1800" dirty="0"/>
              <a:t>mnoho rozličných zdrojů, druhů a typů organizací poskytujících rizikový kapitál, takže je možné uspokojit různorodé potřeby.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87982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i="1" dirty="0" smtClean="0"/>
              <a:t>Nevýhody </a:t>
            </a:r>
            <a:r>
              <a:rPr lang="cs-CZ" sz="1800" dirty="0" smtClean="0"/>
              <a:t>jsou </a:t>
            </a:r>
            <a:r>
              <a:rPr lang="cs-CZ" sz="1800" dirty="0"/>
              <a:t>tyto:</a:t>
            </a:r>
          </a:p>
          <a:p>
            <a:pPr algn="just"/>
            <a:r>
              <a:rPr lang="cs-CZ" sz="1800" dirty="0" smtClean="0"/>
              <a:t>Investoři participují na </a:t>
            </a:r>
            <a:r>
              <a:rPr lang="cs-CZ" sz="1800" dirty="0"/>
              <a:t>kmenovém jmění a jsou odměňováni v závislosti na úspěchu </a:t>
            </a:r>
            <a:r>
              <a:rPr lang="cs-CZ" sz="1800" dirty="0" smtClean="0"/>
              <a:t>firmy, podílejí </a:t>
            </a:r>
            <a:r>
              <a:rPr lang="cs-CZ" sz="1800" dirty="0"/>
              <a:t>se na zisku, ale i ztrátě a na konečném prodeji investice.</a:t>
            </a:r>
          </a:p>
          <a:p>
            <a:pPr algn="just"/>
            <a:r>
              <a:rPr lang="pl-PL" sz="1800" dirty="0" smtClean="0"/>
              <a:t>Možná </a:t>
            </a:r>
            <a:r>
              <a:rPr lang="pl-PL" sz="1800" dirty="0"/>
              <a:t>změna dosavadní  podnikatelské kultury po vstupu investora do podniku,</a:t>
            </a:r>
          </a:p>
          <a:p>
            <a:pPr algn="just"/>
            <a:r>
              <a:rPr lang="cs-CZ" sz="1800" dirty="0" smtClean="0"/>
              <a:t>Diferenciace  </a:t>
            </a:r>
            <a:r>
              <a:rPr lang="cs-CZ" sz="1800" dirty="0"/>
              <a:t>názorů s investorem v </a:t>
            </a:r>
            <a:r>
              <a:rPr lang="cs-CZ" sz="1800" dirty="0" smtClean="0"/>
              <a:t>těchto oblastech</a:t>
            </a:r>
            <a:r>
              <a:rPr lang="cs-CZ" sz="1800" dirty="0"/>
              <a:t>: vedení podniku, tvorba strategie,   řízení lidských zdrojů atd.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993741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650" dirty="0" smtClean="0"/>
              <a:t>Typy investic </a:t>
            </a:r>
            <a:r>
              <a:rPr lang="cs-CZ" sz="1650" dirty="0"/>
              <a:t>do rizikového a/nebo rozvojového </a:t>
            </a:r>
            <a:r>
              <a:rPr lang="cs-CZ" sz="1650" dirty="0" smtClean="0"/>
              <a:t>kapitálu:</a:t>
            </a:r>
          </a:p>
          <a:p>
            <a:pPr algn="just"/>
            <a:r>
              <a:rPr lang="cs-CZ" sz="1650" b="1" dirty="0" smtClean="0"/>
              <a:t>Zárodečné </a:t>
            </a:r>
            <a:r>
              <a:rPr lang="cs-CZ" sz="1650" b="1" dirty="0"/>
              <a:t>financování </a:t>
            </a:r>
            <a:r>
              <a:rPr lang="cs-CZ" sz="1650" dirty="0"/>
              <a:t>(</a:t>
            </a:r>
            <a:r>
              <a:rPr lang="cs-CZ" sz="1650" dirty="0" err="1"/>
              <a:t>seed</a:t>
            </a:r>
            <a:r>
              <a:rPr lang="cs-CZ" sz="1650" dirty="0"/>
              <a:t> </a:t>
            </a:r>
            <a:r>
              <a:rPr lang="cs-CZ" sz="1650" dirty="0" err="1" smtClean="0"/>
              <a:t>capital</a:t>
            </a:r>
            <a:r>
              <a:rPr lang="cs-CZ" sz="1650" dirty="0" smtClean="0"/>
              <a:t>) - </a:t>
            </a:r>
            <a:r>
              <a:rPr lang="cs-CZ" sz="1650" dirty="0"/>
              <a:t>z</a:t>
            </a:r>
            <a:r>
              <a:rPr lang="cs-CZ" sz="1650" dirty="0" smtClean="0"/>
              <a:t>árodečné </a:t>
            </a:r>
            <a:r>
              <a:rPr lang="cs-CZ" sz="1650" dirty="0"/>
              <a:t>neboli předstartovní financování se zaměřuje na nově založené podniky, skupiny lidí nebo jednotlivce snovou inovativní myšlenkou, pro jejíž výzkum a realizaci nemají dostatečné zázemí ani </a:t>
            </a:r>
            <a:r>
              <a:rPr lang="cs-CZ" sz="1650" dirty="0" smtClean="0"/>
              <a:t>prostředky.</a:t>
            </a:r>
          </a:p>
          <a:p>
            <a:pPr algn="just"/>
            <a:r>
              <a:rPr lang="cs-CZ" sz="1650" b="1" dirty="0" smtClean="0"/>
              <a:t>Startovní </a:t>
            </a:r>
            <a:r>
              <a:rPr lang="cs-CZ" sz="1650" b="1" dirty="0"/>
              <a:t>financování </a:t>
            </a:r>
            <a:r>
              <a:rPr lang="cs-CZ" sz="1650" dirty="0"/>
              <a:t>(start-up </a:t>
            </a:r>
            <a:r>
              <a:rPr lang="cs-CZ" sz="1650" dirty="0" err="1" smtClean="0"/>
              <a:t>capital</a:t>
            </a:r>
            <a:r>
              <a:rPr lang="cs-CZ" sz="1650" dirty="0" smtClean="0"/>
              <a:t>) - </a:t>
            </a:r>
            <a:r>
              <a:rPr lang="cs-CZ" sz="1650" dirty="0"/>
              <a:t>p</a:t>
            </a:r>
            <a:r>
              <a:rPr lang="cs-CZ" sz="1650" dirty="0" smtClean="0"/>
              <a:t>rodukt v této </a:t>
            </a:r>
            <a:r>
              <a:rPr lang="cs-CZ" sz="1650" dirty="0"/>
              <a:t>fázi financování </a:t>
            </a:r>
            <a:r>
              <a:rPr lang="cs-CZ" sz="1650" dirty="0" smtClean="0"/>
              <a:t>je již doveden </a:t>
            </a:r>
            <a:r>
              <a:rPr lang="cs-CZ" sz="1650" dirty="0"/>
              <a:t>do své finální podoby, ale společnosti nemají dostatečný kapitál, aby jej </a:t>
            </a:r>
            <a:r>
              <a:rPr lang="cs-CZ" sz="1650" dirty="0" smtClean="0"/>
              <a:t>mohly vyrábět </a:t>
            </a:r>
            <a:r>
              <a:rPr lang="cs-CZ" sz="1650" dirty="0"/>
              <a:t>a prodávat</a:t>
            </a:r>
            <a:endParaRPr lang="cs-CZ" sz="1650" dirty="0" smtClean="0"/>
          </a:p>
          <a:p>
            <a:pPr algn="just"/>
            <a:r>
              <a:rPr lang="cs-CZ" sz="1650" b="1" dirty="0" smtClean="0"/>
              <a:t>Financování </a:t>
            </a:r>
            <a:r>
              <a:rPr lang="cs-CZ" sz="1650" b="1" dirty="0"/>
              <a:t>počátečního rozvoje </a:t>
            </a:r>
            <a:r>
              <a:rPr lang="cs-CZ" sz="1650" dirty="0"/>
              <a:t>(early </a:t>
            </a:r>
            <a:r>
              <a:rPr lang="cs-CZ" sz="1650" dirty="0" err="1"/>
              <a:t>stage</a:t>
            </a:r>
            <a:r>
              <a:rPr lang="cs-CZ" sz="1650" dirty="0"/>
              <a:t> </a:t>
            </a:r>
            <a:r>
              <a:rPr lang="cs-CZ" sz="1650" dirty="0" err="1"/>
              <a:t>develepoment</a:t>
            </a:r>
            <a:r>
              <a:rPr lang="cs-CZ" sz="1650" dirty="0"/>
              <a:t> </a:t>
            </a:r>
            <a:r>
              <a:rPr lang="cs-CZ" sz="1650" dirty="0" err="1" smtClean="0"/>
              <a:t>capital</a:t>
            </a:r>
            <a:r>
              <a:rPr lang="cs-CZ" sz="1650" dirty="0" smtClean="0"/>
              <a:t>) - </a:t>
            </a:r>
            <a:r>
              <a:rPr lang="cs-CZ" sz="1650" dirty="0"/>
              <a:t>p</a:t>
            </a:r>
            <a:r>
              <a:rPr lang="cs-CZ" sz="1650" dirty="0" smtClean="0"/>
              <a:t>ředevším </a:t>
            </a:r>
            <a:r>
              <a:rPr lang="cs-CZ" sz="1650" dirty="0"/>
              <a:t>se jedná o malé podniky, které nemají dostatečné zdroje pro rozšíření své výroby</a:t>
            </a:r>
            <a:endParaRPr lang="cs-CZ" sz="1650" dirty="0" smtClean="0"/>
          </a:p>
          <a:p>
            <a:pPr algn="just"/>
            <a:r>
              <a:rPr lang="cs-CZ" sz="1650" b="1" dirty="0" smtClean="0"/>
              <a:t>Rozvojové </a:t>
            </a:r>
            <a:r>
              <a:rPr lang="cs-CZ" sz="1650" b="1" dirty="0"/>
              <a:t>financování </a:t>
            </a:r>
            <a:r>
              <a:rPr lang="cs-CZ" sz="1650" dirty="0"/>
              <a:t>(</a:t>
            </a:r>
            <a:r>
              <a:rPr lang="cs-CZ" sz="1650" dirty="0" err="1"/>
              <a:t>later</a:t>
            </a:r>
            <a:r>
              <a:rPr lang="cs-CZ" sz="1650" dirty="0"/>
              <a:t> </a:t>
            </a:r>
            <a:r>
              <a:rPr lang="cs-CZ" sz="1650" dirty="0" err="1"/>
              <a:t>stage</a:t>
            </a:r>
            <a:r>
              <a:rPr lang="cs-CZ" sz="1650" dirty="0"/>
              <a:t> </a:t>
            </a:r>
            <a:r>
              <a:rPr lang="cs-CZ" sz="1650" dirty="0" err="1"/>
              <a:t>development</a:t>
            </a:r>
            <a:r>
              <a:rPr lang="cs-CZ" sz="1650" dirty="0"/>
              <a:t> </a:t>
            </a:r>
            <a:r>
              <a:rPr lang="cs-CZ" sz="1650" dirty="0" smtClean="0"/>
              <a:t>– </a:t>
            </a:r>
            <a:r>
              <a:rPr lang="cs-CZ" sz="1650" dirty="0" err="1" smtClean="0"/>
              <a:t>expansion</a:t>
            </a:r>
            <a:r>
              <a:rPr lang="cs-CZ" sz="1650" dirty="0" smtClean="0"/>
              <a:t> </a:t>
            </a:r>
            <a:r>
              <a:rPr lang="cs-CZ" sz="1650" dirty="0" err="1" smtClean="0"/>
              <a:t>capital</a:t>
            </a:r>
            <a:r>
              <a:rPr lang="cs-CZ" sz="1650" dirty="0" smtClean="0"/>
              <a:t>) - </a:t>
            </a:r>
            <a:r>
              <a:rPr lang="cs-CZ" sz="1650" dirty="0"/>
              <a:t>p</a:t>
            </a:r>
            <a:r>
              <a:rPr lang="cs-CZ" sz="1650" dirty="0" smtClean="0"/>
              <a:t>okud </a:t>
            </a:r>
            <a:r>
              <a:rPr lang="cs-CZ" sz="1650" dirty="0"/>
              <a:t>se jedná o rozvojové </a:t>
            </a:r>
            <a:r>
              <a:rPr lang="cs-CZ" sz="1650" dirty="0" smtClean="0"/>
              <a:t>financování, tak se jedná o pomoc </a:t>
            </a:r>
            <a:r>
              <a:rPr lang="cs-CZ" sz="1650" dirty="0"/>
              <a:t>podnikům </a:t>
            </a:r>
            <a:r>
              <a:rPr lang="cs-CZ" sz="1650" dirty="0" smtClean="0"/>
              <a:t>k markantnímu růstu v řádu </a:t>
            </a:r>
            <a:r>
              <a:rPr lang="cs-CZ" sz="1650" dirty="0"/>
              <a:t>desítek procent ročně</a:t>
            </a:r>
            <a:r>
              <a:rPr lang="cs-CZ" sz="1650" dirty="0" smtClean="0"/>
              <a:t>. Může </a:t>
            </a:r>
            <a:r>
              <a:rPr lang="cs-CZ" sz="1650" dirty="0"/>
              <a:t>jít např</a:t>
            </a:r>
            <a:r>
              <a:rPr lang="cs-CZ" sz="1650" dirty="0" smtClean="0"/>
              <a:t>. o </a:t>
            </a:r>
            <a:r>
              <a:rPr lang="cs-CZ" sz="1650" dirty="0"/>
              <a:t>průnik na nové trhy nebo navýšení výroby vybudováním nové továrny </a:t>
            </a:r>
            <a:r>
              <a:rPr lang="cs-CZ" sz="1650" dirty="0" smtClean="0"/>
              <a:t>apod.</a:t>
            </a:r>
          </a:p>
          <a:p>
            <a:pPr algn="just"/>
            <a:endParaRPr lang="cs-CZ" sz="165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99664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Záchranné </a:t>
            </a:r>
            <a:r>
              <a:rPr lang="cs-CZ" sz="1800" b="1" dirty="0"/>
              <a:t>financování </a:t>
            </a:r>
            <a:r>
              <a:rPr lang="cs-CZ" sz="1800" dirty="0"/>
              <a:t>(</a:t>
            </a:r>
            <a:r>
              <a:rPr lang="cs-CZ" sz="1800" dirty="0" err="1"/>
              <a:t>rescue</a:t>
            </a:r>
            <a:r>
              <a:rPr lang="cs-CZ" sz="1800" dirty="0"/>
              <a:t> </a:t>
            </a:r>
            <a:r>
              <a:rPr lang="cs-CZ" sz="1800" dirty="0" err="1" smtClean="0"/>
              <a:t>capital</a:t>
            </a:r>
            <a:r>
              <a:rPr lang="cs-CZ" sz="1800" dirty="0" smtClean="0"/>
              <a:t>) - </a:t>
            </a:r>
            <a:r>
              <a:rPr lang="cs-CZ" sz="1800" dirty="0"/>
              <a:t>z</a:t>
            </a:r>
            <a:r>
              <a:rPr lang="cs-CZ" sz="1800" dirty="0" smtClean="0"/>
              <a:t>áchranné </a:t>
            </a:r>
            <a:r>
              <a:rPr lang="cs-CZ" sz="1800" dirty="0"/>
              <a:t>financování je zacíleno na společnosti</a:t>
            </a:r>
            <a:r>
              <a:rPr lang="cs-CZ" sz="1800" dirty="0" smtClean="0"/>
              <a:t>, jimž </a:t>
            </a:r>
            <a:r>
              <a:rPr lang="cs-CZ" sz="1800" dirty="0"/>
              <a:t>hrozí bankrot, ale přitom stále mají dostatečný potenciál pro následné zhodnocení investic vložených venture </a:t>
            </a:r>
            <a:r>
              <a:rPr lang="cs-CZ" sz="1800" dirty="0" smtClean="0"/>
              <a:t>kapitalisty.</a:t>
            </a:r>
          </a:p>
          <a:p>
            <a:pPr algn="just"/>
            <a:r>
              <a:rPr lang="cs-CZ" sz="1800" b="1" dirty="0" smtClean="0"/>
              <a:t>Náhradní </a:t>
            </a:r>
            <a:r>
              <a:rPr lang="cs-CZ" sz="1800" b="1" dirty="0"/>
              <a:t>financování </a:t>
            </a:r>
            <a:r>
              <a:rPr lang="cs-CZ" sz="1800" dirty="0"/>
              <a:t>(</a:t>
            </a:r>
            <a:r>
              <a:rPr lang="cs-CZ" sz="1800" dirty="0" err="1" smtClean="0"/>
              <a:t>debt</a:t>
            </a:r>
            <a:r>
              <a:rPr lang="cs-CZ" sz="1800" dirty="0" smtClean="0"/>
              <a:t> </a:t>
            </a:r>
            <a:r>
              <a:rPr lang="cs-CZ" sz="1800" dirty="0" err="1" smtClean="0"/>
              <a:t>replacement</a:t>
            </a:r>
            <a:r>
              <a:rPr lang="cs-CZ" sz="1800" dirty="0" smtClean="0"/>
              <a:t> </a:t>
            </a:r>
            <a:r>
              <a:rPr lang="cs-CZ" sz="1800" dirty="0" err="1" smtClean="0"/>
              <a:t>capital</a:t>
            </a:r>
            <a:r>
              <a:rPr lang="cs-CZ" sz="1800" dirty="0" smtClean="0"/>
              <a:t>) - firmy přistupují k náhradnímu </a:t>
            </a:r>
            <a:r>
              <a:rPr lang="cs-CZ" sz="1800" dirty="0"/>
              <a:t>financování, jestliže mají extrémně vysoký podíl cizího kapitálu na celkových pasivech společnosti. Takový stav způsobuje vysoké zatížení </a:t>
            </a:r>
            <a:r>
              <a:rPr lang="cs-CZ" sz="1800" dirty="0" smtClean="0"/>
              <a:t>nákladovými úroky.</a:t>
            </a:r>
          </a:p>
          <a:p>
            <a:pPr algn="just"/>
            <a:r>
              <a:rPr lang="cs-CZ" sz="1800" b="1" dirty="0" smtClean="0"/>
              <a:t>Financování </a:t>
            </a:r>
            <a:r>
              <a:rPr lang="cs-CZ" sz="1800" b="1" dirty="0"/>
              <a:t>akvizic </a:t>
            </a:r>
            <a:r>
              <a:rPr lang="cs-CZ" sz="1800" dirty="0"/>
              <a:t>(</a:t>
            </a:r>
            <a:r>
              <a:rPr lang="cs-CZ" sz="1800" dirty="0" err="1"/>
              <a:t>acquisition</a:t>
            </a:r>
            <a:r>
              <a:rPr lang="cs-CZ" sz="1800" dirty="0"/>
              <a:t> </a:t>
            </a:r>
            <a:r>
              <a:rPr lang="cs-CZ" sz="1800" dirty="0" err="1" smtClean="0"/>
              <a:t>capital</a:t>
            </a:r>
            <a:r>
              <a:rPr lang="cs-CZ" sz="1800" dirty="0" smtClean="0"/>
              <a:t>) - </a:t>
            </a:r>
            <a:r>
              <a:rPr lang="cs-CZ" sz="1800" dirty="0"/>
              <a:t>a</a:t>
            </a:r>
            <a:r>
              <a:rPr lang="cs-CZ" sz="1800" dirty="0" smtClean="0"/>
              <a:t>kvizice </a:t>
            </a:r>
            <a:r>
              <a:rPr lang="cs-CZ" sz="1800" dirty="0"/>
              <a:t>je odkup jedné firmy druhou</a:t>
            </a:r>
            <a:r>
              <a:rPr lang="cs-CZ" sz="1800" dirty="0" smtClean="0"/>
              <a:t>, například z důvodu navýšení </a:t>
            </a:r>
            <a:r>
              <a:rPr lang="cs-CZ" sz="1800" dirty="0"/>
              <a:t>zisků, úspory z rozsahu, diverzifikace a snížení rizika </a:t>
            </a:r>
            <a:r>
              <a:rPr lang="cs-CZ" sz="1800" dirty="0" smtClean="0"/>
              <a:t>apod.</a:t>
            </a:r>
          </a:p>
          <a:p>
            <a:pPr algn="just"/>
            <a:r>
              <a:rPr lang="cs-CZ" sz="1800" b="1" dirty="0" smtClean="0"/>
              <a:t>Manažerské </a:t>
            </a:r>
            <a:r>
              <a:rPr lang="cs-CZ" sz="1800" b="1" dirty="0"/>
              <a:t>odkupy </a:t>
            </a:r>
            <a:r>
              <a:rPr lang="cs-CZ" sz="1800" dirty="0"/>
              <a:t>(MBO/MBI/BIMBO apod</a:t>
            </a:r>
            <a:r>
              <a:rPr lang="cs-CZ" sz="1800" dirty="0" smtClean="0"/>
              <a:t>.). - financování manažerských odkupů dodává určité </a:t>
            </a:r>
            <a:r>
              <a:rPr lang="cs-CZ" sz="1800" dirty="0"/>
              <a:t>skupině manažerů dostatečné zdroje na to, aby </a:t>
            </a:r>
            <a:r>
              <a:rPr lang="cs-CZ" sz="1800" dirty="0" smtClean="0"/>
              <a:t>byla schopna odkoupit celý nebo </a:t>
            </a:r>
            <a:r>
              <a:rPr lang="cs-CZ" sz="1800" dirty="0"/>
              <a:t>alespoň dostatečný podíl společnosti za účelem převzetí </a:t>
            </a:r>
            <a:r>
              <a:rPr lang="cs-CZ" sz="1800" dirty="0" smtClean="0"/>
              <a:t>jejího vedení.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766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b="1" dirty="0"/>
              <a:t>Venture kapitálové společnosti </a:t>
            </a:r>
            <a:r>
              <a:rPr lang="cs-CZ" sz="1800" dirty="0"/>
              <a:t>se člení podle způsobu, jakým investoři získávají finanční prostředky pro své podnikání.</a:t>
            </a:r>
          </a:p>
          <a:p>
            <a:pPr algn="just"/>
            <a:r>
              <a:rPr lang="cs-CZ" sz="1800" i="1" dirty="0" smtClean="0"/>
              <a:t>Soukromé </a:t>
            </a:r>
            <a:r>
              <a:rPr lang="cs-CZ" sz="1800" i="1" dirty="0"/>
              <a:t>venture kapitálové </a:t>
            </a:r>
            <a:r>
              <a:rPr lang="cs-CZ" sz="1800" i="1" dirty="0" smtClean="0"/>
              <a:t>společnosti </a:t>
            </a:r>
            <a:r>
              <a:rPr lang="cs-CZ" sz="1800" dirty="0" smtClean="0"/>
              <a:t>(</a:t>
            </a:r>
            <a:r>
              <a:rPr lang="cs-CZ" sz="1800" dirty="0"/>
              <a:t>Business </a:t>
            </a:r>
            <a:r>
              <a:rPr lang="cs-CZ" sz="1800" dirty="0" err="1"/>
              <a:t>Angels</a:t>
            </a:r>
            <a:r>
              <a:rPr lang="cs-CZ" sz="1800" dirty="0"/>
              <a:t>) </a:t>
            </a:r>
            <a:r>
              <a:rPr lang="cs-CZ" sz="1800" dirty="0" smtClean="0"/>
              <a:t>- jejich </a:t>
            </a:r>
            <a:r>
              <a:rPr lang="cs-CZ" sz="1800" dirty="0"/>
              <a:t>zakladateli bývají zkušení bývalí zaměstnanci bank, kteří mají natolik velký image, že jsou schopni shromáždit dostatek investičních prostředků. Někdy rovněž operují tím způsobem, že jimi zvolené projekty podpoří svým jménem a kontakty, a teprve dodatečně na ně hledají financování.</a:t>
            </a:r>
          </a:p>
          <a:p>
            <a:pPr algn="just"/>
            <a:r>
              <a:rPr lang="cs-CZ" sz="1800" i="1" dirty="0" smtClean="0"/>
              <a:t>Dceřiné </a:t>
            </a:r>
            <a:r>
              <a:rPr lang="cs-CZ" sz="1800" i="1" dirty="0"/>
              <a:t>firmy bank, pojišťoven apod. </a:t>
            </a:r>
            <a:r>
              <a:rPr lang="cs-CZ" sz="1800" dirty="0" smtClean="0"/>
              <a:t>- Venture </a:t>
            </a:r>
            <a:r>
              <a:rPr lang="cs-CZ" sz="1800" dirty="0"/>
              <a:t>kapitálové společnosti zakládané bankami mají výrazně usnadněn přístup ke kapitálu a mateřské banky jim rovněž zabezpečí dostatek zajímavých projektů k financování. Mnohdy se však tito zakladatelé pokoušejí zasahovat do chodu venture kapitálových společností, zužovat jim prostor podnikání </a:t>
            </a:r>
            <a:r>
              <a:rPr lang="cs-CZ" sz="1800" dirty="0" smtClean="0"/>
              <a:t>a směrovat </a:t>
            </a:r>
            <a:r>
              <a:rPr lang="cs-CZ" sz="1800" dirty="0"/>
              <a:t>je podle svých vlastních kritérií. 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Rizikový a rozvojový kapitál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72149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Na základě identifikace a analýze rizika jsou navrženy metody ke snižování rizika. K metodám snižování rizika patří redukce rizika, přenesení rizika, vyhnutí se riziku, podstoupení rizika a diverzifikace rizika.</a:t>
            </a:r>
          </a:p>
          <a:p>
            <a:pPr algn="just"/>
            <a:r>
              <a:rPr lang="cs-CZ" sz="1800" dirty="0" smtClean="0"/>
              <a:t>Diverzifikace </a:t>
            </a:r>
            <a:r>
              <a:rPr lang="cs-CZ" sz="1800" dirty="0"/>
              <a:t>nastává, když se organizace přesune do oblastí, které jsou zřetelně odlišné od jejích současných podniků. </a:t>
            </a:r>
            <a:r>
              <a:rPr lang="cs-CZ" sz="1800" dirty="0" smtClean="0"/>
              <a:t>Strategie </a:t>
            </a:r>
            <a:r>
              <a:rPr lang="cs-CZ" sz="1800" dirty="0"/>
              <a:t>diverzifikace mohou být vhodné pro podniky, které nemohou dosáhnout svých růstových cílů v současném odvětví, se svými současnými produkty a trhy.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Shrnutí tématu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262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Proces řízení rizik</a:t>
            </a:r>
            <a:endParaRPr 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6845" y="723605"/>
            <a:ext cx="3415275" cy="4296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45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Redukce rizika</a:t>
            </a:r>
            <a:r>
              <a:rPr lang="cs-CZ" sz="1800" dirty="0" smtClean="0"/>
              <a:t> vybudováním záložního provozu – řeší riziko s použitím 100% redundance, tedy takřka v absolutní hodnotě (říkáme takřka, protože riziko výpadku i záložní linky není nulové), ale jde o nejnákladnější variantu, kterou si racionálně uvažující podnikatel nebude moci dovolit; výjimkou může být tak lukrativní dodávka s extrémně nastavenými dodacími podmínkami, že to tento „kšeft unese“.</a:t>
            </a:r>
          </a:p>
          <a:p>
            <a:pPr algn="just"/>
            <a:r>
              <a:rPr lang="cs-CZ" sz="1800" b="1" dirty="0" smtClean="0"/>
              <a:t>Přenesení rizika</a:t>
            </a:r>
            <a:r>
              <a:rPr lang="cs-CZ" sz="1800" dirty="0" smtClean="0"/>
              <a:t> </a:t>
            </a:r>
            <a:r>
              <a:rPr lang="cs-CZ" sz="1800" b="1" dirty="0" smtClean="0"/>
              <a:t>zajištěním náhradního výrobního provozu</a:t>
            </a:r>
            <a:r>
              <a:rPr lang="cs-CZ" sz="1800" dirty="0" smtClean="0"/>
              <a:t> u jiného subjektu – podnikatel nebude investovat do nevyužitého zařízení, nicméně bude se muset spolehnout na disponibilitu zařízení u subjektu, nad kterým nemá kontrolu, pouze smluvní vztah. Je otázkou, nakolik bude smlouva dostatečnou motivací pro dodavatele udržovat disponibilní kapacitu v totální pohotovosti (náklady na 100% redundanci se budou blížit vlastním nákladům podnikatele, atd.)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47087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700" b="1" dirty="0" smtClean="0"/>
              <a:t>Přenesení </a:t>
            </a:r>
            <a:r>
              <a:rPr lang="cs-CZ" sz="1700" b="1" dirty="0"/>
              <a:t>rizika</a:t>
            </a:r>
            <a:r>
              <a:rPr lang="cs-CZ" sz="1700" dirty="0"/>
              <a:t> </a:t>
            </a:r>
            <a:r>
              <a:rPr lang="cs-CZ" sz="1700" b="1" dirty="0" smtClean="0"/>
              <a:t>pojištěním </a:t>
            </a:r>
            <a:r>
              <a:rPr lang="cs-CZ" sz="1700" dirty="0" smtClean="0"/>
              <a:t>proti </a:t>
            </a:r>
            <a:r>
              <a:rPr lang="cs-CZ" sz="1700" dirty="0"/>
              <a:t>výpadku výroby může minimalizovat finanční ztrátu podnikatele, ale bude zřejmě nákladné a především nenahradí ztrátu pověsti (dobrého jména).</a:t>
            </a:r>
          </a:p>
          <a:p>
            <a:pPr algn="just"/>
            <a:r>
              <a:rPr lang="cs-CZ" sz="1700" dirty="0"/>
              <a:t>Varianta </a:t>
            </a:r>
            <a:r>
              <a:rPr lang="cs-CZ" sz="1700" b="1" dirty="0"/>
              <a:t>vyhnutí se riziku</a:t>
            </a:r>
            <a:r>
              <a:rPr lang="cs-CZ" sz="1700" dirty="0"/>
              <a:t> (neuzavření obchodu za daných podmínek) je sice metodou vysoce defenzivní, nicméně podnikatel, jakkoliv toužící po zisku, by ji neměl bez dalšího uvažování a vyhodnocování odmítat. Jsou zakázky, jejichž neúspěch může ohrozit existenci celé firmy – autorům je znám případ výrobce informačního systému na klíč, který podepsal smlouvu s takovými sankcemi a bez možnosti vyvázání se, že mu nezbylo než společnost nechat zkrachovat.</a:t>
            </a:r>
          </a:p>
          <a:p>
            <a:pPr algn="just"/>
            <a:r>
              <a:rPr lang="cs-CZ" sz="1700" b="1" dirty="0"/>
              <a:t>Podstoupení (retence) rizika</a:t>
            </a:r>
            <a:r>
              <a:rPr lang="cs-CZ" sz="1700" dirty="0"/>
              <a:t> bez další akce je samozřejmě možné, pokud nám výsledky analýzy rizik dávají naději, že pravděpodobnost naplnění hrozby je velice malá a/nebo dopad je únosný; bohužel ve většině případů volí podnikatelé tuto cestu, aniž by se nad skutečnou úrovní rizika zamýšleli, nebo spoléhají na okolnosti, které nemohou nastat (zázraky).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33216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223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</a:t>
            </a:r>
            <a:endParaRPr lang="cs-CZ" sz="18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297356"/>
              </p:ext>
            </p:extLst>
          </p:nvPr>
        </p:nvGraphicFramePr>
        <p:xfrm>
          <a:off x="971600" y="1347614"/>
          <a:ext cx="6552729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4243">
                  <a:extLst>
                    <a:ext uri="{9D8B030D-6E8A-4147-A177-3AD203B41FA5}">
                      <a16:colId xmlns:a16="http://schemas.microsoft.com/office/drawing/2014/main" val="1984836153"/>
                    </a:ext>
                  </a:extLst>
                </a:gridCol>
                <a:gridCol w="2184243">
                  <a:extLst>
                    <a:ext uri="{9D8B030D-6E8A-4147-A177-3AD203B41FA5}">
                      <a16:colId xmlns:a16="http://schemas.microsoft.com/office/drawing/2014/main" val="3053722457"/>
                    </a:ext>
                  </a:extLst>
                </a:gridCol>
                <a:gridCol w="2184243">
                  <a:extLst>
                    <a:ext uri="{9D8B030D-6E8A-4147-A177-3AD203B41FA5}">
                      <a16:colId xmlns:a16="http://schemas.microsoft.com/office/drawing/2014/main" val="13862819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Vysoká</a:t>
                      </a:r>
                      <a:r>
                        <a:rPr lang="cs-CZ" baseline="0" dirty="0" smtClean="0"/>
                        <a:t> pravděpodobnost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Nízká pravděpodobnost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346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Vysoká tvrdost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Vyhnutí se riziku</a:t>
                      </a:r>
                    </a:p>
                    <a:p>
                      <a:r>
                        <a:rPr lang="cs-CZ" dirty="0" smtClean="0"/>
                        <a:t>Redukce</a:t>
                      </a:r>
                      <a:r>
                        <a:rPr lang="cs-CZ" baseline="0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Pojištění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6622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Nízká tvrdost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Retence </a:t>
                      </a:r>
                    </a:p>
                    <a:p>
                      <a:r>
                        <a:rPr lang="cs-CZ" dirty="0" smtClean="0"/>
                        <a:t>redukce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Retence 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0128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768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Nejčastějším </a:t>
            </a:r>
            <a:r>
              <a:rPr lang="cs-CZ" sz="1800" dirty="0"/>
              <a:t>způsobem diverzifikace výrobních firem je </a:t>
            </a:r>
            <a:r>
              <a:rPr lang="cs-CZ" sz="1800" b="1" dirty="0"/>
              <a:t>rozšíření výrobního programu</a:t>
            </a:r>
            <a:r>
              <a:rPr lang="cs-CZ" sz="1800" dirty="0"/>
              <a:t> – cílem je rozšíření výroby o produkci různých dalších druhů výrobků tak, aby důsledky poklesu poptávky po jednom produktu (respektive po skupině produktů) byly kompenzovány zvýšením poptávky po jiné skupině </a:t>
            </a:r>
            <a:r>
              <a:rPr lang="cs-CZ" sz="1800" dirty="0" smtClean="0"/>
              <a:t>produktů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/>
              <a:t>Smyslem této strategie je rozšířit (rozprostřít) podnikové aktivity takovým způsobem, aby nemohl být </a:t>
            </a:r>
            <a:r>
              <a:rPr lang="cs-CZ" sz="1800" dirty="0" smtClean="0"/>
              <a:t>krizí většího </a:t>
            </a:r>
            <a:r>
              <a:rPr lang="cs-CZ" sz="1800" dirty="0"/>
              <a:t>rozsahu </a:t>
            </a:r>
            <a:r>
              <a:rPr lang="cs-CZ" sz="1800" dirty="0" smtClean="0"/>
              <a:t>postižen </a:t>
            </a:r>
            <a:r>
              <a:rPr lang="cs-CZ" sz="1800" dirty="0"/>
              <a:t>podnik jako celek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 smtClean="0"/>
              <a:t>Rozhodnutí </a:t>
            </a:r>
            <a:r>
              <a:rPr lang="cs-CZ" sz="1800" dirty="0"/>
              <a:t>o diverzifikaci však také musí </a:t>
            </a:r>
            <a:r>
              <a:rPr lang="cs-CZ" sz="1800" dirty="0" smtClean="0"/>
              <a:t>zvážit </a:t>
            </a:r>
            <a:r>
              <a:rPr lang="cs-CZ" sz="1800" dirty="0"/>
              <a:t>očekávaný efekt a jiné potencionální riziko (např. při vstupu do nového výrobního odvětví</a:t>
            </a:r>
            <a:r>
              <a:rPr lang="cs-CZ" sz="1800" dirty="0" smtClean="0"/>
              <a:t>). Je </a:t>
            </a:r>
            <a:r>
              <a:rPr lang="cs-CZ" sz="1800" dirty="0"/>
              <a:t>tedy i zde </a:t>
            </a:r>
            <a:r>
              <a:rPr lang="cs-CZ" sz="1800" dirty="0" smtClean="0"/>
              <a:t>možné </a:t>
            </a:r>
            <a:r>
              <a:rPr lang="cs-CZ" sz="1800" dirty="0"/>
              <a:t>riziko a to, </a:t>
            </a:r>
            <a:r>
              <a:rPr lang="cs-CZ" sz="1800" dirty="0" smtClean="0"/>
              <a:t>že </a:t>
            </a:r>
            <a:r>
              <a:rPr lang="cs-CZ" sz="1800" dirty="0"/>
              <a:t>neúspěšná diverzifikace </a:t>
            </a:r>
            <a:r>
              <a:rPr lang="cs-CZ" sz="1800" dirty="0" smtClean="0"/>
              <a:t>může </a:t>
            </a:r>
            <a:r>
              <a:rPr lang="cs-CZ" sz="1800" dirty="0"/>
              <a:t>situaci podniku ještě </a:t>
            </a:r>
            <a:r>
              <a:rPr lang="cs-CZ" sz="1800" dirty="0" smtClean="0"/>
              <a:t>zhoršit.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rizika: diverzifikační strategie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66378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Cílem této diverzifikace je rozšířit současný sortiment výrobků nebo </a:t>
            </a:r>
            <a:r>
              <a:rPr lang="cs-CZ" sz="1800" dirty="0" smtClean="0"/>
              <a:t>služeb </a:t>
            </a:r>
            <a:r>
              <a:rPr lang="cs-CZ" sz="1800" dirty="0"/>
              <a:t>o další </a:t>
            </a:r>
            <a:r>
              <a:rPr lang="cs-CZ" sz="1800" dirty="0" smtClean="0"/>
              <a:t>aktivity. K </a:t>
            </a:r>
            <a:r>
              <a:rPr lang="cs-CZ" sz="1800" dirty="0"/>
              <a:t>tomuto podnik zpravidla </a:t>
            </a:r>
            <a:r>
              <a:rPr lang="cs-CZ" sz="1800" dirty="0" smtClean="0"/>
              <a:t>může přistoupit, pokud </a:t>
            </a:r>
            <a:r>
              <a:rPr lang="cs-CZ" sz="1800" dirty="0"/>
              <a:t>aktivity podniku jsou </a:t>
            </a:r>
            <a:r>
              <a:rPr lang="cs-CZ" sz="1800" dirty="0" smtClean="0"/>
              <a:t>již </a:t>
            </a:r>
            <a:r>
              <a:rPr lang="cs-CZ" sz="1800" dirty="0"/>
              <a:t>na hranici </a:t>
            </a:r>
            <a:r>
              <a:rPr lang="cs-CZ" sz="1800" dirty="0" smtClean="0"/>
              <a:t>nasycení trhu </a:t>
            </a:r>
            <a:r>
              <a:rPr lang="cs-CZ" sz="1800" dirty="0"/>
              <a:t>a nová aktivita </a:t>
            </a:r>
            <a:r>
              <a:rPr lang="cs-CZ" sz="1800" dirty="0" smtClean="0"/>
              <a:t>může </a:t>
            </a:r>
            <a:r>
              <a:rPr lang="cs-CZ" sz="1800" dirty="0"/>
              <a:t>(dává předpoklad) generovat zisk</a:t>
            </a:r>
            <a:r>
              <a:rPr lang="cs-CZ" sz="1800" dirty="0" smtClean="0"/>
              <a:t>. </a:t>
            </a:r>
          </a:p>
          <a:p>
            <a:pPr algn="just"/>
            <a:r>
              <a:rPr lang="cs-CZ" sz="1800" dirty="0" smtClean="0"/>
              <a:t>Jde </a:t>
            </a:r>
            <a:r>
              <a:rPr lang="cs-CZ" sz="1800" dirty="0"/>
              <a:t>tedy o nalezení takových aktivit, </a:t>
            </a:r>
            <a:r>
              <a:rPr lang="cs-CZ" sz="1800" dirty="0" smtClean="0"/>
              <a:t>kdy výpadek </a:t>
            </a:r>
            <a:r>
              <a:rPr lang="cs-CZ" sz="1800" dirty="0"/>
              <a:t>jedné nezpůsobí krizi podniku. </a:t>
            </a:r>
            <a:r>
              <a:rPr lang="cs-CZ" sz="1800" dirty="0" smtClean="0"/>
              <a:t>Výpadek jedné </a:t>
            </a:r>
            <a:r>
              <a:rPr lang="cs-CZ" sz="1800" dirty="0"/>
              <a:t>aktivity bude eliminován stabilitou nebo i růstem ostatních aktivit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Diverzifikace při vstupu do nového odvětví je náročná na vstupní kapitál, na </a:t>
            </a:r>
            <a:r>
              <a:rPr lang="cs-CZ" sz="1800" dirty="0" smtClean="0"/>
              <a:t>manažerské </a:t>
            </a:r>
            <a:r>
              <a:rPr lang="cs-CZ" sz="1800" dirty="0"/>
              <a:t>schopnosti vedení podniku</a:t>
            </a:r>
            <a:r>
              <a:rPr lang="cs-CZ" sz="1800" dirty="0" smtClean="0"/>
              <a:t>. V </a:t>
            </a:r>
            <a:r>
              <a:rPr lang="cs-CZ" sz="1800" dirty="0"/>
              <a:t>podniku </a:t>
            </a:r>
            <a:r>
              <a:rPr lang="cs-CZ" sz="1800" dirty="0" smtClean="0"/>
              <a:t>může </a:t>
            </a:r>
            <a:r>
              <a:rPr lang="cs-CZ" sz="1800" dirty="0"/>
              <a:t>dojít </a:t>
            </a:r>
            <a:r>
              <a:rPr lang="cs-CZ" sz="1800" dirty="0" smtClean="0"/>
              <a:t>k opačnému </a:t>
            </a:r>
            <a:r>
              <a:rPr lang="cs-CZ" sz="1800" dirty="0"/>
              <a:t>jevu</a:t>
            </a:r>
            <a:r>
              <a:rPr lang="cs-CZ" sz="1800" dirty="0" smtClean="0"/>
              <a:t>. Podnik </a:t>
            </a:r>
            <a:r>
              <a:rPr lang="cs-CZ" sz="1800" dirty="0"/>
              <a:t>některé dosavadní aktivity opustí a tím </a:t>
            </a:r>
            <a:r>
              <a:rPr lang="cs-CZ" sz="1800" dirty="0" smtClean="0"/>
              <a:t>zúží </a:t>
            </a:r>
            <a:r>
              <a:rPr lang="cs-CZ" sz="1800" dirty="0"/>
              <a:t>své portfolio aktivit. Podnik se rozhoduje</a:t>
            </a:r>
            <a:r>
              <a:rPr lang="cs-CZ" sz="1800" dirty="0" smtClean="0"/>
              <a:t>, zda </a:t>
            </a:r>
            <a:r>
              <a:rPr lang="cs-CZ" sz="1800" dirty="0"/>
              <a:t>být </a:t>
            </a:r>
            <a:r>
              <a:rPr lang="cs-CZ" sz="1800" dirty="0" smtClean="0"/>
              <a:t>v některých </a:t>
            </a:r>
            <a:r>
              <a:rPr lang="cs-CZ" sz="1800" dirty="0"/>
              <a:t>aktivitách průměrný a ve kterých </a:t>
            </a:r>
            <a:r>
              <a:rPr lang="cs-CZ" sz="1800" dirty="0" smtClean="0"/>
              <a:t>může </a:t>
            </a:r>
            <a:r>
              <a:rPr lang="cs-CZ" sz="1800" dirty="0"/>
              <a:t>být na špičce</a:t>
            </a:r>
            <a:r>
              <a:rPr lang="cs-CZ" sz="1800" dirty="0" smtClean="0"/>
              <a:t>. K </a:t>
            </a:r>
            <a:r>
              <a:rPr lang="cs-CZ" sz="1800" dirty="0"/>
              <a:t>tomu potřebuje špičkové zdroje, nejlepší technologie</a:t>
            </a:r>
            <a:r>
              <a:rPr lang="cs-CZ" sz="1800" dirty="0" smtClean="0"/>
              <a:t>, špičkový </a:t>
            </a:r>
            <a:r>
              <a:rPr lang="cs-CZ" sz="1800" dirty="0"/>
              <a:t>vývoj a určitě i </a:t>
            </a:r>
            <a:r>
              <a:rPr lang="cs-CZ" sz="1800" dirty="0" smtClean="0"/>
              <a:t>manažery </a:t>
            </a:r>
            <a:r>
              <a:rPr lang="cs-CZ" sz="1800" dirty="0"/>
              <a:t>na nejvyšší </a:t>
            </a:r>
            <a:r>
              <a:rPr lang="cs-CZ" sz="1800" dirty="0" smtClean="0"/>
              <a:t>úrovni.</a:t>
            </a:r>
            <a:endParaRPr lang="cs-CZ" sz="1800" dirty="0" smtClean="0"/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rizika: diverzifikační strategie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27207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Diverzifikace </a:t>
            </a:r>
            <a:r>
              <a:rPr lang="cs-CZ" sz="1800" dirty="0"/>
              <a:t>nastává, když se organizace přesune do oblastí, které jsou zřetelně odlišné od jejích současných podniků. </a:t>
            </a:r>
          </a:p>
          <a:p>
            <a:pPr algn="just"/>
            <a:r>
              <a:rPr lang="cs-CZ" sz="1800" dirty="0"/>
              <a:t>Strategie diverzifikace mohou být vhodné pro podniky, které nemohou dosáhnout svých růstových cílů v současném odvětví, se svými současnými produkty a trhy</a:t>
            </a:r>
            <a:r>
              <a:rPr lang="cs-CZ" sz="1800" dirty="0" smtClean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Strategie </a:t>
            </a:r>
            <a:r>
              <a:rPr lang="cs-CZ" sz="1800" dirty="0"/>
              <a:t>diverzifikační</a:t>
            </a:r>
            <a:r>
              <a:rPr lang="cs-CZ" sz="1800" b="1" dirty="0"/>
              <a:t> </a:t>
            </a:r>
            <a:r>
              <a:rPr lang="cs-CZ" sz="1800" dirty="0"/>
              <a:t>jsou někdy nazývané jako „strategie divokého zvířete“ pro své možné komplikace při řízení. </a:t>
            </a:r>
            <a:endParaRPr lang="cs-CZ" sz="1800" dirty="0" smtClean="0"/>
          </a:p>
          <a:p>
            <a:pPr algn="just"/>
            <a:r>
              <a:rPr lang="cs-CZ" sz="1800" dirty="0" smtClean="0"/>
              <a:t>Strategie </a:t>
            </a:r>
            <a:r>
              <a:rPr lang="cs-CZ" sz="1800" dirty="0"/>
              <a:t>této skupiny jsou v poslední době stále méně populární pro svou náročnost a složitost řízení, potřebu značného počtu odborníků, čímž se prodražují.</a:t>
            </a:r>
          </a:p>
          <a:p>
            <a:pPr marL="361950" lvl="1" indent="-361950" algn="just">
              <a:buFont typeface="Arial" panose="020B0604020202020204" pitchFamily="34" charset="0"/>
              <a:buChar char="•"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264696" cy="507703"/>
          </a:xfrm>
        </p:spPr>
        <p:txBody>
          <a:bodyPr/>
          <a:lstStyle/>
          <a:p>
            <a:r>
              <a:rPr lang="cs-CZ" dirty="0" smtClean="0"/>
              <a:t>Metody snižování rizika: diverzifikační strategie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03459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4163</TotalTime>
  <Words>3164</Words>
  <Application>Microsoft Office PowerPoint</Application>
  <PresentationFormat>Předvádění na obrazovce (16:9)</PresentationFormat>
  <Paragraphs>170</Paragraphs>
  <Slides>28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3" baseType="lpstr">
      <vt:lpstr>Arial</vt:lpstr>
      <vt:lpstr>Calibri</vt:lpstr>
      <vt:lpstr>Enriqueta</vt:lpstr>
      <vt:lpstr>Times New Roman</vt:lpstr>
      <vt:lpstr>SLU</vt:lpstr>
      <vt:lpstr>Risk management </vt:lpstr>
      <vt:lpstr>Osnova tématu</vt:lpstr>
      <vt:lpstr>Proces řízení rizik</vt:lpstr>
      <vt:lpstr>Metody snižování rizika</vt:lpstr>
      <vt:lpstr>Metody snižování rizika</vt:lpstr>
      <vt:lpstr>Metody snižování rizika</vt:lpstr>
      <vt:lpstr>Metody snižování rizika: diverzifikační strategie</vt:lpstr>
      <vt:lpstr>Metody snižování rizika: diverzifikační strategie</vt:lpstr>
      <vt:lpstr>Metody snižování rizika: diverzifikační strategie</vt:lpstr>
      <vt:lpstr>Metody snižování rizika: diverzifikační strategie</vt:lpstr>
      <vt:lpstr>Metody snižování rizika: diverzifikační strategie</vt:lpstr>
      <vt:lpstr>Metody snižování rizika: diverzifikační strategie</vt:lpstr>
      <vt:lpstr>Metody snižování rizika: diverzifikační strategie</vt:lpstr>
      <vt:lpstr>Metody snižování rizika: diverzifikační strategie</vt:lpstr>
      <vt:lpstr>Metody snižování rizika: diverzifikační strategie</vt:lpstr>
      <vt:lpstr>Metody snižování rizika: diverzifikační strategie</vt:lpstr>
      <vt:lpstr>Diverzifikační korporátní strategie </vt:lpstr>
      <vt:lpstr>Diverzifikace – synergický efekt</vt:lpstr>
      <vt:lpstr>Náklady na odstranění rizika a potenciální škody</vt:lpstr>
      <vt:lpstr>Rizikový a rozvojový kapitál</vt:lpstr>
      <vt:lpstr>Rizikový a rozvojový kapitál</vt:lpstr>
      <vt:lpstr>Rizikový a rozvojový kapitál</vt:lpstr>
      <vt:lpstr>Rizikový a rozvojový kapitál</vt:lpstr>
      <vt:lpstr>Rizikový a rozvojový kapitál</vt:lpstr>
      <vt:lpstr>Rizikový a rozvojový kapitál</vt:lpstr>
      <vt:lpstr>Rizikový a rozvojový kapitál</vt:lpstr>
      <vt:lpstr>Rizikový a rozvojový kapitál</vt:lpstr>
      <vt:lpstr>Shrnutí tématu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568</cp:revision>
  <dcterms:created xsi:type="dcterms:W3CDTF">2016-07-06T15:42:34Z</dcterms:created>
  <dcterms:modified xsi:type="dcterms:W3CDTF">2021-01-08T19:45:38Z</dcterms:modified>
</cp:coreProperties>
</file>