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422" r:id="rId3"/>
    <p:sldId id="402" r:id="rId4"/>
    <p:sldId id="401" r:id="rId5"/>
    <p:sldId id="403" r:id="rId6"/>
    <p:sldId id="395" r:id="rId7"/>
    <p:sldId id="397" r:id="rId8"/>
    <p:sldId id="407" r:id="rId9"/>
    <p:sldId id="408" r:id="rId10"/>
    <p:sldId id="406" r:id="rId11"/>
    <p:sldId id="404" r:id="rId12"/>
    <p:sldId id="405" r:id="rId13"/>
    <p:sldId id="398" r:id="rId14"/>
    <p:sldId id="411" r:id="rId15"/>
    <p:sldId id="412" r:id="rId16"/>
    <p:sldId id="413" r:id="rId17"/>
    <p:sldId id="399" r:id="rId18"/>
    <p:sldId id="410" r:id="rId19"/>
    <p:sldId id="400" r:id="rId20"/>
    <p:sldId id="409" r:id="rId21"/>
    <p:sldId id="414" r:id="rId22"/>
    <p:sldId id="415" r:id="rId23"/>
    <p:sldId id="416" r:id="rId24"/>
    <p:sldId id="417" r:id="rId25"/>
    <p:sldId id="418" r:id="rId26"/>
    <p:sldId id="419" r:id="rId27"/>
    <p:sldId id="420" r:id="rId28"/>
    <p:sldId id="421" r:id="rId29"/>
    <p:sldId id="423" r:id="rId3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81" d="100"/>
          <a:sy n="81" d="100"/>
        </p:scale>
        <p:origin x="800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22.11.2021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998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Krizová komunikace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cs-CZ" sz="1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KRIZOVÝ 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Jedná se o událost, někdy více, jindy méně významná, která se stává předmětem agendy, o níž média detailně informují. </a:t>
            </a:r>
          </a:p>
          <a:p>
            <a:pPr algn="just"/>
            <a:r>
              <a:rPr lang="cs-CZ" sz="1800" dirty="0"/>
              <a:t>Hlavním cílem podniku v případě, že nastane mediálně exponovaný problém je, aby byl problém uspokojivě vyřešen.</a:t>
            </a:r>
          </a:p>
          <a:p>
            <a:pPr algn="just">
              <a:buNone/>
            </a:pPr>
            <a:endParaRPr lang="cs-CZ" sz="1800" dirty="0"/>
          </a:p>
          <a:p>
            <a:pPr algn="just"/>
            <a:r>
              <a:rPr lang="cs-CZ" sz="1800" dirty="0"/>
              <a:t>Způsoby řešení:</a:t>
            </a:r>
          </a:p>
          <a:p>
            <a:pPr lvl="1" algn="just"/>
            <a:r>
              <a:rPr lang="cs-CZ" sz="1800" dirty="0"/>
              <a:t>problém veřejně uznat v takové míře, která podnik nepoškodí, </a:t>
            </a:r>
          </a:p>
          <a:p>
            <a:pPr lvl="1" algn="just"/>
            <a:r>
              <a:rPr lang="cs-CZ" sz="1800" dirty="0"/>
              <a:t>prohlásit, že v současnosti již nedochází k jeho recidivě (posunout jej do minulosti)</a:t>
            </a:r>
          </a:p>
          <a:p>
            <a:pPr lvl="1" algn="just"/>
            <a:r>
              <a:rPr lang="cs-CZ" sz="1800" dirty="0"/>
              <a:t>prohlásit, že se nyní pracuje na tom, aby se neopakoval.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Exponovaný mediální obraz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5158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84887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Vyhroceně negativní mediální obraz vzniká spojením několika exponovaných problémů dohromady. Média vytváří negativní obraz firmy, která je „ztělesněním zla“.</a:t>
            </a:r>
          </a:p>
          <a:p>
            <a:pPr algn="just">
              <a:buNone/>
            </a:pPr>
            <a:endParaRPr lang="cs-CZ" sz="1800" dirty="0"/>
          </a:p>
          <a:p>
            <a:pPr algn="just"/>
            <a:r>
              <a:rPr lang="cs-CZ" sz="1800" dirty="0"/>
              <a:t>Možnosti řešení:</a:t>
            </a:r>
          </a:p>
          <a:p>
            <a:pPr lvl="1" algn="just"/>
            <a:r>
              <a:rPr lang="cs-CZ" sz="1800" dirty="0"/>
              <a:t>Řešení celkového mediálního obrazu</a:t>
            </a:r>
          </a:p>
          <a:p>
            <a:pPr lvl="1" algn="just"/>
            <a:r>
              <a:rPr lang="cs-CZ" sz="1800" dirty="0"/>
              <a:t>Zavedení prostředků zlepšující mediální obraz</a:t>
            </a:r>
          </a:p>
          <a:p>
            <a:pPr lvl="1" algn="just"/>
            <a:r>
              <a:rPr lang="cs-CZ" sz="1800" dirty="0"/>
              <a:t>Zvýšení aktivní pozitivní komunikace vůči médiím</a:t>
            </a:r>
          </a:p>
          <a:p>
            <a:pPr lvl="1" algn="just"/>
            <a:r>
              <a:rPr lang="cs-CZ" sz="1800" dirty="0"/>
              <a:t>Zvýšení kontaktů s novináři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Vyhroceně negativní mediální obraz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31915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915566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Řízená kampaň se projevuje negativními poznámkami a informacemi o podniku v různých médiích v pravidelných periodách a se stupňující se významností. Zmínky mají tendenci přerůstat do větších mediálních problémů. Často nejsou podloženy žádnými fakty, nebo naopak informacemi, které nejsou běžně k dispozici.</a:t>
            </a:r>
          </a:p>
          <a:p>
            <a:pPr algn="just">
              <a:buNone/>
            </a:pPr>
            <a:endParaRPr lang="cs-CZ" sz="1800" dirty="0"/>
          </a:p>
          <a:p>
            <a:pPr algn="just"/>
            <a:r>
              <a:rPr lang="cs-CZ" sz="1800" dirty="0"/>
              <a:t>Zdroji kampaní:</a:t>
            </a:r>
          </a:p>
          <a:p>
            <a:pPr lvl="1" algn="just"/>
            <a:r>
              <a:rPr lang="cs-CZ" sz="1800" dirty="0"/>
              <a:t>Zaměstnanci</a:t>
            </a:r>
          </a:p>
          <a:p>
            <a:pPr lvl="1" algn="just"/>
            <a:r>
              <a:rPr lang="cs-CZ" sz="1800" dirty="0"/>
              <a:t>Obchodní partneři</a:t>
            </a:r>
          </a:p>
          <a:p>
            <a:pPr lvl="1" algn="just"/>
            <a:r>
              <a:rPr lang="cs-CZ" sz="1800" dirty="0"/>
              <a:t>Konkurence </a:t>
            </a:r>
          </a:p>
          <a:p>
            <a:pPr lvl="1" algn="just"/>
            <a:r>
              <a:rPr lang="cs-CZ" sz="1800" dirty="0"/>
              <a:t>Nespokojení zákazníci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Řízená kampaň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03842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973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Nevyváženosti se projevují v textech, které se bytostně týkají problému podniku nebo zájmu, kde není podnik zmiňován nebo pouze velmi okrajově. </a:t>
            </a:r>
            <a:endParaRPr lang="cs-CZ" sz="1800" dirty="0" smtClean="0"/>
          </a:p>
          <a:p>
            <a:pPr algn="just"/>
            <a:r>
              <a:rPr lang="cs-CZ" sz="1800" dirty="0" smtClean="0"/>
              <a:t>Je </a:t>
            </a:r>
            <a:r>
              <a:rPr lang="cs-CZ" sz="1800" dirty="0"/>
              <a:t>dávána přednost konkurenci, kterou podnik považuje za méně významnou. </a:t>
            </a:r>
            <a:endParaRPr lang="cs-CZ" sz="1800" dirty="0" smtClean="0"/>
          </a:p>
          <a:p>
            <a:pPr algn="just"/>
            <a:r>
              <a:rPr lang="cs-CZ" sz="1800" dirty="0" smtClean="0"/>
              <a:t>Konkurence </a:t>
            </a:r>
            <a:r>
              <a:rPr lang="cs-CZ" sz="1800" dirty="0"/>
              <a:t>dostává výrazně větší </a:t>
            </a:r>
            <a:r>
              <a:rPr lang="cs-CZ" sz="1800" dirty="0" smtClean="0"/>
              <a:t>prostor</a:t>
            </a:r>
            <a:endParaRPr lang="cs-CZ" sz="1800" dirty="0"/>
          </a:p>
          <a:p>
            <a:pPr algn="just"/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Nevyváženosti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559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Reagující tiskové zprávy a prohlášení</a:t>
            </a:r>
          </a:p>
          <a:p>
            <a:r>
              <a:rPr lang="cs-CZ" sz="2000" dirty="0"/>
              <a:t>Tiskové konference k mediálně exponovaným problémům</a:t>
            </a:r>
          </a:p>
          <a:p>
            <a:r>
              <a:rPr lang="cs-CZ" sz="2000" dirty="0"/>
              <a:t>Mediální lobbing</a:t>
            </a:r>
          </a:p>
          <a:p>
            <a:r>
              <a:rPr lang="cs-CZ" sz="2000" dirty="0"/>
              <a:t>Krizová inzerce</a:t>
            </a:r>
          </a:p>
          <a:p>
            <a:r>
              <a:rPr lang="cs-CZ" sz="2000" dirty="0"/>
              <a:t>Snaha o společenskou aktivizaci</a:t>
            </a:r>
          </a:p>
          <a:p>
            <a:r>
              <a:rPr lang="cs-CZ" sz="2000" dirty="0"/>
              <a:t>Mediální záštita autoritou</a:t>
            </a:r>
          </a:p>
          <a:p>
            <a:r>
              <a:rPr lang="cs-CZ" sz="2000" dirty="0"/>
              <a:t>Koncentrace/rozptýlení zdroje problému</a:t>
            </a:r>
          </a:p>
          <a:p>
            <a:r>
              <a:rPr lang="cs-CZ" sz="2000" dirty="0" err="1"/>
              <a:t>Externalizace</a:t>
            </a:r>
            <a:r>
              <a:rPr lang="cs-CZ" sz="2000" dirty="0"/>
              <a:t> problému</a:t>
            </a:r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r>
              <a:rPr lang="cs-CZ" dirty="0"/>
              <a:t>Prostředky zlepšující mediální obraz (Bednář, 2011)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4118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843558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Sdělení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dirty="0"/>
              <a:t>Organizační zabezpečení krizové komunikace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dirty="0"/>
              <a:t>Volba vhodného média</a:t>
            </a:r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Efektivní krizová komunikace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75247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77686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Identifikace a poznání cílových příjemců</a:t>
            </a:r>
          </a:p>
          <a:p>
            <a:pPr algn="just"/>
            <a:r>
              <a:rPr lang="cs-CZ" sz="1800" dirty="0"/>
              <a:t>Cílem tvorby sdělení je zprostředkování maxima informací, které publikum bude schopno vnímat, pochopit a zapamatovat si</a:t>
            </a:r>
            <a:r>
              <a:rPr lang="cs-CZ" sz="1800" dirty="0" smtClean="0"/>
              <a:t>.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r>
              <a:rPr lang="cs-CZ" sz="1800" i="1" dirty="0"/>
              <a:t>Základní doporučení pro formulaci sděl</a:t>
            </a:r>
            <a:r>
              <a:rPr lang="cs-CZ" sz="1800" dirty="0"/>
              <a:t>ení (Vymětal, 2009):</a:t>
            </a:r>
          </a:p>
          <a:p>
            <a:pPr lvl="1" algn="just"/>
            <a:r>
              <a:rPr lang="cs-CZ" sz="1800" dirty="0"/>
              <a:t>poskytnout sdělení podporující laskavost, otevřenost a angažovanost, </a:t>
            </a:r>
          </a:p>
          <a:p>
            <a:pPr lvl="1" algn="just"/>
            <a:r>
              <a:rPr lang="cs-CZ" sz="1800" dirty="0"/>
              <a:t>sdělení by neměla obsahovat jen technická data a informace,</a:t>
            </a:r>
          </a:p>
          <a:p>
            <a:pPr lvl="1" algn="just"/>
            <a:r>
              <a:rPr lang="cs-CZ" sz="1800" dirty="0"/>
              <a:t>sdělení by mělo pomáhat budovat důvěryhodnost,</a:t>
            </a:r>
          </a:p>
          <a:p>
            <a:pPr lvl="1" algn="just"/>
            <a:r>
              <a:rPr lang="cs-CZ" sz="1800" dirty="0"/>
              <a:t>sdělení by mělo být strukturované a organizované,</a:t>
            </a:r>
          </a:p>
          <a:p>
            <a:pPr lvl="1" algn="just"/>
            <a:r>
              <a:rPr lang="cs-CZ" sz="1800" dirty="0"/>
              <a:t>omezení informací pouze na tři klíčová sdělení,</a:t>
            </a:r>
          </a:p>
          <a:p>
            <a:pPr lvl="1" algn="just"/>
            <a:r>
              <a:rPr lang="cs-CZ" sz="1800" dirty="0"/>
              <a:t>sdělení vždy krátké (rozsah 7 – 12 slov)</a:t>
            </a:r>
          </a:p>
          <a:p>
            <a:pPr lvl="1" algn="just"/>
            <a:r>
              <a:rPr lang="cs-CZ" sz="1800" dirty="0"/>
              <a:t>zopakování klíčových informací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Sdělení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56409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9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Komunikační tým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dirty="0"/>
              <a:t>Tiskový mluvčí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dirty="0"/>
              <a:t>Externí odborník</a:t>
            </a:r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Organizační zabezpečení </a:t>
            </a:r>
            <a:r>
              <a:rPr lang="cs-CZ" dirty="0" smtClean="0"/>
              <a:t>krizové komunikace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2369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9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i="1" dirty="0"/>
              <a:t>Interní KK </a:t>
            </a:r>
            <a:r>
              <a:rPr lang="cs-CZ" sz="1800" dirty="0"/>
              <a:t>- hlášení, tiskové zprávy, souhrny faktů, internetové stránky, setkání se zaměstnanci, telefonní informační linky, intranet, e-mail, články ve vnitřním tisku atd.</a:t>
            </a:r>
          </a:p>
          <a:p>
            <a:pPr algn="just">
              <a:buNone/>
            </a:pPr>
            <a:endParaRPr lang="cs-CZ" sz="1800" dirty="0"/>
          </a:p>
          <a:p>
            <a:pPr algn="just"/>
            <a:r>
              <a:rPr lang="cs-CZ" sz="1800" b="1" i="1" dirty="0"/>
              <a:t>Externí KK přímá </a:t>
            </a:r>
            <a:r>
              <a:rPr lang="cs-CZ" sz="1800" dirty="0"/>
              <a:t>- hlášení, SMS zprávy, letáky, komunitní setkání, novinové články, webové stránky, telefonní informační linky, návštěvy v bydlišti, rádio a TV, billboardy, souhrny faktů, příručky, instruktážní filmy a video, dopisy atd.</a:t>
            </a:r>
          </a:p>
          <a:p>
            <a:pPr algn="just">
              <a:buNone/>
            </a:pPr>
            <a:endParaRPr lang="cs-CZ" sz="1800" dirty="0"/>
          </a:p>
          <a:p>
            <a:pPr algn="just"/>
            <a:r>
              <a:rPr lang="cs-CZ" sz="1800" b="1" i="1" dirty="0"/>
              <a:t>Externí KK přes média </a:t>
            </a:r>
            <a:r>
              <a:rPr lang="cs-CZ" sz="1800" dirty="0"/>
              <a:t>- tiskové zprávy, tiskové konference, jasné informační souhrny faktů, osobní návštěvy, webové stránky, e-mail atd.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Volba vhodného média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026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700" b="1" i="1" dirty="0"/>
              <a:t>Části plánování KK</a:t>
            </a:r>
            <a:r>
              <a:rPr lang="cs-CZ" sz="1700" dirty="0"/>
              <a:t>:</a:t>
            </a:r>
          </a:p>
          <a:p>
            <a:pPr lvl="1" algn="just"/>
            <a:r>
              <a:rPr lang="cs-CZ" sz="1700" dirty="0"/>
              <a:t>Řešení akutní situace (krátkodobé a rychlé)</a:t>
            </a:r>
          </a:p>
          <a:p>
            <a:pPr lvl="1" algn="just"/>
            <a:r>
              <a:rPr lang="cs-CZ" sz="1700" dirty="0"/>
              <a:t>Sanace následků (střednědobé)</a:t>
            </a:r>
          </a:p>
          <a:p>
            <a:pPr lvl="1" algn="just"/>
            <a:r>
              <a:rPr lang="cs-CZ" sz="1700" dirty="0"/>
              <a:t>Předcházení podobným situacím v budoucnosti (dlouhodobé</a:t>
            </a:r>
            <a:r>
              <a:rPr lang="cs-CZ" sz="1700" dirty="0" smtClean="0"/>
              <a:t>)</a:t>
            </a:r>
          </a:p>
          <a:p>
            <a:pPr lvl="1" algn="just"/>
            <a:endParaRPr lang="cs-CZ" sz="1700" dirty="0"/>
          </a:p>
          <a:p>
            <a:pPr algn="just"/>
            <a:r>
              <a:rPr lang="cs-CZ" sz="1700" b="1" i="1" dirty="0" smtClean="0"/>
              <a:t>Postup </a:t>
            </a:r>
            <a:r>
              <a:rPr lang="cs-CZ" sz="1700" b="1" i="1" dirty="0"/>
              <a:t>plánování KK</a:t>
            </a:r>
            <a:r>
              <a:rPr lang="cs-CZ" sz="1700" dirty="0"/>
              <a:t>:</a:t>
            </a:r>
          </a:p>
          <a:p>
            <a:pPr lvl="1" algn="just"/>
            <a:r>
              <a:rPr lang="cs-CZ" sz="1700" dirty="0"/>
              <a:t>Provedení analýzy hrozeb a porovnání možných krizí</a:t>
            </a:r>
          </a:p>
          <a:p>
            <a:pPr lvl="1" algn="just"/>
            <a:r>
              <a:rPr lang="cs-CZ" sz="1700" dirty="0"/>
              <a:t>Uvědomění si příležitosti a stanovení cílů a úkolů krizové komunikace</a:t>
            </a:r>
          </a:p>
          <a:p>
            <a:pPr lvl="1" algn="just"/>
            <a:r>
              <a:rPr lang="cs-CZ" sz="1700" dirty="0"/>
              <a:t>Stanovení hlavních stavebních pilířů krizové komunikace</a:t>
            </a:r>
          </a:p>
          <a:p>
            <a:pPr lvl="1" algn="just"/>
            <a:r>
              <a:rPr lang="cs-CZ" sz="1700" dirty="0"/>
              <a:t>Formulace základních témat krizové komunikace</a:t>
            </a:r>
          </a:p>
          <a:p>
            <a:pPr lvl="1" algn="just"/>
            <a:r>
              <a:rPr lang="cs-CZ" sz="1700" dirty="0"/>
              <a:t>Výběr a porovnání alternativ</a:t>
            </a:r>
          </a:p>
          <a:p>
            <a:pPr lvl="1" algn="just"/>
            <a:r>
              <a:rPr lang="cs-CZ" sz="1700" dirty="0"/>
              <a:t>Zpracování plánu krizové komunikace</a:t>
            </a:r>
          </a:p>
          <a:p>
            <a:pPr lvl="1" algn="just"/>
            <a:r>
              <a:rPr lang="cs-CZ" sz="1700" dirty="0"/>
              <a:t>Implementace přijatého modelu krizové komunikace uvnitř organizace</a:t>
            </a:r>
          </a:p>
          <a:p>
            <a:pPr marL="0" indent="0" algn="just">
              <a:buNone/>
            </a:pPr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Plánování krizové komunikace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04808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Podstata a vymezení krizové komunikace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 a předmět krizové komunikace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Krizová komunikace v průběhu krize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Interní krizová komunikace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Externí krizová komunikace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Efektivní krizová komunikace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krizové komunikace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 krizové komunikace</a:t>
            </a:r>
          </a:p>
          <a:p>
            <a:endParaRPr lang="cs-CZ" sz="16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Osnova tématu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82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Charakteristika celkové situace a jevů, které způsobují komplikace podniku.</a:t>
            </a:r>
          </a:p>
          <a:p>
            <a:pPr lvl="0" algn="just"/>
            <a:r>
              <a:rPr lang="cs-CZ" sz="1600" dirty="0"/>
              <a:t>Identifikace potenciálních oblastí krize. Definování těžiště krize a základních postupů pro zvládnutí krize.</a:t>
            </a:r>
          </a:p>
          <a:p>
            <a:pPr lvl="0" algn="just"/>
            <a:r>
              <a:rPr lang="cs-CZ" sz="1600" dirty="0"/>
              <a:t>Stanovení komunikační strategie a zavedení opatření k její realizaci.</a:t>
            </a:r>
          </a:p>
          <a:p>
            <a:pPr lvl="0" algn="just"/>
            <a:r>
              <a:rPr lang="cs-CZ" sz="1600" dirty="0"/>
              <a:t>Nastavení systému využití dostupných komunikačních kanálů.</a:t>
            </a:r>
          </a:p>
          <a:p>
            <a:pPr lvl="0" algn="just"/>
            <a:r>
              <a:rPr lang="cs-CZ" sz="1600" dirty="0"/>
              <a:t>Vytvoření týmu krizové komunikace, jeho personální složení z hlediska funkční pozice, popis činnosti členů týmu v době krize.</a:t>
            </a:r>
          </a:p>
          <a:p>
            <a:pPr lvl="0" algn="just"/>
            <a:r>
              <a:rPr lang="cs-CZ" sz="1600" dirty="0"/>
              <a:t>Stanovení zásad komunikace s novináři, veřejností a ostatními účastníky komunikačního procesu.</a:t>
            </a:r>
          </a:p>
          <a:p>
            <a:pPr lvl="0" algn="just"/>
            <a:r>
              <a:rPr lang="cs-CZ" sz="1600" dirty="0"/>
              <a:t>Stanovení postupů technického zajištění činnosti týmu krizové komunikace.</a:t>
            </a:r>
          </a:p>
          <a:p>
            <a:pPr lvl="0" algn="just"/>
            <a:r>
              <a:rPr lang="cs-CZ" sz="1600" dirty="0"/>
              <a:t>Vytvoření plánu krizové komunikace.</a:t>
            </a:r>
          </a:p>
          <a:p>
            <a:pPr lvl="0" algn="just"/>
            <a:r>
              <a:rPr lang="cs-CZ" sz="1600" dirty="0"/>
              <a:t>Příprava a provedení simulovaného tréninku krizového komunikačního týmu, provedení komunikačního auditu a zavedení efektivního vnitřního komunikačního systému. Vytváření příležitostí ke komunikaci. </a:t>
            </a:r>
          </a:p>
          <a:p>
            <a:pPr marL="0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Krizový manuál (</a:t>
            </a:r>
            <a:r>
              <a:rPr lang="cs-CZ" dirty="0" err="1"/>
              <a:t>Antušák</a:t>
            </a:r>
            <a:r>
              <a:rPr lang="cs-CZ" dirty="0"/>
              <a:t>, 2009)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86410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Spektrum strategií při reputačních krizích je široké a hranice mezi nimi jsou </a:t>
            </a:r>
            <a:r>
              <a:rPr lang="cs-CZ" sz="1800" dirty="0" smtClean="0"/>
              <a:t>prostupné.</a:t>
            </a:r>
          </a:p>
          <a:p>
            <a:pPr lvl="0" algn="just"/>
            <a:r>
              <a:rPr lang="cs-CZ" sz="1800" dirty="0" smtClean="0"/>
              <a:t>Neexistují </a:t>
            </a:r>
            <a:r>
              <a:rPr lang="cs-CZ" sz="1800" dirty="0"/>
              <a:t>jasně dané varianty </a:t>
            </a:r>
            <a:r>
              <a:rPr lang="cs-CZ" sz="1800" dirty="0" smtClean="0"/>
              <a:t>řešení. </a:t>
            </a:r>
          </a:p>
          <a:p>
            <a:pPr lvl="0" algn="just"/>
            <a:r>
              <a:rPr lang="cs-CZ" sz="1800" dirty="0" smtClean="0"/>
              <a:t>Obecně </a:t>
            </a:r>
            <a:r>
              <a:rPr lang="cs-CZ" sz="1800" dirty="0"/>
              <a:t>lze říci, že krize (respektive zodpovědnost za ně) lze buď popřít, nebo přijmout, a to buď plně, nebo </a:t>
            </a:r>
            <a:r>
              <a:rPr lang="cs-CZ" sz="1800" dirty="0" smtClean="0"/>
              <a:t>částečně. </a:t>
            </a:r>
          </a:p>
          <a:p>
            <a:pPr lvl="0" algn="just"/>
            <a:r>
              <a:rPr lang="cs-CZ" sz="1800" dirty="0" smtClean="0"/>
              <a:t>Teorie </a:t>
            </a:r>
            <a:r>
              <a:rPr lang="cs-CZ" sz="1800" dirty="0"/>
              <a:t>obvykle doporučuje plné </a:t>
            </a:r>
            <a:r>
              <a:rPr lang="cs-CZ" sz="1800" dirty="0" smtClean="0"/>
              <a:t>přijetí.</a:t>
            </a:r>
          </a:p>
          <a:p>
            <a:pPr lvl="0" algn="just"/>
            <a:r>
              <a:rPr lang="cs-CZ" sz="1800" dirty="0" err="1" smtClean="0"/>
              <a:t>deny</a:t>
            </a:r>
            <a:r>
              <a:rPr lang="cs-CZ" sz="1800" dirty="0" smtClean="0"/>
              <a:t> </a:t>
            </a:r>
            <a:r>
              <a:rPr lang="cs-CZ" sz="1800" dirty="0"/>
              <a:t>– </a:t>
            </a:r>
            <a:r>
              <a:rPr lang="cs-CZ" sz="1800" dirty="0" err="1"/>
              <a:t>diminish</a:t>
            </a:r>
            <a:r>
              <a:rPr lang="cs-CZ" sz="1800" dirty="0"/>
              <a:t> – </a:t>
            </a:r>
            <a:r>
              <a:rPr lang="cs-CZ" sz="1800" dirty="0" err="1"/>
              <a:t>deal</a:t>
            </a:r>
            <a:r>
              <a:rPr lang="cs-CZ" sz="1800" dirty="0" smtClean="0"/>
              <a:t>. </a:t>
            </a:r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Komunikační strategie v krizi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34037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2000" dirty="0" smtClean="0"/>
              <a:t>„</a:t>
            </a:r>
            <a:r>
              <a:rPr lang="cs-CZ" sz="2000" dirty="0"/>
              <a:t>Žádná krize neexistuje</a:t>
            </a:r>
            <a:r>
              <a:rPr lang="cs-CZ" sz="2000" dirty="0" smtClean="0"/>
              <a:t>.“</a:t>
            </a:r>
          </a:p>
          <a:p>
            <a:pPr lvl="0" algn="just"/>
            <a:r>
              <a:rPr lang="cs-CZ" sz="2000" dirty="0" smtClean="0"/>
              <a:t>„</a:t>
            </a:r>
            <a:r>
              <a:rPr lang="cs-CZ" sz="2000" dirty="0"/>
              <a:t>Krize existuje, ale neneseme za její </a:t>
            </a:r>
            <a:r>
              <a:rPr lang="cs-CZ" sz="2000" dirty="0" smtClean="0"/>
              <a:t> vypuknutí </a:t>
            </a:r>
            <a:r>
              <a:rPr lang="cs-CZ" sz="2000" dirty="0"/>
              <a:t>žádnou zodpovědnost</a:t>
            </a:r>
            <a:r>
              <a:rPr lang="cs-CZ" sz="2000" dirty="0" smtClean="0"/>
              <a:t>.“</a:t>
            </a:r>
          </a:p>
          <a:p>
            <a:pPr lvl="0" algn="just"/>
            <a:r>
              <a:rPr lang="cs-CZ" sz="2000" dirty="0" smtClean="0"/>
              <a:t>„</a:t>
            </a:r>
            <a:r>
              <a:rPr lang="cs-CZ" sz="2000" dirty="0"/>
              <a:t>Krize existuje, ale nijak se nás netýká</a:t>
            </a:r>
            <a:r>
              <a:rPr lang="cs-CZ" sz="2000" dirty="0" smtClean="0"/>
              <a:t>.“</a:t>
            </a:r>
          </a:p>
          <a:p>
            <a:pPr lvl="0" algn="just"/>
            <a:r>
              <a:rPr lang="cs-CZ" sz="2000" dirty="0" smtClean="0"/>
              <a:t>Tento </a:t>
            </a:r>
            <a:r>
              <a:rPr lang="cs-CZ" sz="2000" dirty="0"/>
              <a:t>přístup je z etického hlediska ospravedlnitelný jen v případě, že se zakládá na </a:t>
            </a:r>
            <a:r>
              <a:rPr lang="cs-CZ" sz="2000" dirty="0" smtClean="0"/>
              <a:t>pravdě. </a:t>
            </a:r>
          </a:p>
          <a:p>
            <a:pPr lvl="0" algn="just"/>
            <a:r>
              <a:rPr lang="cs-CZ" sz="2000" dirty="0" smtClean="0"/>
              <a:t>I </a:t>
            </a:r>
            <a:r>
              <a:rPr lang="cs-CZ" sz="2000" dirty="0"/>
              <a:t>když krizi popřete, musíte důkladně </a:t>
            </a:r>
            <a:r>
              <a:rPr lang="cs-CZ" sz="2000" dirty="0" smtClean="0"/>
              <a:t>vysvětlovat celou </a:t>
            </a:r>
            <a:r>
              <a:rPr lang="cs-CZ" sz="2000" dirty="0"/>
              <a:t>situaci a postoj organizace </a:t>
            </a:r>
            <a:r>
              <a:rPr lang="cs-CZ" sz="2000" dirty="0" smtClean="0"/>
              <a:t>médiím.</a:t>
            </a:r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 smtClean="0"/>
              <a:t>Komunikační strategie v krizi: Strategie </a:t>
            </a:r>
            <a:r>
              <a:rPr lang="cs-CZ" dirty="0" err="1"/>
              <a:t>deny</a:t>
            </a:r>
            <a:r>
              <a:rPr lang="cs-CZ" dirty="0"/>
              <a:t>–popření</a:t>
            </a:r>
          </a:p>
        </p:txBody>
      </p:sp>
    </p:spTree>
    <p:extLst>
      <p:ext uri="{BB962C8B-B14F-4D97-AF65-F5344CB8AC3E}">
        <p14:creationId xmlns:p14="http://schemas.microsoft.com/office/powerpoint/2010/main" val="373271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2000" dirty="0" smtClean="0"/>
              <a:t>Částečné </a:t>
            </a:r>
            <a:r>
              <a:rPr lang="cs-CZ" sz="2000" dirty="0"/>
              <a:t>přijetí zodpovědnosti, snaha o umenšení dopadu krize na reputaci </a:t>
            </a:r>
            <a:r>
              <a:rPr lang="cs-CZ" sz="2000" dirty="0" smtClean="0"/>
              <a:t>organizace. </a:t>
            </a:r>
          </a:p>
          <a:p>
            <a:pPr lvl="0" algn="just"/>
            <a:r>
              <a:rPr lang="cs-CZ" sz="2000" dirty="0" smtClean="0"/>
              <a:t>Snaha </a:t>
            </a:r>
            <a:r>
              <a:rPr lang="cs-CZ" sz="2000" dirty="0"/>
              <a:t>o oslabení spojení mezi společností a </a:t>
            </a:r>
            <a:r>
              <a:rPr lang="cs-CZ" sz="2000" dirty="0" smtClean="0"/>
              <a:t>krizí. Snaha </a:t>
            </a:r>
            <a:r>
              <a:rPr lang="cs-CZ" sz="2000" dirty="0"/>
              <a:t>ukázat, že problémy mají také jiné příčiny a původce, případně že problémy nejsou tak velké, jak je prezentují média či </a:t>
            </a:r>
            <a:r>
              <a:rPr lang="cs-CZ" sz="2000" dirty="0" smtClean="0"/>
              <a:t>oponenti. </a:t>
            </a:r>
          </a:p>
          <a:p>
            <a:pPr lvl="0" algn="just"/>
            <a:r>
              <a:rPr lang="cs-CZ" sz="2000" dirty="0" smtClean="0"/>
              <a:t>Snaha </a:t>
            </a:r>
            <a:r>
              <a:rPr lang="cs-CZ" sz="2000" dirty="0"/>
              <a:t>o uvedení událostí do širšího </a:t>
            </a:r>
            <a:r>
              <a:rPr lang="cs-CZ" sz="2000" dirty="0" smtClean="0"/>
              <a:t>kontextu. </a:t>
            </a:r>
          </a:p>
          <a:p>
            <a:pPr lvl="0" algn="just"/>
            <a:r>
              <a:rPr lang="cs-CZ" sz="2000" dirty="0" smtClean="0"/>
              <a:t>Snaha </a:t>
            </a:r>
            <a:r>
              <a:rPr lang="cs-CZ" sz="2000" dirty="0"/>
              <a:t>prezentovat jiný úhel </a:t>
            </a:r>
            <a:r>
              <a:rPr lang="cs-CZ" sz="2000" dirty="0" smtClean="0"/>
              <a:t>pohledu.</a:t>
            </a:r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 smtClean="0"/>
              <a:t>Komunikační strategie v krizi: Strategie </a:t>
            </a:r>
            <a:r>
              <a:rPr lang="cs-CZ" dirty="0" err="1" smtClean="0"/>
              <a:t>diminish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561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smtClean="0"/>
              <a:t>Přijetí </a:t>
            </a:r>
            <a:r>
              <a:rPr lang="cs-CZ" sz="1800" dirty="0"/>
              <a:t>plné </a:t>
            </a:r>
            <a:r>
              <a:rPr lang="cs-CZ" sz="1800" dirty="0" smtClean="0"/>
              <a:t>zodpovědnosti. </a:t>
            </a:r>
          </a:p>
          <a:p>
            <a:pPr lvl="0" algn="just"/>
            <a:r>
              <a:rPr lang="cs-CZ" sz="1800" dirty="0" smtClean="0"/>
              <a:t>Řízená </a:t>
            </a:r>
            <a:r>
              <a:rPr lang="cs-CZ" sz="1800" dirty="0"/>
              <a:t>otevřenost, spolupráce s </a:t>
            </a:r>
            <a:r>
              <a:rPr lang="cs-CZ" sz="1800" dirty="0" smtClean="0"/>
              <a:t>médii. </a:t>
            </a:r>
          </a:p>
          <a:p>
            <a:pPr lvl="0" algn="just"/>
            <a:r>
              <a:rPr lang="cs-CZ" sz="1800" dirty="0" smtClean="0"/>
              <a:t>Snaha </a:t>
            </a:r>
            <a:r>
              <a:rPr lang="cs-CZ" sz="1800" dirty="0"/>
              <a:t>o vyřešení krize a nápravu škod, preventivní opatření do </a:t>
            </a:r>
            <a:r>
              <a:rPr lang="cs-CZ" sz="1800" dirty="0" smtClean="0"/>
              <a:t>budoucna. </a:t>
            </a:r>
          </a:p>
          <a:p>
            <a:pPr lvl="0" algn="just"/>
            <a:r>
              <a:rPr lang="cs-CZ" sz="1800" dirty="0" smtClean="0"/>
              <a:t>Aktivní </a:t>
            </a:r>
            <a:r>
              <a:rPr lang="cs-CZ" sz="1800" dirty="0"/>
              <a:t>kroky při hledání dohody s </a:t>
            </a:r>
            <a:r>
              <a:rPr lang="cs-CZ" sz="1800" dirty="0" smtClean="0"/>
              <a:t>poškozenými. </a:t>
            </a:r>
          </a:p>
          <a:p>
            <a:pPr lvl="0" algn="just"/>
            <a:r>
              <a:rPr lang="cs-CZ" sz="1800" dirty="0" smtClean="0"/>
              <a:t>V </a:t>
            </a:r>
            <a:r>
              <a:rPr lang="cs-CZ" sz="1800" dirty="0"/>
              <a:t>minulosti se mnohokrát ukázalo, že pokud organizace skutečně udělala chybu, vyplatí se přiznat </a:t>
            </a:r>
            <a:r>
              <a:rPr lang="cs-CZ" sz="1800" dirty="0" smtClean="0"/>
              <a:t>zodpovědnost. </a:t>
            </a:r>
          </a:p>
          <a:p>
            <a:pPr lvl="0" algn="just"/>
            <a:r>
              <a:rPr lang="cs-CZ" sz="1800" dirty="0" smtClean="0"/>
              <a:t>Upřímný </a:t>
            </a:r>
            <a:r>
              <a:rPr lang="cs-CZ" sz="1800" dirty="0"/>
              <a:t>a aktivní přístup většinou zabrání daleko větším ztrátám, spojeným s úplnou destrukcí reputace společnosti.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 smtClean="0"/>
              <a:t>Komunikační strategie v krizi: Strategie </a:t>
            </a:r>
            <a:r>
              <a:rPr lang="cs-CZ" dirty="0" err="1" smtClean="0"/>
              <a:t>deal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714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1800" b="1" dirty="0"/>
              <a:t>Odpoutání </a:t>
            </a:r>
            <a:r>
              <a:rPr lang="cs-CZ" sz="1800" b="1" dirty="0" smtClean="0"/>
              <a:t>pozornosti. </a:t>
            </a:r>
          </a:p>
          <a:p>
            <a:pPr lvl="0" algn="just"/>
            <a:r>
              <a:rPr lang="cs-CZ" sz="1800" dirty="0" smtClean="0"/>
              <a:t>Snaha </a:t>
            </a:r>
            <a:r>
              <a:rPr lang="cs-CZ" sz="1800" dirty="0"/>
              <a:t>přesunout pozornost veřejnosti a médií k jiné </a:t>
            </a:r>
            <a:r>
              <a:rPr lang="cs-CZ" sz="1800" dirty="0" smtClean="0"/>
              <a:t>agendě. </a:t>
            </a:r>
          </a:p>
          <a:p>
            <a:pPr lvl="0" algn="just"/>
            <a:r>
              <a:rPr lang="cs-CZ" sz="1800" dirty="0" smtClean="0"/>
              <a:t>Časté </a:t>
            </a:r>
            <a:r>
              <a:rPr lang="cs-CZ" sz="1800" dirty="0"/>
              <a:t>v politice (film Vrtěti </a:t>
            </a:r>
            <a:r>
              <a:rPr lang="cs-CZ" sz="1800" dirty="0" smtClean="0"/>
              <a:t>psem). </a:t>
            </a:r>
          </a:p>
          <a:p>
            <a:pPr lvl="0" algn="just"/>
            <a:r>
              <a:rPr lang="cs-CZ" sz="1800" dirty="0" smtClean="0"/>
              <a:t>Eticky sporné.</a:t>
            </a:r>
          </a:p>
          <a:p>
            <a:pPr lvl="0" algn="just"/>
            <a:endParaRPr lang="cs-CZ" sz="1800" dirty="0" smtClean="0"/>
          </a:p>
          <a:p>
            <a:pPr marL="0" lvl="0" indent="0" algn="just">
              <a:buNone/>
            </a:pPr>
            <a:r>
              <a:rPr lang="cs-CZ" sz="1800" b="1" dirty="0"/>
              <a:t>Nabídka jiného </a:t>
            </a:r>
            <a:r>
              <a:rPr lang="cs-CZ" sz="1800" b="1" dirty="0" smtClean="0"/>
              <a:t>pohledu</a:t>
            </a:r>
          </a:p>
          <a:p>
            <a:pPr lvl="0" algn="just"/>
            <a:r>
              <a:rPr lang="cs-CZ" sz="1800" dirty="0" smtClean="0"/>
              <a:t>Srovnání </a:t>
            </a:r>
            <a:r>
              <a:rPr lang="cs-CZ" sz="1800" dirty="0"/>
              <a:t>s jinou podobnou </a:t>
            </a:r>
            <a:r>
              <a:rPr lang="cs-CZ" sz="1800" dirty="0" smtClean="0"/>
              <a:t>událostí. </a:t>
            </a:r>
          </a:p>
          <a:p>
            <a:pPr lvl="0" algn="just"/>
            <a:r>
              <a:rPr lang="cs-CZ" sz="1800" dirty="0" smtClean="0"/>
              <a:t>Zdůrazňování </a:t>
            </a:r>
            <a:r>
              <a:rPr lang="cs-CZ" sz="1800" dirty="0"/>
              <a:t>minimálního </a:t>
            </a:r>
            <a:r>
              <a:rPr lang="cs-CZ" sz="1800" dirty="0" smtClean="0"/>
              <a:t>dopadu. </a:t>
            </a:r>
          </a:p>
          <a:p>
            <a:pPr lvl="0" algn="just"/>
            <a:r>
              <a:rPr lang="cs-CZ" sz="1800" dirty="0" smtClean="0"/>
              <a:t>Přenesení </a:t>
            </a:r>
            <a:r>
              <a:rPr lang="cs-CZ" sz="1800" dirty="0"/>
              <a:t>do jiného, příznivějšího kontextu (</a:t>
            </a:r>
            <a:r>
              <a:rPr lang="cs-CZ" sz="1800" dirty="0" smtClean="0"/>
              <a:t>transcendence). </a:t>
            </a:r>
          </a:p>
          <a:p>
            <a:pPr lvl="0" algn="just"/>
            <a:r>
              <a:rPr lang="cs-CZ" sz="1800" dirty="0" smtClean="0"/>
              <a:t>Připomenutí </a:t>
            </a:r>
            <a:r>
              <a:rPr lang="cs-CZ" sz="1800" dirty="0"/>
              <a:t>dřívějších zásluh a „dobrých </a:t>
            </a:r>
            <a:r>
              <a:rPr lang="cs-CZ" sz="1800" dirty="0" smtClean="0"/>
              <a:t>skutků“.</a:t>
            </a:r>
          </a:p>
          <a:p>
            <a:pPr lvl="0" algn="just"/>
            <a:endParaRPr lang="cs-CZ" sz="1800" dirty="0" smtClean="0"/>
          </a:p>
          <a:p>
            <a:pPr marL="0" lvl="0" indent="0" algn="just">
              <a:buNone/>
            </a:pPr>
            <a:r>
              <a:rPr lang="cs-CZ" sz="1800" b="1" dirty="0" smtClean="0"/>
              <a:t>Úplné </a:t>
            </a:r>
            <a:r>
              <a:rPr lang="cs-CZ" sz="1800" b="1" dirty="0"/>
              <a:t>obrácení úhlu pohledu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 smtClean="0"/>
              <a:t>Taktické varianty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587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111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1400" b="1" dirty="0"/>
              <a:t>Koncentrace </a:t>
            </a:r>
            <a:r>
              <a:rPr lang="cs-CZ" sz="1400" b="1" dirty="0" smtClean="0"/>
              <a:t>problému</a:t>
            </a:r>
            <a:endParaRPr lang="cs-CZ" sz="1400" dirty="0" smtClean="0"/>
          </a:p>
          <a:p>
            <a:pPr lvl="0" algn="just"/>
            <a:r>
              <a:rPr lang="cs-CZ" sz="1400" dirty="0" smtClean="0"/>
              <a:t>Snaha </a:t>
            </a:r>
            <a:r>
              <a:rPr lang="cs-CZ" sz="1400" dirty="0"/>
              <a:t>převést jádro problému do jediné </a:t>
            </a:r>
            <a:r>
              <a:rPr lang="cs-CZ" sz="1400" dirty="0" smtClean="0"/>
              <a:t>příčiny „Za </a:t>
            </a:r>
            <a:r>
              <a:rPr lang="cs-CZ" sz="1400" dirty="0"/>
              <a:t>všechno může</a:t>
            </a:r>
            <a:r>
              <a:rPr lang="cs-CZ" sz="1400" dirty="0" smtClean="0"/>
              <a:t>...“. </a:t>
            </a:r>
          </a:p>
          <a:p>
            <a:pPr marL="0" lvl="0" indent="0" algn="just">
              <a:buNone/>
            </a:pPr>
            <a:r>
              <a:rPr lang="cs-CZ" sz="1400" b="1" dirty="0" smtClean="0"/>
              <a:t>Obětní beránek</a:t>
            </a:r>
          </a:p>
          <a:p>
            <a:pPr marL="0" lvl="0" indent="0" algn="just">
              <a:buNone/>
            </a:pPr>
            <a:r>
              <a:rPr lang="cs-CZ" sz="1400" b="1" dirty="0" smtClean="0"/>
              <a:t>Rozptýlení problému</a:t>
            </a:r>
          </a:p>
          <a:p>
            <a:pPr lvl="0" algn="just"/>
            <a:r>
              <a:rPr lang="cs-CZ" sz="1400" dirty="0" smtClean="0"/>
              <a:t>Hledání </a:t>
            </a:r>
            <a:r>
              <a:rPr lang="cs-CZ" sz="1400" dirty="0"/>
              <a:t>jádra problému v mnoha malých </a:t>
            </a:r>
            <a:r>
              <a:rPr lang="cs-CZ" sz="1400" dirty="0" smtClean="0"/>
              <a:t>faktorech</a:t>
            </a:r>
          </a:p>
          <a:p>
            <a:pPr lvl="0" algn="just"/>
            <a:r>
              <a:rPr lang="cs-CZ" sz="1400" dirty="0" smtClean="0"/>
              <a:t>Zdůrazňování </a:t>
            </a:r>
            <a:r>
              <a:rPr lang="cs-CZ" sz="1400" dirty="0"/>
              <a:t>složitosti </a:t>
            </a:r>
            <a:r>
              <a:rPr lang="cs-CZ" sz="1400" dirty="0" smtClean="0"/>
              <a:t>věci</a:t>
            </a:r>
          </a:p>
          <a:p>
            <a:pPr marL="0" lvl="0" indent="0" algn="just">
              <a:buNone/>
            </a:pPr>
            <a:r>
              <a:rPr lang="cs-CZ" sz="1400" b="1" dirty="0" err="1"/>
              <a:t>Externalizace</a:t>
            </a:r>
            <a:r>
              <a:rPr lang="cs-CZ" sz="1400" b="1" dirty="0"/>
              <a:t> </a:t>
            </a:r>
            <a:r>
              <a:rPr lang="cs-CZ" sz="1400" b="1" dirty="0" smtClean="0"/>
              <a:t>problému</a:t>
            </a:r>
          </a:p>
          <a:p>
            <a:pPr lvl="0" algn="just"/>
            <a:r>
              <a:rPr lang="cs-CZ" sz="1400" dirty="0" smtClean="0"/>
              <a:t>Snaha </a:t>
            </a:r>
            <a:r>
              <a:rPr lang="cs-CZ" sz="1400" dirty="0"/>
              <a:t>přesunout jádro problému mimo korporaci a mimo zónu, kterou může </a:t>
            </a:r>
            <a:r>
              <a:rPr lang="cs-CZ" sz="1400" dirty="0" smtClean="0"/>
              <a:t>ovlivňovat „Za </a:t>
            </a:r>
            <a:r>
              <a:rPr lang="cs-CZ" sz="1400" dirty="0"/>
              <a:t>všechno může dodavatel (vláda, odbory</a:t>
            </a:r>
            <a:r>
              <a:rPr lang="cs-CZ" sz="1400" dirty="0" smtClean="0"/>
              <a:t>...)“.</a:t>
            </a:r>
          </a:p>
          <a:p>
            <a:pPr lvl="0" algn="just"/>
            <a:r>
              <a:rPr lang="cs-CZ" sz="1400" dirty="0" smtClean="0"/>
              <a:t>Může </a:t>
            </a:r>
            <a:r>
              <a:rPr lang="cs-CZ" sz="1400" dirty="0"/>
              <a:t>vést k „</a:t>
            </a:r>
            <a:r>
              <a:rPr lang="cs-CZ" sz="1400" dirty="0" smtClean="0"/>
              <a:t>ping-pongu“</a:t>
            </a:r>
          </a:p>
          <a:p>
            <a:pPr lvl="0" algn="just"/>
            <a:r>
              <a:rPr lang="cs-CZ" sz="1400" dirty="0" smtClean="0"/>
              <a:t>Korporace </a:t>
            </a:r>
            <a:r>
              <a:rPr lang="cs-CZ" sz="1400" dirty="0"/>
              <a:t>je sama obětí (vyšší moci, útoku konkurence, zlého úmyslu </a:t>
            </a:r>
            <a:r>
              <a:rPr lang="cs-CZ" sz="1400" dirty="0" smtClean="0"/>
              <a:t>zaměstnance). </a:t>
            </a:r>
          </a:p>
          <a:p>
            <a:pPr lvl="0" algn="just"/>
            <a:r>
              <a:rPr lang="cs-CZ" sz="1400" dirty="0" smtClean="0"/>
              <a:t>Problémy </a:t>
            </a:r>
            <a:r>
              <a:rPr lang="cs-CZ" sz="1400" dirty="0"/>
              <a:t>jsou výsledkem </a:t>
            </a:r>
            <a:r>
              <a:rPr lang="cs-CZ" sz="1400" dirty="0" smtClean="0"/>
              <a:t>provokace. </a:t>
            </a:r>
          </a:p>
          <a:p>
            <a:pPr lvl="0" algn="just"/>
            <a:r>
              <a:rPr lang="cs-CZ" sz="1400" dirty="0" smtClean="0"/>
              <a:t>Společnost </a:t>
            </a:r>
            <a:r>
              <a:rPr lang="cs-CZ" sz="1400" dirty="0"/>
              <a:t>nemohla událost nijak ovlivnit ani jí předejít, neměla nad ní </a:t>
            </a:r>
            <a:r>
              <a:rPr lang="cs-CZ" sz="1400" dirty="0" smtClean="0"/>
              <a:t>kontrolu. </a:t>
            </a:r>
          </a:p>
          <a:p>
            <a:pPr lvl="0" algn="just"/>
            <a:r>
              <a:rPr lang="cs-CZ" sz="1400" dirty="0" smtClean="0"/>
              <a:t>Společnost </a:t>
            </a:r>
            <a:r>
              <a:rPr lang="cs-CZ" sz="1400" dirty="0"/>
              <a:t>měla dobré </a:t>
            </a:r>
            <a:r>
              <a:rPr lang="cs-CZ" sz="1400" dirty="0" smtClean="0"/>
              <a:t>úmysly. </a:t>
            </a:r>
          </a:p>
          <a:p>
            <a:pPr lvl="0" algn="just"/>
            <a:r>
              <a:rPr lang="cs-CZ" sz="1400" dirty="0" smtClean="0"/>
              <a:t>Byla </a:t>
            </a:r>
            <a:r>
              <a:rPr lang="cs-CZ" sz="1400" dirty="0"/>
              <a:t>to </a:t>
            </a:r>
            <a:r>
              <a:rPr lang="cs-CZ" sz="1400" dirty="0" smtClean="0"/>
              <a:t>nehoda.</a:t>
            </a:r>
          </a:p>
          <a:p>
            <a:pPr lvl="0" algn="just"/>
            <a:endParaRPr lang="cs-CZ" sz="1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 smtClean="0"/>
              <a:t>Taktické varianty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122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111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Omluva</a:t>
            </a:r>
            <a:r>
              <a:rPr lang="cs-CZ" sz="1800" dirty="0" smtClean="0"/>
              <a:t>: Pouze </a:t>
            </a:r>
            <a:r>
              <a:rPr lang="cs-CZ" sz="1800" dirty="0"/>
              <a:t>v případě, že organizace reálně chybovala a přijímá plnou </a:t>
            </a:r>
            <a:r>
              <a:rPr lang="cs-CZ" sz="1800" dirty="0" smtClean="0"/>
              <a:t>zodpovědnost</a:t>
            </a:r>
          </a:p>
          <a:p>
            <a:pPr algn="just"/>
            <a:r>
              <a:rPr lang="cs-CZ" sz="1800" b="1" dirty="0" smtClean="0"/>
              <a:t>Vyjádření lítosti</a:t>
            </a:r>
            <a:r>
              <a:rPr lang="cs-CZ" sz="1800" dirty="0" smtClean="0"/>
              <a:t>: Vhodné </a:t>
            </a:r>
            <a:r>
              <a:rPr lang="cs-CZ" sz="1800" dirty="0"/>
              <a:t>i v případě, že organizace není jediným či hlavním </a:t>
            </a:r>
            <a:r>
              <a:rPr lang="cs-CZ" sz="1800" dirty="0" smtClean="0"/>
              <a:t>viníkem</a:t>
            </a:r>
          </a:p>
          <a:p>
            <a:pPr algn="just"/>
            <a:r>
              <a:rPr lang="cs-CZ" sz="1800" b="1" dirty="0" smtClean="0"/>
              <a:t>Slib </a:t>
            </a:r>
            <a:r>
              <a:rPr lang="cs-CZ" sz="1800" b="1" dirty="0"/>
              <a:t>odškodnění </a:t>
            </a:r>
            <a:r>
              <a:rPr lang="cs-CZ" sz="1800" b="1" dirty="0" smtClean="0"/>
              <a:t>obětí</a:t>
            </a:r>
          </a:p>
          <a:p>
            <a:pPr algn="just"/>
            <a:r>
              <a:rPr lang="cs-CZ" sz="1800" b="1" dirty="0" smtClean="0"/>
              <a:t>Aktivní </a:t>
            </a:r>
            <a:r>
              <a:rPr lang="cs-CZ" sz="1800" b="1" dirty="0"/>
              <a:t>náprava </a:t>
            </a:r>
            <a:r>
              <a:rPr lang="cs-CZ" sz="1800" b="1" dirty="0" smtClean="0"/>
              <a:t>škod</a:t>
            </a:r>
          </a:p>
          <a:p>
            <a:pPr algn="just"/>
            <a:r>
              <a:rPr lang="cs-CZ" sz="1800" b="1" dirty="0" smtClean="0"/>
              <a:t>Přijetí </a:t>
            </a:r>
            <a:r>
              <a:rPr lang="cs-CZ" sz="1800" b="1" dirty="0"/>
              <a:t>opatření</a:t>
            </a:r>
            <a:r>
              <a:rPr lang="cs-CZ" sz="1800" dirty="0"/>
              <a:t>, aby se situace již </a:t>
            </a:r>
            <a:r>
              <a:rPr lang="cs-CZ" sz="1800" dirty="0" smtClean="0"/>
              <a:t>neopakovala</a:t>
            </a:r>
          </a:p>
          <a:p>
            <a:pPr marL="0" indent="0" algn="just">
              <a:buNone/>
            </a:pPr>
            <a:endParaRPr lang="cs-CZ" sz="1800" dirty="0" smtClean="0"/>
          </a:p>
          <a:p>
            <a:pPr marL="0" indent="0" algn="just">
              <a:buNone/>
            </a:pPr>
            <a:r>
              <a:rPr lang="cs-CZ" sz="1800" b="1" dirty="0" smtClean="0"/>
              <a:t>Nevhodné </a:t>
            </a:r>
            <a:r>
              <a:rPr lang="cs-CZ" sz="1800" b="1" dirty="0"/>
              <a:t>taktiky</a:t>
            </a:r>
            <a:r>
              <a:rPr lang="cs-CZ" sz="1800" b="1" dirty="0" smtClean="0"/>
              <a:t>:</a:t>
            </a:r>
          </a:p>
          <a:p>
            <a:pPr algn="just"/>
            <a:r>
              <a:rPr lang="cs-CZ" sz="1800" dirty="0" smtClean="0"/>
              <a:t>„</a:t>
            </a:r>
            <a:r>
              <a:rPr lang="cs-CZ" sz="1800" dirty="0"/>
              <a:t>Když to dělají oni, my můžeme taky</a:t>
            </a:r>
            <a:r>
              <a:rPr lang="cs-CZ" sz="1800" dirty="0" smtClean="0"/>
              <a:t>.“</a:t>
            </a:r>
          </a:p>
          <a:p>
            <a:pPr algn="just"/>
            <a:r>
              <a:rPr lang="cs-CZ" sz="1800" dirty="0" smtClean="0"/>
              <a:t>„</a:t>
            </a:r>
            <a:r>
              <a:rPr lang="cs-CZ" sz="1800" dirty="0"/>
              <a:t>Nikdy to nikomu nevadilo</a:t>
            </a:r>
            <a:r>
              <a:rPr lang="cs-CZ" sz="1800" dirty="0" smtClean="0"/>
              <a:t>.“</a:t>
            </a:r>
          </a:p>
          <a:p>
            <a:pPr algn="just"/>
            <a:r>
              <a:rPr lang="cs-CZ" sz="1800" dirty="0" smtClean="0"/>
              <a:t>„</a:t>
            </a:r>
            <a:r>
              <a:rPr lang="cs-CZ" sz="1800" dirty="0"/>
              <a:t>Nakonec to vždycky dobře dopadlo.“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 smtClean="0"/>
              <a:t>Taktické varianty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478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111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b="1" dirty="0"/>
              <a:t>Spin </a:t>
            </a:r>
            <a:r>
              <a:rPr lang="cs-CZ" sz="2000" b="1" dirty="0" err="1" smtClean="0"/>
              <a:t>doctoring</a:t>
            </a:r>
            <a:endParaRPr lang="cs-CZ" sz="2000" b="1" dirty="0" smtClean="0"/>
          </a:p>
          <a:p>
            <a:pPr algn="just"/>
            <a:r>
              <a:rPr lang="cs-CZ" sz="2000" dirty="0" smtClean="0"/>
              <a:t>Bezohledné </a:t>
            </a:r>
            <a:r>
              <a:rPr lang="cs-CZ" sz="2000" dirty="0"/>
              <a:t>prosazování úhlu pohledu, který je pro organizaci </a:t>
            </a:r>
            <a:r>
              <a:rPr lang="cs-CZ" sz="2000" dirty="0" smtClean="0"/>
              <a:t>nejvýhodnější</a:t>
            </a:r>
          </a:p>
          <a:p>
            <a:pPr algn="just"/>
            <a:r>
              <a:rPr lang="cs-CZ" sz="2000" dirty="0" smtClean="0"/>
              <a:t>Manipulace</a:t>
            </a:r>
            <a:r>
              <a:rPr lang="cs-CZ" sz="2000" dirty="0"/>
              <a:t>, lži, polopravdy, </a:t>
            </a:r>
            <a:r>
              <a:rPr lang="cs-CZ" sz="2000" dirty="0" err="1"/>
              <a:t>doublespeak</a:t>
            </a:r>
            <a:r>
              <a:rPr lang="cs-CZ" sz="2000" dirty="0"/>
              <a:t>, </a:t>
            </a:r>
            <a:r>
              <a:rPr lang="cs-CZ" sz="2000" dirty="0" smtClean="0"/>
              <a:t>propaganda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b="1" dirty="0" err="1" smtClean="0"/>
              <a:t>Astroturfing</a:t>
            </a:r>
            <a:endParaRPr lang="cs-CZ" sz="2000" b="1" dirty="0" err="1"/>
          </a:p>
          <a:p>
            <a:pPr algn="just"/>
            <a:r>
              <a:rPr lang="cs-CZ" sz="2000" dirty="0" smtClean="0"/>
              <a:t>Vytváření </a:t>
            </a:r>
            <a:r>
              <a:rPr lang="cs-CZ" sz="2000" dirty="0"/>
              <a:t>klamného dojmu, že veřejnost (zákazníci, čtenáři, posluchači...) zastává určitý postoj, preferuje určitý produkt nebo má na nějaké téma jistý </a:t>
            </a:r>
            <a:r>
              <a:rPr lang="cs-CZ" sz="2000" dirty="0" smtClean="0"/>
              <a:t>názor</a:t>
            </a:r>
          </a:p>
          <a:p>
            <a:pPr algn="just"/>
            <a:r>
              <a:rPr lang="cs-CZ" sz="2000" dirty="0" smtClean="0"/>
              <a:t>Falešné </a:t>
            </a:r>
            <a:r>
              <a:rPr lang="cs-CZ" sz="2000" dirty="0"/>
              <a:t>čtenářské dopisy, </a:t>
            </a:r>
            <a:r>
              <a:rPr lang="cs-CZ" sz="2000" dirty="0" err="1"/>
              <a:t>flogy</a:t>
            </a:r>
            <a:r>
              <a:rPr lang="cs-CZ" sz="2000" dirty="0"/>
              <a:t>, klaka, aktivita v sociálních sítích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 smtClean="0"/>
              <a:t>Eticky </a:t>
            </a:r>
            <a:r>
              <a:rPr lang="cs-CZ" smtClean="0"/>
              <a:t>sporné komunikační strategie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82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Při vzniku krizové situace musí management organizace ihned reagovat a komunikovat vně i dovnitř podniku. Komunikace je významným prostředkem zmírňujícím dopady krize. Komunikace v průběhu krize může a často má významný vliv na zdraví podniku.</a:t>
            </a:r>
            <a:r>
              <a:rPr lang="cs-CZ" sz="1800" b="1" dirty="0"/>
              <a:t> </a:t>
            </a:r>
            <a:endParaRPr lang="cs-CZ" sz="1800" dirty="0"/>
          </a:p>
          <a:p>
            <a:pPr algn="just"/>
            <a:r>
              <a:rPr lang="cs-CZ" sz="1800" dirty="0"/>
              <a:t>Krizová komunikace probíhá ve dvou směrech, a to ve směru vnitřní krizové komunikace a vnější krizové komunikace. Vnitřní krizová komunikace směřuje primárně k zaměstnancům organizace. Jejím cílem je informovat o vzniklé krizové situaci a způsobech řešení, a jejich dopadech na samotné zaměstnance. Vnější krizová komunikace je zaměřena na externí veřejnost a jejím cílem je uklidnit veřejnost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Shrnutí tématu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310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Jeden z typů komunikace v krizi i před krizí</a:t>
            </a:r>
          </a:p>
          <a:p>
            <a:pPr algn="just">
              <a:buNone/>
            </a:pPr>
            <a:endParaRPr lang="cs-CZ" sz="1800" dirty="0"/>
          </a:p>
          <a:p>
            <a:pPr algn="just"/>
            <a:r>
              <a:rPr lang="cs-CZ" sz="1800" dirty="0"/>
              <a:t>Standardní komunikace v nestandardní situaci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Specifická forma sociální komunikace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Je nástrojem krizového řízení a je součástí krizových scénářů</a:t>
            </a:r>
          </a:p>
          <a:p>
            <a:pPr algn="just">
              <a:buNone/>
            </a:pPr>
            <a:endParaRPr lang="cs-CZ" sz="1800" dirty="0"/>
          </a:p>
          <a:p>
            <a:pPr algn="just"/>
            <a:r>
              <a:rPr lang="cs-CZ" sz="1800" dirty="0"/>
              <a:t>Jedná se o interpersonální, meziosobní, skupinovou  a masovou komunikaci</a:t>
            </a:r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Krizová komunikace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03793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4078" indent="-514350">
              <a:buAutoNum type="arabicPeriod"/>
            </a:pPr>
            <a:r>
              <a:rPr lang="cs-CZ" sz="1800" dirty="0"/>
              <a:t>nepřipravenost</a:t>
            </a:r>
          </a:p>
          <a:p>
            <a:pPr marL="624078" indent="-514350">
              <a:buAutoNum type="arabicPeriod"/>
            </a:pPr>
            <a:r>
              <a:rPr lang="cs-CZ" sz="1800" dirty="0"/>
              <a:t>nevědomost</a:t>
            </a:r>
          </a:p>
          <a:p>
            <a:pPr marL="624078" indent="-514350">
              <a:buAutoNum type="arabicPeriod"/>
            </a:pPr>
            <a:r>
              <a:rPr lang="cs-CZ" sz="1800" dirty="0"/>
              <a:t>nevzdělanost</a:t>
            </a:r>
          </a:p>
          <a:p>
            <a:pPr marL="624078" indent="-514350">
              <a:buAutoNum type="arabicPeriod"/>
            </a:pPr>
            <a:r>
              <a:rPr lang="cs-CZ" sz="1800" dirty="0"/>
              <a:t>mlčení </a:t>
            </a:r>
          </a:p>
          <a:p>
            <a:pPr marL="624078" indent="-514350">
              <a:buAutoNum type="arabicPeriod"/>
            </a:pPr>
            <a:r>
              <a:rPr lang="cs-CZ" sz="1800" dirty="0"/>
              <a:t>odtažitost </a:t>
            </a:r>
          </a:p>
          <a:p>
            <a:pPr marL="624078" indent="-514350">
              <a:buAutoNum type="arabicPeriod"/>
            </a:pPr>
            <a:r>
              <a:rPr lang="cs-CZ" sz="1800" dirty="0"/>
              <a:t>výmysly</a:t>
            </a:r>
          </a:p>
          <a:p>
            <a:pPr marL="624078" indent="-514350">
              <a:buAutoNum type="arabicPeriod"/>
            </a:pPr>
            <a:r>
              <a:rPr lang="cs-CZ" sz="1800" dirty="0"/>
              <a:t>naivita</a:t>
            </a:r>
          </a:p>
          <a:p>
            <a:pPr marL="457200" lvl="1" indent="0">
              <a:buNone/>
            </a:pP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Smrtelné hříchy krizové komunikace (</a:t>
            </a:r>
            <a:r>
              <a:rPr lang="cs-CZ" dirty="0" err="1"/>
              <a:t>Antušák</a:t>
            </a:r>
            <a:r>
              <a:rPr lang="cs-CZ" dirty="0"/>
              <a:t>, 2009)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05796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84887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b="1" dirty="0"/>
              <a:t>Cílem krizové komunikace</a:t>
            </a:r>
            <a:r>
              <a:rPr lang="cs-CZ" sz="1700" dirty="0"/>
              <a:t> je</a:t>
            </a:r>
          </a:p>
          <a:p>
            <a:pPr lvl="1" algn="just"/>
            <a:r>
              <a:rPr lang="cs-CZ" sz="1700" dirty="0"/>
              <a:t>uvolnění správných informací ve správný čas a na správném místě, a tím dosáhnout včasné připravenosti orgánů a prvků krizového řízení k následným činnostem; </a:t>
            </a:r>
          </a:p>
          <a:p>
            <a:pPr lvl="1" algn="just"/>
            <a:r>
              <a:rPr lang="cs-CZ" sz="1700" dirty="0"/>
              <a:t>redukovat nejistotu veřejnosti, a tím přispět k zajištění jejich „efektivního“ chování; </a:t>
            </a:r>
          </a:p>
          <a:p>
            <a:pPr lvl="1" algn="just"/>
            <a:r>
              <a:rPr lang="cs-CZ" sz="1700" dirty="0"/>
              <a:t>zabránit nebo alespoň zmírnit rozsah negativní publicity poškozující dobré jméno organizace.</a:t>
            </a:r>
          </a:p>
          <a:p>
            <a:pPr algn="just"/>
            <a:r>
              <a:rPr lang="cs-CZ" sz="1700" b="1" dirty="0" smtClean="0"/>
              <a:t>Předmět </a:t>
            </a:r>
            <a:r>
              <a:rPr lang="cs-CZ" sz="1700" b="1" dirty="0"/>
              <a:t>krizové komunikace</a:t>
            </a:r>
            <a:r>
              <a:rPr lang="cs-CZ" sz="1700" dirty="0"/>
              <a:t> je sdělování informací:</a:t>
            </a:r>
          </a:p>
          <a:p>
            <a:pPr lvl="1" algn="just"/>
            <a:r>
              <a:rPr lang="cs-CZ" sz="1700" dirty="0"/>
              <a:t>mezi orgány a prvky systému krizového řízení a uvnitř tohoto systému;</a:t>
            </a:r>
          </a:p>
          <a:p>
            <a:pPr lvl="1" algn="just"/>
            <a:r>
              <a:rPr lang="cs-CZ" sz="1700" dirty="0"/>
              <a:t>veřejnosti, médiím, odborníkům, soudním znalcům a orgánům činným v trestním řízení;</a:t>
            </a:r>
          </a:p>
          <a:p>
            <a:pPr lvl="1" algn="just"/>
            <a:r>
              <a:rPr lang="cs-CZ" sz="1700" dirty="0"/>
              <a:t>podřízeným, zaměstnancům firmy, rodinným příslušníkům a jiným věcně zainteresovaným právnickým a fyzickým osobám.</a:t>
            </a:r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Cíl a předmět krizové komunikace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28772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800" dirty="0"/>
              <a:t>princip přímé odpovědnosti</a:t>
            </a:r>
          </a:p>
          <a:p>
            <a:pPr lvl="0"/>
            <a:r>
              <a:rPr lang="cs-CZ" sz="1800" dirty="0"/>
              <a:t>princip nezávislosti</a:t>
            </a:r>
          </a:p>
          <a:p>
            <a:pPr lvl="0"/>
            <a:r>
              <a:rPr lang="cs-CZ" sz="1800" dirty="0"/>
              <a:t>princip přesnosti a stručnosti</a:t>
            </a:r>
          </a:p>
          <a:p>
            <a:pPr lvl="0"/>
            <a:r>
              <a:rPr lang="cs-CZ" sz="1800" dirty="0"/>
              <a:t>princip důvěryhodnosti</a:t>
            </a:r>
          </a:p>
          <a:p>
            <a:pPr lvl="0"/>
            <a:r>
              <a:rPr lang="cs-CZ" sz="1800" dirty="0"/>
              <a:t>princip znalosti věci</a:t>
            </a:r>
          </a:p>
          <a:p>
            <a:pPr lvl="0"/>
            <a:r>
              <a:rPr lang="cs-CZ" sz="1800" dirty="0"/>
              <a:t>princip očekávané reakce</a:t>
            </a:r>
          </a:p>
          <a:p>
            <a:pPr lvl="0"/>
            <a:r>
              <a:rPr lang="cs-CZ" sz="1800" dirty="0"/>
              <a:t>princip nejhoršího vývoje</a:t>
            </a:r>
          </a:p>
          <a:p>
            <a:pPr lvl="0"/>
            <a:r>
              <a:rPr lang="cs-CZ" sz="1800" dirty="0"/>
              <a:t>princip hledání podpory</a:t>
            </a:r>
          </a:p>
          <a:p>
            <a:pPr lvl="0"/>
            <a:r>
              <a:rPr lang="cs-CZ" sz="1800" dirty="0"/>
              <a:t>princip pravdivosti</a:t>
            </a:r>
          </a:p>
          <a:p>
            <a:r>
              <a:rPr lang="cs-CZ" sz="1800" dirty="0"/>
              <a:t>princip otevřenosti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Principy krizové komunikace (Hálek, 2008)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19359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6680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Vznik krize</a:t>
            </a:r>
          </a:p>
          <a:p>
            <a:pPr lvl="1"/>
            <a:r>
              <a:rPr lang="cs-CZ" sz="1800" dirty="0"/>
              <a:t>Největší intenzita komunikace, rychlost, pravdivost, jednoznačnost</a:t>
            </a:r>
          </a:p>
          <a:p>
            <a:pPr lvl="1">
              <a:buNone/>
            </a:pPr>
            <a:endParaRPr lang="cs-CZ" sz="1800" dirty="0"/>
          </a:p>
          <a:p>
            <a:r>
              <a:rPr lang="cs-CZ" sz="1800" dirty="0"/>
              <a:t>Průběh krize</a:t>
            </a:r>
          </a:p>
          <a:p>
            <a:pPr lvl="1"/>
            <a:r>
              <a:rPr lang="cs-CZ" sz="1800" dirty="0"/>
              <a:t>Pokles intenzity komunikace</a:t>
            </a:r>
          </a:p>
          <a:p>
            <a:endParaRPr lang="cs-CZ" sz="1800" dirty="0"/>
          </a:p>
          <a:p>
            <a:r>
              <a:rPr lang="cs-CZ" sz="1800" dirty="0"/>
              <a:t>Závěrečná fáze krize</a:t>
            </a:r>
          </a:p>
          <a:p>
            <a:pPr lvl="1"/>
            <a:r>
              <a:rPr lang="cs-CZ" sz="1800" dirty="0"/>
              <a:t>Opětovné zvýšení intenzity komunikace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Krizová komunikace v průběhu krizového řízení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9549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81202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2400" dirty="0"/>
              <a:t>předstoupit před zaměstnance a srozumitelně jim sdělit nepříjemné informace (jaká je situace), tak aby bylo zabráněno šíření fám, dezinformacím a zkreslením,</a:t>
            </a:r>
          </a:p>
          <a:p>
            <a:pPr lvl="0" algn="just"/>
            <a:r>
              <a:rPr lang="cs-CZ" sz="2400" dirty="0" smtClean="0"/>
              <a:t>sdělit </a:t>
            </a:r>
            <a:r>
              <a:rPr lang="cs-CZ" sz="2400" dirty="0"/>
              <a:t>zaměstnancům co to pro ně znamená a co se od nich očekává, aby se podnik povedlo vyvézt z krize (přechodné snížení platů, zvýšené úsilí, částečné propouštění apod.),</a:t>
            </a:r>
          </a:p>
          <a:p>
            <a:pPr lvl="0" algn="just"/>
            <a:r>
              <a:rPr lang="cs-CZ" sz="2400" dirty="0"/>
              <a:t>vysvětlit další postup a představit vizi budoucnosti tak, aby se podařilo získat klíčové pracovníky, neformální vůdce a důležité pracovníky.</a:t>
            </a:r>
          </a:p>
          <a:p>
            <a:pPr algn="just"/>
            <a:endParaRPr lang="cs-CZ" sz="2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Interní krizová komunikace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51727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2399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Mediální charakter, komunikace s externí veřejností prostřednictvím médií – vytvoření mediálního obrazu (mediální podoby)</a:t>
            </a:r>
          </a:p>
          <a:p>
            <a:pPr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Příjemci externí krizové komunikace:</a:t>
            </a:r>
          </a:p>
          <a:p>
            <a:pPr lvl="1" algn="just"/>
            <a:r>
              <a:rPr lang="cs-CZ" sz="2000" dirty="0"/>
              <a:t>Zákazníci</a:t>
            </a:r>
          </a:p>
          <a:p>
            <a:pPr lvl="1" algn="just"/>
            <a:r>
              <a:rPr lang="cs-CZ" sz="2000" dirty="0"/>
              <a:t>Investoři</a:t>
            </a:r>
          </a:p>
          <a:p>
            <a:pPr lvl="1" algn="just"/>
            <a:r>
              <a:rPr lang="cs-CZ" sz="2000" dirty="0"/>
              <a:t>Vládní, regionální a místní činitelé</a:t>
            </a:r>
          </a:p>
          <a:p>
            <a:pPr lvl="1" algn="just"/>
            <a:r>
              <a:rPr lang="cs-CZ" sz="2000" dirty="0"/>
              <a:t>Pojišťovací společnosti a právníci</a:t>
            </a:r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Externí krizová komunikace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66221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3331</TotalTime>
  <Words>1956</Words>
  <Application>Microsoft Office PowerPoint</Application>
  <PresentationFormat>Předvádění na obrazovce (16:9)</PresentationFormat>
  <Paragraphs>270</Paragraphs>
  <Slides>29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Calibri</vt:lpstr>
      <vt:lpstr>Enriqueta</vt:lpstr>
      <vt:lpstr>Times New Roman</vt:lpstr>
      <vt:lpstr>SLU</vt:lpstr>
      <vt:lpstr>Krizová komunikace </vt:lpstr>
      <vt:lpstr>Osnova tématu</vt:lpstr>
      <vt:lpstr>Krizová komunikace</vt:lpstr>
      <vt:lpstr>Smrtelné hříchy krizové komunikace (Antušák, 2009)</vt:lpstr>
      <vt:lpstr>Cíl a předmět krizové komunikace</vt:lpstr>
      <vt:lpstr>Principy krizové komunikace (Hálek, 2008)</vt:lpstr>
      <vt:lpstr>Krizová komunikace v průběhu krizového řízení</vt:lpstr>
      <vt:lpstr>Interní krizová komunikace</vt:lpstr>
      <vt:lpstr>Externí krizová komunikace</vt:lpstr>
      <vt:lpstr>Exponovaný mediální obraz</vt:lpstr>
      <vt:lpstr>Vyhroceně negativní mediální obraz</vt:lpstr>
      <vt:lpstr>Řízená kampaň</vt:lpstr>
      <vt:lpstr>Nevyváženosti</vt:lpstr>
      <vt:lpstr>Prostředky zlepšující mediální obraz (Bednář, 2011)</vt:lpstr>
      <vt:lpstr>Efektivní krizová komunikace </vt:lpstr>
      <vt:lpstr>Sdělení </vt:lpstr>
      <vt:lpstr>Organizační zabezpečení krizové komunikace</vt:lpstr>
      <vt:lpstr>Volba vhodného média</vt:lpstr>
      <vt:lpstr>Plánování krizové komunikace</vt:lpstr>
      <vt:lpstr>Krizový manuál (Antušák, 2009)</vt:lpstr>
      <vt:lpstr>Komunikační strategie v krizi</vt:lpstr>
      <vt:lpstr>Komunikační strategie v krizi: Strategie deny–popření</vt:lpstr>
      <vt:lpstr>Komunikační strategie v krizi: Strategie diminish</vt:lpstr>
      <vt:lpstr>Komunikační strategie v krizi: Strategie deal</vt:lpstr>
      <vt:lpstr>Taktické varianty</vt:lpstr>
      <vt:lpstr>Taktické varianty</vt:lpstr>
      <vt:lpstr>Taktické varianty</vt:lpstr>
      <vt:lpstr>Eticky sporné komunikační strategie</vt:lpstr>
      <vt:lpstr>Shrnutí tématu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322</cp:revision>
  <dcterms:created xsi:type="dcterms:W3CDTF">2016-07-06T15:42:34Z</dcterms:created>
  <dcterms:modified xsi:type="dcterms:W3CDTF">2021-11-22T16:04:59Z</dcterms:modified>
</cp:coreProperties>
</file>