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64" r:id="rId4"/>
    <p:sldId id="295" r:id="rId5"/>
    <p:sldId id="265" r:id="rId6"/>
    <p:sldId id="266" r:id="rId7"/>
    <p:sldId id="267" r:id="rId8"/>
    <p:sldId id="268" r:id="rId9"/>
    <p:sldId id="269" r:id="rId10"/>
    <p:sldId id="270" r:id="rId11"/>
    <p:sldId id="271" r:id="rId12"/>
    <p:sldId id="272" r:id="rId13"/>
    <p:sldId id="316" r:id="rId14"/>
    <p:sldId id="317" r:id="rId15"/>
    <p:sldId id="319" r:id="rId16"/>
    <p:sldId id="321" r:id="rId17"/>
    <p:sldId id="322" r:id="rId18"/>
    <p:sldId id="302" r:id="rId19"/>
    <p:sldId id="273" r:id="rId20"/>
    <p:sldId id="274" r:id="rId21"/>
    <p:sldId id="275" r:id="rId22"/>
    <p:sldId id="276" r:id="rId23"/>
    <p:sldId id="303" r:id="rId24"/>
    <p:sldId id="304" r:id="rId25"/>
    <p:sldId id="277" r:id="rId26"/>
    <p:sldId id="278" r:id="rId27"/>
    <p:sldId id="279" r:id="rId28"/>
    <p:sldId id="280" r:id="rId29"/>
    <p:sldId id="281" r:id="rId30"/>
    <p:sldId id="398" r:id="rId31"/>
    <p:sldId id="399" r:id="rId32"/>
    <p:sldId id="400" r:id="rId33"/>
    <p:sldId id="282" r:id="rId34"/>
    <p:sldId id="283" r:id="rId35"/>
    <p:sldId id="284" r:id="rId36"/>
    <p:sldId id="285" r:id="rId37"/>
    <p:sldId id="286" r:id="rId38"/>
    <p:sldId id="287" r:id="rId39"/>
    <p:sldId id="288" r:id="rId40"/>
    <p:sldId id="289" r:id="rId41"/>
    <p:sldId id="290" r:id="rId42"/>
    <p:sldId id="291" r:id="rId43"/>
    <p:sldId id="384" r:id="rId44"/>
    <p:sldId id="385" r:id="rId45"/>
    <p:sldId id="386" r:id="rId46"/>
    <p:sldId id="387" r:id="rId47"/>
    <p:sldId id="388" r:id="rId48"/>
    <p:sldId id="389" r:id="rId49"/>
    <p:sldId id="390" r:id="rId50"/>
    <p:sldId id="391" r:id="rId51"/>
    <p:sldId id="395" r:id="rId52"/>
    <p:sldId id="396" r:id="rId53"/>
    <p:sldId id="397" r:id="rId54"/>
    <p:sldId id="383" r:id="rId55"/>
    <p:sldId id="263" r:id="rId5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203" autoAdjust="0"/>
  </p:normalViewPr>
  <p:slideViewPr>
    <p:cSldViewPr>
      <p:cViewPr varScale="1">
        <p:scale>
          <a:sx n="87" d="100"/>
          <a:sy n="87" d="100"/>
        </p:scale>
        <p:origin x="72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08.12.2020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07421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books.google.cz/books?id=1EfM8GQiOBcC&amp;pg=PA211&amp;lpg=PA211&amp;dq=efekty+cenovych+zmen&amp;source=bl&amp;ots=ULsxVFP-yY&amp;sig=KtudrjuSfkNxMZruGSa70p8vW3g&amp;hl=cs&amp;sa=X&amp;ei=iUVrVK7_OMnfywOVx4HoBg&amp;ved=0CCAQ6AEwAA#v=onepage&amp;q=efekty%20cenovych%20zmen&amp;f=fals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90185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9836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58942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74621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38448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807743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78344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274147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52435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00923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5849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64453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Strategie na diagonále (1, 5, 9)</a:t>
            </a:r>
            <a:r>
              <a:rPr lang="cs-CZ" sz="1200" kern="1200" dirty="0">
                <a:solidFill>
                  <a:schemeClr val="tx1"/>
                </a:solidFill>
                <a:effectLst/>
                <a:latin typeface="+mn-lt"/>
                <a:ea typeface="+mn-ea"/>
                <a:cs typeface="+mn-cs"/>
              </a:rPr>
              <a:t> mohou společně existovat na stejném trhu.</a:t>
            </a:r>
          </a:p>
          <a:p>
            <a:r>
              <a:rPr lang="cs-CZ" sz="1200" kern="1200" dirty="0">
                <a:solidFill>
                  <a:schemeClr val="tx1"/>
                </a:solidFill>
                <a:effectLst/>
                <a:latin typeface="+mn-lt"/>
                <a:ea typeface="+mn-ea"/>
                <a:cs typeface="+mn-cs"/>
              </a:rPr>
              <a:t>Prakticky to znamená, že jedna firma nabízí výrobek vysoké kvality za vysokou cenu, jiná výrobek průměrné kvality za průměrnou cenu a další nabízí výrobek nízké kvality z nízkou cenu. Všechny tyto konkurenční firmy mohou společně existovat na trhu tak dlouho, dokud na něm budou existovat tři skupiny zákazníků, tj. ti, kteří trvají na vysoké kvalitě, ti, kteří trvají na nízké ceně a ti, jejichž požadavky jsou vyvážené.</a:t>
            </a:r>
          </a:p>
          <a:p>
            <a:r>
              <a:rPr lang="cs-CZ" sz="1200" b="1" kern="1200" dirty="0">
                <a:solidFill>
                  <a:schemeClr val="tx1"/>
                </a:solidFill>
                <a:effectLst/>
                <a:latin typeface="+mn-lt"/>
                <a:ea typeface="+mn-ea"/>
                <a:cs typeface="+mn-cs"/>
              </a:rPr>
              <a:t>Strategie v pravém horním rohu</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(2, 3, 6)</a:t>
            </a:r>
            <a:r>
              <a:rPr lang="cs-CZ" sz="1200" kern="1200" dirty="0">
                <a:solidFill>
                  <a:schemeClr val="tx1"/>
                </a:solidFill>
                <a:effectLst/>
                <a:latin typeface="+mn-lt"/>
                <a:ea typeface="+mn-ea"/>
                <a:cs typeface="+mn-cs"/>
              </a:rPr>
              <a:t> představují možné způsoby, jak zaútočit na strategie umístěné na diagonále:</a:t>
            </a:r>
          </a:p>
          <a:p>
            <a:pPr lvl="0"/>
            <a:r>
              <a:rPr lang="cs-CZ" sz="1200" kern="1200" dirty="0">
                <a:solidFill>
                  <a:schemeClr val="tx1"/>
                </a:solidFill>
                <a:effectLst/>
                <a:latin typeface="+mn-lt"/>
                <a:ea typeface="+mn-ea"/>
                <a:cs typeface="+mn-cs"/>
              </a:rPr>
              <a:t>Strategie 2 říká „náš výrobek je stejně kvalitní, jako výrobek 1, ale je levnější“.</a:t>
            </a:r>
          </a:p>
          <a:p>
            <a:pPr lvl="0"/>
            <a:r>
              <a:rPr lang="cs-CZ" sz="1200" kern="1200" dirty="0">
                <a:solidFill>
                  <a:schemeClr val="tx1"/>
                </a:solidFill>
                <a:effectLst/>
                <a:latin typeface="+mn-lt"/>
                <a:ea typeface="+mn-ea"/>
                <a:cs typeface="+mn-cs"/>
              </a:rPr>
              <a:t>Strategie 3 a 6 říká totéž, ale nabízí ještě větší úsporu.</a:t>
            </a:r>
          </a:p>
          <a:p>
            <a:r>
              <a:rPr lang="cs-CZ" sz="1200" kern="1200" dirty="0">
                <a:solidFill>
                  <a:schemeClr val="tx1"/>
                </a:solidFill>
                <a:effectLst/>
                <a:latin typeface="+mn-lt"/>
                <a:ea typeface="+mn-ea"/>
                <a:cs typeface="+mn-cs"/>
              </a:rPr>
              <a:t>Pokud zákazníci uvěří těmto konkurentům, pak u nich z logických důvodů budou nakupovat a tím ušetří své peníze (pokud výrobek 1 nepředstavuje prestižní záležitost).</a:t>
            </a:r>
          </a:p>
          <a:p>
            <a:r>
              <a:rPr lang="cs-CZ" sz="1200" b="1" kern="1200" dirty="0">
                <a:solidFill>
                  <a:schemeClr val="tx1"/>
                </a:solidFill>
                <a:effectLst/>
                <a:latin typeface="+mn-lt"/>
                <a:ea typeface="+mn-ea"/>
                <a:cs typeface="+mn-cs"/>
              </a:rPr>
              <a:t>Strategie v levém dolním rohu (4, 7, 8)</a:t>
            </a:r>
            <a:r>
              <a:rPr lang="cs-CZ" sz="1200" kern="1200" dirty="0">
                <a:solidFill>
                  <a:schemeClr val="tx1"/>
                </a:solidFill>
                <a:effectLst/>
                <a:latin typeface="+mn-lt"/>
                <a:ea typeface="+mn-ea"/>
                <a:cs typeface="+mn-cs"/>
              </a:rPr>
              <a:t> znamenají relativní předražení výrobků, vzhledem k jejich kvalitě. Zákazníci budou mít pocit, že byli okradeni a budou si pravděpodobně stěžovat nebo rozšiřovat o firmě negativní hodnocení. Profesionální prodejce se těmto strategiím vyhýbá. (Heczková 2004)</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371705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96557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70784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76203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24443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40867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77770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94183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57032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515081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3772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4194778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474721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200388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348291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429468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708658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http://www.agconsult.com/en/usability-blog/product-overview-usability-examples</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2503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566422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10193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547425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4003098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737372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460884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450955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930276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353646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082025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539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607551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574426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8398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6814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93634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20553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19930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08.12.2020</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extLst>
      <p:ext uri="{BB962C8B-B14F-4D97-AF65-F5344CB8AC3E}">
        <p14:creationId xmlns:p14="http://schemas.microsoft.com/office/powerpoint/2010/main" val="295565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171700"/>
            <a:ext cx="6172200" cy="1540193"/>
          </a:xfrm>
        </p:spPr>
        <p:txBody>
          <a:bodyPr/>
          <a:lstStyle>
            <a:lvl1pPr algn="l">
              <a:buNone/>
              <a:defRPr sz="225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3757613"/>
            <a:ext cx="6172200" cy="10287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8049006" y="830199"/>
            <a:ext cx="1714500" cy="381000"/>
          </a:xfrm>
        </p:spPr>
        <p:txBody>
          <a:bodyPr/>
          <a:lstStyle/>
          <a:p>
            <a:fld id="{18A2481B-5154-415F-B752-558547769AA3}" type="datetimeFigureOut">
              <a:rPr lang="cs-CZ" smtClean="0"/>
              <a:pPr/>
              <a:t>08.12.2020</a:t>
            </a:fld>
            <a:endParaRPr lang="cs-CZ"/>
          </a:p>
        </p:txBody>
      </p:sp>
      <p:sp>
        <p:nvSpPr>
          <p:cNvPr id="5" name="Zástupný symbol pro zápatí 4"/>
          <p:cNvSpPr>
            <a:spLocks noGrp="1"/>
          </p:cNvSpPr>
          <p:nvPr>
            <p:ph type="ftr" sz="quarter" idx="11"/>
          </p:nvPr>
        </p:nvSpPr>
        <p:spPr bwMode="auto">
          <a:xfrm rot="5400000">
            <a:off x="7534656" y="3086100"/>
            <a:ext cx="2743200" cy="384048"/>
          </a:xfrm>
        </p:spPr>
        <p:txBody>
          <a:bodyPr/>
          <a:lstStyle/>
          <a:p>
            <a:endParaRPr lang="cs-CZ"/>
          </a:p>
        </p:txBody>
      </p:sp>
      <p:sp>
        <p:nvSpPr>
          <p:cNvPr id="9" name="Obdélník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Obdélník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Obdélník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Obdélník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Přímá spojovací čára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Přímá spojovací čára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Přímá spojovací čára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Přímá spojovací čára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7" name="Přímá spojovací čára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Obdélník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Elipsa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Elipsa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Elipsa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Elipsa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Elipsa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Přímá spojovací čára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6" name="Zástupný symbol pro číslo snímku 5"/>
          <p:cNvSpPr>
            <a:spLocks noGrp="1"/>
          </p:cNvSpPr>
          <p:nvPr>
            <p:ph type="sldNum" sz="quarter" idx="12"/>
          </p:nvPr>
        </p:nvSpPr>
        <p:spPr bwMode="auto">
          <a:xfrm>
            <a:off x="1340616" y="3696527"/>
            <a:ext cx="609600" cy="388143"/>
          </a:xfr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68277432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vethardware.cz/kryptomeny-bitcoin-ethereum-virtualni-ale-tvrde-penize/4479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inmarketcap.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zing.cz/novinky/38202/zamysleni-nad-donate-systemem-a-prijeti-prohr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video.aktualne.cz/dvtv/nekupujte-veci-jen-proto-ze-jsou-ve-sleve-casto-tak-nakoupit/r~5d1c7aeee00d11e7afac0cc47ab5f122/?redirected=151324802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lidacshopu.cz/"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a:solidFill>
                  <a:schemeClr val="bg1"/>
                </a:solidFill>
                <a:latin typeface="Times New Roman" panose="02020603050405020304" pitchFamily="18" charset="0"/>
                <a:cs typeface="Times New Roman" panose="02020603050405020304" pitchFamily="18" charset="0"/>
              </a:rPr>
              <a:t>Cenové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Money </a:t>
            </a:r>
            <a:r>
              <a:rPr lang="cs-CZ" sz="1400" dirty="0" err="1">
                <a:solidFill>
                  <a:schemeClr val="bg1"/>
                </a:solidFill>
                <a:latin typeface="Times New Roman" panose="02020603050405020304" pitchFamily="18" charset="0"/>
                <a:cs typeface="Times New Roman" panose="02020603050405020304" pitchFamily="18" charset="0"/>
              </a:rPr>
              <a:t>money</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money</a:t>
            </a:r>
            <a:r>
              <a:rPr lang="cs-CZ" sz="1400" dirty="0">
                <a:solidFill>
                  <a:schemeClr val="bg1"/>
                </a:solidFill>
                <a:latin typeface="Times New Roman" panose="02020603050405020304" pitchFamily="18" charset="0"/>
                <a:cs typeface="Times New Roman" panose="02020603050405020304" pitchFamily="18" charset="0"/>
              </a:rPr>
              <a:t> ...</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takers</a:t>
            </a:r>
            <a:r>
              <a:rPr lang="cs-CZ" altLang="cs-CZ" sz="2000" dirty="0">
                <a:solidFill>
                  <a:srgbClr val="002060"/>
                </a:solidFill>
                <a:latin typeface="Times New Roman" panose="02020603050405020304" pitchFamily="18" charset="0"/>
                <a:cs typeface="Times New Roman" panose="02020603050405020304" pitchFamily="18" charset="0"/>
              </a:rPr>
              <a:t> (nemůže ovlivnit cenu na trhu) &amp;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makers</a:t>
            </a:r>
            <a:r>
              <a:rPr lang="cs-CZ" altLang="cs-CZ" sz="2000" dirty="0">
                <a:solidFill>
                  <a:srgbClr val="002060"/>
                </a:solidFill>
                <a:latin typeface="Times New Roman" panose="02020603050405020304" pitchFamily="18" charset="0"/>
                <a:cs typeface="Times New Roman" panose="02020603050405020304" pitchFamily="18" charset="0"/>
              </a:rPr>
              <a:t> (stanovuje cenu na trhu):</a:t>
            </a:r>
          </a:p>
          <a:p>
            <a:pPr lvl="1"/>
            <a:r>
              <a:rPr lang="cs-CZ" altLang="cs-CZ" sz="2000" dirty="0">
                <a:solidFill>
                  <a:srgbClr val="002060"/>
                </a:solidFill>
                <a:latin typeface="Times New Roman" panose="02020603050405020304" pitchFamily="18" charset="0"/>
                <a:cs typeface="Times New Roman" panose="02020603050405020304" pitchFamily="18" charset="0"/>
              </a:rPr>
              <a:t>Monopol.</a:t>
            </a:r>
          </a:p>
          <a:p>
            <a:pPr lvl="1"/>
            <a:r>
              <a:rPr lang="cs-CZ" altLang="cs-CZ" sz="2000" dirty="0">
                <a:solidFill>
                  <a:srgbClr val="002060"/>
                </a:solidFill>
                <a:latin typeface="Times New Roman" panose="02020603050405020304" pitchFamily="18" charset="0"/>
                <a:cs typeface="Times New Roman" panose="02020603050405020304" pitchFamily="18" charset="0"/>
              </a:rPr>
              <a:t>Oligopol.</a:t>
            </a:r>
          </a:p>
          <a:p>
            <a:pPr lvl="1"/>
            <a:r>
              <a:rPr lang="cs-CZ" altLang="cs-CZ" sz="2000" dirty="0">
                <a:solidFill>
                  <a:srgbClr val="002060"/>
                </a:solidFill>
                <a:latin typeface="Times New Roman" panose="02020603050405020304" pitchFamily="18" charset="0"/>
                <a:cs typeface="Times New Roman" panose="02020603050405020304" pitchFamily="18" charset="0"/>
              </a:rPr>
              <a:t>Monopolní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Dokonalá konkurence.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Klasifikace nákladů: variabilní a fixní.</a:t>
            </a:r>
          </a:p>
        </p:txBody>
      </p:sp>
      <p:sp>
        <p:nvSpPr>
          <p:cNvPr id="6" name="Nadpis 5"/>
          <p:cNvSpPr>
            <a:spLocks noGrp="1"/>
          </p:cNvSpPr>
          <p:nvPr>
            <p:ph type="title"/>
          </p:nvPr>
        </p:nvSpPr>
        <p:spPr>
          <a:xfrm>
            <a:off x="179512" y="195486"/>
            <a:ext cx="6048672" cy="507703"/>
          </a:xfrm>
        </p:spPr>
        <p:txBody>
          <a:bodyPr/>
          <a:lstStyle/>
          <a:p>
            <a:r>
              <a:rPr lang="cs-CZ" dirty="0"/>
              <a:t>Tržní struktura a cenová praxe</a:t>
            </a:r>
          </a:p>
        </p:txBody>
      </p:sp>
    </p:spTree>
    <p:extLst>
      <p:ext uri="{BB962C8B-B14F-4D97-AF65-F5344CB8AC3E}">
        <p14:creationId xmlns:p14="http://schemas.microsoft.com/office/powerpoint/2010/main" val="116094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Důchodová elasticita.</a:t>
            </a:r>
          </a:p>
          <a:p>
            <a:r>
              <a:rPr lang="cs-CZ" altLang="cs-CZ" sz="2000" dirty="0">
                <a:solidFill>
                  <a:srgbClr val="002060"/>
                </a:solidFill>
                <a:latin typeface="Times New Roman" panose="02020603050405020304" pitchFamily="18" charset="0"/>
                <a:cs typeface="Times New Roman" panose="02020603050405020304" pitchFamily="18" charset="0"/>
              </a:rPr>
              <a:t>Křížová elasticita.</a:t>
            </a:r>
          </a:p>
          <a:p>
            <a:r>
              <a:rPr lang="cs-CZ" altLang="cs-CZ" sz="2000" dirty="0">
                <a:solidFill>
                  <a:srgbClr val="002060"/>
                </a:solidFill>
                <a:latin typeface="Times New Roman" panose="02020603050405020304" pitchFamily="18" charset="0"/>
                <a:cs typeface="Times New Roman" panose="02020603050405020304" pitchFamily="18" charset="0"/>
              </a:rPr>
              <a:t>Cenová elasticita:</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poptávky (Ed).</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 (Es).</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Zákon klesající poptávky.</a:t>
            </a:r>
          </a:p>
        </p:txBody>
      </p:sp>
      <p:sp>
        <p:nvSpPr>
          <p:cNvPr id="6" name="Nadpis 5"/>
          <p:cNvSpPr>
            <a:spLocks noGrp="1"/>
          </p:cNvSpPr>
          <p:nvPr>
            <p:ph type="title"/>
          </p:nvPr>
        </p:nvSpPr>
        <p:spPr>
          <a:xfrm>
            <a:off x="179512" y="195486"/>
            <a:ext cx="3888432" cy="507703"/>
          </a:xfrm>
        </p:spPr>
        <p:txBody>
          <a:bodyPr/>
          <a:lstStyle/>
          <a:p>
            <a:r>
              <a:rPr lang="cs-CZ" dirty="0"/>
              <a:t>Elasticita</a:t>
            </a:r>
          </a:p>
        </p:txBody>
      </p:sp>
    </p:spTree>
    <p:extLst>
      <p:ext uri="{BB962C8B-B14F-4D97-AF65-F5344CB8AC3E}">
        <p14:creationId xmlns:p14="http://schemas.microsoft.com/office/powerpoint/2010/main" val="220749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Substituční efekt.</a:t>
            </a:r>
          </a:p>
          <a:p>
            <a:r>
              <a:rPr lang="cs-CZ" altLang="cs-CZ" sz="2000" dirty="0" err="1">
                <a:solidFill>
                  <a:srgbClr val="002060"/>
                </a:solidFill>
                <a:latin typeface="Times New Roman" panose="02020603050405020304" pitchFamily="18" charset="0"/>
                <a:cs typeface="Times New Roman" panose="02020603050405020304" pitchFamily="18" charset="0"/>
              </a:rPr>
              <a:t>Veblenův</a:t>
            </a:r>
            <a:r>
              <a:rPr lang="cs-CZ" altLang="cs-CZ" sz="2000" dirty="0">
                <a:solidFill>
                  <a:srgbClr val="002060"/>
                </a:solidFill>
                <a:latin typeface="Times New Roman" panose="02020603050405020304" pitchFamily="18" charset="0"/>
                <a:cs typeface="Times New Roman" panose="02020603050405020304" pitchFamily="18" charset="0"/>
              </a:rPr>
              <a:t> efekt - luxusní</a:t>
            </a:r>
          </a:p>
          <a:p>
            <a:pPr lvl="1"/>
            <a:r>
              <a:rPr lang="cs-CZ" altLang="cs-CZ" sz="2000" dirty="0">
                <a:solidFill>
                  <a:srgbClr val="002060"/>
                </a:solidFill>
                <a:latin typeface="Times New Roman" panose="02020603050405020304" pitchFamily="18" charset="0"/>
                <a:cs typeface="Times New Roman" panose="02020603050405020304" pitchFamily="18" charset="0"/>
              </a:rPr>
              <a:t>Praxe: </a:t>
            </a:r>
            <a:r>
              <a:rPr lang="cs-CZ" altLang="cs-CZ" sz="2000" dirty="0" err="1">
                <a:solidFill>
                  <a:srgbClr val="002060"/>
                </a:solidFill>
                <a:latin typeface="Times New Roman" panose="02020603050405020304" pitchFamily="18" charset="0"/>
                <a:cs typeface="Times New Roman" panose="02020603050405020304" pitchFamily="18" charset="0"/>
              </a:rPr>
              <a:t>Gibson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Guitars</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err="1">
                <a:solidFill>
                  <a:srgbClr val="002060"/>
                </a:solidFill>
                <a:latin typeface="Times New Roman" panose="02020603050405020304" pitchFamily="18" charset="0"/>
                <a:cs typeface="Times New Roman" panose="02020603050405020304" pitchFamily="18" charset="0"/>
              </a:rPr>
              <a:t>Guttenbergův</a:t>
            </a:r>
            <a:r>
              <a:rPr lang="cs-CZ" altLang="cs-CZ" sz="2000" dirty="0">
                <a:solidFill>
                  <a:srgbClr val="002060"/>
                </a:solidFill>
                <a:latin typeface="Times New Roman" panose="02020603050405020304" pitchFamily="18" charset="0"/>
                <a:cs typeface="Times New Roman" panose="02020603050405020304" pitchFamily="18" charset="0"/>
              </a:rPr>
              <a:t> efekt - slevy.</a:t>
            </a:r>
          </a:p>
          <a:p>
            <a:r>
              <a:rPr lang="cs-CZ" altLang="cs-CZ" sz="2000" dirty="0">
                <a:solidFill>
                  <a:srgbClr val="002060"/>
                </a:solidFill>
                <a:latin typeface="Times New Roman" panose="02020603050405020304" pitchFamily="18" charset="0"/>
                <a:cs typeface="Times New Roman" panose="02020603050405020304" pitchFamily="18" charset="0"/>
              </a:rPr>
              <a:t>Spekulační efekt.</a:t>
            </a:r>
          </a:p>
        </p:txBody>
      </p:sp>
      <p:sp>
        <p:nvSpPr>
          <p:cNvPr id="6" name="Nadpis 5"/>
          <p:cNvSpPr>
            <a:spLocks noGrp="1"/>
          </p:cNvSpPr>
          <p:nvPr>
            <p:ph type="title"/>
          </p:nvPr>
        </p:nvSpPr>
        <p:spPr>
          <a:xfrm>
            <a:off x="179512" y="195486"/>
            <a:ext cx="3888432" cy="507703"/>
          </a:xfrm>
        </p:spPr>
        <p:txBody>
          <a:bodyPr/>
          <a:lstStyle/>
          <a:p>
            <a:r>
              <a:rPr lang="cs-CZ" dirty="0"/>
              <a:t>Efekty cenových změn</a:t>
            </a:r>
          </a:p>
        </p:txBody>
      </p:sp>
      <p:sp>
        <p:nvSpPr>
          <p:cNvPr id="4" name="TextovéPole 3"/>
          <p:cNvSpPr txBox="1"/>
          <p:nvPr/>
        </p:nvSpPr>
        <p:spPr>
          <a:xfrm>
            <a:off x="6207128" y="1131590"/>
            <a:ext cx="2357454" cy="646331"/>
          </a:xfrm>
          <a:prstGeom prst="rect">
            <a:avLst/>
          </a:prstGeom>
          <a:noFill/>
        </p:spPr>
        <p:txBody>
          <a:bodyPr wrap="square" rtlCol="0">
            <a:spAutoFit/>
          </a:bodyPr>
          <a:lstStyle/>
          <a:p>
            <a:pPr algn="ctr"/>
            <a:r>
              <a:rPr lang="cs-CZ" dirty="0" err="1">
                <a:solidFill>
                  <a:srgbClr val="002060"/>
                </a:solidFill>
              </a:rPr>
              <a:t>Thorstein</a:t>
            </a:r>
            <a:r>
              <a:rPr lang="cs-CZ" dirty="0">
                <a:solidFill>
                  <a:srgbClr val="002060"/>
                </a:solidFill>
              </a:rPr>
              <a:t> </a:t>
            </a:r>
            <a:r>
              <a:rPr lang="cs-CZ" dirty="0" err="1">
                <a:solidFill>
                  <a:srgbClr val="002060"/>
                </a:solidFill>
              </a:rPr>
              <a:t>Veblen</a:t>
            </a:r>
            <a:r>
              <a:rPr lang="cs-CZ" dirty="0">
                <a:solidFill>
                  <a:srgbClr val="002060"/>
                </a:solidFill>
              </a:rPr>
              <a:t> 1857 - 1929</a:t>
            </a:r>
          </a:p>
        </p:txBody>
      </p:sp>
      <p:pic>
        <p:nvPicPr>
          <p:cNvPr id="5" name="Picture 2" descr="C:\Users\Libor\Desktop\images.jpg"/>
          <p:cNvPicPr>
            <a:picLocks noChangeAspect="1" noChangeArrowheads="1"/>
          </p:cNvPicPr>
          <p:nvPr/>
        </p:nvPicPr>
        <p:blipFill>
          <a:blip r:embed="rId3"/>
          <a:srcRect/>
          <a:stretch>
            <a:fillRect/>
          </a:stretch>
        </p:blipFill>
        <p:spPr bwMode="auto">
          <a:xfrm>
            <a:off x="6357950" y="1777921"/>
            <a:ext cx="2055810" cy="2873181"/>
          </a:xfrm>
          <a:prstGeom prst="rect">
            <a:avLst/>
          </a:prstGeom>
          <a:noFill/>
        </p:spPr>
      </p:pic>
    </p:spTree>
    <p:extLst>
      <p:ext uri="{BB962C8B-B14F-4D97-AF65-F5344CB8AC3E}">
        <p14:creationId xmlns:p14="http://schemas.microsoft.com/office/powerpoint/2010/main" val="212319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Zajímavé implikace změn vnímání ceny v online prostředí</a:t>
            </a:r>
          </a:p>
        </p:txBody>
      </p:sp>
    </p:spTree>
    <p:extLst>
      <p:ext uri="{BB962C8B-B14F-4D97-AF65-F5344CB8AC3E}">
        <p14:creationId xmlns:p14="http://schemas.microsoft.com/office/powerpoint/2010/main" val="221226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hlinkClick r:id="rId3"/>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tisíce, hodnota značně proměnlivá, viz </a:t>
            </a:r>
            <a:r>
              <a:rPr lang="cs-CZ" sz="2000" dirty="0">
                <a:solidFill>
                  <a:srgbClr val="002060"/>
                </a:solidFill>
                <a:hlinkClick r:id="rId4"/>
              </a:rPr>
              <a:t>zde</a:t>
            </a:r>
            <a:r>
              <a:rPr lang="cs-CZ" sz="2000" dirty="0">
                <a:solidFill>
                  <a:srgbClr val="002060"/>
                </a:solidFill>
              </a:rPr>
              <a:t> aktuální čísla.</a:t>
            </a: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4287145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154648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Předobjednávky </a:t>
            </a:r>
          </a:p>
        </p:txBody>
      </p:sp>
    </p:spTree>
    <p:extLst>
      <p:ext uri="{BB962C8B-B14F-4D97-AF65-F5344CB8AC3E}">
        <p14:creationId xmlns:p14="http://schemas.microsoft.com/office/powerpoint/2010/main" val="237047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altLang="cs-CZ" sz="2000" dirty="0">
                <a:solidFill>
                  <a:srgbClr val="002060"/>
                </a:solidFill>
                <a:latin typeface="Times New Roman" panose="02020603050405020304" pitchFamily="18" charset="0"/>
                <a:cs typeface="Times New Roman" panose="02020603050405020304" pitchFamily="18" charset="0"/>
              </a:rPr>
              <a:t>Prémiové členství – </a:t>
            </a:r>
            <a:r>
              <a:rPr lang="cs-CZ" altLang="cs-CZ" sz="2000" dirty="0" err="1">
                <a:solidFill>
                  <a:srgbClr val="002060"/>
                </a:solidFill>
                <a:latin typeface="Times New Roman" panose="02020603050405020304" pitchFamily="18" charset="0"/>
                <a:cs typeface="Times New Roman" panose="02020603050405020304" pitchFamily="18" charset="0"/>
              </a:rPr>
              <a:t>iHned</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rPr>
              <a:t>Kreditový systém.</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4"/>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4"/>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271765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464447" y="107139"/>
            <a:ext cx="6172200" cy="857250"/>
          </a:xfrm>
        </p:spPr>
        <p:txBody>
          <a:bodyPr>
            <a:normAutofit fontScale="90000"/>
          </a:bodyPr>
          <a:lstStyle/>
          <a:p>
            <a:r>
              <a:rPr lang="cs-CZ" dirty="0"/>
              <a:t>Postup při tvorbě cenové strategie</a:t>
            </a:r>
          </a:p>
        </p:txBody>
      </p:sp>
      <p:grpSp>
        <p:nvGrpSpPr>
          <p:cNvPr id="84" name="Skupina 83"/>
          <p:cNvGrpSpPr/>
          <p:nvPr/>
        </p:nvGrpSpPr>
        <p:grpSpPr>
          <a:xfrm>
            <a:off x="1625182" y="910817"/>
            <a:ext cx="5518586" cy="3750495"/>
            <a:chOff x="642910" y="1214422"/>
            <a:chExt cx="7358114" cy="5000660"/>
          </a:xfrm>
        </p:grpSpPr>
        <p:sp>
          <p:nvSpPr>
            <p:cNvPr id="6" name="Obdélník 5"/>
            <p:cNvSpPr/>
            <p:nvPr/>
          </p:nvSpPr>
          <p:spPr>
            <a:xfrm>
              <a:off x="3500430" y="1214422"/>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Cíle firmy</a:t>
              </a:r>
            </a:p>
          </p:txBody>
        </p:sp>
        <p:cxnSp>
          <p:nvCxnSpPr>
            <p:cNvPr id="15" name="Tvar 14"/>
            <p:cNvCxnSpPr>
              <a:stCxn id="9" idx="1"/>
              <a:endCxn id="10" idx="2"/>
            </p:cNvCxnSpPr>
            <p:nvPr/>
          </p:nvCxnSpPr>
          <p:spPr>
            <a:xfrm rot="10800000">
              <a:off x="1571604" y="4214818"/>
              <a:ext cx="1928826" cy="1500198"/>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Tvar 17"/>
            <p:cNvCxnSpPr>
              <a:endCxn id="7" idx="1"/>
            </p:cNvCxnSpPr>
            <p:nvPr/>
          </p:nvCxnSpPr>
          <p:spPr>
            <a:xfrm>
              <a:off x="1571604" y="2571744"/>
              <a:ext cx="1928826"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Tvar 17"/>
            <p:cNvCxnSpPr>
              <a:stCxn id="10" idx="3"/>
              <a:endCxn id="8" idx="1"/>
            </p:cNvCxnSpPr>
            <p:nvPr/>
          </p:nvCxnSpPr>
          <p:spPr>
            <a:xfrm>
              <a:off x="2500298" y="3857628"/>
              <a:ext cx="1000132"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Tvar 13"/>
            <p:cNvCxnSpPr>
              <a:stCxn id="10" idx="0"/>
              <a:endCxn id="6" idx="1"/>
            </p:cNvCxnSpPr>
            <p:nvPr/>
          </p:nvCxnSpPr>
          <p:spPr>
            <a:xfrm rot="5400000" flipH="1" flipV="1">
              <a:off x="1571604" y="1571612"/>
              <a:ext cx="1928826" cy="1928826"/>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642910"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Tržní síly</a:t>
              </a:r>
            </a:p>
          </p:txBody>
        </p:sp>
        <p:cxnSp>
          <p:nvCxnSpPr>
            <p:cNvPr id="24" name="Tvar 17"/>
            <p:cNvCxnSpPr>
              <a:stCxn id="7" idx="2"/>
              <a:endCxn id="12" idx="0"/>
            </p:cNvCxnSpPr>
            <p:nvPr/>
          </p:nvCxnSpPr>
          <p:spPr>
            <a:xfrm rot="5400000">
              <a:off x="4286248" y="3071810"/>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Tvar 17"/>
            <p:cNvCxnSpPr>
              <a:stCxn id="6" idx="2"/>
              <a:endCxn id="7" idx="0"/>
            </p:cNvCxnSpPr>
            <p:nvPr/>
          </p:nvCxnSpPr>
          <p:spPr>
            <a:xfrm rot="5400000">
              <a:off x="4286248" y="2071678"/>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Tvar 17"/>
            <p:cNvCxnSpPr>
              <a:endCxn id="7" idx="3"/>
            </p:cNvCxnSpPr>
            <p:nvPr/>
          </p:nvCxnSpPr>
          <p:spPr>
            <a:xfrm rot="10800000">
              <a:off x="5357818" y="2571744"/>
              <a:ext cx="171451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Tvar 17"/>
            <p:cNvCxnSpPr>
              <a:stCxn id="11" idx="0"/>
              <a:endCxn id="6" idx="3"/>
            </p:cNvCxnSpPr>
            <p:nvPr/>
          </p:nvCxnSpPr>
          <p:spPr>
            <a:xfrm rot="16200000" flipV="1">
              <a:off x="5250661" y="1678769"/>
              <a:ext cx="1928826" cy="1714512"/>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500430" y="2214554"/>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Marketingové cíle</a:t>
              </a:r>
            </a:p>
          </p:txBody>
        </p:sp>
        <p:cxnSp>
          <p:nvCxnSpPr>
            <p:cNvPr id="55" name="Tvar 17"/>
            <p:cNvCxnSpPr>
              <a:stCxn id="12" idx="2"/>
              <a:endCxn id="8" idx="0"/>
            </p:cNvCxnSpPr>
            <p:nvPr/>
          </p:nvCxnSpPr>
          <p:spPr>
            <a:xfrm rot="5400000">
              <a:off x="4214810" y="4143380"/>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Tvar 17"/>
            <p:cNvCxnSpPr>
              <a:stCxn id="10" idx="3"/>
              <a:endCxn id="12" idx="1"/>
            </p:cNvCxnSpPr>
            <p:nvPr/>
          </p:nvCxnSpPr>
          <p:spPr>
            <a:xfrm flipV="1">
              <a:off x="2500298" y="3571876"/>
              <a:ext cx="1000132"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Tvar 17"/>
            <p:cNvCxnSpPr>
              <a:stCxn id="8" idx="2"/>
              <a:endCxn id="9" idx="0"/>
            </p:cNvCxnSpPr>
            <p:nvPr/>
          </p:nvCxnSpPr>
          <p:spPr>
            <a:xfrm rot="5400000">
              <a:off x="4214810" y="5143512"/>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3500430" y="4357694"/>
              <a:ext cx="185738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cíle</a:t>
              </a:r>
            </a:p>
          </p:txBody>
        </p:sp>
        <p:sp>
          <p:nvSpPr>
            <p:cNvPr id="9" name="Obdélník 8"/>
            <p:cNvSpPr/>
            <p:nvPr/>
          </p:nvSpPr>
          <p:spPr>
            <a:xfrm>
              <a:off x="3500430" y="535782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taktiky</a:t>
              </a:r>
            </a:p>
          </p:txBody>
        </p:sp>
        <p:cxnSp>
          <p:nvCxnSpPr>
            <p:cNvPr id="73" name="Tvar 17"/>
            <p:cNvCxnSpPr>
              <a:stCxn id="11" idx="1"/>
              <a:endCxn id="8" idx="3"/>
            </p:cNvCxnSpPr>
            <p:nvPr/>
          </p:nvCxnSpPr>
          <p:spPr>
            <a:xfrm rot="10800000" flipV="1">
              <a:off x="5357818" y="3857628"/>
              <a:ext cx="785818"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Tvar 17"/>
            <p:cNvCxnSpPr>
              <a:stCxn id="11" idx="1"/>
              <a:endCxn id="12" idx="3"/>
            </p:cNvCxnSpPr>
            <p:nvPr/>
          </p:nvCxnSpPr>
          <p:spPr>
            <a:xfrm rot="10800000">
              <a:off x="5357818" y="3571876"/>
              <a:ext cx="785818"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6143636"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Sociální a právní normy</a:t>
              </a:r>
            </a:p>
          </p:txBody>
        </p:sp>
        <p:sp>
          <p:nvSpPr>
            <p:cNvPr id="12" name="Obdélník 11"/>
            <p:cNvSpPr/>
            <p:nvPr/>
          </p:nvSpPr>
          <p:spPr>
            <a:xfrm>
              <a:off x="3500430" y="321468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Marketingový mix</a:t>
              </a:r>
            </a:p>
          </p:txBody>
        </p:sp>
        <p:sp>
          <p:nvSpPr>
            <p:cNvPr id="82" name="Obdélník 81"/>
            <p:cNvSpPr/>
            <p:nvPr/>
          </p:nvSpPr>
          <p:spPr>
            <a:xfrm>
              <a:off x="3286116" y="4143380"/>
              <a:ext cx="2286016" cy="2071702"/>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grpSp>
    </p:spTree>
    <p:extLst>
      <p:ext uri="{BB962C8B-B14F-4D97-AF65-F5344CB8AC3E}">
        <p14:creationId xmlns:p14="http://schemas.microsoft.com/office/powerpoint/2010/main" val="200323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Závisí na: </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firmy,</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použití distribučních kanálů,</a:t>
            </a:r>
          </a:p>
          <a:p>
            <a:pPr lvl="1"/>
            <a:r>
              <a:rPr lang="cs-CZ" altLang="cs-CZ" sz="2000" dirty="0">
                <a:solidFill>
                  <a:srgbClr val="002060"/>
                </a:solidFill>
                <a:latin typeface="Times New Roman" panose="02020603050405020304" pitchFamily="18" charset="0"/>
                <a:cs typeface="Times New Roman" panose="02020603050405020304" pitchFamily="18" charset="0"/>
              </a:rPr>
              <a:t>na velikosti stimulace,</a:t>
            </a:r>
          </a:p>
          <a:p>
            <a:pPr lvl="1"/>
            <a:r>
              <a:rPr lang="cs-CZ" altLang="cs-CZ" sz="2000" dirty="0">
                <a:solidFill>
                  <a:srgbClr val="002060"/>
                </a:solidFill>
                <a:latin typeface="Times New Roman" panose="02020603050405020304" pitchFamily="18" charset="0"/>
                <a:cs typeface="Times New Roman" panose="02020603050405020304" pitchFamily="18" charset="0"/>
              </a:rPr>
              <a:t>především ale na charakteru segmentů.</a:t>
            </a:r>
          </a:p>
          <a:p>
            <a:r>
              <a:rPr lang="cs-CZ" altLang="cs-CZ" sz="2000" dirty="0">
                <a:solidFill>
                  <a:srgbClr val="002060"/>
                </a:solidFill>
                <a:latin typeface="Times New Roman" panose="02020603050405020304" pitchFamily="18" charset="0"/>
                <a:cs typeface="Times New Roman" panose="02020603050405020304" pitchFamily="18" charset="0"/>
              </a:rPr>
              <a:t>Informační potřeba:</a:t>
            </a:r>
          </a:p>
          <a:p>
            <a:pPr lvl="1"/>
            <a:r>
              <a:rPr lang="cs-CZ" altLang="cs-CZ" sz="2000" dirty="0">
                <a:solidFill>
                  <a:srgbClr val="002060"/>
                </a:solidFill>
                <a:latin typeface="Times New Roman" panose="02020603050405020304" pitchFamily="18" charset="0"/>
                <a:cs typeface="Times New Roman" panose="02020603050405020304" pitchFamily="18" charset="0"/>
              </a:rPr>
              <a:t>povaha a rozsah spotřebitelské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rozbor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znalost vlastních marketingových cílů,</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na výrobu a odbyt.</a:t>
            </a:r>
          </a:p>
        </p:txBody>
      </p:sp>
      <p:sp>
        <p:nvSpPr>
          <p:cNvPr id="6" name="Nadpis 5"/>
          <p:cNvSpPr>
            <a:spLocks noGrp="1"/>
          </p:cNvSpPr>
          <p:nvPr>
            <p:ph type="title"/>
          </p:nvPr>
        </p:nvSpPr>
        <p:spPr>
          <a:xfrm>
            <a:off x="179512" y="195486"/>
            <a:ext cx="5328592"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229104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Význam ceny pro různé subjekty trhu.</a:t>
            </a:r>
          </a:p>
          <a:p>
            <a:r>
              <a:rPr lang="cs-CZ" altLang="cs-CZ" sz="2000" b="1" dirty="0" smtClean="0">
                <a:solidFill>
                  <a:srgbClr val="002060"/>
                </a:solidFill>
                <a:latin typeface="Times New Roman" panose="02020603050405020304" pitchFamily="18" charset="0"/>
                <a:cs typeface="Times New Roman" panose="02020603050405020304" pitchFamily="18" charset="0"/>
              </a:rPr>
              <a:t>Typy </a:t>
            </a:r>
            <a:r>
              <a:rPr lang="cs-CZ" altLang="cs-CZ" sz="2000" b="1" dirty="0">
                <a:solidFill>
                  <a:srgbClr val="002060"/>
                </a:solidFill>
                <a:latin typeface="Times New Roman" panose="02020603050405020304" pitchFamily="18" charset="0"/>
                <a:cs typeface="Times New Roman" panose="02020603050405020304" pitchFamily="18" charset="0"/>
              </a:rPr>
              <a:t>trhů a cenová praxe.</a:t>
            </a:r>
          </a:p>
          <a:p>
            <a:r>
              <a:rPr lang="cs-CZ" altLang="cs-CZ" sz="2000" b="1" dirty="0">
                <a:solidFill>
                  <a:srgbClr val="002060"/>
                </a:solidFill>
                <a:latin typeface="Times New Roman" panose="02020603050405020304" pitchFamily="18" charset="0"/>
                <a:cs typeface="Times New Roman" panose="02020603050405020304" pitchFamily="18" charset="0"/>
              </a:rPr>
              <a:t>Klasifikace nákladů.</a:t>
            </a:r>
          </a:p>
          <a:p>
            <a:r>
              <a:rPr lang="cs-CZ" altLang="cs-CZ" sz="2000" b="1" dirty="0">
                <a:solidFill>
                  <a:srgbClr val="002060"/>
                </a:solidFill>
                <a:latin typeface="Times New Roman" panose="02020603050405020304" pitchFamily="18" charset="0"/>
                <a:cs typeface="Times New Roman" panose="02020603050405020304" pitchFamily="18" charset="0"/>
              </a:rPr>
              <a:t>Elasticita.</a:t>
            </a:r>
          </a:p>
          <a:p>
            <a:r>
              <a:rPr lang="cs-CZ" altLang="cs-CZ" sz="2000" b="1" dirty="0">
                <a:solidFill>
                  <a:srgbClr val="002060"/>
                </a:solidFill>
                <a:latin typeface="Times New Roman" panose="02020603050405020304" pitchFamily="18" charset="0"/>
                <a:cs typeface="Times New Roman" panose="02020603050405020304" pitchFamily="18" charset="0"/>
              </a:rPr>
              <a:t>Postup tvorby cenové strategie.</a:t>
            </a:r>
          </a:p>
          <a:p>
            <a:r>
              <a:rPr lang="cs-CZ" altLang="cs-CZ" sz="2000" b="1" dirty="0">
                <a:solidFill>
                  <a:srgbClr val="002060"/>
                </a:solidFill>
                <a:latin typeface="Times New Roman" panose="02020603050405020304" pitchFamily="18" charset="0"/>
                <a:cs typeface="Times New Roman" panose="02020603050405020304" pitchFamily="18" charset="0"/>
              </a:rPr>
              <a:t>Kalkulační rovnice.</a:t>
            </a:r>
          </a:p>
          <a:p>
            <a:r>
              <a:rPr lang="cs-CZ" altLang="cs-CZ" sz="2000" b="1" dirty="0">
                <a:solidFill>
                  <a:srgbClr val="002060"/>
                </a:solidFill>
                <a:latin typeface="Times New Roman" panose="02020603050405020304" pitchFamily="18" charset="0"/>
                <a:cs typeface="Times New Roman" panose="02020603050405020304" pitchFamily="18" charset="0"/>
              </a:rPr>
              <a:t>Typy cenových strategií</a:t>
            </a:r>
            <a:r>
              <a:rPr lang="cs-CZ" altLang="cs-CZ" sz="2000" b="1" dirty="0" smtClean="0">
                <a:solidFill>
                  <a:srgbClr val="002060"/>
                </a:solidFill>
                <a:latin typeface="Times New Roman" panose="02020603050405020304" pitchFamily="18" charset="0"/>
                <a:cs typeface="Times New Roman" panose="02020603050405020304" pitchFamily="18" charset="0"/>
              </a:rPr>
              <a:t>.</a:t>
            </a:r>
          </a:p>
          <a:p>
            <a:r>
              <a:rPr lang="cs-CZ" altLang="cs-CZ" sz="2000" b="1" dirty="0">
                <a:solidFill>
                  <a:srgbClr val="002060"/>
                </a:solidFill>
                <a:latin typeface="Times New Roman" panose="02020603050405020304" pitchFamily="18" charset="0"/>
                <a:cs typeface="Times New Roman" panose="02020603050405020304" pitchFamily="18" charset="0"/>
              </a:rPr>
              <a:t>Jak internet změnil vnímání ceny.</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Zákazník kupuje konkrétní produkt až poté, co porovnal vztah ceny a výkonu u dalších konkurenčních nabídek. Zákazník zaplatí více za vyšší užitnou hodnotu (ať už je to cokoliv).</a:t>
            </a:r>
          </a:p>
          <a:p>
            <a:r>
              <a:rPr lang="cs-CZ" altLang="cs-CZ" sz="2000" dirty="0">
                <a:solidFill>
                  <a:srgbClr val="002060"/>
                </a:solidFill>
                <a:latin typeface="Times New Roman" panose="02020603050405020304" pitchFamily="18" charset="0"/>
                <a:cs typeface="Times New Roman" panose="02020603050405020304" pitchFamily="18" charset="0"/>
              </a:rPr>
              <a:t>Užitná hodnota produktu pro zákazníka může pocházet z kterékoliv vrstvy produktu.</a:t>
            </a:r>
          </a:p>
          <a:p>
            <a:r>
              <a:rPr lang="cs-CZ" altLang="cs-CZ" sz="2000" dirty="0">
                <a:solidFill>
                  <a:srgbClr val="002060"/>
                </a:solidFill>
                <a:latin typeface="Times New Roman" panose="02020603050405020304" pitchFamily="18" charset="0"/>
                <a:cs typeface="Times New Roman" panose="02020603050405020304" pitchFamily="18" charset="0"/>
              </a:rPr>
              <a:t>Poté, co firma určila jaký výkon (u produktu/služby) bude dodávat, může určit cenu. To stanovuje s pomocí cenových cílů, které jsou uskutečňovány v podobě strategií.</a:t>
            </a:r>
          </a:p>
        </p:txBody>
      </p:sp>
      <p:sp>
        <p:nvSpPr>
          <p:cNvPr id="6" name="Nadpis 5"/>
          <p:cNvSpPr>
            <a:spLocks noGrp="1"/>
          </p:cNvSpPr>
          <p:nvPr>
            <p:ph type="title"/>
          </p:nvPr>
        </p:nvSpPr>
        <p:spPr>
          <a:xfrm>
            <a:off x="179512" y="195486"/>
            <a:ext cx="6192688" cy="507703"/>
          </a:xfrm>
        </p:spPr>
        <p:txBody>
          <a:bodyPr/>
          <a:lstStyle/>
          <a:p>
            <a:r>
              <a:rPr lang="cs-CZ" dirty="0"/>
              <a:t>Cíle a strategie stanovení ceny</a:t>
            </a:r>
          </a:p>
        </p:txBody>
      </p:sp>
    </p:spTree>
    <p:extLst>
      <p:ext uri="{BB962C8B-B14F-4D97-AF65-F5344CB8AC3E}">
        <p14:creationId xmlns:p14="http://schemas.microsoft.com/office/powerpoint/2010/main" val="389011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Hledisko zisku - % z obratu/investic/max.</a:t>
            </a:r>
          </a:p>
          <a:p>
            <a:r>
              <a:rPr lang="cs-CZ" altLang="cs-CZ" sz="2000" dirty="0">
                <a:solidFill>
                  <a:srgbClr val="002060"/>
                </a:solidFill>
                <a:latin typeface="Times New Roman" panose="02020603050405020304" pitchFamily="18" charset="0"/>
                <a:cs typeface="Times New Roman" panose="02020603050405020304" pitchFamily="18" charset="0"/>
              </a:rPr>
              <a:t>Hledisko obratu. (kombinujeme oba cíle)</a:t>
            </a:r>
          </a:p>
          <a:p>
            <a:r>
              <a:rPr lang="cs-CZ" altLang="cs-CZ" sz="2000" dirty="0">
                <a:solidFill>
                  <a:srgbClr val="002060"/>
                </a:solidFill>
                <a:latin typeface="Times New Roman" panose="02020603050405020304" pitchFamily="18" charset="0"/>
                <a:cs typeface="Times New Roman" panose="02020603050405020304" pitchFamily="18" charset="0"/>
              </a:rPr>
              <a:t>Hledisko další existence společnosti - výprodej.</a:t>
            </a:r>
          </a:p>
          <a:p>
            <a:r>
              <a:rPr lang="cs-CZ" altLang="cs-CZ" sz="2000" dirty="0">
                <a:solidFill>
                  <a:srgbClr val="002060"/>
                </a:solidFill>
                <a:latin typeface="Times New Roman" panose="02020603050405020304" pitchFamily="18" charset="0"/>
                <a:cs typeface="Times New Roman" panose="02020603050405020304" pitchFamily="18" charset="0"/>
              </a:rPr>
              <a:t>Hledisko vnímané ceny – levný/drahý.</a:t>
            </a:r>
          </a:p>
          <a:p>
            <a:r>
              <a:rPr lang="cs-CZ" altLang="cs-CZ" sz="2000" dirty="0">
                <a:solidFill>
                  <a:srgbClr val="002060"/>
                </a:solidFill>
                <a:latin typeface="Times New Roman" panose="02020603050405020304" pitchFamily="18" charset="0"/>
                <a:cs typeface="Times New Roman" panose="02020603050405020304" pitchFamily="18" charset="0"/>
              </a:rPr>
              <a:t>Hledisko konkurence – bráním, vytlačuji.</a:t>
            </a:r>
          </a:p>
          <a:p>
            <a:r>
              <a:rPr lang="cs-CZ" altLang="cs-CZ" sz="2000" dirty="0">
                <a:solidFill>
                  <a:srgbClr val="002060"/>
                </a:solidFill>
                <a:latin typeface="Times New Roman" panose="02020603050405020304" pitchFamily="18" charset="0"/>
                <a:cs typeface="Times New Roman" panose="02020603050405020304" pitchFamily="18" charset="0"/>
              </a:rPr>
              <a:t>Hledisko image.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Cíle je možno kombinovat podle jejich vhodnosti.</a:t>
            </a:r>
          </a:p>
        </p:txBody>
      </p:sp>
      <p:sp>
        <p:nvSpPr>
          <p:cNvPr id="6" name="Nadpis 5"/>
          <p:cNvSpPr>
            <a:spLocks noGrp="1"/>
          </p:cNvSpPr>
          <p:nvPr>
            <p:ph type="title"/>
          </p:nvPr>
        </p:nvSpPr>
        <p:spPr>
          <a:xfrm>
            <a:off x="179512" y="195486"/>
            <a:ext cx="3888432" cy="507703"/>
          </a:xfrm>
        </p:spPr>
        <p:txBody>
          <a:bodyPr/>
          <a:lstStyle/>
          <a:p>
            <a:r>
              <a:rPr lang="cs-CZ" dirty="0"/>
              <a:t>Možné cíle stanovení ceny</a:t>
            </a:r>
          </a:p>
        </p:txBody>
      </p:sp>
    </p:spTree>
    <p:extLst>
      <p:ext uri="{BB962C8B-B14F-4D97-AF65-F5344CB8AC3E}">
        <p14:creationId xmlns:p14="http://schemas.microsoft.com/office/powerpoint/2010/main" val="163780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Metody orientované na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V praxi často používané.</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určují dolní hranici ceny.</a:t>
            </a:r>
          </a:p>
          <a:p>
            <a:pPr lvl="1"/>
            <a:r>
              <a:rPr lang="cs-CZ" altLang="cs-CZ" sz="2000" dirty="0">
                <a:solidFill>
                  <a:srgbClr val="002060"/>
                </a:solidFill>
                <a:latin typeface="Times New Roman" panose="02020603050405020304" pitchFamily="18" charset="0"/>
                <a:cs typeface="Times New Roman" panose="02020603050405020304" pitchFamily="18" charset="0"/>
              </a:rPr>
              <a:t>Vede k nesouladu mezi zájmy zákazníka a firmy.</a:t>
            </a:r>
          </a:p>
          <a:p>
            <a:pPr lvl="1"/>
            <a:r>
              <a:rPr lang="cs-CZ" altLang="cs-CZ" sz="2000" dirty="0">
                <a:solidFill>
                  <a:srgbClr val="002060"/>
                </a:solidFill>
                <a:latin typeface="Times New Roman" panose="02020603050405020304" pitchFamily="18" charset="0"/>
                <a:cs typeface="Times New Roman" panose="02020603050405020304" pitchFamily="18" charset="0"/>
              </a:rPr>
              <a:t>Přizpůsobení ceny nákladům.</a:t>
            </a: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Soustředění na monitorování a přizpůsobování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Časté na trzích s cenovým vůdcem.</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poptávku</a:t>
            </a:r>
          </a:p>
          <a:p>
            <a:pPr lvl="1"/>
            <a:r>
              <a:rPr lang="cs-CZ" altLang="cs-CZ" sz="2000" dirty="0">
                <a:solidFill>
                  <a:srgbClr val="002060"/>
                </a:solidFill>
                <a:latin typeface="Times New Roman" panose="02020603050405020304" pitchFamily="18" charset="0"/>
                <a:cs typeface="Times New Roman" panose="02020603050405020304" pitchFamily="18" charset="0"/>
              </a:rPr>
              <a:t>Založené na psychologických a behaviorálních procesech v nákupním rozhodování spotřebitelů.</a:t>
            </a:r>
          </a:p>
        </p:txBody>
      </p:sp>
      <p:sp>
        <p:nvSpPr>
          <p:cNvPr id="6" name="Nadpis 5"/>
          <p:cNvSpPr>
            <a:spLocks noGrp="1"/>
          </p:cNvSpPr>
          <p:nvPr>
            <p:ph type="title"/>
          </p:nvPr>
        </p:nvSpPr>
        <p:spPr>
          <a:xfrm>
            <a:off x="179512" y="195486"/>
            <a:ext cx="5256584"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110177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64022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Vybrané typy využívaných cenových strategií</a:t>
            </a:r>
          </a:p>
        </p:txBody>
      </p:sp>
      <p:sp>
        <p:nvSpPr>
          <p:cNvPr id="4" name="Zástupný symbol pro text 3"/>
          <p:cNvSpPr>
            <a:spLocks noGrp="1"/>
          </p:cNvSpPr>
          <p:nvPr>
            <p:ph type="body" idx="1"/>
          </p:nvPr>
        </p:nvSpPr>
        <p:spPr/>
        <p:txBody>
          <a:bodyPr>
            <a:normAutofit/>
          </a:bodyPr>
          <a:lstStyle/>
          <a:p>
            <a:r>
              <a:rPr lang="cs-CZ" sz="1500" dirty="0">
                <a:effectLst>
                  <a:outerShdw blurRad="38100" dist="38100" dir="2700000" algn="tl">
                    <a:srgbClr val="000000">
                      <a:alpha val="43137"/>
                    </a:srgbClr>
                  </a:outerShdw>
                </a:effectLst>
              </a:rPr>
              <a:t>Praktické využití cenové strategie</a:t>
            </a:r>
          </a:p>
        </p:txBody>
      </p:sp>
    </p:spTree>
    <p:extLst>
      <p:ext uri="{BB962C8B-B14F-4D97-AF65-F5344CB8AC3E}">
        <p14:creationId xmlns:p14="http://schemas.microsoft.com/office/powerpoint/2010/main" val="38492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1" y="195486"/>
            <a:ext cx="8136905" cy="507703"/>
          </a:xfrm>
        </p:spPr>
        <p:txBody>
          <a:bodyPr/>
          <a:lstStyle/>
          <a:p>
            <a:r>
              <a:rPr lang="cs-CZ" dirty="0"/>
              <a:t>Marketingové strategie na základě vztahu cena/kvalita</a:t>
            </a:r>
          </a:p>
        </p:txBody>
      </p:sp>
      <p:graphicFrame>
        <p:nvGraphicFramePr>
          <p:cNvPr id="4" name="Zástupný symbol pro obsah 3"/>
          <p:cNvGraphicFramePr>
            <a:graphicFrameLocks/>
          </p:cNvGraphicFramePr>
          <p:nvPr>
            <p:extLst>
              <p:ext uri="{D42A27DB-BD31-4B8C-83A1-F6EECF244321}">
                <p14:modId xmlns:p14="http://schemas.microsoft.com/office/powerpoint/2010/main" val="1655548632"/>
              </p:ext>
            </p:extLst>
          </p:nvPr>
        </p:nvGraphicFramePr>
        <p:xfrm>
          <a:off x="467545" y="731708"/>
          <a:ext cx="7848872" cy="4372374"/>
        </p:xfrm>
        <a:graphic>
          <a:graphicData uri="http://schemas.openxmlformats.org/drawingml/2006/table">
            <a:tbl>
              <a:tblPr>
                <a:tableStyleId>{5C22544A-7EE6-4342-B048-85BDC9FD1C3A}</a:tableStyleId>
              </a:tblPr>
              <a:tblGrid>
                <a:gridCol w="1087963">
                  <a:extLst>
                    <a:ext uri="{9D8B030D-6E8A-4147-A177-3AD203B41FA5}">
                      <a16:colId xmlns:a16="http://schemas.microsoft.com/office/drawing/2014/main" xmlns="" val="20000"/>
                    </a:ext>
                  </a:extLst>
                </a:gridCol>
                <a:gridCol w="1243386">
                  <a:extLst>
                    <a:ext uri="{9D8B030D-6E8A-4147-A177-3AD203B41FA5}">
                      <a16:colId xmlns:a16="http://schemas.microsoft.com/office/drawing/2014/main" xmlns="" val="20001"/>
                    </a:ext>
                  </a:extLst>
                </a:gridCol>
                <a:gridCol w="1865078">
                  <a:extLst>
                    <a:ext uri="{9D8B030D-6E8A-4147-A177-3AD203B41FA5}">
                      <a16:colId xmlns:a16="http://schemas.microsoft.com/office/drawing/2014/main" xmlns="" val="20002"/>
                    </a:ext>
                  </a:extLst>
                </a:gridCol>
                <a:gridCol w="1865078">
                  <a:extLst>
                    <a:ext uri="{9D8B030D-6E8A-4147-A177-3AD203B41FA5}">
                      <a16:colId xmlns:a16="http://schemas.microsoft.com/office/drawing/2014/main" xmlns="" val="20003"/>
                    </a:ext>
                  </a:extLst>
                </a:gridCol>
                <a:gridCol w="1787367">
                  <a:extLst>
                    <a:ext uri="{9D8B030D-6E8A-4147-A177-3AD203B41FA5}">
                      <a16:colId xmlns:a16="http://schemas.microsoft.com/office/drawing/2014/main" xmlns="" val="20004"/>
                    </a:ext>
                  </a:extLst>
                </a:gridCol>
              </a:tblGrid>
              <a:tr h="312287">
                <a:tc>
                  <a:txBody>
                    <a:bodyPr/>
                    <a:lstStyle/>
                    <a:p>
                      <a:pPr algn="just">
                        <a:spcAft>
                          <a:spcPts val="0"/>
                        </a:spcAft>
                      </a:pPr>
                      <a:r>
                        <a:rPr lang="cs-CZ" sz="24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gridSpan="4">
                  <a:txBody>
                    <a:bodyPr/>
                    <a:lstStyle/>
                    <a:p>
                      <a:pPr algn="ctr">
                        <a:spcAft>
                          <a:spcPts val="0"/>
                        </a:spcAft>
                      </a:pPr>
                      <a:r>
                        <a:rPr lang="cs-CZ" sz="2000" dirty="0">
                          <a:effectLst/>
                        </a:rPr>
                        <a:t>Cena</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0"/>
                  </a:ext>
                </a:extLst>
              </a:tr>
              <a:tr h="267334">
                <a:tc rowSpan="4">
                  <a:txBody>
                    <a:bodyPr/>
                    <a:lstStyle/>
                    <a:p>
                      <a:pPr algn="just">
                        <a:spcAft>
                          <a:spcPts val="0"/>
                        </a:spcAft>
                      </a:pPr>
                      <a:r>
                        <a:rPr lang="cs-CZ" sz="2000" dirty="0">
                          <a:effectLst/>
                        </a:rPr>
                        <a:t>Kvalita</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75000"/>
                      </a:schemeClr>
                    </a:solidFill>
                  </a:tcPr>
                </a:tc>
                <a:tc>
                  <a:txBody>
                    <a:bodyPr/>
                    <a:lstStyle/>
                    <a:p>
                      <a:pPr algn="just">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extLst>
                  <a:ext uri="{0D108BD9-81ED-4DB2-BD59-A6C34878D82A}">
                    <a16:rowId xmlns:a16="http://schemas.microsoft.com/office/drawing/2014/main" xmlns="" val="10001"/>
                  </a:ext>
                </a:extLst>
              </a:tr>
              <a:tr h="1086825">
                <a:tc vMerge="1">
                  <a:txBody>
                    <a:bodyPr/>
                    <a:lstStyle/>
                    <a:p>
                      <a:endParaRPr lang="cs-CZ"/>
                    </a:p>
                  </a:txBody>
                  <a:tcPr/>
                </a:tc>
                <a:tc>
                  <a:txBody>
                    <a:bodyPr/>
                    <a:lstStyle/>
                    <a:p>
                      <a:pPr algn="just">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1. Strategie</a:t>
                      </a:r>
                      <a:endParaRPr lang="cs-CZ" sz="2400" dirty="0">
                        <a:effectLst/>
                      </a:endParaRPr>
                    </a:p>
                    <a:p>
                      <a:pPr algn="ctr">
                        <a:spcAft>
                          <a:spcPts val="0"/>
                        </a:spcAft>
                      </a:pPr>
                      <a:r>
                        <a:rPr lang="cs-CZ" sz="2000" dirty="0">
                          <a:effectLst/>
                        </a:rPr>
                        <a:t>vůdcovství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2. Strategie vysoké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tc>
                  <a:txBody>
                    <a:bodyPr/>
                    <a:lstStyle/>
                    <a:p>
                      <a:pPr algn="ctr">
                        <a:spcAft>
                          <a:spcPts val="0"/>
                        </a:spcAft>
                      </a:pPr>
                      <a:r>
                        <a:rPr lang="cs-CZ" sz="2000" dirty="0">
                          <a:effectLst/>
                        </a:rPr>
                        <a:t>3. Strategie  vynikající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xmlns="" val="10002"/>
                  </a:ext>
                </a:extLst>
              </a:tr>
              <a:tr h="1242846">
                <a:tc vMerge="1">
                  <a:txBody>
                    <a:bodyPr/>
                    <a:lstStyle/>
                    <a:p>
                      <a:endParaRPr lang="cs-CZ"/>
                    </a:p>
                  </a:txBody>
                  <a:tcPr/>
                </a:tc>
                <a:tc>
                  <a:txBody>
                    <a:bodyPr/>
                    <a:lstStyle/>
                    <a:p>
                      <a:pPr algn="just">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4. Strategie  předražování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 </a:t>
                      </a:r>
                      <a:endParaRPr lang="cs-CZ" sz="2400" dirty="0">
                        <a:effectLst/>
                      </a:endParaRPr>
                    </a:p>
                    <a:p>
                      <a:pPr algn="ctr">
                        <a:spcAft>
                          <a:spcPts val="0"/>
                        </a:spcAft>
                      </a:pPr>
                      <a:r>
                        <a:rPr lang="cs-CZ" sz="2000" dirty="0">
                          <a:effectLst/>
                        </a:rPr>
                        <a:t>5. Strategie průměrné hodnoty</a:t>
                      </a:r>
                      <a:endParaRPr lang="cs-CZ" sz="2400" dirty="0">
                        <a:effectLst/>
                      </a:endParaRPr>
                    </a:p>
                    <a:p>
                      <a:pPr algn="ctr">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6 .Strategie</a:t>
                      </a:r>
                      <a:endParaRPr lang="cs-CZ" sz="2400" dirty="0">
                        <a:effectLst/>
                      </a:endParaRPr>
                    </a:p>
                    <a:p>
                      <a:pPr algn="ctr">
                        <a:spcAft>
                          <a:spcPts val="0"/>
                        </a:spcAft>
                      </a:pPr>
                      <a:r>
                        <a:rPr lang="cs-CZ" sz="2000" dirty="0">
                          <a:effectLst/>
                        </a:rPr>
                        <a:t>dobré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xmlns="" val="10003"/>
                  </a:ext>
                </a:extLst>
              </a:tr>
              <a:tr h="1090989">
                <a:tc vMerge="1">
                  <a:txBody>
                    <a:bodyPr/>
                    <a:lstStyle/>
                    <a:p>
                      <a:endParaRPr lang="cs-CZ"/>
                    </a:p>
                  </a:txBody>
                  <a:tcPr/>
                </a:tc>
                <a:tc>
                  <a:txBody>
                    <a:bodyPr/>
                    <a:lstStyle/>
                    <a:p>
                      <a:pPr algn="just">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7. Strategie vyděračská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8. Strategie  falešné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9. Strategie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5831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lvl="0"/>
            <a:r>
              <a:rPr lang="cs-CZ" sz="2000" b="1" dirty="0">
                <a:solidFill>
                  <a:srgbClr val="002060"/>
                </a:solidFill>
              </a:rPr>
              <a:t>Prémiová cenová strategie</a:t>
            </a:r>
            <a:r>
              <a:rPr lang="cs-CZ" sz="2000" dirty="0">
                <a:solidFill>
                  <a:srgbClr val="002060"/>
                </a:solidFill>
              </a:rPr>
              <a:t>: zde se společnost rozhoduje pro vyšší cenu vysoce kvalitního produktu, který je určen pro omezenou cílovou skupinu.   </a:t>
            </a:r>
          </a:p>
          <a:p>
            <a:pPr lvl="0"/>
            <a:r>
              <a:rPr lang="cs-CZ" sz="2000" b="1" dirty="0">
                <a:solidFill>
                  <a:srgbClr val="002060"/>
                </a:solidFill>
              </a:rPr>
              <a:t>Průniková (penetrační) cenová strategie</a:t>
            </a:r>
            <a:r>
              <a:rPr lang="cs-CZ" sz="2000" dirty="0">
                <a:solidFill>
                  <a:srgbClr val="002060"/>
                </a:solidFill>
              </a:rPr>
              <a:t>: znamená, že společnost dočasně sníží cenu svého kvalitního produktu, aby dosáhla určitého tržního podílu, nebo tam, kde jde o nový produkt, s nízkou cenou začne. Spoléhá na to, že se časem se snižováním nákladů, např.: rozšířením výrobní kapacity zvýší obchodní marže.   </a:t>
            </a:r>
          </a:p>
          <a:p>
            <a:r>
              <a:rPr lang="cs-CZ" sz="2000" b="1" dirty="0">
                <a:solidFill>
                  <a:srgbClr val="002060"/>
                </a:solidFill>
              </a:rPr>
              <a:t>Strategie vysoce výhodné koupě</a:t>
            </a:r>
            <a:r>
              <a:rPr lang="cs-CZ" sz="2000" dirty="0">
                <a:solidFill>
                  <a:srgbClr val="002060"/>
                </a:solidFill>
              </a:rPr>
              <a:t>: za zvláštních okolností může společnost nabídnout vysoce kvalitní produkt za nízkou cenu (sezónní výprodej, krátkodobé prodejní kampaně). </a:t>
            </a:r>
          </a:p>
          <a:p>
            <a:r>
              <a:rPr lang="cs-CZ" sz="2000" b="1" dirty="0">
                <a:solidFill>
                  <a:srgbClr val="002060"/>
                </a:solidFill>
              </a:rPr>
              <a:t>Strategie nadsazené ceny</a:t>
            </a:r>
            <a:r>
              <a:rPr lang="cs-CZ" sz="2000" dirty="0">
                <a:solidFill>
                  <a:srgbClr val="002060"/>
                </a:solidFill>
              </a:rPr>
              <a:t>: o té hovoříme tehdy, jestliže dodavatel žádá vysokou cenu např.: proto, že má monopolní postavení za produkt průměrné kvality.   </a:t>
            </a: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57461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2000" b="1" dirty="0">
                <a:solidFill>
                  <a:srgbClr val="002060"/>
                </a:solidFill>
              </a:rPr>
              <a:t>Strategie průměrné kvality</a:t>
            </a:r>
            <a:r>
              <a:rPr lang="cs-CZ" sz="2000" dirty="0">
                <a:solidFill>
                  <a:srgbClr val="002060"/>
                </a:solidFill>
              </a:rPr>
              <a:t>: zde se společnost obrací na jednu velkou cílovou skupinu s produktem rozumné kvality za rozumnou cenu.   </a:t>
            </a:r>
          </a:p>
          <a:p>
            <a:pPr lvl="0"/>
            <a:r>
              <a:rPr lang="cs-CZ" sz="2000" b="1" dirty="0">
                <a:solidFill>
                  <a:srgbClr val="002060"/>
                </a:solidFill>
              </a:rPr>
              <a:t>Strategie výhodné koupě</a:t>
            </a:r>
            <a:r>
              <a:rPr lang="cs-CZ" sz="2000" dirty="0">
                <a:solidFill>
                  <a:srgbClr val="002060"/>
                </a:solidFill>
              </a:rPr>
              <a:t>: zde se obchodníci snaží přilákat kupující časově omezenou nabídkou zboží rozumné kvality, které se obvykle prodává za nižší cenu.   </a:t>
            </a:r>
          </a:p>
          <a:p>
            <a:pPr lvl="0"/>
            <a:r>
              <a:rPr lang="cs-CZ" sz="2000" b="1" dirty="0">
                <a:solidFill>
                  <a:srgbClr val="002060"/>
                </a:solidFill>
              </a:rPr>
              <a:t>Strategie "sraz a uteč"</a:t>
            </a:r>
            <a:r>
              <a:rPr lang="cs-CZ" sz="2000" dirty="0">
                <a:solidFill>
                  <a:srgbClr val="002060"/>
                </a:solidFill>
              </a:rPr>
              <a:t>: podle této strategie dodavatel může využít momentální situace na trhu a prodá produkt nízké kvality za vysokou cenu.   </a:t>
            </a:r>
          </a:p>
          <a:p>
            <a:pPr lvl="0"/>
            <a:r>
              <a:rPr lang="cs-CZ" sz="2000" b="1" dirty="0">
                <a:solidFill>
                  <a:srgbClr val="002060"/>
                </a:solidFill>
              </a:rPr>
              <a:t>Strategie podřadného zboží</a:t>
            </a:r>
            <a:r>
              <a:rPr lang="cs-CZ" sz="2000" dirty="0">
                <a:solidFill>
                  <a:srgbClr val="002060"/>
                </a:solidFill>
              </a:rPr>
              <a:t>: ani tato strategie, kde dodavatel žádá příliš mnoho za produkt nízké kvality, nevede k opakovaným nákupům.   </a:t>
            </a:r>
          </a:p>
          <a:p>
            <a:pPr lvl="0"/>
            <a:r>
              <a:rPr lang="cs-CZ" sz="2000" b="1" dirty="0">
                <a:solidFill>
                  <a:srgbClr val="002060"/>
                </a:solidFill>
              </a:rPr>
              <a:t>Strategie levného zboží</a:t>
            </a:r>
            <a:r>
              <a:rPr lang="cs-CZ" sz="2000" dirty="0">
                <a:solidFill>
                  <a:srgbClr val="002060"/>
                </a:solidFill>
              </a:rPr>
              <a:t>: tato poslední strategie, kde společnost stanovuje nízké ceny, je zaměřena na kupující, kteří nejsou citliví na kvalitu.  Z těchto strategií jsou konzistentní pouze tři: prémiová cenová strategie, strategie průměrné kvality a strategie levného zboží. </a:t>
            </a:r>
          </a:p>
          <a:p>
            <a:endParaRPr lang="cs-CZ" sz="2000" dirty="0">
              <a:solidFill>
                <a:srgbClr val="002060"/>
              </a:solidFill>
            </a:endParaRPr>
          </a:p>
        </p:txBody>
      </p:sp>
      <p:sp>
        <p:nvSpPr>
          <p:cNvPr id="6" name="Nadpis 5"/>
          <p:cNvSpPr>
            <a:spLocks noGrp="1"/>
          </p:cNvSpPr>
          <p:nvPr>
            <p:ph type="title"/>
          </p:nvPr>
        </p:nvSpPr>
        <p:spPr>
          <a:xfrm>
            <a:off x="179512" y="195486"/>
            <a:ext cx="7416824"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75277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Nebezpečí vzniku cenových válek.</a:t>
            </a:r>
          </a:p>
          <a:p>
            <a:r>
              <a:rPr lang="cs-CZ" altLang="cs-CZ" sz="2000" dirty="0">
                <a:solidFill>
                  <a:srgbClr val="002060"/>
                </a:solidFill>
                <a:latin typeface="Times New Roman" panose="02020603050405020304" pitchFamily="18" charset="0"/>
                <a:cs typeface="Times New Roman" panose="02020603050405020304" pitchFamily="18" charset="0"/>
              </a:rPr>
              <a:t>Ceny oscilují kolem křivky poptávky.</a:t>
            </a:r>
          </a:p>
          <a:p>
            <a:r>
              <a:rPr lang="cs-CZ" altLang="cs-CZ" sz="2000" dirty="0">
                <a:solidFill>
                  <a:srgbClr val="002060"/>
                </a:solidFill>
                <a:latin typeface="Times New Roman" panose="02020603050405020304" pitchFamily="18" charset="0"/>
                <a:cs typeface="Times New Roman" panose="02020603050405020304" pitchFamily="18" charset="0"/>
              </a:rPr>
              <a:t>Čím více je produkt jedinečný, tím vyšší cenu může prodávající stanovit.</a:t>
            </a:r>
          </a:p>
          <a:p>
            <a:r>
              <a:rPr lang="cs-CZ" altLang="cs-CZ" sz="2000" dirty="0">
                <a:solidFill>
                  <a:srgbClr val="002060"/>
                </a:solidFill>
                <a:latin typeface="Times New Roman" panose="02020603050405020304" pitchFamily="18" charset="0"/>
                <a:cs typeface="Times New Roman" panose="02020603050405020304" pitchFamily="18" charset="0"/>
              </a:rPr>
              <a:t>Snížení ceny za účelem ochrany tržního prostoru je možné.</a:t>
            </a:r>
          </a:p>
          <a:p>
            <a:r>
              <a:rPr lang="cs-CZ" altLang="cs-CZ" sz="2000" dirty="0">
                <a:solidFill>
                  <a:srgbClr val="002060"/>
                </a:solidFill>
                <a:latin typeface="Times New Roman" panose="02020603050405020304" pitchFamily="18" charset="0"/>
                <a:cs typeface="Times New Roman" panose="02020603050405020304" pitchFamily="18" charset="0"/>
              </a:rPr>
              <a:t>Potravinové řetězce.</a:t>
            </a:r>
          </a:p>
        </p:txBody>
      </p:sp>
      <p:sp>
        <p:nvSpPr>
          <p:cNvPr id="6" name="Nadpis 5"/>
          <p:cNvSpPr>
            <a:spLocks noGrp="1"/>
          </p:cNvSpPr>
          <p:nvPr>
            <p:ph type="title"/>
          </p:nvPr>
        </p:nvSpPr>
        <p:spPr>
          <a:xfrm>
            <a:off x="179512" y="195486"/>
            <a:ext cx="5112568" cy="507703"/>
          </a:xfrm>
        </p:spPr>
        <p:txBody>
          <a:bodyPr/>
          <a:lstStyle/>
          <a:p>
            <a:r>
              <a:rPr lang="cs-CZ" dirty="0"/>
              <a:t>Strategie aktivní cenové konkurence</a:t>
            </a:r>
          </a:p>
        </p:txBody>
      </p:sp>
    </p:spTree>
    <p:extLst>
      <p:ext uri="{BB962C8B-B14F-4D97-AF65-F5344CB8AC3E}">
        <p14:creationId xmlns:p14="http://schemas.microsoft.com/office/powerpoint/2010/main" val="1824816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Prodávající minimalizují cenu rozšířením produktů pomocí stimulačních faktorů.</a:t>
            </a:r>
          </a:p>
          <a:p>
            <a:r>
              <a:rPr lang="cs-CZ" altLang="cs-CZ" sz="2000" dirty="0">
                <a:solidFill>
                  <a:srgbClr val="002060"/>
                </a:solidFill>
                <a:latin typeface="Times New Roman" panose="02020603050405020304" pitchFamily="18" charset="0"/>
                <a:cs typeface="Times New Roman" panose="02020603050405020304" pitchFamily="18" charset="0"/>
              </a:rPr>
              <a:t>Nástroje necenové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kvalita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doprovodné služby,</a:t>
            </a:r>
          </a:p>
          <a:p>
            <a:pPr lvl="1"/>
            <a:r>
              <a:rPr lang="cs-CZ" altLang="cs-CZ" sz="2000" dirty="0">
                <a:solidFill>
                  <a:srgbClr val="002060"/>
                </a:solidFill>
                <a:latin typeface="Times New Roman" panose="02020603050405020304" pitchFamily="18" charset="0"/>
                <a:cs typeface="Times New Roman" panose="02020603050405020304" pitchFamily="18" charset="0"/>
              </a:rPr>
              <a:t>komunikace se zákazníkem,</a:t>
            </a:r>
          </a:p>
          <a:p>
            <a:pPr lvl="1"/>
            <a:r>
              <a:rPr lang="cs-CZ" altLang="cs-CZ" sz="2000" dirty="0">
                <a:solidFill>
                  <a:srgbClr val="002060"/>
                </a:solidFill>
                <a:latin typeface="Times New Roman" panose="02020603050405020304" pitchFamily="18" charset="0"/>
                <a:cs typeface="Times New Roman" panose="02020603050405020304" pitchFamily="18" charset="0"/>
              </a:rPr>
              <a:t>úroveň prodejního personálu,</a:t>
            </a:r>
          </a:p>
          <a:p>
            <a:pPr lvl="1"/>
            <a:r>
              <a:rPr lang="cs-CZ" altLang="cs-CZ" sz="2000" dirty="0">
                <a:solidFill>
                  <a:srgbClr val="002060"/>
                </a:solidFill>
                <a:latin typeface="Times New Roman" panose="02020603050405020304" pitchFamily="18" charset="0"/>
                <a:cs typeface="Times New Roman" panose="02020603050405020304" pitchFamily="18" charset="0"/>
              </a:rPr>
              <a:t>servis.</a:t>
            </a:r>
          </a:p>
        </p:txBody>
      </p:sp>
      <p:sp>
        <p:nvSpPr>
          <p:cNvPr id="6" name="Nadpis 5"/>
          <p:cNvSpPr>
            <a:spLocks noGrp="1"/>
          </p:cNvSpPr>
          <p:nvPr>
            <p:ph type="title"/>
          </p:nvPr>
        </p:nvSpPr>
        <p:spPr>
          <a:xfrm>
            <a:off x="179512" y="195486"/>
            <a:ext cx="5904656" cy="507703"/>
          </a:xfrm>
        </p:spPr>
        <p:txBody>
          <a:bodyPr/>
          <a:lstStyle/>
          <a:p>
            <a:r>
              <a:rPr lang="cs-CZ" dirty="0"/>
              <a:t>Strategie necenové konkurence</a:t>
            </a:r>
          </a:p>
        </p:txBody>
      </p:sp>
    </p:spTree>
    <p:extLst>
      <p:ext uri="{BB962C8B-B14F-4D97-AF65-F5344CB8AC3E}">
        <p14:creationId xmlns:p14="http://schemas.microsoft.com/office/powerpoint/2010/main" val="387021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Prvek marketingového mixu.</a:t>
            </a:r>
          </a:p>
          <a:p>
            <a:r>
              <a:rPr lang="cs-CZ" altLang="cs-CZ" sz="2000" dirty="0">
                <a:solidFill>
                  <a:srgbClr val="002060"/>
                </a:solidFill>
                <a:latin typeface="Times New Roman" panose="02020603050405020304" pitchFamily="18" charset="0"/>
                <a:cs typeface="Times New Roman" panose="02020603050405020304" pitchFamily="18" charset="0"/>
              </a:rPr>
              <a:t>Hraje významnou roli ve strategii podniku.</a:t>
            </a:r>
          </a:p>
          <a:p>
            <a:r>
              <a:rPr lang="cs-CZ" altLang="cs-CZ" sz="2000" dirty="0">
                <a:solidFill>
                  <a:srgbClr val="002060"/>
                </a:solidFill>
                <a:latin typeface="Times New Roman" panose="02020603050405020304" pitchFamily="18" charset="0"/>
                <a:cs typeface="Times New Roman" panose="02020603050405020304" pitchFamily="18" charset="0"/>
              </a:rPr>
              <a:t>Oproti produktu, distribuci a komunikaci je vysoce flexibilním nástrojem.</a:t>
            </a:r>
          </a:p>
          <a:p>
            <a:r>
              <a:rPr lang="cs-CZ" altLang="cs-CZ" sz="2000" dirty="0">
                <a:solidFill>
                  <a:srgbClr val="002060"/>
                </a:solidFill>
                <a:latin typeface="Times New Roman" panose="02020603050405020304" pitchFamily="18" charset="0"/>
                <a:cs typeface="Times New Roman" panose="02020603050405020304" pitchFamily="18" charset="0"/>
              </a:rPr>
              <a:t>Ovlivňuje postavení firmy na trhu.</a:t>
            </a:r>
          </a:p>
          <a:p>
            <a:r>
              <a:rPr lang="cs-CZ" altLang="cs-CZ" sz="2000" dirty="0">
                <a:solidFill>
                  <a:srgbClr val="002060"/>
                </a:solidFill>
                <a:latin typeface="Times New Roman" panose="02020603050405020304" pitchFamily="18" charset="0"/>
                <a:cs typeface="Times New Roman" panose="02020603050405020304" pitchFamily="18" charset="0"/>
              </a:rPr>
              <a:t>Ovlivňuje hospodářský výsledek firmy.</a:t>
            </a:r>
          </a:p>
          <a:p>
            <a:r>
              <a:rPr lang="cs-CZ" altLang="cs-CZ" sz="2000" dirty="0">
                <a:solidFill>
                  <a:srgbClr val="002060"/>
                </a:solidFill>
                <a:latin typeface="Times New Roman" panose="02020603050405020304" pitchFamily="18" charset="0"/>
                <a:cs typeface="Times New Roman" panose="02020603050405020304" pitchFamily="18" charset="0"/>
              </a:rPr>
              <a:t>Kritické je skloubení cenové politiky s ostatními prvky marketingového mixu.</a:t>
            </a:r>
          </a:p>
          <a:p>
            <a:r>
              <a:rPr lang="cs-CZ" altLang="cs-CZ" sz="2000" dirty="0">
                <a:solidFill>
                  <a:srgbClr val="002060"/>
                </a:solidFill>
                <a:latin typeface="Times New Roman" panose="02020603050405020304" pitchFamily="18" charset="0"/>
                <a:cs typeface="Times New Roman" panose="02020603050405020304" pitchFamily="18" charset="0"/>
              </a:rPr>
              <a:t>Historicky byly ceny smluvní, poté politika pevných cen, dnes přes internet opět dynamické – internet naprosto změnil vnímání ceny.</a:t>
            </a:r>
          </a:p>
        </p:txBody>
      </p:sp>
      <p:sp>
        <p:nvSpPr>
          <p:cNvPr id="6" name="Nadpis 5"/>
          <p:cNvSpPr>
            <a:spLocks noGrp="1"/>
          </p:cNvSpPr>
          <p:nvPr>
            <p:ph type="title"/>
          </p:nvPr>
        </p:nvSpPr>
        <p:spPr>
          <a:xfrm>
            <a:off x="179512" y="195486"/>
            <a:ext cx="3888432" cy="507703"/>
          </a:xfrm>
        </p:spPr>
        <p:txBody>
          <a:bodyPr/>
          <a:lstStyle/>
          <a:p>
            <a:r>
              <a:rPr lang="cs-CZ" dirty="0"/>
              <a:t>Cena v marketingu</a:t>
            </a:r>
          </a:p>
        </p:txBody>
      </p:sp>
    </p:spTree>
    <p:extLst>
      <p:ext uri="{BB962C8B-B14F-4D97-AF65-F5344CB8AC3E}">
        <p14:creationId xmlns:p14="http://schemas.microsoft.com/office/powerpoint/2010/main" val="87928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xmlns=""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xmlns=""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xmlns=""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2581616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xmlns=""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xmlns=""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xmlns=""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xmlns=""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xmlns=""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70848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xmlns=""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xmlns=""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xmlns=""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46321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Penetrační</a:t>
            </a:r>
            <a:r>
              <a:rPr lang="cs-CZ" altLang="cs-CZ" sz="2000" dirty="0">
                <a:solidFill>
                  <a:srgbClr val="002060"/>
                </a:solidFill>
                <a:latin typeface="Times New Roman" panose="02020603050405020304" pitchFamily="18" charset="0"/>
                <a:cs typeface="Times New Roman" panose="02020603050405020304" pitchFamily="18" charset="0"/>
              </a:rPr>
              <a:t> – velmi nízká cena. Tato cenová strategie se používá pro prodej velkých objemů produktů a průnik na (nový) trh. Zpravidla je produkt silně podpořen komunikací a cena je nejnižší na trhu. Nutnou podmínkou je cenová elasticita poptávky, trh je dostatečně velký pro nízkou ziskovou přirážku, konkurence nemá rozhodující necenovou výhodu.  </a:t>
            </a:r>
          </a:p>
          <a:p>
            <a:r>
              <a:rPr lang="cs-CZ" altLang="cs-CZ" sz="2000" b="1" dirty="0">
                <a:solidFill>
                  <a:srgbClr val="002060"/>
                </a:solidFill>
                <a:latin typeface="Times New Roman" panose="02020603050405020304" pitchFamily="18" charset="0"/>
                <a:cs typeface="Times New Roman" panose="02020603050405020304" pitchFamily="18" charset="0"/>
              </a:rPr>
              <a:t>Smetánková</a:t>
            </a:r>
            <a:r>
              <a:rPr lang="cs-CZ" altLang="cs-CZ" sz="2000" dirty="0">
                <a:solidFill>
                  <a:srgbClr val="002060"/>
                </a:solidFill>
                <a:latin typeface="Times New Roman" panose="02020603050405020304" pitchFamily="18" charset="0"/>
                <a:cs typeface="Times New Roman" panose="02020603050405020304" pitchFamily="18" charset="0"/>
              </a:rPr>
              <a:t> – vysoká cena. V praxi se používá strategie „slízávání smetany“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skimming</a:t>
            </a:r>
            <a:r>
              <a:rPr lang="cs-CZ" altLang="cs-CZ" sz="2000" dirty="0">
                <a:solidFill>
                  <a:srgbClr val="002060"/>
                </a:solidFill>
                <a:latin typeface="Times New Roman" panose="02020603050405020304" pitchFamily="18" charset="0"/>
                <a:cs typeface="Times New Roman" panose="02020603050405020304" pitchFamily="18" charset="0"/>
              </a:rPr>
              <a:t>“), kdy je cena nastavena vysoká a v čase se postupně snižuje, tím je podnik schopen v každém časovém období maximalizovat zisk z produktu. Příkladem by mohly být třeba mobilní telefony, kdy vlajková loď je při uvedení za 20.000 Kč a postupně klesne až na 8.000 Kč. </a:t>
            </a:r>
          </a:p>
        </p:txBody>
      </p:sp>
      <p:sp>
        <p:nvSpPr>
          <p:cNvPr id="6" name="Nadpis 5"/>
          <p:cNvSpPr>
            <a:spLocks noGrp="1"/>
          </p:cNvSpPr>
          <p:nvPr>
            <p:ph type="title"/>
          </p:nvPr>
        </p:nvSpPr>
        <p:spPr>
          <a:xfrm>
            <a:off x="179512" y="195486"/>
            <a:ext cx="3888432" cy="507703"/>
          </a:xfrm>
        </p:spPr>
        <p:txBody>
          <a:bodyPr/>
          <a:lstStyle/>
          <a:p>
            <a:r>
              <a:rPr lang="cs-CZ" dirty="0"/>
              <a:t>Specifické typy cen 1</a:t>
            </a:r>
          </a:p>
        </p:txBody>
      </p:sp>
    </p:spTree>
    <p:extLst>
      <p:ext uri="{BB962C8B-B14F-4D97-AF65-F5344CB8AC3E}">
        <p14:creationId xmlns:p14="http://schemas.microsoft.com/office/powerpoint/2010/main" val="17192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Jednotná</a:t>
            </a:r>
            <a:r>
              <a:rPr lang="cs-CZ" sz="2000" dirty="0">
                <a:solidFill>
                  <a:srgbClr val="002060"/>
                </a:solidFill>
              </a:rPr>
              <a:t> – velmi specifická strategie, která spoléhá na jednu cenu po dlouhou dobu životnosti produktu. Neměnící se cena dává spotřebiteli pocit pevného (referenčního) bodu na trhu.</a:t>
            </a:r>
          </a:p>
          <a:p>
            <a:pPr lvl="0"/>
            <a:r>
              <a:rPr lang="cs-CZ" sz="2000" b="1" dirty="0">
                <a:solidFill>
                  <a:srgbClr val="002060"/>
                </a:solidFill>
              </a:rPr>
              <a:t>Doporučené prodejní ceny</a:t>
            </a:r>
            <a:r>
              <a:rPr lang="cs-CZ" sz="2000" dirty="0">
                <a:solidFill>
                  <a:srgbClr val="002060"/>
                </a:solidFill>
              </a:rPr>
              <a:t> – jsou to ceny stanovené producentem pro obchodníky, přímo uvedeny v informačních kanálech. </a:t>
            </a:r>
          </a:p>
          <a:p>
            <a:pPr lvl="0"/>
            <a:r>
              <a:rPr lang="cs-CZ" sz="2000" b="1" dirty="0">
                <a:solidFill>
                  <a:srgbClr val="002060"/>
                </a:solidFill>
              </a:rPr>
              <a:t>Akční ceny</a:t>
            </a:r>
            <a:r>
              <a:rPr lang="cs-CZ" sz="2000" dirty="0">
                <a:solidFill>
                  <a:srgbClr val="002060"/>
                </a:solidFill>
              </a:rPr>
              <a:t> – nižší ceny pro stimulaci prodejů. Mnoho různých podob, některé jsou zmíněny v podkapitole o psychologii v oblasti ceny, další by mohly být např. pro zvláštní události, pro klíčové zákazníky apod. </a:t>
            </a:r>
          </a:p>
          <a:p>
            <a:r>
              <a:rPr lang="cs-CZ" sz="2000" b="1" dirty="0">
                <a:solidFill>
                  <a:srgbClr val="002060"/>
                </a:solidFill>
              </a:rPr>
              <a:t>Geografická cena</a:t>
            </a:r>
            <a:r>
              <a:rPr lang="cs-CZ" sz="2000" dirty="0">
                <a:solidFill>
                  <a:srgbClr val="002060"/>
                </a:solidFill>
              </a:rPr>
              <a:t> – podle vzdálenosti od podniku se cena zvyšuje s rostoucími náklady na transport. </a:t>
            </a:r>
          </a:p>
        </p:txBody>
      </p:sp>
      <p:sp>
        <p:nvSpPr>
          <p:cNvPr id="6" name="Nadpis 5"/>
          <p:cNvSpPr>
            <a:spLocks noGrp="1"/>
          </p:cNvSpPr>
          <p:nvPr>
            <p:ph type="title"/>
          </p:nvPr>
        </p:nvSpPr>
        <p:spPr>
          <a:xfrm>
            <a:off x="179512" y="195486"/>
            <a:ext cx="3888432" cy="507703"/>
          </a:xfrm>
        </p:spPr>
        <p:txBody>
          <a:bodyPr/>
          <a:lstStyle/>
          <a:p>
            <a:r>
              <a:rPr lang="cs-CZ" dirty="0"/>
              <a:t>Specifické typy cen 2</a:t>
            </a:r>
          </a:p>
        </p:txBody>
      </p:sp>
    </p:spTree>
    <p:extLst>
      <p:ext uri="{BB962C8B-B14F-4D97-AF65-F5344CB8AC3E}">
        <p14:creationId xmlns:p14="http://schemas.microsoft.com/office/powerpoint/2010/main" val="2967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1800" b="1" dirty="0">
                <a:solidFill>
                  <a:srgbClr val="002060"/>
                </a:solidFill>
              </a:rPr>
              <a:t>Diskriminační cena</a:t>
            </a:r>
            <a:r>
              <a:rPr lang="cs-CZ" sz="1800" dirty="0">
                <a:solidFill>
                  <a:srgbClr val="002060"/>
                </a:solidFill>
              </a:rPr>
              <a:t> – podnik prodává produkt za několik rozdílných cen, např. různým segmentům, podle distribučního kanálu, podle času apod. </a:t>
            </a:r>
          </a:p>
          <a:p>
            <a:pPr lvl="0"/>
            <a:r>
              <a:rPr lang="cs-CZ" sz="1800" b="1" dirty="0">
                <a:solidFill>
                  <a:srgbClr val="002060"/>
                </a:solidFill>
              </a:rPr>
              <a:t>Aukční ceny</a:t>
            </a:r>
            <a:r>
              <a:rPr lang="cs-CZ" sz="1800" dirty="0">
                <a:solidFill>
                  <a:srgbClr val="002060"/>
                </a:solidFill>
              </a:rPr>
              <a:t> – cena je určována aukcí. Využívány pro nestandardní produkty (např. umění). U tzv. holandské aukce se nabídka upravuje od nejvyšší ceny směrem dolů.</a:t>
            </a:r>
          </a:p>
          <a:p>
            <a:pPr lvl="0"/>
            <a:r>
              <a:rPr lang="cs-CZ" sz="1800" b="1" dirty="0">
                <a:solidFill>
                  <a:srgbClr val="002060"/>
                </a:solidFill>
              </a:rPr>
              <a:t>Cenový vůdce se ztrátou</a:t>
            </a:r>
            <a:r>
              <a:rPr lang="cs-CZ" sz="1800" dirty="0">
                <a:solidFill>
                  <a:srgbClr val="002060"/>
                </a:solidFill>
              </a:rPr>
              <a:t> – nízká cena, která je využívána ke zničení konkurence, která není dlouhodobě schopná vedoucí firmě na trhu při těchto podmínkách konkurovat.</a:t>
            </a:r>
          </a:p>
          <a:p>
            <a:r>
              <a:rPr lang="cs-CZ" sz="1800" b="1" dirty="0">
                <a:solidFill>
                  <a:srgbClr val="002060"/>
                </a:solidFill>
              </a:rPr>
              <a:t>Prémiová cena </a:t>
            </a:r>
            <a:r>
              <a:rPr lang="cs-CZ" sz="1800" dirty="0">
                <a:solidFill>
                  <a:srgbClr val="002060"/>
                </a:solidFill>
              </a:rPr>
              <a:t>- vysoká cena po celý životní cyklus produktu. Snížení by bylo vnímáno zákazníky jako ztráta symbolu prestiže. Luxusní značky (móda, automobily, šperky, hodinky). Předpoklady prémiové ceny:</a:t>
            </a:r>
          </a:p>
          <a:p>
            <a:pPr lvl="1"/>
            <a:r>
              <a:rPr lang="cs-CZ" sz="1800" dirty="0">
                <a:solidFill>
                  <a:srgbClr val="002060"/>
                </a:solidFill>
              </a:rPr>
              <a:t>Zákazník věří, že zboží je kvalitní.</a:t>
            </a:r>
          </a:p>
          <a:p>
            <a:pPr lvl="1"/>
            <a:r>
              <a:rPr lang="cs-CZ" sz="1800" dirty="0">
                <a:solidFill>
                  <a:srgbClr val="002060"/>
                </a:solidFill>
              </a:rPr>
              <a:t>Produkt mu umožní reflektovat společenský status luxusu.</a:t>
            </a:r>
          </a:p>
          <a:p>
            <a:pPr lvl="1"/>
            <a:r>
              <a:rPr lang="cs-CZ" sz="1800" dirty="0">
                <a:solidFill>
                  <a:srgbClr val="002060"/>
                </a:solidFill>
              </a:rPr>
              <a:t>Náklady na poruchu výrobku jsou příliš vysoké.</a:t>
            </a:r>
          </a:p>
        </p:txBody>
      </p:sp>
      <p:sp>
        <p:nvSpPr>
          <p:cNvPr id="6" name="Nadpis 5"/>
          <p:cNvSpPr>
            <a:spLocks noGrp="1"/>
          </p:cNvSpPr>
          <p:nvPr>
            <p:ph type="title"/>
          </p:nvPr>
        </p:nvSpPr>
        <p:spPr>
          <a:xfrm>
            <a:off x="179512" y="195486"/>
            <a:ext cx="3888432" cy="507703"/>
          </a:xfrm>
        </p:spPr>
        <p:txBody>
          <a:bodyPr/>
          <a:lstStyle/>
          <a:p>
            <a:r>
              <a:rPr lang="cs-CZ" dirty="0"/>
              <a:t>Specifické typy cen 3</a:t>
            </a:r>
          </a:p>
        </p:txBody>
      </p:sp>
    </p:spTree>
    <p:extLst>
      <p:ext uri="{BB962C8B-B14F-4D97-AF65-F5344CB8AC3E}">
        <p14:creationId xmlns:p14="http://schemas.microsoft.com/office/powerpoint/2010/main" val="9819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Jsou tedy strategie vysokých cen.</a:t>
            </a:r>
          </a:p>
          <a:p>
            <a:r>
              <a:rPr lang="cs-CZ" altLang="cs-CZ" sz="2000" dirty="0">
                <a:solidFill>
                  <a:srgbClr val="002060"/>
                </a:solidFill>
                <a:latin typeface="Times New Roman" panose="02020603050405020304" pitchFamily="18" charset="0"/>
                <a:cs typeface="Times New Roman" panose="02020603050405020304" pitchFamily="18" charset="0"/>
              </a:rPr>
              <a:t>Užití vysoké ceny nese určité předpoklady:</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je jedinečný, patentově chráněný.</a:t>
            </a:r>
          </a:p>
          <a:p>
            <a:pPr lvl="1"/>
            <a:r>
              <a:rPr lang="cs-CZ" altLang="cs-CZ" sz="2000" dirty="0">
                <a:solidFill>
                  <a:srgbClr val="002060"/>
                </a:solidFill>
                <a:latin typeface="Times New Roman" panose="02020603050405020304" pitchFamily="18" charset="0"/>
                <a:cs typeface="Times New Roman" panose="02020603050405020304" pitchFamily="18" charset="0"/>
              </a:rPr>
              <a:t>Výroba je obtížná.</a:t>
            </a:r>
          </a:p>
          <a:p>
            <a:pPr lvl="1"/>
            <a:r>
              <a:rPr lang="cs-CZ" altLang="cs-CZ" sz="2000" dirty="0">
                <a:solidFill>
                  <a:srgbClr val="002060"/>
                </a:solidFill>
                <a:latin typeface="Times New Roman" panose="02020603050405020304" pitchFamily="18" charset="0"/>
                <a:cs typeface="Times New Roman" panose="02020603050405020304" pitchFamily="18" charset="0"/>
              </a:rPr>
              <a:t>Vysoká cena neodrazuje určité segmenty zákazníků.</a:t>
            </a:r>
          </a:p>
          <a:p>
            <a:pPr lvl="1"/>
            <a:r>
              <a:rPr lang="cs-CZ" altLang="cs-CZ" sz="2000" dirty="0">
                <a:solidFill>
                  <a:srgbClr val="002060"/>
                </a:solidFill>
                <a:latin typeface="Times New Roman" panose="02020603050405020304" pitchFamily="18" charset="0"/>
                <a:cs typeface="Times New Roman" panose="02020603050405020304" pitchFamily="18" charset="0"/>
              </a:rPr>
              <a:t>Trh je příliš malý, než aby přilákal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vyžaduje vysokou kvalifikaci zaměstnanců.</a:t>
            </a:r>
          </a:p>
        </p:txBody>
      </p:sp>
      <p:sp>
        <p:nvSpPr>
          <p:cNvPr id="6" name="Nadpis 5"/>
          <p:cNvSpPr>
            <a:spLocks noGrp="1"/>
          </p:cNvSpPr>
          <p:nvPr>
            <p:ph type="title"/>
          </p:nvPr>
        </p:nvSpPr>
        <p:spPr>
          <a:xfrm>
            <a:off x="179512" y="195486"/>
            <a:ext cx="3888432" cy="507703"/>
          </a:xfrm>
        </p:spPr>
        <p:txBody>
          <a:bodyPr/>
          <a:lstStyle/>
          <a:p>
            <a:r>
              <a:rPr lang="cs-CZ" dirty="0" err="1"/>
              <a:t>Skimming</a:t>
            </a:r>
            <a:r>
              <a:rPr lang="cs-CZ" dirty="0"/>
              <a:t> a </a:t>
            </a:r>
            <a:r>
              <a:rPr lang="cs-CZ" dirty="0" err="1"/>
              <a:t>premium</a:t>
            </a:r>
            <a:r>
              <a:rPr lang="cs-CZ" dirty="0"/>
              <a:t> </a:t>
            </a:r>
            <a:r>
              <a:rPr lang="cs-CZ" dirty="0" err="1"/>
              <a:t>pricing</a:t>
            </a:r>
            <a:endParaRPr lang="cs-CZ" dirty="0"/>
          </a:p>
        </p:txBody>
      </p:sp>
    </p:spTree>
    <p:extLst>
      <p:ext uri="{BB962C8B-B14F-4D97-AF65-F5344CB8AC3E}">
        <p14:creationId xmlns:p14="http://schemas.microsoft.com/office/powerpoint/2010/main" val="2592490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Cenové úlevy jsou odměnou poskytovanou zákazníkovi za splnění určitých podmínek nebo za určitých okolností. </a:t>
            </a:r>
          </a:p>
          <a:p>
            <a:r>
              <a:rPr lang="cs-CZ" altLang="cs-CZ" sz="2000" dirty="0">
                <a:solidFill>
                  <a:srgbClr val="002060"/>
                </a:solidFill>
                <a:latin typeface="Times New Roman" panose="02020603050405020304" pitchFamily="18" charset="0"/>
                <a:cs typeface="Times New Roman" panose="02020603050405020304" pitchFamily="18" charset="0"/>
              </a:rPr>
              <a:t>Většina firem poskytuje slevy a rabaty za včasné platby, objem objednávky, mimosezónní nákupy atd.</a:t>
            </a:r>
          </a:p>
          <a:p>
            <a:r>
              <a:rPr lang="cs-CZ" altLang="cs-CZ" sz="2000" dirty="0">
                <a:solidFill>
                  <a:srgbClr val="002060"/>
                </a:solidFill>
                <a:latin typeface="Times New Roman" panose="02020603050405020304" pitchFamily="18" charset="0"/>
                <a:cs typeface="Times New Roman" panose="02020603050405020304" pitchFamily="18" charset="0"/>
              </a:rPr>
              <a:t>Na B2C trhu to může být strategie vyšší ceny podpořené slevami k určitým událostem (také se nazývá strategií akčních cen).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3"/>
              </a:rPr>
              <a:t>video</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Strategie cenových úlev</a:t>
            </a:r>
          </a:p>
        </p:txBody>
      </p:sp>
    </p:spTree>
    <p:extLst>
      <p:ext uri="{BB962C8B-B14F-4D97-AF65-F5344CB8AC3E}">
        <p14:creationId xmlns:p14="http://schemas.microsoft.com/office/powerpoint/2010/main" val="61091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600" b="1" dirty="0">
                <a:solidFill>
                  <a:srgbClr val="002060"/>
                </a:solidFill>
              </a:rPr>
              <a:t>Zaokrouhlování cen</a:t>
            </a:r>
            <a:r>
              <a:rPr lang="cs-CZ" sz="1600" dirty="0">
                <a:solidFill>
                  <a:srgbClr val="002060"/>
                </a:solidFill>
              </a:rPr>
              <a:t>: výše ceny 9.90 místo 10 Kč vytváří iluzi levnějšího produktu. </a:t>
            </a:r>
          </a:p>
          <a:p>
            <a:pPr lvl="0"/>
            <a:r>
              <a:rPr lang="cs-CZ" sz="1600" b="1" dirty="0">
                <a:solidFill>
                  <a:srgbClr val="002060"/>
                </a:solidFill>
              </a:rPr>
              <a:t>Komparativní ceny</a:t>
            </a:r>
            <a:r>
              <a:rPr lang="cs-CZ" sz="1600" dirty="0">
                <a:solidFill>
                  <a:srgbClr val="002060"/>
                </a:solidFill>
              </a:rPr>
              <a:t>: využíváno u přeškrtnuté dřívější ceny a zdůrazněné nové ceny (dříve 44.90 teď pouze 39.90).  </a:t>
            </a:r>
          </a:p>
          <a:p>
            <a:pPr lvl="0"/>
            <a:r>
              <a:rPr lang="cs-CZ" sz="1600" b="1" dirty="0">
                <a:solidFill>
                  <a:srgbClr val="002060"/>
                </a:solidFill>
              </a:rPr>
              <a:t>Uvádění měsíčních splátek místo celé ceny</a:t>
            </a:r>
            <a:r>
              <a:rPr lang="cs-CZ" sz="1600" dirty="0">
                <a:solidFill>
                  <a:srgbClr val="002060"/>
                </a:solidFill>
              </a:rPr>
              <a:t>: produkt je možno koupit již za 399 Kč měsíčně, místo ceny 8000 Kč.</a:t>
            </a:r>
          </a:p>
          <a:p>
            <a:pPr lvl="0"/>
            <a:r>
              <a:rPr lang="cs-CZ" sz="1600" b="1" dirty="0">
                <a:solidFill>
                  <a:srgbClr val="002060"/>
                </a:solidFill>
              </a:rPr>
              <a:t>Akce X+1 zdarma</a:t>
            </a:r>
            <a:r>
              <a:rPr lang="cs-CZ" sz="1600" dirty="0">
                <a:solidFill>
                  <a:srgbClr val="002060"/>
                </a:solidFill>
              </a:rPr>
              <a:t>: zdánlivě nesouvisí s cenou, protože spotřebitel přece dostává kus zdarma, tento kus je ale samozřejmě v ceně zohledněn, ta může být i vyšší, než by počtu kusů produktu odpovídalo.</a:t>
            </a:r>
          </a:p>
          <a:p>
            <a:pPr lvl="0"/>
            <a:r>
              <a:rPr lang="cs-CZ" sz="1600" b="1" dirty="0">
                <a:solidFill>
                  <a:srgbClr val="002060"/>
                </a:solidFill>
              </a:rPr>
              <a:t>Vše za XX</a:t>
            </a:r>
            <a:r>
              <a:rPr lang="cs-CZ" sz="1600" dirty="0">
                <a:solidFill>
                  <a:srgbClr val="002060"/>
                </a:solidFill>
              </a:rPr>
              <a:t>: produkty jsou nabízeny za stejnou cenu. Tento postup vytváří iluzi úžasných hodnot za skvělé ceny.</a:t>
            </a:r>
          </a:p>
          <a:p>
            <a:pPr lvl="0"/>
            <a:r>
              <a:rPr lang="cs-CZ" sz="1600" b="1" dirty="0">
                <a:solidFill>
                  <a:srgbClr val="002060"/>
                </a:solidFill>
              </a:rPr>
              <a:t>Cenové prahy</a:t>
            </a:r>
            <a:r>
              <a:rPr lang="cs-CZ" sz="1600" dirty="0">
                <a:solidFill>
                  <a:srgbClr val="002060"/>
                </a:solidFill>
              </a:rPr>
              <a:t>: jedná se o určité cenové body, které má každý spotřebitel přiřazeny k určitému poměru kvality/ceny. </a:t>
            </a:r>
          </a:p>
          <a:p>
            <a:pPr lvl="0"/>
            <a:r>
              <a:rPr lang="cs-CZ" sz="1600" b="1" dirty="0">
                <a:solidFill>
                  <a:srgbClr val="002060"/>
                </a:solidFill>
              </a:rPr>
              <a:t>Rozdělení ceny podle produktu a služeb (komplementární cena)</a:t>
            </a:r>
            <a:r>
              <a:rPr lang="cs-CZ" sz="1600" dirty="0">
                <a:solidFill>
                  <a:srgbClr val="002060"/>
                </a:solidFill>
              </a:rPr>
              <a:t>: jedná se o stanovení na první pohled nízké ceny za produkt, která se později ukáže jako vysoká při započtení všech dodatečných služeb. </a:t>
            </a:r>
          </a:p>
          <a:p>
            <a:pPr lvl="0"/>
            <a:r>
              <a:rPr lang="cs-CZ" sz="1600" b="1" dirty="0">
                <a:solidFill>
                  <a:srgbClr val="002060"/>
                </a:solidFill>
              </a:rPr>
              <a:t>Barvy a velikost písma</a:t>
            </a:r>
            <a:r>
              <a:rPr lang="cs-CZ" sz="1600" dirty="0">
                <a:solidFill>
                  <a:srgbClr val="002060"/>
                </a:solidFill>
              </a:rPr>
              <a:t>: obchodní řetězce využívají pro upoutání pozornosti rozdílnou velikost písma a barevného podkladu pro akční ceny a normální ceny. </a:t>
            </a:r>
          </a:p>
        </p:txBody>
      </p:sp>
      <p:sp>
        <p:nvSpPr>
          <p:cNvPr id="6" name="Nadpis 5"/>
          <p:cNvSpPr>
            <a:spLocks noGrp="1"/>
          </p:cNvSpPr>
          <p:nvPr>
            <p:ph type="title"/>
          </p:nvPr>
        </p:nvSpPr>
        <p:spPr>
          <a:xfrm>
            <a:off x="179512" y="195486"/>
            <a:ext cx="3888432" cy="507703"/>
          </a:xfrm>
        </p:spPr>
        <p:txBody>
          <a:bodyPr/>
          <a:lstStyle/>
          <a:p>
            <a:r>
              <a:rPr lang="cs-CZ" dirty="0"/>
              <a:t>Psychologická cenová tvorba</a:t>
            </a:r>
          </a:p>
        </p:txBody>
      </p:sp>
    </p:spTree>
    <p:extLst>
      <p:ext uri="{BB962C8B-B14F-4D97-AF65-F5344CB8AC3E}">
        <p14:creationId xmlns:p14="http://schemas.microsoft.com/office/powerpoint/2010/main" val="2201361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Diskriminační ceny</a:t>
            </a:r>
          </a:p>
        </p:txBody>
      </p:sp>
      <p:graphicFrame>
        <p:nvGraphicFramePr>
          <p:cNvPr id="4" name="Tabulka 3"/>
          <p:cNvGraphicFramePr>
            <a:graphicFrameLocks noGrp="1"/>
          </p:cNvGraphicFramePr>
          <p:nvPr>
            <p:extLst>
              <p:ext uri="{D42A27DB-BD31-4B8C-83A1-F6EECF244321}">
                <p14:modId xmlns:p14="http://schemas.microsoft.com/office/powerpoint/2010/main" val="3283952309"/>
              </p:ext>
            </p:extLst>
          </p:nvPr>
        </p:nvGraphicFramePr>
        <p:xfrm>
          <a:off x="94583" y="1340768"/>
          <a:ext cx="8715436" cy="2997535"/>
        </p:xfrm>
        <a:graphic>
          <a:graphicData uri="http://schemas.openxmlformats.org/drawingml/2006/table">
            <a:tbl>
              <a:tblPr firstRow="1" bandRow="1">
                <a:tableStyleId>{5940675A-B579-460E-94D1-54222C63F5DA}</a:tableStyleId>
              </a:tblPr>
              <a:tblGrid>
                <a:gridCol w="1918995">
                  <a:extLst>
                    <a:ext uri="{9D8B030D-6E8A-4147-A177-3AD203B41FA5}">
                      <a16:colId xmlns:a16="http://schemas.microsoft.com/office/drawing/2014/main" xmlns="" val="20000"/>
                    </a:ext>
                  </a:extLst>
                </a:gridCol>
                <a:gridCol w="3891296">
                  <a:extLst>
                    <a:ext uri="{9D8B030D-6E8A-4147-A177-3AD203B41FA5}">
                      <a16:colId xmlns:a16="http://schemas.microsoft.com/office/drawing/2014/main" xmlns="" val="20001"/>
                    </a:ext>
                  </a:extLst>
                </a:gridCol>
                <a:gridCol w="2905145">
                  <a:extLst>
                    <a:ext uri="{9D8B030D-6E8A-4147-A177-3AD203B41FA5}">
                      <a16:colId xmlns:a16="http://schemas.microsoft.com/office/drawing/2014/main" xmlns="" val="20002"/>
                    </a:ext>
                  </a:extLst>
                </a:gridCol>
              </a:tblGrid>
              <a:tr h="710012">
                <a:tc>
                  <a:txBody>
                    <a:bodyPr/>
                    <a:lstStyle/>
                    <a:p>
                      <a:r>
                        <a:rPr lang="cs-CZ" b="1" dirty="0">
                          <a:solidFill>
                            <a:srgbClr val="002060"/>
                          </a:solidFill>
                        </a:rPr>
                        <a:t>CENY PODLE</a:t>
                      </a:r>
                    </a:p>
                  </a:txBody>
                  <a:tcPr/>
                </a:tc>
                <a:tc>
                  <a:txBody>
                    <a:bodyPr/>
                    <a:lstStyle/>
                    <a:p>
                      <a:r>
                        <a:rPr lang="cs-CZ" b="1" dirty="0">
                          <a:solidFill>
                            <a:srgbClr val="002060"/>
                          </a:solidFill>
                        </a:rPr>
                        <a:t>PŘÍKLAD</a:t>
                      </a:r>
                    </a:p>
                  </a:txBody>
                  <a:tcPr/>
                </a:tc>
                <a:tc>
                  <a:txBody>
                    <a:bodyPr/>
                    <a:lstStyle/>
                    <a:p>
                      <a:r>
                        <a:rPr lang="cs-CZ" b="1" dirty="0">
                          <a:solidFill>
                            <a:srgbClr val="002060"/>
                          </a:solidFill>
                        </a:rPr>
                        <a:t>CÍL</a:t>
                      </a:r>
                    </a:p>
                  </a:txBody>
                  <a:tcPr/>
                </a:tc>
                <a:extLst>
                  <a:ext uri="{0D108BD9-81ED-4DB2-BD59-A6C34878D82A}">
                    <a16:rowId xmlns:a16="http://schemas.microsoft.com/office/drawing/2014/main" xmlns="" val="10000"/>
                  </a:ext>
                </a:extLst>
              </a:tr>
              <a:tr h="867499">
                <a:tc>
                  <a:txBody>
                    <a:bodyPr/>
                    <a:lstStyle/>
                    <a:p>
                      <a:r>
                        <a:rPr lang="cs-CZ" dirty="0">
                          <a:solidFill>
                            <a:srgbClr val="002060"/>
                          </a:solidFill>
                        </a:rPr>
                        <a:t>SEGMENTŮ</a:t>
                      </a:r>
                    </a:p>
                  </a:txBody>
                  <a:tcPr/>
                </a:tc>
                <a:tc>
                  <a:txBody>
                    <a:bodyPr/>
                    <a:lstStyle/>
                    <a:p>
                      <a:r>
                        <a:rPr lang="cs-CZ" dirty="0">
                          <a:solidFill>
                            <a:srgbClr val="002060"/>
                          </a:solidFill>
                        </a:rPr>
                        <a:t>Jízdné, vstupné pro studenty, důchodce.</a:t>
                      </a:r>
                    </a:p>
                  </a:txBody>
                  <a:tcPr/>
                </a:tc>
                <a:tc>
                  <a:txBody>
                    <a:bodyPr/>
                    <a:lstStyle/>
                    <a:p>
                      <a:r>
                        <a:rPr lang="cs-CZ" dirty="0">
                          <a:solidFill>
                            <a:srgbClr val="002060"/>
                          </a:solidFill>
                        </a:rPr>
                        <a:t>Získání více segmentů.</a:t>
                      </a:r>
                    </a:p>
                  </a:txBody>
                  <a:tcPr/>
                </a:tc>
                <a:extLst>
                  <a:ext uri="{0D108BD9-81ED-4DB2-BD59-A6C34878D82A}">
                    <a16:rowId xmlns:a16="http://schemas.microsoft.com/office/drawing/2014/main" xmlns="" val="10001"/>
                  </a:ext>
                </a:extLst>
              </a:tr>
              <a:tr h="710012">
                <a:tc>
                  <a:txBody>
                    <a:bodyPr/>
                    <a:lstStyle/>
                    <a:p>
                      <a:r>
                        <a:rPr lang="cs-CZ" dirty="0">
                          <a:solidFill>
                            <a:srgbClr val="002060"/>
                          </a:solidFill>
                        </a:rPr>
                        <a:t>MÍSTA</a:t>
                      </a:r>
                    </a:p>
                  </a:txBody>
                  <a:tcPr/>
                </a:tc>
                <a:tc>
                  <a:txBody>
                    <a:bodyPr/>
                    <a:lstStyle/>
                    <a:p>
                      <a:r>
                        <a:rPr lang="cs-CZ" dirty="0">
                          <a:solidFill>
                            <a:srgbClr val="002060"/>
                          </a:solidFill>
                        </a:rPr>
                        <a:t>Ceny sedadel v kině, divadle, na stadionech,</a:t>
                      </a:r>
                      <a:r>
                        <a:rPr lang="cs-CZ" baseline="0" dirty="0">
                          <a:solidFill>
                            <a:srgbClr val="002060"/>
                          </a:solidFill>
                        </a:rPr>
                        <a:t> v letadle.</a:t>
                      </a:r>
                      <a:endParaRPr lang="cs-CZ" dirty="0">
                        <a:solidFill>
                          <a:srgbClr val="002060"/>
                        </a:solidFill>
                      </a:endParaRPr>
                    </a:p>
                  </a:txBody>
                  <a:tcPr/>
                </a:tc>
                <a:tc>
                  <a:txBody>
                    <a:bodyPr/>
                    <a:lstStyle/>
                    <a:p>
                      <a:r>
                        <a:rPr lang="cs-CZ" dirty="0">
                          <a:solidFill>
                            <a:srgbClr val="002060"/>
                          </a:solidFill>
                        </a:rPr>
                        <a:t>Odlišení segmentů</a:t>
                      </a:r>
                      <a:r>
                        <a:rPr lang="cs-CZ" baseline="0" dirty="0">
                          <a:solidFill>
                            <a:srgbClr val="002060"/>
                          </a:solidFill>
                        </a:rPr>
                        <a:t> podle úplnosti produktu.</a:t>
                      </a:r>
                      <a:endParaRPr lang="cs-CZ" dirty="0">
                        <a:solidFill>
                          <a:srgbClr val="002060"/>
                        </a:solidFill>
                      </a:endParaRPr>
                    </a:p>
                  </a:txBody>
                  <a:tcPr/>
                </a:tc>
                <a:extLst>
                  <a:ext uri="{0D108BD9-81ED-4DB2-BD59-A6C34878D82A}">
                    <a16:rowId xmlns:a16="http://schemas.microsoft.com/office/drawing/2014/main" xmlns="" val="10002"/>
                  </a:ext>
                </a:extLst>
              </a:tr>
              <a:tr h="710012">
                <a:tc>
                  <a:txBody>
                    <a:bodyPr/>
                    <a:lstStyle/>
                    <a:p>
                      <a:r>
                        <a:rPr lang="cs-CZ" dirty="0">
                          <a:solidFill>
                            <a:srgbClr val="002060"/>
                          </a:solidFill>
                        </a:rPr>
                        <a:t>DOBY</a:t>
                      </a:r>
                    </a:p>
                  </a:txBody>
                  <a:tcPr/>
                </a:tc>
                <a:tc>
                  <a:txBody>
                    <a:bodyPr/>
                    <a:lstStyle/>
                    <a:p>
                      <a:r>
                        <a:rPr lang="cs-CZ" dirty="0">
                          <a:solidFill>
                            <a:srgbClr val="002060"/>
                          </a:solidFill>
                        </a:rPr>
                        <a:t>Sezónní ceny</a:t>
                      </a:r>
                      <a:r>
                        <a:rPr lang="cs-CZ" baseline="0" dirty="0">
                          <a:solidFill>
                            <a:srgbClr val="002060"/>
                          </a:solidFill>
                        </a:rPr>
                        <a:t> zájezdů, pobytů. Tarify elektřiny, mobilních operátorů.</a:t>
                      </a:r>
                      <a:endParaRPr lang="cs-CZ" dirty="0">
                        <a:solidFill>
                          <a:srgbClr val="002060"/>
                        </a:solidFill>
                      </a:endParaRPr>
                    </a:p>
                  </a:txBody>
                  <a:tcPr/>
                </a:tc>
                <a:tc>
                  <a:txBody>
                    <a:bodyPr/>
                    <a:lstStyle/>
                    <a:p>
                      <a:r>
                        <a:rPr lang="cs-CZ" dirty="0">
                          <a:solidFill>
                            <a:srgbClr val="002060"/>
                          </a:solidFill>
                        </a:rPr>
                        <a:t>Zajištění rovnoměrného</a:t>
                      </a:r>
                      <a:r>
                        <a:rPr lang="cs-CZ" baseline="0" dirty="0">
                          <a:solidFill>
                            <a:srgbClr val="002060"/>
                          </a:solidFill>
                        </a:rPr>
                        <a:t> užití produktu.</a:t>
                      </a:r>
                      <a:endParaRPr lang="cs-CZ" dirty="0">
                        <a:solidFill>
                          <a:srgbClr val="002060"/>
                        </a:solidFill>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4096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xmlns=""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err="1">
                <a:solidFill>
                  <a:srgbClr val="002060"/>
                </a:solidFill>
                <a:latin typeface="Times New Roman" panose="02020603050405020304" pitchFamily="18" charset="0"/>
                <a:cs typeface="Times New Roman" panose="02020603050405020304" pitchFamily="18" charset="0"/>
              </a:rPr>
              <a:t>Podnákladová</a:t>
            </a:r>
            <a:r>
              <a:rPr lang="cs-CZ" altLang="cs-CZ" sz="2000" b="1" dirty="0">
                <a:solidFill>
                  <a:srgbClr val="002060"/>
                </a:solidFill>
                <a:latin typeface="Times New Roman" panose="02020603050405020304" pitchFamily="18" charset="0"/>
                <a:cs typeface="Times New Roman" panose="02020603050405020304" pitchFamily="18" charset="0"/>
              </a:rPr>
              <a:t> cena </a:t>
            </a:r>
            <a:r>
              <a:rPr lang="cs-CZ" altLang="cs-CZ" sz="2000" dirty="0">
                <a:solidFill>
                  <a:srgbClr val="002060"/>
                </a:solidFill>
                <a:latin typeface="Times New Roman" panose="02020603050405020304" pitchFamily="18" charset="0"/>
                <a:cs typeface="Times New Roman" panose="02020603050405020304" pitchFamily="18" charset="0"/>
              </a:rPr>
              <a:t>– varianta ceny obratového tahouna, kdy se cena nachází dokonce pod náklady produkce, ale produkt je ve výsledku ziskový, protože vydělává na dodatečných službách nebo produktech nutných k pozdější koupi. </a:t>
            </a:r>
          </a:p>
          <a:p>
            <a:r>
              <a:rPr lang="cs-CZ" altLang="cs-CZ" sz="2000" dirty="0">
                <a:solidFill>
                  <a:srgbClr val="002060"/>
                </a:solidFill>
                <a:latin typeface="Times New Roman" panose="02020603050405020304" pitchFamily="18" charset="0"/>
                <a:cs typeface="Times New Roman" panose="02020603050405020304" pitchFamily="18" charset="0"/>
              </a:rPr>
              <a:t>Příkladem může být třeba tablet Amazon Kindle </a:t>
            </a:r>
            <a:r>
              <a:rPr lang="cs-CZ" altLang="cs-CZ" sz="2000" dirty="0" err="1">
                <a:solidFill>
                  <a:srgbClr val="002060"/>
                </a:solidFill>
                <a:latin typeface="Times New Roman" panose="02020603050405020304" pitchFamily="18" charset="0"/>
                <a:cs typeface="Times New Roman" panose="02020603050405020304" pitchFamily="18" charset="0"/>
              </a:rPr>
              <a:t>Fire</a:t>
            </a:r>
            <a:r>
              <a:rPr lang="cs-CZ" altLang="cs-CZ" sz="2000" dirty="0">
                <a:solidFill>
                  <a:srgbClr val="002060"/>
                </a:solidFill>
                <a:latin typeface="Times New Roman" panose="02020603050405020304" pitchFamily="18" charset="0"/>
                <a:cs typeface="Times New Roman" panose="02020603050405020304" pitchFamily="18" charset="0"/>
              </a:rPr>
              <a:t>, který za cenu 59 dolarů nabízí co konkurence za 200 dolarů – okamžitě po zapnutí je zákazník připojen do obchodu Amazon, kde začne utrácet a ztrátu z tabletu brzy Amazonu vynahradí. </a:t>
            </a:r>
          </a:p>
        </p:txBody>
      </p:sp>
      <p:sp>
        <p:nvSpPr>
          <p:cNvPr id="6" name="Nadpis 5"/>
          <p:cNvSpPr>
            <a:spLocks noGrp="1"/>
          </p:cNvSpPr>
          <p:nvPr>
            <p:ph type="title"/>
          </p:nvPr>
        </p:nvSpPr>
        <p:spPr>
          <a:xfrm>
            <a:off x="179512" y="195486"/>
            <a:ext cx="7272808" cy="507703"/>
          </a:xfrm>
        </p:spPr>
        <p:txBody>
          <a:bodyPr/>
          <a:lstStyle/>
          <a:p>
            <a:r>
              <a:rPr lang="cs-CZ" dirty="0"/>
              <a:t>Produkt, který přiláká zákazníky k ostatním produktům</a:t>
            </a:r>
          </a:p>
        </p:txBody>
      </p:sp>
    </p:spTree>
    <p:extLst>
      <p:ext uri="{BB962C8B-B14F-4D97-AF65-F5344CB8AC3E}">
        <p14:creationId xmlns:p14="http://schemas.microsoft.com/office/powerpoint/2010/main" val="3806156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Prodejní stanovení ceny</a:t>
            </a:r>
            <a:r>
              <a:rPr lang="cs-CZ" altLang="cs-CZ" sz="2000" dirty="0">
                <a:solidFill>
                  <a:srgbClr val="002060"/>
                </a:solidFill>
                <a:latin typeface="Times New Roman" panose="02020603050405020304" pitchFamily="18" charset="0"/>
                <a:cs typeface="Times New Roman" panose="02020603050405020304" pitchFamily="18" charset="0"/>
              </a:rPr>
              <a:t>: je nejpřísnější forma stanovení ceny. Zahrnuje právní smlouvy, jejichž dodržování může dodavatel vymáhat soudně.</a:t>
            </a:r>
          </a:p>
          <a:p>
            <a:r>
              <a:rPr lang="cs-CZ" altLang="cs-CZ" sz="2000" b="1" dirty="0">
                <a:solidFill>
                  <a:srgbClr val="002060"/>
                </a:solidFill>
                <a:latin typeface="Times New Roman" panose="02020603050405020304" pitchFamily="18" charset="0"/>
                <a:cs typeface="Times New Roman" panose="02020603050405020304" pitchFamily="18" charset="0"/>
              </a:rPr>
              <a:t>Integrace</a:t>
            </a:r>
            <a:r>
              <a:rPr lang="cs-CZ" altLang="cs-CZ" sz="2000" dirty="0">
                <a:solidFill>
                  <a:srgbClr val="002060"/>
                </a:solidFill>
                <a:latin typeface="Times New Roman" panose="02020603050405020304" pitchFamily="18" charset="0"/>
                <a:cs typeface="Times New Roman" panose="02020603050405020304" pitchFamily="18" charset="0"/>
              </a:rPr>
              <a:t>: dodavatel může kontrolovat finální prodejní ceny prostřednictvím vpřed postupující vertikální integrací (tak, že přebírá následující článek průmyslového řetězce). </a:t>
            </a:r>
          </a:p>
          <a:p>
            <a:r>
              <a:rPr lang="cs-CZ" altLang="cs-CZ" sz="2000" b="1" dirty="0">
                <a:solidFill>
                  <a:srgbClr val="002060"/>
                </a:solidFill>
                <a:latin typeface="Times New Roman" panose="02020603050405020304" pitchFamily="18" charset="0"/>
                <a:cs typeface="Times New Roman" panose="02020603050405020304" pitchFamily="18" charset="0"/>
              </a:rPr>
              <a:t>Doporučené ceny</a:t>
            </a:r>
            <a:r>
              <a:rPr lang="cs-CZ" altLang="cs-CZ" sz="2000" dirty="0">
                <a:solidFill>
                  <a:srgbClr val="002060"/>
                </a:solidFill>
                <a:latin typeface="Times New Roman" panose="02020603050405020304" pitchFamily="18" charset="0"/>
                <a:cs typeface="Times New Roman" panose="02020603050405020304" pitchFamily="18" charset="0"/>
              </a:rPr>
              <a:t>: dodavatelé radí prodejcům, jaké prodejní ceny by měli spotřebitelům určovat. Nicméně uposlechnutí této rady nemůže být vymáháno soudně.</a:t>
            </a:r>
          </a:p>
          <a:p>
            <a:r>
              <a:rPr lang="cs-CZ" altLang="cs-CZ" sz="2000" b="1" dirty="0">
                <a:solidFill>
                  <a:srgbClr val="002060"/>
                </a:solidFill>
                <a:latin typeface="Times New Roman" panose="02020603050405020304" pitchFamily="18" charset="0"/>
                <a:cs typeface="Times New Roman" panose="02020603050405020304" pitchFamily="18" charset="0"/>
              </a:rPr>
              <a:t>Minimální ceny</a:t>
            </a:r>
            <a:r>
              <a:rPr lang="cs-CZ" altLang="cs-CZ" sz="2000" dirty="0">
                <a:solidFill>
                  <a:srgbClr val="002060"/>
                </a:solidFill>
                <a:latin typeface="Times New Roman" panose="02020603050405020304" pitchFamily="18" charset="0"/>
                <a:cs typeface="Times New Roman" panose="02020603050405020304" pitchFamily="18" charset="0"/>
              </a:rPr>
              <a:t>: jedná se o variantu určování prodejních doporučených cen.</a:t>
            </a:r>
          </a:p>
        </p:txBody>
      </p:sp>
      <p:sp>
        <p:nvSpPr>
          <p:cNvPr id="6" name="Nadpis 5"/>
          <p:cNvSpPr>
            <a:spLocks noGrp="1"/>
          </p:cNvSpPr>
          <p:nvPr>
            <p:ph type="title"/>
          </p:nvPr>
        </p:nvSpPr>
        <p:spPr>
          <a:xfrm>
            <a:off x="179512" y="195486"/>
            <a:ext cx="7272808" cy="507703"/>
          </a:xfrm>
        </p:spPr>
        <p:txBody>
          <a:bodyPr/>
          <a:lstStyle/>
          <a:p>
            <a:r>
              <a:rPr lang="cs-CZ" dirty="0"/>
              <a:t>Strategie z hlediska udržení ceny v distribučním kanálu</a:t>
            </a:r>
          </a:p>
        </p:txBody>
      </p:sp>
    </p:spTree>
    <p:extLst>
      <p:ext uri="{BB962C8B-B14F-4D97-AF65-F5344CB8AC3E}">
        <p14:creationId xmlns:p14="http://schemas.microsoft.com/office/powerpoint/2010/main" val="3321998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Stanovení cen na základě charakteristik produktu</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843558"/>
            <a:ext cx="4968552" cy="3776099"/>
          </a:xfrm>
          <a:prstGeom prst="rect">
            <a:avLst/>
          </a:prstGeom>
        </p:spPr>
      </p:pic>
    </p:spTree>
    <p:extLst>
      <p:ext uri="{BB962C8B-B14F-4D97-AF65-F5344CB8AC3E}">
        <p14:creationId xmlns:p14="http://schemas.microsoft.com/office/powerpoint/2010/main" val="75966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Jak internet změnil vnímání ceny?</a:t>
            </a:r>
          </a:p>
        </p:txBody>
      </p:sp>
    </p:spTree>
    <p:extLst>
      <p:ext uri="{BB962C8B-B14F-4D97-AF65-F5344CB8AC3E}">
        <p14:creationId xmlns:p14="http://schemas.microsoft.com/office/powerpoint/2010/main" val="2117488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150990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cen. </a:t>
            </a: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99854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2582147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370820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nabídky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22069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135654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Cenou se rozumí peněžní částka sjednaná při nákupu a prodeji výrobků a při poskytování služeb jako protihodnota za poskytnuté plnění (Jakubíková, 2013, s. 270).</a:t>
            </a:r>
          </a:p>
          <a:p>
            <a:r>
              <a:rPr lang="cs-CZ" altLang="cs-CZ" sz="2000" dirty="0">
                <a:solidFill>
                  <a:srgbClr val="002060"/>
                </a:solidFill>
                <a:latin typeface="Times New Roman" panose="02020603050405020304" pitchFamily="18" charset="0"/>
                <a:cs typeface="Times New Roman" panose="02020603050405020304" pitchFamily="18" charset="0"/>
              </a:rPr>
              <a:t>Cenu kontroluje:</a:t>
            </a:r>
          </a:p>
          <a:p>
            <a:pPr lvl="1"/>
            <a:r>
              <a:rPr lang="cs-CZ" altLang="cs-CZ" sz="2000" dirty="0">
                <a:solidFill>
                  <a:srgbClr val="002060"/>
                </a:solidFill>
                <a:latin typeface="Times New Roman" panose="02020603050405020304" pitchFamily="18" charset="0"/>
                <a:cs typeface="Times New Roman" panose="02020603050405020304" pitchFamily="18" charset="0"/>
              </a:rPr>
              <a:t>Trh – existuje-li velká konkurence, tedy výrobci mají malý vliv a zákazník si vždy může vybrat nejnižší cenu.</a:t>
            </a:r>
          </a:p>
          <a:p>
            <a:pPr lvl="1"/>
            <a:r>
              <a:rPr lang="cs-CZ" altLang="cs-CZ" sz="2000" dirty="0">
                <a:solidFill>
                  <a:srgbClr val="002060"/>
                </a:solidFill>
                <a:latin typeface="Times New Roman" panose="02020603050405020304" pitchFamily="18" charset="0"/>
                <a:cs typeface="Times New Roman" panose="02020603050405020304" pitchFamily="18" charset="0"/>
              </a:rPr>
              <a:t>Firma – pokud má dostatečně odlišné produkty od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Stát – kontroluje ceny citlivých produktů.</a:t>
            </a:r>
          </a:p>
        </p:txBody>
      </p:sp>
      <p:sp>
        <p:nvSpPr>
          <p:cNvPr id="6" name="Nadpis 5"/>
          <p:cNvSpPr>
            <a:spLocks noGrp="1"/>
          </p:cNvSpPr>
          <p:nvPr>
            <p:ph type="title"/>
          </p:nvPr>
        </p:nvSpPr>
        <p:spPr>
          <a:xfrm>
            <a:off x="179512" y="195486"/>
            <a:ext cx="6552728" cy="507703"/>
          </a:xfrm>
        </p:spPr>
        <p:txBody>
          <a:bodyPr/>
          <a:lstStyle/>
          <a:p>
            <a:r>
              <a:rPr lang="pl-PL" dirty="0"/>
              <a:t>Definice ceny, kdo ji kontroluje</a:t>
            </a:r>
            <a:endParaRPr lang="cs-CZ" dirty="0"/>
          </a:p>
        </p:txBody>
      </p:sp>
    </p:spTree>
    <p:extLst>
      <p:ext uri="{BB962C8B-B14F-4D97-AF65-F5344CB8AC3E}">
        <p14:creationId xmlns:p14="http://schemas.microsoft.com/office/powerpoint/2010/main" val="467901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4211361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dominantní, 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2452427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14381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1237513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7"/>
            <a:ext cx="8136904" cy="2811958"/>
          </a:xfrm>
          <a:prstGeom prst="rect">
            <a:avLst/>
          </a:prstGeom>
        </p:spPr>
        <p:txBody>
          <a:bodyPr>
            <a:noAutofit/>
          </a:bodyPr>
          <a:lstStyle/>
          <a:p>
            <a:pPr lvl="0"/>
            <a:r>
              <a:rPr lang="cs-CZ" sz="1800" dirty="0">
                <a:solidFill>
                  <a:srgbClr val="002060"/>
                </a:solidFill>
              </a:rPr>
              <a:t>Aplikujte své znalosti strategického marketingu na svou alma mater OPF SLU. Přestáli jsme krizi, kdy bylo nutno propustit 27 zaměstnanců (ze 100). Vyrovnali jsme se s klesajícím rozpočtem vlivem závislosti na financování od státu. Nový management převzal a stabilizoval fakultu. Rozjíždíme mnoho nových projektů, programů a příležitostí pro studenty. Vytvořte pro nás vizi, misi, navrhněte analýzy, které by měly být provedeny, a k čemu budou sloužit, strategické cíle, jaké strategie zvolit a proč, nastavení </a:t>
            </a:r>
            <a:r>
              <a:rPr lang="cs-CZ" sz="1800" dirty="0" err="1">
                <a:solidFill>
                  <a:srgbClr val="002060"/>
                </a:solidFill>
              </a:rPr>
              <a:t>mar</a:t>
            </a:r>
            <a:r>
              <a:rPr lang="cs-CZ" sz="1800" dirty="0">
                <a:solidFill>
                  <a:srgbClr val="002060"/>
                </a:solidFill>
              </a:rPr>
              <a:t>. mixu. </a:t>
            </a:r>
          </a:p>
        </p:txBody>
      </p:sp>
      <p:sp>
        <p:nvSpPr>
          <p:cNvPr id="6" name="Nadpis 5"/>
          <p:cNvSpPr>
            <a:spLocks noGrp="1"/>
          </p:cNvSpPr>
          <p:nvPr>
            <p:ph type="title"/>
          </p:nvPr>
        </p:nvSpPr>
        <p:spPr>
          <a:xfrm>
            <a:off x="107504" y="195486"/>
            <a:ext cx="8136904" cy="507703"/>
          </a:xfrm>
        </p:spPr>
        <p:txBody>
          <a:bodyPr/>
          <a:lstStyle/>
          <a:p>
            <a:r>
              <a:rPr lang="cs-CZ" dirty="0"/>
              <a:t>Případová studie na seminář 2</a:t>
            </a:r>
          </a:p>
        </p:txBody>
      </p:sp>
    </p:spTree>
    <p:extLst>
      <p:ext uri="{BB962C8B-B14F-4D97-AF65-F5344CB8AC3E}">
        <p14:creationId xmlns:p14="http://schemas.microsoft.com/office/powerpoint/2010/main" val="3058175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Prodávající: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Jediný prvek marketingového mixu, který generuje příjmy (ostatní produkují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Manifestuje podnikovou kulturu navenek.</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Nakupující: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 prostředkem pro obdržení požadovaného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Cena je pro zákazníka často měřítkem kvality.</a:t>
            </a:r>
          </a:p>
          <a:p>
            <a:pPr lvl="1"/>
            <a:r>
              <a:rPr lang="cs-CZ" altLang="cs-CZ" sz="2000" dirty="0">
                <a:solidFill>
                  <a:srgbClr val="002060"/>
                </a:solidFill>
                <a:latin typeface="Times New Roman" panose="02020603050405020304" pitchFamily="18" charset="0"/>
                <a:cs typeface="Times New Roman" panose="02020603050405020304" pitchFamily="18" charset="0"/>
              </a:rPr>
              <a:t>Je významným prvkem ve vícekriteriálním rozhodování spotřebitele.</a:t>
            </a:r>
          </a:p>
        </p:txBody>
      </p:sp>
      <p:sp>
        <p:nvSpPr>
          <p:cNvPr id="6" name="Nadpis 5"/>
          <p:cNvSpPr>
            <a:spLocks noGrp="1"/>
          </p:cNvSpPr>
          <p:nvPr>
            <p:ph type="title"/>
          </p:nvPr>
        </p:nvSpPr>
        <p:spPr>
          <a:xfrm>
            <a:off x="179512" y="195486"/>
            <a:ext cx="6408712" cy="507703"/>
          </a:xfrm>
        </p:spPr>
        <p:txBody>
          <a:bodyPr/>
          <a:lstStyle/>
          <a:p>
            <a:r>
              <a:rPr lang="pl-PL" dirty="0"/>
              <a:t>Význam ceny pro různé subjekty trhu</a:t>
            </a:r>
            <a:endParaRPr lang="cs-CZ" dirty="0"/>
          </a:p>
        </p:txBody>
      </p:sp>
    </p:spTree>
    <p:extLst>
      <p:ext uri="{BB962C8B-B14F-4D97-AF65-F5344CB8AC3E}">
        <p14:creationId xmlns:p14="http://schemas.microsoft.com/office/powerpoint/2010/main" val="334325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Externí:</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trhu.</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a:t>
            </a:r>
          </a:p>
          <a:p>
            <a:pPr lvl="1"/>
            <a:r>
              <a:rPr lang="cs-CZ" altLang="cs-CZ" sz="2000" dirty="0">
                <a:solidFill>
                  <a:srgbClr val="002060"/>
                </a:solidFill>
                <a:latin typeface="Times New Roman" panose="02020603050405020304" pitchFamily="18" charset="0"/>
                <a:cs typeface="Times New Roman" panose="02020603050405020304" pitchFamily="18" charset="0"/>
              </a:rPr>
              <a:t>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Zákazníci.</a:t>
            </a:r>
          </a:p>
          <a:p>
            <a:r>
              <a:rPr lang="cs-CZ" altLang="cs-CZ" sz="2000" dirty="0">
                <a:solidFill>
                  <a:srgbClr val="002060"/>
                </a:solidFill>
                <a:latin typeface="Times New Roman" panose="02020603050405020304" pitchFamily="18" charset="0"/>
                <a:cs typeface="Times New Roman" panose="02020603050405020304" pitchFamily="18" charset="0"/>
              </a:rPr>
              <a:t>Interní:</a:t>
            </a:r>
          </a:p>
          <a:p>
            <a:pPr lvl="1"/>
            <a:r>
              <a:rPr lang="cs-CZ" altLang="cs-CZ" sz="2000" dirty="0">
                <a:solidFill>
                  <a:srgbClr val="002060"/>
                </a:solidFill>
                <a:latin typeface="Times New Roman" panose="02020603050405020304" pitchFamily="18" charset="0"/>
                <a:cs typeface="Times New Roman" panose="02020603050405020304" pitchFamily="18" charset="0"/>
              </a:rPr>
              <a:t>Strategické a marketingové cíle.</a:t>
            </a:r>
          </a:p>
          <a:p>
            <a:pPr lvl="1"/>
            <a:r>
              <a:rPr lang="cs-CZ" altLang="cs-CZ" sz="2000" dirty="0">
                <a:solidFill>
                  <a:srgbClr val="002060"/>
                </a:solidFill>
                <a:latin typeface="Times New Roman" panose="02020603050405020304" pitchFamily="18" charset="0"/>
                <a:cs typeface="Times New Roman" panose="02020603050405020304" pitchFamily="18" charset="0"/>
              </a:rPr>
              <a:t>Organizace cenové politiky (kdo určuje).</a:t>
            </a:r>
          </a:p>
          <a:p>
            <a:pPr lvl="1"/>
            <a:r>
              <a:rPr lang="cs-CZ" altLang="cs-CZ" sz="2000" dirty="0">
                <a:solidFill>
                  <a:srgbClr val="002060"/>
                </a:solidFill>
                <a:latin typeface="Times New Roman" panose="02020603050405020304" pitchFamily="18" charset="0"/>
                <a:cs typeface="Times New Roman" panose="02020603050405020304" pitchFamily="18" charset="0"/>
              </a:rPr>
              <a:t>Marketingový mix.</a:t>
            </a:r>
          </a:p>
          <a:p>
            <a:pPr lvl="1"/>
            <a:r>
              <a:rPr lang="cs-CZ" altLang="cs-CZ" sz="2000" dirty="0">
                <a:solidFill>
                  <a:srgbClr val="002060"/>
                </a:solidFill>
                <a:latin typeface="Times New Roman" panose="02020603050405020304" pitchFamily="18" charset="0"/>
                <a:cs typeface="Times New Roman" panose="02020603050405020304" pitchFamily="18" charset="0"/>
              </a:rPr>
              <a:t>Diferenciace produktů.</a:t>
            </a:r>
          </a:p>
        </p:txBody>
      </p:sp>
      <p:sp>
        <p:nvSpPr>
          <p:cNvPr id="6" name="Nadpis 5"/>
          <p:cNvSpPr>
            <a:spLocks noGrp="1"/>
          </p:cNvSpPr>
          <p:nvPr>
            <p:ph type="title"/>
          </p:nvPr>
        </p:nvSpPr>
        <p:spPr>
          <a:xfrm>
            <a:off x="179512" y="195486"/>
            <a:ext cx="6552728" cy="507703"/>
          </a:xfrm>
        </p:spPr>
        <p:txBody>
          <a:bodyPr/>
          <a:lstStyle/>
          <a:p>
            <a:r>
              <a:rPr lang="cs-CZ" dirty="0"/>
              <a:t>Faktory ovlivňující stanovení ceny produktů</a:t>
            </a:r>
          </a:p>
        </p:txBody>
      </p:sp>
    </p:spTree>
    <p:extLst>
      <p:ext uri="{BB962C8B-B14F-4D97-AF65-F5344CB8AC3E}">
        <p14:creationId xmlns:p14="http://schemas.microsoft.com/office/powerpoint/2010/main" val="64614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zavádění nového produktu </a:t>
            </a:r>
            <a:r>
              <a:rPr lang="cs-CZ" altLang="cs-CZ" sz="2000" dirty="0">
                <a:solidFill>
                  <a:srgbClr val="002060"/>
                </a:solidFill>
                <a:latin typeface="Times New Roman" panose="02020603050405020304" pitchFamily="18" charset="0"/>
                <a:cs typeface="Times New Roman" panose="02020603050405020304" pitchFamily="18" charset="0"/>
              </a:rPr>
              <a:t>na trh musíme poprvé stanovit jeho cenu.</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změně tržních podmínek</a:t>
            </a:r>
            <a:r>
              <a:rPr lang="cs-CZ" altLang="cs-CZ" sz="2000" dirty="0">
                <a:solidFill>
                  <a:srgbClr val="002060"/>
                </a:solidFill>
                <a:latin typeface="Times New Roman" panose="02020603050405020304" pitchFamily="18" charset="0"/>
                <a:cs typeface="Times New Roman" panose="02020603050405020304" pitchFamily="18" charset="0"/>
              </a:rPr>
              <a:t>, jako reakce na změnu chování konkurence, chování trhu (vliv inflace, změn hodnoty koruny, sazby daní či legislativních opatření) nebo změny chování zákazníků (pokles či růst reálných příjmů, módní trendy v designu výrobku, sezónní výkyvy v poptávce atd.).</a:t>
            </a:r>
          </a:p>
          <a:p>
            <a:r>
              <a:rPr lang="cs-CZ" altLang="cs-CZ" sz="2000" dirty="0">
                <a:solidFill>
                  <a:srgbClr val="002060"/>
                </a:solidFill>
                <a:latin typeface="Times New Roman" panose="02020603050405020304" pitchFamily="18" charset="0"/>
                <a:cs typeface="Times New Roman" panose="02020603050405020304" pitchFamily="18" charset="0"/>
              </a:rPr>
              <a:t>Když dojde ke </a:t>
            </a:r>
            <a:r>
              <a:rPr lang="cs-CZ" altLang="cs-CZ" sz="2000" i="1" dirty="0">
                <a:solidFill>
                  <a:srgbClr val="002060"/>
                </a:solidFill>
                <a:latin typeface="Times New Roman" panose="02020603050405020304" pitchFamily="18" charset="0"/>
                <a:cs typeface="Times New Roman" panose="02020603050405020304" pitchFamily="18" charset="0"/>
              </a:rPr>
              <a:t>změně struktury nákladů firmy</a:t>
            </a:r>
            <a:r>
              <a:rPr lang="cs-CZ" altLang="cs-CZ" sz="2000" dirty="0">
                <a:solidFill>
                  <a:srgbClr val="002060"/>
                </a:solidFill>
                <a:latin typeface="Times New Roman" panose="02020603050405020304" pitchFamily="18" charset="0"/>
                <a:cs typeface="Times New Roman" panose="02020603050405020304" pitchFamily="18" charset="0"/>
              </a:rPr>
              <a:t>, např. vlivem růstu mezd zaměstnanců, investiční činnosti - modernizace výrobního zařízení, umožňující produkovat levněji.</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zpracování dodavatelských nabídek</a:t>
            </a:r>
            <a:r>
              <a:rPr lang="cs-CZ" altLang="cs-CZ" sz="2000" dirty="0">
                <a:solidFill>
                  <a:srgbClr val="002060"/>
                </a:solidFill>
                <a:latin typeface="Times New Roman" panose="02020603050405020304" pitchFamily="18" charset="0"/>
                <a:cs typeface="Times New Roman" panose="02020603050405020304" pitchFamily="18" charset="0"/>
              </a:rPr>
              <a:t>. Když poptávka a cena jednoho výrobku závisí na ceně jiného výrobku - např. vztah ceny pojištění automobilu a jeho pořizovací ceny, pokles prodeje laserových tiskáren v závislosti na růstu ceny její vyměnitelné náplně.</a:t>
            </a:r>
          </a:p>
        </p:txBody>
      </p:sp>
      <p:sp>
        <p:nvSpPr>
          <p:cNvPr id="6" name="Nadpis 5"/>
          <p:cNvSpPr>
            <a:spLocks noGrp="1"/>
          </p:cNvSpPr>
          <p:nvPr>
            <p:ph type="title"/>
          </p:nvPr>
        </p:nvSpPr>
        <p:spPr>
          <a:xfrm>
            <a:off x="179512" y="195486"/>
            <a:ext cx="3888432" cy="507703"/>
          </a:xfrm>
        </p:spPr>
        <p:txBody>
          <a:bodyPr/>
          <a:lstStyle/>
          <a:p>
            <a:r>
              <a:rPr lang="cs-CZ" dirty="0"/>
              <a:t>Kdy stanovuji cenu?</a:t>
            </a:r>
          </a:p>
        </p:txBody>
      </p:sp>
    </p:spTree>
    <p:extLst>
      <p:ext uri="{BB962C8B-B14F-4D97-AF65-F5344CB8AC3E}">
        <p14:creationId xmlns:p14="http://schemas.microsoft.com/office/powerpoint/2010/main" val="81919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B2B</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stanovována většinou pro každý kontrakt zvláště.</a:t>
            </a:r>
          </a:p>
          <a:p>
            <a:pPr lvl="1"/>
            <a:r>
              <a:rPr lang="cs-CZ" altLang="cs-CZ" sz="2000" dirty="0">
                <a:solidFill>
                  <a:srgbClr val="002060"/>
                </a:solidFill>
                <a:latin typeface="Times New Roman" panose="02020603050405020304" pitchFamily="18" charset="0"/>
                <a:cs typeface="Times New Roman" panose="02020603050405020304" pitchFamily="18" charset="0"/>
              </a:rPr>
              <a:t>Součástí bývají tvrdá obchodní vyjednávání.</a:t>
            </a:r>
          </a:p>
          <a:p>
            <a:r>
              <a:rPr lang="cs-CZ" altLang="cs-CZ" sz="2000" dirty="0">
                <a:solidFill>
                  <a:srgbClr val="002060"/>
                </a:solidFill>
                <a:latin typeface="Times New Roman" panose="02020603050405020304" pitchFamily="18" charset="0"/>
                <a:cs typeface="Times New Roman" panose="02020603050405020304" pitchFamily="18" charset="0"/>
              </a:rPr>
              <a:t>B2C</a:t>
            </a:r>
          </a:p>
          <a:p>
            <a:pPr lvl="1"/>
            <a:r>
              <a:rPr lang="cs-CZ" altLang="cs-CZ" sz="2000" dirty="0">
                <a:solidFill>
                  <a:srgbClr val="002060"/>
                </a:solidFill>
                <a:latin typeface="Times New Roman" panose="02020603050405020304" pitchFamily="18" charset="0"/>
                <a:cs typeface="Times New Roman" panose="02020603050405020304" pitchFamily="18" charset="0"/>
              </a:rPr>
              <a:t>Fixní ceny pro všechny v rámci trhu.</a:t>
            </a:r>
          </a:p>
          <a:p>
            <a:pPr lvl="1"/>
            <a:r>
              <a:rPr lang="cs-CZ" altLang="cs-CZ" sz="2000" dirty="0">
                <a:solidFill>
                  <a:srgbClr val="002060"/>
                </a:solidFill>
                <a:latin typeface="Times New Roman" panose="02020603050405020304" pitchFamily="18" charset="0"/>
                <a:cs typeface="Times New Roman" panose="02020603050405020304" pitchFamily="18" charset="0"/>
              </a:rPr>
              <a:t>Ceny jsou veřejné a informace přístupné.</a:t>
            </a:r>
          </a:p>
          <a:p>
            <a:r>
              <a:rPr lang="cs-CZ" altLang="cs-CZ" sz="2000" dirty="0">
                <a:solidFill>
                  <a:srgbClr val="002060"/>
                </a:solidFill>
                <a:latin typeface="Times New Roman" panose="02020603050405020304" pitchFamily="18" charset="0"/>
                <a:cs typeface="Times New Roman" panose="02020603050405020304" pitchFamily="18" charset="0"/>
              </a:rPr>
              <a:t>B2G</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stanovena v rámci tendrů a veřejných zakázek.</a:t>
            </a:r>
          </a:p>
        </p:txBody>
      </p:sp>
      <p:sp>
        <p:nvSpPr>
          <p:cNvPr id="6" name="Nadpis 5"/>
          <p:cNvSpPr>
            <a:spLocks noGrp="1"/>
          </p:cNvSpPr>
          <p:nvPr>
            <p:ph type="title"/>
          </p:nvPr>
        </p:nvSpPr>
        <p:spPr>
          <a:xfrm>
            <a:off x="179512" y="195486"/>
            <a:ext cx="3888432" cy="507703"/>
          </a:xfrm>
        </p:spPr>
        <p:txBody>
          <a:bodyPr/>
          <a:lstStyle/>
          <a:p>
            <a:r>
              <a:rPr lang="pt-BR" dirty="0"/>
              <a:t>Typy trhů a cenová praxe</a:t>
            </a:r>
            <a:endParaRPr lang="cs-CZ" dirty="0"/>
          </a:p>
        </p:txBody>
      </p:sp>
    </p:spTree>
    <p:extLst>
      <p:ext uri="{BB962C8B-B14F-4D97-AF65-F5344CB8AC3E}">
        <p14:creationId xmlns:p14="http://schemas.microsoft.com/office/powerpoint/2010/main" val="348580143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4455</TotalTime>
  <Words>3481</Words>
  <Application>Microsoft Office PowerPoint</Application>
  <PresentationFormat>Předvádění na obrazovce (16:9)</PresentationFormat>
  <Paragraphs>420</Paragraphs>
  <Slides>55</Slides>
  <Notes>51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55</vt:i4>
      </vt:variant>
    </vt:vector>
  </HeadingPairs>
  <TitlesOfParts>
    <vt:vector size="60" baseType="lpstr">
      <vt:lpstr>Arial</vt:lpstr>
      <vt:lpstr>Calibri</vt:lpstr>
      <vt:lpstr>Times New Roman</vt:lpstr>
      <vt:lpstr>Wingdings</vt:lpstr>
      <vt:lpstr>SLU</vt:lpstr>
      <vt:lpstr>Cenové strategie</vt:lpstr>
      <vt:lpstr>Obsah přednášky</vt:lpstr>
      <vt:lpstr>Cena v marketingu</vt:lpstr>
      <vt:lpstr>„Neuvěřitelně“ vysoké slevy produktů</vt:lpstr>
      <vt:lpstr>Definice ceny, kdo ji kontroluje</vt:lpstr>
      <vt:lpstr>Význam ceny pro různé subjekty trhu</vt:lpstr>
      <vt:lpstr>Faktory ovlivňující stanovení ceny produktů</vt:lpstr>
      <vt:lpstr>Kdy stanovuji cenu?</vt:lpstr>
      <vt:lpstr>Typy trhů a cenová praxe</vt:lpstr>
      <vt:lpstr>Tržní struktura a cenová praxe</vt:lpstr>
      <vt:lpstr>Elasticita</vt:lpstr>
      <vt:lpstr>Efekty cenových změn</vt:lpstr>
      <vt:lpstr>Zajímavé implikace změn vnímání ceny v online prostředí</vt:lpstr>
      <vt:lpstr>A Elektronické peníze</vt:lpstr>
      <vt:lpstr>B Mikrotransakce 1</vt:lpstr>
      <vt:lpstr>C Předobjednávky </vt:lpstr>
      <vt:lpstr>D Cena na webu?</vt:lpstr>
      <vt:lpstr>Postup při tvorbě cenové strategie</vt:lpstr>
      <vt:lpstr>Postup při tvorbě cenové strategie</vt:lpstr>
      <vt:lpstr>Cíle a strategie stanovení ceny</vt:lpstr>
      <vt:lpstr>Možné cíle stanovení ceny</vt:lpstr>
      <vt:lpstr>Postup při tvorbě cenové strategie</vt:lpstr>
      <vt:lpstr>Kalkulační rovnice – pohled manažera</vt:lpstr>
      <vt:lpstr>Vybrané typy využívaných cenových strategií</vt:lpstr>
      <vt:lpstr>Marketingové strategie na základě vztahu cena/kvalita</vt:lpstr>
      <vt:lpstr>Marketingové strategie na základě vztahu cena/kvalita</vt:lpstr>
      <vt:lpstr>Marketingové strategie na základě vztahu cena/kvalita</vt:lpstr>
      <vt:lpstr>Strategie aktivní cenové konkurence</vt:lpstr>
      <vt:lpstr>Strategie necenové konkurence</vt:lpstr>
      <vt:lpstr>Ceny v e-shopu</vt:lpstr>
      <vt:lpstr>Další nové typy zobrazování cen</vt:lpstr>
      <vt:lpstr>Překvapivě nejlevnější e-shopy nemají slevy</vt:lpstr>
      <vt:lpstr>Specifické typy cen 1</vt:lpstr>
      <vt:lpstr>Specifické typy cen 2</vt:lpstr>
      <vt:lpstr>Specifické typy cen 3</vt:lpstr>
      <vt:lpstr>Skimming a premium pricing</vt:lpstr>
      <vt:lpstr>Strategie cenových úlev</vt:lpstr>
      <vt:lpstr>Psychologická cenová tvorba</vt:lpstr>
      <vt:lpstr>Diskriminační ceny</vt:lpstr>
      <vt:lpstr>Produkt, který přiláká zákazníky k ostatním produktům</vt:lpstr>
      <vt:lpstr>Strategie z hlediska udržení ceny v distribučním kanálu</vt:lpstr>
      <vt:lpstr>Stanovení cen na základě charakteristik produktu</vt:lpstr>
      <vt:lpstr>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Toto vše ale vede k problémům s provozem e-shopu</vt:lpstr>
      <vt:lpstr>E Platební systémy</vt:lpstr>
      <vt:lpstr>Elektronické platební systémy</vt:lpstr>
      <vt:lpstr>PayPal</vt:lpstr>
      <vt:lpstr>Případová studie na seminář 2</vt:lpstr>
      <vt:lpstr>Konec prezentace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155</cp:revision>
  <dcterms:created xsi:type="dcterms:W3CDTF">2016-07-06T15:42:34Z</dcterms:created>
  <dcterms:modified xsi:type="dcterms:W3CDTF">2020-12-08T07:32:16Z</dcterms:modified>
</cp:coreProperties>
</file>