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0"/>
  </p:notesMasterIdLst>
  <p:handoutMasterIdLst>
    <p:handoutMasterId r:id="rId71"/>
  </p:handoutMasterIdLst>
  <p:sldIdLst>
    <p:sldId id="256" r:id="rId2"/>
    <p:sldId id="302" r:id="rId3"/>
    <p:sldId id="303" r:id="rId4"/>
    <p:sldId id="305" r:id="rId5"/>
    <p:sldId id="308" r:id="rId6"/>
    <p:sldId id="313" r:id="rId7"/>
    <p:sldId id="314" r:id="rId8"/>
    <p:sldId id="318" r:id="rId9"/>
    <p:sldId id="319" r:id="rId10"/>
    <p:sldId id="320" r:id="rId11"/>
    <p:sldId id="321" r:id="rId12"/>
    <p:sldId id="332" r:id="rId13"/>
    <p:sldId id="334" r:id="rId14"/>
    <p:sldId id="336" r:id="rId15"/>
    <p:sldId id="337" r:id="rId16"/>
    <p:sldId id="338" r:id="rId17"/>
    <p:sldId id="339" r:id="rId18"/>
    <p:sldId id="344" r:id="rId19"/>
    <p:sldId id="345" r:id="rId20"/>
    <p:sldId id="346" r:id="rId21"/>
    <p:sldId id="347" r:id="rId22"/>
    <p:sldId id="348" r:id="rId23"/>
    <p:sldId id="349" r:id="rId24"/>
    <p:sldId id="350" r:id="rId25"/>
    <p:sldId id="351" r:id="rId26"/>
    <p:sldId id="352" r:id="rId27"/>
    <p:sldId id="353" r:id="rId28"/>
    <p:sldId id="354" r:id="rId29"/>
    <p:sldId id="355" r:id="rId30"/>
    <p:sldId id="356" r:id="rId31"/>
    <p:sldId id="357" r:id="rId32"/>
    <p:sldId id="358" r:id="rId33"/>
    <p:sldId id="359" r:id="rId34"/>
    <p:sldId id="360" r:id="rId35"/>
    <p:sldId id="361" r:id="rId36"/>
    <p:sldId id="362" r:id="rId37"/>
    <p:sldId id="363" r:id="rId38"/>
    <p:sldId id="364" r:id="rId39"/>
    <p:sldId id="366" r:id="rId40"/>
    <p:sldId id="367" r:id="rId41"/>
    <p:sldId id="368" r:id="rId42"/>
    <p:sldId id="369" r:id="rId43"/>
    <p:sldId id="370" r:id="rId44"/>
    <p:sldId id="371" r:id="rId45"/>
    <p:sldId id="372" r:id="rId46"/>
    <p:sldId id="373" r:id="rId47"/>
    <p:sldId id="374" r:id="rId48"/>
    <p:sldId id="375" r:id="rId49"/>
    <p:sldId id="376" r:id="rId50"/>
    <p:sldId id="377" r:id="rId51"/>
    <p:sldId id="378" r:id="rId52"/>
    <p:sldId id="379" r:id="rId53"/>
    <p:sldId id="380" r:id="rId54"/>
    <p:sldId id="381" r:id="rId55"/>
    <p:sldId id="382" r:id="rId56"/>
    <p:sldId id="383" r:id="rId57"/>
    <p:sldId id="384" r:id="rId58"/>
    <p:sldId id="385" r:id="rId59"/>
    <p:sldId id="386" r:id="rId60"/>
    <p:sldId id="387" r:id="rId61"/>
    <p:sldId id="388" r:id="rId62"/>
    <p:sldId id="389" r:id="rId63"/>
    <p:sldId id="390" r:id="rId64"/>
    <p:sldId id="391" r:id="rId65"/>
    <p:sldId id="392" r:id="rId66"/>
    <p:sldId id="393" r:id="rId67"/>
    <p:sldId id="394" r:id="rId68"/>
    <p:sldId id="395" r:id="rId69"/>
  </p:sldIdLst>
  <p:sldSz cx="9144000" cy="5143500" type="screen16x9"/>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788" y="6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0EBFFDB8-F6F1-4153-9101-0ADF87F87EEC}" type="datetimeFigureOut">
              <a:rPr lang="cs-CZ" smtClean="0"/>
              <a:t>09.11.2020</a:t>
            </a:fld>
            <a:endParaRPr lang="cs-CZ"/>
          </a:p>
        </p:txBody>
      </p:sp>
      <p:sp>
        <p:nvSpPr>
          <p:cNvPr id="4" name="Zástupný symbol pro zápatí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210054E5-927D-42B8-84AD-00EAB624EE57}" type="slidenum">
              <a:rPr lang="cs-CZ" smtClean="0"/>
              <a:t>‹#›</a:t>
            </a:fld>
            <a:endParaRPr lang="cs-CZ"/>
          </a:p>
        </p:txBody>
      </p:sp>
    </p:spTree>
    <p:extLst>
      <p:ext uri="{BB962C8B-B14F-4D97-AF65-F5344CB8AC3E}">
        <p14:creationId xmlns:p14="http://schemas.microsoft.com/office/powerpoint/2010/main" val="25739796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6097986-0C26-47DE-8982-7AD2B6842259}" type="datetimeFigureOut">
              <a:rPr lang="cs-CZ" smtClean="0"/>
              <a:pPr/>
              <a:t>09.11.2020</a:t>
            </a:fld>
            <a:endParaRPr lang="cs-CZ"/>
          </a:p>
        </p:txBody>
      </p:sp>
      <p:sp>
        <p:nvSpPr>
          <p:cNvPr id="4" name="Zástupný symbol pro obrázek snímku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40</a:t>
            </a:fld>
            <a:endParaRPr lang="cs-CZ"/>
          </a:p>
        </p:txBody>
      </p:sp>
    </p:spTree>
    <p:extLst>
      <p:ext uri="{BB962C8B-B14F-4D97-AF65-F5344CB8AC3E}">
        <p14:creationId xmlns:p14="http://schemas.microsoft.com/office/powerpoint/2010/main" val="26470032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52</a:t>
            </a:fld>
            <a:endParaRPr lang="cs-CZ"/>
          </a:p>
        </p:txBody>
      </p:sp>
    </p:spTree>
    <p:extLst>
      <p:ext uri="{BB962C8B-B14F-4D97-AF65-F5344CB8AC3E}">
        <p14:creationId xmlns:p14="http://schemas.microsoft.com/office/powerpoint/2010/main" val="13509033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53</a:t>
            </a:fld>
            <a:endParaRPr lang="cs-CZ"/>
          </a:p>
        </p:txBody>
      </p:sp>
    </p:spTree>
    <p:extLst>
      <p:ext uri="{BB962C8B-B14F-4D97-AF65-F5344CB8AC3E}">
        <p14:creationId xmlns:p14="http://schemas.microsoft.com/office/powerpoint/2010/main" val="9149062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54</a:t>
            </a:fld>
            <a:endParaRPr lang="cs-CZ"/>
          </a:p>
        </p:txBody>
      </p:sp>
    </p:spTree>
    <p:extLst>
      <p:ext uri="{BB962C8B-B14F-4D97-AF65-F5344CB8AC3E}">
        <p14:creationId xmlns:p14="http://schemas.microsoft.com/office/powerpoint/2010/main" val="39281928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55</a:t>
            </a:fld>
            <a:endParaRPr lang="cs-CZ"/>
          </a:p>
        </p:txBody>
      </p:sp>
    </p:spTree>
    <p:extLst>
      <p:ext uri="{BB962C8B-B14F-4D97-AF65-F5344CB8AC3E}">
        <p14:creationId xmlns:p14="http://schemas.microsoft.com/office/powerpoint/2010/main" val="41959839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56</a:t>
            </a:fld>
            <a:endParaRPr lang="cs-CZ"/>
          </a:p>
        </p:txBody>
      </p:sp>
    </p:spTree>
    <p:extLst>
      <p:ext uri="{BB962C8B-B14F-4D97-AF65-F5344CB8AC3E}">
        <p14:creationId xmlns:p14="http://schemas.microsoft.com/office/powerpoint/2010/main" val="30451027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57</a:t>
            </a:fld>
            <a:endParaRPr lang="cs-CZ"/>
          </a:p>
        </p:txBody>
      </p:sp>
    </p:spTree>
    <p:extLst>
      <p:ext uri="{BB962C8B-B14F-4D97-AF65-F5344CB8AC3E}">
        <p14:creationId xmlns:p14="http://schemas.microsoft.com/office/powerpoint/2010/main" val="4609373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58</a:t>
            </a:fld>
            <a:endParaRPr lang="cs-CZ"/>
          </a:p>
        </p:txBody>
      </p:sp>
    </p:spTree>
    <p:extLst>
      <p:ext uri="{BB962C8B-B14F-4D97-AF65-F5344CB8AC3E}">
        <p14:creationId xmlns:p14="http://schemas.microsoft.com/office/powerpoint/2010/main" val="10275382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59</a:t>
            </a:fld>
            <a:endParaRPr lang="cs-CZ"/>
          </a:p>
        </p:txBody>
      </p:sp>
    </p:spTree>
    <p:extLst>
      <p:ext uri="{BB962C8B-B14F-4D97-AF65-F5344CB8AC3E}">
        <p14:creationId xmlns:p14="http://schemas.microsoft.com/office/powerpoint/2010/main" val="29494256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60</a:t>
            </a:fld>
            <a:endParaRPr lang="cs-CZ"/>
          </a:p>
        </p:txBody>
      </p:sp>
    </p:spTree>
    <p:extLst>
      <p:ext uri="{BB962C8B-B14F-4D97-AF65-F5344CB8AC3E}">
        <p14:creationId xmlns:p14="http://schemas.microsoft.com/office/powerpoint/2010/main" val="19713854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61</a:t>
            </a:fld>
            <a:endParaRPr lang="cs-CZ"/>
          </a:p>
        </p:txBody>
      </p:sp>
    </p:spTree>
    <p:extLst>
      <p:ext uri="{BB962C8B-B14F-4D97-AF65-F5344CB8AC3E}">
        <p14:creationId xmlns:p14="http://schemas.microsoft.com/office/powerpoint/2010/main" val="2936758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41</a:t>
            </a:fld>
            <a:endParaRPr lang="cs-CZ"/>
          </a:p>
        </p:txBody>
      </p:sp>
    </p:spTree>
    <p:extLst>
      <p:ext uri="{BB962C8B-B14F-4D97-AF65-F5344CB8AC3E}">
        <p14:creationId xmlns:p14="http://schemas.microsoft.com/office/powerpoint/2010/main" val="16752700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62</a:t>
            </a:fld>
            <a:endParaRPr lang="cs-CZ"/>
          </a:p>
        </p:txBody>
      </p:sp>
    </p:spTree>
    <p:extLst>
      <p:ext uri="{BB962C8B-B14F-4D97-AF65-F5344CB8AC3E}">
        <p14:creationId xmlns:p14="http://schemas.microsoft.com/office/powerpoint/2010/main" val="23994079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63</a:t>
            </a:fld>
            <a:endParaRPr lang="cs-CZ"/>
          </a:p>
        </p:txBody>
      </p:sp>
    </p:spTree>
    <p:extLst>
      <p:ext uri="{BB962C8B-B14F-4D97-AF65-F5344CB8AC3E}">
        <p14:creationId xmlns:p14="http://schemas.microsoft.com/office/powerpoint/2010/main" val="27529363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64</a:t>
            </a:fld>
            <a:endParaRPr lang="cs-CZ"/>
          </a:p>
        </p:txBody>
      </p:sp>
    </p:spTree>
    <p:extLst>
      <p:ext uri="{BB962C8B-B14F-4D97-AF65-F5344CB8AC3E}">
        <p14:creationId xmlns:p14="http://schemas.microsoft.com/office/powerpoint/2010/main" val="39599577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65</a:t>
            </a:fld>
            <a:endParaRPr lang="cs-CZ"/>
          </a:p>
        </p:txBody>
      </p:sp>
    </p:spTree>
    <p:extLst>
      <p:ext uri="{BB962C8B-B14F-4D97-AF65-F5344CB8AC3E}">
        <p14:creationId xmlns:p14="http://schemas.microsoft.com/office/powerpoint/2010/main" val="27274002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66</a:t>
            </a:fld>
            <a:endParaRPr lang="cs-CZ"/>
          </a:p>
        </p:txBody>
      </p:sp>
    </p:spTree>
    <p:extLst>
      <p:ext uri="{BB962C8B-B14F-4D97-AF65-F5344CB8AC3E}">
        <p14:creationId xmlns:p14="http://schemas.microsoft.com/office/powerpoint/2010/main" val="34216350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67</a:t>
            </a:fld>
            <a:endParaRPr lang="cs-CZ"/>
          </a:p>
        </p:txBody>
      </p:sp>
    </p:spTree>
    <p:extLst>
      <p:ext uri="{BB962C8B-B14F-4D97-AF65-F5344CB8AC3E}">
        <p14:creationId xmlns:p14="http://schemas.microsoft.com/office/powerpoint/2010/main" val="22183567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68</a:t>
            </a:fld>
            <a:endParaRPr lang="cs-CZ"/>
          </a:p>
        </p:txBody>
      </p:sp>
    </p:spTree>
    <p:extLst>
      <p:ext uri="{BB962C8B-B14F-4D97-AF65-F5344CB8AC3E}">
        <p14:creationId xmlns:p14="http://schemas.microsoft.com/office/powerpoint/2010/main" val="1068345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42</a:t>
            </a:fld>
            <a:endParaRPr lang="cs-CZ"/>
          </a:p>
        </p:txBody>
      </p:sp>
    </p:spTree>
    <p:extLst>
      <p:ext uri="{BB962C8B-B14F-4D97-AF65-F5344CB8AC3E}">
        <p14:creationId xmlns:p14="http://schemas.microsoft.com/office/powerpoint/2010/main" val="17679844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43</a:t>
            </a:fld>
            <a:endParaRPr lang="cs-CZ"/>
          </a:p>
        </p:txBody>
      </p:sp>
    </p:spTree>
    <p:extLst>
      <p:ext uri="{BB962C8B-B14F-4D97-AF65-F5344CB8AC3E}">
        <p14:creationId xmlns:p14="http://schemas.microsoft.com/office/powerpoint/2010/main" val="40547696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47</a:t>
            </a:fld>
            <a:endParaRPr lang="cs-CZ"/>
          </a:p>
        </p:txBody>
      </p:sp>
    </p:spTree>
    <p:extLst>
      <p:ext uri="{BB962C8B-B14F-4D97-AF65-F5344CB8AC3E}">
        <p14:creationId xmlns:p14="http://schemas.microsoft.com/office/powerpoint/2010/main" val="28392649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48</a:t>
            </a:fld>
            <a:endParaRPr lang="cs-CZ"/>
          </a:p>
        </p:txBody>
      </p:sp>
    </p:spTree>
    <p:extLst>
      <p:ext uri="{BB962C8B-B14F-4D97-AF65-F5344CB8AC3E}">
        <p14:creationId xmlns:p14="http://schemas.microsoft.com/office/powerpoint/2010/main" val="6579915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49</a:t>
            </a:fld>
            <a:endParaRPr lang="cs-CZ"/>
          </a:p>
        </p:txBody>
      </p:sp>
    </p:spTree>
    <p:extLst>
      <p:ext uri="{BB962C8B-B14F-4D97-AF65-F5344CB8AC3E}">
        <p14:creationId xmlns:p14="http://schemas.microsoft.com/office/powerpoint/2010/main" val="21737188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50</a:t>
            </a:fld>
            <a:endParaRPr lang="cs-CZ"/>
          </a:p>
        </p:txBody>
      </p:sp>
    </p:spTree>
    <p:extLst>
      <p:ext uri="{BB962C8B-B14F-4D97-AF65-F5344CB8AC3E}">
        <p14:creationId xmlns:p14="http://schemas.microsoft.com/office/powerpoint/2010/main" val="2582757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51</a:t>
            </a:fld>
            <a:endParaRPr lang="cs-CZ"/>
          </a:p>
        </p:txBody>
      </p:sp>
    </p:spTree>
    <p:extLst>
      <p:ext uri="{BB962C8B-B14F-4D97-AF65-F5344CB8AC3E}">
        <p14:creationId xmlns:p14="http://schemas.microsoft.com/office/powerpoint/2010/main" val="910479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Autofit/>
          </a:bodyPr>
          <a:lstStyle/>
          <a:p>
            <a:pPr algn="l"/>
            <a:r>
              <a:rPr lang="cs-CZ" sz="3200" b="1" dirty="0">
                <a:solidFill>
                  <a:schemeClr val="bg1"/>
                </a:solidFill>
                <a:latin typeface="Times New Roman" panose="02020603050405020304" pitchFamily="18" charset="0"/>
                <a:cs typeface="Times New Roman" panose="02020603050405020304" pitchFamily="18" charset="0"/>
              </a:rPr>
              <a:t>Typologie podnikových strategií - business </a:t>
            </a:r>
            <a:r>
              <a:rPr lang="cs-CZ" sz="3200" b="1" dirty="0" smtClean="0">
                <a:solidFill>
                  <a:schemeClr val="bg1"/>
                </a:solidFill>
                <a:latin typeface="Times New Roman" panose="02020603050405020304" pitchFamily="18" charset="0"/>
                <a:cs typeface="Times New Roman" panose="02020603050405020304" pitchFamily="18" charset="0"/>
              </a:rPr>
              <a:t>strategie, funkcionální strategie, speciální strategie</a:t>
            </a:r>
            <a:endParaRPr lang="cs-CZ" sz="32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400" dirty="0" smtClean="0">
                <a:solidFill>
                  <a:schemeClr val="bg1"/>
                </a:solidFill>
                <a:latin typeface="Times New Roman" panose="02020603050405020304" pitchFamily="18" charset="0"/>
                <a:cs typeface="Times New Roman" panose="02020603050405020304" pitchFamily="18" charset="0"/>
              </a:rPr>
              <a:t>Strategický management</a:t>
            </a: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6</a:t>
            </a:r>
            <a:r>
              <a:rPr lang="cs-CZ" sz="1400" smtClean="0">
                <a:solidFill>
                  <a:schemeClr val="bg1"/>
                </a:solidFill>
                <a:latin typeface="Times New Roman" panose="02020603050405020304" pitchFamily="18" charset="0"/>
                <a:cs typeface="Times New Roman" panose="02020603050405020304" pitchFamily="18" charset="0"/>
              </a:rPr>
              <a:t>. </a:t>
            </a:r>
            <a:r>
              <a:rPr lang="cs-CZ" sz="1400" dirty="0" smtClean="0">
                <a:solidFill>
                  <a:schemeClr val="bg1"/>
                </a:solidFill>
                <a:latin typeface="Times New Roman" panose="02020603050405020304" pitchFamily="18" charset="0"/>
                <a:cs typeface="Times New Roman" panose="02020603050405020304" pitchFamily="18" charset="0"/>
              </a:rPr>
              <a:t>přednáška</a:t>
            </a: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Katedra Podnikové ekonomiky a managementu</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33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83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Strategie být</a:t>
            </a:r>
            <a:r>
              <a:rPr lang="cs-CZ" sz="1600" b="1" dirty="0"/>
              <a:t> „nejlevnější a nejmaximálnější“, </a:t>
            </a:r>
            <a:r>
              <a:rPr lang="cs-CZ" sz="1600" dirty="0"/>
              <a:t>která zabírá celý trh zákazníků a má nejen levné produkty, ale i v mnoha nabízených druzích.</a:t>
            </a:r>
          </a:p>
          <a:p>
            <a:pPr lvl="0" algn="just"/>
            <a:r>
              <a:rPr lang="cs-CZ" sz="1600" dirty="0"/>
              <a:t>Strategie „</a:t>
            </a:r>
            <a:r>
              <a:rPr lang="cs-CZ" sz="1600" b="1" dirty="0"/>
              <a:t>udeřit na konkurenci tam, kde není“, </a:t>
            </a:r>
            <a:r>
              <a:rPr lang="cs-CZ" sz="1600" dirty="0"/>
              <a:t>což představuje vyhledávání takových oblastí, které konkurence neobjevila. V podstatě se jedná opustit oblast označovanou v současnosti jako „krvavý oceán“ (oblast velké konkurence) a soustředit svou pozornost na tzv. „modrý oceán“ podnikání (oblast s žádnou nebo jen s malou konkurencí).</a:t>
            </a:r>
          </a:p>
          <a:p>
            <a:pPr algn="just"/>
            <a:r>
              <a:rPr lang="cs-CZ" sz="1600" dirty="0"/>
              <a:t>Strategie „</a:t>
            </a:r>
            <a:r>
              <a:rPr lang="cs-CZ" sz="1600" b="1" dirty="0"/>
              <a:t>nalézt a obsadit specializované tržní mezery“ </a:t>
            </a:r>
            <a:r>
              <a:rPr lang="cs-CZ" sz="1600" dirty="0"/>
              <a:t>si mohou dovolit takové podniky, které vlastní originální produkt nebo ojedinělé výrobní technologie, což jim zajistí dostatečný náskok i obranu před konkurencí</a:t>
            </a:r>
            <a:r>
              <a:rPr lang="cs-CZ" sz="1600" dirty="0" smtClean="0"/>
              <a:t>.</a:t>
            </a:r>
            <a:endParaRPr lang="cs-CZ" sz="1600" dirty="0"/>
          </a:p>
          <a:p>
            <a:pPr algn="just"/>
            <a:r>
              <a:rPr lang="cs-CZ" sz="1600" dirty="0"/>
              <a:t>Strategie, která dokáže měnit </a:t>
            </a:r>
            <a:r>
              <a:rPr lang="cs-CZ" sz="1600" b="1" dirty="0"/>
              <a:t>„ekonomické charakteristiky produktu, trhu i dokonce oboru“.</a:t>
            </a:r>
            <a:r>
              <a:rPr lang="cs-CZ" sz="1600" dirty="0"/>
              <a:t> Tato strategie je značně </a:t>
            </a:r>
            <a:r>
              <a:rPr lang="cs-CZ" sz="1600" b="1" dirty="0"/>
              <a:t>riziková</a:t>
            </a:r>
            <a:r>
              <a:rPr lang="cs-CZ" sz="1600" dirty="0"/>
              <a:t> a představuje určitou podobu </a:t>
            </a:r>
            <a:r>
              <a:rPr lang="cs-CZ" sz="1600" b="1" dirty="0"/>
              <a:t>inovační strategie</a:t>
            </a:r>
            <a:r>
              <a:rPr lang="cs-CZ" sz="1600" dirty="0"/>
              <a:t>, kterou si mohou dovolit podniky s rozvinutým výzkumem a vysoce odborným personálem</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Business strategie podle P. </a:t>
            </a:r>
            <a:r>
              <a:rPr lang="cs-CZ" dirty="0" err="1" smtClean="0"/>
              <a:t>Druckera</a:t>
            </a:r>
            <a:endParaRPr lang="cs-CZ" dirty="0"/>
          </a:p>
        </p:txBody>
      </p:sp>
    </p:spTree>
    <p:extLst>
      <p:ext uri="{BB962C8B-B14F-4D97-AF65-F5344CB8AC3E}">
        <p14:creationId xmlns:p14="http://schemas.microsoft.com/office/powerpoint/2010/main" val="591476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560840" cy="507703"/>
          </a:xfrm>
        </p:spPr>
        <p:txBody>
          <a:bodyPr/>
          <a:lstStyle/>
          <a:p>
            <a:r>
              <a:rPr lang="cs-CZ" sz="2200" dirty="0" smtClean="0"/>
              <a:t>Konfrontační strategie</a:t>
            </a:r>
            <a:endParaRPr lang="cs-CZ" sz="2200" dirty="0"/>
          </a:p>
        </p:txBody>
      </p:sp>
      <p:graphicFrame>
        <p:nvGraphicFramePr>
          <p:cNvPr id="5" name="Zástupný symbol pro obsah 3"/>
          <p:cNvGraphicFramePr>
            <a:graphicFrameLocks/>
          </p:cNvGraphicFramePr>
          <p:nvPr>
            <p:extLst/>
          </p:nvPr>
        </p:nvGraphicFramePr>
        <p:xfrm>
          <a:off x="683568" y="1203598"/>
          <a:ext cx="6696744" cy="2683542"/>
        </p:xfrm>
        <a:graphic>
          <a:graphicData uri="http://schemas.openxmlformats.org/drawingml/2006/table">
            <a:tbl>
              <a:tblPr firstRow="1" bandRow="1">
                <a:tableStyleId>{5C22544A-7EE6-4342-B048-85BDC9FD1C3A}</a:tableStyleId>
              </a:tblPr>
              <a:tblGrid>
                <a:gridCol w="2232248">
                  <a:extLst>
                    <a:ext uri="{9D8B030D-6E8A-4147-A177-3AD203B41FA5}">
                      <a16:colId xmlns:a16="http://schemas.microsoft.com/office/drawing/2014/main" val="20000"/>
                    </a:ext>
                  </a:extLst>
                </a:gridCol>
                <a:gridCol w="2232248">
                  <a:extLst>
                    <a:ext uri="{9D8B030D-6E8A-4147-A177-3AD203B41FA5}">
                      <a16:colId xmlns:a16="http://schemas.microsoft.com/office/drawing/2014/main" val="20001"/>
                    </a:ext>
                  </a:extLst>
                </a:gridCol>
                <a:gridCol w="2232248">
                  <a:extLst>
                    <a:ext uri="{9D8B030D-6E8A-4147-A177-3AD203B41FA5}">
                      <a16:colId xmlns:a16="http://schemas.microsoft.com/office/drawing/2014/main" val="20002"/>
                    </a:ext>
                  </a:extLst>
                </a:gridCol>
              </a:tblGrid>
              <a:tr h="894514">
                <a:tc>
                  <a:txBody>
                    <a:bodyPr/>
                    <a:lstStyle/>
                    <a:p>
                      <a:endParaRPr lang="cs-CZ" sz="1800" dirty="0">
                        <a:solidFill>
                          <a:srgbClr val="000000"/>
                        </a:solidFill>
                      </a:endParaRPr>
                    </a:p>
                  </a:txBody>
                  <a:tcPr/>
                </a:tc>
                <a:tc>
                  <a:txBody>
                    <a:bodyPr/>
                    <a:lstStyle/>
                    <a:p>
                      <a:pPr algn="ctr"/>
                      <a:r>
                        <a:rPr lang="cs-CZ" sz="1800" dirty="0" smtClean="0">
                          <a:solidFill>
                            <a:srgbClr val="000000"/>
                          </a:solidFill>
                        </a:rPr>
                        <a:t>Přímá konfrontace</a:t>
                      </a:r>
                      <a:endParaRPr lang="cs-CZ" sz="1800" dirty="0">
                        <a:solidFill>
                          <a:srgbClr val="000000"/>
                        </a:solidFill>
                      </a:endParaRPr>
                    </a:p>
                  </a:txBody>
                  <a:tcPr anchor="ctr"/>
                </a:tc>
                <a:tc>
                  <a:txBody>
                    <a:bodyPr/>
                    <a:lstStyle/>
                    <a:p>
                      <a:pPr algn="ctr"/>
                      <a:r>
                        <a:rPr lang="cs-CZ" sz="1800" dirty="0" smtClean="0">
                          <a:solidFill>
                            <a:srgbClr val="000000"/>
                          </a:solidFill>
                        </a:rPr>
                        <a:t>Nepřímá konfrontace</a:t>
                      </a:r>
                      <a:endParaRPr lang="cs-CZ" sz="1800" dirty="0">
                        <a:solidFill>
                          <a:srgbClr val="000000"/>
                        </a:solidFill>
                      </a:endParaRPr>
                    </a:p>
                  </a:txBody>
                  <a:tcPr anchor="ctr"/>
                </a:tc>
                <a:extLst>
                  <a:ext uri="{0D108BD9-81ED-4DB2-BD59-A6C34878D82A}">
                    <a16:rowId xmlns:a16="http://schemas.microsoft.com/office/drawing/2014/main" val="10000"/>
                  </a:ext>
                </a:extLst>
              </a:tr>
              <a:tr h="894514">
                <a:tc>
                  <a:txBody>
                    <a:bodyPr/>
                    <a:lstStyle/>
                    <a:p>
                      <a:r>
                        <a:rPr lang="cs-CZ" sz="1800" dirty="0" smtClean="0">
                          <a:solidFill>
                            <a:srgbClr val="000000"/>
                          </a:solidFill>
                        </a:rPr>
                        <a:t>Silnější než konkurent</a:t>
                      </a:r>
                      <a:endParaRPr lang="cs-CZ" sz="1800" dirty="0">
                        <a:solidFill>
                          <a:srgbClr val="000000"/>
                        </a:solidFill>
                      </a:endParaRPr>
                    </a:p>
                  </a:txBody>
                  <a:tcPr anchor="ctr"/>
                </a:tc>
                <a:tc>
                  <a:txBody>
                    <a:bodyPr/>
                    <a:lstStyle/>
                    <a:p>
                      <a:pPr algn="ctr"/>
                      <a:r>
                        <a:rPr lang="cs-CZ" sz="1800" dirty="0" smtClean="0">
                          <a:solidFill>
                            <a:srgbClr val="000000"/>
                          </a:solidFill>
                        </a:rPr>
                        <a:t>Frontální útok</a:t>
                      </a:r>
                      <a:endParaRPr lang="cs-CZ" sz="1800" dirty="0">
                        <a:solidFill>
                          <a:srgbClr val="000000"/>
                        </a:solidFill>
                      </a:endParaRPr>
                    </a:p>
                  </a:txBody>
                  <a:tcPr anchor="ctr"/>
                </a:tc>
                <a:tc>
                  <a:txBody>
                    <a:bodyPr/>
                    <a:lstStyle/>
                    <a:p>
                      <a:pPr algn="ctr"/>
                      <a:r>
                        <a:rPr lang="cs-CZ" sz="1800" dirty="0" smtClean="0">
                          <a:solidFill>
                            <a:srgbClr val="000000"/>
                          </a:solidFill>
                        </a:rPr>
                        <a:t>Boční útok</a:t>
                      </a:r>
                      <a:endParaRPr lang="cs-CZ" sz="1800" dirty="0">
                        <a:solidFill>
                          <a:srgbClr val="000000"/>
                        </a:solidFill>
                      </a:endParaRPr>
                    </a:p>
                  </a:txBody>
                  <a:tcPr anchor="ctr"/>
                </a:tc>
                <a:extLst>
                  <a:ext uri="{0D108BD9-81ED-4DB2-BD59-A6C34878D82A}">
                    <a16:rowId xmlns:a16="http://schemas.microsoft.com/office/drawing/2014/main" val="10001"/>
                  </a:ext>
                </a:extLst>
              </a:tr>
              <a:tr h="894514">
                <a:tc>
                  <a:txBody>
                    <a:bodyPr/>
                    <a:lstStyle/>
                    <a:p>
                      <a:r>
                        <a:rPr lang="cs-CZ" sz="1800" dirty="0" smtClean="0">
                          <a:solidFill>
                            <a:srgbClr val="000000"/>
                          </a:solidFill>
                        </a:rPr>
                        <a:t>Slabší než konkurent</a:t>
                      </a:r>
                      <a:endParaRPr lang="cs-CZ" sz="1800" dirty="0">
                        <a:solidFill>
                          <a:srgbClr val="000000"/>
                        </a:solidFill>
                      </a:endParaRPr>
                    </a:p>
                  </a:txBody>
                  <a:tcPr anchor="ctr"/>
                </a:tc>
                <a:tc>
                  <a:txBody>
                    <a:bodyPr/>
                    <a:lstStyle/>
                    <a:p>
                      <a:pPr algn="ctr"/>
                      <a:r>
                        <a:rPr lang="cs-CZ" sz="1800" dirty="0" smtClean="0">
                          <a:solidFill>
                            <a:srgbClr val="000000"/>
                          </a:solidFill>
                        </a:rPr>
                        <a:t>Vplížení se</a:t>
                      </a:r>
                      <a:endParaRPr lang="cs-CZ" sz="1800" dirty="0">
                        <a:solidFill>
                          <a:srgbClr val="000000"/>
                        </a:solidFill>
                      </a:endParaRPr>
                    </a:p>
                  </a:txBody>
                  <a:tcPr anchor="ctr"/>
                </a:tc>
                <a:tc>
                  <a:txBody>
                    <a:bodyPr/>
                    <a:lstStyle/>
                    <a:p>
                      <a:pPr algn="ctr"/>
                      <a:r>
                        <a:rPr lang="cs-CZ" sz="1800" dirty="0" smtClean="0">
                          <a:solidFill>
                            <a:srgbClr val="000000"/>
                          </a:solidFill>
                        </a:rPr>
                        <a:t>Blesková válka</a:t>
                      </a:r>
                      <a:endParaRPr lang="cs-CZ" sz="1800" dirty="0">
                        <a:solidFill>
                          <a:srgbClr val="000000"/>
                        </a:solidFill>
                      </a:endParaRPr>
                    </a:p>
                  </a:txBody>
                  <a:tcPr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7308339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Typologie podnikových strategií - funkční strategie</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57616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Funkční strategie představuje dopracování komplexní podnikové strategie do jednotlivých funkčních (dílčích) podnikových </a:t>
            </a:r>
            <a:r>
              <a:rPr lang="cs-CZ" sz="1600" dirty="0" smtClean="0"/>
              <a:t>činností</a:t>
            </a:r>
          </a:p>
          <a:p>
            <a:pPr algn="just"/>
            <a:r>
              <a:rPr lang="cs-CZ" sz="1600" dirty="0"/>
              <a:t>Mimo vertikální vazby ke komplexní podnikové strategii, kde musí funkční strategie respektovat plně prioritní cíle této strategie (strategické cíle podniku) jsou velmi důležité i horizontální vazby mezi jednotlivými funkčními strategiemi. </a:t>
            </a:r>
            <a:endParaRPr lang="cs-CZ" sz="1600" dirty="0" smtClean="0"/>
          </a:p>
          <a:p>
            <a:pPr marL="0" indent="0" algn="just">
              <a:buNone/>
            </a:pPr>
            <a:r>
              <a:rPr lang="cs-CZ" sz="1600" dirty="0" smtClean="0"/>
              <a:t>Zároveň </a:t>
            </a:r>
            <a:r>
              <a:rPr lang="cs-CZ" sz="1600" dirty="0"/>
              <a:t>musí funkční strategie splňovat následující předpoklady:</a:t>
            </a:r>
          </a:p>
          <a:p>
            <a:pPr lvl="0" algn="just"/>
            <a:r>
              <a:rPr lang="cs-CZ" sz="1600" dirty="0"/>
              <a:t>Funkční strategie musí vycházet z reality podniku, z jeho analýzy i analýzy vnějšího prostředí.</a:t>
            </a:r>
          </a:p>
          <a:p>
            <a:pPr lvl="0" algn="just"/>
            <a:r>
              <a:rPr lang="cs-CZ" sz="1600" dirty="0"/>
              <a:t>Tento druh strategií musí zajistit vzájemnou koordinovanost a návaznost mezi sebou a proto vyžadují podrobnou specifikaci a detailní zpracování.</a:t>
            </a:r>
          </a:p>
          <a:p>
            <a:pPr lvl="0" algn="just"/>
            <a:r>
              <a:rPr lang="cs-CZ" sz="1600" dirty="0"/>
              <a:t>Funkční strategie by měly vykazovat potřebnou pružnost, aby při nastalých změnách mohly být jak upraveny tak dále používány. Zároveň by měla být vnitřně konzistentní, jasná a co nejjednodušší</a:t>
            </a:r>
            <a:r>
              <a:rPr lang="cs-CZ" sz="1600" dirty="0" smtClean="0"/>
              <a:t>.</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Funkční strategie podniku I</a:t>
            </a:r>
            <a:endParaRPr lang="cs-CZ" dirty="0"/>
          </a:p>
        </p:txBody>
      </p:sp>
    </p:spTree>
    <p:extLst>
      <p:ext uri="{BB962C8B-B14F-4D97-AF65-F5344CB8AC3E}">
        <p14:creationId xmlns:p14="http://schemas.microsoft.com/office/powerpoint/2010/main" val="2357297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Marketingová strategie</a:t>
            </a:r>
          </a:p>
          <a:p>
            <a:r>
              <a:rPr lang="cs-CZ" sz="1600" dirty="0" smtClean="0"/>
              <a:t>Výrobní strategie</a:t>
            </a:r>
            <a:endParaRPr lang="cs-CZ" sz="1600" dirty="0"/>
          </a:p>
          <a:p>
            <a:r>
              <a:rPr lang="cs-CZ" sz="1600" dirty="0" smtClean="0"/>
              <a:t>Zásobovací strategie</a:t>
            </a:r>
            <a:endParaRPr lang="cs-CZ" sz="1600" dirty="0"/>
          </a:p>
          <a:p>
            <a:r>
              <a:rPr lang="cs-CZ" sz="1600" dirty="0" smtClean="0"/>
              <a:t>Finanční strategie</a:t>
            </a:r>
            <a:endParaRPr lang="cs-CZ" sz="1600" dirty="0"/>
          </a:p>
          <a:p>
            <a:r>
              <a:rPr lang="cs-CZ" sz="1600" dirty="0"/>
              <a:t>Výzkumně-vývojová strategie</a:t>
            </a:r>
          </a:p>
          <a:p>
            <a:r>
              <a:rPr lang="cs-CZ" sz="1600" dirty="0"/>
              <a:t>Personální strategie </a:t>
            </a:r>
          </a:p>
          <a:p>
            <a:r>
              <a:rPr lang="cs-CZ" sz="1600" dirty="0"/>
              <a:t>Investiční strategie</a:t>
            </a:r>
          </a:p>
          <a:p>
            <a:r>
              <a:rPr lang="cs-CZ" sz="1600" dirty="0" smtClean="0"/>
              <a:t>Informační </a:t>
            </a:r>
            <a:r>
              <a:rPr lang="cs-CZ" sz="1600" dirty="0"/>
              <a:t>strategie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Strategie funkčních oblastí podniku</a:t>
            </a:r>
            <a:endParaRPr lang="cs-CZ" dirty="0"/>
          </a:p>
        </p:txBody>
      </p:sp>
    </p:spTree>
    <p:extLst>
      <p:ext uri="{BB962C8B-B14F-4D97-AF65-F5344CB8AC3E}">
        <p14:creationId xmlns:p14="http://schemas.microsoft.com/office/powerpoint/2010/main" val="2440562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Marketingová strategie </a:t>
            </a:r>
            <a:r>
              <a:rPr lang="cs-CZ" sz="1600" dirty="0"/>
              <a:t>vychází z podnikové strategie, která udává koncept celkového chování organizace, stanoví cesty k dosažení poslání a cílů, určuje nezbytné činnosti a alokuje zdroje potřebné pro dosažení zamýšlených </a:t>
            </a:r>
            <a:r>
              <a:rPr lang="cs-CZ" sz="1600" dirty="0" smtClean="0"/>
              <a:t>záměrů.</a:t>
            </a:r>
            <a:endParaRPr lang="cs-CZ" sz="1600" dirty="0"/>
          </a:p>
          <a:p>
            <a:pPr algn="just"/>
            <a:r>
              <a:rPr lang="cs-CZ" sz="1600" dirty="0"/>
              <a:t>Základním úkolem procesu tvorby marketingové strategie je určení takové realizace a podnikatelského působení podniku na trhu, aby byl zajištěn dlouhodobý růst zisku a hodnoty podniku. </a:t>
            </a:r>
            <a:endParaRPr lang="cs-CZ" sz="1600" dirty="0" smtClean="0"/>
          </a:p>
          <a:p>
            <a:pPr algn="just"/>
            <a:r>
              <a:rPr lang="cs-CZ" sz="1600" dirty="0" smtClean="0"/>
              <a:t>Proces </a:t>
            </a:r>
            <a:r>
              <a:rPr lang="cs-CZ" sz="1600" dirty="0"/>
              <a:t>navrhování marketingové strategie vybírá cílový trh, určuje jednotlivé programy (nástroje marketingového mixu a základní operace s nimi) a vytváří konkurenční </a:t>
            </a:r>
            <a:r>
              <a:rPr lang="cs-CZ" sz="1600" dirty="0" smtClean="0"/>
              <a:t>výhodu.</a:t>
            </a:r>
          </a:p>
          <a:p>
            <a:pPr algn="just"/>
            <a:r>
              <a:rPr lang="cs-CZ" sz="1600" dirty="0"/>
              <a:t>Marketingová strategie představuje cestu k dosažení stanovených cílů a k tvorbě konkurenční </a:t>
            </a:r>
            <a:r>
              <a:rPr lang="cs-CZ" sz="1600" dirty="0" smtClean="0"/>
              <a:t>výhody.</a:t>
            </a:r>
          </a:p>
          <a:p>
            <a:pPr algn="just"/>
            <a:r>
              <a:rPr lang="cs-CZ" sz="1600" dirty="0"/>
              <a:t>Na základě stanovených cílů dochází k projektování, navržení plánu strategických marketingových operací, které vymezují a volí konkrétní optimální způsob dosažení </a:t>
            </a:r>
            <a:r>
              <a:rPr lang="cs-CZ" sz="1600" dirty="0" smtClean="0"/>
              <a:t>cílů.</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Marketingová strategie I</a:t>
            </a:r>
            <a:endParaRPr lang="cs-CZ" dirty="0"/>
          </a:p>
        </p:txBody>
      </p:sp>
    </p:spTree>
    <p:extLst>
      <p:ext uri="{BB962C8B-B14F-4D97-AF65-F5344CB8AC3E}">
        <p14:creationId xmlns:p14="http://schemas.microsoft.com/office/powerpoint/2010/main" val="2771265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marketingové strategie</a:t>
            </a:r>
            <a:endParaRPr lang="cs-CZ" dirty="0"/>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Marketingová strategie</a:t>
            </a:r>
            <a:endParaRPr lang="cs-CZ" sz="1600" dirty="0">
              <a:solidFill>
                <a:srgbClr val="000000"/>
              </a:solidFill>
            </a:endParaRPr>
          </a:p>
        </p:txBody>
      </p:sp>
      <p:sp>
        <p:nvSpPr>
          <p:cNvPr id="6" name="Obdélník 5"/>
          <p:cNvSpPr/>
          <p:nvPr/>
        </p:nvSpPr>
        <p:spPr>
          <a:xfrm>
            <a:off x="1763688" y="3784860"/>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Distribuční strategie</a:t>
            </a:r>
            <a:endParaRPr lang="cs-CZ" sz="1600" dirty="0">
              <a:solidFill>
                <a:srgbClr val="000000"/>
              </a:solidFill>
            </a:endParaRPr>
          </a:p>
        </p:txBody>
      </p:sp>
      <p:sp>
        <p:nvSpPr>
          <p:cNvPr id="7" name="Obdélník 6"/>
          <p:cNvSpPr/>
          <p:nvPr/>
        </p:nvSpPr>
        <p:spPr>
          <a:xfrm>
            <a:off x="283156" y="2959143"/>
            <a:ext cx="1624413" cy="7774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Informační zajištění marketingu</a:t>
            </a:r>
            <a:endParaRPr lang="cs-CZ" sz="1600" dirty="0">
              <a:solidFill>
                <a:srgbClr val="000000"/>
              </a:solidFill>
            </a:endParaRPr>
          </a:p>
        </p:txBody>
      </p:sp>
      <p:sp>
        <p:nvSpPr>
          <p:cNvPr id="8" name="Obdélník 7"/>
          <p:cNvSpPr/>
          <p:nvPr/>
        </p:nvSpPr>
        <p:spPr>
          <a:xfrm>
            <a:off x="6649360" y="2750565"/>
            <a:ext cx="145103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Komunikační strategie</a:t>
            </a:r>
            <a:endParaRPr lang="cs-CZ" sz="1600" dirty="0">
              <a:solidFill>
                <a:srgbClr val="000000"/>
              </a:solidFill>
            </a:endParaRPr>
          </a:p>
        </p:txBody>
      </p:sp>
      <p:sp>
        <p:nvSpPr>
          <p:cNvPr id="9" name="Obdélník 8"/>
          <p:cNvSpPr/>
          <p:nvPr/>
        </p:nvSpPr>
        <p:spPr>
          <a:xfrm>
            <a:off x="342278" y="1905583"/>
            <a:ext cx="1232520" cy="9708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Finanční a materiálové zajištění marketingu</a:t>
            </a:r>
            <a:endParaRPr lang="cs-CZ" sz="1600" dirty="0">
              <a:solidFill>
                <a:srgbClr val="000000"/>
              </a:solidFill>
            </a:endParaRPr>
          </a:p>
        </p:txBody>
      </p:sp>
      <p:sp>
        <p:nvSpPr>
          <p:cNvPr id="11" name="Obdélník 10"/>
          <p:cNvSpPr/>
          <p:nvPr/>
        </p:nvSpPr>
        <p:spPr>
          <a:xfrm>
            <a:off x="6444208" y="1714923"/>
            <a:ext cx="172819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Strategie značky</a:t>
            </a:r>
            <a:endParaRPr lang="cs-CZ" sz="1600" dirty="0">
              <a:solidFill>
                <a:srgbClr val="000000"/>
              </a:solidFill>
            </a:endParaRPr>
          </a:p>
        </p:txBody>
      </p:sp>
      <p:sp>
        <p:nvSpPr>
          <p:cNvPr id="12" name="Obdélník 11"/>
          <p:cNvSpPr/>
          <p:nvPr/>
        </p:nvSpPr>
        <p:spPr>
          <a:xfrm>
            <a:off x="5181599" y="855589"/>
            <a:ext cx="1694657"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Hlavní cíle pro oblast marketingu</a:t>
            </a:r>
            <a:endParaRPr lang="cs-CZ" sz="1600" dirty="0">
              <a:solidFill>
                <a:srgbClr val="000000"/>
              </a:solidFill>
            </a:endParaRP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Lidské zdroje</a:t>
            </a:r>
            <a:endParaRPr lang="cs-CZ" sz="1600" dirty="0">
              <a:solidFill>
                <a:srgbClr val="000000"/>
              </a:solidFill>
            </a:endParaRPr>
          </a:p>
        </p:txBody>
      </p:sp>
      <p:sp>
        <p:nvSpPr>
          <p:cNvPr id="15" name="Obdélník 14"/>
          <p:cNvSpPr/>
          <p:nvPr/>
        </p:nvSpPr>
        <p:spPr>
          <a:xfrm>
            <a:off x="5466225" y="3759882"/>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Produktové strategie</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Cenové strategie</a:t>
            </a:r>
            <a:endParaRPr lang="cs-CZ" sz="1600" dirty="0">
              <a:solidFill>
                <a:srgbClr val="000000"/>
              </a:solidFill>
            </a:endParaRP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a:off x="1574798" y="2513692"/>
            <a:ext cx="19170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7" idx="3"/>
          </p:cNvCxnSpPr>
          <p:nvPr/>
        </p:nvCxnSpPr>
        <p:spPr>
          <a:xfrm flipV="1">
            <a:off x="1943573" y="2859782"/>
            <a:ext cx="1548307" cy="424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98638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32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Strategie </a:t>
            </a:r>
            <a:r>
              <a:rPr lang="cs-CZ" sz="1600" b="1" dirty="0"/>
              <a:t>zaměřené na prvky marketingového mixu </a:t>
            </a:r>
            <a:r>
              <a:rPr lang="cs-CZ" sz="1600" dirty="0" smtClean="0"/>
              <a:t>neboli marketingové programy představují </a:t>
            </a:r>
            <a:r>
              <a:rPr lang="cs-CZ" sz="1600" dirty="0"/>
              <a:t>strategické operace s nástroji marketingového mixu ve vztahu k volbě a zpracování trhu. </a:t>
            </a:r>
            <a:endParaRPr lang="cs-CZ" sz="1600" dirty="0" smtClean="0"/>
          </a:p>
          <a:p>
            <a:pPr algn="just"/>
            <a:r>
              <a:rPr lang="cs-CZ" sz="1600" dirty="0" smtClean="0"/>
              <a:t>Marketingové </a:t>
            </a:r>
            <a:r>
              <a:rPr lang="cs-CZ" sz="1600" dirty="0"/>
              <a:t>programy jsou transformací zvolené marketingové strategie a určují, jakým způsobem se bude realizovat vybraná marketingová strategie.  </a:t>
            </a:r>
          </a:p>
          <a:p>
            <a:pPr algn="just"/>
            <a:r>
              <a:rPr lang="cs-CZ" sz="1600" dirty="0"/>
              <a:t>Marketingové programy se také nazývají poziční strategie, které ukazuje strategické umístění produktu v očích a mysli zákazníků a rozdílnost tohoto produktu oproti konkurentům. </a:t>
            </a:r>
            <a:r>
              <a:rPr lang="cs-CZ" sz="1600" dirty="0" smtClean="0"/>
              <a:t>Umístění </a:t>
            </a:r>
            <a:r>
              <a:rPr lang="cs-CZ" sz="1600" dirty="0"/>
              <a:t>ukazuje, jak si firma a její produkt přeje být vnímána v očích a myslích cílových zákazníků. Zákazníkovo umístění produktu ovlivňují akce, které jsou tvořeny j nástroji marketingového mixu</a:t>
            </a:r>
            <a:r>
              <a:rPr lang="cs-CZ" sz="1600" dirty="0" smtClean="0"/>
              <a:t>.</a:t>
            </a:r>
          </a:p>
          <a:p>
            <a:pPr algn="just"/>
            <a:r>
              <a:rPr lang="cs-CZ" sz="1600" i="1" dirty="0"/>
              <a:t>Mezi základní rozhodnutí</a:t>
            </a:r>
            <a:r>
              <a:rPr lang="cs-CZ" sz="1600" dirty="0"/>
              <a:t> při tvorbě marketingových programů patří:</a:t>
            </a:r>
          </a:p>
          <a:p>
            <a:pPr lvl="1" algn="just"/>
            <a:r>
              <a:rPr lang="cs-CZ" sz="1400" dirty="0"/>
              <a:t>Určení velikosti marketingových výdajů (marketingového rozpočtu) pro dosažení stanovených cílů.</a:t>
            </a:r>
          </a:p>
          <a:p>
            <a:pPr lvl="1" algn="just"/>
            <a:r>
              <a:rPr lang="cs-CZ" sz="1400" dirty="0"/>
              <a:t>Konkretizace nástrojů marketingového mixu.</a:t>
            </a:r>
          </a:p>
          <a:p>
            <a:pPr lvl="1" algn="just"/>
            <a:r>
              <a:rPr lang="cs-CZ" sz="1400" dirty="0"/>
              <a:t>Marketingová alokace zdrojů – rozdělení celkových výdajů mezi jednotlivé konkrétní nástroje marketingového mixu.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Marketingová strategie II</a:t>
            </a:r>
            <a:endParaRPr lang="cs-CZ" dirty="0"/>
          </a:p>
        </p:txBody>
      </p:sp>
    </p:spTree>
    <p:extLst>
      <p:ext uri="{BB962C8B-B14F-4D97-AF65-F5344CB8AC3E}">
        <p14:creationId xmlns:p14="http://schemas.microsoft.com/office/powerpoint/2010/main" val="4057582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Řízení </a:t>
            </a:r>
            <a:r>
              <a:rPr lang="cs-CZ" sz="1600" dirty="0"/>
              <a:t>výroby zahrnuje v </a:t>
            </a:r>
            <a:r>
              <a:rPr lang="cs-CZ" sz="1600" dirty="0" smtClean="0"/>
              <a:t>podniku všechny řídící </a:t>
            </a:r>
            <a:r>
              <a:rPr lang="cs-CZ" sz="1600" dirty="0"/>
              <a:t>procesy a funkce </a:t>
            </a:r>
            <a:r>
              <a:rPr lang="cs-CZ" sz="1600" dirty="0" smtClean="0"/>
              <a:t>související s řízením </a:t>
            </a:r>
            <a:r>
              <a:rPr lang="cs-CZ" sz="1600" dirty="0"/>
              <a:t>výrobních </a:t>
            </a:r>
            <a:r>
              <a:rPr lang="cs-CZ" sz="1600" dirty="0" smtClean="0"/>
              <a:t>systémů a procesů. </a:t>
            </a:r>
          </a:p>
          <a:p>
            <a:pPr algn="just"/>
            <a:r>
              <a:rPr lang="cs-CZ" sz="1600" dirty="0" smtClean="0"/>
              <a:t>Řízení </a:t>
            </a:r>
            <a:r>
              <a:rPr lang="cs-CZ" sz="1600" dirty="0"/>
              <a:t>výroby je </a:t>
            </a:r>
            <a:r>
              <a:rPr lang="cs-CZ" sz="1600" dirty="0" smtClean="0"/>
              <a:t>těsně provázáno </a:t>
            </a:r>
            <a:r>
              <a:rPr lang="cs-CZ" sz="1600" dirty="0"/>
              <a:t>s </a:t>
            </a:r>
            <a:r>
              <a:rPr lang="cs-CZ" sz="1600" dirty="0" smtClean="0"/>
              <a:t>řízením ostatních </a:t>
            </a:r>
            <a:r>
              <a:rPr lang="cs-CZ" sz="1600" dirty="0"/>
              <a:t>oblastí podniku, v </a:t>
            </a:r>
            <a:r>
              <a:rPr lang="cs-CZ" sz="1600" dirty="0" smtClean="0"/>
              <a:t>oblasti </a:t>
            </a:r>
            <a:r>
              <a:rPr lang="cs-CZ" sz="1600" dirty="0"/>
              <a:t>marketingu, technické </a:t>
            </a:r>
            <a:r>
              <a:rPr lang="cs-CZ" sz="1600" dirty="0" smtClean="0"/>
              <a:t>přípravy </a:t>
            </a:r>
            <a:r>
              <a:rPr lang="cs-CZ" sz="1600" dirty="0"/>
              <a:t>výroby, s </a:t>
            </a:r>
            <a:r>
              <a:rPr lang="cs-CZ" sz="1600" dirty="0" smtClean="0"/>
              <a:t>materiálně technickým zabezpečením</a:t>
            </a:r>
            <a:r>
              <a:rPr lang="cs-CZ" sz="1600" dirty="0"/>
              <a:t>, </a:t>
            </a:r>
            <a:r>
              <a:rPr lang="cs-CZ" sz="1600" dirty="0" smtClean="0"/>
              <a:t>řízením </a:t>
            </a:r>
            <a:r>
              <a:rPr lang="cs-CZ" sz="1600" dirty="0"/>
              <a:t>jakosti a </a:t>
            </a:r>
            <a:r>
              <a:rPr lang="cs-CZ" sz="1600" dirty="0" smtClean="0"/>
              <a:t>řízením </a:t>
            </a:r>
            <a:r>
              <a:rPr lang="cs-CZ" sz="1600" dirty="0"/>
              <a:t>lidských </a:t>
            </a:r>
            <a:r>
              <a:rPr lang="cs-CZ" sz="1600" dirty="0" smtClean="0"/>
              <a:t>zdrojů.</a:t>
            </a:r>
            <a:endParaRPr lang="cs-CZ" sz="1600" dirty="0"/>
          </a:p>
          <a:p>
            <a:pPr algn="just"/>
            <a:r>
              <a:rPr lang="cs-CZ" sz="1600" dirty="0"/>
              <a:t>Výrobní </a:t>
            </a:r>
            <a:r>
              <a:rPr lang="cs-CZ" sz="1600" dirty="0" smtClean="0"/>
              <a:t>strategie je </a:t>
            </a:r>
            <a:r>
              <a:rPr lang="cs-CZ" sz="1600" dirty="0"/>
              <a:t>množina </a:t>
            </a:r>
            <a:r>
              <a:rPr lang="cs-CZ" sz="1600" dirty="0" smtClean="0"/>
              <a:t>cílů, plánů a </a:t>
            </a:r>
            <a:r>
              <a:rPr lang="cs-CZ" sz="1600" dirty="0"/>
              <a:t>politik, </a:t>
            </a:r>
            <a:r>
              <a:rPr lang="cs-CZ" sz="1600" dirty="0" smtClean="0"/>
              <a:t>konkretizujících </a:t>
            </a:r>
            <a:r>
              <a:rPr lang="cs-CZ" sz="1600" dirty="0"/>
              <a:t>pro oblast </a:t>
            </a:r>
            <a:r>
              <a:rPr lang="cs-CZ" sz="1600" dirty="0" smtClean="0"/>
              <a:t>výroby způsoby </a:t>
            </a:r>
            <a:r>
              <a:rPr lang="cs-CZ" sz="1600" dirty="0"/>
              <a:t>realizace </a:t>
            </a:r>
            <a:r>
              <a:rPr lang="cs-CZ" sz="1600" dirty="0" smtClean="0"/>
              <a:t>cílů vytyčených </a:t>
            </a:r>
            <a:r>
              <a:rPr lang="cs-CZ" sz="1600" dirty="0"/>
              <a:t>v celkové strategii </a:t>
            </a:r>
            <a:r>
              <a:rPr lang="cs-CZ" sz="1600" dirty="0" smtClean="0"/>
              <a:t>firmy</a:t>
            </a:r>
            <a:r>
              <a:rPr lang="cs-CZ" sz="1600" dirty="0"/>
              <a:t>. Za formulaci a </a:t>
            </a:r>
            <a:r>
              <a:rPr lang="cs-CZ" sz="1600" dirty="0" smtClean="0"/>
              <a:t>realizaci výrobní </a:t>
            </a:r>
            <a:r>
              <a:rPr lang="cs-CZ" sz="1600" dirty="0"/>
              <a:t>strategie zodpovídá výrobní </a:t>
            </a:r>
            <a:r>
              <a:rPr lang="cs-CZ" sz="1600" dirty="0" smtClean="0"/>
              <a:t>ředitel </a:t>
            </a:r>
            <a:r>
              <a:rPr lang="cs-CZ" sz="1600" dirty="0"/>
              <a:t>a jeho nejbližší </a:t>
            </a:r>
            <a:r>
              <a:rPr lang="cs-CZ" sz="1600" dirty="0" smtClean="0"/>
              <a:t>spolupracovníci.</a:t>
            </a:r>
          </a:p>
          <a:p>
            <a:pPr algn="just"/>
            <a:r>
              <a:rPr lang="cs-CZ" sz="1600" dirty="0"/>
              <a:t>Mezi </a:t>
            </a:r>
            <a:r>
              <a:rPr lang="cs-CZ" sz="1600" dirty="0" smtClean="0"/>
              <a:t>důležitá </a:t>
            </a:r>
            <a:r>
              <a:rPr lang="cs-CZ" sz="1600" dirty="0"/>
              <a:t>strategická rozhodnutí z </a:t>
            </a:r>
            <a:r>
              <a:rPr lang="cs-CZ" sz="1600" dirty="0" smtClean="0"/>
              <a:t>oblasti </a:t>
            </a:r>
            <a:r>
              <a:rPr lang="cs-CZ" sz="1600" dirty="0"/>
              <a:t>výrobní strategie </a:t>
            </a:r>
            <a:r>
              <a:rPr lang="cs-CZ" sz="1600" dirty="0" smtClean="0"/>
              <a:t>patří rovněž </a:t>
            </a:r>
            <a:r>
              <a:rPr lang="cs-CZ" sz="1600" dirty="0"/>
              <a:t>stanovení </a:t>
            </a:r>
            <a:r>
              <a:rPr lang="cs-CZ" sz="1600" dirty="0" smtClean="0"/>
              <a:t>rozsahu </a:t>
            </a:r>
            <a:r>
              <a:rPr lang="cs-CZ" sz="1600" dirty="0"/>
              <a:t>a </a:t>
            </a:r>
            <a:r>
              <a:rPr lang="cs-CZ" sz="1600" dirty="0" smtClean="0"/>
              <a:t>způsobu </a:t>
            </a:r>
            <a:r>
              <a:rPr lang="cs-CZ" sz="1600" dirty="0"/>
              <a:t>spolupráce s dodavateli a </a:t>
            </a:r>
            <a:r>
              <a:rPr lang="cs-CZ" sz="1600" dirty="0" smtClean="0"/>
              <a:t>odběrateli</a:t>
            </a:r>
            <a:r>
              <a:rPr lang="cs-CZ" sz="1600" dirty="0"/>
              <a:t>, </a:t>
            </a:r>
            <a:r>
              <a:rPr lang="cs-CZ" sz="1600" dirty="0" smtClean="0"/>
              <a:t>při zajišťování </a:t>
            </a:r>
            <a:r>
              <a:rPr lang="cs-CZ" sz="1600" dirty="0"/>
              <a:t>výrobních funkcí </a:t>
            </a:r>
            <a:r>
              <a:rPr lang="cs-CZ" sz="1600" dirty="0" smtClean="0"/>
              <a:t>formou </a:t>
            </a:r>
            <a:r>
              <a:rPr lang="cs-CZ" sz="1600" dirty="0"/>
              <a:t>využívání </a:t>
            </a:r>
            <a:r>
              <a:rPr lang="cs-CZ" sz="1600" dirty="0" smtClean="0"/>
              <a:t>kooperace a specializace.</a:t>
            </a:r>
          </a:p>
          <a:p>
            <a:pPr algn="just"/>
            <a:r>
              <a:rPr lang="cs-CZ" sz="1600" dirty="0" smtClean="0"/>
              <a:t>Důležitým </a:t>
            </a:r>
            <a:r>
              <a:rPr lang="cs-CZ" sz="1600" dirty="0"/>
              <a:t>hlediskem, které </a:t>
            </a:r>
            <a:r>
              <a:rPr lang="cs-CZ" sz="1600" dirty="0" smtClean="0"/>
              <a:t>musí </a:t>
            </a:r>
            <a:r>
              <a:rPr lang="cs-CZ" sz="1600" dirty="0"/>
              <a:t>výrobní strategie </a:t>
            </a:r>
            <a:r>
              <a:rPr lang="cs-CZ" sz="1600" dirty="0" smtClean="0"/>
              <a:t>zohledňovat</a:t>
            </a:r>
            <a:r>
              <a:rPr lang="cs-CZ" sz="1600" dirty="0"/>
              <a:t>, je aspekt </a:t>
            </a:r>
            <a:r>
              <a:rPr lang="cs-CZ" sz="1600" dirty="0" smtClean="0"/>
              <a:t>stability výroby</a:t>
            </a:r>
            <a:r>
              <a:rPr lang="cs-CZ" sz="1600" dirty="0"/>
              <a:t>. Výrobní systém musí být v </a:t>
            </a:r>
            <a:r>
              <a:rPr lang="cs-CZ" sz="1600" dirty="0" smtClean="0"/>
              <a:t>průběhu </a:t>
            </a:r>
            <a:r>
              <a:rPr lang="cs-CZ" sz="1600" dirty="0"/>
              <a:t>realizace výrobní </a:t>
            </a:r>
            <a:r>
              <a:rPr lang="cs-CZ" sz="1600" dirty="0" smtClean="0"/>
              <a:t>strategie </a:t>
            </a:r>
            <a:r>
              <a:rPr lang="cs-CZ" sz="1600" dirty="0"/>
              <a:t>schopen </a:t>
            </a:r>
            <a:r>
              <a:rPr lang="cs-CZ" sz="1600" dirty="0" smtClean="0"/>
              <a:t>eliminovat působení </a:t>
            </a:r>
            <a:r>
              <a:rPr lang="cs-CZ" sz="1600" dirty="0"/>
              <a:t>náhodných </a:t>
            </a:r>
            <a:r>
              <a:rPr lang="cs-CZ" sz="1600" dirty="0" smtClean="0"/>
              <a:t>vlivů (</a:t>
            </a:r>
            <a:r>
              <a:rPr lang="cs-CZ" sz="1600" dirty="0"/>
              <a:t>výpadky </a:t>
            </a:r>
            <a:r>
              <a:rPr lang="cs-CZ" sz="1600" dirty="0" smtClean="0"/>
              <a:t>strojů a zařízení</a:t>
            </a:r>
            <a:r>
              <a:rPr lang="cs-CZ" sz="1600" dirty="0"/>
              <a:t>, selhání lidí, výpadky </a:t>
            </a:r>
            <a:r>
              <a:rPr lang="cs-CZ" sz="1600" dirty="0" smtClean="0"/>
              <a:t>dodávek</a:t>
            </a:r>
            <a:r>
              <a:rPr lang="cs-CZ" sz="1600" dirty="0"/>
              <a:t>, živelní události).</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Výrobní strategie</a:t>
            </a:r>
            <a:endParaRPr lang="cs-CZ" dirty="0"/>
          </a:p>
        </p:txBody>
      </p:sp>
    </p:spTree>
    <p:extLst>
      <p:ext uri="{BB962C8B-B14F-4D97-AF65-F5344CB8AC3E}">
        <p14:creationId xmlns:p14="http://schemas.microsoft.com/office/powerpoint/2010/main" val="3548299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výrobní strategie</a:t>
            </a:r>
            <a:endParaRPr lang="cs-CZ" dirty="0"/>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Strategie řízení výroby</a:t>
            </a:r>
            <a:endParaRPr lang="cs-CZ" sz="1600" dirty="0">
              <a:solidFill>
                <a:srgbClr val="000000"/>
              </a:solidFill>
            </a:endParaRPr>
          </a:p>
        </p:txBody>
      </p:sp>
      <p:sp>
        <p:nvSpPr>
          <p:cNvPr id="6" name="Obdélník 5"/>
          <p:cNvSpPr/>
          <p:nvPr/>
        </p:nvSpPr>
        <p:spPr>
          <a:xfrm>
            <a:off x="1763688" y="3784860"/>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Stabilizační opatření</a:t>
            </a:r>
            <a:endParaRPr lang="cs-CZ" sz="1600" dirty="0">
              <a:solidFill>
                <a:srgbClr val="000000"/>
              </a:solidFill>
            </a:endParaRPr>
          </a:p>
        </p:txBody>
      </p:sp>
      <p:sp>
        <p:nvSpPr>
          <p:cNvPr id="7" name="Obdélník 6"/>
          <p:cNvSpPr/>
          <p:nvPr/>
        </p:nvSpPr>
        <p:spPr>
          <a:xfrm>
            <a:off x="863453" y="3074601"/>
            <a:ext cx="1080120" cy="4198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Jakost </a:t>
            </a:r>
            <a:endParaRPr lang="cs-CZ" sz="1600" dirty="0">
              <a:solidFill>
                <a:srgbClr val="000000"/>
              </a:solidFill>
            </a:endParaRPr>
          </a:p>
        </p:txBody>
      </p:sp>
      <p:sp>
        <p:nvSpPr>
          <p:cNvPr id="8" name="Obdélník 7"/>
          <p:cNvSpPr/>
          <p:nvPr/>
        </p:nvSpPr>
        <p:spPr>
          <a:xfrm>
            <a:off x="6649361" y="2750565"/>
            <a:ext cx="124288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Uspořádání výroby</a:t>
            </a:r>
            <a:endParaRPr lang="cs-CZ" sz="1600" dirty="0">
              <a:solidFill>
                <a:srgbClr val="000000"/>
              </a:solidFill>
            </a:endParaRPr>
          </a:p>
        </p:txBody>
      </p:sp>
      <p:sp>
        <p:nvSpPr>
          <p:cNvPr id="9" name="Obdélník 8"/>
          <p:cNvSpPr/>
          <p:nvPr/>
        </p:nvSpPr>
        <p:spPr>
          <a:xfrm>
            <a:off x="342278" y="2043326"/>
            <a:ext cx="1232520"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Organizace výroby</a:t>
            </a:r>
            <a:endParaRPr lang="cs-CZ" sz="1600" dirty="0">
              <a:solidFill>
                <a:srgbClr val="000000"/>
              </a:solidFill>
            </a:endParaRPr>
          </a:p>
        </p:txBody>
      </p:sp>
      <p:sp>
        <p:nvSpPr>
          <p:cNvPr id="11" name="Obdélník 10"/>
          <p:cNvSpPr/>
          <p:nvPr/>
        </p:nvSpPr>
        <p:spPr>
          <a:xfrm>
            <a:off x="6444208" y="1714923"/>
            <a:ext cx="172819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Zabezpečení výrobních faktorů</a:t>
            </a:r>
            <a:endParaRPr lang="cs-CZ" sz="1600" dirty="0">
              <a:solidFill>
                <a:srgbClr val="000000"/>
              </a:solidFill>
            </a:endParaRPr>
          </a:p>
        </p:txBody>
      </p:sp>
      <p:sp>
        <p:nvSpPr>
          <p:cNvPr id="12" name="Obdélník 11"/>
          <p:cNvSpPr/>
          <p:nvPr/>
        </p:nvSpPr>
        <p:spPr>
          <a:xfrm>
            <a:off x="5181599" y="855589"/>
            <a:ext cx="1336949"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Uspokojování poptávky</a:t>
            </a:r>
            <a:endParaRPr lang="cs-CZ" sz="1600" dirty="0">
              <a:solidFill>
                <a:srgbClr val="000000"/>
              </a:solidFill>
            </a:endParaRP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Lidské zdroje</a:t>
            </a:r>
            <a:endParaRPr lang="cs-CZ" sz="1600" dirty="0">
              <a:solidFill>
                <a:srgbClr val="000000"/>
              </a:solidFill>
            </a:endParaRPr>
          </a:p>
        </p:txBody>
      </p:sp>
      <p:sp>
        <p:nvSpPr>
          <p:cNvPr id="15" name="Obdélník 14"/>
          <p:cNvSpPr/>
          <p:nvPr/>
        </p:nvSpPr>
        <p:spPr>
          <a:xfrm>
            <a:off x="5466225" y="3759882"/>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Plánování a řízení výroby</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Přístup k řízení zásoby</a:t>
            </a:r>
            <a:endParaRPr lang="cs-CZ" sz="1600" dirty="0">
              <a:solidFill>
                <a:srgbClr val="000000"/>
              </a:solidFill>
            </a:endParaRP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a:off x="1574798" y="2513692"/>
            <a:ext cx="19170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7" idx="3"/>
          </p:cNvCxnSpPr>
          <p:nvPr/>
        </p:nvCxnSpPr>
        <p:spPr>
          <a:xfrm flipV="1">
            <a:off x="1943573" y="2859782"/>
            <a:ext cx="1548307" cy="424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77516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Business strategie </a:t>
            </a:r>
            <a:r>
              <a:rPr lang="cs-CZ" sz="1600" dirty="0"/>
              <a:t>vychází a navazuje na zpracovanou a presentovanou celopodnikovou strategii a vtiskují určenému podnikání na konkrétním trhu jeho specifický charakter, který má zajistit převahu nad konkurenty, kteří na tomto trhu </a:t>
            </a:r>
            <a:r>
              <a:rPr lang="cs-CZ" sz="1600" dirty="0" smtClean="0"/>
              <a:t>působí.</a:t>
            </a:r>
          </a:p>
          <a:p>
            <a:pPr algn="just"/>
            <a:r>
              <a:rPr lang="cs-CZ" sz="1600" dirty="0"/>
              <a:t>Business strategie bývají do českého jazyka překládány obvykle jako podnikatelské strategie a méně často pak jako obchodní </a:t>
            </a:r>
            <a:r>
              <a:rPr lang="cs-CZ" sz="1600" dirty="0" smtClean="0"/>
              <a:t>strategie.</a:t>
            </a:r>
          </a:p>
          <a:p>
            <a:pPr algn="just"/>
            <a:r>
              <a:rPr lang="cs-CZ" sz="1600" dirty="0" smtClean="0"/>
              <a:t>Cílem business strategie je zajistit:</a:t>
            </a:r>
          </a:p>
          <a:p>
            <a:pPr lvl="1" algn="just"/>
            <a:r>
              <a:rPr lang="cs-CZ" sz="1600" dirty="0"/>
              <a:t>Takovou úroveň podnikatelské výkonnosti, aby bylo zajištěno dosažení plánovaných cílů a tím i příznivých hospodářských výsledků.</a:t>
            </a:r>
          </a:p>
          <a:p>
            <a:pPr lvl="1" algn="just"/>
            <a:r>
              <a:rPr lang="cs-CZ" sz="1600" dirty="0"/>
              <a:t>Potřebný stupeň konkurenceschopnosti v oboru a na trzích, kde podnik působí.</a:t>
            </a:r>
          </a:p>
          <a:p>
            <a:pPr lvl="1" algn="just"/>
            <a:r>
              <a:rPr lang="cs-CZ" sz="1600" dirty="0"/>
              <a:t>Nezbytnou efektivnost a produktivitu výkonu potřebných podnikatelských </a:t>
            </a:r>
            <a:r>
              <a:rPr lang="cs-CZ" sz="1600" dirty="0" smtClean="0"/>
              <a:t>výkonů.</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Podstata business strategie</a:t>
            </a:r>
            <a:endParaRPr lang="cs-CZ" dirty="0"/>
          </a:p>
        </p:txBody>
      </p:sp>
    </p:spTree>
    <p:extLst>
      <p:ext uri="{BB962C8B-B14F-4D97-AF65-F5344CB8AC3E}">
        <p14:creationId xmlns:p14="http://schemas.microsoft.com/office/powerpoint/2010/main" val="1525897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Cílem </a:t>
            </a:r>
            <a:r>
              <a:rPr lang="cs-CZ" sz="1600" b="1" dirty="0"/>
              <a:t>zásobovací strategie </a:t>
            </a:r>
            <a:r>
              <a:rPr lang="cs-CZ" sz="1600" dirty="0"/>
              <a:t>je optimalizovat zásobu materiálu a surovin na úroveň, kdy jsou souhrnné náklady na skladování zásob a jejich doplňování minimální. </a:t>
            </a:r>
          </a:p>
          <a:p>
            <a:pPr algn="just"/>
            <a:r>
              <a:rPr lang="cs-CZ" sz="1600" dirty="0" smtClean="0"/>
              <a:t>Zásoby představují </a:t>
            </a:r>
            <a:r>
              <a:rPr lang="cs-CZ" sz="1600" dirty="0"/>
              <a:t>hlavní složku využití provozního </a:t>
            </a:r>
            <a:r>
              <a:rPr lang="cs-CZ" sz="1600" dirty="0" smtClean="0"/>
              <a:t>kapitálu podniku</a:t>
            </a:r>
            <a:r>
              <a:rPr lang="cs-CZ" sz="1600" dirty="0"/>
              <a:t>. </a:t>
            </a:r>
            <a:r>
              <a:rPr lang="cs-CZ" sz="1600" dirty="0" smtClean="0"/>
              <a:t>Cílem řízení </a:t>
            </a:r>
            <a:r>
              <a:rPr lang="cs-CZ" sz="1600" dirty="0"/>
              <a:t>stavu </a:t>
            </a:r>
            <a:r>
              <a:rPr lang="cs-CZ" sz="1600" dirty="0" smtClean="0"/>
              <a:t>zásob </a:t>
            </a:r>
            <a:r>
              <a:rPr lang="cs-CZ" sz="1600" dirty="0"/>
              <a:t>je proto zvyšovat rentabilitu podniku </a:t>
            </a:r>
            <a:r>
              <a:rPr lang="cs-CZ" sz="1600" dirty="0" smtClean="0"/>
              <a:t>prostřednictvím vhodnějšího </a:t>
            </a:r>
            <a:r>
              <a:rPr lang="cs-CZ" sz="1600" dirty="0"/>
              <a:t>modelu zásobování, </a:t>
            </a:r>
            <a:r>
              <a:rPr lang="cs-CZ" sz="1600" dirty="0" smtClean="0"/>
              <a:t>předvídat </a:t>
            </a:r>
            <a:r>
              <a:rPr lang="cs-CZ" sz="1600" dirty="0"/>
              <a:t>dopady podnikových strategií na výši stavu </a:t>
            </a:r>
            <a:r>
              <a:rPr lang="cs-CZ" sz="1600" dirty="0" smtClean="0"/>
              <a:t>zásob </a:t>
            </a:r>
            <a:r>
              <a:rPr lang="cs-CZ" sz="1600" dirty="0"/>
              <a:t>a minimalizovat celkové náklady </a:t>
            </a:r>
            <a:r>
              <a:rPr lang="cs-CZ" sz="1600" dirty="0" smtClean="0"/>
              <a:t>na </a:t>
            </a:r>
            <a:r>
              <a:rPr lang="cs-CZ" sz="1600" dirty="0"/>
              <a:t>logistické </a:t>
            </a:r>
            <a:r>
              <a:rPr lang="cs-CZ" sz="1600" dirty="0" smtClean="0"/>
              <a:t>činnosti</a:t>
            </a:r>
            <a:r>
              <a:rPr lang="cs-CZ" sz="1600" dirty="0"/>
              <a:t>. </a:t>
            </a:r>
            <a:r>
              <a:rPr lang="cs-CZ" sz="1600" dirty="0" smtClean="0"/>
              <a:t>Při </a:t>
            </a:r>
            <a:r>
              <a:rPr lang="cs-CZ" sz="1600" dirty="0"/>
              <a:t>formulaci </a:t>
            </a:r>
            <a:r>
              <a:rPr lang="cs-CZ" sz="1600" dirty="0" smtClean="0"/>
              <a:t>určité </a:t>
            </a:r>
            <a:r>
              <a:rPr lang="cs-CZ" sz="1600" dirty="0"/>
              <a:t>strategie zásobování je nutno </a:t>
            </a:r>
            <a:r>
              <a:rPr lang="cs-CZ" sz="1600" dirty="0" smtClean="0"/>
              <a:t>správně chápat </a:t>
            </a:r>
            <a:r>
              <a:rPr lang="cs-CZ" sz="1600" dirty="0"/>
              <a:t>úlohu </a:t>
            </a:r>
            <a:r>
              <a:rPr lang="cs-CZ" sz="1600" dirty="0" smtClean="0"/>
              <a:t>zásob </a:t>
            </a:r>
            <a:r>
              <a:rPr lang="cs-CZ" sz="1600" dirty="0"/>
              <a:t>ve </a:t>
            </a:r>
            <a:r>
              <a:rPr lang="cs-CZ" sz="1600" dirty="0" smtClean="0"/>
              <a:t>výrobě i údržbě.</a:t>
            </a:r>
          </a:p>
          <a:p>
            <a:pPr algn="just"/>
            <a:r>
              <a:rPr lang="cs-CZ" sz="1600" dirty="0"/>
              <a:t>Logistika zahrnuje komplex činností, jejichž kvalitní zajištění napomáhá k tvorbě hodnoty pro zákazníka a při optimálním řízení logistických procesů lze dosáhnout významných úspor nákladů. </a:t>
            </a:r>
          </a:p>
          <a:p>
            <a:pPr algn="just"/>
            <a:r>
              <a:rPr lang="cs-CZ" sz="1600" b="1" dirty="0"/>
              <a:t>Strategické řízení logistiky </a:t>
            </a:r>
            <a:r>
              <a:rPr lang="cs-CZ" sz="1600" dirty="0"/>
              <a:t>se tudíž zaměřuje na systémové aspekty logistiky, jako je forma a frekvence zajištění dodávek materiálových vstupů, zajištění technických podmínek skladování a distribuce vstupních materiálů a výstupní produkce podle podmínek požadovaných odvětvovými normami nebo </a:t>
            </a:r>
            <a:r>
              <a:rPr lang="cs-CZ" sz="1600" dirty="0" smtClean="0"/>
              <a:t>zákazníkem</a:t>
            </a:r>
            <a:r>
              <a:rPr lang="cs-CZ" sz="1600" dirty="0"/>
              <a:t>.</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Zásobovací a logistická strategie I</a:t>
            </a:r>
            <a:endParaRPr lang="cs-CZ" dirty="0"/>
          </a:p>
        </p:txBody>
      </p:sp>
    </p:spTree>
    <p:extLst>
      <p:ext uri="{BB962C8B-B14F-4D97-AF65-F5344CB8AC3E}">
        <p14:creationId xmlns:p14="http://schemas.microsoft.com/office/powerpoint/2010/main" val="1747145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Logistická podpora má za úkol dopravit a správně rozmístit materiálové zdroje nutné pro výrobu a následně zajistit transport </a:t>
            </a:r>
            <a:r>
              <a:rPr lang="cs-CZ" sz="1600" dirty="0" smtClean="0"/>
              <a:t>vyrobené </a:t>
            </a:r>
            <a:r>
              <a:rPr lang="cs-CZ" sz="1600" dirty="0"/>
              <a:t>produkce k zákazníkovi. </a:t>
            </a:r>
            <a:endParaRPr lang="cs-CZ" sz="1600" dirty="0" smtClean="0"/>
          </a:p>
          <a:p>
            <a:pPr algn="just"/>
            <a:r>
              <a:rPr lang="cs-CZ" sz="1600" dirty="0"/>
              <a:t>S ohledem na požadavky zákazníka, rezistenci produktu vůči přepravním podmínkám, nákladům na logistické zajištění volí podniky formu přepravy a objem dodávky s cílem minimalizovat náklady při zachování požadované míry uspokojení zákazníka</a:t>
            </a:r>
            <a:endParaRPr lang="cs-CZ" sz="1600" dirty="0" smtClean="0"/>
          </a:p>
          <a:p>
            <a:pPr algn="just"/>
            <a:r>
              <a:rPr lang="cs-CZ" sz="1600" dirty="0"/>
              <a:t>Výstupem strategického plánu logistiky jsou způsoby a kontraktace zajištění dodávek vstupních materiálů, optimální způsob distribuce těchto vstupů na místo zpracování a zajištění distribuce finální produkce podle požadavků zákazníka. </a:t>
            </a:r>
            <a:endParaRPr lang="cs-CZ" sz="1600" dirty="0" smtClean="0"/>
          </a:p>
          <a:p>
            <a:pPr algn="just"/>
            <a:r>
              <a:rPr lang="cs-CZ" sz="1600" dirty="0" smtClean="0"/>
              <a:t>Součástí logistické strategie je i výběr </a:t>
            </a:r>
            <a:r>
              <a:rPr lang="cs-CZ" sz="1600" dirty="0"/>
              <a:t>způsobu  spedice vybavení skladů manipulační technikou a zjištění metodicky správného nakládání se vstupním materiálem, komponentami a finálními produkty. </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Zásobovací a logistická strategie II</a:t>
            </a:r>
            <a:endParaRPr lang="cs-CZ" dirty="0"/>
          </a:p>
        </p:txBody>
      </p:sp>
    </p:spTree>
    <p:extLst>
      <p:ext uri="{BB962C8B-B14F-4D97-AF65-F5344CB8AC3E}">
        <p14:creationId xmlns:p14="http://schemas.microsoft.com/office/powerpoint/2010/main" val="818331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zásobovací a logistické strategie</a:t>
            </a:r>
            <a:endParaRPr lang="cs-CZ" dirty="0"/>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Strategie nákupu</a:t>
            </a:r>
            <a:endParaRPr lang="cs-CZ" sz="1600" dirty="0">
              <a:solidFill>
                <a:srgbClr val="000000"/>
              </a:solidFill>
            </a:endParaRPr>
          </a:p>
        </p:txBody>
      </p:sp>
      <p:sp>
        <p:nvSpPr>
          <p:cNvPr id="6" name="Obdélník 5"/>
          <p:cNvSpPr/>
          <p:nvPr/>
        </p:nvSpPr>
        <p:spPr>
          <a:xfrm>
            <a:off x="1763688" y="3784860"/>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Stabilita dodávek</a:t>
            </a:r>
            <a:endParaRPr lang="cs-CZ" sz="1600" dirty="0">
              <a:solidFill>
                <a:srgbClr val="000000"/>
              </a:solidFill>
            </a:endParaRPr>
          </a:p>
        </p:txBody>
      </p:sp>
      <p:sp>
        <p:nvSpPr>
          <p:cNvPr id="7" name="Obdélník 6"/>
          <p:cNvSpPr/>
          <p:nvPr/>
        </p:nvSpPr>
        <p:spPr>
          <a:xfrm>
            <a:off x="863453" y="3074601"/>
            <a:ext cx="1080120" cy="4198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Jakost </a:t>
            </a:r>
            <a:endParaRPr lang="cs-CZ" sz="1600" dirty="0">
              <a:solidFill>
                <a:srgbClr val="000000"/>
              </a:solidFill>
            </a:endParaRPr>
          </a:p>
        </p:txBody>
      </p:sp>
      <p:sp>
        <p:nvSpPr>
          <p:cNvPr id="8" name="Obdélník 7"/>
          <p:cNvSpPr/>
          <p:nvPr/>
        </p:nvSpPr>
        <p:spPr>
          <a:xfrm>
            <a:off x="6649361" y="2750565"/>
            <a:ext cx="124288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Spolupráce s dodavateli</a:t>
            </a:r>
            <a:endParaRPr lang="cs-CZ" sz="1600" dirty="0">
              <a:solidFill>
                <a:srgbClr val="000000"/>
              </a:solidFill>
            </a:endParaRPr>
          </a:p>
        </p:txBody>
      </p:sp>
      <p:sp>
        <p:nvSpPr>
          <p:cNvPr id="9" name="Obdélník 8"/>
          <p:cNvSpPr/>
          <p:nvPr/>
        </p:nvSpPr>
        <p:spPr>
          <a:xfrm>
            <a:off x="342278" y="2043326"/>
            <a:ext cx="1232520"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Informační zabezpečení</a:t>
            </a:r>
            <a:endParaRPr lang="cs-CZ" sz="1600" dirty="0">
              <a:solidFill>
                <a:srgbClr val="000000"/>
              </a:solidFill>
            </a:endParaRPr>
          </a:p>
        </p:txBody>
      </p:sp>
      <p:sp>
        <p:nvSpPr>
          <p:cNvPr id="11" name="Obdélník 10"/>
          <p:cNvSpPr/>
          <p:nvPr/>
        </p:nvSpPr>
        <p:spPr>
          <a:xfrm>
            <a:off x="6444208" y="1714923"/>
            <a:ext cx="172819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Organizace nákupu</a:t>
            </a:r>
            <a:endParaRPr lang="cs-CZ" sz="1600" dirty="0">
              <a:solidFill>
                <a:srgbClr val="000000"/>
              </a:solidFill>
            </a:endParaRPr>
          </a:p>
        </p:txBody>
      </p:sp>
      <p:sp>
        <p:nvSpPr>
          <p:cNvPr id="12" name="Obdélník 11"/>
          <p:cNvSpPr/>
          <p:nvPr/>
        </p:nvSpPr>
        <p:spPr>
          <a:xfrm>
            <a:off x="5181599" y="855589"/>
            <a:ext cx="1838673"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Marketing nákupních činnosti</a:t>
            </a:r>
            <a:endParaRPr lang="cs-CZ" sz="1600" dirty="0">
              <a:solidFill>
                <a:srgbClr val="000000"/>
              </a:solidFill>
            </a:endParaRP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Lidské zdroje</a:t>
            </a:r>
            <a:endParaRPr lang="cs-CZ" sz="1600" dirty="0">
              <a:solidFill>
                <a:srgbClr val="000000"/>
              </a:solidFill>
            </a:endParaRPr>
          </a:p>
        </p:txBody>
      </p:sp>
      <p:sp>
        <p:nvSpPr>
          <p:cNvPr id="15" name="Obdélník 14"/>
          <p:cNvSpPr/>
          <p:nvPr/>
        </p:nvSpPr>
        <p:spPr>
          <a:xfrm>
            <a:off x="5466225" y="3759882"/>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Plánování a řízení nákupu</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Zásoby</a:t>
            </a:r>
            <a:endParaRPr lang="cs-CZ" sz="1600" dirty="0">
              <a:solidFill>
                <a:srgbClr val="000000"/>
              </a:solidFill>
            </a:endParaRP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a:off x="1574798" y="2513692"/>
            <a:ext cx="19170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7" idx="3"/>
          </p:cNvCxnSpPr>
          <p:nvPr/>
        </p:nvCxnSpPr>
        <p:spPr>
          <a:xfrm flipV="1">
            <a:off x="1943573" y="2859782"/>
            <a:ext cx="1548307" cy="424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97950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Finanční </a:t>
            </a:r>
            <a:r>
              <a:rPr lang="cs-CZ" sz="1600" b="1" dirty="0" smtClean="0"/>
              <a:t>strategie </a:t>
            </a:r>
            <a:r>
              <a:rPr lang="cs-CZ" sz="1600" dirty="0" smtClean="0"/>
              <a:t>má </a:t>
            </a:r>
            <a:r>
              <a:rPr lang="cs-CZ" sz="1600" dirty="0"/>
              <a:t>průřezový charakter a tak proniká všemi funkčními strategiemi. Mezi její hlavní úkoly patří:</a:t>
            </a:r>
          </a:p>
          <a:p>
            <a:pPr lvl="1" algn="just"/>
            <a:r>
              <a:rPr lang="cs-CZ" sz="1600" dirty="0" smtClean="0"/>
              <a:t>zabezpečení </a:t>
            </a:r>
            <a:r>
              <a:rPr lang="cs-CZ" sz="1600" dirty="0"/>
              <a:t>finančních zdrojů potřebných pro realizaci strategických procesů,</a:t>
            </a:r>
          </a:p>
          <a:p>
            <a:pPr lvl="1" algn="just"/>
            <a:r>
              <a:rPr lang="cs-CZ" sz="1600" dirty="0" smtClean="0"/>
              <a:t>zajištění </a:t>
            </a:r>
            <a:r>
              <a:rPr lang="cs-CZ" sz="1600" dirty="0"/>
              <a:t>efektivního využívání finančních prostředků,</a:t>
            </a:r>
          </a:p>
          <a:p>
            <a:pPr lvl="1" algn="just"/>
            <a:r>
              <a:rPr lang="cs-CZ" sz="1600" dirty="0" smtClean="0"/>
              <a:t>rozhodnutí </a:t>
            </a:r>
            <a:r>
              <a:rPr lang="cs-CZ" sz="1600" dirty="0"/>
              <a:t>o použití zisku,</a:t>
            </a:r>
          </a:p>
          <a:p>
            <a:pPr lvl="1" algn="just"/>
            <a:r>
              <a:rPr lang="cs-CZ" sz="1600" dirty="0" smtClean="0"/>
              <a:t>hlídání </a:t>
            </a:r>
            <a:r>
              <a:rPr lang="cs-CZ" sz="1600" dirty="0"/>
              <a:t>úrovně zadluženosti</a:t>
            </a:r>
            <a:r>
              <a:rPr lang="cs-CZ" sz="1600" dirty="0" smtClean="0"/>
              <a:t>.</a:t>
            </a:r>
            <a:endParaRPr lang="cs-CZ" sz="1600" dirty="0"/>
          </a:p>
          <a:p>
            <a:pPr algn="just"/>
            <a:r>
              <a:rPr lang="cs-CZ" sz="1600" dirty="0"/>
              <a:t>Finanční strategii podniku je možné charakterizovat jako finanční rozhodování a finanční </a:t>
            </a:r>
            <a:r>
              <a:rPr lang="cs-CZ" sz="1600" dirty="0" smtClean="0"/>
              <a:t>postupy</a:t>
            </a:r>
            <a:r>
              <a:rPr lang="cs-CZ" sz="1600" dirty="0"/>
              <a:t>, kterými má být dosaženo strategických finančních </a:t>
            </a:r>
            <a:r>
              <a:rPr lang="cs-CZ" sz="1600" dirty="0" smtClean="0"/>
              <a:t>cílů.</a:t>
            </a:r>
            <a:endParaRPr lang="cs-CZ" sz="1600" dirty="0"/>
          </a:p>
          <a:p>
            <a:pPr algn="just"/>
            <a:r>
              <a:rPr lang="cs-CZ" sz="1600" dirty="0"/>
              <a:t>Finanční strategie tvoří nedílnou součást </a:t>
            </a:r>
            <a:r>
              <a:rPr lang="cs-CZ" sz="1600" dirty="0" smtClean="0"/>
              <a:t>finančního </a:t>
            </a:r>
            <a:r>
              <a:rPr lang="cs-CZ" sz="1600" dirty="0"/>
              <a:t>řízení </a:t>
            </a:r>
            <a:r>
              <a:rPr lang="cs-CZ" sz="1600" dirty="0" smtClean="0"/>
              <a:t>podniku</a:t>
            </a:r>
            <a:r>
              <a:rPr lang="cs-CZ" sz="1600" dirty="0"/>
              <a:t>, proto by </a:t>
            </a:r>
            <a:r>
              <a:rPr lang="cs-CZ" sz="1600" dirty="0" smtClean="0"/>
              <a:t>z ní </a:t>
            </a:r>
            <a:r>
              <a:rPr lang="cs-CZ" sz="1600" dirty="0"/>
              <a:t>měly vycházet veškeré finanční činnosti </a:t>
            </a:r>
            <a:r>
              <a:rPr lang="cs-CZ" sz="1600" dirty="0" smtClean="0"/>
              <a:t>dlouhodobého </a:t>
            </a:r>
            <a:r>
              <a:rPr lang="cs-CZ" sz="1600" dirty="0"/>
              <a:t>charakteru, zejména pak finanční plánování. Finanční strategii je pak nutné </a:t>
            </a:r>
            <a:r>
              <a:rPr lang="cs-CZ" sz="1600" dirty="0" smtClean="0"/>
              <a:t>upravovat</a:t>
            </a:r>
            <a:r>
              <a:rPr lang="cs-CZ" sz="1600" dirty="0"/>
              <a:t>, aktualizovat a řídit na základě změn ve vnějším finančním prostředí a výrazně </a:t>
            </a:r>
            <a:r>
              <a:rPr lang="cs-CZ" sz="1600" dirty="0" smtClean="0"/>
              <a:t>tak ovlivňovat finanční </a:t>
            </a:r>
            <a:r>
              <a:rPr lang="cs-CZ" sz="1600" dirty="0"/>
              <a:t>stabilitu podniku a přispívat </a:t>
            </a:r>
            <a:r>
              <a:rPr lang="cs-CZ" sz="1600" dirty="0" smtClean="0"/>
              <a:t>k růstu </a:t>
            </a:r>
            <a:r>
              <a:rPr lang="cs-CZ" sz="1600" dirty="0"/>
              <a:t>efektivnosti hospodaření podniku a </a:t>
            </a:r>
            <a:r>
              <a:rPr lang="cs-CZ" sz="1600" dirty="0" smtClean="0"/>
              <a:t>maximalizaci </a:t>
            </a:r>
            <a:r>
              <a:rPr lang="cs-CZ" sz="1600" dirty="0"/>
              <a:t>jeho tržní </a:t>
            </a:r>
            <a:r>
              <a:rPr lang="cs-CZ" sz="1600" dirty="0" smtClean="0"/>
              <a:t>hodnoty.</a:t>
            </a:r>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Finanční strategie I</a:t>
            </a:r>
            <a:endParaRPr lang="cs-CZ" dirty="0"/>
          </a:p>
        </p:txBody>
      </p:sp>
    </p:spTree>
    <p:extLst>
      <p:ext uri="{BB962C8B-B14F-4D97-AF65-F5344CB8AC3E}">
        <p14:creationId xmlns:p14="http://schemas.microsoft.com/office/powerpoint/2010/main" val="2975758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Finanční strategie představuje páteř finančního managementu a zahrnuje veškeré činnosti spojené s efektivním financováním podnikatelských aktivit směřujících k naplnění podnikové strategie a základních cílů podniku. </a:t>
            </a:r>
          </a:p>
          <a:p>
            <a:pPr algn="just"/>
            <a:r>
              <a:rPr lang="cs-CZ" sz="1600" dirty="0"/>
              <a:t>Nezbytnou součástí finanční strategie je přitom řízení nákladů kapitálu a optimalizace kapitálové struktury jako nezbytného předpokladu výsledné efektivnosti podnikové činnosti. </a:t>
            </a:r>
            <a:endParaRPr lang="cs-CZ" sz="1600" dirty="0" smtClean="0"/>
          </a:p>
          <a:p>
            <a:pPr algn="just"/>
            <a:endParaRPr lang="cs-CZ" sz="1600" dirty="0"/>
          </a:p>
          <a:p>
            <a:pPr algn="just"/>
            <a:r>
              <a:rPr lang="cs-CZ" sz="1600" dirty="0" smtClean="0"/>
              <a:t>Finanční strategie pro SBU může mít následující strukturu:</a:t>
            </a:r>
          </a:p>
          <a:p>
            <a:pPr lvl="1" algn="just"/>
            <a:r>
              <a:rPr lang="cs-CZ" sz="1600" dirty="0" smtClean="0"/>
              <a:t>Objem a způsob zajištění finančních zdrojů na reprodukci výroby</a:t>
            </a:r>
          </a:p>
          <a:p>
            <a:pPr lvl="1" algn="just"/>
            <a:r>
              <a:rPr lang="cs-CZ" sz="1600" dirty="0" smtClean="0"/>
              <a:t>Vymezení proporcí nákladových položek a jejich vývoj</a:t>
            </a:r>
          </a:p>
          <a:p>
            <a:pPr lvl="1" algn="just"/>
            <a:r>
              <a:rPr lang="cs-CZ" sz="1600" dirty="0" smtClean="0"/>
              <a:t>Tvorba a použití zisku</a:t>
            </a:r>
          </a:p>
          <a:p>
            <a:pPr lvl="1" algn="just"/>
            <a:r>
              <a:rPr lang="cs-CZ" sz="1600" dirty="0" smtClean="0"/>
              <a:t>Dividendová politika</a:t>
            </a:r>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Finanční strategie II</a:t>
            </a:r>
            <a:endParaRPr lang="cs-CZ" dirty="0"/>
          </a:p>
        </p:txBody>
      </p:sp>
    </p:spTree>
    <p:extLst>
      <p:ext uri="{BB962C8B-B14F-4D97-AF65-F5344CB8AC3E}">
        <p14:creationId xmlns:p14="http://schemas.microsoft.com/office/powerpoint/2010/main" val="1166436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finanční strategie</a:t>
            </a:r>
            <a:endParaRPr lang="cs-CZ" dirty="0"/>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Finanční strategie</a:t>
            </a:r>
            <a:endParaRPr lang="cs-CZ" sz="1600" dirty="0">
              <a:solidFill>
                <a:srgbClr val="000000"/>
              </a:solidFill>
            </a:endParaRPr>
          </a:p>
        </p:txBody>
      </p:sp>
      <p:sp>
        <p:nvSpPr>
          <p:cNvPr id="11" name="Obdélník 10"/>
          <p:cNvSpPr/>
          <p:nvPr/>
        </p:nvSpPr>
        <p:spPr>
          <a:xfrm>
            <a:off x="6672262" y="1210892"/>
            <a:ext cx="1860177" cy="30963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smtClean="0">
                <a:solidFill>
                  <a:srgbClr val="000000"/>
                </a:solidFill>
              </a:rPr>
              <a:t>Organizační složky</a:t>
            </a:r>
          </a:p>
          <a:p>
            <a:pPr>
              <a:spcAft>
                <a:spcPts val="600"/>
              </a:spcAft>
            </a:pPr>
            <a:r>
              <a:rPr lang="cs-CZ" sz="1600" dirty="0" smtClean="0">
                <a:solidFill>
                  <a:srgbClr val="000000"/>
                </a:solidFill>
              </a:rPr>
              <a:t>Informační systém</a:t>
            </a:r>
          </a:p>
          <a:p>
            <a:pPr>
              <a:spcAft>
                <a:spcPts val="600"/>
              </a:spcAft>
            </a:pPr>
            <a:r>
              <a:rPr lang="cs-CZ" sz="1600" dirty="0" smtClean="0">
                <a:solidFill>
                  <a:srgbClr val="000000"/>
                </a:solidFill>
              </a:rPr>
              <a:t>Kontrolní mechanismy</a:t>
            </a:r>
          </a:p>
          <a:p>
            <a:pPr>
              <a:spcAft>
                <a:spcPts val="600"/>
              </a:spcAft>
            </a:pPr>
            <a:r>
              <a:rPr lang="cs-CZ" sz="1600" dirty="0" smtClean="0">
                <a:solidFill>
                  <a:srgbClr val="000000"/>
                </a:solidFill>
              </a:rPr>
              <a:t>Právní vztahy</a:t>
            </a:r>
          </a:p>
          <a:p>
            <a:pPr>
              <a:spcAft>
                <a:spcPts val="600"/>
              </a:spcAft>
            </a:pPr>
            <a:r>
              <a:rPr lang="cs-CZ" sz="1600" dirty="0" smtClean="0">
                <a:solidFill>
                  <a:srgbClr val="000000"/>
                </a:solidFill>
              </a:rPr>
              <a:t>Daně</a:t>
            </a:r>
          </a:p>
          <a:p>
            <a:pPr>
              <a:spcAft>
                <a:spcPts val="600"/>
              </a:spcAft>
            </a:pPr>
            <a:r>
              <a:rPr lang="cs-CZ" sz="1600" dirty="0" smtClean="0">
                <a:solidFill>
                  <a:srgbClr val="000000"/>
                </a:solidFill>
              </a:rPr>
              <a:t>Informační výstupy pro třetí osoby</a:t>
            </a:r>
          </a:p>
          <a:p>
            <a:pPr>
              <a:spcAft>
                <a:spcPts val="600"/>
              </a:spcAft>
            </a:pPr>
            <a:r>
              <a:rPr lang="cs-CZ" sz="1600" dirty="0" smtClean="0">
                <a:solidFill>
                  <a:srgbClr val="000000"/>
                </a:solidFill>
              </a:rPr>
              <a:t>Vzdělávání v oblasti financování</a:t>
            </a:r>
          </a:p>
          <a:p>
            <a:pPr algn="ctr"/>
            <a:endParaRPr lang="cs-CZ" sz="1600" dirty="0">
              <a:solidFill>
                <a:srgbClr val="000000"/>
              </a:solidFill>
            </a:endParaRPr>
          </a:p>
        </p:txBody>
      </p:sp>
      <p:sp>
        <p:nvSpPr>
          <p:cNvPr id="12" name="Obdélník 11"/>
          <p:cNvSpPr/>
          <p:nvPr/>
        </p:nvSpPr>
        <p:spPr>
          <a:xfrm>
            <a:off x="4732783" y="844043"/>
            <a:ext cx="1838673"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Tržní hodnota SBU</a:t>
            </a:r>
            <a:endParaRPr lang="cs-CZ" sz="1600" dirty="0">
              <a:solidFill>
                <a:srgbClr val="000000"/>
              </a:solidFill>
            </a:endParaRPr>
          </a:p>
        </p:txBody>
      </p:sp>
      <p:sp>
        <p:nvSpPr>
          <p:cNvPr id="13" name="Obdélník 12"/>
          <p:cNvSpPr/>
          <p:nvPr/>
        </p:nvSpPr>
        <p:spPr>
          <a:xfrm>
            <a:off x="2364579" y="840922"/>
            <a:ext cx="2016224"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Dividendy, hospodářský výsledek</a:t>
            </a:r>
            <a:endParaRPr lang="cs-CZ" sz="1600" dirty="0">
              <a:solidFill>
                <a:srgbClr val="000000"/>
              </a:solidFill>
            </a:endParaRPr>
          </a:p>
        </p:txBody>
      </p:sp>
      <p:sp>
        <p:nvSpPr>
          <p:cNvPr id="14" name="Obdélník 13"/>
          <p:cNvSpPr/>
          <p:nvPr/>
        </p:nvSpPr>
        <p:spPr>
          <a:xfrm>
            <a:off x="414286" y="855589"/>
            <a:ext cx="1785761" cy="38043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smtClean="0">
                <a:solidFill>
                  <a:srgbClr val="000000"/>
                </a:solidFill>
              </a:rPr>
              <a:t>Obecné složky</a:t>
            </a:r>
          </a:p>
          <a:p>
            <a:pPr>
              <a:spcAft>
                <a:spcPts val="600"/>
              </a:spcAft>
            </a:pPr>
            <a:r>
              <a:rPr lang="cs-CZ" sz="1600" dirty="0" smtClean="0">
                <a:solidFill>
                  <a:srgbClr val="000000"/>
                </a:solidFill>
              </a:rPr>
              <a:t>Investice</a:t>
            </a:r>
          </a:p>
          <a:p>
            <a:pPr>
              <a:spcAft>
                <a:spcPts val="600"/>
              </a:spcAft>
            </a:pPr>
            <a:r>
              <a:rPr lang="cs-CZ" sz="1600" dirty="0" smtClean="0">
                <a:solidFill>
                  <a:srgbClr val="000000"/>
                </a:solidFill>
              </a:rPr>
              <a:t>Interní zdroje financování</a:t>
            </a:r>
          </a:p>
          <a:p>
            <a:pPr>
              <a:spcAft>
                <a:spcPts val="600"/>
              </a:spcAft>
            </a:pPr>
            <a:r>
              <a:rPr lang="cs-CZ" sz="1600" dirty="0" smtClean="0">
                <a:solidFill>
                  <a:srgbClr val="000000"/>
                </a:solidFill>
              </a:rPr>
              <a:t>Externí zdroje financování</a:t>
            </a:r>
          </a:p>
          <a:p>
            <a:pPr>
              <a:spcAft>
                <a:spcPts val="600"/>
              </a:spcAft>
            </a:pPr>
            <a:r>
              <a:rPr lang="cs-CZ" sz="1600" dirty="0" smtClean="0">
                <a:solidFill>
                  <a:srgbClr val="000000"/>
                </a:solidFill>
              </a:rPr>
              <a:t>Řízení pohledávek a závazků</a:t>
            </a:r>
          </a:p>
          <a:p>
            <a:pPr>
              <a:spcAft>
                <a:spcPts val="600"/>
              </a:spcAft>
            </a:pPr>
            <a:r>
              <a:rPr lang="cs-CZ" sz="1600" dirty="0" smtClean="0">
                <a:solidFill>
                  <a:srgbClr val="000000"/>
                </a:solidFill>
              </a:rPr>
              <a:t>Řízení hotovosti</a:t>
            </a:r>
          </a:p>
          <a:p>
            <a:pPr>
              <a:spcAft>
                <a:spcPts val="600"/>
              </a:spcAft>
            </a:pPr>
            <a:r>
              <a:rPr lang="cs-CZ" sz="1600" dirty="0" smtClean="0">
                <a:solidFill>
                  <a:srgbClr val="000000"/>
                </a:solidFill>
              </a:rPr>
              <a:t>Finanční aspekty zásob a nedokončené výroby</a:t>
            </a:r>
          </a:p>
          <a:p>
            <a:pPr algn="ctr"/>
            <a:endParaRPr lang="cs-CZ" sz="1600" dirty="0">
              <a:solidFill>
                <a:srgbClr val="000000"/>
              </a:solidFill>
            </a:endParaRPr>
          </a:p>
        </p:txBody>
      </p:sp>
      <p:sp>
        <p:nvSpPr>
          <p:cNvPr id="15" name="Obdélník 14"/>
          <p:cNvSpPr/>
          <p:nvPr/>
        </p:nvSpPr>
        <p:spPr>
          <a:xfrm>
            <a:off x="4625826" y="3811600"/>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Náklady</a:t>
            </a:r>
            <a:endParaRPr lang="cs-CZ" sz="1600" dirty="0">
              <a:solidFill>
                <a:srgbClr val="000000"/>
              </a:solidFill>
            </a:endParaRPr>
          </a:p>
        </p:txBody>
      </p:sp>
      <p:sp>
        <p:nvSpPr>
          <p:cNvPr id="17" name="Obdélník 16"/>
          <p:cNvSpPr/>
          <p:nvPr/>
        </p:nvSpPr>
        <p:spPr>
          <a:xfrm>
            <a:off x="2761936" y="3809679"/>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Tržby</a:t>
            </a:r>
            <a:endParaRPr lang="cs-CZ" sz="1600" dirty="0">
              <a:solidFill>
                <a:srgbClr val="000000"/>
              </a:solidFill>
            </a:endParaRPr>
          </a:p>
        </p:txBody>
      </p:sp>
      <p:cxnSp>
        <p:nvCxnSpPr>
          <p:cNvPr id="25" name="Přímá spojnice se šipkou 24"/>
          <p:cNvCxnSpPr/>
          <p:nvPr/>
        </p:nvCxnSpPr>
        <p:spPr>
          <a:xfrm flipV="1">
            <a:off x="3635896"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625826" y="2976223"/>
            <a:ext cx="394556" cy="7607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193891" y="1547334"/>
            <a:ext cx="826491" cy="7506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Přímá spojnice se šipkou 23"/>
          <p:cNvCxnSpPr>
            <a:stCxn id="14" idx="3"/>
          </p:cNvCxnSpPr>
          <p:nvPr/>
        </p:nvCxnSpPr>
        <p:spPr>
          <a:xfrm flipV="1">
            <a:off x="2200047" y="2499744"/>
            <a:ext cx="1291833" cy="2580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09365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Strategie výzkumu, vývoje a rozvoje </a:t>
            </a:r>
            <a:r>
              <a:rPr lang="cs-CZ" sz="1600" dirty="0"/>
              <a:t>je určujícím </a:t>
            </a:r>
            <a:r>
              <a:rPr lang="cs-CZ" sz="1600" dirty="0" smtClean="0"/>
              <a:t>prvkem </a:t>
            </a:r>
            <a:r>
              <a:rPr lang="cs-CZ" sz="1600" dirty="0"/>
              <a:t>pro stanovení a tempa firemních inovací. Je evidentní, že právě zaměření na specifický typ inovací do značné míry ovlivňuje schopnost podniku vytvářet konkurenční výhodu a zvyšovat tak nejen hodnotu podniku, ale rovněž pravděpodobnost jejího přežití. </a:t>
            </a:r>
          </a:p>
          <a:p>
            <a:pPr algn="just"/>
            <a:r>
              <a:rPr lang="cs-CZ" sz="1600" dirty="0"/>
              <a:t>Samotné plánování výzkumných aktivit je velmi náročné, neboť je spojeno s řadou nejistot, což vede k tomu, že řada rozvojových aktivit vůbec nedospěje k cíli, případně stanoveného cíle dosáhne za změněných podmínek. </a:t>
            </a:r>
            <a:endParaRPr lang="cs-CZ" sz="1600" dirty="0" smtClean="0"/>
          </a:p>
          <a:p>
            <a:pPr algn="just"/>
            <a:r>
              <a:rPr lang="cs-CZ" sz="1600" dirty="0" smtClean="0"/>
              <a:t>Formulace </a:t>
            </a:r>
            <a:r>
              <a:rPr lang="cs-CZ" sz="1600" dirty="0"/>
              <a:t>strategie výzkumu a vývoje je svým charakterem expertní činností, vyžadující kombinaci racionálních, empirických a intuitivních přístupů</a:t>
            </a:r>
            <a:r>
              <a:rPr lang="cs-CZ" sz="1600" dirty="0" smtClean="0"/>
              <a:t>.</a:t>
            </a:r>
            <a:endParaRPr lang="cs-CZ" sz="1600" dirty="0"/>
          </a:p>
          <a:p>
            <a:pPr algn="just"/>
            <a:r>
              <a:rPr lang="cs-CZ" sz="1600" dirty="0"/>
              <a:t>Výstupem strategického plánu výzkumu a vývoje je naplánování zásadních inovací a technických zlepšení, které se významným způsobem promítnou do zvýšení konkurenceschopnosti podniku. Součástí je i skladba nákladů potřebných pro zajištění výzkumných aktivit, včetně externích služeb. </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Výzkumně-vývojová strategie</a:t>
            </a:r>
            <a:endParaRPr lang="cs-CZ" dirty="0"/>
          </a:p>
        </p:txBody>
      </p:sp>
    </p:spTree>
    <p:extLst>
      <p:ext uri="{BB962C8B-B14F-4D97-AF65-F5344CB8AC3E}">
        <p14:creationId xmlns:p14="http://schemas.microsoft.com/office/powerpoint/2010/main" val="1603805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výzkumně-vývojové strategie</a:t>
            </a:r>
            <a:endParaRPr lang="cs-CZ" dirty="0"/>
          </a:p>
        </p:txBody>
      </p:sp>
      <p:sp>
        <p:nvSpPr>
          <p:cNvPr id="2" name="Obdélník 1"/>
          <p:cNvSpPr/>
          <p:nvPr/>
        </p:nvSpPr>
        <p:spPr>
          <a:xfrm>
            <a:off x="3491880" y="2268995"/>
            <a:ext cx="1368152" cy="6901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Strategie výzkumu a vývoje</a:t>
            </a:r>
            <a:endParaRPr lang="cs-CZ" sz="1600" dirty="0">
              <a:solidFill>
                <a:srgbClr val="000000"/>
              </a:solidFill>
            </a:endParaRPr>
          </a:p>
        </p:txBody>
      </p:sp>
      <p:sp>
        <p:nvSpPr>
          <p:cNvPr id="6" name="Obdélník 5"/>
          <p:cNvSpPr/>
          <p:nvPr/>
        </p:nvSpPr>
        <p:spPr>
          <a:xfrm>
            <a:off x="1259632" y="3784859"/>
            <a:ext cx="1872208" cy="738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Finanční zabezpečení výzkumu a vývoje</a:t>
            </a:r>
            <a:endParaRPr lang="cs-CZ" sz="1600" dirty="0">
              <a:solidFill>
                <a:srgbClr val="000000"/>
              </a:solidFill>
            </a:endParaRPr>
          </a:p>
        </p:txBody>
      </p:sp>
      <p:sp>
        <p:nvSpPr>
          <p:cNvPr id="8" name="Obdélník 7"/>
          <p:cNvSpPr/>
          <p:nvPr/>
        </p:nvSpPr>
        <p:spPr>
          <a:xfrm>
            <a:off x="6649360" y="2750565"/>
            <a:ext cx="178646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Základní cíle pro výzkum a vývoj</a:t>
            </a:r>
            <a:endParaRPr lang="cs-CZ" sz="1600" dirty="0">
              <a:solidFill>
                <a:srgbClr val="000000"/>
              </a:solidFill>
            </a:endParaRPr>
          </a:p>
        </p:txBody>
      </p:sp>
      <p:sp>
        <p:nvSpPr>
          <p:cNvPr id="9" name="Obdélník 8"/>
          <p:cNvSpPr/>
          <p:nvPr/>
        </p:nvSpPr>
        <p:spPr>
          <a:xfrm>
            <a:off x="315647" y="2457472"/>
            <a:ext cx="2141491" cy="8456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Spolupráce s externími výzkumnými pracovišti a VŠ</a:t>
            </a:r>
            <a:endParaRPr lang="cs-CZ" sz="1600" dirty="0">
              <a:solidFill>
                <a:srgbClr val="000000"/>
              </a:solidFill>
            </a:endParaRPr>
          </a:p>
        </p:txBody>
      </p:sp>
      <p:sp>
        <p:nvSpPr>
          <p:cNvPr id="11" name="Obdélník 10"/>
          <p:cNvSpPr/>
          <p:nvPr/>
        </p:nvSpPr>
        <p:spPr>
          <a:xfrm>
            <a:off x="6444207" y="1714922"/>
            <a:ext cx="2186121" cy="7987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Motivace výzkumných a vývojových pracovníků</a:t>
            </a:r>
            <a:endParaRPr lang="cs-CZ" sz="1600" dirty="0">
              <a:solidFill>
                <a:srgbClr val="000000"/>
              </a:solidFill>
            </a:endParaRPr>
          </a:p>
        </p:txBody>
      </p:sp>
      <p:sp>
        <p:nvSpPr>
          <p:cNvPr id="12" name="Obdélník 11"/>
          <p:cNvSpPr/>
          <p:nvPr/>
        </p:nvSpPr>
        <p:spPr>
          <a:xfrm>
            <a:off x="5181599" y="855588"/>
            <a:ext cx="1838673" cy="7705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VTEI a informační podpora výzkumu a vývoje</a:t>
            </a:r>
            <a:endParaRPr lang="cs-CZ" sz="1600" dirty="0">
              <a:solidFill>
                <a:srgbClr val="000000"/>
              </a:solidFill>
            </a:endParaRP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Lidské zdroje</a:t>
            </a:r>
            <a:endParaRPr lang="cs-CZ" sz="1600" dirty="0">
              <a:solidFill>
                <a:srgbClr val="000000"/>
              </a:solidFill>
            </a:endParaRPr>
          </a:p>
        </p:txBody>
      </p:sp>
      <p:sp>
        <p:nvSpPr>
          <p:cNvPr id="15" name="Obdélník 14"/>
          <p:cNvSpPr/>
          <p:nvPr/>
        </p:nvSpPr>
        <p:spPr>
          <a:xfrm>
            <a:off x="5466225" y="3759882"/>
            <a:ext cx="2255377"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Materiální zabezpečení výzkumu a vývoje</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Licenční politika</a:t>
            </a:r>
            <a:endParaRPr lang="cs-CZ" sz="1600" dirty="0">
              <a:solidFill>
                <a:srgbClr val="000000"/>
              </a:solidFill>
            </a:endParaRP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flipV="1">
            <a:off x="2457138" y="2750565"/>
            <a:ext cx="1078696" cy="2399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49138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Strategie řízení lidských zdrojů, nebo také </a:t>
            </a:r>
            <a:r>
              <a:rPr lang="cs-CZ" sz="1600" b="1" dirty="0"/>
              <a:t>personální strategie</a:t>
            </a:r>
            <a:r>
              <a:rPr lang="cs-CZ" sz="1600" dirty="0"/>
              <a:t>, je v současné době, kdy jsou lidé v organizacích považování za největší bohatství organizace, za jednu z nejdůležitějších částí podnikové strategie. Strategická povaha řízení lidských zdrojů má přímou souvislost se stále sofistikovanějšími metodami produkce a s potřebou kvalifikovaného kapitálu, jehož výchova a vzdělání má také dlouhodobý charakter.</a:t>
            </a:r>
            <a:endParaRPr lang="cs-CZ" sz="1600" dirty="0" smtClean="0"/>
          </a:p>
          <a:p>
            <a:pPr algn="just"/>
            <a:r>
              <a:rPr lang="cs-CZ" sz="1600" dirty="0" smtClean="0"/>
              <a:t>Strategický </a:t>
            </a:r>
            <a:r>
              <a:rPr lang="cs-CZ" sz="1600" dirty="0"/>
              <a:t>plán řízení lidských </a:t>
            </a:r>
            <a:r>
              <a:rPr lang="cs-CZ" sz="1600" dirty="0" smtClean="0"/>
              <a:t>zdrojů </a:t>
            </a:r>
            <a:r>
              <a:rPr lang="cs-CZ" sz="1600" dirty="0"/>
              <a:t>odpovídá na otázku kolik pracovníků, v jaké věkové, generové, vzdělanostní a profesní struktuře bude zapotřebí pro splnění strategických cílů organizace. </a:t>
            </a:r>
            <a:endParaRPr lang="cs-CZ" sz="1600" dirty="0" smtClean="0"/>
          </a:p>
          <a:p>
            <a:pPr algn="just"/>
            <a:r>
              <a:rPr lang="cs-CZ" sz="1600" dirty="0" smtClean="0"/>
              <a:t>Výchozím </a:t>
            </a:r>
            <a:r>
              <a:rPr lang="cs-CZ" sz="1600" dirty="0"/>
              <a:t>bodem pro strategických plán lidských </a:t>
            </a:r>
            <a:r>
              <a:rPr lang="cs-CZ" sz="1600" dirty="0" smtClean="0"/>
              <a:t>zdrojů </a:t>
            </a:r>
            <a:r>
              <a:rPr lang="cs-CZ" sz="1600" dirty="0"/>
              <a:t>je analýza pracovních pozic a analýza disponibilních personálních zdrojů v organizaci. </a:t>
            </a:r>
            <a:endParaRPr lang="cs-CZ" sz="1600" dirty="0" smtClean="0"/>
          </a:p>
          <a:p>
            <a:pPr algn="just"/>
            <a:r>
              <a:rPr lang="cs-CZ" sz="1600" dirty="0" smtClean="0"/>
              <a:t>Základním </a:t>
            </a:r>
            <a:r>
              <a:rPr lang="cs-CZ" sz="1600" dirty="0"/>
              <a:t>informačním vstupem do strategického plánu lidských zdrojů jsou specifické požadavky jednotlivých úvarů na pracovní sílu. </a:t>
            </a:r>
          </a:p>
          <a:p>
            <a:pPr algn="just"/>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Personální strategie I</a:t>
            </a:r>
            <a:endParaRPr lang="cs-CZ" dirty="0"/>
          </a:p>
        </p:txBody>
      </p:sp>
    </p:spTree>
    <p:extLst>
      <p:ext uri="{BB962C8B-B14F-4D97-AF65-F5344CB8AC3E}">
        <p14:creationId xmlns:p14="http://schemas.microsoft.com/office/powerpoint/2010/main" val="100088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Potřeba plánování pracovníků a zvládnutí všech úkonů souvisejících s jejich řízením znamená pro podnik významnou konkurenční výhodu. Mnoho organizací se stává tzv. učícími se organizacemi, kde je na vzdělávání a rozvoj pracovníků kladen značný důraz a kromě znalostí a dovedností je cílem také budování firemní kultury. Ta pak tvoří rámec, v němž fungují i ostatní fáze řízení lidských zdrojů. </a:t>
            </a:r>
            <a:endParaRPr lang="cs-CZ" sz="1600" dirty="0" smtClean="0"/>
          </a:p>
          <a:p>
            <a:pPr algn="just"/>
            <a:r>
              <a:rPr lang="cs-CZ" sz="1600" dirty="0" smtClean="0"/>
              <a:t>Zajistit </a:t>
            </a:r>
            <a:r>
              <a:rPr lang="cs-CZ" sz="1600" dirty="0"/>
              <a:t>soulad těchto činností, resp. celé strategie řízení lidských zdrojů s ostatními procesy v podniku, to je velký úkol každého managementu, protože jen tak je možné v konkurenčním prostředí přežít a fungovat</a:t>
            </a:r>
            <a:r>
              <a:rPr lang="cs-CZ" sz="1600" dirty="0" smtClean="0"/>
              <a:t>.</a:t>
            </a:r>
            <a:endParaRPr lang="cs-CZ" sz="1600" dirty="0"/>
          </a:p>
          <a:p>
            <a:pPr algn="just"/>
            <a:r>
              <a:rPr lang="cs-CZ" sz="1600" dirty="0"/>
              <a:t>Strategické řízení lidských zdrojů je integrováno do strategie organizace a podporuje dosahování strategických cílů organizace</a:t>
            </a:r>
            <a:r>
              <a:rPr lang="cs-CZ" sz="1600" dirty="0" smtClean="0"/>
              <a:t>.</a:t>
            </a:r>
          </a:p>
          <a:p>
            <a:pPr algn="just"/>
            <a:r>
              <a:rPr lang="cs-CZ" sz="1600" dirty="0"/>
              <a:t>Strategické řízení lidských zdrojů je komplexní činnost, která navazuje na strategii organizace. Vymezuje běžné personální činnosti tak, aby svými výstupy podporovaly dosahování strategických cílů a vytváření přidané </a:t>
            </a:r>
            <a:r>
              <a:rPr lang="cs-CZ" sz="1600" dirty="0" smtClean="0"/>
              <a:t>hodnoty.</a:t>
            </a:r>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Personální strategie II</a:t>
            </a:r>
            <a:endParaRPr lang="cs-CZ" dirty="0"/>
          </a:p>
        </p:txBody>
      </p:sp>
    </p:spTree>
    <p:extLst>
      <p:ext uri="{BB962C8B-B14F-4D97-AF65-F5344CB8AC3E}">
        <p14:creationId xmlns:p14="http://schemas.microsoft.com/office/powerpoint/2010/main" val="3584044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Business strategie specifikuje způsob chování a soutěžení podnikatelského subjektu na vymezeném trhu a v konkrétním odvětví. V průběhu procesu specifikace vhodné business strategie by manažeři </a:t>
            </a:r>
            <a:r>
              <a:rPr lang="cs-CZ" sz="1600" dirty="0" smtClean="0"/>
              <a:t>měli odpovědět </a:t>
            </a:r>
            <a:r>
              <a:rPr lang="cs-CZ" sz="1600" dirty="0"/>
              <a:t>na tyto otázky:</a:t>
            </a:r>
          </a:p>
          <a:p>
            <a:pPr lvl="1" algn="just"/>
            <a:r>
              <a:rPr lang="cs-CZ" sz="1600" dirty="0"/>
              <a:t>KDO je můj zákazník, resp. zákaznický segment?</a:t>
            </a:r>
          </a:p>
          <a:p>
            <a:pPr lvl="1" algn="just"/>
            <a:r>
              <a:rPr lang="cs-CZ" sz="1600" dirty="0"/>
              <a:t>CO si zákazníci přejí, potřebují a požadují, aby byli spokojeni? </a:t>
            </a:r>
          </a:p>
          <a:p>
            <a:pPr lvl="1" algn="just"/>
            <a:r>
              <a:rPr lang="cs-CZ" sz="1600" dirty="0"/>
              <a:t>PROČ chceme potřeby a přání zákazníků uspokojit?</a:t>
            </a:r>
          </a:p>
          <a:p>
            <a:pPr lvl="1" algn="just"/>
            <a:r>
              <a:rPr lang="cs-CZ" sz="1600" dirty="0"/>
              <a:t>JAK můžeme uspokojit přání a potřeby našich zákazníků</a:t>
            </a:r>
            <a:r>
              <a:rPr lang="cs-CZ" sz="1600" dirty="0" smtClean="0"/>
              <a:t>?</a:t>
            </a:r>
          </a:p>
          <a:p>
            <a:pPr lvl="0" algn="just"/>
            <a:r>
              <a:rPr lang="cs-CZ" sz="1600" dirty="0"/>
              <a:t>Při formulaci efektivní business strategie je potřeba mít na paměti jednak vliv podniku (vliv nákladů a vliv ceny), ale také vliv odvětví, potažmo hybné síly odvětví a strategické zájmové skupiny. </a:t>
            </a:r>
            <a:endParaRPr lang="cs-CZ" sz="1600" dirty="0" smtClean="0"/>
          </a:p>
          <a:p>
            <a:pPr lvl="0" algn="just"/>
            <a:r>
              <a:rPr lang="cs-CZ" sz="1600" dirty="0" smtClean="0"/>
              <a:t>Business </a:t>
            </a:r>
            <a:r>
              <a:rPr lang="cs-CZ" sz="1600" dirty="0"/>
              <a:t>strategie by měla dát odpověď na otázku jak soutěžit, vystupovat vůči konkurenci. Business strategii determinuje strategická pozice podniku, založená na nákladech a tvorbě hodnoty, na konkrétním trhu.</a:t>
            </a:r>
          </a:p>
          <a:p>
            <a:pPr marL="457200" lvl="1"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Specifika business strategie</a:t>
            </a:r>
            <a:endParaRPr lang="cs-CZ" dirty="0"/>
          </a:p>
        </p:txBody>
      </p:sp>
    </p:spTree>
    <p:extLst>
      <p:ext uri="{BB962C8B-B14F-4D97-AF65-F5344CB8AC3E}">
        <p14:creationId xmlns:p14="http://schemas.microsoft.com/office/powerpoint/2010/main" val="1925797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Hlavním cílem strategického řízení lidských zdrojů je formulovat postoj organizace k personálním záležitostem, což umožňuje a usnadňuje strategická rozhodnutí s cílem zabezpečit pro organizaci kvalifikované, oddané a motivované </a:t>
            </a:r>
            <a:r>
              <a:rPr lang="cs-CZ" sz="1600" dirty="0" smtClean="0"/>
              <a:t>pracovníky. </a:t>
            </a:r>
            <a:r>
              <a:rPr lang="cs-CZ" sz="1600" dirty="0"/>
              <a:t>Snahou je dosáhnout optimální rovnováhu mezi tvrdými a měkkými </a:t>
            </a:r>
            <a:r>
              <a:rPr lang="cs-CZ" sz="1600" dirty="0" smtClean="0"/>
              <a:t>prvky.</a:t>
            </a:r>
          </a:p>
          <a:p>
            <a:pPr algn="just"/>
            <a:r>
              <a:rPr lang="cs-CZ" sz="1600" dirty="0"/>
              <a:t>Typy strategií lidských zdrojů vychází z činnosti organizace, jejího předmětu činnosti, struktury, hierarchie a především hodnot. Některé strategie lidských zdrojů jsou detailní, rozpracovávají všechny části oblasti řízení lidských zdrojů, jiné jsou pouze obecnými proklamacemi. Lze rozlišit 2 základní typy strategií:</a:t>
            </a:r>
          </a:p>
          <a:p>
            <a:pPr lvl="1" algn="just"/>
            <a:r>
              <a:rPr lang="cs-CZ" sz="1600" dirty="0"/>
              <a:t>rámcové strategie – podle Armstronga a </a:t>
            </a:r>
            <a:r>
              <a:rPr lang="cs-CZ" sz="1600" dirty="0" err="1"/>
              <a:t>Taylora</a:t>
            </a:r>
            <a:r>
              <a:rPr lang="cs-CZ" sz="1600" dirty="0"/>
              <a:t> (2015) jsou rámcové strategie obecné záměry organizace v oblasti řízení a rozvoje pracovníků, Dvořáková a kol. (2012) charakterizuje tyto strategie jako komplexní strategie transformace (změny) vedoucí ke změně v organizaci a změně hodnot  a kultury;</a:t>
            </a:r>
          </a:p>
          <a:p>
            <a:pPr lvl="1" algn="just"/>
            <a:r>
              <a:rPr lang="cs-CZ" sz="1600" dirty="0"/>
              <a:t>specifické strategie jsou zaměřeny na určitou oblast personální činnosti a v čase je zde vidět změna vycházející z rozvoje řízení lidských zdrojů.</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Personální strategie III</a:t>
            </a:r>
            <a:endParaRPr lang="cs-CZ" dirty="0"/>
          </a:p>
        </p:txBody>
      </p:sp>
    </p:spTree>
    <p:extLst>
      <p:ext uri="{BB962C8B-B14F-4D97-AF65-F5344CB8AC3E}">
        <p14:creationId xmlns:p14="http://schemas.microsoft.com/office/powerpoint/2010/main" val="1207933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personální strategie</a:t>
            </a:r>
            <a:endParaRPr lang="cs-CZ" dirty="0"/>
          </a:p>
        </p:txBody>
      </p:sp>
      <p:sp>
        <p:nvSpPr>
          <p:cNvPr id="2" name="Obdélník 1"/>
          <p:cNvSpPr/>
          <p:nvPr/>
        </p:nvSpPr>
        <p:spPr>
          <a:xfrm>
            <a:off x="3491880" y="2268995"/>
            <a:ext cx="1368152" cy="6901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Personální strategie</a:t>
            </a:r>
            <a:endParaRPr lang="cs-CZ" sz="1600" dirty="0">
              <a:solidFill>
                <a:srgbClr val="000000"/>
              </a:solidFill>
            </a:endParaRPr>
          </a:p>
        </p:txBody>
      </p:sp>
      <p:sp>
        <p:nvSpPr>
          <p:cNvPr id="6" name="Obdélník 5"/>
          <p:cNvSpPr/>
          <p:nvPr/>
        </p:nvSpPr>
        <p:spPr>
          <a:xfrm>
            <a:off x="1009120" y="3585491"/>
            <a:ext cx="1872208" cy="738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Mzdový vývoj</a:t>
            </a:r>
            <a:endParaRPr lang="cs-CZ" sz="1600" dirty="0">
              <a:solidFill>
                <a:srgbClr val="000000"/>
              </a:solidFill>
            </a:endParaRPr>
          </a:p>
        </p:txBody>
      </p:sp>
      <p:sp>
        <p:nvSpPr>
          <p:cNvPr id="8" name="Obdélník 7"/>
          <p:cNvSpPr/>
          <p:nvPr/>
        </p:nvSpPr>
        <p:spPr>
          <a:xfrm>
            <a:off x="6649360" y="2750565"/>
            <a:ext cx="178646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Péče o pracovníky</a:t>
            </a:r>
            <a:endParaRPr lang="cs-CZ" sz="1600" dirty="0">
              <a:solidFill>
                <a:srgbClr val="000000"/>
              </a:solidFill>
            </a:endParaRPr>
          </a:p>
        </p:txBody>
      </p:sp>
      <p:sp>
        <p:nvSpPr>
          <p:cNvPr id="9" name="Obdélník 8"/>
          <p:cNvSpPr/>
          <p:nvPr/>
        </p:nvSpPr>
        <p:spPr>
          <a:xfrm>
            <a:off x="466797" y="1949073"/>
            <a:ext cx="1989594" cy="60457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Produktivita a mzdy</a:t>
            </a:r>
            <a:endParaRPr lang="cs-CZ" sz="1600" dirty="0">
              <a:solidFill>
                <a:srgbClr val="000000"/>
              </a:solidFill>
            </a:endParaRPr>
          </a:p>
        </p:txBody>
      </p:sp>
      <p:sp>
        <p:nvSpPr>
          <p:cNvPr id="11" name="Obdélník 10"/>
          <p:cNvSpPr/>
          <p:nvPr/>
        </p:nvSpPr>
        <p:spPr>
          <a:xfrm>
            <a:off x="6444207" y="1950165"/>
            <a:ext cx="2186121" cy="5635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Motivace pracovníků</a:t>
            </a:r>
            <a:endParaRPr lang="cs-CZ" sz="1600" dirty="0">
              <a:solidFill>
                <a:srgbClr val="000000"/>
              </a:solidFill>
            </a:endParaRPr>
          </a:p>
        </p:txBody>
      </p:sp>
      <p:sp>
        <p:nvSpPr>
          <p:cNvPr id="12" name="Obdélník 11"/>
          <p:cNvSpPr/>
          <p:nvPr/>
        </p:nvSpPr>
        <p:spPr>
          <a:xfrm>
            <a:off x="5181599" y="855588"/>
            <a:ext cx="2054697" cy="7705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Kvalifikační struktura</a:t>
            </a:r>
            <a:endParaRPr lang="cs-CZ" sz="1600" dirty="0">
              <a:solidFill>
                <a:srgbClr val="000000"/>
              </a:solidFill>
            </a:endParaRPr>
          </a:p>
        </p:txBody>
      </p:sp>
      <p:sp>
        <p:nvSpPr>
          <p:cNvPr id="13" name="Obdélník 12"/>
          <p:cNvSpPr/>
          <p:nvPr/>
        </p:nvSpPr>
        <p:spPr>
          <a:xfrm>
            <a:off x="2483768" y="829203"/>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5" name="Obdélník 14"/>
          <p:cNvSpPr/>
          <p:nvPr/>
        </p:nvSpPr>
        <p:spPr>
          <a:xfrm>
            <a:off x="5466225" y="3759882"/>
            <a:ext cx="2255377"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Bezpečnost a ochrana zdraví při práci</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Firemní kultura</a:t>
            </a:r>
            <a:endParaRPr lang="cs-CZ" sz="1600" dirty="0">
              <a:solidFill>
                <a:srgbClr val="000000"/>
              </a:solidFill>
            </a:endParaRPr>
          </a:p>
        </p:txBody>
      </p:sp>
      <p:cxnSp>
        <p:nvCxnSpPr>
          <p:cNvPr id="19" name="Přímá spojnice se šipkou 18"/>
          <p:cNvCxnSpPr>
            <a:stCxn id="9" idx="3"/>
          </p:cNvCxnSpPr>
          <p:nvPr/>
        </p:nvCxnSpPr>
        <p:spPr>
          <a:xfrm>
            <a:off x="2456391" y="2251361"/>
            <a:ext cx="950131" cy="3022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854680" y="2778578"/>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17248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Základním úkolem investičního </a:t>
            </a:r>
            <a:r>
              <a:rPr lang="cs-CZ" sz="1600" dirty="0" smtClean="0"/>
              <a:t>procesu, a potažmo </a:t>
            </a:r>
            <a:r>
              <a:rPr lang="cs-CZ" sz="1600" b="1" dirty="0" smtClean="0"/>
              <a:t>investiční strategie</a:t>
            </a:r>
            <a:r>
              <a:rPr lang="cs-CZ" sz="1600" dirty="0" smtClean="0"/>
              <a:t>, </a:t>
            </a:r>
            <a:r>
              <a:rPr lang="cs-CZ" sz="1600" dirty="0"/>
              <a:t>je zabezpečení strategických potřeb podniku, bez kterých by nebylo možné jeho správné fungování a prosperita v hospodářské soutěži s konkurenty. </a:t>
            </a:r>
            <a:endParaRPr lang="cs-CZ" sz="1600" dirty="0" smtClean="0"/>
          </a:p>
          <a:p>
            <a:pPr algn="just"/>
            <a:r>
              <a:rPr lang="cs-CZ" sz="1600" dirty="0"/>
              <a:t>Investiční strategii lze definovat jako soubor pravidel, chování, procesů a metod, které aktivnímu investorovi umožňují efektivní výběr investičních instrumentů. </a:t>
            </a:r>
            <a:endParaRPr lang="cs-CZ" sz="1600" dirty="0" smtClean="0"/>
          </a:p>
          <a:p>
            <a:pPr algn="just"/>
            <a:r>
              <a:rPr lang="cs-CZ" sz="1600" dirty="0"/>
              <a:t>Hlavní investiční strategie využívají nástroje a </a:t>
            </a:r>
            <a:r>
              <a:rPr lang="cs-CZ" sz="1600" dirty="0" smtClean="0"/>
              <a:t>techniky fundamentální analýzy</a:t>
            </a:r>
            <a:r>
              <a:rPr lang="cs-CZ" sz="1600" dirty="0"/>
              <a:t> </a:t>
            </a:r>
            <a:r>
              <a:rPr lang="cs-CZ" sz="1600" dirty="0" smtClean="0"/>
              <a:t>s </a:t>
            </a:r>
            <a:r>
              <a:rPr lang="cs-CZ" sz="1600" dirty="0"/>
              <a:t>cílem odhalit vnitřní nebo-</a:t>
            </a:r>
            <a:r>
              <a:rPr lang="cs-CZ" sz="1600" dirty="0" err="1"/>
              <a:t>li</a:t>
            </a:r>
            <a:r>
              <a:rPr lang="cs-CZ" sz="1600" dirty="0"/>
              <a:t> správnou hodnotu akcie. Pro odhad vnitřní hodnoty se používá </a:t>
            </a:r>
            <a:r>
              <a:rPr lang="cs-CZ" sz="1600" dirty="0" smtClean="0"/>
              <a:t>řada modelů, </a:t>
            </a:r>
            <a:r>
              <a:rPr lang="cs-CZ" sz="1600" dirty="0"/>
              <a:t>jako je dividendový diskontní model nebo EVA</a:t>
            </a:r>
            <a:r>
              <a:rPr lang="cs-CZ" sz="1600" dirty="0" smtClean="0"/>
              <a:t>.</a:t>
            </a:r>
          </a:p>
          <a:p>
            <a:pPr algn="just"/>
            <a:r>
              <a:rPr lang="cs-CZ" sz="1600" dirty="0"/>
              <a:t>Při výběru vhodného investičního instrumentu bereme v úvahu celou řadu různých kritérií a navíc těmto kritériím dáváme různou váhu. Mnoho kritérií má kvalitativní povahu, takže je téměř nemožné jejich vliv na investici změřit. Můžeme znát velikost zisku společnosti, ale problémy nastávají například při ocenění hodnoty značky nebo kvality managementu. Trhy jsou rovněž často pod vlivem emocí a sentimentů investorů a akcie tak nereflektují fundamentální faktory.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Investiční strategie I</a:t>
            </a:r>
            <a:endParaRPr lang="cs-CZ" dirty="0"/>
          </a:p>
        </p:txBody>
      </p:sp>
    </p:spTree>
    <p:extLst>
      <p:ext uri="{BB962C8B-B14F-4D97-AF65-F5344CB8AC3E}">
        <p14:creationId xmlns:p14="http://schemas.microsoft.com/office/powerpoint/2010/main" val="2108310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560840"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Volba </a:t>
            </a:r>
            <a:r>
              <a:rPr lang="cs-CZ" sz="1600" dirty="0"/>
              <a:t>konkrétní investiční strategie potom závisí především na požadované výnosnosti při určité investorem akceptovatelné míře rizika.</a:t>
            </a:r>
            <a:endParaRPr lang="cs-CZ" sz="1600" dirty="0" smtClean="0"/>
          </a:p>
          <a:p>
            <a:pPr algn="just"/>
            <a:r>
              <a:rPr lang="cs-CZ" sz="1600" dirty="0" smtClean="0"/>
              <a:t>Valach </a:t>
            </a:r>
            <a:r>
              <a:rPr lang="cs-CZ" sz="1600" dirty="0"/>
              <a:t>(2006) rozlišuje několik typů investičních strategií. V rámci </a:t>
            </a:r>
            <a:r>
              <a:rPr lang="cs-CZ" sz="1600" i="1" dirty="0"/>
              <a:t>strategie maximalizace ročních výnosů </a:t>
            </a:r>
            <a:r>
              <a:rPr lang="cs-CZ" sz="1600" dirty="0"/>
              <a:t>investor dává přednost co nejvyšším ročním výnosům a nehledí na růst ceny investice či na její udržení. V případě této strategie přináší každoroční očekávaný vysoký dividendový výnos. </a:t>
            </a:r>
            <a:endParaRPr lang="cs-CZ" sz="1600" dirty="0" smtClean="0"/>
          </a:p>
          <a:p>
            <a:pPr algn="just"/>
            <a:r>
              <a:rPr lang="cs-CZ" sz="1600" dirty="0" smtClean="0"/>
              <a:t>Naopak</a:t>
            </a:r>
            <a:r>
              <a:rPr lang="cs-CZ" sz="1600" dirty="0"/>
              <a:t>, pokud investor </a:t>
            </a:r>
            <a:r>
              <a:rPr lang="cs-CZ" sz="1600" dirty="0" smtClean="0"/>
              <a:t>upřednostňuje </a:t>
            </a:r>
            <a:r>
              <a:rPr lang="cs-CZ" sz="1600" dirty="0"/>
              <a:t>investiční projekty, u kterých předpokládá co </a:t>
            </a:r>
            <a:r>
              <a:rPr lang="cs-CZ" sz="1600" dirty="0" smtClean="0"/>
              <a:t>největší </a:t>
            </a:r>
            <a:r>
              <a:rPr lang="cs-CZ" sz="1600" dirty="0"/>
              <a:t>zvýšení hodnoty původního investičního vkladu, hovoříme o </a:t>
            </a:r>
            <a:r>
              <a:rPr lang="cs-CZ" sz="1600" i="1" dirty="0"/>
              <a:t>strategii růstu ceny investice</a:t>
            </a:r>
            <a:r>
              <a:rPr lang="cs-CZ" sz="1600" dirty="0"/>
              <a:t>. </a:t>
            </a:r>
            <a:endParaRPr lang="cs-CZ" sz="1600" dirty="0" smtClean="0"/>
          </a:p>
          <a:p>
            <a:pPr algn="just"/>
            <a:r>
              <a:rPr lang="cs-CZ" sz="1600" dirty="0" smtClean="0"/>
              <a:t>Ideální </a:t>
            </a:r>
            <a:r>
              <a:rPr lang="cs-CZ" sz="1600" dirty="0"/>
              <a:t>kombinací obou uvedených přístupů je </a:t>
            </a:r>
            <a:r>
              <a:rPr lang="cs-CZ" sz="1600" i="1" dirty="0"/>
              <a:t>strategie růstu ceny investice spojená s maximálními ročními výnosy</a:t>
            </a:r>
            <a:r>
              <a:rPr lang="cs-CZ" sz="1600" dirty="0"/>
              <a:t>. Takováto strategie nejvíce přispívá k základnímu cíli podniku v oblasti investic</a:t>
            </a:r>
            <a:r>
              <a:rPr lang="cs-CZ" sz="1600" dirty="0" smtClean="0"/>
              <a:t>.</a:t>
            </a:r>
          </a:p>
          <a:p>
            <a:pPr algn="just"/>
            <a:r>
              <a:rPr lang="cs-CZ" sz="1600" i="1" dirty="0"/>
              <a:t>Pasivní strategie </a:t>
            </a:r>
            <a:r>
              <a:rPr lang="cs-CZ" sz="1600" dirty="0"/>
              <a:t>typu „kup a drž“ se vyznačují nižším očekávaným výnosem, nižším rizikem a minimalizací transakčních </a:t>
            </a:r>
            <a:r>
              <a:rPr lang="cs-CZ" sz="1600" dirty="0" smtClean="0"/>
              <a:t>nákladů. </a:t>
            </a:r>
            <a:r>
              <a:rPr lang="cs-CZ" sz="1600" i="1" dirty="0" smtClean="0"/>
              <a:t>Aktivní </a:t>
            </a:r>
            <a:r>
              <a:rPr lang="cs-CZ" sz="1600" i="1" dirty="0"/>
              <a:t>investiční strategie </a:t>
            </a:r>
            <a:r>
              <a:rPr lang="cs-CZ" sz="1600" dirty="0"/>
              <a:t>se zaměřuje na výběr a načasování investice za účelem maximalizace výnosu.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Investiční strategie II</a:t>
            </a:r>
            <a:endParaRPr lang="cs-CZ" dirty="0"/>
          </a:p>
        </p:txBody>
      </p:sp>
    </p:spTree>
    <p:extLst>
      <p:ext uri="{BB962C8B-B14F-4D97-AF65-F5344CB8AC3E}">
        <p14:creationId xmlns:p14="http://schemas.microsoft.com/office/powerpoint/2010/main" val="3641518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Informační strategie podniku </a:t>
            </a:r>
            <a:r>
              <a:rPr lang="cs-CZ" sz="1600" dirty="0"/>
              <a:t>se zaměřuje na optimální podporu cílů podniku a podnikových procesů pomocí informačních technologií. </a:t>
            </a:r>
            <a:endParaRPr lang="cs-CZ" sz="1600" dirty="0" smtClean="0"/>
          </a:p>
          <a:p>
            <a:pPr algn="just"/>
            <a:r>
              <a:rPr lang="cs-CZ" sz="1600" dirty="0"/>
              <a:t>Informační strategie je součástí celého strategického řízení podniku, to znamená, že její řešení by mělo být </a:t>
            </a:r>
            <a:r>
              <a:rPr lang="cs-CZ" sz="1600" dirty="0" smtClean="0"/>
              <a:t>zejména </a:t>
            </a:r>
            <a:r>
              <a:rPr lang="cs-CZ" sz="1600" dirty="0"/>
              <a:t>záležitostí podnikových manažerů, nikoli samotných informatiků. </a:t>
            </a:r>
          </a:p>
          <a:p>
            <a:pPr algn="just"/>
            <a:r>
              <a:rPr lang="cs-CZ" sz="1600" dirty="0"/>
              <a:t>Informační strategie by měla uplatňovat standardní metody a měla by vést k vymezení a stanovení klíčových metrik výkonnosti a úspěšnosti podnikové informatiky. Podstatným předpokladem úspěšné realizace informační strategie je již na počátku jejího řešení stanovení, při jakých rozhodnutích a v jakých úlohách řízení informatiky bude využívána</a:t>
            </a:r>
            <a:r>
              <a:rPr lang="cs-CZ" sz="1600" dirty="0" smtClean="0"/>
              <a:t>.</a:t>
            </a:r>
          </a:p>
          <a:p>
            <a:pPr algn="just"/>
            <a:r>
              <a:rPr lang="cs-CZ" sz="1600" dirty="0"/>
              <a:t>Informační strategie musí vycházet z dobře zpracovaného plánu pro volbu informační technologie. Technologický plán tak zahrnuje technickou část a programové </a:t>
            </a:r>
            <a:r>
              <a:rPr lang="cs-CZ" sz="1600" dirty="0" smtClean="0"/>
              <a:t>zabezpečení.</a:t>
            </a:r>
            <a:endParaRPr lang="cs-CZ" sz="1600" dirty="0"/>
          </a:p>
          <a:p>
            <a:pPr algn="just"/>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Informační strategie I </a:t>
            </a:r>
            <a:endParaRPr lang="cs-CZ" dirty="0"/>
          </a:p>
        </p:txBody>
      </p:sp>
    </p:spTree>
    <p:extLst>
      <p:ext uri="{BB962C8B-B14F-4D97-AF65-F5344CB8AC3E}">
        <p14:creationId xmlns:p14="http://schemas.microsoft.com/office/powerpoint/2010/main" val="1438567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Účelem </a:t>
            </a:r>
            <a:r>
              <a:rPr lang="cs-CZ" sz="1600" dirty="0"/>
              <a:t>informační strategie je formulovat základní koncept dalšího rozvoje informatiky, to znamená vymezit hlavní možnosti a úlohy v rozvoji podnikové informatiky po stránce obsahové, technologické i organizační. Informační strategie je koncipována tak, aby sloužila jako základní nástroj dlouhodobého řízení rozvoje a provozu informatiky a současně byla vstupem pro další dokumenty.</a:t>
            </a:r>
          </a:p>
          <a:p>
            <a:pPr algn="just"/>
            <a:endParaRPr lang="cs-CZ" sz="1600" dirty="0" smtClean="0"/>
          </a:p>
          <a:p>
            <a:pPr algn="just"/>
            <a:r>
              <a:rPr lang="cs-CZ" sz="1600" dirty="0" smtClean="0"/>
              <a:t>Informační </a:t>
            </a:r>
            <a:r>
              <a:rPr lang="cs-CZ" sz="1600" dirty="0"/>
              <a:t>strategie je kontinuální proces, který musí zajišťovat integritu na těchto úrovních:</a:t>
            </a:r>
          </a:p>
          <a:p>
            <a:pPr lvl="1" algn="just"/>
            <a:r>
              <a:rPr lang="cs-CZ" sz="1600" dirty="0"/>
              <a:t>integraci zakladatelské vize a její sdílení zaměstnanci</a:t>
            </a:r>
          </a:p>
          <a:p>
            <a:pPr lvl="1" algn="just"/>
            <a:r>
              <a:rPr lang="cs-CZ" sz="1600" dirty="0"/>
              <a:t>integraci podniku s okolím</a:t>
            </a:r>
          </a:p>
          <a:p>
            <a:pPr lvl="1" algn="just"/>
            <a:r>
              <a:rPr lang="cs-CZ" sz="1600" dirty="0"/>
              <a:t>integraci interních podnikových procesů</a:t>
            </a:r>
          </a:p>
          <a:p>
            <a:pPr lvl="1" algn="just"/>
            <a:r>
              <a:rPr lang="cs-CZ" sz="1600" dirty="0"/>
              <a:t>technologickou integraci</a:t>
            </a:r>
          </a:p>
          <a:p>
            <a:pPr lvl="1" algn="just"/>
            <a:r>
              <a:rPr lang="cs-CZ" sz="1600" dirty="0"/>
              <a:t>koordinující integraci</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Informační strategie II </a:t>
            </a:r>
            <a:endParaRPr lang="cs-CZ" dirty="0"/>
          </a:p>
        </p:txBody>
      </p:sp>
    </p:spTree>
    <p:extLst>
      <p:ext uri="{BB962C8B-B14F-4D97-AF65-F5344CB8AC3E}">
        <p14:creationId xmlns:p14="http://schemas.microsoft.com/office/powerpoint/2010/main" val="1063304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informační strategie</a:t>
            </a:r>
            <a:endParaRPr lang="cs-CZ" dirty="0"/>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Strategie IS/IT</a:t>
            </a:r>
            <a:endParaRPr lang="cs-CZ" sz="1600" dirty="0">
              <a:solidFill>
                <a:srgbClr val="000000"/>
              </a:solidFill>
            </a:endParaRPr>
          </a:p>
        </p:txBody>
      </p:sp>
      <p:sp>
        <p:nvSpPr>
          <p:cNvPr id="6" name="Obdélník 5"/>
          <p:cNvSpPr/>
          <p:nvPr/>
        </p:nvSpPr>
        <p:spPr>
          <a:xfrm>
            <a:off x="1098445" y="3784860"/>
            <a:ext cx="2033395"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Organizace a řízení informačních procesů</a:t>
            </a:r>
            <a:endParaRPr lang="cs-CZ" sz="1600" dirty="0">
              <a:solidFill>
                <a:srgbClr val="000000"/>
              </a:solidFill>
            </a:endParaRPr>
          </a:p>
        </p:txBody>
      </p:sp>
      <p:sp>
        <p:nvSpPr>
          <p:cNvPr id="7" name="Obdélník 6"/>
          <p:cNvSpPr/>
          <p:nvPr/>
        </p:nvSpPr>
        <p:spPr>
          <a:xfrm>
            <a:off x="863453" y="3074601"/>
            <a:ext cx="1080120" cy="4198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Jakost </a:t>
            </a:r>
            <a:endParaRPr lang="cs-CZ" sz="1600" dirty="0">
              <a:solidFill>
                <a:srgbClr val="000000"/>
              </a:solidFill>
            </a:endParaRPr>
          </a:p>
        </p:txBody>
      </p:sp>
      <p:sp>
        <p:nvSpPr>
          <p:cNvPr id="8" name="Obdélník 7"/>
          <p:cNvSpPr/>
          <p:nvPr/>
        </p:nvSpPr>
        <p:spPr>
          <a:xfrm>
            <a:off x="6649361" y="2750565"/>
            <a:ext cx="124288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Finanční zabezpečení</a:t>
            </a:r>
            <a:endParaRPr lang="cs-CZ" sz="1600" dirty="0">
              <a:solidFill>
                <a:srgbClr val="000000"/>
              </a:solidFill>
            </a:endParaRPr>
          </a:p>
        </p:txBody>
      </p:sp>
      <p:sp>
        <p:nvSpPr>
          <p:cNvPr id="9" name="Obdélník 8"/>
          <p:cNvSpPr/>
          <p:nvPr/>
        </p:nvSpPr>
        <p:spPr>
          <a:xfrm>
            <a:off x="342278" y="2043326"/>
            <a:ext cx="1232520"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Bezpečnost a ochrana IS</a:t>
            </a:r>
            <a:endParaRPr lang="cs-CZ" sz="1600" dirty="0">
              <a:solidFill>
                <a:srgbClr val="000000"/>
              </a:solidFill>
            </a:endParaRPr>
          </a:p>
        </p:txBody>
      </p:sp>
      <p:sp>
        <p:nvSpPr>
          <p:cNvPr id="11" name="Obdélník 10"/>
          <p:cNvSpPr/>
          <p:nvPr/>
        </p:nvSpPr>
        <p:spPr>
          <a:xfrm>
            <a:off x="6444208" y="1714923"/>
            <a:ext cx="172819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Koncepce a filozofie IS</a:t>
            </a:r>
            <a:endParaRPr lang="cs-CZ" sz="1600" dirty="0">
              <a:solidFill>
                <a:srgbClr val="000000"/>
              </a:solidFill>
            </a:endParaRPr>
          </a:p>
        </p:txBody>
      </p:sp>
      <p:sp>
        <p:nvSpPr>
          <p:cNvPr id="12" name="Obdélník 11"/>
          <p:cNvSpPr/>
          <p:nvPr/>
        </p:nvSpPr>
        <p:spPr>
          <a:xfrm>
            <a:off x="5181599" y="855589"/>
            <a:ext cx="1838673"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Rozvojové záměry a cíle</a:t>
            </a:r>
            <a:endParaRPr lang="cs-CZ" sz="1600" dirty="0">
              <a:solidFill>
                <a:srgbClr val="000000"/>
              </a:solidFill>
            </a:endParaRP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Lidské zdroje</a:t>
            </a:r>
            <a:endParaRPr lang="cs-CZ" sz="1600" dirty="0">
              <a:solidFill>
                <a:srgbClr val="000000"/>
              </a:solidFill>
            </a:endParaRPr>
          </a:p>
        </p:txBody>
      </p:sp>
      <p:sp>
        <p:nvSpPr>
          <p:cNvPr id="15" name="Obdélník 14"/>
          <p:cNvSpPr/>
          <p:nvPr/>
        </p:nvSpPr>
        <p:spPr>
          <a:xfrm>
            <a:off x="5466225" y="3759882"/>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Materiální zabezpečení</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Řízení rozvoje IS</a:t>
            </a:r>
            <a:endParaRPr lang="cs-CZ" sz="1600" dirty="0">
              <a:solidFill>
                <a:srgbClr val="000000"/>
              </a:solidFill>
            </a:endParaRP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a:off x="1574798" y="2513692"/>
            <a:ext cx="19170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7" idx="3"/>
          </p:cNvCxnSpPr>
          <p:nvPr/>
        </p:nvCxnSpPr>
        <p:spPr>
          <a:xfrm flipV="1">
            <a:off x="1943573" y="2859782"/>
            <a:ext cx="1548307" cy="424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959444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Strategie podniku musí zahrnovat strategie pro jednotlivé úrovně řízení včetně strategií základních funkčních oblastí podniku.</a:t>
            </a:r>
          </a:p>
          <a:p>
            <a:pPr algn="just"/>
            <a:r>
              <a:rPr lang="cs-CZ" sz="1600" dirty="0" smtClean="0"/>
              <a:t>Strategie na jednotlivých úrovních řízení a jednotlivých funkčních částí podniku musí vytvářet jednotný systém a navzájem se podporovat.</a:t>
            </a:r>
          </a:p>
          <a:p>
            <a:pPr algn="just"/>
            <a:r>
              <a:rPr lang="cs-CZ" sz="1600" dirty="0" smtClean="0"/>
              <a:t>Zvolené variantě strategie musí být obvykle přizpůsobena i organizační struktura podniku a systém řízení podniku.</a:t>
            </a:r>
          </a:p>
          <a:p>
            <a:pPr algn="just"/>
            <a:r>
              <a:rPr lang="cs-CZ" sz="1600" dirty="0" smtClean="0"/>
              <a:t>Strategie by měla rozvíjet dovednosti a kompetence podniku. </a:t>
            </a:r>
          </a:p>
          <a:p>
            <a:pPr algn="just"/>
            <a:r>
              <a:rPr lang="cs-CZ" sz="1600" dirty="0" smtClean="0"/>
              <a:t>Strategie by měla zahrnovat výběr vhodných manažerů na odpovídající odborné úrovni s adekvátními dovednostmi a znalostmi.</a:t>
            </a:r>
          </a:p>
          <a:p>
            <a:pPr algn="just"/>
            <a:r>
              <a:rPr lang="cs-CZ" sz="1600" dirty="0" smtClean="0"/>
              <a:t>Strategie musí zahrnovat také vzdělávání a rozvoj všech pracovníků.</a:t>
            </a:r>
          </a:p>
          <a:p>
            <a:pPr algn="just"/>
            <a:r>
              <a:rPr lang="cs-CZ" sz="1600" dirty="0" smtClean="0"/>
              <a:t>Strategie musí vytvářet pocit sounáležitosti pracovníků k podniku. </a:t>
            </a: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Podmínky a předpoklady funkčních strategií</a:t>
            </a:r>
            <a:endParaRPr lang="cs-CZ" dirty="0"/>
          </a:p>
        </p:txBody>
      </p:sp>
    </p:spTree>
    <p:extLst>
      <p:ext uri="{BB962C8B-B14F-4D97-AF65-F5344CB8AC3E}">
        <p14:creationId xmlns:p14="http://schemas.microsoft.com/office/powerpoint/2010/main" val="2906143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Typologie podnikových strategií - speciální strategie</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96783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Speciální strategie tvoří podnikové strategie, které jsou sestavovány a využívány podnikatelskými subjekty za určitých </a:t>
            </a:r>
            <a:r>
              <a:rPr lang="cs-CZ" sz="1600" dirty="0" smtClean="0"/>
              <a:t>podmínek.</a:t>
            </a:r>
          </a:p>
          <a:p>
            <a:pPr algn="just"/>
            <a:r>
              <a:rPr lang="cs-CZ" sz="1600" dirty="0"/>
              <a:t>Nejčastěji jsou zde zařazovány </a:t>
            </a:r>
            <a:r>
              <a:rPr lang="cs-CZ" sz="1600" b="1" dirty="0"/>
              <a:t>strategie inovační a krizové</a:t>
            </a:r>
            <a:r>
              <a:rPr lang="cs-CZ" sz="1600" dirty="0"/>
              <a:t>. </a:t>
            </a:r>
            <a:endParaRPr lang="cs-CZ" sz="1600" dirty="0" smtClean="0"/>
          </a:p>
          <a:p>
            <a:pPr algn="just"/>
            <a:r>
              <a:rPr lang="cs-CZ" sz="1600" dirty="0" smtClean="0"/>
              <a:t>Přitom </a:t>
            </a:r>
            <a:r>
              <a:rPr lang="cs-CZ" sz="1600" dirty="0"/>
              <a:t>inovační strategie je nutno chápat jako velmi významnou a nosnou složku podnikání i jako častý předpoklad podnikatelského úspěchu. </a:t>
            </a:r>
            <a:endParaRPr lang="cs-CZ" sz="1600" dirty="0" smtClean="0"/>
          </a:p>
          <a:p>
            <a:pPr algn="just"/>
            <a:r>
              <a:rPr lang="cs-CZ" sz="1600" dirty="0" smtClean="0"/>
              <a:t>Naopak </a:t>
            </a:r>
            <a:r>
              <a:rPr lang="cs-CZ" sz="1600" dirty="0"/>
              <a:t>krizové strategie jsou vytvářeny v době nebezpečí výskytu krize, která by mohla ohrozit </a:t>
            </a:r>
            <a:r>
              <a:rPr lang="cs-CZ" sz="1600" dirty="0" smtClean="0"/>
              <a:t>podnik.</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Speciální strategie</a:t>
            </a:r>
            <a:endParaRPr lang="cs-CZ" dirty="0"/>
          </a:p>
        </p:txBody>
      </p:sp>
    </p:spTree>
    <p:extLst>
      <p:ext uri="{BB962C8B-B14F-4D97-AF65-F5344CB8AC3E}">
        <p14:creationId xmlns:p14="http://schemas.microsoft.com/office/powerpoint/2010/main" val="4040909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57188" indent="-357188" algn="just"/>
            <a:r>
              <a:rPr lang="cs-CZ" sz="1600" b="1" dirty="0"/>
              <a:t>Volba trhu </a:t>
            </a:r>
            <a:r>
              <a:rPr lang="cs-CZ" sz="1600" b="1" i="1" dirty="0" smtClean="0"/>
              <a:t>– </a:t>
            </a:r>
            <a:r>
              <a:rPr lang="cs-CZ" sz="1600" dirty="0" smtClean="0"/>
              <a:t>Jak </a:t>
            </a:r>
            <a:r>
              <a:rPr lang="cs-CZ" sz="1600" dirty="0"/>
              <a:t>vstoupit, Kde vstoupit, Kdy </a:t>
            </a:r>
            <a:r>
              <a:rPr lang="cs-CZ" sz="1600" dirty="0" smtClean="0"/>
              <a:t>vstoupit: volba konkrétního trhu, ať už tuzemského nebo zahraničního a základního rozhodnutí spojená se vstupem na vybraný trh</a:t>
            </a:r>
            <a:endParaRPr lang="cs-CZ" sz="1600" dirty="0"/>
          </a:p>
          <a:p>
            <a:pPr marL="395478" indent="-285750" algn="just"/>
            <a:r>
              <a:rPr lang="cs-CZ" sz="1600" b="1" dirty="0"/>
              <a:t>Pokrytí </a:t>
            </a:r>
            <a:r>
              <a:rPr lang="cs-CZ" sz="1600" b="1" dirty="0" smtClean="0"/>
              <a:t>trhu</a:t>
            </a:r>
            <a:r>
              <a:rPr lang="cs-CZ" sz="1600" dirty="0" smtClean="0"/>
              <a:t> – na základě segmentace trhu a tržního cílení volba konkrétního tržního segmentu/tržních segmentů a tvorby pozice na zvolených segmentech</a:t>
            </a:r>
            <a:endParaRPr lang="cs-CZ" sz="1600" b="1" dirty="0"/>
          </a:p>
          <a:p>
            <a:pPr marL="357188" indent="-357188" algn="just"/>
            <a:r>
              <a:rPr lang="cs-CZ" sz="1600" b="1" dirty="0"/>
              <a:t>Strategie vůči </a:t>
            </a:r>
            <a:r>
              <a:rPr lang="cs-CZ" sz="1600" b="1" dirty="0" smtClean="0"/>
              <a:t>konkurenci</a:t>
            </a:r>
            <a:r>
              <a:rPr lang="cs-CZ" sz="1600" dirty="0" smtClean="0"/>
              <a:t> – stanovení pravidel chování vůči konkurenci, volba způsobu vedení konkurenčního boje</a:t>
            </a:r>
          </a:p>
          <a:p>
            <a:pPr marL="757238" lvl="1" indent="-357188" algn="just"/>
            <a:r>
              <a:rPr lang="cs-CZ" sz="1600" dirty="0" smtClean="0"/>
              <a:t>Generické  </a:t>
            </a:r>
            <a:r>
              <a:rPr lang="cs-CZ" sz="1600" dirty="0"/>
              <a:t>konkurenční strategie M. </a:t>
            </a:r>
            <a:r>
              <a:rPr lang="cs-CZ" sz="1600" dirty="0" err="1" smtClean="0"/>
              <a:t>Portera</a:t>
            </a:r>
            <a:endParaRPr lang="cs-CZ" sz="1600" dirty="0" smtClean="0"/>
          </a:p>
          <a:p>
            <a:pPr marL="757238" lvl="1" indent="-357188" algn="just"/>
            <a:r>
              <a:rPr lang="cs-CZ" sz="1600" dirty="0"/>
              <a:t>Konkurenční strategie P. </a:t>
            </a:r>
            <a:r>
              <a:rPr lang="cs-CZ" sz="1600" dirty="0" err="1" smtClean="0"/>
              <a:t>Kotlera</a:t>
            </a:r>
            <a:endParaRPr lang="cs-CZ" sz="1600" dirty="0" smtClean="0"/>
          </a:p>
          <a:p>
            <a:pPr marL="757238" lvl="1" indent="-357188" algn="just"/>
            <a:r>
              <a:rPr lang="cs-CZ" sz="1600" dirty="0" smtClean="0"/>
              <a:t>Konkurenční strategie podle P. </a:t>
            </a:r>
            <a:r>
              <a:rPr lang="cs-CZ" sz="1600" dirty="0" err="1" smtClean="0"/>
              <a:t>Druckera</a:t>
            </a:r>
            <a:endParaRPr lang="cs-CZ" sz="1600" dirty="0"/>
          </a:p>
          <a:p>
            <a:pPr marL="357188" indent="-357188" algn="just"/>
            <a:r>
              <a:rPr lang="cs-CZ" sz="1600" b="1" dirty="0" smtClean="0"/>
              <a:t>Strategie </a:t>
            </a:r>
            <a:r>
              <a:rPr lang="cs-CZ" sz="1600" b="1" dirty="0"/>
              <a:t>vůči </a:t>
            </a:r>
            <a:r>
              <a:rPr lang="cs-CZ" sz="1600" b="1" dirty="0" smtClean="0"/>
              <a:t>zákazníkům</a:t>
            </a:r>
            <a:r>
              <a:rPr lang="cs-CZ" sz="1600" dirty="0" smtClean="0"/>
              <a:t> – stanovení pravidel a způsobu chování vůči zákazníkům, jakým způsobem chci získat zákazníky</a:t>
            </a:r>
            <a:endParaRPr lang="cs-CZ" sz="1600" b="1" dirty="0"/>
          </a:p>
          <a:p>
            <a:pPr marL="357188" indent="-357188" algn="just"/>
            <a:r>
              <a:rPr lang="cs-CZ" sz="1600" b="1" dirty="0"/>
              <a:t>Strategie vůči distribučním </a:t>
            </a:r>
            <a:r>
              <a:rPr lang="cs-CZ" sz="1600" b="1" dirty="0" smtClean="0"/>
              <a:t>článkům</a:t>
            </a:r>
            <a:r>
              <a:rPr lang="cs-CZ" sz="1600" dirty="0" smtClean="0"/>
              <a:t> – stanovení pravidel chování a jednání s distribučními články</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560840" cy="507703"/>
          </a:xfrm>
        </p:spPr>
        <p:txBody>
          <a:bodyPr/>
          <a:lstStyle/>
          <a:p>
            <a:r>
              <a:rPr lang="cs-CZ" dirty="0" smtClean="0"/>
              <a:t>Základní strategická rozhodnutí spojená s business strategií</a:t>
            </a:r>
            <a:endParaRPr lang="cs-CZ" dirty="0"/>
          </a:p>
        </p:txBody>
      </p:sp>
    </p:spTree>
    <p:extLst>
      <p:ext uri="{BB962C8B-B14F-4D97-AF65-F5344CB8AC3E}">
        <p14:creationId xmlns:p14="http://schemas.microsoft.com/office/powerpoint/2010/main" val="1553983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79512" y="771550"/>
            <a:ext cx="7128792" cy="26642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Inovace je pojem spojený se změnou, s hlubokou významnou změnou, novinkou, která se může dotýkat různých oblastí života společnosti. </a:t>
            </a:r>
            <a:r>
              <a:rPr lang="cs-CZ" sz="1600" dirty="0" smtClean="0"/>
              <a:t>S</a:t>
            </a:r>
            <a:r>
              <a:rPr lang="cs-CZ" sz="1600" dirty="0"/>
              <a:t> pojmem inovace se nerozlučně pojí pojetí novosti, které umožňuje odlišovat inovace od současného stavu a porozumět spojení inovace s podnikavostí.</a:t>
            </a:r>
            <a:endParaRPr lang="cs-CZ" sz="1600" dirty="0" smtClean="0"/>
          </a:p>
          <a:p>
            <a:pPr algn="just"/>
            <a:r>
              <a:rPr lang="cs-CZ" sz="1600" dirty="0" smtClean="0"/>
              <a:t>Jak uvádí Veber a kol (2016) inovace představuje komplexní proces od nápadu přes vývoj až po realizaci a komercionalizaci. </a:t>
            </a:r>
          </a:p>
          <a:p>
            <a:pPr algn="just"/>
            <a:r>
              <a:rPr lang="cs-CZ" sz="1600" dirty="0" smtClean="0"/>
              <a:t>Podle </a:t>
            </a:r>
            <a:r>
              <a:rPr lang="cs-CZ" sz="1600" dirty="0" err="1" smtClean="0"/>
              <a:t>Druckera</a:t>
            </a:r>
            <a:r>
              <a:rPr lang="cs-CZ" sz="1600" dirty="0" smtClean="0"/>
              <a:t> (1993) inovace znamenají především systematické opuštění včerejška. A také znamenají systematické hledání příležitostí, znamenají ochotu organizačního zabezpečení podnikatelského ducha, úsilí o vytvoření nových oblastí podnikání a ne jen nových produktů nebo modifikací produktů starých.</a:t>
            </a:r>
          </a:p>
          <a:p>
            <a:pPr algn="just"/>
            <a:r>
              <a:rPr lang="cs-CZ" sz="1600" dirty="0" smtClean="0"/>
              <a:t>Podle Evropské komise je inovace definována jako „obnova a rozšíření škály výrobků a služeb a s mini spojených trhů, vytvoření nových metod výroby, dodávek a distribuce, zavedení změn řízení, organizace práce, pracovních podmínek a kvalifikace pracovní síly“.</a:t>
            </a: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dirty="0" smtClean="0"/>
              <a:t>Podstata inovací</a:t>
            </a:r>
            <a:endParaRPr lang="cs-CZ" dirty="0"/>
          </a:p>
        </p:txBody>
      </p:sp>
    </p:spTree>
    <p:extLst>
      <p:ext uri="{BB962C8B-B14F-4D97-AF65-F5344CB8AC3E}">
        <p14:creationId xmlns:p14="http://schemas.microsoft.com/office/powerpoint/2010/main" val="965455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23528" y="726657"/>
            <a:ext cx="8280920" cy="3168352"/>
          </a:xfrm>
          <a:prstGeom prst="rect">
            <a:avLst/>
          </a:prstGeom>
        </p:spPr>
        <p:txBody>
          <a:bodyPr>
            <a:noAutofit/>
          </a:bodyPr>
          <a:lstStyle/>
          <a:p>
            <a:pPr algn="just"/>
            <a:r>
              <a:rPr lang="cs-CZ" sz="1600" b="1" dirty="0" smtClean="0">
                <a:solidFill>
                  <a:srgbClr val="307871"/>
                </a:solidFill>
                <a:cs typeface="Times New Roman" panose="02020603050405020304" pitchFamily="18" charset="0"/>
              </a:rPr>
              <a:t>Oslo manuál (OECD 2005)</a:t>
            </a:r>
          </a:p>
          <a:p>
            <a:pPr lvl="1" algn="just"/>
            <a:r>
              <a:rPr lang="cs-CZ" sz="1600" dirty="0" smtClean="0">
                <a:solidFill>
                  <a:srgbClr val="307871"/>
                </a:solidFill>
                <a:cs typeface="Times New Roman" panose="02020603050405020304" pitchFamily="18" charset="0"/>
              </a:rPr>
              <a:t>Inovace produktu – </a:t>
            </a:r>
            <a:r>
              <a:rPr lang="cs-CZ" sz="1600" dirty="0" smtClean="0"/>
              <a:t>představuje </a:t>
            </a:r>
            <a:r>
              <a:rPr lang="cs-CZ" sz="1600" dirty="0"/>
              <a:t>využívání nových znalostí nebo technologií k zavedení nového zboží nebo služeb </a:t>
            </a:r>
            <a:r>
              <a:rPr lang="cs-CZ" sz="1600" dirty="0" smtClean="0"/>
              <a:t>nebo </a:t>
            </a:r>
            <a:r>
              <a:rPr lang="cs-CZ" sz="1600" dirty="0"/>
              <a:t>významně zlepšených s ohledem na jejich charakteristiky nebo zamýšlené užití (technicky zlepšené výrobky</a:t>
            </a:r>
            <a:r>
              <a:rPr lang="cs-CZ" sz="1600" dirty="0" smtClean="0"/>
              <a:t>).</a:t>
            </a:r>
            <a:endParaRPr lang="cs-CZ" sz="1600" dirty="0" smtClean="0">
              <a:solidFill>
                <a:srgbClr val="307871"/>
              </a:solidFill>
              <a:cs typeface="Times New Roman" panose="02020603050405020304" pitchFamily="18" charset="0"/>
            </a:endParaRPr>
          </a:p>
          <a:p>
            <a:pPr lvl="1" algn="just"/>
            <a:r>
              <a:rPr lang="cs-CZ" sz="1600" dirty="0" smtClean="0">
                <a:solidFill>
                  <a:srgbClr val="307871"/>
                </a:solidFill>
                <a:cs typeface="Times New Roman" panose="02020603050405020304" pitchFamily="18" charset="0"/>
              </a:rPr>
              <a:t>Inovace procesní – </a:t>
            </a:r>
            <a:r>
              <a:rPr lang="cs-CZ" sz="1600" dirty="0" smtClean="0"/>
              <a:t>představuje </a:t>
            </a:r>
            <a:r>
              <a:rPr lang="cs-CZ" sz="1600" dirty="0"/>
              <a:t>zavedení nových nebo významně zdokonalených výrobních metod, včetně metod dodání </a:t>
            </a:r>
            <a:r>
              <a:rPr lang="cs-CZ" sz="1600" dirty="0" smtClean="0"/>
              <a:t>výrobku. </a:t>
            </a:r>
            <a:endParaRPr lang="cs-CZ" sz="1600" dirty="0" smtClean="0">
              <a:solidFill>
                <a:srgbClr val="307871"/>
              </a:solidFill>
              <a:cs typeface="Times New Roman" panose="02020603050405020304" pitchFamily="18" charset="0"/>
            </a:endParaRPr>
          </a:p>
          <a:p>
            <a:pPr lvl="1" algn="just"/>
            <a:r>
              <a:rPr lang="cs-CZ" sz="1600" dirty="0" smtClean="0">
                <a:solidFill>
                  <a:srgbClr val="307871"/>
                </a:solidFill>
                <a:cs typeface="Times New Roman" panose="02020603050405020304" pitchFamily="18" charset="0"/>
              </a:rPr>
              <a:t>Marketingové inovace</a:t>
            </a:r>
            <a:r>
              <a:rPr lang="cs-CZ" sz="1600" dirty="0">
                <a:solidFill>
                  <a:srgbClr val="307871"/>
                </a:solidFill>
                <a:cs typeface="Times New Roman" panose="02020603050405020304" pitchFamily="18" charset="0"/>
              </a:rPr>
              <a:t> </a:t>
            </a:r>
            <a:r>
              <a:rPr lang="cs-CZ" sz="1600" dirty="0" smtClean="0">
                <a:solidFill>
                  <a:srgbClr val="307871"/>
                </a:solidFill>
                <a:cs typeface="Times New Roman" panose="02020603050405020304" pitchFamily="18" charset="0"/>
              </a:rPr>
              <a:t>– </a:t>
            </a:r>
            <a:r>
              <a:rPr lang="cs-CZ" sz="1600" dirty="0" smtClean="0"/>
              <a:t>představuje </a:t>
            </a:r>
            <a:r>
              <a:rPr lang="cs-CZ" sz="1600" dirty="0"/>
              <a:t>zavedení nových nebo inovovaných forem realizace marketingových aktivit </a:t>
            </a:r>
            <a:r>
              <a:rPr lang="cs-CZ" sz="1600" dirty="0" smtClean="0"/>
              <a:t>a </a:t>
            </a:r>
            <a:r>
              <a:rPr lang="cs-CZ" sz="1600" dirty="0"/>
              <a:t>využívání marketingových </a:t>
            </a:r>
            <a:r>
              <a:rPr lang="cs-CZ" sz="1600" dirty="0" smtClean="0"/>
              <a:t>metod.</a:t>
            </a:r>
            <a:endParaRPr lang="cs-CZ" sz="1600" dirty="0" smtClean="0">
              <a:solidFill>
                <a:srgbClr val="307871"/>
              </a:solidFill>
              <a:cs typeface="Times New Roman" panose="02020603050405020304" pitchFamily="18" charset="0"/>
            </a:endParaRPr>
          </a:p>
          <a:p>
            <a:pPr lvl="1" algn="just"/>
            <a:r>
              <a:rPr lang="cs-CZ" sz="1600" dirty="0" smtClean="0">
                <a:solidFill>
                  <a:srgbClr val="307871"/>
                </a:solidFill>
                <a:cs typeface="Times New Roman" panose="02020603050405020304" pitchFamily="18" charset="0"/>
              </a:rPr>
              <a:t>Organizační inovace – </a:t>
            </a:r>
            <a:r>
              <a:rPr lang="cs-CZ" sz="1600" dirty="0" smtClean="0"/>
              <a:t>jsou </a:t>
            </a:r>
            <a:r>
              <a:rPr lang="cs-CZ" sz="1600" dirty="0"/>
              <a:t>zaměřeny především na změny v oblasti dělby práce a řízení pracovníků uvnitř podniku, organizační změny </a:t>
            </a:r>
            <a:r>
              <a:rPr lang="cs-CZ" sz="1600" dirty="0" smtClean="0"/>
              <a:t>apod.</a:t>
            </a:r>
            <a:endParaRPr lang="cs-CZ" sz="1600" dirty="0" smtClean="0">
              <a:solidFill>
                <a:srgbClr val="307871"/>
              </a:solidFill>
              <a:cs typeface="Times New Roman" panose="02020603050405020304" pitchFamily="18" charset="0"/>
            </a:endParaRPr>
          </a:p>
          <a:p>
            <a:pPr algn="just"/>
            <a:r>
              <a:rPr lang="cs-CZ" sz="1600" b="1" dirty="0" smtClean="0">
                <a:solidFill>
                  <a:srgbClr val="307871"/>
                </a:solidFill>
                <a:cs typeface="Times New Roman" panose="02020603050405020304" pitchFamily="18" charset="0"/>
              </a:rPr>
              <a:t>Stupně inovací:</a:t>
            </a:r>
          </a:p>
          <a:p>
            <a:pPr lvl="1" algn="just"/>
            <a:r>
              <a:rPr lang="cs-CZ" sz="1600" dirty="0" smtClean="0">
                <a:solidFill>
                  <a:srgbClr val="307871"/>
                </a:solidFill>
                <a:cs typeface="Times New Roman" panose="02020603050405020304" pitchFamily="18" charset="0"/>
              </a:rPr>
              <a:t>Radikální inovace,</a:t>
            </a:r>
          </a:p>
          <a:p>
            <a:pPr lvl="1" algn="just"/>
            <a:r>
              <a:rPr lang="cs-CZ" sz="1600" dirty="0" smtClean="0">
                <a:solidFill>
                  <a:srgbClr val="307871"/>
                </a:solidFill>
                <a:cs typeface="Times New Roman" panose="02020603050405020304" pitchFamily="18" charset="0"/>
              </a:rPr>
              <a:t>Inkrementální inovace,</a:t>
            </a:r>
          </a:p>
          <a:p>
            <a:pPr lvl="1" algn="just"/>
            <a:r>
              <a:rPr lang="cs-CZ" sz="1600" dirty="0" smtClean="0">
                <a:solidFill>
                  <a:srgbClr val="307871"/>
                </a:solidFill>
                <a:cs typeface="Times New Roman" panose="02020603050405020304" pitchFamily="18" charset="0"/>
              </a:rPr>
              <a:t>Racionalizační inovace.</a:t>
            </a:r>
          </a:p>
        </p:txBody>
      </p:sp>
      <p:sp>
        <p:nvSpPr>
          <p:cNvPr id="6" name="Nadpis 5"/>
          <p:cNvSpPr>
            <a:spLocks noGrp="1"/>
          </p:cNvSpPr>
          <p:nvPr>
            <p:ph type="title"/>
          </p:nvPr>
        </p:nvSpPr>
        <p:spPr>
          <a:xfrm>
            <a:off x="179512" y="195486"/>
            <a:ext cx="3888432" cy="507703"/>
          </a:xfrm>
        </p:spPr>
        <p:txBody>
          <a:bodyPr/>
          <a:lstStyle/>
          <a:p>
            <a:r>
              <a:rPr lang="cs-CZ" dirty="0" smtClean="0"/>
              <a:t>Kategorizace inovací</a:t>
            </a:r>
            <a:endParaRPr lang="cs-CZ" dirty="0"/>
          </a:p>
        </p:txBody>
      </p:sp>
    </p:spTree>
    <p:extLst>
      <p:ext uri="{BB962C8B-B14F-4D97-AF65-F5344CB8AC3E}">
        <p14:creationId xmlns:p14="http://schemas.microsoft.com/office/powerpoint/2010/main" val="3349034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05678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Inovační strategie by </a:t>
            </a:r>
            <a:r>
              <a:rPr lang="cs-CZ" sz="1600" b="1" dirty="0" smtClean="0"/>
              <a:t>měla především</a:t>
            </a:r>
            <a:r>
              <a:rPr lang="cs-CZ" sz="1600" b="1" dirty="0"/>
              <a:t>:</a:t>
            </a:r>
          </a:p>
          <a:p>
            <a:pPr lvl="0" algn="just"/>
            <a:r>
              <a:rPr lang="cs-CZ" sz="1600" dirty="0"/>
              <a:t>vysvětlit místo inovační strategie v celkové strategii podniku;</a:t>
            </a:r>
          </a:p>
          <a:p>
            <a:pPr lvl="0" algn="just"/>
            <a:r>
              <a:rPr lang="cs-CZ" sz="1600" dirty="0"/>
              <a:t>definovat portfolio inovací, typy a úrovně sledované podnikem;</a:t>
            </a:r>
          </a:p>
          <a:p>
            <a:pPr lvl="0" algn="just"/>
            <a:r>
              <a:rPr lang="cs-CZ" sz="1600" dirty="0"/>
              <a:t>určit priority, zdroje, časové rámce, zodpovědnosti, kritéria úspěšnosti inovace pro různé segmenty portfolia inovací;</a:t>
            </a:r>
          </a:p>
          <a:p>
            <a:pPr lvl="0" algn="just"/>
            <a:r>
              <a:rPr lang="cs-CZ" sz="1600" dirty="0"/>
              <a:t>vybudovat struktury pro řízení a provádění inovačních aktivit</a:t>
            </a:r>
            <a:r>
              <a:rPr lang="cs-CZ" sz="1600" dirty="0" smtClean="0"/>
              <a:t>.</a:t>
            </a:r>
          </a:p>
          <a:p>
            <a:pPr marL="0" lvl="0" indent="0" algn="just">
              <a:buNone/>
            </a:pPr>
            <a:endParaRPr lang="cs-CZ" sz="1600" dirty="0" smtClean="0"/>
          </a:p>
          <a:p>
            <a:pPr marL="0" lvl="0" indent="0" algn="just">
              <a:buNone/>
            </a:pPr>
            <a:r>
              <a:rPr lang="cs-CZ" sz="1600" b="1" dirty="0" smtClean="0"/>
              <a:t>Oblasti zájmu inovační strategie</a:t>
            </a:r>
          </a:p>
          <a:p>
            <a:pPr lvl="0" algn="just"/>
            <a:r>
              <a:rPr lang="cs-CZ" sz="1600" dirty="0"/>
              <a:t>vedení</a:t>
            </a:r>
            <a:r>
              <a:rPr lang="cs-CZ" sz="1600" dirty="0" smtClean="0"/>
              <a:t>; zdroje </a:t>
            </a:r>
            <a:r>
              <a:rPr lang="cs-CZ" sz="1600" dirty="0"/>
              <a:t>a jejich alokace</a:t>
            </a:r>
            <a:r>
              <a:rPr lang="cs-CZ" sz="1600" dirty="0" smtClean="0"/>
              <a:t>; hodnocení </a:t>
            </a:r>
            <a:r>
              <a:rPr lang="cs-CZ" sz="1600" dirty="0"/>
              <a:t>proveditelnosti, metriky výkonnosti</a:t>
            </a:r>
            <a:r>
              <a:rPr lang="cs-CZ" sz="1600" dirty="0" smtClean="0"/>
              <a:t>; klíčoví </a:t>
            </a:r>
            <a:r>
              <a:rPr lang="cs-CZ" sz="1600" dirty="0"/>
              <a:t>hráči, zodpovědnosti a pravomoci</a:t>
            </a:r>
            <a:r>
              <a:rPr lang="cs-CZ" sz="1600" dirty="0" smtClean="0"/>
              <a:t>; podnikatelský </a:t>
            </a:r>
            <a:r>
              <a:rPr lang="cs-CZ" sz="1600" dirty="0"/>
              <a:t>model</a:t>
            </a:r>
            <a:r>
              <a:rPr lang="cs-CZ" sz="1600" dirty="0" smtClean="0"/>
              <a:t>; metodiky </a:t>
            </a:r>
            <a:r>
              <a:rPr lang="cs-CZ" sz="1600" dirty="0"/>
              <a:t>a </a:t>
            </a:r>
            <a:r>
              <a:rPr lang="cs-CZ" sz="1600" dirty="0" smtClean="0"/>
              <a:t>postupy; organizační </a:t>
            </a:r>
            <a:r>
              <a:rPr lang="cs-CZ" sz="1600" dirty="0"/>
              <a:t>struktura</a:t>
            </a:r>
            <a:r>
              <a:rPr lang="cs-CZ" sz="1600" dirty="0" smtClean="0"/>
              <a:t>; podniková </a:t>
            </a:r>
            <a:r>
              <a:rPr lang="cs-CZ" sz="1600" dirty="0"/>
              <a:t>kultura</a:t>
            </a:r>
            <a:r>
              <a:rPr lang="cs-CZ" sz="1600" dirty="0" smtClean="0"/>
              <a:t>; řízení </a:t>
            </a:r>
            <a:r>
              <a:rPr lang="cs-CZ" sz="1600" dirty="0"/>
              <a:t>znalostí a ochrana duševního vlastnictví</a:t>
            </a:r>
            <a:r>
              <a:rPr lang="cs-CZ" sz="1600" dirty="0" smtClean="0"/>
              <a:t>; motivace </a:t>
            </a:r>
            <a:r>
              <a:rPr lang="cs-CZ" sz="1600" dirty="0"/>
              <a:t>a kontrola</a:t>
            </a:r>
            <a:r>
              <a:rPr lang="cs-CZ" sz="1600" dirty="0" smtClean="0"/>
              <a:t>; komercializace; udržitelnost </a:t>
            </a:r>
            <a:r>
              <a:rPr lang="cs-CZ" sz="1600" dirty="0"/>
              <a:t>na trhu.</a:t>
            </a:r>
          </a:p>
          <a:p>
            <a:pPr marL="0" lvl="0" indent="0" algn="just">
              <a:buNone/>
            </a:pPr>
            <a:endParaRPr lang="cs-CZ" sz="1600" dirty="0"/>
          </a:p>
        </p:txBody>
      </p:sp>
      <p:sp>
        <p:nvSpPr>
          <p:cNvPr id="6" name="Nadpis 5"/>
          <p:cNvSpPr>
            <a:spLocks noGrp="1"/>
          </p:cNvSpPr>
          <p:nvPr>
            <p:ph type="title"/>
          </p:nvPr>
        </p:nvSpPr>
        <p:spPr>
          <a:xfrm>
            <a:off x="179512" y="195486"/>
            <a:ext cx="5112568" cy="507703"/>
          </a:xfrm>
        </p:spPr>
        <p:txBody>
          <a:bodyPr/>
          <a:lstStyle/>
          <a:p>
            <a:r>
              <a:rPr lang="cs-CZ" dirty="0" smtClean="0"/>
              <a:t>Role a oblasti zájmu inovační strategie</a:t>
            </a:r>
            <a:endParaRPr lang="cs-CZ" dirty="0"/>
          </a:p>
        </p:txBody>
      </p:sp>
    </p:spTree>
    <p:extLst>
      <p:ext uri="{BB962C8B-B14F-4D97-AF65-F5344CB8AC3E}">
        <p14:creationId xmlns:p14="http://schemas.microsoft.com/office/powerpoint/2010/main" val="3493957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03189"/>
            <a:ext cx="7632848" cy="3600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Management inovací </a:t>
            </a:r>
            <a:r>
              <a:rPr lang="cs-CZ" sz="1600" dirty="0"/>
              <a:t>představuje podle Konečného (2001) budování organizace, která má schopnost učit se a inovovat, vyžaduje dovednost přenášet specializované znalosti a propojovat vzácné zdroje a schopnosti bez ohledu na hranice států. </a:t>
            </a:r>
            <a:endParaRPr lang="cs-CZ" sz="1600" dirty="0" smtClean="0"/>
          </a:p>
          <a:p>
            <a:pPr algn="just"/>
            <a:r>
              <a:rPr lang="cs-CZ" sz="1600" dirty="0" smtClean="0"/>
              <a:t>Podle </a:t>
            </a:r>
            <a:r>
              <a:rPr lang="cs-CZ" sz="1600" dirty="0"/>
              <a:t>Chobotové (2006) je management inovací procesem řízení inovací, které reaguje na potřeby zákazníka, ale také na potřeby výrobce. </a:t>
            </a:r>
            <a:endParaRPr lang="cs-CZ" sz="1600" dirty="0" smtClean="0"/>
          </a:p>
          <a:p>
            <a:pPr algn="just"/>
            <a:r>
              <a:rPr lang="cs-CZ" sz="1600" dirty="0" smtClean="0"/>
              <a:t>Podle </a:t>
            </a:r>
            <a:r>
              <a:rPr lang="cs-CZ" sz="1600" dirty="0"/>
              <a:t>Vebera et al. (2016) je management inovací pojmenování pro specifickou manažerskou disciplínu, která představuje komplex aktivit spojených s iniciací inovací až po jejich </a:t>
            </a:r>
            <a:r>
              <a:rPr lang="cs-CZ" sz="1600" dirty="0" smtClean="0"/>
              <a:t>uplatnění.</a:t>
            </a:r>
          </a:p>
          <a:p>
            <a:pPr algn="just"/>
            <a:r>
              <a:rPr lang="cs-CZ" sz="1600" dirty="0" smtClean="0"/>
              <a:t>Management </a:t>
            </a:r>
            <a:r>
              <a:rPr lang="cs-CZ" sz="1600" dirty="0"/>
              <a:t>inovací má charakter sekvenčního procesu. To znamená, že celý proces řízení inovací probíhá v několika fázích, které jsou svou podstatou totožné s procesem strategického řízení. Proces řízení inovací můžeme rozdělit do tří hlavních fází:</a:t>
            </a:r>
          </a:p>
          <a:p>
            <a:pPr marL="514350" lvl="0" indent="-514350" algn="just">
              <a:buFont typeface="+mj-lt"/>
              <a:buAutoNum type="arabicPeriod"/>
            </a:pPr>
            <a:r>
              <a:rPr lang="cs-CZ" sz="1600" dirty="0"/>
              <a:t>plánování inovací – náplní této části je strategická situační analýza a vymezení cílů inovace,</a:t>
            </a:r>
          </a:p>
          <a:p>
            <a:pPr marL="514350" lvl="0" indent="-514350" algn="just">
              <a:buFont typeface="+mj-lt"/>
              <a:buAutoNum type="arabicPeriod"/>
            </a:pPr>
            <a:r>
              <a:rPr lang="cs-CZ" sz="1600" dirty="0"/>
              <a:t>inovační strategie – v této části je vybírána adekvátní inovační strategie, </a:t>
            </a:r>
          </a:p>
          <a:p>
            <a:pPr marL="514350" indent="-514350" algn="just">
              <a:buFont typeface="+mj-lt"/>
              <a:buAutoNum type="arabicPeriod"/>
            </a:pPr>
            <a:r>
              <a:rPr lang="cs-CZ" sz="1600" dirty="0"/>
              <a:t>implementace strategie – dochází zde k implementaci a komercionalizaci inovace.</a:t>
            </a:r>
            <a:endParaRPr lang="cs-CZ" sz="1600" dirty="0" smtClean="0"/>
          </a:p>
          <a:p>
            <a:pPr marL="0" indent="0" algn="just">
              <a:buNone/>
            </a:pP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dirty="0" smtClean="0"/>
              <a:t>Management inovací</a:t>
            </a:r>
            <a:endParaRPr lang="cs-CZ" dirty="0"/>
          </a:p>
        </p:txBody>
      </p:sp>
    </p:spTree>
    <p:extLst>
      <p:ext uri="{BB962C8B-B14F-4D97-AF65-F5344CB8AC3E}">
        <p14:creationId xmlns:p14="http://schemas.microsoft.com/office/powerpoint/2010/main" val="3485909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3817" y="70945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Inovační strategii je možné charakterizovat jako koncepci, která umožní podniku odpovědět na otázku, jak by se mělo změnit chování organizace, aby bylo inovativní. </a:t>
            </a:r>
          </a:p>
          <a:p>
            <a:pPr algn="just"/>
            <a:r>
              <a:rPr lang="cs-CZ" sz="1600" dirty="0"/>
              <a:t>Inovační strategie je takový myšlenkový koncept, který umožňuje naplnit stanovené cíle v oblasti inovační politiky podniku a měl by být schopna vypořádat se s měnícím se podnikatelským prostředím.</a:t>
            </a:r>
          </a:p>
          <a:p>
            <a:pPr algn="just"/>
            <a:r>
              <a:rPr lang="cs-CZ" sz="1600" dirty="0"/>
              <a:t>Vlček inovační strategii definuje jako empirií inovační praxe prověřené, systémovým přístupem a teorií inovací podpořené a zdůvodněné, účelově koncipované postupy, metody a nástroje řízení komplexních inovačních akcí (Dvořák 2006). </a:t>
            </a:r>
          </a:p>
          <a:p>
            <a:pPr algn="just"/>
            <a:r>
              <a:rPr lang="cs-CZ" sz="1600" dirty="0"/>
              <a:t>Hrazdilová Bočková (2009) vymezuje inovační strategii jako vývojový proces, který začíná stanovením užitku pro zákazníka a končí definováním technologické náročnosti a jejího vnímání z pohledu výrobce. </a:t>
            </a:r>
          </a:p>
          <a:p>
            <a:pPr algn="just"/>
            <a:r>
              <a:rPr lang="cs-CZ" sz="1600" dirty="0"/>
              <a:t>Podle některých jiných autorů je inovační strategie skupina strategických rozhodnutí, která umožní realizovat inovační aktivity.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Inovační strategie I</a:t>
            </a:r>
            <a:endParaRPr lang="cs-CZ" dirty="0"/>
          </a:p>
        </p:txBody>
      </p:sp>
    </p:spTree>
    <p:extLst>
      <p:ext uri="{BB962C8B-B14F-4D97-AF65-F5344CB8AC3E}">
        <p14:creationId xmlns:p14="http://schemas.microsoft.com/office/powerpoint/2010/main" val="2488360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756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Inovační </a:t>
            </a:r>
            <a:r>
              <a:rPr lang="cs-CZ" sz="1600" dirty="0"/>
              <a:t>strategie by měla, podle Vacka (2008) především:</a:t>
            </a:r>
          </a:p>
          <a:p>
            <a:pPr lvl="1" algn="just"/>
            <a:r>
              <a:rPr lang="cs-CZ" sz="1600" dirty="0"/>
              <a:t>vysvětlit místo inovační strategie v celkové strategii podniku;</a:t>
            </a:r>
          </a:p>
          <a:p>
            <a:pPr lvl="1" algn="just"/>
            <a:r>
              <a:rPr lang="cs-CZ" sz="1600" dirty="0"/>
              <a:t>definovat portfolio inovací, typy a úrovně sledované podnikem;</a:t>
            </a:r>
          </a:p>
          <a:p>
            <a:pPr lvl="1" algn="just"/>
            <a:r>
              <a:rPr lang="cs-CZ" sz="1600" dirty="0"/>
              <a:t>určit priority, zdroje, časové rámce, zodpovědnosti, kritéria úspěšnosti inovace pro různé segmenty portfolia inovací;</a:t>
            </a:r>
          </a:p>
          <a:p>
            <a:pPr lvl="1" algn="just"/>
            <a:r>
              <a:rPr lang="cs-CZ" sz="1600" dirty="0"/>
              <a:t>vybudovat struktury pro řízení a provádění inovačních aktivit</a:t>
            </a:r>
            <a:r>
              <a:rPr lang="cs-CZ" sz="1600" dirty="0" smtClean="0"/>
              <a:t>.</a:t>
            </a:r>
          </a:p>
          <a:p>
            <a:pPr lvl="1" algn="just"/>
            <a:endParaRPr lang="cs-CZ" sz="1600" dirty="0" smtClean="0"/>
          </a:p>
          <a:p>
            <a:pPr algn="just"/>
            <a:r>
              <a:rPr lang="cs-CZ" sz="1600" dirty="0"/>
              <a:t>Při tvorbě inovační strategie by měla být věnována pozornost především těmto oblastem (Vacek 2008</a:t>
            </a:r>
            <a:r>
              <a:rPr lang="cs-CZ" sz="1600" dirty="0" smtClean="0"/>
              <a:t>): vedení; zdroje </a:t>
            </a:r>
            <a:r>
              <a:rPr lang="cs-CZ" sz="1600" dirty="0"/>
              <a:t>a jejich alokace</a:t>
            </a:r>
            <a:r>
              <a:rPr lang="cs-CZ" sz="1600" dirty="0" smtClean="0"/>
              <a:t>; hodnocení </a:t>
            </a:r>
            <a:r>
              <a:rPr lang="cs-CZ" sz="1600" dirty="0"/>
              <a:t>proveditelnosti, metriky výkonnosti</a:t>
            </a:r>
            <a:r>
              <a:rPr lang="cs-CZ" sz="1600" dirty="0" smtClean="0"/>
              <a:t>; klíčoví </a:t>
            </a:r>
            <a:r>
              <a:rPr lang="cs-CZ" sz="1600" dirty="0"/>
              <a:t>hráči, zodpovědnosti a pravomoci</a:t>
            </a:r>
            <a:r>
              <a:rPr lang="cs-CZ" sz="1600" dirty="0" smtClean="0"/>
              <a:t>; podnikatelský </a:t>
            </a:r>
            <a:r>
              <a:rPr lang="cs-CZ" sz="1600" dirty="0"/>
              <a:t>model</a:t>
            </a:r>
            <a:r>
              <a:rPr lang="cs-CZ" sz="1600" dirty="0" smtClean="0"/>
              <a:t>; metodiky </a:t>
            </a:r>
            <a:r>
              <a:rPr lang="cs-CZ" sz="1600" dirty="0"/>
              <a:t>a postupy</a:t>
            </a:r>
            <a:r>
              <a:rPr lang="cs-CZ" sz="1600" dirty="0" smtClean="0"/>
              <a:t>; organizační </a:t>
            </a:r>
            <a:r>
              <a:rPr lang="cs-CZ" sz="1600" dirty="0"/>
              <a:t>struktura</a:t>
            </a:r>
            <a:r>
              <a:rPr lang="cs-CZ" sz="1600" dirty="0" smtClean="0"/>
              <a:t>; podniková </a:t>
            </a:r>
            <a:r>
              <a:rPr lang="cs-CZ" sz="1600" dirty="0"/>
              <a:t>kultura</a:t>
            </a:r>
            <a:r>
              <a:rPr lang="cs-CZ" sz="1600" dirty="0" smtClean="0"/>
              <a:t>; řízení </a:t>
            </a:r>
            <a:r>
              <a:rPr lang="cs-CZ" sz="1600" dirty="0"/>
              <a:t>znalostí a ochrana duševního vlastnictví</a:t>
            </a:r>
            <a:r>
              <a:rPr lang="cs-CZ" sz="1600" dirty="0" smtClean="0"/>
              <a:t>; motivace </a:t>
            </a:r>
            <a:r>
              <a:rPr lang="cs-CZ" sz="1600" dirty="0"/>
              <a:t>a kontrola</a:t>
            </a:r>
            <a:r>
              <a:rPr lang="cs-CZ" sz="1600" dirty="0" smtClean="0"/>
              <a:t>; komercializace; udržitelnost </a:t>
            </a:r>
            <a:r>
              <a:rPr lang="cs-CZ" sz="1600" dirty="0"/>
              <a:t>na trhu.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Inovační strategie II</a:t>
            </a:r>
            <a:endParaRPr lang="cs-CZ" dirty="0"/>
          </a:p>
        </p:txBody>
      </p:sp>
    </p:spTree>
    <p:extLst>
      <p:ext uri="{BB962C8B-B14F-4D97-AF65-F5344CB8AC3E}">
        <p14:creationId xmlns:p14="http://schemas.microsoft.com/office/powerpoint/2010/main" val="778636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756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Podle Pitra (1997) je inovační strategie dlouhodobým programem, který zaměřuje vývoj nových výrobků do tří základních dimenzí: </a:t>
            </a:r>
          </a:p>
          <a:p>
            <a:pPr lvl="1" algn="just"/>
            <a:r>
              <a:rPr lang="cs-CZ" sz="1600" i="1" dirty="0"/>
              <a:t>výrobkově-technické</a:t>
            </a:r>
            <a:r>
              <a:rPr lang="cs-CZ" sz="1600" dirty="0"/>
              <a:t> – kde východiskem je hledání odpovědí na otázku: CO nabídnout, tj. které výsledky vědy a techniky je vhodné aplikovat při řešení nového produktu s ohledem na potřeby, přání a požadavky zákazníků;</a:t>
            </a:r>
          </a:p>
          <a:p>
            <a:pPr lvl="1" algn="just"/>
            <a:r>
              <a:rPr lang="cs-CZ" sz="1600" i="1" dirty="0"/>
              <a:t>obchodně-politické</a:t>
            </a:r>
            <a:r>
              <a:rPr lang="cs-CZ" sz="1600" dirty="0"/>
              <a:t> – hledá se odpověď na otázku: PRO KOHO jsou nové produkty určeny, tj. na které cílové trhy a na jaké skupiny zákazníků se má podnik prioritně zaměřit;</a:t>
            </a:r>
          </a:p>
          <a:p>
            <a:pPr lvl="1" algn="just"/>
            <a:r>
              <a:rPr lang="cs-CZ" sz="1600" i="1" dirty="0"/>
              <a:t>výrobně-technologické</a:t>
            </a:r>
            <a:r>
              <a:rPr lang="cs-CZ" sz="1600" dirty="0"/>
              <a:t> – hledá odpověď na otázku: JAK nové produkty vytvořit, tj. jaké výrobní technologie jsou pro vznik nového produktu nezbytné a jak jejich využití ovlivní podmínky proveditelnosti nového produktu.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Inovační strategie III</a:t>
            </a:r>
            <a:endParaRPr lang="cs-CZ" dirty="0"/>
          </a:p>
        </p:txBody>
      </p:sp>
    </p:spTree>
    <p:extLst>
      <p:ext uri="{BB962C8B-B14F-4D97-AF65-F5344CB8AC3E}">
        <p14:creationId xmlns:p14="http://schemas.microsoft.com/office/powerpoint/2010/main" val="4138866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703189"/>
            <a:ext cx="7344816"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smtClean="0"/>
              <a:t>Na základě specifičnosti inovačních strategií pro každý podnik Pitra (1997) definoval pět základních typů inovačních strategií:</a:t>
            </a:r>
          </a:p>
          <a:p>
            <a:pPr algn="just"/>
            <a:r>
              <a:rPr lang="cs-CZ" sz="1600" b="1" dirty="0" smtClean="0"/>
              <a:t>Strategie opírající se o progresivnost technického řešení </a:t>
            </a:r>
            <a:r>
              <a:rPr lang="cs-CZ" sz="1600" dirty="0" smtClean="0"/>
              <a:t>– jedná se o strategii postavenou na vývoji produktů, které reflektují nejmodernější poznatky z vědy a techniky v daném oboru. Hlavním zájmem je výrobek, který musí být co nejmodernější, což potažmo vede k vysokým nákladů a nízké efektivnosti této strategie. Zcela je zde opomenut zákazník a jeho potřeby. Zákazníkům je nabízen produkt, o který zákazníci nemusí mít zájem. V tomto případě bývají často podceňovány marketingové aktivity.</a:t>
            </a:r>
          </a:p>
          <a:p>
            <a:pPr algn="just"/>
            <a:r>
              <a:rPr lang="cs-CZ" sz="1600" b="1" dirty="0"/>
              <a:t>Vyvážená strategie </a:t>
            </a:r>
            <a:r>
              <a:rPr lang="cs-CZ" sz="1600" dirty="0"/>
              <a:t>– tato strategie věnuje stejnou míru pozornosti aplikaci posledních výsledků vědeckotechnického rozvoje do nového produktu a pozornost potřebám a požadavkům zákazníků, tj. trhu. Takže se podnik nezaměřuje čistě na novost výrobků, ale aplikuje také řadu marketingových aktivit, aby zjistil, zda připravovaný produkt odpovídám potřebám trhu. Vyvážená pozornost oběma těmto stranám přináší vysokou míru efektivity a úspěch této strategie.</a:t>
            </a:r>
          </a:p>
          <a:p>
            <a:pPr marL="0" indent="0" algn="just">
              <a:buNone/>
            </a:pP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0" y="195486"/>
            <a:ext cx="7956376" cy="507703"/>
          </a:xfrm>
        </p:spPr>
        <p:txBody>
          <a:bodyPr/>
          <a:lstStyle/>
          <a:p>
            <a:r>
              <a:rPr lang="cs-CZ" dirty="0" smtClean="0"/>
              <a:t>Typologie inovačních strategií – inovační strategie podle Pitra I</a:t>
            </a:r>
            <a:endParaRPr lang="cs-CZ" dirty="0"/>
          </a:p>
        </p:txBody>
      </p:sp>
    </p:spTree>
    <p:extLst>
      <p:ext uri="{BB962C8B-B14F-4D97-AF65-F5344CB8AC3E}">
        <p14:creationId xmlns:p14="http://schemas.microsoft.com/office/powerpoint/2010/main" val="3829072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703189"/>
            <a:ext cx="7344816"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Strategie ověřených technických přístupů </a:t>
            </a:r>
            <a:r>
              <a:rPr lang="cs-CZ" sz="1600" dirty="0" smtClean="0"/>
              <a:t>– podniky</a:t>
            </a:r>
            <a:r>
              <a:rPr lang="cs-CZ" sz="1600" dirty="0"/>
              <a:t>, které aplikují tuto strategii, se orientují na jednoduchá a již osvědčená technická řešení. Podniky samy nevyvíjejí vlastní výzkumně-vývojové činnosti, ani neexperimentují s novými poznatky a technickými řešeními. Podniky v tomto případě sází na jistotu, a tím minimalizují riziko neúspěchu. Na druhé straně, tato strategie neumožňuje vytvářet dlouhodobě udržitelnou konkurenční </a:t>
            </a:r>
            <a:r>
              <a:rPr lang="cs-CZ" sz="1600" dirty="0" smtClean="0"/>
              <a:t>výhodu.</a:t>
            </a:r>
          </a:p>
          <a:p>
            <a:pPr algn="just"/>
            <a:r>
              <a:rPr lang="cs-CZ" sz="1600" b="1" dirty="0" smtClean="0"/>
              <a:t>Konzervativní strategie nízkého rozpočtu </a:t>
            </a:r>
            <a:r>
              <a:rPr lang="cs-CZ" sz="1600" dirty="0" smtClean="0"/>
              <a:t>– podniky </a:t>
            </a:r>
            <a:r>
              <a:rPr lang="cs-CZ" sz="1600" dirty="0"/>
              <a:t>v minimální míře věnují prostředky na vlastní výzkum a vývoj. V podstatě kopírují přístup vůdce v oboru. Tato strategie vede k velmi malému odlišení od ostatních podnikatelských subjektů v daném oboru. Vývoj nových výrobků odpovídá technickým a výrobním možnostem podniku a navazuje na koncepci předcházejících produktů. Nové produkty jsou určeny výhradně pro trhy, na kterých podnik již delší dobu působí. Podnik aplikací této strategie minimalizuje riziko a využívá osvědčené postupy. Strategie přináší očekávané pozitivní efekty, bez rizik, ale také bez výraznějších ekonomických přínosů.</a:t>
            </a:r>
            <a:endParaRPr lang="cs-CZ" sz="1600" dirty="0" smtClean="0"/>
          </a:p>
          <a:p>
            <a:pPr algn="just"/>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0" y="195486"/>
            <a:ext cx="8172400" cy="507703"/>
          </a:xfrm>
        </p:spPr>
        <p:txBody>
          <a:bodyPr/>
          <a:lstStyle/>
          <a:p>
            <a:r>
              <a:rPr lang="cs-CZ" dirty="0" smtClean="0"/>
              <a:t>Typologie inovačních strategií – inovační strategie podle Pitra II</a:t>
            </a:r>
            <a:endParaRPr lang="cs-CZ" dirty="0"/>
          </a:p>
        </p:txBody>
      </p:sp>
    </p:spTree>
    <p:extLst>
      <p:ext uri="{BB962C8B-B14F-4D97-AF65-F5344CB8AC3E}">
        <p14:creationId xmlns:p14="http://schemas.microsoft.com/office/powerpoint/2010/main" val="3985737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413792" y="843558"/>
            <a:ext cx="7344816"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Strategie diverzifikovaných vysokých rozpočtů </a:t>
            </a:r>
            <a:r>
              <a:rPr lang="cs-CZ" sz="1600" dirty="0"/>
              <a:t>– tento přístup můžeme označit za chaotický. </a:t>
            </a:r>
            <a:endParaRPr lang="cs-CZ" sz="1600" dirty="0" smtClean="0"/>
          </a:p>
          <a:p>
            <a:pPr lvl="1" algn="just"/>
            <a:r>
              <a:rPr lang="cs-CZ" sz="1600" dirty="0" smtClean="0"/>
              <a:t>Výzkumné </a:t>
            </a:r>
            <a:r>
              <a:rPr lang="cs-CZ" sz="1600" dirty="0"/>
              <a:t>a vývojové aktivity v daném podniku probíhají neorganizovaně, chaoticky a nahodile. </a:t>
            </a:r>
            <a:endParaRPr lang="cs-CZ" sz="1600" dirty="0" smtClean="0"/>
          </a:p>
          <a:p>
            <a:pPr lvl="1" algn="just"/>
            <a:r>
              <a:rPr lang="cs-CZ" sz="1600" dirty="0" smtClean="0"/>
              <a:t>Vývoj </a:t>
            </a:r>
            <a:r>
              <a:rPr lang="cs-CZ" sz="1600" dirty="0"/>
              <a:t>nových produktů je izolovaný, bez vzájemné koordinace jednotlivých částí podniku. </a:t>
            </a:r>
            <a:endParaRPr lang="cs-CZ" sz="1600" dirty="0" smtClean="0"/>
          </a:p>
          <a:p>
            <a:pPr lvl="1" algn="just"/>
            <a:r>
              <a:rPr lang="cs-CZ" sz="1600" dirty="0" smtClean="0"/>
              <a:t>Chaotičnost </a:t>
            </a:r>
            <a:r>
              <a:rPr lang="cs-CZ" sz="1600" dirty="0"/>
              <a:t>těchto aktivit vede k vysokým nákladům, které jsou spojeny s vývojem nových produktů. </a:t>
            </a:r>
            <a:endParaRPr lang="cs-CZ" sz="1600" dirty="0" smtClean="0"/>
          </a:p>
          <a:p>
            <a:pPr lvl="1" algn="just"/>
            <a:r>
              <a:rPr lang="cs-CZ" sz="1600" dirty="0" smtClean="0"/>
              <a:t>Absence </a:t>
            </a:r>
            <a:r>
              <a:rPr lang="cs-CZ" sz="1600" dirty="0"/>
              <a:t>interní synergie, </a:t>
            </a:r>
            <a:r>
              <a:rPr lang="cs-CZ" sz="1600" dirty="0" err="1"/>
              <a:t>necílenost</a:t>
            </a:r>
            <a:r>
              <a:rPr lang="cs-CZ" sz="1600" dirty="0"/>
              <a:t> vývojového úsilí a chybějící respektování potřeb trhu je příčinou toho, že tento typ strategie patří k nejméně úspěšným.</a:t>
            </a: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0" y="195486"/>
            <a:ext cx="8172400" cy="507703"/>
          </a:xfrm>
        </p:spPr>
        <p:txBody>
          <a:bodyPr/>
          <a:lstStyle/>
          <a:p>
            <a:r>
              <a:rPr lang="cs-CZ" dirty="0" smtClean="0"/>
              <a:t>Typologie inovačních strategií – inovační strategie podle Pitra III</a:t>
            </a:r>
            <a:endParaRPr lang="cs-CZ" dirty="0"/>
          </a:p>
        </p:txBody>
      </p:sp>
    </p:spTree>
    <p:extLst>
      <p:ext uri="{BB962C8B-B14F-4D97-AF65-F5344CB8AC3E}">
        <p14:creationId xmlns:p14="http://schemas.microsoft.com/office/powerpoint/2010/main" val="232595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smtClean="0"/>
              <a:t>Generické konkurenční strategie podle M. </a:t>
            </a:r>
            <a:r>
              <a:rPr lang="cs-CZ" dirty="0" err="1" smtClean="0"/>
              <a:t>Portera</a:t>
            </a:r>
            <a:endParaRPr lang="cs-CZ" dirty="0"/>
          </a:p>
        </p:txBody>
      </p:sp>
      <p:graphicFrame>
        <p:nvGraphicFramePr>
          <p:cNvPr id="2" name="Tabulka 1"/>
          <p:cNvGraphicFramePr>
            <a:graphicFrameLocks noGrp="1"/>
          </p:cNvGraphicFramePr>
          <p:nvPr>
            <p:extLst/>
          </p:nvPr>
        </p:nvGraphicFramePr>
        <p:xfrm>
          <a:off x="539552" y="1059582"/>
          <a:ext cx="7488832" cy="3456383"/>
        </p:xfrm>
        <a:graphic>
          <a:graphicData uri="http://schemas.openxmlformats.org/drawingml/2006/table">
            <a:tbl>
              <a:tblPr firstRow="1" bandRow="1">
                <a:tableStyleId>{5C22544A-7EE6-4342-B048-85BDC9FD1C3A}</a:tableStyleId>
              </a:tblPr>
              <a:tblGrid>
                <a:gridCol w="653638">
                  <a:extLst>
                    <a:ext uri="{9D8B030D-6E8A-4147-A177-3AD203B41FA5}">
                      <a16:colId xmlns:a16="http://schemas.microsoft.com/office/drawing/2014/main" val="1314894386"/>
                    </a:ext>
                  </a:extLst>
                </a:gridCol>
                <a:gridCol w="1817677">
                  <a:extLst>
                    <a:ext uri="{9D8B030D-6E8A-4147-A177-3AD203B41FA5}">
                      <a16:colId xmlns:a16="http://schemas.microsoft.com/office/drawing/2014/main" val="1839375358"/>
                    </a:ext>
                  </a:extLst>
                </a:gridCol>
                <a:gridCol w="2472768">
                  <a:extLst>
                    <a:ext uri="{9D8B030D-6E8A-4147-A177-3AD203B41FA5}">
                      <a16:colId xmlns:a16="http://schemas.microsoft.com/office/drawing/2014/main" val="590029433"/>
                    </a:ext>
                  </a:extLst>
                </a:gridCol>
                <a:gridCol w="2544749">
                  <a:extLst>
                    <a:ext uri="{9D8B030D-6E8A-4147-A177-3AD203B41FA5}">
                      <a16:colId xmlns:a16="http://schemas.microsoft.com/office/drawing/2014/main" val="2150455027"/>
                    </a:ext>
                  </a:extLst>
                </a:gridCol>
              </a:tblGrid>
              <a:tr h="450564">
                <a:tc rowSpan="4">
                  <a:txBody>
                    <a:bodyPr/>
                    <a:lstStyle/>
                    <a:p>
                      <a:r>
                        <a:rPr lang="cs-CZ" dirty="0" smtClean="0">
                          <a:solidFill>
                            <a:srgbClr val="000000"/>
                          </a:solidFill>
                        </a:rPr>
                        <a:t>Rozsah konkurenčního působení</a:t>
                      </a:r>
                      <a:endParaRPr lang="cs-CZ" dirty="0">
                        <a:solidFill>
                          <a:srgbClr val="000000"/>
                        </a:solidFill>
                      </a:endParaRPr>
                    </a:p>
                  </a:txBody>
                  <a:tcPr vert="vert270"/>
                </a:tc>
                <a:tc>
                  <a:txBody>
                    <a:bodyPr/>
                    <a:lstStyle/>
                    <a:p>
                      <a:endParaRPr lang="cs-CZ" dirty="0">
                        <a:solidFill>
                          <a:srgbClr val="000000"/>
                        </a:solidFill>
                      </a:endParaRPr>
                    </a:p>
                  </a:txBody>
                  <a:tcPr/>
                </a:tc>
                <a:tc gridSpan="2">
                  <a:txBody>
                    <a:bodyPr/>
                    <a:lstStyle/>
                    <a:p>
                      <a:pPr algn="ctr"/>
                      <a:r>
                        <a:rPr lang="cs-CZ" dirty="0" smtClean="0">
                          <a:solidFill>
                            <a:srgbClr val="000000"/>
                          </a:solidFill>
                        </a:rPr>
                        <a:t>Konkurenční výhoda</a:t>
                      </a:r>
                      <a:endParaRPr lang="cs-CZ" dirty="0">
                        <a:solidFill>
                          <a:srgbClr val="000000"/>
                        </a:solidFill>
                      </a:endParaRPr>
                    </a:p>
                  </a:txBody>
                  <a:tcPr/>
                </a:tc>
                <a:tc hMerge="1">
                  <a:txBody>
                    <a:bodyPr/>
                    <a:lstStyle/>
                    <a:p>
                      <a:endParaRPr lang="cs-CZ" dirty="0"/>
                    </a:p>
                  </a:txBody>
                  <a:tcPr/>
                </a:tc>
                <a:extLst>
                  <a:ext uri="{0D108BD9-81ED-4DB2-BD59-A6C34878D82A}">
                    <a16:rowId xmlns:a16="http://schemas.microsoft.com/office/drawing/2014/main" val="3781693040"/>
                  </a:ext>
                </a:extLst>
              </a:tr>
              <a:tr h="450564">
                <a:tc vMerge="1">
                  <a:txBody>
                    <a:bodyPr/>
                    <a:lstStyle/>
                    <a:p>
                      <a:endParaRPr lang="cs-CZ" dirty="0"/>
                    </a:p>
                  </a:txBody>
                  <a:tcPr/>
                </a:tc>
                <a:tc>
                  <a:txBody>
                    <a:bodyPr/>
                    <a:lstStyle/>
                    <a:p>
                      <a:endParaRPr lang="cs-CZ">
                        <a:solidFill>
                          <a:srgbClr val="000000"/>
                        </a:solidFill>
                      </a:endParaRPr>
                    </a:p>
                  </a:txBody>
                  <a:tcPr/>
                </a:tc>
                <a:tc>
                  <a:txBody>
                    <a:bodyPr/>
                    <a:lstStyle/>
                    <a:p>
                      <a:pPr algn="ctr"/>
                      <a:r>
                        <a:rPr lang="cs-CZ" dirty="0" smtClean="0">
                          <a:solidFill>
                            <a:srgbClr val="000000"/>
                          </a:solidFill>
                        </a:rPr>
                        <a:t>Nízké náklady</a:t>
                      </a:r>
                      <a:endParaRPr lang="cs-CZ" dirty="0">
                        <a:solidFill>
                          <a:srgbClr val="000000"/>
                        </a:solidFill>
                      </a:endParaRPr>
                    </a:p>
                  </a:txBody>
                  <a:tcPr anchor="ctr"/>
                </a:tc>
                <a:tc>
                  <a:txBody>
                    <a:bodyPr/>
                    <a:lstStyle/>
                    <a:p>
                      <a:pPr algn="ctr"/>
                      <a:r>
                        <a:rPr lang="cs-CZ" dirty="0" smtClean="0">
                          <a:solidFill>
                            <a:srgbClr val="000000"/>
                          </a:solidFill>
                        </a:rPr>
                        <a:t>Diferenciace </a:t>
                      </a:r>
                      <a:endParaRPr lang="cs-CZ" dirty="0">
                        <a:solidFill>
                          <a:srgbClr val="000000"/>
                        </a:solidFill>
                      </a:endParaRPr>
                    </a:p>
                  </a:txBody>
                  <a:tcPr anchor="ctr"/>
                </a:tc>
                <a:extLst>
                  <a:ext uri="{0D108BD9-81ED-4DB2-BD59-A6C34878D82A}">
                    <a16:rowId xmlns:a16="http://schemas.microsoft.com/office/drawing/2014/main" val="1164112114"/>
                  </a:ext>
                </a:extLst>
              </a:tr>
              <a:tr h="1110980">
                <a:tc vMerge="1">
                  <a:txBody>
                    <a:bodyPr/>
                    <a:lstStyle/>
                    <a:p>
                      <a:endParaRPr lang="cs-CZ" dirty="0"/>
                    </a:p>
                  </a:txBody>
                  <a:tcPr vert="vert270" anchor="ctr"/>
                </a:tc>
                <a:tc>
                  <a:txBody>
                    <a:bodyPr/>
                    <a:lstStyle/>
                    <a:p>
                      <a:r>
                        <a:rPr lang="cs-CZ" dirty="0" smtClean="0">
                          <a:solidFill>
                            <a:srgbClr val="000000"/>
                          </a:solidFill>
                        </a:rPr>
                        <a:t>Široké zaměření (všechny trhy,</a:t>
                      </a:r>
                      <a:r>
                        <a:rPr lang="cs-CZ" baseline="0" dirty="0" smtClean="0">
                          <a:solidFill>
                            <a:srgbClr val="000000"/>
                          </a:solidFill>
                        </a:rPr>
                        <a:t> segmenty)</a:t>
                      </a:r>
                      <a:endParaRPr lang="cs-CZ" dirty="0">
                        <a:solidFill>
                          <a:srgbClr val="000000"/>
                        </a:solidFill>
                      </a:endParaRPr>
                    </a:p>
                  </a:txBody>
                  <a:tcPr anchor="ctr"/>
                </a:tc>
                <a:tc>
                  <a:txBody>
                    <a:bodyPr/>
                    <a:lstStyle/>
                    <a:p>
                      <a:pPr algn="ctr"/>
                      <a:r>
                        <a:rPr lang="cs-CZ" dirty="0" smtClean="0">
                          <a:solidFill>
                            <a:srgbClr val="000000"/>
                          </a:solidFill>
                        </a:rPr>
                        <a:t>Nákladové vedení</a:t>
                      </a:r>
                      <a:endParaRPr lang="cs-CZ" dirty="0">
                        <a:solidFill>
                          <a:srgbClr val="000000"/>
                        </a:solidFill>
                      </a:endParaRPr>
                    </a:p>
                  </a:txBody>
                  <a:tcPr anchor="ctr"/>
                </a:tc>
                <a:tc>
                  <a:txBody>
                    <a:bodyPr/>
                    <a:lstStyle/>
                    <a:p>
                      <a:pPr algn="ctr"/>
                      <a:r>
                        <a:rPr lang="cs-CZ" dirty="0" smtClean="0">
                          <a:solidFill>
                            <a:srgbClr val="000000"/>
                          </a:solidFill>
                        </a:rPr>
                        <a:t>Diferenciace </a:t>
                      </a:r>
                      <a:endParaRPr lang="cs-CZ" dirty="0">
                        <a:solidFill>
                          <a:srgbClr val="000000"/>
                        </a:solidFill>
                      </a:endParaRPr>
                    </a:p>
                  </a:txBody>
                  <a:tcPr anchor="ctr"/>
                </a:tc>
                <a:extLst>
                  <a:ext uri="{0D108BD9-81ED-4DB2-BD59-A6C34878D82A}">
                    <a16:rowId xmlns:a16="http://schemas.microsoft.com/office/drawing/2014/main" val="445103703"/>
                  </a:ext>
                </a:extLst>
              </a:tr>
              <a:tr h="1444275">
                <a:tc vMerge="1">
                  <a:txBody>
                    <a:bodyPr/>
                    <a:lstStyle/>
                    <a:p>
                      <a:endParaRPr lang="cs-CZ" dirty="0"/>
                    </a:p>
                  </a:txBody>
                  <a:tcPr/>
                </a:tc>
                <a:tc>
                  <a:txBody>
                    <a:bodyPr/>
                    <a:lstStyle/>
                    <a:p>
                      <a:r>
                        <a:rPr lang="cs-CZ" dirty="0" smtClean="0">
                          <a:solidFill>
                            <a:srgbClr val="000000"/>
                          </a:solidFill>
                        </a:rPr>
                        <a:t>Úzké zaměření (vybrané</a:t>
                      </a:r>
                      <a:r>
                        <a:rPr lang="cs-CZ" baseline="0" dirty="0" smtClean="0">
                          <a:solidFill>
                            <a:srgbClr val="000000"/>
                          </a:solidFill>
                        </a:rPr>
                        <a:t> trhy, segmenty)</a:t>
                      </a:r>
                      <a:endParaRPr lang="cs-CZ" dirty="0" smtClean="0">
                        <a:solidFill>
                          <a:srgbClr val="000000"/>
                        </a:solidFill>
                      </a:endParaRPr>
                    </a:p>
                    <a:p>
                      <a:endParaRPr lang="cs-CZ" dirty="0">
                        <a:solidFill>
                          <a:srgbClr val="000000"/>
                        </a:solidFill>
                      </a:endParaRPr>
                    </a:p>
                  </a:txBody>
                  <a:tcPr anchor="ctr"/>
                </a:tc>
                <a:tc>
                  <a:txBody>
                    <a:bodyPr/>
                    <a:lstStyle/>
                    <a:p>
                      <a:pPr algn="ctr"/>
                      <a:r>
                        <a:rPr lang="cs-CZ" dirty="0" smtClean="0">
                          <a:solidFill>
                            <a:srgbClr val="000000"/>
                          </a:solidFill>
                        </a:rPr>
                        <a:t>Nákladové soustředění</a:t>
                      </a:r>
                      <a:endParaRPr lang="cs-CZ" dirty="0">
                        <a:solidFill>
                          <a:srgbClr val="000000"/>
                        </a:solidFill>
                      </a:endParaRPr>
                    </a:p>
                  </a:txBody>
                  <a:tcPr anchor="ctr"/>
                </a:tc>
                <a:tc>
                  <a:txBody>
                    <a:bodyPr/>
                    <a:lstStyle/>
                    <a:p>
                      <a:pPr algn="ctr"/>
                      <a:r>
                        <a:rPr lang="cs-CZ" dirty="0" smtClean="0">
                          <a:solidFill>
                            <a:srgbClr val="000000"/>
                          </a:solidFill>
                        </a:rPr>
                        <a:t>Diferenciační</a:t>
                      </a:r>
                      <a:r>
                        <a:rPr lang="cs-CZ" baseline="0" dirty="0" smtClean="0">
                          <a:solidFill>
                            <a:srgbClr val="000000"/>
                          </a:solidFill>
                        </a:rPr>
                        <a:t> soustředění</a:t>
                      </a:r>
                      <a:endParaRPr lang="cs-CZ" dirty="0">
                        <a:solidFill>
                          <a:srgbClr val="000000"/>
                        </a:solidFill>
                      </a:endParaRPr>
                    </a:p>
                  </a:txBody>
                  <a:tcPr anchor="ctr"/>
                </a:tc>
                <a:extLst>
                  <a:ext uri="{0D108BD9-81ED-4DB2-BD59-A6C34878D82A}">
                    <a16:rowId xmlns:a16="http://schemas.microsoft.com/office/drawing/2014/main" val="2226763372"/>
                  </a:ext>
                </a:extLst>
              </a:tr>
            </a:tbl>
          </a:graphicData>
        </a:graphic>
      </p:graphicFrame>
      <p:sp>
        <p:nvSpPr>
          <p:cNvPr id="4" name="Obdélník 3"/>
          <p:cNvSpPr/>
          <p:nvPr/>
        </p:nvSpPr>
        <p:spPr>
          <a:xfrm>
            <a:off x="4499992" y="2751771"/>
            <a:ext cx="1944216"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rgbClr val="000000"/>
                </a:solidFill>
              </a:rPr>
              <a:t>Strategie modrého oceánu</a:t>
            </a:r>
            <a:endParaRPr lang="cs-CZ" dirty="0">
              <a:solidFill>
                <a:srgbClr val="000000"/>
              </a:solidFill>
            </a:endParaRPr>
          </a:p>
        </p:txBody>
      </p:sp>
    </p:spTree>
    <p:extLst>
      <p:ext uri="{BB962C8B-B14F-4D97-AF65-F5344CB8AC3E}">
        <p14:creationId xmlns:p14="http://schemas.microsoft.com/office/powerpoint/2010/main" val="88506956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843558"/>
            <a:ext cx="7416824"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K</a:t>
            </a:r>
            <a:r>
              <a:rPr lang="cs-CZ" sz="1600" dirty="0" smtClean="0"/>
              <a:t>ategorizace </a:t>
            </a:r>
            <a:r>
              <a:rPr lang="cs-CZ" sz="1600" dirty="0"/>
              <a:t>inovačních strategií vychází z posuzování užitku inovace pro zákazníka a vnímání inovace z pohledu výrobce. Na základě těchto dvou dimenzí byly vymezeny čtyři typy inovačních strategií (Hrazdilová Bočková 2009):</a:t>
            </a: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632848" cy="507703"/>
          </a:xfrm>
        </p:spPr>
        <p:txBody>
          <a:bodyPr/>
          <a:lstStyle/>
          <a:p>
            <a:r>
              <a:rPr lang="cs-CZ" sz="2000" dirty="0"/>
              <a:t>Typologie inovačních strategií – inovační strategie podle </a:t>
            </a:r>
            <a:r>
              <a:rPr lang="cs-CZ" sz="2000" dirty="0" smtClean="0"/>
              <a:t>stupně novosti I</a:t>
            </a:r>
            <a:endParaRPr lang="cs-CZ" sz="2000" dirty="0"/>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pSp>
        <p:nvGrpSpPr>
          <p:cNvPr id="4" name="Group 1"/>
          <p:cNvGrpSpPr>
            <a:grpSpLocks noChangeAspect="1"/>
          </p:cNvGrpSpPr>
          <p:nvPr/>
        </p:nvGrpSpPr>
        <p:grpSpPr bwMode="auto">
          <a:xfrm>
            <a:off x="1426411" y="1494838"/>
            <a:ext cx="5495925" cy="3118962"/>
            <a:chOff x="2353" y="-694"/>
            <a:chExt cx="6925" cy="4424"/>
          </a:xfrm>
        </p:grpSpPr>
        <p:sp>
          <p:nvSpPr>
            <p:cNvPr id="5" name="AutoShape 14"/>
            <p:cNvSpPr>
              <a:spLocks noChangeAspect="1" noChangeArrowheads="1" noTextEdit="1"/>
            </p:cNvSpPr>
            <p:nvPr/>
          </p:nvSpPr>
          <p:spPr bwMode="auto">
            <a:xfrm>
              <a:off x="2353" y="-290"/>
              <a:ext cx="6925" cy="402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7" name="Rectangle 13"/>
            <p:cNvSpPr>
              <a:spLocks noChangeArrowheads="1"/>
            </p:cNvSpPr>
            <p:nvPr/>
          </p:nvSpPr>
          <p:spPr bwMode="auto">
            <a:xfrm>
              <a:off x="6241" y="322"/>
              <a:ext cx="1728"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Technické inovace</a:t>
              </a:r>
              <a:endParaRPr kumimoji="0" lang="cs-CZ" altLang="cs-CZ" sz="1600" b="0" i="0" u="none" strike="noStrike" cap="none" normalizeH="0" baseline="0" smtClean="0">
                <a:ln>
                  <a:noFill/>
                </a:ln>
                <a:solidFill>
                  <a:schemeClr val="tx1"/>
                </a:solidFill>
                <a:effectLst/>
              </a:endParaRPr>
            </a:p>
          </p:txBody>
        </p:sp>
        <p:sp>
          <p:nvSpPr>
            <p:cNvPr id="8" name="Rectangle 12"/>
            <p:cNvSpPr>
              <a:spLocks noChangeArrowheads="1"/>
            </p:cNvSpPr>
            <p:nvPr/>
          </p:nvSpPr>
          <p:spPr bwMode="auto">
            <a:xfrm>
              <a:off x="6241" y="1330"/>
              <a:ext cx="1728"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Radikální inovace </a:t>
              </a:r>
              <a:endParaRPr kumimoji="0" lang="cs-CZ" altLang="cs-CZ" sz="1600" b="0" i="0" u="none" strike="noStrike" cap="none" normalizeH="0" baseline="0" smtClean="0">
                <a:ln>
                  <a:noFill/>
                </a:ln>
                <a:solidFill>
                  <a:schemeClr val="tx1"/>
                </a:solidFill>
                <a:effectLst/>
              </a:endParaRPr>
            </a:p>
          </p:txBody>
        </p:sp>
        <p:sp>
          <p:nvSpPr>
            <p:cNvPr id="9" name="Rectangle 11"/>
            <p:cNvSpPr>
              <a:spLocks noChangeArrowheads="1"/>
            </p:cNvSpPr>
            <p:nvPr/>
          </p:nvSpPr>
          <p:spPr bwMode="auto">
            <a:xfrm>
              <a:off x="4513" y="1330"/>
              <a:ext cx="1728"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Aplikační inovace</a:t>
              </a:r>
              <a:endParaRPr kumimoji="0" lang="cs-CZ" altLang="cs-CZ" sz="1600" b="0" i="0" u="none" strike="noStrike" cap="none" normalizeH="0" baseline="0" smtClean="0">
                <a:ln>
                  <a:noFill/>
                </a:ln>
                <a:solidFill>
                  <a:schemeClr val="tx1"/>
                </a:solidFill>
                <a:effectLst/>
              </a:endParaRPr>
            </a:p>
          </p:txBody>
        </p:sp>
        <p:sp>
          <p:nvSpPr>
            <p:cNvPr id="10" name="Rectangle 10"/>
            <p:cNvSpPr>
              <a:spLocks noChangeArrowheads="1"/>
            </p:cNvSpPr>
            <p:nvPr/>
          </p:nvSpPr>
          <p:spPr bwMode="auto">
            <a:xfrm>
              <a:off x="4513" y="322"/>
              <a:ext cx="1728"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Inkrementální </a:t>
              </a:r>
              <a:endParaRPr kumimoji="0" lang="cs-CZ" altLang="cs-CZ" sz="1600" b="0" i="0" u="none" strike="noStrike" cap="none" normalizeH="0" baseline="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inovace </a:t>
              </a:r>
              <a:endParaRPr kumimoji="0" lang="cs-CZ" altLang="cs-CZ" sz="1600" b="0" i="0" u="none" strike="noStrike" cap="none" normalizeH="0" baseline="0" smtClean="0">
                <a:ln>
                  <a:noFill/>
                </a:ln>
                <a:solidFill>
                  <a:schemeClr val="tx1"/>
                </a:solidFill>
                <a:effectLst/>
              </a:endParaRPr>
            </a:p>
          </p:txBody>
        </p:sp>
        <p:sp>
          <p:nvSpPr>
            <p:cNvPr id="11" name="Rectangle 9"/>
            <p:cNvSpPr>
              <a:spLocks noChangeArrowheads="1"/>
            </p:cNvSpPr>
            <p:nvPr/>
          </p:nvSpPr>
          <p:spPr bwMode="auto">
            <a:xfrm>
              <a:off x="3787" y="-262"/>
              <a:ext cx="850" cy="57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malý</a:t>
              </a:r>
              <a:endParaRPr kumimoji="0" lang="cs-CZ" altLang="cs-CZ" sz="1600" b="0" i="0" u="none" strike="noStrike" cap="none" normalizeH="0" baseline="0" dirty="0" smtClean="0">
                <a:ln>
                  <a:noFill/>
                </a:ln>
                <a:solidFill>
                  <a:schemeClr val="tx1"/>
                </a:solidFill>
                <a:effectLst/>
              </a:endParaRPr>
            </a:p>
          </p:txBody>
        </p:sp>
        <p:sp>
          <p:nvSpPr>
            <p:cNvPr id="13" name="Rectangle 8"/>
            <p:cNvSpPr>
              <a:spLocks noChangeArrowheads="1"/>
            </p:cNvSpPr>
            <p:nvPr/>
          </p:nvSpPr>
          <p:spPr bwMode="auto">
            <a:xfrm>
              <a:off x="3636" y="2314"/>
              <a:ext cx="835" cy="7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velký</a:t>
              </a:r>
              <a:endParaRPr kumimoji="0" lang="cs-CZ" altLang="cs-CZ" sz="1600" b="0" i="0" u="none" strike="noStrike" cap="none" normalizeH="0" baseline="0" dirty="0" smtClean="0">
                <a:ln>
                  <a:noFill/>
                </a:ln>
                <a:solidFill>
                  <a:schemeClr val="tx1"/>
                </a:solidFill>
                <a:effectLst/>
              </a:endParaRPr>
            </a:p>
          </p:txBody>
        </p:sp>
        <p:sp>
          <p:nvSpPr>
            <p:cNvPr id="14" name="Rectangle 7"/>
            <p:cNvSpPr>
              <a:spLocks noChangeArrowheads="1"/>
            </p:cNvSpPr>
            <p:nvPr/>
          </p:nvSpPr>
          <p:spPr bwMode="auto">
            <a:xfrm>
              <a:off x="6673" y="2626"/>
              <a:ext cx="1008" cy="43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velký</a:t>
              </a:r>
              <a:endParaRPr kumimoji="0" lang="cs-CZ" altLang="cs-CZ" sz="1600" b="0" i="0" u="none" strike="noStrike" cap="none" normalizeH="0" baseline="0" smtClean="0">
                <a:ln>
                  <a:noFill/>
                </a:ln>
                <a:solidFill>
                  <a:schemeClr val="tx1"/>
                </a:solidFill>
                <a:effectLst/>
              </a:endParaRPr>
            </a:p>
          </p:txBody>
        </p:sp>
        <p:sp>
          <p:nvSpPr>
            <p:cNvPr id="15" name="Rectangle 6"/>
            <p:cNvSpPr>
              <a:spLocks noChangeArrowheads="1"/>
            </p:cNvSpPr>
            <p:nvPr/>
          </p:nvSpPr>
          <p:spPr bwMode="auto">
            <a:xfrm>
              <a:off x="4945" y="2626"/>
              <a:ext cx="1008" cy="43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malý</a:t>
              </a:r>
              <a:endParaRPr kumimoji="0" lang="cs-CZ" altLang="cs-CZ" sz="1600" b="0" i="0" u="none" strike="noStrike" cap="none" normalizeH="0" baseline="0" smtClean="0">
                <a:ln>
                  <a:noFill/>
                </a:ln>
                <a:solidFill>
                  <a:schemeClr val="tx1"/>
                </a:solidFill>
                <a:effectLst/>
              </a:endParaRPr>
            </a:p>
          </p:txBody>
        </p:sp>
        <p:sp>
          <p:nvSpPr>
            <p:cNvPr id="17" name="Line 5"/>
            <p:cNvSpPr>
              <a:spLocks noChangeShapeType="1"/>
            </p:cNvSpPr>
            <p:nvPr/>
          </p:nvSpPr>
          <p:spPr bwMode="auto">
            <a:xfrm>
              <a:off x="3793" y="322"/>
              <a:ext cx="1" cy="201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18" name="Line 4"/>
            <p:cNvSpPr>
              <a:spLocks noChangeShapeType="1"/>
            </p:cNvSpPr>
            <p:nvPr/>
          </p:nvSpPr>
          <p:spPr bwMode="auto">
            <a:xfrm>
              <a:off x="4513" y="3058"/>
              <a:ext cx="345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19" name="Text Box 3"/>
            <p:cNvSpPr txBox="1">
              <a:spLocks noChangeArrowheads="1"/>
            </p:cNvSpPr>
            <p:nvPr/>
          </p:nvSpPr>
          <p:spPr bwMode="auto">
            <a:xfrm>
              <a:off x="2869" y="-694"/>
              <a:ext cx="637" cy="4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vert270"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Stupeň inovace vnímaný zákazníky</a:t>
              </a:r>
              <a:endParaRPr kumimoji="0" lang="cs-CZ" altLang="cs-CZ" sz="1600" b="0" i="0" u="none" strike="noStrike" cap="none" normalizeH="0" baseline="0" dirty="0" smtClean="0">
                <a:ln>
                  <a:noFill/>
                </a:ln>
                <a:solidFill>
                  <a:schemeClr val="tx1"/>
                </a:solidFill>
                <a:effectLst/>
              </a:endParaRPr>
            </a:p>
          </p:txBody>
        </p:sp>
        <p:sp>
          <p:nvSpPr>
            <p:cNvPr id="20" name="Text Box 2"/>
            <p:cNvSpPr txBox="1">
              <a:spLocks noChangeArrowheads="1"/>
            </p:cNvSpPr>
            <p:nvPr/>
          </p:nvSpPr>
          <p:spPr bwMode="auto">
            <a:xfrm>
              <a:off x="4539" y="3135"/>
              <a:ext cx="3821" cy="54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Stupeň inovace vnímaný výrobcem</a:t>
              </a:r>
              <a:endParaRPr kumimoji="0" lang="cs-CZ" altLang="cs-CZ" sz="1600" b="0" i="0" u="none" strike="noStrike" cap="none" normalizeH="0" baseline="0" dirty="0" smtClean="0">
                <a:ln>
                  <a:noFill/>
                </a:ln>
                <a:solidFill>
                  <a:schemeClr val="tx1"/>
                </a:solidFill>
                <a:effectLst/>
              </a:endParaRPr>
            </a:p>
          </p:txBody>
        </p:sp>
      </p:grpSp>
    </p:spTree>
    <p:extLst>
      <p:ext uri="{BB962C8B-B14F-4D97-AF65-F5344CB8AC3E}">
        <p14:creationId xmlns:p14="http://schemas.microsoft.com/office/powerpoint/2010/main" val="3681039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59532" y="843558"/>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Strategie </a:t>
            </a:r>
            <a:r>
              <a:rPr lang="cs-CZ" sz="1600" b="1" dirty="0" smtClean="0"/>
              <a:t>inkrementálních/přírůstkových </a:t>
            </a:r>
            <a:r>
              <a:rPr lang="cs-CZ" sz="1600" b="1" dirty="0"/>
              <a:t>inovací </a:t>
            </a:r>
            <a:r>
              <a:rPr lang="cs-CZ" sz="1600" dirty="0"/>
              <a:t>– jedná se o strategii, která od výrobce vyžaduje jen velmi malé nároky na novou technologii a zároveň z pohledu zákazníka přináší jen malé změny. </a:t>
            </a:r>
            <a:endParaRPr lang="cs-CZ" sz="1600" dirty="0" smtClean="0"/>
          </a:p>
          <a:p>
            <a:pPr algn="just"/>
            <a:r>
              <a:rPr lang="cs-CZ" sz="1600" dirty="0" smtClean="0"/>
              <a:t>Z</a:t>
            </a:r>
            <a:r>
              <a:rPr lang="cs-CZ" sz="1600" dirty="0"/>
              <a:t> výrobního hlediska jsou přírůstkové inovace málo riskantní, ale na druhé straně z obchodního hlediska představují poměrně vysoké riziko. </a:t>
            </a:r>
            <a:endParaRPr lang="cs-CZ" sz="1600" dirty="0" smtClean="0"/>
          </a:p>
          <a:p>
            <a:pPr algn="just"/>
            <a:r>
              <a:rPr lang="cs-CZ" sz="1600" dirty="0" smtClean="0"/>
              <a:t>Strategie </a:t>
            </a:r>
            <a:r>
              <a:rPr lang="cs-CZ" sz="1600" dirty="0"/>
              <a:t>přírůstkových inovací je poměrně vysoce efektivní v krátkém období. </a:t>
            </a:r>
            <a:endParaRPr lang="cs-CZ" sz="1600" dirty="0" smtClean="0"/>
          </a:p>
          <a:p>
            <a:pPr algn="just"/>
            <a:r>
              <a:rPr lang="cs-CZ" sz="1600" dirty="0" smtClean="0"/>
              <a:t>Z</a:t>
            </a:r>
            <a:r>
              <a:rPr lang="cs-CZ" sz="1600" dirty="0"/>
              <a:t> dlouhodobého pohledu strategie výrazně nepřispívá ke zlepšení konkurenční pozice podniku a vede k pohledu na podnik jako na imitátora bez vlastního potenciálu a </a:t>
            </a:r>
            <a:r>
              <a:rPr lang="cs-CZ" sz="1600" dirty="0" smtClean="0"/>
              <a:t>myšlenek.</a:t>
            </a:r>
          </a:p>
        </p:txBody>
      </p:sp>
      <p:sp>
        <p:nvSpPr>
          <p:cNvPr id="6" name="Nadpis 5"/>
          <p:cNvSpPr>
            <a:spLocks noGrp="1"/>
          </p:cNvSpPr>
          <p:nvPr>
            <p:ph type="title"/>
          </p:nvPr>
        </p:nvSpPr>
        <p:spPr>
          <a:xfrm>
            <a:off x="179512" y="195486"/>
            <a:ext cx="7776864" cy="507703"/>
          </a:xfrm>
        </p:spPr>
        <p:txBody>
          <a:bodyPr/>
          <a:lstStyle/>
          <a:p>
            <a:r>
              <a:rPr lang="cs-CZ" sz="2000" dirty="0"/>
              <a:t>Typologie inovačních strategií – inovační strategie podle </a:t>
            </a:r>
            <a:r>
              <a:rPr lang="cs-CZ" sz="2000" dirty="0" smtClean="0"/>
              <a:t>stupně novosti II</a:t>
            </a:r>
            <a:endParaRPr lang="cs-CZ" sz="2000" dirty="0"/>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4029734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59532"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smtClean="0"/>
              <a:t>Strategie </a:t>
            </a:r>
            <a:r>
              <a:rPr lang="cs-CZ" sz="1600" b="1" dirty="0"/>
              <a:t>technických inovací </a:t>
            </a:r>
            <a:r>
              <a:rPr lang="cs-CZ" sz="1600" dirty="0"/>
              <a:t>– pro tuto strategii jsou typické významné technologické změny, které se především dotýkají technického zlepšení výrobků, ale zákazníkům nepřináší výrazné zvýšení užitku. </a:t>
            </a:r>
            <a:endParaRPr lang="cs-CZ" sz="1600" dirty="0" smtClean="0"/>
          </a:p>
          <a:p>
            <a:pPr algn="just"/>
            <a:r>
              <a:rPr lang="cs-CZ" sz="1600" dirty="0" smtClean="0"/>
              <a:t>Tento </a:t>
            </a:r>
            <a:r>
              <a:rPr lang="cs-CZ" sz="1600" dirty="0"/>
              <a:t>typ inovací je poměrně efektivní a vede ke zřetelné úspoře nákladů. </a:t>
            </a:r>
            <a:endParaRPr lang="cs-CZ" sz="1600" dirty="0" smtClean="0"/>
          </a:p>
          <a:p>
            <a:pPr algn="just"/>
            <a:r>
              <a:rPr lang="cs-CZ" sz="1600" dirty="0" smtClean="0"/>
              <a:t>Výzkum </a:t>
            </a:r>
            <a:r>
              <a:rPr lang="cs-CZ" sz="1600" dirty="0"/>
              <a:t>a vývoj je spojen s vysokými náklady a investicemi, které ale nepřinášejí odpovídající, očekávaných tržní úspěch. </a:t>
            </a:r>
            <a:endParaRPr lang="cs-CZ" sz="1600" dirty="0" smtClean="0"/>
          </a:p>
          <a:p>
            <a:pPr algn="just"/>
            <a:r>
              <a:rPr lang="cs-CZ" sz="1600" dirty="0" smtClean="0"/>
              <a:t>Vzhledem </a:t>
            </a:r>
            <a:r>
              <a:rPr lang="cs-CZ" sz="1600" dirty="0"/>
              <a:t>k vysoko míře investic a vysoké citlivosti zákazníků na cenovou úroveň produktů u těchto inovací, je nutné předpokládat návratnost investic v delším časovém horizontu. </a:t>
            </a: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776864" cy="507703"/>
          </a:xfrm>
        </p:spPr>
        <p:txBody>
          <a:bodyPr/>
          <a:lstStyle/>
          <a:p>
            <a:r>
              <a:rPr lang="cs-CZ" sz="2000" dirty="0"/>
              <a:t>Typologie inovačních strategií – inovační strategie podle </a:t>
            </a:r>
            <a:r>
              <a:rPr lang="cs-CZ" sz="2000" dirty="0" smtClean="0"/>
              <a:t>stupně novosti II</a:t>
            </a:r>
            <a:endParaRPr lang="cs-CZ" sz="2000" dirty="0"/>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3455632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pPr>
            <a:r>
              <a:rPr lang="cs-CZ" sz="1600" b="1" dirty="0"/>
              <a:t>Strategie aplikačních inovací </a:t>
            </a:r>
            <a:r>
              <a:rPr lang="cs-CZ" sz="1600" dirty="0" smtClean="0"/>
              <a:t>– podstatou </a:t>
            </a:r>
            <a:r>
              <a:rPr lang="cs-CZ" sz="1600" dirty="0"/>
              <a:t>aplikačních inovací je využívání již existujících technologií pro vznik nových výrobků. </a:t>
            </a:r>
            <a:endParaRPr lang="cs-CZ" sz="1600" dirty="0" smtClean="0"/>
          </a:p>
          <a:p>
            <a:pPr lvl="0" algn="just"/>
            <a:r>
              <a:rPr lang="cs-CZ" sz="1600" dirty="0" smtClean="0"/>
              <a:t>Podnik </a:t>
            </a:r>
            <a:r>
              <a:rPr lang="cs-CZ" sz="1600" dirty="0"/>
              <a:t>nevyvíjí nové technologie, ale využívá již to co má a co je osvědčené. Tím minimalizuje výrobní rizika. </a:t>
            </a:r>
            <a:endParaRPr lang="cs-CZ" sz="1600" dirty="0" smtClean="0"/>
          </a:p>
          <a:p>
            <a:pPr lvl="0" algn="just"/>
            <a:r>
              <a:rPr lang="cs-CZ" sz="1600" dirty="0" smtClean="0"/>
              <a:t>Jedná </a:t>
            </a:r>
            <a:r>
              <a:rPr lang="cs-CZ" sz="1600" dirty="0"/>
              <a:t>se o inovace s nízkými náklady na vývoj a krátkou dobou návratnosti jednorázových nákladů. </a:t>
            </a:r>
            <a:endParaRPr lang="cs-CZ" sz="1600" dirty="0" smtClean="0"/>
          </a:p>
          <a:p>
            <a:pPr lvl="0" algn="just"/>
            <a:r>
              <a:rPr lang="cs-CZ" sz="1600" dirty="0" smtClean="0"/>
              <a:t>Ziskovost </a:t>
            </a:r>
            <a:r>
              <a:rPr lang="cs-CZ" sz="1600" dirty="0"/>
              <a:t>těchto inovací je poměrně vysoká, jelikož je primárně tato strategie zaměřená na rozvoj primárního trhu. </a:t>
            </a:r>
            <a:endParaRPr lang="cs-CZ" sz="1600" dirty="0" smtClean="0"/>
          </a:p>
          <a:p>
            <a:pPr lvl="0" algn="just"/>
            <a:r>
              <a:rPr lang="cs-CZ" sz="1600" dirty="0" smtClean="0"/>
              <a:t>Podnik </a:t>
            </a:r>
            <a:r>
              <a:rPr lang="cs-CZ" sz="1600" dirty="0"/>
              <a:t>klade větší důraz na kvalitní marketingové aktivity než na výzkumné a vývojové aktivity. </a:t>
            </a:r>
            <a:endParaRPr lang="cs-CZ" sz="1600" dirty="0" smtClean="0"/>
          </a:p>
          <a:p>
            <a:pPr lvl="0" algn="just"/>
            <a:r>
              <a:rPr lang="cs-CZ" sz="1600" dirty="0" smtClean="0"/>
              <a:t>Tato </a:t>
            </a:r>
            <a:r>
              <a:rPr lang="cs-CZ" sz="1600" dirty="0"/>
              <a:t>strategie má spíše krátkodobý charakter.</a:t>
            </a:r>
          </a:p>
          <a:p>
            <a:pPr algn="just"/>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sz="2000" dirty="0"/>
              <a:t>Typologie inovačních strategií – inovační strategie podle </a:t>
            </a:r>
            <a:r>
              <a:rPr lang="cs-CZ" sz="2000" dirty="0" smtClean="0"/>
              <a:t>stupně novosti III</a:t>
            </a:r>
            <a:endParaRPr lang="cs-CZ" sz="2000" dirty="0"/>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3449459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pPr>
            <a:r>
              <a:rPr lang="cs-CZ" sz="1600" b="1" dirty="0" smtClean="0"/>
              <a:t>Strategie </a:t>
            </a:r>
            <a:r>
              <a:rPr lang="cs-CZ" sz="1600" b="1" dirty="0"/>
              <a:t>radikálních inovací </a:t>
            </a:r>
            <a:r>
              <a:rPr lang="cs-CZ" sz="1600" dirty="0"/>
              <a:t>– radikální </a:t>
            </a:r>
            <a:r>
              <a:rPr lang="cs-CZ" sz="1600" dirty="0" smtClean="0"/>
              <a:t>inovace vedou </a:t>
            </a:r>
            <a:r>
              <a:rPr lang="cs-CZ" sz="1600" dirty="0"/>
              <a:t>k největšímu růstu podílu na trhu a podílu na prodeji. </a:t>
            </a:r>
            <a:endParaRPr lang="cs-CZ" sz="1600" dirty="0" smtClean="0"/>
          </a:p>
          <a:p>
            <a:pPr lvl="0" algn="just"/>
            <a:r>
              <a:rPr lang="cs-CZ" sz="1600" dirty="0" smtClean="0"/>
              <a:t>Radikální </a:t>
            </a:r>
            <a:r>
              <a:rPr lang="cs-CZ" sz="1600" dirty="0"/>
              <a:t>inovace zahajují nové životní cykly produktů a jejich úspěšná implementace může zajistit vysokou návratnost investic. </a:t>
            </a:r>
            <a:endParaRPr lang="cs-CZ" sz="1600" dirty="0" smtClean="0"/>
          </a:p>
          <a:p>
            <a:pPr lvl="0" algn="just"/>
            <a:r>
              <a:rPr lang="cs-CZ" sz="1600" dirty="0" smtClean="0"/>
              <a:t>K</a:t>
            </a:r>
            <a:r>
              <a:rPr lang="cs-CZ" sz="1600" dirty="0"/>
              <a:t> jejich úspěchu je potřeba zajistit soulad mezi vnímáním inovace ze strany výrobce a vnímání inovace ze strany zákazníka. </a:t>
            </a:r>
            <a:endParaRPr lang="cs-CZ" sz="1600" dirty="0" smtClean="0"/>
          </a:p>
          <a:p>
            <a:pPr lvl="0" algn="just"/>
            <a:r>
              <a:rPr lang="cs-CZ" sz="1600" dirty="0" smtClean="0"/>
              <a:t>Radikální </a:t>
            </a:r>
            <a:r>
              <a:rPr lang="cs-CZ" sz="1600" dirty="0"/>
              <a:t>inovace vyžaduje nejen technické zabezpečení vývoje nového výrobku, ale také zajištění vhodných marketingových aktivit. </a:t>
            </a:r>
            <a:endParaRPr lang="cs-CZ" sz="1600" dirty="0" smtClean="0"/>
          </a:p>
          <a:p>
            <a:pPr lvl="0" algn="just"/>
            <a:r>
              <a:rPr lang="cs-CZ" sz="1600" dirty="0" smtClean="0"/>
              <a:t>Úspěšné </a:t>
            </a:r>
            <a:r>
              <a:rPr lang="cs-CZ" sz="1600" dirty="0"/>
              <a:t>zavedení radikální inovace vede k akceleraci rozvoje podniku a ke zvýšení konkurenceschopnosti podniku.</a:t>
            </a:r>
          </a:p>
          <a:p>
            <a:pPr algn="just"/>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sz="2000" dirty="0"/>
              <a:t>Typologie inovačních strategií – inovační strategie podle </a:t>
            </a:r>
            <a:r>
              <a:rPr lang="cs-CZ" sz="2000" dirty="0" smtClean="0"/>
              <a:t>stupně novosti III</a:t>
            </a:r>
            <a:endParaRPr lang="cs-CZ" sz="2000" dirty="0"/>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90832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Podle </a:t>
            </a:r>
            <a:r>
              <a:rPr lang="cs-CZ" sz="1600" dirty="0" err="1"/>
              <a:t>Tidda</a:t>
            </a:r>
            <a:r>
              <a:rPr lang="cs-CZ" sz="1600" dirty="0"/>
              <a:t> et al. (2007) existují v přístupu k podnikovým inovačním strategiím dva základní </a:t>
            </a:r>
            <a:r>
              <a:rPr lang="cs-CZ" sz="1600" dirty="0" smtClean="0"/>
              <a:t>směry:</a:t>
            </a:r>
          </a:p>
          <a:p>
            <a:pPr algn="just"/>
            <a:r>
              <a:rPr lang="cs-CZ" sz="1600" b="1" dirty="0"/>
              <a:t>R</a:t>
            </a:r>
            <a:r>
              <a:rPr lang="cs-CZ" sz="1600" b="1" dirty="0" smtClean="0"/>
              <a:t>acionalistická </a:t>
            </a:r>
            <a:r>
              <a:rPr lang="cs-CZ" sz="1600" b="1" dirty="0"/>
              <a:t>inovační strategie </a:t>
            </a:r>
            <a:r>
              <a:rPr lang="cs-CZ" sz="1600" dirty="0"/>
              <a:t>je založena na racionálním rozhodnutí, které vychází a je postaveno na poznání současné </a:t>
            </a:r>
            <a:r>
              <a:rPr lang="cs-CZ" sz="1600" dirty="0" smtClean="0"/>
              <a:t>situace. </a:t>
            </a:r>
          </a:p>
          <a:p>
            <a:pPr algn="just"/>
            <a:r>
              <a:rPr lang="cs-CZ" sz="1600" dirty="0" smtClean="0"/>
              <a:t>Jedná </a:t>
            </a:r>
            <a:r>
              <a:rPr lang="cs-CZ" sz="1600" dirty="0"/>
              <a:t>se v podstatě o lineární model racionálního postup: zhodnoť – rozhodni – </a:t>
            </a:r>
            <a:r>
              <a:rPr lang="cs-CZ" sz="1600" dirty="0" smtClean="0"/>
              <a:t>proveď.</a:t>
            </a:r>
          </a:p>
          <a:p>
            <a:pPr algn="just"/>
            <a:r>
              <a:rPr lang="cs-CZ" sz="1600" dirty="0" smtClean="0"/>
              <a:t>Je z</a:t>
            </a:r>
            <a:r>
              <a:rPr lang="cs-CZ" sz="1600" dirty="0"/>
              <a:t> velké míry ovlivněna armádní praxí, ostatně jako celý strategický management, kde se strategie sestávala ze tří kroků: popis a analýza prostředí; stanovení postupu; realizace stanoveného postupu. </a:t>
            </a:r>
            <a:endParaRPr lang="cs-CZ" sz="1600" dirty="0" smtClean="0"/>
          </a:p>
          <a:p>
            <a:pPr algn="just"/>
            <a:r>
              <a:rPr lang="cs-CZ" sz="1600" dirty="0"/>
              <a:t>Odpůrci racionalistické strategie hovoří o tom, že je tento přístup rigidní a nepružný především v podmínkách kontinuálních a výrazných změn podnikatelského prostředí. Tyto argumenty ovšem nemusí být důvodem odmítnutí principu racionality v procesu řízení inovací</a:t>
            </a:r>
            <a:r>
              <a:rPr lang="cs-CZ" sz="1600" dirty="0" smtClean="0"/>
              <a:t>.</a:t>
            </a:r>
          </a:p>
          <a:p>
            <a:pPr algn="just"/>
            <a:endParaRPr lang="cs-CZ" sz="1600" dirty="0" smtClean="0"/>
          </a:p>
          <a:p>
            <a:pPr marL="0" indent="0" algn="just">
              <a:buNone/>
            </a:pP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sz="2000" dirty="0"/>
              <a:t>Typologie inovačních strategií – inovační strategie podle </a:t>
            </a:r>
            <a:r>
              <a:rPr lang="cs-CZ" sz="2000" dirty="0" err="1" smtClean="0"/>
              <a:t>Tidda</a:t>
            </a:r>
            <a:r>
              <a:rPr lang="cs-CZ" sz="2000" dirty="0" smtClean="0"/>
              <a:t> I</a:t>
            </a:r>
            <a:endParaRPr lang="cs-CZ" sz="2000" dirty="0"/>
          </a:p>
        </p:txBody>
      </p:sp>
    </p:spTree>
    <p:extLst>
      <p:ext uri="{BB962C8B-B14F-4D97-AF65-F5344CB8AC3E}">
        <p14:creationId xmlns:p14="http://schemas.microsoft.com/office/powerpoint/2010/main" val="3419239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0761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Inkrementální </a:t>
            </a:r>
            <a:r>
              <a:rPr lang="cs-CZ" sz="1600" b="1" dirty="0"/>
              <a:t>strategie</a:t>
            </a:r>
            <a:r>
              <a:rPr lang="cs-CZ" sz="1600" dirty="0"/>
              <a:t>, bývá označována také jako přírůstková, je založena na poznání, že nemůžeme dokonale poznat a pochopit změny, které probíhají v podnikatelském </a:t>
            </a:r>
            <a:r>
              <a:rPr lang="cs-CZ" sz="1600" dirty="0" smtClean="0"/>
              <a:t>prostředí. </a:t>
            </a:r>
          </a:p>
          <a:p>
            <a:pPr algn="just"/>
            <a:r>
              <a:rPr lang="cs-CZ" sz="1600" dirty="0"/>
              <a:t>Využití inkrementální strategie je efektivnější především v podmínkách hlubokých a kontinuálních změn v podnikatelském prostředí. V těchto podmínkách je potřeba vysoká míra flexibility rozhodování a řízení.</a:t>
            </a:r>
          </a:p>
          <a:p>
            <a:pPr algn="just"/>
            <a:r>
              <a:rPr lang="cs-CZ" sz="1600" dirty="0" smtClean="0"/>
              <a:t>Z</a:t>
            </a:r>
            <a:r>
              <a:rPr lang="cs-CZ" sz="1600" dirty="0"/>
              <a:t> těchto důvodů musí být podnik připraven svoji strategii přizpůsobovat v návaznosti na nové informace a poznatky, které se snaží získávat. </a:t>
            </a:r>
            <a:endParaRPr lang="cs-CZ" sz="1600" dirty="0" smtClean="0"/>
          </a:p>
          <a:p>
            <a:pPr algn="just"/>
            <a:r>
              <a:rPr lang="cs-CZ" sz="1600" dirty="0"/>
              <a:t>A proto </a:t>
            </a:r>
            <a:r>
              <a:rPr lang="cs-CZ" sz="1600" dirty="0" smtClean="0"/>
              <a:t>se navrhuje </a:t>
            </a:r>
            <a:r>
              <a:rPr lang="cs-CZ" sz="1600" dirty="0"/>
              <a:t>efektivnější postup, a to tento:</a:t>
            </a:r>
          </a:p>
          <a:p>
            <a:pPr lvl="1" algn="just"/>
            <a:r>
              <a:rPr lang="cs-CZ" sz="1600" dirty="0"/>
              <a:t>Provádět záměrné kroky/změny směrem ke stanovenému cíli.</a:t>
            </a:r>
          </a:p>
          <a:p>
            <a:pPr lvl="1" algn="just"/>
            <a:r>
              <a:rPr lang="cs-CZ" sz="1600" dirty="0"/>
              <a:t>Měření a hodnocení účinků provedených kroků/změn.</a:t>
            </a:r>
          </a:p>
          <a:p>
            <a:pPr lvl="1" algn="just"/>
            <a:r>
              <a:rPr lang="cs-CZ" sz="1600" dirty="0"/>
              <a:t>Úprava/přizpůsobení cíle a rozhodnutí o dalším kroku/změně.</a:t>
            </a:r>
          </a:p>
          <a:p>
            <a:pPr algn="just"/>
            <a:endParaRPr lang="cs-CZ" sz="1600" dirty="0" smtClean="0"/>
          </a:p>
          <a:p>
            <a:pPr marL="0" indent="0" algn="just">
              <a:buNone/>
            </a:pP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sz="2000" dirty="0"/>
              <a:t>Typologie inovačních strategií – inovační strategie podle </a:t>
            </a:r>
            <a:r>
              <a:rPr lang="cs-CZ" sz="2000" dirty="0" err="1" smtClean="0"/>
              <a:t>Tidda</a:t>
            </a:r>
            <a:r>
              <a:rPr lang="cs-CZ" sz="2000" dirty="0" smtClean="0"/>
              <a:t> II</a:t>
            </a:r>
            <a:endParaRPr lang="cs-CZ" sz="2000" dirty="0"/>
          </a:p>
        </p:txBody>
      </p:sp>
    </p:spTree>
    <p:extLst>
      <p:ext uri="{BB962C8B-B14F-4D97-AF65-F5344CB8AC3E}">
        <p14:creationId xmlns:p14="http://schemas.microsoft.com/office/powerpoint/2010/main" val="2556769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Michal </a:t>
            </a:r>
            <a:r>
              <a:rPr lang="cs-CZ" sz="1600" dirty="0"/>
              <a:t>Porter propojuje ve svém pojetí inovační strategii s celkovou strategií podniku. Propojuje tedy technologické strategie podniku s její tržní a konkurenční </a:t>
            </a:r>
            <a:r>
              <a:rPr lang="cs-CZ" sz="1600" dirty="0" smtClean="0"/>
              <a:t>pozicí. Podnik se rozhoduje mezi dvěma hlavními tržními strategiemi:</a:t>
            </a:r>
          </a:p>
          <a:p>
            <a:pPr algn="just"/>
            <a:r>
              <a:rPr lang="cs-CZ" sz="1600" dirty="0"/>
              <a:t>V případě </a:t>
            </a:r>
            <a:r>
              <a:rPr lang="cs-CZ" sz="1600" b="1" dirty="0"/>
              <a:t>inovačního vůdcovství</a:t>
            </a:r>
            <a:r>
              <a:rPr lang="cs-CZ" sz="1600" dirty="0"/>
              <a:t> se podnik zaměřuje na to, aby byl první na trhu, na základě své vedoucí technologické pozice. Tato situace je podmíněna silnou angažovaností podniku v oblasti kreativity a přebírání </a:t>
            </a:r>
            <a:r>
              <a:rPr lang="cs-CZ" sz="1600" dirty="0" smtClean="0"/>
              <a:t>rizika a existencí </a:t>
            </a:r>
            <a:r>
              <a:rPr lang="cs-CZ" sz="1600" dirty="0"/>
              <a:t>úzké vazby mezi zdroji relevantních znalostí a potřebami zákazníků</a:t>
            </a:r>
            <a:r>
              <a:rPr lang="cs-CZ" sz="1600" dirty="0" smtClean="0"/>
              <a:t>.</a:t>
            </a:r>
          </a:p>
          <a:p>
            <a:pPr algn="just"/>
            <a:r>
              <a:rPr lang="cs-CZ" sz="1600" dirty="0"/>
              <a:t>V pozici </a:t>
            </a:r>
            <a:r>
              <a:rPr lang="cs-CZ" sz="1600" b="1" dirty="0"/>
              <a:t>inovačního následovnictví</a:t>
            </a:r>
            <a:r>
              <a:rPr lang="cs-CZ" sz="1600" dirty="0"/>
              <a:t> se podnik rozhodne vstoupit na trh později, často na základě napodobení </a:t>
            </a:r>
            <a:r>
              <a:rPr lang="cs-CZ" sz="1600" dirty="0" smtClean="0"/>
              <a:t>inovačního </a:t>
            </a:r>
            <a:r>
              <a:rPr lang="cs-CZ" sz="1600" dirty="0"/>
              <a:t>vůdce. Aby bylo možné tento přístup realizovat, tak je potřeba, aby byl podnik silný v oblasti konkurenční analýzy a inteligence, reverzního </a:t>
            </a:r>
            <a:r>
              <a:rPr lang="cs-CZ" sz="1600" dirty="0" err="1"/>
              <a:t>inženýringu</a:t>
            </a:r>
            <a:r>
              <a:rPr lang="cs-CZ" sz="1600" dirty="0"/>
              <a:t> a také v oblasti snižování nákladů a schopnosti učení se aplikace nových poznatků do výroby.</a:t>
            </a: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560840" cy="507703"/>
          </a:xfrm>
        </p:spPr>
        <p:txBody>
          <a:bodyPr/>
          <a:lstStyle/>
          <a:p>
            <a:r>
              <a:rPr lang="cs-CZ" sz="2200" dirty="0"/>
              <a:t>Typologie inovačních strategií – inovační strategie podle </a:t>
            </a:r>
            <a:r>
              <a:rPr lang="cs-CZ" sz="2200" dirty="0" err="1" smtClean="0"/>
              <a:t>Portera</a:t>
            </a:r>
            <a:endParaRPr lang="cs-CZ" sz="2200" dirty="0"/>
          </a:p>
        </p:txBody>
      </p:sp>
    </p:spTree>
    <p:extLst>
      <p:ext uri="{BB962C8B-B14F-4D97-AF65-F5344CB8AC3E}">
        <p14:creationId xmlns:p14="http://schemas.microsoft.com/office/powerpoint/2010/main" val="1940482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Krize</a:t>
            </a:r>
            <a:r>
              <a:rPr lang="cs-CZ" sz="1600" dirty="0"/>
              <a:t> je složitá situace, v níž je významným způsobem narušena rovnováha mezi základními charakteristikami systému (narušeno je poslání, filozofie, hodnoty, cíle, styl fungování systému) na jedné straně a postojem okolního prostředí k danému systému na straně druhé.</a:t>
            </a:r>
          </a:p>
          <a:p>
            <a:pPr algn="just"/>
            <a:r>
              <a:rPr lang="cs-CZ" sz="1600" dirty="0"/>
              <a:t>Krize je vyjádření rozporů, které vznikají mezi fungováním a rozvojem, jako např. rozpory mezi používanou novou technologií a vzděláním zaměstnanců.  </a:t>
            </a:r>
          </a:p>
          <a:p>
            <a:pPr algn="just"/>
            <a:r>
              <a:rPr lang="cs-CZ" sz="1600" dirty="0"/>
              <a:t>Krize může zasáhnout jakýkoliv subjekt bez ohledu na jeho velikost. V krizi se může ocitnout jedinec, organizace, politická strana, společnost, světadíl, celá naše zeměkoule. </a:t>
            </a:r>
            <a:endParaRPr lang="cs-CZ" sz="1600" dirty="0" smtClean="0"/>
          </a:p>
          <a:p>
            <a:pPr algn="just"/>
            <a:r>
              <a:rPr lang="cs-CZ" sz="1600" dirty="0" smtClean="0"/>
              <a:t>Krizi </a:t>
            </a:r>
            <a:r>
              <a:rPr lang="cs-CZ" sz="1600" dirty="0"/>
              <a:t>jedince, organizace a společnosti si každý dovede představit a zároveň je schopen pochopit proces možného vyvedení z této krize.  </a:t>
            </a:r>
            <a:endParaRPr lang="cs-CZ" sz="1600" dirty="0" smtClean="0"/>
          </a:p>
          <a:p>
            <a:pPr algn="just"/>
            <a:r>
              <a:rPr lang="cs-CZ" sz="1600" dirty="0" smtClean="0"/>
              <a:t>Za </a:t>
            </a:r>
            <a:r>
              <a:rPr lang="cs-CZ" sz="1600" dirty="0"/>
              <a:t>krizi obecně lze považovat cokoli, co v sobě obsahuje potenciál významně ovlivnit či dokonce ohrozit integritu a životaschopnost podniku</a:t>
            </a:r>
            <a:r>
              <a:rPr lang="cs-CZ" sz="1600" dirty="0" smtClean="0"/>
              <a:t>.</a:t>
            </a: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smtClean="0"/>
              <a:t>Podstata krize</a:t>
            </a:r>
            <a:endParaRPr lang="cs-CZ" dirty="0"/>
          </a:p>
        </p:txBody>
      </p:sp>
    </p:spTree>
    <p:extLst>
      <p:ext uri="{BB962C8B-B14F-4D97-AF65-F5344CB8AC3E}">
        <p14:creationId xmlns:p14="http://schemas.microsoft.com/office/powerpoint/2010/main" val="980575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Krizové strategie jsou produktem krizového řízení, které nastupuje v době výskytu krizových situací ohrožujících podnik. Představují strategické postupy, jejichž cílem je zamezit možnosti vzniku krize nebo v případě, kdy krize nastala redukovat rozsah škodlivých dopadů a časově omezit působení krize. </a:t>
            </a:r>
            <a:endParaRPr lang="cs-CZ" sz="1600" dirty="0" smtClean="0"/>
          </a:p>
          <a:p>
            <a:pPr algn="just"/>
            <a:endParaRPr lang="cs-CZ" sz="1600" dirty="0" smtClean="0"/>
          </a:p>
          <a:p>
            <a:pPr algn="just"/>
            <a:r>
              <a:rPr lang="cs-CZ" sz="1600" dirty="0" smtClean="0"/>
              <a:t>V</a:t>
            </a:r>
            <a:r>
              <a:rPr lang="cs-CZ" sz="1600" dirty="0"/>
              <a:t> podstatě tvoří krizová strategie soustavu na sebe navazujících opatření, kam patří:</a:t>
            </a:r>
          </a:p>
          <a:p>
            <a:pPr lvl="1" algn="just"/>
            <a:r>
              <a:rPr lang="cs-CZ" sz="1600" dirty="0"/>
              <a:t>identifikace krizových ohnisek;</a:t>
            </a:r>
          </a:p>
          <a:p>
            <a:pPr lvl="1" algn="just"/>
            <a:r>
              <a:rPr lang="cs-CZ" sz="1600" dirty="0"/>
              <a:t>vytváření krizového štábu a jeho výcvik;</a:t>
            </a:r>
          </a:p>
          <a:p>
            <a:pPr lvl="1" algn="just"/>
            <a:r>
              <a:rPr lang="cs-CZ" sz="1600" dirty="0"/>
              <a:t>tvorbu krizových scénářů;</a:t>
            </a:r>
          </a:p>
          <a:p>
            <a:pPr lvl="1" algn="just"/>
            <a:r>
              <a:rPr lang="cs-CZ" sz="1600" dirty="0"/>
              <a:t>organizování krizových opatření tak, aby podnik nebyl ohrožen, pokud krize se vyskytne;</a:t>
            </a:r>
          </a:p>
          <a:p>
            <a:pPr lvl="1" algn="just"/>
            <a:r>
              <a:rPr lang="cs-CZ" sz="1600" dirty="0"/>
              <a:t>připravit se na </a:t>
            </a:r>
            <a:r>
              <a:rPr lang="cs-CZ" sz="1600" dirty="0" err="1"/>
              <a:t>pokrizové</a:t>
            </a:r>
            <a:r>
              <a:rPr lang="cs-CZ" sz="1600" dirty="0"/>
              <a:t> období.</a:t>
            </a:r>
          </a:p>
        </p:txBody>
      </p:sp>
      <p:sp>
        <p:nvSpPr>
          <p:cNvPr id="6" name="Nadpis 5"/>
          <p:cNvSpPr>
            <a:spLocks noGrp="1"/>
          </p:cNvSpPr>
          <p:nvPr>
            <p:ph type="title"/>
          </p:nvPr>
        </p:nvSpPr>
        <p:spPr>
          <a:xfrm>
            <a:off x="179512" y="195486"/>
            <a:ext cx="7344816" cy="507703"/>
          </a:xfrm>
        </p:spPr>
        <p:txBody>
          <a:bodyPr/>
          <a:lstStyle/>
          <a:p>
            <a:r>
              <a:rPr lang="cs-CZ" dirty="0" smtClean="0"/>
              <a:t>Krizové strategie</a:t>
            </a:r>
            <a:endParaRPr lang="cs-CZ" dirty="0"/>
          </a:p>
        </p:txBody>
      </p:sp>
    </p:spTree>
    <p:extLst>
      <p:ext uri="{BB962C8B-B14F-4D97-AF65-F5344CB8AC3E}">
        <p14:creationId xmlns:p14="http://schemas.microsoft.com/office/powerpoint/2010/main" val="2644659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Rudý oceán </a:t>
            </a:r>
            <a:r>
              <a:rPr lang="cs-CZ" sz="1600" dirty="0"/>
              <a:t>symbolizuje dnes běžná odvětví, jejichž hranice jsou vymezeny a jejichž pravidla hry všichni znají. Podle toho, jak přitvrzuje konkurence na takovém trhu, stávají se </a:t>
            </a:r>
            <a:r>
              <a:rPr lang="cs-CZ" sz="1600" dirty="0" smtClean="0"/>
              <a:t>perspektivy </a:t>
            </a:r>
            <a:r>
              <a:rPr lang="cs-CZ" sz="1600" dirty="0"/>
              <a:t>růstu a získávání zisku pro podnik pochybnými. Novinky se stávají rychle </a:t>
            </a:r>
            <a:r>
              <a:rPr lang="cs-CZ" sz="1600" dirty="0" smtClean="0"/>
              <a:t>zbožím </a:t>
            </a:r>
            <a:r>
              <a:rPr lang="cs-CZ" sz="1600" dirty="0"/>
              <a:t>masové spotřeby, ale rostoucí konkurence zabarvuje vody tohoto podnikatelského oceánu krvavě rudou barvou</a:t>
            </a:r>
            <a:r>
              <a:rPr lang="cs-CZ" sz="1600" dirty="0" smtClean="0"/>
              <a:t>.</a:t>
            </a:r>
          </a:p>
          <a:p>
            <a:pPr lvl="0" algn="just"/>
            <a:endParaRPr lang="cs-CZ" sz="1600" dirty="0" smtClean="0"/>
          </a:p>
          <a:p>
            <a:pPr marL="0" lvl="0" indent="0" algn="just">
              <a:buNone/>
            </a:pPr>
            <a:r>
              <a:rPr lang="cs-CZ" sz="1600" i="1" dirty="0" smtClean="0"/>
              <a:t>Základní charakteristiky strategie rudého oceánu:</a:t>
            </a:r>
          </a:p>
          <a:p>
            <a:r>
              <a:rPr lang="cs-CZ" sz="1600" dirty="0"/>
              <a:t>konkurovat na existujícím trhu;</a:t>
            </a:r>
          </a:p>
          <a:p>
            <a:r>
              <a:rPr lang="cs-CZ" sz="1600" dirty="0"/>
              <a:t>porážet konkurenci;</a:t>
            </a:r>
          </a:p>
          <a:p>
            <a:r>
              <a:rPr lang="cs-CZ" sz="1600" dirty="0"/>
              <a:t>využívat existující poptávku;</a:t>
            </a:r>
          </a:p>
          <a:p>
            <a:r>
              <a:rPr lang="cs-CZ" sz="1600" dirty="0"/>
              <a:t>nalézat kompromis mezi kvalitou a cenou;</a:t>
            </a:r>
          </a:p>
          <a:p>
            <a:r>
              <a:rPr lang="cs-CZ" sz="1600" dirty="0"/>
              <a:t>adaptovat systém činností podniku v souladu s jeho strategickou volbou: jedinečná kvalita nebo nízká cena.</a:t>
            </a:r>
          </a:p>
          <a:p>
            <a:pPr lvl="0" algn="just"/>
            <a:endParaRPr lang="cs-CZ" sz="16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smtClean="0"/>
              <a:t>Strategie rudého a modrého oceánu I</a:t>
            </a:r>
            <a:endParaRPr lang="cs-CZ" dirty="0"/>
          </a:p>
        </p:txBody>
      </p:sp>
    </p:spTree>
    <p:extLst>
      <p:ext uri="{BB962C8B-B14F-4D97-AF65-F5344CB8AC3E}">
        <p14:creationId xmlns:p14="http://schemas.microsoft.com/office/powerpoint/2010/main" val="615368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Podnikové </a:t>
            </a:r>
            <a:r>
              <a:rPr lang="cs-CZ" sz="1600" dirty="0"/>
              <a:t>krize mohou být vyvolány jak vlivem okolí podniku, tak vnitřními podmínkami podnikatelského subjektu (rozpory uvnitř podniku). </a:t>
            </a:r>
            <a:endParaRPr lang="cs-CZ" sz="1600" dirty="0" smtClean="0"/>
          </a:p>
          <a:p>
            <a:pPr algn="just"/>
            <a:r>
              <a:rPr lang="cs-CZ" sz="1600" dirty="0"/>
              <a:t>Úkolem strategie je připravit podnik na všechny situace, které s vysokou pravděpodobností mohou nastat. Proto je životně nezbytné tyto situace předvídat</a:t>
            </a:r>
            <a:r>
              <a:rPr lang="cs-CZ" sz="1600" dirty="0" smtClean="0"/>
              <a:t>.</a:t>
            </a:r>
          </a:p>
          <a:p>
            <a:pPr algn="just"/>
            <a:r>
              <a:rPr lang="cs-CZ" sz="1600" dirty="0"/>
              <a:t>Aby krizové řízení bylo skutečně souhrnem systematizovaných procesů a kroků, nikoliv jen výčtem dílčích změn, má krizový management nezastupitelnou roli ve stanovení krizové strategie podniku a její implementaci. </a:t>
            </a:r>
            <a:endParaRPr lang="cs-CZ" sz="1600" dirty="0" smtClean="0"/>
          </a:p>
          <a:p>
            <a:pPr algn="just"/>
            <a:endParaRPr lang="cs-CZ" sz="1600" dirty="0" smtClean="0"/>
          </a:p>
          <a:p>
            <a:pPr algn="just"/>
            <a:r>
              <a:rPr lang="cs-CZ" sz="1600" dirty="0" smtClean="0"/>
              <a:t>Krizové </a:t>
            </a:r>
            <a:r>
              <a:rPr lang="cs-CZ" sz="1600" dirty="0"/>
              <a:t>strategie musí řešit dva základní, následující problémy:</a:t>
            </a:r>
          </a:p>
          <a:p>
            <a:pPr lvl="1" algn="just"/>
            <a:r>
              <a:rPr lang="cs-CZ" sz="1600" dirty="0"/>
              <a:t>Jak krizi předcházet a v případě jejího vzniku krizi přežít.</a:t>
            </a:r>
          </a:p>
          <a:p>
            <a:pPr lvl="1" algn="just"/>
            <a:r>
              <a:rPr lang="cs-CZ" sz="1600" dirty="0"/>
              <a:t>Jak využít v budoucnu pozitivní přínosy krize tak, aby podnik mohl zvyšovat svou výkonnost a tím si zlepšil nebo upevnil svou pozici na trhu.</a:t>
            </a:r>
          </a:p>
          <a:p>
            <a:pPr marL="457200" lvl="1" indent="0" algn="just">
              <a:buNone/>
            </a:pPr>
            <a:endParaRPr lang="cs-CZ" sz="1600" dirty="0"/>
          </a:p>
        </p:txBody>
      </p:sp>
      <p:sp>
        <p:nvSpPr>
          <p:cNvPr id="6" name="Nadpis 5"/>
          <p:cNvSpPr>
            <a:spLocks noGrp="1"/>
          </p:cNvSpPr>
          <p:nvPr>
            <p:ph type="title"/>
          </p:nvPr>
        </p:nvSpPr>
        <p:spPr>
          <a:xfrm>
            <a:off x="179512" y="195486"/>
            <a:ext cx="7344816" cy="507703"/>
          </a:xfrm>
        </p:spPr>
        <p:txBody>
          <a:bodyPr/>
          <a:lstStyle/>
          <a:p>
            <a:r>
              <a:rPr lang="cs-CZ" dirty="0" smtClean="0"/>
              <a:t>Poslání krizové strategie</a:t>
            </a:r>
            <a:endParaRPr lang="cs-CZ" dirty="0"/>
          </a:p>
        </p:txBody>
      </p:sp>
    </p:spTree>
    <p:extLst>
      <p:ext uri="{BB962C8B-B14F-4D97-AF65-F5344CB8AC3E}">
        <p14:creationId xmlns:p14="http://schemas.microsoft.com/office/powerpoint/2010/main" val="3476416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71550"/>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buNone/>
            </a:pPr>
            <a:r>
              <a:rPr lang="cs-CZ" sz="1600" b="1" dirty="0" smtClean="0"/>
              <a:t>Strategie </a:t>
            </a:r>
            <a:r>
              <a:rPr lang="cs-CZ" sz="1600" b="1" dirty="0"/>
              <a:t>likvidace ohnisek podnikové krize</a:t>
            </a:r>
            <a:r>
              <a:rPr lang="cs-CZ" sz="1600" dirty="0"/>
              <a:t> vede k zamezení krize dostatečnými investicemi nebo opuštěním konkrétní podnikatelské oblasti, kde je nebezpečí výskytu krizových situací</a:t>
            </a:r>
            <a:r>
              <a:rPr lang="cs-CZ" sz="1600" dirty="0" smtClean="0"/>
              <a:t>.</a:t>
            </a:r>
          </a:p>
          <a:p>
            <a:pPr marL="357188" lvl="1" indent="-357188" algn="just">
              <a:buFont typeface="Arial" panose="020B0604020202020204" pitchFamily="34" charset="0"/>
              <a:buChar char="•"/>
            </a:pPr>
            <a:r>
              <a:rPr lang="cs-CZ" sz="1600" dirty="0" smtClean="0"/>
              <a:t>Zdroj </a:t>
            </a:r>
            <a:r>
              <a:rPr lang="cs-CZ" sz="1600" dirty="0"/>
              <a:t>možné krize je eliminovaný nebo přemístěný do jiného prostoru, kde může způsobit podstatně menší škody. </a:t>
            </a:r>
            <a:endParaRPr lang="cs-CZ" sz="1600" dirty="0" smtClean="0"/>
          </a:p>
          <a:p>
            <a:pPr marL="357188" lvl="1" indent="-357188" algn="just">
              <a:buFont typeface="Arial" panose="020B0604020202020204" pitchFamily="34" charset="0"/>
              <a:buChar char="•"/>
            </a:pPr>
            <a:r>
              <a:rPr lang="cs-CZ" sz="1600" dirty="0" smtClean="0"/>
              <a:t>Takové </a:t>
            </a:r>
            <a:r>
              <a:rPr lang="cs-CZ" sz="1600" dirty="0"/>
              <a:t>řešení si většinou vyžaduje </a:t>
            </a:r>
            <a:endParaRPr lang="cs-CZ" sz="1600" dirty="0" smtClean="0"/>
          </a:p>
          <a:p>
            <a:pPr marL="642937" lvl="2" indent="-285750" algn="just">
              <a:buFontTx/>
              <a:buChar char="-"/>
            </a:pPr>
            <a:r>
              <a:rPr lang="cs-CZ" sz="1600" dirty="0"/>
              <a:t>d</a:t>
            </a:r>
            <a:r>
              <a:rPr lang="cs-CZ" sz="1600" dirty="0" smtClean="0"/>
              <a:t>odatečné </a:t>
            </a:r>
            <a:r>
              <a:rPr lang="cs-CZ" sz="1600" dirty="0"/>
              <a:t>investiční náklady (např. přemístění provozu do méně obývaných oblastí</a:t>
            </a:r>
            <a:r>
              <a:rPr lang="cs-CZ" sz="1600" dirty="0" smtClean="0"/>
              <a:t>);</a:t>
            </a:r>
          </a:p>
          <a:p>
            <a:pPr marL="642937" lvl="2" indent="-285750" algn="just">
              <a:buFontTx/>
              <a:buChar char="-"/>
            </a:pPr>
            <a:r>
              <a:rPr lang="cs-CZ" sz="1600" dirty="0" smtClean="0"/>
              <a:t>přijetí </a:t>
            </a:r>
            <a:r>
              <a:rPr lang="cs-CZ" sz="1600" dirty="0"/>
              <a:t>bezpečnostních opatření (např. vybudování ochranných staveb</a:t>
            </a:r>
            <a:r>
              <a:rPr lang="cs-CZ" sz="1600" dirty="0" smtClean="0"/>
              <a:t>);</a:t>
            </a:r>
          </a:p>
          <a:p>
            <a:pPr marL="642937" lvl="2" indent="-285750" algn="just">
              <a:buFontTx/>
              <a:buChar char="-"/>
            </a:pPr>
            <a:r>
              <a:rPr lang="cs-CZ" sz="1600" dirty="0"/>
              <a:t>změny technologie, její modernizace a </a:t>
            </a:r>
            <a:r>
              <a:rPr lang="cs-CZ" sz="1600" dirty="0" smtClean="0"/>
              <a:t>zkvalitnění;</a:t>
            </a:r>
          </a:p>
          <a:p>
            <a:pPr marL="642937" lvl="2" indent="-285750" algn="just">
              <a:buFontTx/>
              <a:buChar char="-"/>
            </a:pPr>
            <a:r>
              <a:rPr lang="cs-CZ" sz="1600" dirty="0"/>
              <a:t>vhodná racionální </a:t>
            </a:r>
            <a:r>
              <a:rPr lang="cs-CZ" sz="1600" dirty="0" smtClean="0"/>
              <a:t>politika;</a:t>
            </a:r>
          </a:p>
          <a:p>
            <a:pPr marL="642937" lvl="2" indent="-285750" algn="just">
              <a:buFontTx/>
              <a:buChar char="-"/>
            </a:pPr>
            <a:r>
              <a:rPr lang="cs-CZ" sz="1600" dirty="0"/>
              <a:t>informování lidí o politické situaci, vysvětlování problémů </a:t>
            </a:r>
            <a:r>
              <a:rPr lang="cs-CZ" sz="1600" dirty="0" smtClean="0"/>
              <a:t>apod.</a:t>
            </a:r>
          </a:p>
          <a:p>
            <a:pPr marL="357187" lvl="2" indent="0" algn="just">
              <a:buNone/>
            </a:pPr>
            <a:endParaRPr lang="cs-CZ" sz="1600" dirty="0" smtClean="0"/>
          </a:p>
          <a:p>
            <a:pPr marL="714375" lvl="2" indent="-357188" algn="just"/>
            <a:endParaRPr lang="cs-CZ" sz="1600" dirty="0" smtClean="0"/>
          </a:p>
          <a:p>
            <a:pPr marL="714375" lvl="2" indent="-357188" algn="just"/>
            <a:endParaRPr lang="cs-CZ" sz="1600" dirty="0"/>
          </a:p>
          <a:p>
            <a:pPr marL="457200" lvl="1" indent="0" algn="just">
              <a:buNone/>
            </a:pPr>
            <a:endParaRPr lang="cs-CZ" sz="1600" dirty="0"/>
          </a:p>
        </p:txBody>
      </p:sp>
      <p:sp>
        <p:nvSpPr>
          <p:cNvPr id="6" name="Nadpis 5"/>
          <p:cNvSpPr>
            <a:spLocks noGrp="1"/>
          </p:cNvSpPr>
          <p:nvPr>
            <p:ph type="title"/>
          </p:nvPr>
        </p:nvSpPr>
        <p:spPr>
          <a:xfrm>
            <a:off x="179512" y="195486"/>
            <a:ext cx="7344816" cy="507703"/>
          </a:xfrm>
        </p:spPr>
        <p:txBody>
          <a:bodyPr/>
          <a:lstStyle/>
          <a:p>
            <a:r>
              <a:rPr lang="cs-CZ" dirty="0" smtClean="0"/>
              <a:t>Funkční krizové strategie I</a:t>
            </a:r>
            <a:endParaRPr lang="cs-CZ" dirty="0"/>
          </a:p>
        </p:txBody>
      </p:sp>
    </p:spTree>
    <p:extLst>
      <p:ext uri="{BB962C8B-B14F-4D97-AF65-F5344CB8AC3E}">
        <p14:creationId xmlns:p14="http://schemas.microsoft.com/office/powerpoint/2010/main" val="3231500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buNone/>
            </a:pPr>
            <a:r>
              <a:rPr lang="cs-CZ" sz="1600" b="1" dirty="0"/>
              <a:t>Strategie odvrácení krize </a:t>
            </a:r>
            <a:r>
              <a:rPr lang="cs-CZ" sz="1600" dirty="0"/>
              <a:t>představuje postup, kdy na základě trvalého sledování možností vzniku krize budeme realizovat včasné protikrizová opatření. </a:t>
            </a:r>
            <a:endParaRPr lang="cs-CZ" sz="1600" dirty="0" smtClean="0"/>
          </a:p>
          <a:p>
            <a:pPr marL="0" lvl="1" indent="0" algn="just">
              <a:buNone/>
            </a:pPr>
            <a:r>
              <a:rPr lang="cs-CZ" sz="1600" dirty="0" smtClean="0"/>
              <a:t>Tato </a:t>
            </a:r>
            <a:r>
              <a:rPr lang="cs-CZ" sz="1600" dirty="0"/>
              <a:t>strategie bývá úspěšná zejména při pomalu se vyvíjejících krizích, které včas oznamuje výskyt </a:t>
            </a:r>
            <a:r>
              <a:rPr lang="cs-CZ" sz="1600" dirty="0" smtClean="0"/>
              <a:t>symptomů. </a:t>
            </a:r>
          </a:p>
          <a:p>
            <a:pPr marL="0" lvl="1" indent="0" algn="just">
              <a:buNone/>
            </a:pPr>
            <a:r>
              <a:rPr lang="cs-CZ" sz="1600" dirty="0" smtClean="0"/>
              <a:t>V případě této strategie se realizují tato opatření:</a:t>
            </a:r>
          </a:p>
          <a:p>
            <a:pPr marL="357188" lvl="1" indent="-357188" algn="just">
              <a:buFont typeface="Arial" panose="020B0604020202020204" pitchFamily="34" charset="0"/>
              <a:buChar char="•"/>
            </a:pPr>
            <a:r>
              <a:rPr lang="cs-CZ" sz="1600" dirty="0"/>
              <a:t>trvalé monitorování ohniska a vyhodnocování úrovně rizikových </a:t>
            </a:r>
            <a:r>
              <a:rPr lang="cs-CZ" sz="1600" dirty="0" smtClean="0"/>
              <a:t>faktorů;</a:t>
            </a:r>
            <a:endParaRPr lang="cs-CZ" sz="1600" dirty="0"/>
          </a:p>
          <a:p>
            <a:pPr marL="357188" lvl="1" indent="-357188" algn="just">
              <a:buFont typeface="Arial" panose="020B0604020202020204" pitchFamily="34" charset="0"/>
              <a:buChar char="•"/>
            </a:pPr>
            <a:r>
              <a:rPr lang="cs-CZ" sz="1600" dirty="0"/>
              <a:t>účinné snižování úrovně rizikových </a:t>
            </a:r>
            <a:r>
              <a:rPr lang="cs-CZ" sz="1600" dirty="0" smtClean="0"/>
              <a:t>faktorů;</a:t>
            </a:r>
            <a:endParaRPr lang="cs-CZ" sz="1600" dirty="0"/>
          </a:p>
          <a:p>
            <a:pPr marL="357188" lvl="1" indent="-357188" algn="just">
              <a:buFont typeface="Arial" panose="020B0604020202020204" pitchFamily="34" charset="0"/>
              <a:buChar char="•"/>
            </a:pPr>
            <a:r>
              <a:rPr lang="cs-CZ" sz="1600" dirty="0"/>
              <a:t>uplatnění ochranných opatření (např. speciální technologie</a:t>
            </a:r>
            <a:r>
              <a:rPr lang="cs-CZ" sz="1600" dirty="0" smtClean="0"/>
              <a:t>);</a:t>
            </a:r>
            <a:endParaRPr lang="cs-CZ" sz="1600" dirty="0"/>
          </a:p>
          <a:p>
            <a:pPr marL="357188" lvl="1" indent="-357188" algn="just">
              <a:buFont typeface="Arial" panose="020B0604020202020204" pitchFamily="34" charset="0"/>
              <a:buChar char="•"/>
            </a:pPr>
            <a:r>
              <a:rPr lang="cs-CZ" sz="1600" dirty="0"/>
              <a:t>demonstrace </a:t>
            </a:r>
            <a:r>
              <a:rPr lang="cs-CZ" sz="1600" dirty="0" smtClean="0"/>
              <a:t>síly;</a:t>
            </a:r>
            <a:endParaRPr lang="cs-CZ" sz="1600" dirty="0"/>
          </a:p>
          <a:p>
            <a:pPr marL="357188" lvl="1" indent="-357188" algn="just">
              <a:buFont typeface="Arial" panose="020B0604020202020204" pitchFamily="34" charset="0"/>
              <a:buChar char="•"/>
            </a:pPr>
            <a:r>
              <a:rPr lang="cs-CZ" sz="1600" dirty="0"/>
              <a:t>okamžitá změna sociální </a:t>
            </a:r>
            <a:r>
              <a:rPr lang="cs-CZ" sz="1600" dirty="0" smtClean="0"/>
              <a:t>politiky.</a:t>
            </a:r>
            <a:endParaRPr lang="cs-CZ" sz="1600" dirty="0"/>
          </a:p>
          <a:p>
            <a:pPr marL="357188" lvl="1" indent="-357188" algn="just">
              <a:buFont typeface="Arial" panose="020B0604020202020204" pitchFamily="34" charset="0"/>
              <a:buChar char="•"/>
            </a:pPr>
            <a:endParaRPr lang="cs-CZ" sz="1600" dirty="0"/>
          </a:p>
          <a:p>
            <a:pPr marL="457200" lvl="1" indent="0" algn="just">
              <a:buNone/>
            </a:pPr>
            <a:endParaRPr lang="cs-CZ" sz="1600" dirty="0"/>
          </a:p>
        </p:txBody>
      </p:sp>
      <p:sp>
        <p:nvSpPr>
          <p:cNvPr id="6" name="Nadpis 5"/>
          <p:cNvSpPr>
            <a:spLocks noGrp="1"/>
          </p:cNvSpPr>
          <p:nvPr>
            <p:ph type="title"/>
          </p:nvPr>
        </p:nvSpPr>
        <p:spPr>
          <a:xfrm>
            <a:off x="179512" y="195486"/>
            <a:ext cx="7344816" cy="507703"/>
          </a:xfrm>
        </p:spPr>
        <p:txBody>
          <a:bodyPr/>
          <a:lstStyle/>
          <a:p>
            <a:r>
              <a:rPr lang="cs-CZ" dirty="0" smtClean="0"/>
              <a:t>Funkční krizové strategie II</a:t>
            </a:r>
            <a:endParaRPr lang="cs-CZ" dirty="0"/>
          </a:p>
        </p:txBody>
      </p:sp>
    </p:spTree>
    <p:extLst>
      <p:ext uri="{BB962C8B-B14F-4D97-AF65-F5344CB8AC3E}">
        <p14:creationId xmlns:p14="http://schemas.microsoft.com/office/powerpoint/2010/main" val="2919301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03189"/>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buNone/>
            </a:pPr>
            <a:r>
              <a:rPr lang="cs-CZ" sz="1600" b="1" dirty="0"/>
              <a:t>Strategie zvládnutí krize </a:t>
            </a:r>
            <a:r>
              <a:rPr lang="cs-CZ" sz="1600" dirty="0"/>
              <a:t>představuje včasnou a rychlou reakci managementu na vznik krize. Představuje často použití i netradičních postupů a metod. </a:t>
            </a:r>
            <a:endParaRPr lang="cs-CZ" sz="1600" dirty="0" smtClean="0"/>
          </a:p>
          <a:p>
            <a:pPr marL="357188" lvl="1" indent="-357188" algn="just">
              <a:buFont typeface="Arial" panose="020B0604020202020204" pitchFamily="34" charset="0"/>
              <a:buChar char="•"/>
            </a:pPr>
            <a:r>
              <a:rPr lang="cs-CZ" sz="1600" dirty="0" smtClean="0"/>
              <a:t>Je </a:t>
            </a:r>
            <a:r>
              <a:rPr lang="cs-CZ" sz="1600" dirty="0"/>
              <a:t>výhodná při řešení rychle se vyvíjejících krizí a při jejich nečekaném výskytu</a:t>
            </a:r>
            <a:r>
              <a:rPr lang="cs-CZ" sz="1600" dirty="0" smtClean="0"/>
              <a:t>.</a:t>
            </a:r>
          </a:p>
          <a:p>
            <a:pPr lvl="0"/>
            <a:r>
              <a:rPr lang="cs-CZ" sz="1600" dirty="0"/>
              <a:t>postup podle dopředu zpracovaného plánu činnosti</a:t>
            </a:r>
          </a:p>
          <a:p>
            <a:pPr lvl="0"/>
            <a:r>
              <a:rPr lang="cs-CZ" sz="1600" dirty="0"/>
              <a:t>okamžité nasazení sil a prostředků záchranného systému</a:t>
            </a:r>
          </a:p>
          <a:p>
            <a:pPr lvl="0"/>
            <a:r>
              <a:rPr lang="cs-CZ" sz="1600" dirty="0"/>
              <a:t>využití vnitřních rezerv</a:t>
            </a:r>
          </a:p>
          <a:p>
            <a:pPr lvl="0"/>
            <a:r>
              <a:rPr lang="cs-CZ" sz="1600" dirty="0"/>
              <a:t>organizace zvláštního režimu v prostoru vzniku krize</a:t>
            </a:r>
          </a:p>
          <a:p>
            <a:pPr marL="357188" lvl="1" indent="-357188" algn="just">
              <a:buFont typeface="Arial" panose="020B0604020202020204" pitchFamily="34" charset="0"/>
              <a:buChar char="•"/>
            </a:pPr>
            <a:endParaRPr lang="cs-CZ" sz="1600" dirty="0"/>
          </a:p>
          <a:p>
            <a:pPr marL="457200" lvl="1" indent="0" algn="just">
              <a:buNone/>
            </a:pPr>
            <a:endParaRPr lang="cs-CZ" sz="1600" dirty="0"/>
          </a:p>
        </p:txBody>
      </p:sp>
      <p:sp>
        <p:nvSpPr>
          <p:cNvPr id="6" name="Nadpis 5"/>
          <p:cNvSpPr>
            <a:spLocks noGrp="1"/>
          </p:cNvSpPr>
          <p:nvPr>
            <p:ph type="title"/>
          </p:nvPr>
        </p:nvSpPr>
        <p:spPr>
          <a:xfrm>
            <a:off x="179512" y="195486"/>
            <a:ext cx="7344816" cy="507703"/>
          </a:xfrm>
        </p:spPr>
        <p:txBody>
          <a:bodyPr/>
          <a:lstStyle/>
          <a:p>
            <a:r>
              <a:rPr lang="cs-CZ" dirty="0" smtClean="0"/>
              <a:t>Funkční krizové strategie III</a:t>
            </a:r>
            <a:endParaRPr lang="cs-CZ" dirty="0"/>
          </a:p>
        </p:txBody>
      </p:sp>
      <p:sp>
        <p:nvSpPr>
          <p:cNvPr id="4" name="Zástupný symbol pro obsah 2"/>
          <p:cNvSpPr txBox="1">
            <a:spLocks/>
          </p:cNvSpPr>
          <p:nvPr/>
        </p:nvSpPr>
        <p:spPr>
          <a:xfrm>
            <a:off x="323528" y="27157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buNone/>
            </a:pPr>
            <a:r>
              <a:rPr lang="cs-CZ" sz="1600" b="1" dirty="0" smtClean="0"/>
              <a:t>Strategie </a:t>
            </a:r>
            <a:r>
              <a:rPr lang="cs-CZ" sz="1600" b="1" dirty="0"/>
              <a:t>využití krizových poznatků, </a:t>
            </a:r>
            <a:r>
              <a:rPr lang="cs-CZ" sz="1600" dirty="0"/>
              <a:t>což je strategie, která je využitelná po úspěšném přežití krizové situace, kdy je do podnikové komplexní strategie zabudován nový systém strategického řízení vycházející ze získaných znalostí</a:t>
            </a:r>
            <a:r>
              <a:rPr lang="cs-CZ" sz="1600" dirty="0" smtClean="0"/>
              <a:t>.</a:t>
            </a:r>
          </a:p>
          <a:p>
            <a:pPr lvl="0" algn="just"/>
            <a:r>
              <a:rPr lang="cs-CZ" sz="1600" dirty="0"/>
              <a:t>vyhodnocení průběhu a přípravy závěrů a poučení do budoucnosti</a:t>
            </a:r>
          </a:p>
          <a:p>
            <a:pPr algn="just"/>
            <a:r>
              <a:rPr lang="cs-CZ" sz="1600" dirty="0"/>
              <a:t> </a:t>
            </a:r>
            <a:r>
              <a:rPr lang="cs-CZ" sz="1600" dirty="0" smtClean="0"/>
              <a:t>korekce </a:t>
            </a:r>
            <a:r>
              <a:rPr lang="cs-CZ" sz="1600" dirty="0"/>
              <a:t>systému zabezpečení</a:t>
            </a:r>
          </a:p>
          <a:p>
            <a:pPr algn="just"/>
            <a:r>
              <a:rPr lang="cs-CZ" sz="1600" dirty="0"/>
              <a:t> </a:t>
            </a:r>
            <a:r>
              <a:rPr lang="cs-CZ" sz="1600" dirty="0" smtClean="0"/>
              <a:t>zkvalitnění </a:t>
            </a:r>
            <a:r>
              <a:rPr lang="cs-CZ" sz="1600" dirty="0"/>
              <a:t>technologie, generační posun</a:t>
            </a:r>
          </a:p>
          <a:p>
            <a:pPr algn="just"/>
            <a:r>
              <a:rPr lang="cs-CZ" sz="1600" dirty="0"/>
              <a:t> </a:t>
            </a:r>
            <a:r>
              <a:rPr lang="cs-CZ" sz="1600" dirty="0" smtClean="0"/>
              <a:t>poukázání </a:t>
            </a:r>
            <a:r>
              <a:rPr lang="cs-CZ" sz="1600" dirty="0"/>
              <a:t>na význam krizového managementu</a:t>
            </a:r>
          </a:p>
          <a:p>
            <a:pPr marL="357188" lvl="1" indent="-357188" algn="just">
              <a:buFont typeface="Arial" panose="020B0604020202020204" pitchFamily="34" charset="0"/>
              <a:buChar char="•"/>
            </a:pPr>
            <a:endParaRPr lang="cs-CZ" sz="1600" dirty="0"/>
          </a:p>
          <a:p>
            <a:pPr marL="457200" lvl="1" indent="0" algn="just">
              <a:buNone/>
            </a:pPr>
            <a:endParaRPr lang="cs-CZ" sz="1600" dirty="0"/>
          </a:p>
        </p:txBody>
      </p:sp>
    </p:spTree>
    <p:extLst>
      <p:ext uri="{BB962C8B-B14F-4D97-AF65-F5344CB8AC3E}">
        <p14:creationId xmlns:p14="http://schemas.microsoft.com/office/powerpoint/2010/main" val="242160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179512" y="195486"/>
            <a:ext cx="7344816" cy="507703"/>
          </a:xfrm>
        </p:spPr>
        <p:txBody>
          <a:bodyPr/>
          <a:lstStyle/>
          <a:p>
            <a:r>
              <a:rPr lang="cs-CZ" dirty="0" smtClean="0"/>
              <a:t>Krizová matice pro určení krizové strategie</a:t>
            </a:r>
            <a:endParaRPr lang="cs-CZ" dirty="0"/>
          </a:p>
        </p:txBody>
      </p:sp>
      <p:graphicFrame>
        <p:nvGraphicFramePr>
          <p:cNvPr id="2" name="Tabulka 1"/>
          <p:cNvGraphicFramePr>
            <a:graphicFrameLocks noGrp="1"/>
          </p:cNvGraphicFramePr>
          <p:nvPr>
            <p:extLst/>
          </p:nvPr>
        </p:nvGraphicFramePr>
        <p:xfrm>
          <a:off x="467544" y="1083960"/>
          <a:ext cx="7344815" cy="3134493"/>
        </p:xfrm>
        <a:graphic>
          <a:graphicData uri="http://schemas.openxmlformats.org/drawingml/2006/table">
            <a:tbl>
              <a:tblPr firstRow="1" firstCol="1" bandRow="1">
                <a:tableStyleId>{5C22544A-7EE6-4342-B048-85BDC9FD1C3A}</a:tableStyleId>
              </a:tblPr>
              <a:tblGrid>
                <a:gridCol w="1728192">
                  <a:extLst>
                    <a:ext uri="{9D8B030D-6E8A-4147-A177-3AD203B41FA5}">
                      <a16:colId xmlns:a16="http://schemas.microsoft.com/office/drawing/2014/main" val="263250196"/>
                    </a:ext>
                  </a:extLst>
                </a:gridCol>
                <a:gridCol w="792088">
                  <a:extLst>
                    <a:ext uri="{9D8B030D-6E8A-4147-A177-3AD203B41FA5}">
                      <a16:colId xmlns:a16="http://schemas.microsoft.com/office/drawing/2014/main" val="1261925478"/>
                    </a:ext>
                  </a:extLst>
                </a:gridCol>
                <a:gridCol w="1440160">
                  <a:extLst>
                    <a:ext uri="{9D8B030D-6E8A-4147-A177-3AD203B41FA5}">
                      <a16:colId xmlns:a16="http://schemas.microsoft.com/office/drawing/2014/main" val="1352170576"/>
                    </a:ext>
                  </a:extLst>
                </a:gridCol>
                <a:gridCol w="1728192">
                  <a:extLst>
                    <a:ext uri="{9D8B030D-6E8A-4147-A177-3AD203B41FA5}">
                      <a16:colId xmlns:a16="http://schemas.microsoft.com/office/drawing/2014/main" val="4288260733"/>
                    </a:ext>
                  </a:extLst>
                </a:gridCol>
                <a:gridCol w="1656183">
                  <a:extLst>
                    <a:ext uri="{9D8B030D-6E8A-4147-A177-3AD203B41FA5}">
                      <a16:colId xmlns:a16="http://schemas.microsoft.com/office/drawing/2014/main" val="3862451049"/>
                    </a:ext>
                  </a:extLst>
                </a:gridCol>
              </a:tblGrid>
              <a:tr h="445996">
                <a:tc rowSpan="5">
                  <a:txBody>
                    <a:bodyPr/>
                    <a:lstStyle/>
                    <a:p>
                      <a:pPr algn="ctr">
                        <a:spcAft>
                          <a:spcPts val="0"/>
                        </a:spcAft>
                      </a:pPr>
                      <a:r>
                        <a:rPr lang="cs-CZ" sz="1600" dirty="0">
                          <a:solidFill>
                            <a:srgbClr val="002060"/>
                          </a:solidFill>
                          <a:effectLst/>
                        </a:rPr>
                        <a:t>   </a:t>
                      </a:r>
                      <a:r>
                        <a:rPr lang="cs-CZ" sz="1600" dirty="0" smtClean="0">
                          <a:solidFill>
                            <a:srgbClr val="002060"/>
                          </a:solidFill>
                          <a:effectLst/>
                        </a:rPr>
                        <a:t>Pravděpodobnost </a:t>
                      </a:r>
                      <a:r>
                        <a:rPr lang="cs-CZ" sz="1600" dirty="0">
                          <a:solidFill>
                            <a:srgbClr val="002060"/>
                          </a:solidFill>
                          <a:effectLst/>
                        </a:rPr>
                        <a:t>vzniku krize v definovaném čase</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just">
                        <a:spcAft>
                          <a:spcPts val="0"/>
                        </a:spcAft>
                      </a:pPr>
                      <a:r>
                        <a:rPr lang="cs-CZ" sz="1600">
                          <a:solidFill>
                            <a:srgbClr val="002060"/>
                          </a:solidFill>
                          <a:effectLst/>
                        </a:rPr>
                        <a:t> </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gridSpan="3">
                  <a:txBody>
                    <a:bodyPr/>
                    <a:lstStyle/>
                    <a:p>
                      <a:pPr algn="ctr">
                        <a:spcAft>
                          <a:spcPts val="0"/>
                        </a:spcAft>
                      </a:pPr>
                      <a:r>
                        <a:rPr lang="cs-CZ" sz="1600" dirty="0">
                          <a:solidFill>
                            <a:srgbClr val="002060"/>
                          </a:solidFill>
                          <a:effectLst/>
                        </a:rPr>
                        <a:t>Účinky na organizaci</a:t>
                      </a:r>
                    </a:p>
                    <a:p>
                      <a:pPr algn="ctr">
                        <a:spcAft>
                          <a:spcPts val="0"/>
                        </a:spcAft>
                      </a:pPr>
                      <a:r>
                        <a:rPr lang="cs-CZ" sz="1600" dirty="0">
                          <a:solidFill>
                            <a:srgbClr val="002060"/>
                          </a:solidFill>
                          <a:effectLst/>
                        </a:rPr>
                        <a:t> </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3349328781"/>
                  </a:ext>
                </a:extLst>
              </a:tr>
              <a:tr h="222998">
                <a:tc vMerge="1">
                  <a:txBody>
                    <a:bodyPr/>
                    <a:lstStyle/>
                    <a:p>
                      <a:endParaRPr lang="cs-CZ"/>
                    </a:p>
                  </a:txBody>
                  <a:tcPr/>
                </a:tc>
                <a:tc>
                  <a:txBody>
                    <a:bodyPr/>
                    <a:lstStyle/>
                    <a:p>
                      <a:pPr algn="just">
                        <a:spcAft>
                          <a:spcPts val="0"/>
                        </a:spcAft>
                      </a:pPr>
                      <a:r>
                        <a:rPr lang="cs-CZ" sz="1600" dirty="0">
                          <a:solidFill>
                            <a:srgbClr val="002060"/>
                          </a:solidFill>
                          <a:effectLst/>
                        </a:rPr>
                        <a:t> </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a:solidFill>
                            <a:srgbClr val="002060"/>
                          </a:solidFill>
                          <a:effectLst/>
                        </a:rPr>
                        <a:t>negativní</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a:solidFill>
                            <a:srgbClr val="002060"/>
                          </a:solidFill>
                          <a:effectLst/>
                        </a:rPr>
                        <a:t>ohrožující existenci</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a:solidFill>
                            <a:srgbClr val="002060"/>
                          </a:solidFill>
                          <a:effectLst/>
                        </a:rPr>
                        <a:t>zničující</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extLst>
                  <a:ext uri="{0D108BD9-81ED-4DB2-BD59-A6C34878D82A}">
                    <a16:rowId xmlns:a16="http://schemas.microsoft.com/office/drawing/2014/main" val="155812560"/>
                  </a:ext>
                </a:extLst>
              </a:tr>
              <a:tr h="800991">
                <a:tc vMerge="1">
                  <a:txBody>
                    <a:bodyPr/>
                    <a:lstStyle/>
                    <a:p>
                      <a:endParaRPr lang="cs-CZ"/>
                    </a:p>
                  </a:txBody>
                  <a:tcPr/>
                </a:tc>
                <a:tc>
                  <a:txBody>
                    <a:bodyPr/>
                    <a:lstStyle/>
                    <a:p>
                      <a:pPr algn="ctr">
                        <a:spcBef>
                          <a:spcPts val="1200"/>
                        </a:spcBef>
                        <a:spcAft>
                          <a:spcPts val="0"/>
                        </a:spcAft>
                      </a:pPr>
                      <a:r>
                        <a:rPr lang="cs-CZ" sz="1600" dirty="0">
                          <a:solidFill>
                            <a:srgbClr val="002060"/>
                          </a:solidFill>
                          <a:effectLst/>
                        </a:rPr>
                        <a:t>vysoká</a:t>
                      </a:r>
                    </a:p>
                    <a:p>
                      <a:pPr algn="ctr">
                        <a:spcBef>
                          <a:spcPts val="1200"/>
                        </a:spcBef>
                        <a:spcAft>
                          <a:spcPts val="0"/>
                        </a:spcAft>
                      </a:pPr>
                      <a:r>
                        <a:rPr lang="cs-CZ" sz="1600" dirty="0">
                          <a:solidFill>
                            <a:srgbClr val="002060"/>
                          </a:solidFill>
                          <a:effectLst/>
                        </a:rPr>
                        <a:t> </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dirty="0">
                          <a:solidFill>
                            <a:srgbClr val="002060"/>
                          </a:solidFill>
                          <a:effectLst/>
                        </a:rPr>
                        <a:t>Alternativní</a:t>
                      </a:r>
                    </a:p>
                    <a:p>
                      <a:pPr algn="ctr">
                        <a:spcAft>
                          <a:spcPts val="0"/>
                        </a:spcAft>
                      </a:pPr>
                      <a:r>
                        <a:rPr lang="cs-CZ" sz="1600" dirty="0">
                          <a:solidFill>
                            <a:srgbClr val="002060"/>
                          </a:solidFill>
                          <a:effectLst/>
                        </a:rPr>
                        <a:t>plány</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Odstranění ohniska krize</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Odstranění ohniska krize</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extLst>
                  <a:ext uri="{0D108BD9-81ED-4DB2-BD59-A6C34878D82A}">
                    <a16:rowId xmlns:a16="http://schemas.microsoft.com/office/drawing/2014/main" val="3382100129"/>
                  </a:ext>
                </a:extLst>
              </a:tr>
              <a:tr h="800991">
                <a:tc vMerge="1">
                  <a:txBody>
                    <a:bodyPr/>
                    <a:lstStyle/>
                    <a:p>
                      <a:endParaRPr lang="cs-CZ"/>
                    </a:p>
                  </a:txBody>
                  <a:tcPr/>
                </a:tc>
                <a:tc>
                  <a:txBody>
                    <a:bodyPr/>
                    <a:lstStyle/>
                    <a:p>
                      <a:pPr algn="ctr">
                        <a:spcBef>
                          <a:spcPts val="1200"/>
                        </a:spcBef>
                        <a:spcAft>
                          <a:spcPts val="0"/>
                        </a:spcAft>
                      </a:pPr>
                      <a:r>
                        <a:rPr lang="cs-CZ" sz="1600">
                          <a:solidFill>
                            <a:srgbClr val="002060"/>
                          </a:solidFill>
                          <a:effectLst/>
                        </a:rPr>
                        <a:t>střední</a:t>
                      </a:r>
                    </a:p>
                    <a:p>
                      <a:pPr algn="ctr">
                        <a:spcBef>
                          <a:spcPts val="1200"/>
                        </a:spcBef>
                        <a:spcAft>
                          <a:spcPts val="0"/>
                        </a:spcAft>
                      </a:pPr>
                      <a:r>
                        <a:rPr lang="cs-CZ" sz="1600">
                          <a:solidFill>
                            <a:srgbClr val="002060"/>
                          </a:solidFill>
                          <a:effectLst/>
                        </a:rPr>
                        <a:t> </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dirty="0">
                          <a:solidFill>
                            <a:srgbClr val="002060"/>
                          </a:solidFill>
                          <a:effectLst/>
                        </a:rPr>
                        <a:t>Odstranění problému</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Alternativní plány</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Odstranění ohniska krize</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extLst>
                  <a:ext uri="{0D108BD9-81ED-4DB2-BD59-A6C34878D82A}">
                    <a16:rowId xmlns:a16="http://schemas.microsoft.com/office/drawing/2014/main" val="2319407852"/>
                  </a:ext>
                </a:extLst>
              </a:tr>
              <a:tr h="800991">
                <a:tc vMerge="1">
                  <a:txBody>
                    <a:bodyPr/>
                    <a:lstStyle/>
                    <a:p>
                      <a:endParaRPr lang="cs-CZ"/>
                    </a:p>
                  </a:txBody>
                  <a:tcPr/>
                </a:tc>
                <a:tc>
                  <a:txBody>
                    <a:bodyPr/>
                    <a:lstStyle/>
                    <a:p>
                      <a:pPr algn="ctr">
                        <a:spcBef>
                          <a:spcPts val="1200"/>
                        </a:spcBef>
                        <a:spcAft>
                          <a:spcPts val="0"/>
                        </a:spcAft>
                      </a:pPr>
                      <a:r>
                        <a:rPr lang="cs-CZ" sz="1600">
                          <a:solidFill>
                            <a:srgbClr val="002060"/>
                          </a:solidFill>
                          <a:effectLst/>
                        </a:rPr>
                        <a:t>nízká</a:t>
                      </a:r>
                    </a:p>
                    <a:p>
                      <a:pPr algn="ctr">
                        <a:spcBef>
                          <a:spcPts val="1200"/>
                        </a:spcBef>
                        <a:spcAft>
                          <a:spcPts val="0"/>
                        </a:spcAft>
                      </a:pPr>
                      <a:r>
                        <a:rPr lang="cs-CZ" sz="1600">
                          <a:solidFill>
                            <a:srgbClr val="002060"/>
                          </a:solidFill>
                          <a:effectLst/>
                        </a:rPr>
                        <a:t> </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dirty="0">
                          <a:solidFill>
                            <a:srgbClr val="002060"/>
                          </a:solidFill>
                          <a:effectLst/>
                        </a:rPr>
                        <a:t>Odstranění problému</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Alternativní plány</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dirty="0">
                          <a:solidFill>
                            <a:srgbClr val="002060"/>
                          </a:solidFill>
                          <a:effectLst/>
                        </a:rPr>
                        <a:t>Odstranění ohniska krize</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extLst>
                  <a:ext uri="{0D108BD9-81ED-4DB2-BD59-A6C34878D82A}">
                    <a16:rowId xmlns:a16="http://schemas.microsoft.com/office/drawing/2014/main" val="3613095490"/>
                  </a:ext>
                </a:extLst>
              </a:tr>
            </a:tbl>
          </a:graphicData>
        </a:graphic>
      </p:graphicFrame>
    </p:spTree>
    <p:extLst>
      <p:ext uri="{BB962C8B-B14F-4D97-AF65-F5344CB8AC3E}">
        <p14:creationId xmlns:p14="http://schemas.microsoft.com/office/powerpoint/2010/main" val="138233069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04355"/>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Odstranění problémů</a:t>
            </a:r>
            <a:r>
              <a:rPr lang="cs-CZ" sz="1600" dirty="0"/>
              <a:t> spíše nepravděpodobných a pouze slabě ovlivňujících postavení podniku. S krizovou situací se podnik vyrovná díky svému dobrému image a flexibilitě, tedy pružné a rychlé reakci (</a:t>
            </a:r>
            <a:r>
              <a:rPr lang="cs-CZ" sz="1600" dirty="0" err="1"/>
              <a:t>trouble</a:t>
            </a:r>
            <a:r>
              <a:rPr lang="cs-CZ" sz="1600" dirty="0"/>
              <a:t> </a:t>
            </a:r>
            <a:r>
              <a:rPr lang="cs-CZ" sz="1600" dirty="0" err="1"/>
              <a:t>shooting</a:t>
            </a:r>
            <a:r>
              <a:rPr lang="cs-CZ" sz="1600" dirty="0"/>
              <a:t>).</a:t>
            </a:r>
          </a:p>
          <a:p>
            <a:pPr lvl="0" algn="just"/>
            <a:r>
              <a:rPr lang="cs-CZ" sz="1600" b="1" dirty="0"/>
              <a:t>Omezení celkového ohrožení podniku přípravou alternativních plánů</a:t>
            </a:r>
            <a:r>
              <a:rPr lang="cs-CZ" sz="1600" dirty="0"/>
              <a:t> pro zvládnutí krizových situací, které jsou spíše nepravděpodobné nebo průměrně pravděpodobné a ohrožují existenci podniku. Celkové ohrožení lze snížit:</a:t>
            </a:r>
          </a:p>
          <a:p>
            <a:pPr lvl="1" algn="just"/>
            <a:r>
              <a:rPr lang="cs-CZ" sz="1600" dirty="0"/>
              <a:t>včasným rozeznáním krizového vývoje na základě výsledků stanovených indikátorů,</a:t>
            </a:r>
          </a:p>
          <a:p>
            <a:pPr lvl="1" algn="just"/>
            <a:r>
              <a:rPr lang="cs-CZ" sz="1600" dirty="0"/>
              <a:t>zamezením eskalace krize, tzn. jejímu dalšímu stupňování prostřednictvím podpory vývoje nových výrobků, zabezpečením finančních prostředků, provedením změny investičních plánů, apod.,</a:t>
            </a:r>
          </a:p>
          <a:p>
            <a:pPr lvl="1" algn="just"/>
            <a:r>
              <a:rPr lang="cs-CZ" sz="1600" dirty="0"/>
              <a:t>rychlou realizací předem připravených alternativních plánů.</a:t>
            </a:r>
          </a:p>
          <a:p>
            <a:pPr algn="just"/>
            <a:r>
              <a:rPr lang="cs-CZ" sz="1600" b="1" dirty="0"/>
              <a:t>Odstranění ohnisek potenciálních krizí,</a:t>
            </a:r>
            <a:r>
              <a:rPr lang="cs-CZ" sz="1600" dirty="0"/>
              <a:t> které mohou být pro podnik zcela zničující, a to formou dodatečných investic, nebo naopak opuštěním výrobků či procesů ohrožených krizí.</a:t>
            </a: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smtClean="0"/>
              <a:t>Krizové strategie z krizové matice</a:t>
            </a:r>
            <a:endParaRPr lang="cs-CZ" dirty="0"/>
          </a:p>
        </p:txBody>
      </p:sp>
    </p:spTree>
    <p:extLst>
      <p:ext uri="{BB962C8B-B14F-4D97-AF65-F5344CB8AC3E}">
        <p14:creationId xmlns:p14="http://schemas.microsoft.com/office/powerpoint/2010/main" val="233886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04355"/>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Revitalizační strategie</a:t>
            </a:r>
            <a:r>
              <a:rPr lang="cs-CZ" sz="1600" dirty="0"/>
              <a:t> vedoucí k obnovení upadajícího podnikového portfolia. Jsou vhodné v situacích, kdy příčinou krize podniku je nekompetentní vedení, nadměrná expanze, nedostatečná finanční kontrola, nová konkurence, snížení poptávky apod. </a:t>
            </a:r>
            <a:r>
              <a:rPr lang="cs-CZ" sz="1600" dirty="0" smtClean="0"/>
              <a:t>K</a:t>
            </a:r>
            <a:r>
              <a:rPr lang="cs-CZ" sz="1600" dirty="0"/>
              <a:t> revitalizačním strategiím můžeme přiřadit:</a:t>
            </a:r>
          </a:p>
          <a:p>
            <a:pPr lvl="1" algn="just"/>
            <a:r>
              <a:rPr lang="cs-CZ" sz="1600" b="1" dirty="0"/>
              <a:t>Strategii zvratu</a:t>
            </a:r>
            <a:r>
              <a:rPr lang="cs-CZ" sz="1600" dirty="0"/>
              <a:t> (</a:t>
            </a:r>
            <a:r>
              <a:rPr lang="cs-CZ" sz="1600" dirty="0" err="1"/>
              <a:t>turnaround</a:t>
            </a:r>
            <a:r>
              <a:rPr lang="cs-CZ" sz="1600" dirty="0"/>
              <a:t>), zaměřenou na obnovu ztrátových oblastí podnikání a jejich vrácení do ziskové pozice (snižování nákladů, zvyšování produktivity práce apod.).</a:t>
            </a:r>
          </a:p>
          <a:p>
            <a:pPr lvl="1" algn="just"/>
            <a:r>
              <a:rPr lang="cs-CZ" sz="1600" b="1" dirty="0"/>
              <a:t>Strategii redukce</a:t>
            </a:r>
            <a:r>
              <a:rPr lang="cs-CZ" sz="1600" dirty="0"/>
              <a:t> (</a:t>
            </a:r>
            <a:r>
              <a:rPr lang="cs-CZ" sz="1600" dirty="0" err="1"/>
              <a:t>retrenchment</a:t>
            </a:r>
            <a:r>
              <a:rPr lang="cs-CZ" sz="1600" dirty="0"/>
              <a:t>), jež představuje zúžení diverzifikace činnosti podniku, jelikož management nedokáže účinně řídit příliš rozsáhlé portfolio aktivit, či některé oblasti podnikání nejsou již dlouhodobě výnosné a spotřebovávají zdroje nezbytné pro jiné části portfolia.</a:t>
            </a:r>
          </a:p>
          <a:p>
            <a:pPr lvl="1" algn="just"/>
            <a:r>
              <a:rPr lang="cs-CZ" sz="1600" b="1" dirty="0"/>
              <a:t>Strategii restrukturalizace portfolia</a:t>
            </a:r>
            <a:r>
              <a:rPr lang="cs-CZ" sz="1600" dirty="0"/>
              <a:t>, která reaguje na nepříznivou pozici velké části podnikatelských aktivit, vznik nového atraktivního odvětví, zásadní změnu představ vedení podniku o cílech a předmětu podnikání vůbec nebo na příležitost výhodné akvizice.</a:t>
            </a:r>
          </a:p>
          <a:p>
            <a:pPr algn="just"/>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smtClean="0"/>
              <a:t>Revitalizační krizové strategie podle </a:t>
            </a:r>
            <a:r>
              <a:rPr lang="cs-CZ" dirty="0" err="1" smtClean="0"/>
              <a:t>Slávika</a:t>
            </a:r>
            <a:r>
              <a:rPr lang="cs-CZ" dirty="0" smtClean="0"/>
              <a:t> (1997)</a:t>
            </a:r>
            <a:endParaRPr lang="cs-CZ" dirty="0"/>
          </a:p>
        </p:txBody>
      </p:sp>
    </p:spTree>
    <p:extLst>
      <p:ext uri="{BB962C8B-B14F-4D97-AF65-F5344CB8AC3E}">
        <p14:creationId xmlns:p14="http://schemas.microsoft.com/office/powerpoint/2010/main" val="1912194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1059582"/>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Útlumové strategie </a:t>
            </a:r>
            <a:r>
              <a:rPr lang="cs-CZ" sz="1600" dirty="0"/>
              <a:t>jsou výsledkem dlouhodobě neefektivní činnosti podniku, jenž končí svou podnikatelskou činnost. Můžeme k nim zařadit:</a:t>
            </a:r>
          </a:p>
          <a:p>
            <a:pPr lvl="1" algn="just"/>
            <a:r>
              <a:rPr lang="cs-CZ" sz="1600" b="1" dirty="0" err="1"/>
              <a:t>Deinvestiční</a:t>
            </a:r>
            <a:r>
              <a:rPr lang="cs-CZ" sz="1600" b="1" dirty="0"/>
              <a:t> strategie </a:t>
            </a:r>
            <a:r>
              <a:rPr lang="cs-CZ" sz="1600" dirty="0"/>
              <a:t>(</a:t>
            </a:r>
            <a:r>
              <a:rPr lang="cs-CZ" sz="1600" dirty="0" err="1"/>
              <a:t>divestace</a:t>
            </a:r>
            <a:r>
              <a:rPr lang="cs-CZ" sz="1600" dirty="0"/>
              <a:t>) představující prodej majetku, podniku nebo jeho části jinému subjektu. </a:t>
            </a:r>
            <a:r>
              <a:rPr lang="cs-CZ" sz="1600" dirty="0" smtClean="0"/>
              <a:t>Cílem </a:t>
            </a:r>
            <a:r>
              <a:rPr lang="cs-CZ" sz="1600" dirty="0" err="1" smtClean="0"/>
              <a:t>deinvestiční</a:t>
            </a:r>
            <a:r>
              <a:rPr lang="cs-CZ" sz="1600" dirty="0" smtClean="0"/>
              <a:t> strategie je postupné snižování investic až jejich úplná eliminace v souvislosti s ukončením podnikání nebo změnou podnikatelského záměru.</a:t>
            </a:r>
            <a:endParaRPr lang="cs-CZ" sz="1600" dirty="0"/>
          </a:p>
          <a:p>
            <a:pPr lvl="1" algn="just"/>
            <a:r>
              <a:rPr lang="cs-CZ" sz="1600" b="1" dirty="0"/>
              <a:t>Likvidační strategie</a:t>
            </a:r>
            <a:r>
              <a:rPr lang="cs-CZ" sz="1600" dirty="0"/>
              <a:t>, v jejichž důsledku dochází ke zrušení podniku</a:t>
            </a:r>
            <a:r>
              <a:rPr lang="cs-CZ" sz="1600" dirty="0" smtClean="0"/>
              <a:t>. Cílem likvidační strategie je ukončení podnikatelské činnosti s co nejnižšími náklady a největšími výhodami pro podnik.</a:t>
            </a:r>
            <a:endParaRPr lang="cs-CZ" sz="1600" dirty="0"/>
          </a:p>
          <a:p>
            <a:pPr algn="just"/>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smtClean="0"/>
              <a:t>Útlumové krizové strategie podle </a:t>
            </a:r>
            <a:r>
              <a:rPr lang="cs-CZ" dirty="0" err="1" smtClean="0"/>
              <a:t>Slávika</a:t>
            </a:r>
            <a:r>
              <a:rPr lang="cs-CZ" dirty="0" smtClean="0"/>
              <a:t> (1997)</a:t>
            </a:r>
            <a:endParaRPr lang="cs-CZ" dirty="0"/>
          </a:p>
        </p:txBody>
      </p:sp>
    </p:spTree>
    <p:extLst>
      <p:ext uri="{BB962C8B-B14F-4D97-AF65-F5344CB8AC3E}">
        <p14:creationId xmlns:p14="http://schemas.microsoft.com/office/powerpoint/2010/main" val="326941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Význam </a:t>
            </a:r>
            <a:r>
              <a:rPr lang="cs-CZ" sz="1600" b="1" dirty="0" smtClean="0"/>
              <a:t>strategického krizového </a:t>
            </a:r>
            <a:r>
              <a:rPr lang="cs-CZ" sz="1600" b="1" dirty="0"/>
              <a:t>plánování spočívá zejména v:</a:t>
            </a:r>
            <a:endParaRPr lang="cs-CZ" sz="1600" dirty="0"/>
          </a:p>
          <a:p>
            <a:pPr lvl="0" algn="just"/>
            <a:r>
              <a:rPr lang="cs-CZ" sz="1600" dirty="0"/>
              <a:t>připravenosti na možné krizové situace – scénáře a plány,</a:t>
            </a:r>
          </a:p>
          <a:p>
            <a:pPr lvl="0" algn="just"/>
            <a:r>
              <a:rPr lang="cs-CZ" sz="1600" dirty="0"/>
              <a:t>jasném vymezení rolí (pravomoc, odpovědnost) – tvorba krizového týmu,</a:t>
            </a:r>
          </a:p>
          <a:p>
            <a:pPr lvl="0" algn="just"/>
            <a:r>
              <a:rPr lang="cs-CZ" sz="1600" dirty="0"/>
              <a:t>včasné reakci na vzniklou krizovou situaci – načasování kroků operativního řízení,</a:t>
            </a:r>
          </a:p>
          <a:p>
            <a:pPr lvl="0" algn="just"/>
            <a:r>
              <a:rPr lang="cs-CZ" sz="1600" dirty="0"/>
              <a:t>minimalizaci dopadů krizové situace – např. diverzifikace rizika,</a:t>
            </a:r>
          </a:p>
          <a:p>
            <a:pPr lvl="0" algn="just"/>
            <a:r>
              <a:rPr lang="cs-CZ" sz="1600" dirty="0"/>
              <a:t>zajištění ochrany lidí, majetku a životního prostředí,</a:t>
            </a:r>
          </a:p>
          <a:p>
            <a:pPr lvl="0" algn="just"/>
            <a:r>
              <a:rPr lang="cs-CZ" sz="1600" dirty="0"/>
              <a:t>usnadnění splnění dalších regulačních požadavků vyplývajících z platných právních norem – sledování legislativy ve fázi přípravy a schvalování,</a:t>
            </a:r>
          </a:p>
          <a:p>
            <a:pPr lvl="0" algn="just"/>
            <a:r>
              <a:rPr lang="cs-CZ" sz="1600" dirty="0"/>
              <a:t>připravenosti na práci s médii,</a:t>
            </a:r>
          </a:p>
          <a:p>
            <a:pPr lvl="0" algn="just"/>
            <a:r>
              <a:rPr lang="cs-CZ" sz="1600" dirty="0"/>
              <a:t>zvýšení schopnosti vyvést podnik z krize a zabezpečit obnovu klíčových podnikových činností – situační analýzy, identifikace rizik a nápravná opatření,</a:t>
            </a:r>
          </a:p>
          <a:p>
            <a:pPr algn="just"/>
            <a:r>
              <a:rPr lang="cs-CZ" sz="1600" dirty="0"/>
              <a:t>zlepšení podnikové pověsti, reputace, image</a:t>
            </a:r>
            <a:r>
              <a:rPr lang="cs-CZ" sz="1600" dirty="0" smtClean="0"/>
              <a:t>.</a:t>
            </a:r>
            <a:endParaRPr lang="cs-CZ" sz="1600" dirty="0"/>
          </a:p>
          <a:p>
            <a:pPr algn="just"/>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smtClean="0"/>
              <a:t>Strategické krizové plánování</a:t>
            </a:r>
            <a:endParaRPr lang="cs-CZ" dirty="0"/>
          </a:p>
        </p:txBody>
      </p:sp>
    </p:spTree>
    <p:extLst>
      <p:ext uri="{BB962C8B-B14F-4D97-AF65-F5344CB8AC3E}">
        <p14:creationId xmlns:p14="http://schemas.microsoft.com/office/powerpoint/2010/main" val="501310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smtClean="0"/>
              <a:t>Modrý </a:t>
            </a:r>
            <a:r>
              <a:rPr lang="cs-CZ" sz="1600" b="1" dirty="0"/>
              <a:t>oceán </a:t>
            </a:r>
            <a:r>
              <a:rPr lang="cs-CZ" sz="1600" dirty="0" smtClean="0"/>
              <a:t>představují </a:t>
            </a:r>
            <a:r>
              <a:rPr lang="cs-CZ" sz="1600" dirty="0"/>
              <a:t>nedotčené části trhu, které poskytují možnost neomezeného </a:t>
            </a:r>
            <a:r>
              <a:rPr lang="cs-CZ" sz="1600" dirty="0" smtClean="0"/>
              <a:t>růstu </a:t>
            </a:r>
            <a:r>
              <a:rPr lang="cs-CZ" sz="1600" dirty="0"/>
              <a:t>a vysokých zisků. Modrý oceán může představovat ještě neexistující odvětví, kde niko-mu nehrozí konkurence, a pravidla hry si můžete zformulovat sami. V tomto prostoru existuje dostatek možností pro rozvoj podniku, pro zvyšování zisku a pro rychlé tempo </a:t>
            </a:r>
            <a:r>
              <a:rPr lang="cs-CZ" sz="1600" dirty="0" smtClean="0"/>
              <a:t>růstu.</a:t>
            </a:r>
          </a:p>
          <a:p>
            <a:pPr lvl="0" algn="just"/>
            <a:endParaRPr lang="cs-CZ" sz="1600" dirty="0" smtClean="0"/>
          </a:p>
          <a:p>
            <a:pPr marL="0" lvl="0" indent="0" algn="just">
              <a:buNone/>
            </a:pPr>
            <a:r>
              <a:rPr lang="cs-CZ" sz="1600" i="1" dirty="0" smtClean="0"/>
              <a:t>Základní charakteristiky strategie modrého oceánu:</a:t>
            </a:r>
          </a:p>
          <a:p>
            <a:r>
              <a:rPr lang="cs-CZ" sz="1600" dirty="0"/>
              <a:t>vytvořit trh nezávislý na konkurenci;</a:t>
            </a:r>
          </a:p>
          <a:p>
            <a:r>
              <a:rPr lang="cs-CZ" sz="1600" dirty="0"/>
              <a:t>zbavovat se konkurence;</a:t>
            </a:r>
          </a:p>
          <a:p>
            <a:r>
              <a:rPr lang="cs-CZ" sz="1600" dirty="0"/>
              <a:t>formovat a využívat novou poptávku;</a:t>
            </a:r>
          </a:p>
          <a:p>
            <a:r>
              <a:rPr lang="cs-CZ" sz="1600" dirty="0"/>
              <a:t>upustit od kompromisů mezi kvalitou a cenou;</a:t>
            </a:r>
          </a:p>
          <a:p>
            <a:r>
              <a:rPr lang="cs-CZ" sz="1600" dirty="0"/>
              <a:t>přizpůsobit celý systém činností tomu, že nabídnete za nízkou cenu produkty, které mají jedinečnou kvalitu.</a:t>
            </a:r>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smtClean="0"/>
              <a:t>Strategie rudého a modrého oceánu II</a:t>
            </a:r>
            <a:endParaRPr lang="cs-CZ" dirty="0"/>
          </a:p>
        </p:txBody>
      </p:sp>
    </p:spTree>
    <p:extLst>
      <p:ext uri="{BB962C8B-B14F-4D97-AF65-F5344CB8AC3E}">
        <p14:creationId xmlns:p14="http://schemas.microsoft.com/office/powerpoint/2010/main" val="1254976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83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Strategie modrého oceánu</a:t>
            </a:r>
            <a:endParaRPr lang="cs-CZ" dirty="0"/>
          </a:p>
        </p:txBody>
      </p:sp>
      <p:sp>
        <p:nvSpPr>
          <p:cNvPr id="5" name="Rovnoramenný trojúhelník 4"/>
          <p:cNvSpPr/>
          <p:nvPr/>
        </p:nvSpPr>
        <p:spPr>
          <a:xfrm rot="10800000">
            <a:off x="2195736" y="1012975"/>
            <a:ext cx="4752528" cy="2166896"/>
          </a:xfrm>
          <a:prstGeom prst="triangl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rot lat="597693" lon="21295394" rev="10747174"/>
              </a:camera>
              <a:lightRig rig="threePt" dir="t"/>
            </a:scene3d>
          </a:bodyPr>
          <a:lstStyle/>
          <a:p>
            <a:pPr algn="ctr"/>
            <a:r>
              <a:rPr lang="cs-CZ" dirty="0">
                <a:solidFill>
                  <a:srgbClr val="000000"/>
                </a:solidFill>
              </a:rPr>
              <a:t>náklady</a:t>
            </a:r>
          </a:p>
        </p:txBody>
      </p:sp>
      <p:sp>
        <p:nvSpPr>
          <p:cNvPr id="6" name="Rovnoramenný trojúhelník 5"/>
          <p:cNvSpPr/>
          <p:nvPr/>
        </p:nvSpPr>
        <p:spPr>
          <a:xfrm>
            <a:off x="2249742" y="1856470"/>
            <a:ext cx="4644516" cy="2691098"/>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solidFill>
                  <a:srgbClr val="000000"/>
                </a:solidFill>
              </a:rPr>
              <a:t>celkový vnímaný užitek zákazníkem</a:t>
            </a:r>
          </a:p>
        </p:txBody>
      </p:sp>
      <p:sp>
        <p:nvSpPr>
          <p:cNvPr id="8" name="Kosočtverec 7"/>
          <p:cNvSpPr/>
          <p:nvPr/>
        </p:nvSpPr>
        <p:spPr>
          <a:xfrm>
            <a:off x="3563888" y="1877440"/>
            <a:ext cx="2061227" cy="1431649"/>
          </a:xfrm>
          <a:prstGeom prst="diamond">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hodnotná inovace</a:t>
            </a:r>
          </a:p>
        </p:txBody>
      </p:sp>
      <p:sp>
        <p:nvSpPr>
          <p:cNvPr id="9" name="Šipka nahoru 8"/>
          <p:cNvSpPr/>
          <p:nvPr/>
        </p:nvSpPr>
        <p:spPr>
          <a:xfrm>
            <a:off x="3275856" y="3427808"/>
            <a:ext cx="196307" cy="918102"/>
          </a:xfrm>
          <a:prstGeom prst="up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cs-CZ" sz="1350"/>
          </a:p>
        </p:txBody>
      </p:sp>
      <p:sp>
        <p:nvSpPr>
          <p:cNvPr id="11" name="Šipka dolů 10"/>
          <p:cNvSpPr/>
          <p:nvPr/>
        </p:nvSpPr>
        <p:spPr>
          <a:xfrm>
            <a:off x="5409092" y="1202719"/>
            <a:ext cx="216023" cy="810090"/>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cs-CZ" sz="1350"/>
          </a:p>
        </p:txBody>
      </p:sp>
    </p:spTree>
    <p:extLst>
      <p:ext uri="{BB962C8B-B14F-4D97-AF65-F5344CB8AC3E}">
        <p14:creationId xmlns:p14="http://schemas.microsoft.com/office/powerpoint/2010/main" val="6737383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83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smtClean="0"/>
              <a:t>Strategie </a:t>
            </a:r>
            <a:r>
              <a:rPr lang="cs-CZ" sz="1600" b="1" dirty="0"/>
              <a:t>tržních vůdců, </a:t>
            </a:r>
            <a:r>
              <a:rPr lang="cs-CZ" sz="1600" dirty="0"/>
              <a:t>kdy podnik má dominantní postavení na trhu, které je ostatními účastníky trhu respektováno.</a:t>
            </a:r>
            <a:r>
              <a:rPr lang="cs-CZ" sz="1600" b="1" dirty="0"/>
              <a:t> </a:t>
            </a:r>
            <a:r>
              <a:rPr lang="cs-CZ" sz="1600" dirty="0"/>
              <a:t>Podnik a jeho aktivity představují určitý „orientační bod“ nejen pro konkurenty, ale i pro ostatní účastníky </a:t>
            </a:r>
            <a:r>
              <a:rPr lang="cs-CZ" sz="1600" dirty="0" smtClean="0"/>
              <a:t>trhu.</a:t>
            </a:r>
            <a:endParaRPr lang="cs-CZ" sz="1600" dirty="0"/>
          </a:p>
          <a:p>
            <a:pPr lvl="0" algn="just"/>
            <a:r>
              <a:rPr lang="cs-CZ" sz="1600" b="1" dirty="0"/>
              <a:t>Strategie tržních vyzyvatelů (pronásledovatelů), </a:t>
            </a:r>
            <a:r>
              <a:rPr lang="cs-CZ" sz="1600" dirty="0"/>
              <a:t>kterou využívají ty podniky, které zaujímají druhá místa za tržním vůdcem a snaží se získat vedoucí postavení na trhu a tak se stát novým vůdcem trhu.</a:t>
            </a:r>
          </a:p>
          <a:p>
            <a:pPr lvl="0" algn="just"/>
            <a:r>
              <a:rPr lang="cs-CZ" sz="1600" b="1" dirty="0"/>
              <a:t>Strategie tržních následovatelů, </a:t>
            </a:r>
            <a:r>
              <a:rPr lang="cs-CZ" sz="1600" dirty="0"/>
              <a:t>což jsou strategie podniků, které napodobují </a:t>
            </a:r>
            <a:r>
              <a:rPr lang="cs-CZ" sz="1600" dirty="0" smtClean="0"/>
              <a:t>produkty </a:t>
            </a:r>
            <a:r>
              <a:rPr lang="cs-CZ" sz="1600" dirty="0"/>
              <a:t>a postupy úspěšnějších konkurentů. Tím výrazně snižují své vlastní náklady, které by jinak musely věnovat na výzkum, vývoj, propagaci nových produktů. V podstatě se jedná o „dobrovolné následování“ </a:t>
            </a:r>
            <a:r>
              <a:rPr lang="cs-CZ" sz="1600" dirty="0" smtClean="0"/>
              <a:t>lepšího</a:t>
            </a:r>
            <a:r>
              <a:rPr lang="cs-CZ" sz="1600" b="1" dirty="0" smtClean="0"/>
              <a:t>.</a:t>
            </a:r>
            <a:endParaRPr lang="cs-CZ" sz="1600" dirty="0"/>
          </a:p>
          <a:p>
            <a:pPr algn="just"/>
            <a:r>
              <a:rPr lang="cs-CZ" sz="1600" b="1" dirty="0"/>
              <a:t>Strategie tržního troškaře</a:t>
            </a:r>
            <a:r>
              <a:rPr lang="cs-CZ" sz="1600" dirty="0"/>
              <a:t> představuje specializaci na obsazení různých mezer a zákoutí na trhu, které označujeme jako „výklenky“. Tyto podniky, často velmi specializované, sice mají malý podíl na trhu, ale ziskově mohou být velmi úspěšné, neboť pracují často s vysokou marží a znají dobře i potřeby svých zákazníků</a:t>
            </a:r>
            <a:r>
              <a:rPr lang="cs-CZ" sz="1600" dirty="0" smtClean="0"/>
              <a:t>.</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Business strategie podle P. </a:t>
            </a:r>
            <a:r>
              <a:rPr lang="cs-CZ" dirty="0" err="1" smtClean="0"/>
              <a:t>Kotlera</a:t>
            </a:r>
            <a:endParaRPr lang="cs-CZ" dirty="0"/>
          </a:p>
        </p:txBody>
      </p:sp>
    </p:spTree>
    <p:extLst>
      <p:ext uri="{BB962C8B-B14F-4D97-AF65-F5344CB8AC3E}">
        <p14:creationId xmlns:p14="http://schemas.microsoft.com/office/powerpoint/2010/main" val="462544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3398</TotalTime>
  <Words>7608</Words>
  <Application>Microsoft Office PowerPoint</Application>
  <PresentationFormat>Předvádění na obrazovce (16:9)</PresentationFormat>
  <Paragraphs>612</Paragraphs>
  <Slides>68</Slides>
  <Notes>26</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68</vt:i4>
      </vt:variant>
    </vt:vector>
  </HeadingPairs>
  <TitlesOfParts>
    <vt:vector size="73" baseType="lpstr">
      <vt:lpstr>Arial</vt:lpstr>
      <vt:lpstr>Calibri</vt:lpstr>
      <vt:lpstr>Enriqueta</vt:lpstr>
      <vt:lpstr>Times New Roman</vt:lpstr>
      <vt:lpstr>SLU</vt:lpstr>
      <vt:lpstr>Typologie podnikových strategií - business strategie, funkcionální strategie, speciální strategie</vt:lpstr>
      <vt:lpstr>Podstata business strategie</vt:lpstr>
      <vt:lpstr>Specifika business strategie</vt:lpstr>
      <vt:lpstr>Základní strategická rozhodnutí spojená s business strategií</vt:lpstr>
      <vt:lpstr>Generické konkurenční strategie podle M. Portera</vt:lpstr>
      <vt:lpstr>Strategie rudého a modrého oceánu I</vt:lpstr>
      <vt:lpstr>Strategie rudého a modrého oceánu II</vt:lpstr>
      <vt:lpstr>Strategie modrého oceánu</vt:lpstr>
      <vt:lpstr>Business strategie podle P. Kotlera</vt:lpstr>
      <vt:lpstr>Business strategie podle P. Druckera</vt:lpstr>
      <vt:lpstr>Konfrontační strategie</vt:lpstr>
      <vt:lpstr>Typologie podnikových strategií - funkční strategie</vt:lpstr>
      <vt:lpstr>Funkční strategie podniku I</vt:lpstr>
      <vt:lpstr>Strategie funkčních oblastí podniku</vt:lpstr>
      <vt:lpstr>Marketingová strategie I</vt:lpstr>
      <vt:lpstr>Komponenty marketingové strategie</vt:lpstr>
      <vt:lpstr>Marketingová strategie II</vt:lpstr>
      <vt:lpstr>Výrobní strategie</vt:lpstr>
      <vt:lpstr>Komponenty výrobní strategie</vt:lpstr>
      <vt:lpstr>Zásobovací a logistická strategie I</vt:lpstr>
      <vt:lpstr>Zásobovací a logistická strategie II</vt:lpstr>
      <vt:lpstr>Komponenty zásobovací a logistické strategie</vt:lpstr>
      <vt:lpstr>Finanční strategie I</vt:lpstr>
      <vt:lpstr>Finanční strategie II</vt:lpstr>
      <vt:lpstr>Komponenty finanční strategie</vt:lpstr>
      <vt:lpstr>Výzkumně-vývojová strategie</vt:lpstr>
      <vt:lpstr>Komponenty výzkumně-vývojové strategie</vt:lpstr>
      <vt:lpstr>Personální strategie I</vt:lpstr>
      <vt:lpstr>Personální strategie II</vt:lpstr>
      <vt:lpstr>Personální strategie III</vt:lpstr>
      <vt:lpstr>Komponenty personální strategie</vt:lpstr>
      <vt:lpstr>Investiční strategie I</vt:lpstr>
      <vt:lpstr>Investiční strategie II</vt:lpstr>
      <vt:lpstr>Informační strategie I </vt:lpstr>
      <vt:lpstr>Informační strategie II </vt:lpstr>
      <vt:lpstr>Komponenty informační strategie</vt:lpstr>
      <vt:lpstr>Podmínky a předpoklady funkčních strategií</vt:lpstr>
      <vt:lpstr>Typologie podnikových strategií - speciální strategie</vt:lpstr>
      <vt:lpstr>Speciální strategie</vt:lpstr>
      <vt:lpstr>Podstata inovací</vt:lpstr>
      <vt:lpstr>Kategorizace inovací</vt:lpstr>
      <vt:lpstr>Role a oblasti zájmu inovační strategie</vt:lpstr>
      <vt:lpstr>Management inovací</vt:lpstr>
      <vt:lpstr>Inovační strategie I</vt:lpstr>
      <vt:lpstr>Inovační strategie II</vt:lpstr>
      <vt:lpstr>Inovační strategie III</vt:lpstr>
      <vt:lpstr>Typologie inovačních strategií – inovační strategie podle Pitra I</vt:lpstr>
      <vt:lpstr>Typologie inovačních strategií – inovační strategie podle Pitra II</vt:lpstr>
      <vt:lpstr>Typologie inovačních strategií – inovační strategie podle Pitra III</vt:lpstr>
      <vt:lpstr>Typologie inovačních strategií – inovační strategie podle stupně novosti I</vt:lpstr>
      <vt:lpstr>Typologie inovačních strategií – inovační strategie podle stupně novosti II</vt:lpstr>
      <vt:lpstr>Typologie inovačních strategií – inovační strategie podle stupně novosti II</vt:lpstr>
      <vt:lpstr>Typologie inovačních strategií – inovační strategie podle stupně novosti III</vt:lpstr>
      <vt:lpstr>Typologie inovačních strategií – inovační strategie podle stupně novosti III</vt:lpstr>
      <vt:lpstr>Typologie inovačních strategií – inovační strategie podle Tidda I</vt:lpstr>
      <vt:lpstr>Typologie inovačních strategií – inovační strategie podle Tidda II</vt:lpstr>
      <vt:lpstr>Typologie inovačních strategií – inovační strategie podle Portera</vt:lpstr>
      <vt:lpstr>Podstata krize</vt:lpstr>
      <vt:lpstr>Krizové strategie</vt:lpstr>
      <vt:lpstr>Poslání krizové strategie</vt:lpstr>
      <vt:lpstr>Funkční krizové strategie I</vt:lpstr>
      <vt:lpstr>Funkční krizové strategie II</vt:lpstr>
      <vt:lpstr>Funkční krizové strategie III</vt:lpstr>
      <vt:lpstr>Krizová matice pro určení krizové strategie</vt:lpstr>
      <vt:lpstr>Krizové strategie z krizové matice</vt:lpstr>
      <vt:lpstr>Revitalizační krizové strategie podle Slávika (1997)</vt:lpstr>
      <vt:lpstr>Útlumové krizové strategie podle Slávika (1997)</vt:lpstr>
      <vt:lpstr>Strategické krizové plánování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zap0046</cp:lastModifiedBy>
  <cp:revision>178</cp:revision>
  <cp:lastPrinted>2018-11-09T07:57:55Z</cp:lastPrinted>
  <dcterms:created xsi:type="dcterms:W3CDTF">2016-07-06T15:42:34Z</dcterms:created>
  <dcterms:modified xsi:type="dcterms:W3CDTF">2020-11-09T16:21:34Z</dcterms:modified>
</cp:coreProperties>
</file>