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84" r:id="rId4"/>
    <p:sldId id="341" r:id="rId5"/>
    <p:sldId id="342" r:id="rId6"/>
    <p:sldId id="343" r:id="rId7"/>
    <p:sldId id="373" r:id="rId8"/>
    <p:sldId id="346" r:id="rId9"/>
    <p:sldId id="347" r:id="rId10"/>
    <p:sldId id="345" r:id="rId11"/>
    <p:sldId id="348" r:id="rId12"/>
    <p:sldId id="350" r:id="rId13"/>
    <p:sldId id="337" r:id="rId14"/>
    <p:sldId id="338"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74" r:id="rId29"/>
    <p:sldId id="364" r:id="rId30"/>
    <p:sldId id="365" r:id="rId31"/>
    <p:sldId id="366" r:id="rId32"/>
    <p:sldId id="367" r:id="rId33"/>
    <p:sldId id="368" r:id="rId34"/>
    <p:sldId id="369" r:id="rId35"/>
    <p:sldId id="370" r:id="rId36"/>
    <p:sldId id="371" r:id="rId37"/>
    <p:sldId id="372" r:id="rId38"/>
    <p:sldId id="377" r:id="rId39"/>
    <p:sldId id="378" r:id="rId40"/>
    <p:sldId id="379" r:id="rId41"/>
    <p:sldId id="380" r:id="rId42"/>
    <p:sldId id="381" r:id="rId43"/>
    <p:sldId id="382" r:id="rId44"/>
    <p:sldId id="383" r:id="rId45"/>
    <p:sldId id="263" r:id="rId4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768D9-ADBC-45B3-99A8-05D81037277E}" v="1" dt="2021-03-31T06:41:19.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03" autoAdjust="0"/>
  </p:normalViewPr>
  <p:slideViewPr>
    <p:cSldViewPr>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0FA768D9-ADBC-45B3-99A8-05D81037277E}"/>
    <pc:docChg chg="addSld modSld">
      <pc:chgData name="Michal Stoklasa" userId="7c7ba8f323bf6ffe" providerId="LiveId" clId="{0FA768D9-ADBC-45B3-99A8-05D81037277E}" dt="2021-03-31T06:41:21.734" v="69" actId="14100"/>
      <pc:docMkLst>
        <pc:docMk/>
      </pc:docMkLst>
      <pc:sldChg chg="modSp add mod">
        <pc:chgData name="Michal Stoklasa" userId="7c7ba8f323bf6ffe" providerId="LiveId" clId="{0FA768D9-ADBC-45B3-99A8-05D81037277E}" dt="2021-03-31T06:41:21.734" v="69" actId="14100"/>
        <pc:sldMkLst>
          <pc:docMk/>
          <pc:sldMk cId="1623692509" sldId="384"/>
        </pc:sldMkLst>
        <pc:spChg chg="mod">
          <ac:chgData name="Michal Stoklasa" userId="7c7ba8f323bf6ffe" providerId="LiveId" clId="{0FA768D9-ADBC-45B3-99A8-05D81037277E}" dt="2021-03-31T06:41:09.734" v="68" actId="20577"/>
          <ac:spMkLst>
            <pc:docMk/>
            <pc:sldMk cId="1623692509" sldId="384"/>
            <ac:spMk id="3" creationId="{00000000-0000-0000-0000-000000000000}"/>
          </ac:spMkLst>
        </pc:spChg>
        <pc:spChg chg="mod">
          <ac:chgData name="Michal Stoklasa" userId="7c7ba8f323bf6ffe" providerId="LiveId" clId="{0FA768D9-ADBC-45B3-99A8-05D81037277E}" dt="2021-03-31T06:41:21.734" v="69" actId="14100"/>
          <ac:spMkLst>
            <pc:docMk/>
            <pc:sldMk cId="1623692509" sldId="38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02.11.2021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cus-age.cz/m-journal/marketing/mark-ritson-na-marketing--festivalu-2019--jak-vytvorit-funkcni-marketingovou-strategii__s277x14361.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artslexikon.cz/index.php/Speci%C3%A1ln%C3%AD:Zdroje_knih/802470513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71119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98774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4613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https://www.focus-age.cz/m-journal/marketing/mark-ritson-na-marketing--festivalu-2019--jak-vytvorit-funkcni-marketingovou-strategii__s277x14361.html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81004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50564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18201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24843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921368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73162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59975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82438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http://www.businessvize.cz/strategie/genericke-strategie-aneb-zaklad-na-kterem-muzete-stavet-i-dnes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550846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950268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73331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241656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164730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48476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40583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books.google.cz/books?id=ymYaSrZURd0C&amp;pg=PA242&amp;lpg=PA242&amp;dq=mintzbergovy+strategie&amp;source=bl&amp;ots=KM2MnhW65O&amp;sig=NHGf3yc2Njlk4Wxs1IyVu2lORHo&amp;hl=cs&amp;sa=X&amp;ei=wlYuVMHGL4fqaNXigtAH&amp;ved=0CCMQ6AEwAQ#v=onepage&amp;q=mintzbergovy%20strategie&amp;f=false</a:t>
            </a:r>
          </a:p>
          <a:p>
            <a:r>
              <a:rPr lang="cs-CZ" dirty="0"/>
              <a:t>http://catalog.flatworldknowledge.com/bookhub/reader/3085?e=ketchen_1.0-ch01_s02</a:t>
            </a:r>
          </a:p>
        </p:txBody>
      </p:sp>
      <p:sp>
        <p:nvSpPr>
          <p:cNvPr id="4" name="Slide Number Placeholder 3"/>
          <p:cNvSpPr>
            <a:spLocks noGrp="1"/>
          </p:cNvSpPr>
          <p:nvPr>
            <p:ph type="sldNum" sz="quarter" idx="10"/>
          </p:nvPr>
        </p:nvSpPr>
        <p:spPr/>
        <p:txBody>
          <a:bodyPr/>
          <a:lstStyle/>
          <a:p>
            <a:fld id="{15D17473-DA07-46B4-83BB-43BA1D0259CE}" type="slidenum">
              <a:rPr lang="cs-CZ" smtClean="0"/>
              <a:t>28</a:t>
            </a:fld>
            <a:endParaRPr lang="cs-CZ"/>
          </a:p>
        </p:txBody>
      </p:sp>
    </p:spTree>
    <p:extLst>
      <p:ext uri="{BB962C8B-B14F-4D97-AF65-F5344CB8AC3E}">
        <p14:creationId xmlns:p14="http://schemas.microsoft.com/office/powerpoint/2010/main" val="221176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761623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71046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23023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804050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http://www.businessinfo.cz/cs/clanky/metody-marketingove-situacni-analyzy-2807.html#b3</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745229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870539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901783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338316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85049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239746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b="0" i="0" kern="1200" dirty="0">
                <a:solidFill>
                  <a:schemeClr val="tx1"/>
                </a:solidFill>
                <a:effectLst/>
                <a:latin typeface="+mn-lt"/>
                <a:ea typeface="+mn-ea"/>
                <a:cs typeface="+mn-cs"/>
              </a:rPr>
              <a:t>KOTLER, Philip. Marketing. </a:t>
            </a:r>
            <a:r>
              <a:rPr lang="cs-CZ" sz="1200" b="0" i="0" kern="1200" dirty="0" err="1">
                <a:solidFill>
                  <a:schemeClr val="tx1"/>
                </a:solidFill>
                <a:effectLst/>
                <a:latin typeface="+mn-lt"/>
                <a:ea typeface="+mn-ea"/>
                <a:cs typeface="+mn-cs"/>
              </a:rPr>
              <a:t>Grada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Publishing</a:t>
            </a:r>
            <a:r>
              <a:rPr lang="cs-CZ" sz="1200" b="0" i="0" kern="1200" dirty="0">
                <a:solidFill>
                  <a:schemeClr val="tx1"/>
                </a:solidFill>
                <a:effectLst/>
                <a:latin typeface="+mn-lt"/>
                <a:ea typeface="+mn-ea"/>
                <a:cs typeface="+mn-cs"/>
              </a:rPr>
              <a:t> a.s., r. 2007, 6. vydání, </a:t>
            </a:r>
            <a:r>
              <a:rPr lang="cs-CZ" sz="1200" b="0" i="0" u="none" strike="noStrike" kern="1200" dirty="0">
                <a:solidFill>
                  <a:schemeClr val="tx1"/>
                </a:solidFill>
                <a:effectLst/>
                <a:latin typeface="+mn-lt"/>
                <a:ea typeface="+mn-ea"/>
                <a:cs typeface="+mn-cs"/>
                <a:hlinkClick r:id="rId3"/>
              </a:rPr>
              <a:t>ISBN 80-247-0513-3</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043521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514884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533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266841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876711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973003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815325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203509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38386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93627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22013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08669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61748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04788"/>
            <a:ext cx="7543800" cy="85725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02.11.2021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1771650"/>
            <a:ext cx="3657600" cy="291465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cs-CZ"/>
              <a:t>Klepnutím lze upravit styly předlohy textu.</a:t>
            </a:r>
          </a:p>
        </p:txBody>
      </p:sp>
    </p:spTree>
    <p:extLst>
      <p:ext uri="{BB962C8B-B14F-4D97-AF65-F5344CB8AC3E}">
        <p14:creationId xmlns:p14="http://schemas.microsoft.com/office/powerpoint/2010/main" val="1245796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vamluvci.cz/strategie/?fbclid=IwAR2bukXFkr49svzPFi4dIxgsQeU-SDQ2tC8qvO4BatuX_8c0IBNcBtka6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cus-age.cz/m-journal/marketing/mark-ritson-na-marketing--festivalu-2019--jak-vytvorit-funkcni-marketingovou-strategii__s277x1436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effworks.co.uk/ten-best-charts-binet-fiel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g.cz/novinky/96255095/oficialni-video-predstavuje-plany-cd-projekt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omaszykan.cz/soubory/sluzby/brand-proposal-13.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zechcrunch.cz/2021/01/slovensky-e-shop-gymbeam-rychle-roste-a-poprve-utrzil-pres-miliardu-do-5-let-vstoupime-na-burzu-rika-dalibor-cicm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odnikatel.cz/clanky/vari-premiove-a-cerstve-krmivo-pro-psy-podivejte-se-do-jeji-vyrobn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archiv.ihned.cz/c1-65628670-investory-jsem-presvedcila-planem-na-expanzi-podniku-do-zahranici"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mountfield.cz/"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footshop.cz/cs/?gclid=CjwKCAiAkan9BRAqEiwAP9X6US_DtghXkw1o6hGvMBwWLE2s6qUVlrNyctFFlQI_KK72aueG2SezGxoCEVsQAvD_Bw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Obecné strategie</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Kupředu vpřed!</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rPr>
              <a:t>Strategie – </a:t>
            </a:r>
            <a:r>
              <a:rPr lang="cs-CZ" sz="2000" b="1" dirty="0">
                <a:solidFill>
                  <a:srgbClr val="002060"/>
                </a:solidFill>
              </a:rPr>
              <a:t>cesta k cíli</a:t>
            </a:r>
            <a:r>
              <a:rPr lang="cs-CZ" sz="2000" dirty="0">
                <a:solidFill>
                  <a:srgbClr val="002060"/>
                </a:solidFill>
              </a:rPr>
              <a:t>. Vyjadřuje náš postup k cíli za pomoci zdrojů, které máme k dispozici, omezení, stavu trhu atd.</a:t>
            </a:r>
          </a:p>
          <a:p>
            <a:r>
              <a:rPr lang="cs-CZ" sz="2000" dirty="0">
                <a:solidFill>
                  <a:srgbClr val="002060"/>
                </a:solidFill>
              </a:rPr>
              <a:t>Anglosaský svět – „Marketing Management“ – v překladu „Marketingové řízení“ – ale v ČR máme pořád pohled zvlášť Marketing, zvlášť Management (ani to nepřekládáme ..). V praxi počtem vyhrává manažerský pohled. Optikou „problém – hodnota pro zákazníka – řešení – úspěšná firma“ (Apple, Google) ale marketingový přístup rozhodně vede k cíli. Celopodniková (firemní) strategie, strategie SBU, funkční strategie -marketingová strategie. </a:t>
            </a:r>
          </a:p>
          <a:p>
            <a:r>
              <a:rPr lang="cs-CZ" sz="2000" dirty="0">
                <a:solidFill>
                  <a:srgbClr val="002060"/>
                </a:solidFill>
              </a:rPr>
              <a:t>Pochopení trhu – zákazníka (analýzy), tvorba hodnoty pro zákazníka (R&amp;D, produkt), prodej řešení problému zákazníka (komunikace, distribuce, cena), tvorba loajálního zákazníka (péče, CRM). </a:t>
            </a:r>
          </a:p>
          <a:p>
            <a:r>
              <a:rPr lang="cs-CZ" sz="2000" b="1" dirty="0">
                <a:solidFill>
                  <a:srgbClr val="002060"/>
                </a:solidFill>
              </a:rPr>
              <a:t>Potřebujeme se navzájem</a:t>
            </a:r>
            <a:r>
              <a:rPr lang="cs-CZ" sz="2000" dirty="0">
                <a:solidFill>
                  <a:srgbClr val="002060"/>
                </a:solidFill>
              </a:rPr>
              <a:t>, proto </a:t>
            </a:r>
            <a:r>
              <a:rPr lang="cs-CZ" sz="2000" b="1" dirty="0">
                <a:solidFill>
                  <a:srgbClr val="002060"/>
                </a:solidFill>
              </a:rPr>
              <a:t>Marketing Management</a:t>
            </a:r>
            <a:r>
              <a:rPr lang="cs-CZ" sz="2000" dirty="0">
                <a:solidFill>
                  <a:srgbClr val="002060"/>
                </a:solidFill>
              </a:rPr>
              <a:t>. </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2 Strategie v marketingu</a:t>
            </a:r>
          </a:p>
        </p:txBody>
      </p:sp>
    </p:spTree>
    <p:extLst>
      <p:ext uri="{BB962C8B-B14F-4D97-AF65-F5344CB8AC3E}">
        <p14:creationId xmlns:p14="http://schemas.microsoft.com/office/powerpoint/2010/main" val="164622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Nikdo nemůže poskytnout bezchybný návod, jak to dělat. Možností je nabídnout všechny možné přístupy a vybrat na základě situace firmy.</a:t>
            </a:r>
          </a:p>
          <a:p>
            <a:r>
              <a:rPr lang="cs-CZ" sz="2000" dirty="0">
                <a:solidFill>
                  <a:srgbClr val="002060"/>
                </a:solidFill>
              </a:rPr>
              <a:t>Pohled agentury </a:t>
            </a:r>
            <a:r>
              <a:rPr lang="cs-CZ" sz="2000" dirty="0">
                <a:solidFill>
                  <a:srgbClr val="002060"/>
                </a:solidFill>
                <a:hlinkClick r:id="rId3"/>
              </a:rPr>
              <a:t>Dva Mluvčí</a:t>
            </a:r>
            <a:r>
              <a:rPr lang="cs-CZ" sz="2000" dirty="0">
                <a:solidFill>
                  <a:srgbClr val="002060"/>
                </a:solidFill>
              </a:rPr>
              <a:t>.</a:t>
            </a:r>
          </a:p>
          <a:p>
            <a:r>
              <a:rPr lang="cs-CZ" sz="2000" dirty="0">
                <a:solidFill>
                  <a:srgbClr val="002060"/>
                </a:solidFill>
              </a:rPr>
              <a:t>Formulování marketingové strategie se odvíjí od </a:t>
            </a:r>
            <a:r>
              <a:rPr lang="cs-CZ" sz="2000" b="1" dirty="0">
                <a:solidFill>
                  <a:srgbClr val="002060"/>
                </a:solidFill>
              </a:rPr>
              <a:t>marketingového mixu společnosti</a:t>
            </a:r>
            <a:r>
              <a:rPr lang="cs-CZ" sz="2000" dirty="0">
                <a:solidFill>
                  <a:srgbClr val="002060"/>
                </a:solidFill>
              </a:rPr>
              <a:t>. Každá společnost by měla být schopna určit budoucí přínos své nabídky v jednotlivých segmentech trhu.</a:t>
            </a:r>
          </a:p>
          <a:p>
            <a:r>
              <a:rPr lang="cs-CZ" sz="2000" dirty="0">
                <a:solidFill>
                  <a:srgbClr val="002060"/>
                </a:solidFill>
              </a:rPr>
              <a:t>Původní definice </a:t>
            </a:r>
            <a:r>
              <a:rPr lang="cs-CZ" sz="2000" dirty="0" err="1">
                <a:solidFill>
                  <a:srgbClr val="002060"/>
                </a:solidFill>
              </a:rPr>
              <a:t>mar</a:t>
            </a:r>
            <a:r>
              <a:rPr lang="cs-CZ" sz="2000" dirty="0">
                <a:solidFill>
                  <a:srgbClr val="002060"/>
                </a:solidFill>
              </a:rPr>
              <a:t>. mixu: marketér míchá z ingrediencí (4P/7P) chutný pokrm pro zákazníka. </a:t>
            </a:r>
          </a:p>
          <a:p>
            <a:r>
              <a:rPr lang="cs-CZ" sz="2000" dirty="0">
                <a:solidFill>
                  <a:srgbClr val="002060"/>
                </a:solidFill>
              </a:rPr>
              <a:t>Pro každou činnost (P) pak musí být specifikován dílčí cíl, ke kterému míří, a odhadnout náklady a zisky.</a:t>
            </a:r>
          </a:p>
        </p:txBody>
      </p:sp>
      <p:sp>
        <p:nvSpPr>
          <p:cNvPr id="6" name="Nadpis 5"/>
          <p:cNvSpPr>
            <a:spLocks noGrp="1"/>
          </p:cNvSpPr>
          <p:nvPr>
            <p:ph type="title"/>
          </p:nvPr>
        </p:nvSpPr>
        <p:spPr>
          <a:xfrm>
            <a:off x="107504" y="195486"/>
            <a:ext cx="8136904" cy="507703"/>
          </a:xfrm>
        </p:spPr>
        <p:txBody>
          <a:bodyPr/>
          <a:lstStyle/>
          <a:p>
            <a:r>
              <a:rPr lang="cs-CZ" dirty="0"/>
              <a:t>Strategie v marketingu</a:t>
            </a:r>
          </a:p>
        </p:txBody>
      </p:sp>
    </p:spTree>
    <p:extLst>
      <p:ext uri="{BB962C8B-B14F-4D97-AF65-F5344CB8AC3E}">
        <p14:creationId xmlns:p14="http://schemas.microsoft.com/office/powerpoint/2010/main" val="125306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568952" cy="3024336"/>
          </a:xfrm>
          <a:prstGeom prst="rect">
            <a:avLst/>
          </a:prstGeom>
        </p:spPr>
        <p:txBody>
          <a:bodyPr>
            <a:noAutofit/>
          </a:bodyPr>
          <a:lstStyle/>
          <a:p>
            <a:r>
              <a:rPr lang="cs-CZ" sz="2000" b="1" dirty="0">
                <a:solidFill>
                  <a:srgbClr val="002060"/>
                </a:solidFill>
              </a:rPr>
              <a:t>Cílový trh</a:t>
            </a:r>
            <a:r>
              <a:rPr lang="cs-CZ" sz="2000" dirty="0">
                <a:solidFill>
                  <a:srgbClr val="002060"/>
                </a:solidFill>
              </a:rPr>
              <a:t> – pro který je naše nabídka určena. Volíme si segment, na který chceme dodávat, podle charakteristik zákazníků. </a:t>
            </a:r>
          </a:p>
          <a:p>
            <a:r>
              <a:rPr lang="cs-CZ" sz="2000" b="1" dirty="0">
                <a:solidFill>
                  <a:srgbClr val="002060"/>
                </a:solidFill>
              </a:rPr>
              <a:t>Stěžejní prezentace </a:t>
            </a:r>
            <a:r>
              <a:rPr lang="cs-CZ" sz="2000" dirty="0">
                <a:solidFill>
                  <a:srgbClr val="002060"/>
                </a:solidFill>
              </a:rPr>
              <a:t>– jedná se o zamýšlený positioning, který by si měl zákazník spojit s naší nabídkou/firmou.</a:t>
            </a:r>
          </a:p>
          <a:p>
            <a:r>
              <a:rPr lang="cs-CZ" sz="2000" b="1" dirty="0">
                <a:solidFill>
                  <a:srgbClr val="002060"/>
                </a:solidFill>
              </a:rPr>
              <a:t>Celková hodnotová proklamace </a:t>
            </a:r>
            <a:r>
              <a:rPr lang="cs-CZ" sz="2000" dirty="0">
                <a:solidFill>
                  <a:srgbClr val="002060"/>
                </a:solidFill>
              </a:rPr>
              <a:t>– tedy jakou hodnotu nabízíme. Hodnotu produktu bude vnímat každý zákazník odlišně, proto musíme mít vhodně nastavenou segmentaci.</a:t>
            </a:r>
          </a:p>
          <a:p>
            <a:r>
              <a:rPr lang="cs-CZ" sz="2000" b="1" dirty="0">
                <a:solidFill>
                  <a:srgbClr val="002060"/>
                </a:solidFill>
              </a:rPr>
              <a:t>Cenová prezentace </a:t>
            </a:r>
            <a:r>
              <a:rPr lang="cs-CZ" sz="2000" dirty="0">
                <a:solidFill>
                  <a:srgbClr val="002060"/>
                </a:solidFill>
              </a:rPr>
              <a:t>– vychází z positioningu, měla by jej podpořit, viz dále.</a:t>
            </a:r>
          </a:p>
          <a:p>
            <a:r>
              <a:rPr lang="cs-CZ" sz="2000" b="1" dirty="0">
                <a:solidFill>
                  <a:srgbClr val="002060"/>
                </a:solidFill>
              </a:rPr>
              <a:t>Distribuční strategie </a:t>
            </a:r>
            <a:r>
              <a:rPr lang="cs-CZ" sz="2000" dirty="0">
                <a:solidFill>
                  <a:srgbClr val="002060"/>
                </a:solidFill>
              </a:rPr>
              <a:t>– udává, jak budeme cílový trh obsluhovat (jaká bude naše dostupnost).</a:t>
            </a:r>
          </a:p>
          <a:p>
            <a:r>
              <a:rPr lang="cs-CZ" sz="2000" b="1" dirty="0">
                <a:solidFill>
                  <a:srgbClr val="002060"/>
                </a:solidFill>
              </a:rPr>
              <a:t>Komunikační strategie </a:t>
            </a:r>
            <a:r>
              <a:rPr lang="cs-CZ" sz="2000" dirty="0">
                <a:solidFill>
                  <a:srgbClr val="002060"/>
                </a:solidFill>
              </a:rPr>
              <a:t>– jaké nástroje a média využijeme, kolik do toho budeme investovat. </a:t>
            </a:r>
          </a:p>
        </p:txBody>
      </p:sp>
      <p:sp>
        <p:nvSpPr>
          <p:cNvPr id="6" name="Nadpis 5"/>
          <p:cNvSpPr>
            <a:spLocks noGrp="1"/>
          </p:cNvSpPr>
          <p:nvPr>
            <p:ph type="title"/>
          </p:nvPr>
        </p:nvSpPr>
        <p:spPr>
          <a:xfrm>
            <a:off x="107504" y="195486"/>
            <a:ext cx="8136904" cy="507703"/>
          </a:xfrm>
        </p:spPr>
        <p:txBody>
          <a:bodyPr/>
          <a:lstStyle/>
          <a:p>
            <a:r>
              <a:rPr lang="cs-CZ" dirty="0"/>
              <a:t>Marketingovou strategii lze popsat takto (Hanzelková, 2009, s. 23-24)</a:t>
            </a:r>
          </a:p>
        </p:txBody>
      </p:sp>
    </p:spTree>
    <p:extLst>
      <p:ext uri="{BB962C8B-B14F-4D97-AF65-F5344CB8AC3E}">
        <p14:creationId xmlns:p14="http://schemas.microsoft.com/office/powerpoint/2010/main" val="149230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203598"/>
            <a:ext cx="8280920" cy="3024336"/>
          </a:xfrm>
          <a:prstGeom prst="rect">
            <a:avLst/>
          </a:prstGeom>
        </p:spPr>
        <p:txBody>
          <a:bodyPr>
            <a:noAutofit/>
          </a:bodyPr>
          <a:lstStyle/>
          <a:p>
            <a:r>
              <a:rPr lang="cs-CZ" sz="2000" dirty="0">
                <a:solidFill>
                  <a:srgbClr val="002060"/>
                </a:solidFill>
                <a:hlinkClick r:id="rId3"/>
              </a:rPr>
              <a:t>Mark</a:t>
            </a:r>
            <a:r>
              <a:rPr lang="cs-CZ" sz="2000" dirty="0">
                <a:solidFill>
                  <a:srgbClr val="002060"/>
                </a:solidFill>
              </a:rPr>
              <a:t> </a:t>
            </a:r>
            <a:r>
              <a:rPr lang="cs-CZ" sz="2000" dirty="0" err="1">
                <a:solidFill>
                  <a:srgbClr val="002060"/>
                </a:solidFill>
              </a:rPr>
              <a:t>Ritson</a:t>
            </a:r>
            <a:r>
              <a:rPr lang="cs-CZ" sz="2000" dirty="0">
                <a:solidFill>
                  <a:srgbClr val="002060"/>
                </a:solidFill>
              </a:rPr>
              <a:t> na Marketing Festivalu 2019: jak vytvořit funkční marketingovou strategii. </a:t>
            </a:r>
          </a:p>
        </p:txBody>
      </p:sp>
      <p:sp>
        <p:nvSpPr>
          <p:cNvPr id="6" name="Nadpis 5"/>
          <p:cNvSpPr>
            <a:spLocks noGrp="1"/>
          </p:cNvSpPr>
          <p:nvPr>
            <p:ph type="title"/>
          </p:nvPr>
        </p:nvSpPr>
        <p:spPr>
          <a:xfrm>
            <a:off x="107504" y="195486"/>
            <a:ext cx="8136904" cy="507703"/>
          </a:xfrm>
        </p:spPr>
        <p:txBody>
          <a:bodyPr/>
          <a:lstStyle/>
          <a:p>
            <a:r>
              <a:rPr lang="cs-CZ" dirty="0"/>
              <a:t>Doporučené čtení</a:t>
            </a:r>
          </a:p>
        </p:txBody>
      </p:sp>
      <p:pic>
        <p:nvPicPr>
          <p:cNvPr id="7" name="Obrázek 6">
            <a:extLst>
              <a:ext uri="{FF2B5EF4-FFF2-40B4-BE49-F238E27FC236}">
                <a16:creationId xmlns:a16="http://schemas.microsoft.com/office/drawing/2014/main" id="{B6166536-DC46-4AD9-8C05-2A60D7AAF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94" y="1995686"/>
            <a:ext cx="7783011" cy="2776646"/>
          </a:xfrm>
          <a:prstGeom prst="rect">
            <a:avLst/>
          </a:prstGeom>
        </p:spPr>
      </p:pic>
    </p:spTree>
    <p:extLst>
      <p:ext uri="{BB962C8B-B14F-4D97-AF65-F5344CB8AC3E}">
        <p14:creationId xmlns:p14="http://schemas.microsoft.com/office/powerpoint/2010/main" val="166614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„Můžete mít ty nejlepší taktiky na světě a hromadu peněz. Když budete mít špatně strategii, neuspějete.</a:t>
            </a:r>
          </a:p>
          <a:p>
            <a:r>
              <a:rPr lang="cs-CZ" sz="2000" dirty="0">
                <a:solidFill>
                  <a:srgbClr val="002060"/>
                </a:solidFill>
              </a:rPr>
              <a:t>Podobně můžete být skvělý strategický myslitel, ale pokud máte špatnou diagnózu a váš výzkum, vše půjde špatným směrem.„</a:t>
            </a:r>
          </a:p>
          <a:p>
            <a:r>
              <a:rPr lang="cs-CZ" sz="2000" dirty="0">
                <a:solidFill>
                  <a:srgbClr val="002060"/>
                </a:solidFill>
              </a:rPr>
              <a:t>Jak na strategii - položte si 5 základních otázek.</a:t>
            </a:r>
          </a:p>
          <a:p>
            <a:pPr lvl="1"/>
            <a:r>
              <a:rPr lang="cs-CZ" sz="1800" dirty="0">
                <a:solidFill>
                  <a:srgbClr val="002060"/>
                </a:solidFill>
              </a:rPr>
              <a:t>Které značky v rámci mého portfolia použiji? (značka musí něco znamenat)</a:t>
            </a:r>
          </a:p>
          <a:p>
            <a:pPr lvl="1"/>
            <a:r>
              <a:rPr lang="cs-CZ" sz="1800" dirty="0">
                <a:solidFill>
                  <a:srgbClr val="002060"/>
                </a:solidFill>
              </a:rPr>
              <a:t>Na které zákazníky zacílíme? (STP, masové cílení – </a:t>
            </a:r>
            <a:r>
              <a:rPr lang="cs-CZ" sz="1800" dirty="0">
                <a:solidFill>
                  <a:srgbClr val="002060"/>
                </a:solidFill>
                <a:hlinkClick r:id="rId3"/>
              </a:rPr>
              <a:t>Byron Sharp</a:t>
            </a:r>
            <a:r>
              <a:rPr lang="cs-CZ" sz="1800" dirty="0">
                <a:solidFill>
                  <a:srgbClr val="002060"/>
                </a:solidFill>
              </a:rPr>
              <a:t>)</a:t>
            </a:r>
          </a:p>
          <a:p>
            <a:pPr lvl="1"/>
            <a:r>
              <a:rPr lang="cs-CZ" sz="1800" dirty="0">
                <a:solidFill>
                  <a:srgbClr val="002060"/>
                </a:solidFill>
              </a:rPr>
              <a:t>Co je naše pozice vůči daným zákazníkům? (jde to vůbec? raději být vidět) </a:t>
            </a:r>
          </a:p>
          <a:p>
            <a:pPr lvl="1"/>
            <a:r>
              <a:rPr lang="cs-CZ" sz="1800" dirty="0">
                <a:solidFill>
                  <a:srgbClr val="002060"/>
                </a:solidFill>
              </a:rPr>
              <a:t>Co jsou kódy značky (tzv. </a:t>
            </a:r>
            <a:r>
              <a:rPr lang="cs-CZ" sz="1800" dirty="0" err="1">
                <a:solidFill>
                  <a:srgbClr val="002060"/>
                </a:solidFill>
              </a:rPr>
              <a:t>brand</a:t>
            </a:r>
            <a:r>
              <a:rPr lang="cs-CZ" sz="1800" dirty="0">
                <a:solidFill>
                  <a:srgbClr val="002060"/>
                </a:solidFill>
              </a:rPr>
              <a:t> </a:t>
            </a:r>
            <a:r>
              <a:rPr lang="cs-CZ" sz="1800" dirty="0" err="1">
                <a:solidFill>
                  <a:srgbClr val="002060"/>
                </a:solidFill>
              </a:rPr>
              <a:t>codes</a:t>
            </a:r>
            <a:r>
              <a:rPr lang="cs-CZ" sz="1800" dirty="0">
                <a:solidFill>
                  <a:srgbClr val="002060"/>
                </a:solidFill>
              </a:rPr>
              <a:t>)?</a:t>
            </a:r>
          </a:p>
          <a:p>
            <a:pPr lvl="1"/>
            <a:r>
              <a:rPr lang="cs-CZ" sz="1800" dirty="0">
                <a:solidFill>
                  <a:srgbClr val="002060"/>
                </a:solidFill>
              </a:rPr>
              <a:t>Co jsou naše strategické cíle? (cca 3)</a:t>
            </a:r>
          </a:p>
        </p:txBody>
      </p:sp>
      <p:sp>
        <p:nvSpPr>
          <p:cNvPr id="6" name="Nadpis 5"/>
          <p:cNvSpPr>
            <a:spLocks noGrp="1"/>
          </p:cNvSpPr>
          <p:nvPr>
            <p:ph type="title"/>
          </p:nvPr>
        </p:nvSpPr>
        <p:spPr>
          <a:xfrm>
            <a:off x="107504" y="195486"/>
            <a:ext cx="8136904" cy="507703"/>
          </a:xfrm>
        </p:spPr>
        <p:txBody>
          <a:bodyPr/>
          <a:lstStyle/>
          <a:p>
            <a:r>
              <a:rPr lang="cs-CZ" dirty="0"/>
              <a:t>Mark </a:t>
            </a:r>
            <a:r>
              <a:rPr lang="cs-CZ" dirty="0" err="1"/>
              <a:t>Ritson</a:t>
            </a:r>
            <a:r>
              <a:rPr lang="cs-CZ" dirty="0"/>
              <a:t> na Marketing Festivalu 2019</a:t>
            </a:r>
          </a:p>
        </p:txBody>
      </p:sp>
    </p:spTree>
    <p:extLst>
      <p:ext uri="{BB962C8B-B14F-4D97-AF65-F5344CB8AC3E}">
        <p14:creationId xmlns:p14="http://schemas.microsoft.com/office/powerpoint/2010/main" val="408590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Existuje nespočet strategií. Nejsme schopni podat výčet všech, ale jsme schopni představit </a:t>
            </a:r>
            <a:r>
              <a:rPr lang="cs-CZ" sz="2000" b="1" dirty="0">
                <a:solidFill>
                  <a:srgbClr val="002060"/>
                </a:solidFill>
              </a:rPr>
              <a:t>základní typy </a:t>
            </a:r>
            <a:r>
              <a:rPr lang="cs-CZ" sz="2000" dirty="0">
                <a:solidFill>
                  <a:srgbClr val="002060"/>
                </a:solidFill>
              </a:rPr>
              <a:t>a ty pak dále aplikovat na konkrétní situaci firmy.</a:t>
            </a:r>
          </a:p>
          <a:p>
            <a:r>
              <a:rPr lang="cs-CZ" sz="2000" dirty="0">
                <a:solidFill>
                  <a:srgbClr val="002060"/>
                </a:solidFill>
              </a:rPr>
              <a:t>Generické (obecné/univerzální) strategie popisují několik hlavních typů postupů. Nejsou to tedy vždy konkrétní strategie se všemi kroky, ale možný typ postupu, v rámci kterého existuje množství strategií konkrétních. Jsou uplatnitelné pro všechny podniky po přizpůsobení na míru. (původně pouze </a:t>
            </a:r>
            <a:r>
              <a:rPr lang="cs-CZ" sz="2000" dirty="0" err="1">
                <a:solidFill>
                  <a:srgbClr val="002060"/>
                </a:solidFill>
              </a:rPr>
              <a:t>Porterovy</a:t>
            </a:r>
            <a:r>
              <a:rPr lang="cs-CZ" sz="2000" dirty="0">
                <a:solidFill>
                  <a:srgbClr val="002060"/>
                </a:solidFill>
              </a:rPr>
              <a:t>, ale my používáme obecné jako … opravdu obecné)</a:t>
            </a:r>
          </a:p>
        </p:txBody>
      </p:sp>
      <p:sp>
        <p:nvSpPr>
          <p:cNvPr id="6" name="Nadpis 5"/>
          <p:cNvSpPr>
            <a:spLocks noGrp="1"/>
          </p:cNvSpPr>
          <p:nvPr>
            <p:ph type="title"/>
          </p:nvPr>
        </p:nvSpPr>
        <p:spPr>
          <a:xfrm>
            <a:off x="107504" y="195486"/>
            <a:ext cx="8136904" cy="507703"/>
          </a:xfrm>
        </p:spPr>
        <p:txBody>
          <a:bodyPr/>
          <a:lstStyle/>
          <a:p>
            <a:r>
              <a:rPr lang="cs-CZ" dirty="0"/>
              <a:t>3 Generické marketingové strategie</a:t>
            </a:r>
          </a:p>
        </p:txBody>
      </p:sp>
    </p:spTree>
    <p:extLst>
      <p:ext uri="{BB962C8B-B14F-4D97-AF65-F5344CB8AC3E}">
        <p14:creationId xmlns:p14="http://schemas.microsoft.com/office/powerpoint/2010/main" val="150522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cs-CZ" sz="2000" dirty="0">
                <a:solidFill>
                  <a:srgbClr val="002060"/>
                </a:solidFill>
              </a:rPr>
              <a:t>Firmy, které se neliší ani </a:t>
            </a:r>
            <a:r>
              <a:rPr lang="cs-CZ" sz="2000" b="1" dirty="0">
                <a:solidFill>
                  <a:srgbClr val="002060"/>
                </a:solidFill>
              </a:rPr>
              <a:t>cenou</a:t>
            </a:r>
            <a:r>
              <a:rPr lang="cs-CZ" sz="2000" dirty="0">
                <a:solidFill>
                  <a:srgbClr val="002060"/>
                </a:solidFill>
              </a:rPr>
              <a:t> ani </a:t>
            </a:r>
            <a:r>
              <a:rPr lang="cs-CZ" sz="2000" b="1" dirty="0">
                <a:solidFill>
                  <a:srgbClr val="002060"/>
                </a:solidFill>
              </a:rPr>
              <a:t>kvalitou</a:t>
            </a:r>
            <a:r>
              <a:rPr lang="cs-CZ" sz="2000" dirty="0">
                <a:solidFill>
                  <a:srgbClr val="002060"/>
                </a:solidFill>
              </a:rPr>
              <a:t> (jsou uprostřed), by měly usilovat o jedno nebo druhé.</a:t>
            </a:r>
            <a:endParaRPr lang="cs-CZ" sz="2000" b="1" dirty="0">
              <a:solidFill>
                <a:srgbClr val="002060"/>
              </a:solidFill>
            </a:endParaRPr>
          </a:p>
          <a:p>
            <a:pPr marL="514350" indent="-514350">
              <a:buFont typeface="Calibri" pitchFamily="34" charset="0"/>
              <a:buAutoNum type="arabicPeriod"/>
            </a:pPr>
            <a:r>
              <a:rPr lang="cs-CZ" sz="2000" b="1" dirty="0">
                <a:solidFill>
                  <a:srgbClr val="002060"/>
                </a:solidFill>
              </a:rPr>
              <a:t>Strategie minimálních nákladů </a:t>
            </a:r>
            <a:r>
              <a:rPr lang="cs-CZ" sz="2000" dirty="0">
                <a:solidFill>
                  <a:srgbClr val="002060"/>
                </a:solidFill>
              </a:rPr>
              <a:t>-primárním cílem jsou nízké náklady. Lze aplikovat u firem působících na rozsáhlém a masovém trhu. Důraz na nákup, výrobu a distribuci.</a:t>
            </a:r>
          </a:p>
          <a:p>
            <a:pPr marL="514350" indent="-514350">
              <a:buFont typeface="Calibri" pitchFamily="34" charset="0"/>
              <a:buAutoNum type="arabicPeriod"/>
            </a:pPr>
            <a:r>
              <a:rPr lang="cs-CZ" sz="2000" b="1" dirty="0">
                <a:solidFill>
                  <a:srgbClr val="002060"/>
                </a:solidFill>
              </a:rPr>
              <a:t>Strategie diferenciace produktu </a:t>
            </a:r>
            <a:r>
              <a:rPr lang="cs-CZ" sz="2000" dirty="0">
                <a:solidFill>
                  <a:srgbClr val="002060"/>
                </a:solidFill>
              </a:rPr>
              <a:t>– tj. odlišení produktu jeho výjimečností (služby, kvalita, design, technologie).</a:t>
            </a:r>
          </a:p>
          <a:p>
            <a:pPr marL="514350" indent="-514350">
              <a:buFont typeface="Calibri" pitchFamily="34" charset="0"/>
              <a:buAutoNum type="arabicPeriod"/>
            </a:pPr>
            <a:r>
              <a:rPr lang="cs-CZ" sz="2000" b="1" dirty="0">
                <a:solidFill>
                  <a:srgbClr val="002060"/>
                </a:solidFill>
              </a:rPr>
              <a:t>Strategie tržní orientace -</a:t>
            </a:r>
            <a:r>
              <a:rPr lang="cs-CZ" sz="2000" dirty="0">
                <a:solidFill>
                  <a:srgbClr val="002060"/>
                </a:solidFill>
              </a:rPr>
              <a:t> znamená, že firma způsobem provedení svého produktu řeší problém určitého segmentu trhu.  Neusiluje o ovládnutí celého trhu.</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33325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Název je nepřesný, dnes bychom pojmenovali </a:t>
            </a:r>
            <a:r>
              <a:rPr lang="cs-CZ" sz="2000" b="1" dirty="0">
                <a:solidFill>
                  <a:srgbClr val="002060"/>
                </a:solidFill>
              </a:rPr>
              <a:t>vedení cenou</a:t>
            </a:r>
            <a:r>
              <a:rPr lang="cs-CZ" sz="2000" dirty="0">
                <a:solidFill>
                  <a:srgbClr val="002060"/>
                </a:solidFill>
              </a:rPr>
              <a:t>.</a:t>
            </a:r>
          </a:p>
          <a:p>
            <a:r>
              <a:rPr lang="cs-CZ" sz="2000" dirty="0">
                <a:solidFill>
                  <a:srgbClr val="002060"/>
                </a:solidFill>
              </a:rPr>
              <a:t>Cílem je nízká cena a tedy i co nejmenší náklady.</a:t>
            </a:r>
          </a:p>
          <a:p>
            <a:pPr lvl="1"/>
            <a:r>
              <a:rPr lang="cs-CZ" sz="2000" dirty="0">
                <a:solidFill>
                  <a:srgbClr val="002060"/>
                </a:solidFill>
              </a:rPr>
              <a:t>Snaha o nejnižší náklady na produkci a distribuci produktů.</a:t>
            </a:r>
          </a:p>
          <a:p>
            <a:pPr lvl="1"/>
            <a:r>
              <a:rPr lang="cs-CZ" sz="2000" dirty="0">
                <a:solidFill>
                  <a:srgbClr val="002060"/>
                </a:solidFill>
              </a:rPr>
              <a:t>Následné snížení ceny oproti konkurenci a ovládnutí trhů.</a:t>
            </a:r>
          </a:p>
          <a:p>
            <a:r>
              <a:rPr lang="cs-CZ" sz="2000" dirty="0">
                <a:solidFill>
                  <a:srgbClr val="002060"/>
                </a:solidFill>
              </a:rPr>
              <a:t>Klíčové schopnosti: nákup, výroba, fyzická distribuce. Méně klíčové: marketing.</a:t>
            </a:r>
          </a:p>
          <a:p>
            <a:r>
              <a:rPr lang="cs-CZ" sz="2000" dirty="0">
                <a:solidFill>
                  <a:srgbClr val="002060"/>
                </a:solidFill>
              </a:rPr>
              <a:t>Nízké náklady bývají ovšem jedinou konkurenční výhodou – nebezpečné. Dlouhodobě neudržitelné.</a:t>
            </a:r>
          </a:p>
          <a:p>
            <a:r>
              <a:rPr lang="cs-CZ" sz="2000" dirty="0">
                <a:solidFill>
                  <a:srgbClr val="002060"/>
                </a:solidFill>
              </a:rPr>
              <a:t>Paradoxně v době krize funguje i opačná strategie – vysoké ceny („mám na to“).</a:t>
            </a:r>
          </a:p>
        </p:txBody>
      </p:sp>
      <p:sp>
        <p:nvSpPr>
          <p:cNvPr id="6" name="Nadpis 5"/>
          <p:cNvSpPr>
            <a:spLocks noGrp="1"/>
          </p:cNvSpPr>
          <p:nvPr>
            <p:ph type="title"/>
          </p:nvPr>
        </p:nvSpPr>
        <p:spPr>
          <a:xfrm>
            <a:off x="107504" y="195486"/>
            <a:ext cx="8136904" cy="507703"/>
          </a:xfrm>
        </p:spPr>
        <p:txBody>
          <a:bodyPr/>
          <a:lstStyle/>
          <a:p>
            <a:r>
              <a:rPr lang="cs-CZ" dirty="0"/>
              <a:t>A </a:t>
            </a:r>
            <a:r>
              <a:rPr lang="cs-CZ" dirty="0" err="1"/>
              <a:t>Overall</a:t>
            </a:r>
            <a:r>
              <a:rPr lang="cs-CZ" dirty="0"/>
              <a:t> </a:t>
            </a:r>
            <a:r>
              <a:rPr lang="cs-CZ" dirty="0" err="1"/>
              <a:t>cost</a:t>
            </a:r>
            <a:r>
              <a:rPr lang="cs-CZ" dirty="0"/>
              <a:t> </a:t>
            </a:r>
            <a:r>
              <a:rPr lang="cs-CZ" dirty="0" err="1"/>
              <a:t>leadership</a:t>
            </a:r>
            <a:endParaRPr lang="cs-CZ" dirty="0"/>
          </a:p>
        </p:txBody>
      </p:sp>
    </p:spTree>
    <p:extLst>
      <p:ext uri="{BB962C8B-B14F-4D97-AF65-F5344CB8AC3E}">
        <p14:creationId xmlns:p14="http://schemas.microsoft.com/office/powerpoint/2010/main" val="383382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Podnik se snaží o odlišení ve specifické oblasti.</a:t>
            </a:r>
          </a:p>
          <a:p>
            <a:r>
              <a:rPr lang="cs-CZ" sz="2000" dirty="0">
                <a:solidFill>
                  <a:srgbClr val="002060"/>
                </a:solidFill>
              </a:rPr>
              <a:t>Snaží se zákazníkovi přinést něco navíc, něco lepšího, funkčnějšího, dostupnějšího.</a:t>
            </a:r>
          </a:p>
          <a:p>
            <a:r>
              <a:rPr lang="cs-CZ" sz="2000" dirty="0">
                <a:solidFill>
                  <a:srgbClr val="002060"/>
                </a:solidFill>
              </a:rPr>
              <a:t>Například: nejlepší servis, nejlepší kvalita, nejlepší styl nebo design, nejlepší technologie.</a:t>
            </a:r>
          </a:p>
          <a:p>
            <a:r>
              <a:rPr lang="cs-CZ" sz="2000" dirty="0">
                <a:solidFill>
                  <a:srgbClr val="002060"/>
                </a:solidFill>
              </a:rPr>
              <a:t>Snaha o dominanci v jedné oblasti nikoliv ve všech.</a:t>
            </a:r>
          </a:p>
          <a:p>
            <a:r>
              <a:rPr lang="cs-CZ" sz="2000" dirty="0">
                <a:solidFill>
                  <a:srgbClr val="002060"/>
                </a:solidFill>
              </a:rPr>
              <a:t>Odlišnost produktu či služby může být až taková, že ji konkurence zkrátka nemůže nijak napodobit či okopírovat.</a:t>
            </a:r>
          </a:p>
        </p:txBody>
      </p:sp>
      <p:sp>
        <p:nvSpPr>
          <p:cNvPr id="6" name="Nadpis 5"/>
          <p:cNvSpPr>
            <a:spLocks noGrp="1"/>
          </p:cNvSpPr>
          <p:nvPr>
            <p:ph type="title"/>
          </p:nvPr>
        </p:nvSpPr>
        <p:spPr>
          <a:xfrm>
            <a:off x="107504" y="195486"/>
            <a:ext cx="8136904" cy="507703"/>
          </a:xfrm>
        </p:spPr>
        <p:txBody>
          <a:bodyPr/>
          <a:lstStyle/>
          <a:p>
            <a:r>
              <a:rPr lang="cs-CZ" dirty="0"/>
              <a:t>B </a:t>
            </a:r>
            <a:r>
              <a:rPr lang="cs-CZ" dirty="0" err="1"/>
              <a:t>Differentiation</a:t>
            </a:r>
            <a:endParaRPr lang="cs-CZ" dirty="0"/>
          </a:p>
        </p:txBody>
      </p:sp>
    </p:spTree>
    <p:extLst>
      <p:ext uri="{BB962C8B-B14F-4D97-AF65-F5344CB8AC3E}">
        <p14:creationId xmlns:p14="http://schemas.microsoft.com/office/powerpoint/2010/main" val="10962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Zacílení na jeden nebo více malých segmentů.</a:t>
            </a:r>
          </a:p>
          <a:p>
            <a:r>
              <a:rPr lang="cs-CZ" sz="2000" dirty="0">
                <a:solidFill>
                  <a:srgbClr val="002060"/>
                </a:solidFill>
              </a:rPr>
              <a:t>Přesné poznání segmentu a následná volba strategie šité na míru tomuto segmentu.</a:t>
            </a:r>
          </a:p>
          <a:p>
            <a:r>
              <a:rPr lang="cs-CZ" sz="2000" dirty="0">
                <a:solidFill>
                  <a:srgbClr val="002060"/>
                </a:solidFill>
              </a:rPr>
              <a:t>Podobné výklenkové strategii.</a:t>
            </a:r>
          </a:p>
          <a:p>
            <a:r>
              <a:rPr lang="cs-CZ" sz="2000" dirty="0">
                <a:solidFill>
                  <a:srgbClr val="002060"/>
                </a:solidFill>
              </a:rPr>
              <a:t>Potřeby těchto úzkých segmentů bývají často příliš odlišné, než aby tyto segmenty přilákaly konkurenci.</a:t>
            </a:r>
          </a:p>
          <a:p>
            <a:r>
              <a:rPr lang="cs-CZ" sz="2000" dirty="0">
                <a:solidFill>
                  <a:srgbClr val="002060"/>
                </a:solidFill>
              </a:rPr>
              <a:t>Klíčová je detailní znalost cílové skupiny. A schopnost poskytnout „něco extra“.</a:t>
            </a:r>
          </a:p>
          <a:p>
            <a:endParaRPr lang="cs-CZ" sz="2000" dirty="0">
              <a:solidFill>
                <a:srgbClr val="002060"/>
              </a:solidFill>
            </a:endParaRPr>
          </a:p>
          <a:p>
            <a:r>
              <a:rPr lang="cs-CZ" sz="2000" dirty="0">
                <a:solidFill>
                  <a:srgbClr val="002060"/>
                </a:solidFill>
              </a:rPr>
              <a:t>Soustředění na výklenek („</a:t>
            </a:r>
            <a:r>
              <a:rPr lang="cs-CZ" sz="2000" dirty="0" err="1">
                <a:solidFill>
                  <a:srgbClr val="002060"/>
                </a:solidFill>
              </a:rPr>
              <a:t>niche</a:t>
            </a:r>
            <a:r>
              <a:rPr lang="cs-CZ" sz="2000" dirty="0">
                <a:solidFill>
                  <a:srgbClr val="002060"/>
                </a:solidFill>
              </a:rPr>
              <a:t>“) – možná alternativa, dnes funguje výborně.</a:t>
            </a:r>
          </a:p>
        </p:txBody>
      </p:sp>
      <p:sp>
        <p:nvSpPr>
          <p:cNvPr id="6" name="Nadpis 5"/>
          <p:cNvSpPr>
            <a:spLocks noGrp="1"/>
          </p:cNvSpPr>
          <p:nvPr>
            <p:ph type="title"/>
          </p:nvPr>
        </p:nvSpPr>
        <p:spPr>
          <a:xfrm>
            <a:off x="107504" y="195486"/>
            <a:ext cx="8136904" cy="507703"/>
          </a:xfrm>
        </p:spPr>
        <p:txBody>
          <a:bodyPr/>
          <a:lstStyle/>
          <a:p>
            <a:r>
              <a:rPr lang="cs-CZ" dirty="0"/>
              <a:t>C Focus</a:t>
            </a:r>
          </a:p>
        </p:txBody>
      </p:sp>
    </p:spTree>
    <p:extLst>
      <p:ext uri="{BB962C8B-B14F-4D97-AF65-F5344CB8AC3E}">
        <p14:creationId xmlns:p14="http://schemas.microsoft.com/office/powerpoint/2010/main" val="283149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Strategické cíle.</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2 Strategie v marketingu.</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3 Generické marketingové strategie.</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Jednotlivé strategie </a:t>
            </a:r>
            <a:r>
              <a:rPr lang="cs-CZ" sz="2000" b="1" dirty="0">
                <a:solidFill>
                  <a:srgbClr val="002060"/>
                </a:solidFill>
              </a:rPr>
              <a:t>nelze</a:t>
            </a:r>
            <a:r>
              <a:rPr lang="cs-CZ" sz="2000" dirty="0">
                <a:solidFill>
                  <a:srgbClr val="002060"/>
                </a:solidFill>
              </a:rPr>
              <a:t> kombinovat, jelikož vyžadují odlišné způsoby organizace firmy!!!</a:t>
            </a:r>
          </a:p>
          <a:p>
            <a:r>
              <a:rPr lang="cs-CZ" sz="2000" dirty="0">
                <a:solidFill>
                  <a:srgbClr val="002060"/>
                </a:solidFill>
              </a:rPr>
              <a:t>Výzkumy dokazují, že firmy, které se plně soustředily na jednu zvolenou strategii byly úspěšnější než ty, které kombinovaly či přešlapovaly mezi dvěma a více strategiemi.</a:t>
            </a:r>
          </a:p>
          <a:p>
            <a:r>
              <a:rPr lang="cs-CZ" sz="2000" i="1" dirty="0">
                <a:solidFill>
                  <a:srgbClr val="002060"/>
                </a:solidFill>
              </a:rPr>
              <a:t>„Největším přínosem generických strategií je tak v dnešní době asi to, že vás přinutí se zamyslet nad vašimi skutečnými konkurenčními výhodami a nad tím, jak si je do budoucna udržet.“ (Businessvize.cz)</a:t>
            </a:r>
          </a:p>
        </p:txBody>
      </p:sp>
      <p:sp>
        <p:nvSpPr>
          <p:cNvPr id="6" name="Nadpis 5"/>
          <p:cNvSpPr>
            <a:spLocks noGrp="1"/>
          </p:cNvSpPr>
          <p:nvPr>
            <p:ph type="title"/>
          </p:nvPr>
        </p:nvSpPr>
        <p:spPr>
          <a:xfrm>
            <a:off x="107504" y="195486"/>
            <a:ext cx="8136904" cy="507703"/>
          </a:xfrm>
        </p:spPr>
        <p:txBody>
          <a:bodyPr/>
          <a:lstStyle/>
          <a:p>
            <a:r>
              <a:rPr lang="pl-PL" dirty="0"/>
              <a:t>Základní marketingové strategie dle Portera</a:t>
            </a:r>
            <a:endParaRPr lang="cs-CZ" dirty="0"/>
          </a:p>
        </p:txBody>
      </p:sp>
    </p:spTree>
    <p:extLst>
      <p:ext uri="{BB962C8B-B14F-4D97-AF65-F5344CB8AC3E}">
        <p14:creationId xmlns:p14="http://schemas.microsoft.com/office/powerpoint/2010/main" val="404764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Dnes je často ona „odlišnost“ definována jen odlišností lidského kapitálu.</a:t>
            </a:r>
          </a:p>
          <a:p>
            <a:r>
              <a:rPr lang="cs-CZ" sz="2000" dirty="0">
                <a:solidFill>
                  <a:srgbClr val="002060"/>
                </a:solidFill>
              </a:rPr>
              <a:t>Typickým příkladem jsou schopní obchodníci, kteří umějí prodat i technicky horší zboží za výrazně vyšší cenu než je standard na trhu (typicky různé zázračné hrnce, deky atd.). </a:t>
            </a:r>
          </a:p>
          <a:p>
            <a:r>
              <a:rPr lang="cs-CZ" sz="2000" dirty="0">
                <a:solidFill>
                  <a:srgbClr val="002060"/>
                </a:solidFill>
              </a:rPr>
              <a:t>Dalším, pro Česko typickým, příkladem může být prodej předražených a nekvalitních služeb státním a veřejným úřadům, kde je opět oním diferenciátorem lidský kapitál. </a:t>
            </a:r>
          </a:p>
          <a:p>
            <a:r>
              <a:rPr lang="cs-CZ" sz="2000" dirty="0">
                <a:solidFill>
                  <a:srgbClr val="002060"/>
                </a:solidFill>
              </a:rPr>
              <a:t>Suverénně nejlepším příkladem je ale český trh s potravinami a oblečením, kdy si můžete koupit věci sice dráž, ale za to ve stejné nebo častěji horší kvalitě.</a:t>
            </a:r>
          </a:p>
        </p:txBody>
      </p:sp>
      <p:sp>
        <p:nvSpPr>
          <p:cNvPr id="6" name="Nadpis 5"/>
          <p:cNvSpPr>
            <a:spLocks noGrp="1"/>
          </p:cNvSpPr>
          <p:nvPr>
            <p:ph type="title"/>
          </p:nvPr>
        </p:nvSpPr>
        <p:spPr>
          <a:xfrm>
            <a:off x="107504" y="195486"/>
            <a:ext cx="8136904" cy="507703"/>
          </a:xfrm>
        </p:spPr>
        <p:txBody>
          <a:bodyPr/>
          <a:lstStyle/>
          <a:p>
            <a:r>
              <a:rPr lang="cs-CZ" dirty="0"/>
              <a:t>Realita dnešního dne tak jednoduchá není – businessvize.cz</a:t>
            </a:r>
          </a:p>
        </p:txBody>
      </p:sp>
    </p:spTree>
    <p:extLst>
      <p:ext uri="{BB962C8B-B14F-4D97-AF65-F5344CB8AC3E}">
        <p14:creationId xmlns:p14="http://schemas.microsoft.com/office/powerpoint/2010/main" val="300147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Kotler</a:t>
            </a:r>
            <a:r>
              <a:rPr lang="cs-CZ" sz="2000" dirty="0">
                <a:solidFill>
                  <a:srgbClr val="002060"/>
                </a:solidFill>
              </a:rPr>
              <a:t> přistupuje k problému konkurenční strategie z tržní pozice, kterou si firma pro sebe vymezuje. </a:t>
            </a:r>
          </a:p>
          <a:p>
            <a:r>
              <a:rPr lang="cs-CZ" sz="2000" dirty="0">
                <a:solidFill>
                  <a:srgbClr val="002060"/>
                </a:solidFill>
              </a:rPr>
              <a:t>Rozeznává čtyři pozice konkurence a čtyři odpovídající strategie:</a:t>
            </a:r>
          </a:p>
          <a:p>
            <a:pPr lvl="1"/>
            <a:r>
              <a:rPr lang="cs-CZ" sz="2000" dirty="0">
                <a:solidFill>
                  <a:srgbClr val="002060"/>
                </a:solidFill>
              </a:rPr>
              <a:t>vedoucí firma na trhu,</a:t>
            </a:r>
          </a:p>
          <a:p>
            <a:pPr lvl="1"/>
            <a:r>
              <a:rPr lang="cs-CZ" sz="2000" dirty="0">
                <a:solidFill>
                  <a:srgbClr val="002060"/>
                </a:solidFill>
              </a:rPr>
              <a:t>vyzývatel,</a:t>
            </a:r>
          </a:p>
          <a:p>
            <a:pPr lvl="1"/>
            <a:r>
              <a:rPr lang="cs-CZ" sz="2000" dirty="0">
                <a:solidFill>
                  <a:srgbClr val="002060"/>
                </a:solidFill>
              </a:rPr>
              <a:t>následník,</a:t>
            </a:r>
          </a:p>
          <a:p>
            <a:pPr lvl="1"/>
            <a:r>
              <a:rPr lang="cs-CZ" sz="2000" dirty="0" err="1">
                <a:solidFill>
                  <a:srgbClr val="002060"/>
                </a:solidFill>
              </a:rPr>
              <a:t>výklenkář</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err="1"/>
              <a:t>Kotlerova</a:t>
            </a:r>
            <a:r>
              <a:rPr lang="cs-CZ" dirty="0"/>
              <a:t> teorie pozice konkurence</a:t>
            </a:r>
          </a:p>
        </p:txBody>
      </p:sp>
    </p:spTree>
    <p:extLst>
      <p:ext uri="{BB962C8B-B14F-4D97-AF65-F5344CB8AC3E}">
        <p14:creationId xmlns:p14="http://schemas.microsoft.com/office/powerpoint/2010/main" val="1654481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Vedoucí firma na trhu (lídr) je dodavatel s dominantním a velkým podílem na trhu, který obvykle předbíhá ostatní v zavádění nových produktů, cenových, distribučních i propagačních strategií.</a:t>
            </a:r>
          </a:p>
          <a:p>
            <a:r>
              <a:rPr lang="cs-CZ" sz="2000" dirty="0">
                <a:solidFill>
                  <a:srgbClr val="002060"/>
                </a:solidFill>
              </a:rPr>
              <a:t>Vedoucí firma na trhu profituje nejvíce buď v období růstu trhu, kdy růst počtu uživatelů produktu vyžaduje vyšší objemy prodeje, nebo z expanze v tržním segmentu (zvyšováním svého tržního podílu), a udělá pro to vše.</a:t>
            </a:r>
          </a:p>
          <a:p>
            <a:r>
              <a:rPr lang="cs-CZ" sz="2000" dirty="0">
                <a:solidFill>
                  <a:srgbClr val="002060"/>
                </a:solidFill>
              </a:rPr>
              <a:t>Její strategií je budovat a posilovat konkurenční pozici. Vůdcové trhu mohou volit i strategii defenzivní, tzn. udržovat svoji konkurenční pozici např. formou posilování věrnosti (loajality) zákazníků.</a:t>
            </a:r>
          </a:p>
        </p:txBody>
      </p:sp>
      <p:sp>
        <p:nvSpPr>
          <p:cNvPr id="6" name="Nadpis 5"/>
          <p:cNvSpPr>
            <a:spLocks noGrp="1"/>
          </p:cNvSpPr>
          <p:nvPr>
            <p:ph type="title"/>
          </p:nvPr>
        </p:nvSpPr>
        <p:spPr>
          <a:xfrm>
            <a:off x="107504" y="195486"/>
            <a:ext cx="8136904" cy="507703"/>
          </a:xfrm>
        </p:spPr>
        <p:txBody>
          <a:bodyPr/>
          <a:lstStyle/>
          <a:p>
            <a:r>
              <a:rPr lang="pl-PL" dirty="0"/>
              <a:t>A Strategie vedoucí firmy na trhu</a:t>
            </a:r>
            <a:endParaRPr lang="cs-CZ" dirty="0"/>
          </a:p>
        </p:txBody>
      </p:sp>
    </p:spTree>
    <p:extLst>
      <p:ext uri="{BB962C8B-B14F-4D97-AF65-F5344CB8AC3E}">
        <p14:creationId xmlns:p14="http://schemas.microsoft.com/office/powerpoint/2010/main" val="420304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Tržní vyzývatel je dodavatel na druhé, třetí nebo čtvrté pozici, který má také velký podíl většinou na atraktivním trhu.</a:t>
            </a:r>
          </a:p>
          <a:p>
            <a:r>
              <a:rPr lang="cs-CZ" sz="2000" dirty="0">
                <a:solidFill>
                  <a:srgbClr val="002060"/>
                </a:solidFill>
              </a:rPr>
              <a:t>Tento vyzývatel – útočník (jsme druzí, snažme se více) obvykle užívá ofenzivní strategii. Hledá slabá místa ve službách nebo cenách ostatních dodavatelů na trhu s cílem zaútočit na konkurenta a získat část jeho tržního podílu.</a:t>
            </a:r>
          </a:p>
          <a:p>
            <a:r>
              <a:rPr lang="cs-CZ" sz="2000" dirty="0">
                <a:solidFill>
                  <a:srgbClr val="002060"/>
                </a:solidFill>
              </a:rPr>
              <a:t>Volí strategii posilování své tržní pozice. Někdy je tato strategie zaměřena na vedoucí firmu, ale obvykle spíše na malé a střední dodavatele. </a:t>
            </a:r>
          </a:p>
          <a:p>
            <a:r>
              <a:rPr lang="cs-CZ" sz="2000" dirty="0">
                <a:solidFill>
                  <a:srgbClr val="002060"/>
                </a:solidFill>
              </a:rPr>
              <a:t>Volbou pro vyzývatele je i strategie udržování své konkurenční pozice. Pokud je trh dostatečně atraktivní, spíše se zaměřuje na imitaci marketingových snah vůdce trhu.</a:t>
            </a:r>
          </a:p>
        </p:txBody>
      </p:sp>
      <p:sp>
        <p:nvSpPr>
          <p:cNvPr id="6" name="Nadpis 5"/>
          <p:cNvSpPr>
            <a:spLocks noGrp="1"/>
          </p:cNvSpPr>
          <p:nvPr>
            <p:ph type="title"/>
          </p:nvPr>
        </p:nvSpPr>
        <p:spPr>
          <a:xfrm>
            <a:off x="107504" y="195486"/>
            <a:ext cx="8136904" cy="507703"/>
          </a:xfrm>
        </p:spPr>
        <p:txBody>
          <a:bodyPr/>
          <a:lstStyle/>
          <a:p>
            <a:r>
              <a:rPr lang="cs-CZ" dirty="0"/>
              <a:t>B Strategie tržního vyzývatele</a:t>
            </a:r>
          </a:p>
        </p:txBody>
      </p:sp>
    </p:spTree>
    <p:extLst>
      <p:ext uri="{BB962C8B-B14F-4D97-AF65-F5344CB8AC3E}">
        <p14:creationId xmlns:p14="http://schemas.microsoft.com/office/powerpoint/2010/main" val="279142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Následovník je dodavatel s menším podílem na trhu ve srovnání s vedoucí firmou nebo vyzývatelem.</a:t>
            </a:r>
          </a:p>
          <a:p>
            <a:r>
              <a:rPr lang="cs-CZ" sz="2000" dirty="0">
                <a:solidFill>
                  <a:srgbClr val="002060"/>
                </a:solidFill>
              </a:rPr>
              <a:t>Takoví dodavatelé se snaží vyhýbat střetům s konkurencí, přičemž jejich obchodní strategie vychází z kopírování a napodobování úspěšných aktivit předcházejících dvou typů dodavatelů</a:t>
            </a:r>
          </a:p>
          <a:p>
            <a:r>
              <a:rPr lang="cs-CZ" sz="2000" dirty="0">
                <a:solidFill>
                  <a:srgbClr val="002060"/>
                </a:solidFill>
              </a:rPr>
              <a:t>Pokud by trh ztratil svoji atraktivnost, potom strategickou volbou pro následovatele je buď zkusit budovat (posílit) svoji konkurenční pozici, nebo z daných trhů v daných aktivitách odejít – zbavit se jich.</a:t>
            </a:r>
          </a:p>
        </p:txBody>
      </p:sp>
      <p:sp>
        <p:nvSpPr>
          <p:cNvPr id="6" name="Nadpis 5"/>
          <p:cNvSpPr>
            <a:spLocks noGrp="1"/>
          </p:cNvSpPr>
          <p:nvPr>
            <p:ph type="title"/>
          </p:nvPr>
        </p:nvSpPr>
        <p:spPr>
          <a:xfrm>
            <a:off x="107504" y="195486"/>
            <a:ext cx="8136904" cy="507703"/>
          </a:xfrm>
        </p:spPr>
        <p:txBody>
          <a:bodyPr/>
          <a:lstStyle/>
          <a:p>
            <a:r>
              <a:rPr lang="cs-CZ" dirty="0"/>
              <a:t>C Strategie následovníka</a:t>
            </a:r>
          </a:p>
        </p:txBody>
      </p:sp>
    </p:spTree>
    <p:extLst>
      <p:ext uri="{BB962C8B-B14F-4D97-AF65-F5344CB8AC3E}">
        <p14:creationId xmlns:p14="http://schemas.microsoft.com/office/powerpoint/2010/main" val="342390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Výklenkářem</a:t>
            </a:r>
            <a:r>
              <a:rPr lang="cs-CZ" sz="2000" dirty="0">
                <a:solidFill>
                  <a:srgbClr val="002060"/>
                </a:solidFill>
              </a:rPr>
              <a:t> je dodavatel, který se soustřeďuje na tržní výklenky.</a:t>
            </a:r>
          </a:p>
          <a:p>
            <a:r>
              <a:rPr lang="cs-CZ" sz="2000" dirty="0">
                <a:solidFill>
                  <a:srgbClr val="002060"/>
                </a:solidFill>
              </a:rPr>
              <a:t>Rovněž se vyhýbá bitvám a vyloženě se zaměřuje na určitý segment, geograficky vymezenou skupinu zákazníků, nebo na specifický typ výrobku.</a:t>
            </a:r>
          </a:p>
        </p:txBody>
      </p:sp>
      <p:sp>
        <p:nvSpPr>
          <p:cNvPr id="6" name="Nadpis 5"/>
          <p:cNvSpPr>
            <a:spLocks noGrp="1"/>
          </p:cNvSpPr>
          <p:nvPr>
            <p:ph type="title"/>
          </p:nvPr>
        </p:nvSpPr>
        <p:spPr>
          <a:xfrm>
            <a:off x="107504" y="195486"/>
            <a:ext cx="8136904" cy="507703"/>
          </a:xfrm>
        </p:spPr>
        <p:txBody>
          <a:bodyPr/>
          <a:lstStyle/>
          <a:p>
            <a:r>
              <a:rPr lang="cs-CZ" dirty="0"/>
              <a:t>D Strategie </a:t>
            </a:r>
            <a:r>
              <a:rPr lang="cs-CZ" dirty="0" err="1"/>
              <a:t>výklenkáře</a:t>
            </a:r>
            <a:endParaRPr lang="cs-CZ" dirty="0"/>
          </a:p>
        </p:txBody>
      </p:sp>
    </p:spTree>
    <p:extLst>
      <p:ext uri="{BB962C8B-B14F-4D97-AF65-F5344CB8AC3E}">
        <p14:creationId xmlns:p14="http://schemas.microsoft.com/office/powerpoint/2010/main" val="378952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Růstová strategie </a:t>
            </a:r>
            <a:r>
              <a:rPr lang="cs-CZ" sz="2000" dirty="0">
                <a:solidFill>
                  <a:srgbClr val="002060"/>
                </a:solidFill>
              </a:rPr>
              <a:t>- zabezpečení růstu podniku jako celku, například prostřednictvím přerozdělování zisku, růst tržního podílu, růst obratu.</a:t>
            </a:r>
          </a:p>
          <a:p>
            <a:r>
              <a:rPr lang="cs-CZ" sz="2000" b="1" dirty="0">
                <a:solidFill>
                  <a:srgbClr val="002060"/>
                </a:solidFill>
              </a:rPr>
              <a:t>Stabilizační strategie </a:t>
            </a:r>
            <a:r>
              <a:rPr lang="cs-CZ" sz="2000" dirty="0">
                <a:solidFill>
                  <a:srgbClr val="002060"/>
                </a:solidFill>
              </a:rPr>
              <a:t>- zachování stavu obratu v podniku, stabilizace sortimentu, přizpůsobování se konkurenci.</a:t>
            </a:r>
          </a:p>
          <a:p>
            <a:r>
              <a:rPr lang="cs-CZ" sz="2000" b="1" dirty="0">
                <a:solidFill>
                  <a:srgbClr val="002060"/>
                </a:solidFill>
              </a:rPr>
              <a:t>Útlumová strategie </a:t>
            </a:r>
            <a:r>
              <a:rPr lang="cs-CZ" sz="2000" dirty="0">
                <a:solidFill>
                  <a:srgbClr val="002060"/>
                </a:solidFill>
              </a:rPr>
              <a:t>- výrobky i obrat ve fázi útlumu, rostoucí tlak konkurence, hrozící krize, v podniku dochází následně buď k redukci výroby nebo k útlumu aktivit v dané činnosti.</a:t>
            </a:r>
          </a:p>
          <a:p>
            <a:r>
              <a:rPr lang="cs-CZ" sz="2000" b="1" dirty="0">
                <a:solidFill>
                  <a:srgbClr val="002060"/>
                </a:solidFill>
              </a:rPr>
              <a:t>Kombinovaná strategie </a:t>
            </a:r>
            <a:r>
              <a:rPr lang="cs-CZ" sz="2000" dirty="0">
                <a:solidFill>
                  <a:srgbClr val="002060"/>
                </a:solidFill>
              </a:rPr>
              <a:t>- využití více možností, např. zánik určitého výrobku z důvodu nedostatečné poptávky, ale zavedení nového výrobku nebo služby, hledání nové pozice na trhu.</a:t>
            </a: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Obecné strategie 1</a:t>
            </a:r>
          </a:p>
        </p:txBody>
      </p:sp>
    </p:spTree>
    <p:extLst>
      <p:ext uri="{BB962C8B-B14F-4D97-AF65-F5344CB8AC3E}">
        <p14:creationId xmlns:p14="http://schemas.microsoft.com/office/powerpoint/2010/main" val="1314928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3200" dirty="0" err="1"/>
              <a:t>Mintzbergovy</a:t>
            </a:r>
            <a:r>
              <a:rPr lang="cs-CZ" sz="3200" dirty="0"/>
              <a:t> strategie (ve strategickém Managementu se dozvíte 5/10/11P atd.)</a:t>
            </a:r>
          </a:p>
        </p:txBody>
      </p:sp>
      <p:sp>
        <p:nvSpPr>
          <p:cNvPr id="8" name="Zástupný symbol pro obsah 7"/>
          <p:cNvSpPr>
            <a:spLocks noGrp="1"/>
          </p:cNvSpPr>
          <p:nvPr>
            <p:ph sz="quarter" idx="4"/>
          </p:nvPr>
        </p:nvSpPr>
        <p:spPr/>
        <p:txBody>
          <a:bodyPr/>
          <a:lstStyle/>
          <a:p>
            <a:r>
              <a:rPr lang="cs-CZ" dirty="0" err="1"/>
              <a:t>Emergent</a:t>
            </a:r>
            <a:r>
              <a:rPr lang="cs-CZ" dirty="0"/>
              <a:t> </a:t>
            </a:r>
            <a:r>
              <a:rPr lang="cs-CZ" dirty="0" err="1"/>
              <a:t>Strategy</a:t>
            </a:r>
            <a:endParaRPr lang="cs-CZ" dirty="0"/>
          </a:p>
          <a:p>
            <a:endParaRPr lang="cs-CZ" dirty="0"/>
          </a:p>
        </p:txBody>
      </p:sp>
      <p:pic>
        <p:nvPicPr>
          <p:cNvPr id="1027" name="Picture 3" descr="C:\Users\Libor\Desktop\9a4da6d9a818f3c616ed228c1f2964f5.jpg"/>
          <p:cNvPicPr>
            <a:picLocks noChangeAspect="1" noChangeArrowheads="1"/>
          </p:cNvPicPr>
          <p:nvPr/>
        </p:nvPicPr>
        <p:blipFill>
          <a:blip r:embed="rId3"/>
          <a:srcRect/>
          <a:stretch>
            <a:fillRect/>
          </a:stretch>
        </p:blipFill>
        <p:spPr bwMode="auto">
          <a:xfrm>
            <a:off x="1303711" y="1339444"/>
            <a:ext cx="6605300" cy="3804056"/>
          </a:xfrm>
          <a:prstGeom prst="rect">
            <a:avLst/>
          </a:prstGeom>
          <a:noFill/>
        </p:spPr>
      </p:pic>
      <p:pic>
        <p:nvPicPr>
          <p:cNvPr id="6" name="Picture 2" descr="C:\Users\Libor\Desktop\christmas_star.png"/>
          <p:cNvPicPr>
            <a:picLocks noChangeAspect="1" noChangeArrowheads="1"/>
          </p:cNvPicPr>
          <p:nvPr/>
        </p:nvPicPr>
        <p:blipFill>
          <a:blip r:embed="rId4" cstate="print"/>
          <a:srcRect/>
          <a:stretch>
            <a:fillRect/>
          </a:stretch>
        </p:blipFill>
        <p:spPr bwMode="auto">
          <a:xfrm>
            <a:off x="7197347" y="4339841"/>
            <a:ext cx="676263" cy="676263"/>
          </a:xfrm>
          <a:prstGeom prst="rect">
            <a:avLst/>
          </a:prstGeom>
          <a:noFill/>
        </p:spPr>
      </p:pic>
    </p:spTree>
    <p:extLst>
      <p:ext uri="{BB962C8B-B14F-4D97-AF65-F5344CB8AC3E}">
        <p14:creationId xmlns:p14="http://schemas.microsoft.com/office/powerpoint/2010/main" val="91292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Strategie se mohou zaměřovat na silné stránky podniku ve smyslu jeho organizace a fungování:</a:t>
            </a:r>
          </a:p>
          <a:p>
            <a:pPr lvl="1"/>
            <a:r>
              <a:rPr lang="cs-CZ" sz="2000" dirty="0" err="1">
                <a:solidFill>
                  <a:srgbClr val="002060"/>
                </a:solidFill>
              </a:rPr>
              <a:t>ekonomicko</a:t>
            </a:r>
            <a:r>
              <a:rPr lang="cs-CZ" sz="2000" dirty="0">
                <a:solidFill>
                  <a:srgbClr val="002060"/>
                </a:solidFill>
              </a:rPr>
              <a:t> - finanční strategie,</a:t>
            </a:r>
          </a:p>
          <a:p>
            <a:pPr lvl="1"/>
            <a:r>
              <a:rPr lang="cs-CZ" sz="2000" dirty="0">
                <a:solidFill>
                  <a:srgbClr val="002060"/>
                </a:solidFill>
              </a:rPr>
              <a:t>marketingově - obchodní strategie,</a:t>
            </a:r>
          </a:p>
          <a:p>
            <a:pPr lvl="1"/>
            <a:r>
              <a:rPr lang="cs-CZ" sz="2000" dirty="0">
                <a:solidFill>
                  <a:srgbClr val="002060"/>
                </a:solidFill>
              </a:rPr>
              <a:t>strategie technického rozvoje,</a:t>
            </a:r>
          </a:p>
          <a:p>
            <a:pPr lvl="1"/>
            <a:r>
              <a:rPr lang="cs-CZ" sz="2000" dirty="0">
                <a:solidFill>
                  <a:srgbClr val="002060"/>
                </a:solidFill>
              </a:rPr>
              <a:t>politika jakosti a ekologie,</a:t>
            </a:r>
          </a:p>
          <a:p>
            <a:pPr lvl="1"/>
            <a:r>
              <a:rPr lang="cs-CZ" sz="2000" dirty="0">
                <a:solidFill>
                  <a:srgbClr val="002060"/>
                </a:solidFill>
              </a:rPr>
              <a:t>personální politika,</a:t>
            </a:r>
          </a:p>
          <a:p>
            <a:pPr lvl="1"/>
            <a:r>
              <a:rPr lang="cs-CZ" sz="2000" dirty="0">
                <a:solidFill>
                  <a:srgbClr val="002060"/>
                </a:solidFill>
              </a:rPr>
              <a:t>komunikační strategie.</a:t>
            </a:r>
          </a:p>
        </p:txBody>
      </p:sp>
      <p:sp>
        <p:nvSpPr>
          <p:cNvPr id="6" name="Nadpis 5"/>
          <p:cNvSpPr>
            <a:spLocks noGrp="1"/>
          </p:cNvSpPr>
          <p:nvPr>
            <p:ph type="title"/>
          </p:nvPr>
        </p:nvSpPr>
        <p:spPr>
          <a:xfrm>
            <a:off x="107504" y="195486"/>
            <a:ext cx="8136904" cy="507703"/>
          </a:xfrm>
        </p:spPr>
        <p:txBody>
          <a:bodyPr/>
          <a:lstStyle/>
          <a:p>
            <a:r>
              <a:rPr lang="cs-CZ" dirty="0"/>
              <a:t>Dílčí firemní strategie</a:t>
            </a:r>
            <a:br>
              <a:rPr lang="cs-CZ" dirty="0"/>
            </a:br>
            <a:endParaRPr lang="cs-CZ" dirty="0"/>
          </a:p>
        </p:txBody>
      </p:sp>
    </p:spTree>
    <p:extLst>
      <p:ext uri="{BB962C8B-B14F-4D97-AF65-F5344CB8AC3E}">
        <p14:creationId xmlns:p14="http://schemas.microsoft.com/office/powerpoint/2010/main" val="343024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Shrnující článek </a:t>
            </a:r>
            <a:r>
              <a:rPr lang="cs-CZ" altLang="cs-CZ" sz="2000" b="1"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Mega</a:t>
            </a:r>
            <a:r>
              <a:rPr lang="cs-CZ" altLang="cs-CZ" sz="2000" b="1" dirty="0">
                <a:solidFill>
                  <a:srgbClr val="002060"/>
                </a:solidFill>
                <a:latin typeface="Times New Roman" panose="02020603050405020304" pitchFamily="18" charset="0"/>
                <a:cs typeface="Times New Roman" panose="02020603050405020304" pitchFamily="18" charset="0"/>
              </a:rPr>
              <a:t> úspěch hry Zaklínač 3 vyhnal očekávání 6 let </a:t>
            </a:r>
            <a:r>
              <a:rPr lang="cs-CZ" altLang="cs-CZ" sz="2000" b="1" dirty="0" err="1">
                <a:solidFill>
                  <a:srgbClr val="002060"/>
                </a:solidFill>
                <a:latin typeface="Times New Roman" panose="02020603050405020304" pitchFamily="18" charset="0"/>
                <a:cs typeface="Times New Roman" panose="02020603050405020304" pitchFamily="18" charset="0"/>
              </a:rPr>
              <a:t>hypovaného</a:t>
            </a:r>
            <a:r>
              <a:rPr lang="cs-CZ" altLang="cs-CZ" sz="2000" b="1" dirty="0">
                <a:solidFill>
                  <a:srgbClr val="002060"/>
                </a:solidFill>
                <a:latin typeface="Times New Roman" panose="02020603050405020304" pitchFamily="18" charset="0"/>
                <a:cs typeface="Times New Roman" panose="02020603050405020304" pitchFamily="18" charset="0"/>
              </a:rPr>
              <a:t> produktu </a:t>
            </a:r>
            <a:r>
              <a:rPr lang="cs-CZ" altLang="cs-CZ" sz="2000" b="1" dirty="0" err="1">
                <a:solidFill>
                  <a:srgbClr val="002060"/>
                </a:solidFill>
                <a:latin typeface="Times New Roman" panose="02020603050405020304" pitchFamily="18" charset="0"/>
                <a:cs typeface="Times New Roman" panose="02020603050405020304" pitchFamily="18" charset="0"/>
              </a:rPr>
              <a:t>Cyberpunk</a:t>
            </a:r>
            <a:r>
              <a:rPr lang="cs-CZ" altLang="cs-CZ" sz="2000" b="1" dirty="0">
                <a:solidFill>
                  <a:srgbClr val="002060"/>
                </a:solidFill>
                <a:latin typeface="Times New Roman" panose="02020603050405020304" pitchFamily="18" charset="0"/>
                <a:cs typeface="Times New Roman" panose="02020603050405020304" pitchFamily="18" charset="0"/>
              </a:rPr>
              <a:t> 2077 – podle valuace firmy nejhodnotnější Evropská </a:t>
            </a:r>
            <a:r>
              <a:rPr lang="cs-CZ" altLang="cs-CZ" sz="2000" b="1" dirty="0" err="1">
                <a:solidFill>
                  <a:srgbClr val="002060"/>
                </a:solidFill>
                <a:latin typeface="Times New Roman" panose="02020603050405020304" pitchFamily="18" charset="0"/>
                <a:cs typeface="Times New Roman" panose="02020603050405020304" pitchFamily="18" charset="0"/>
              </a:rPr>
              <a:t>videoherní</a:t>
            </a:r>
            <a:r>
              <a:rPr lang="cs-CZ" altLang="cs-CZ" sz="2000" b="1" dirty="0">
                <a:solidFill>
                  <a:srgbClr val="002060"/>
                </a:solidFill>
                <a:latin typeface="Times New Roman" panose="02020603050405020304" pitchFamily="18" charset="0"/>
                <a:cs typeface="Times New Roman" panose="02020603050405020304" pitchFamily="18" charset="0"/>
              </a:rPr>
              <a:t> firma – CP77 ale byl </a:t>
            </a:r>
            <a:r>
              <a:rPr lang="cs-CZ" altLang="cs-CZ" sz="2000" b="1" dirty="0" err="1">
                <a:solidFill>
                  <a:srgbClr val="002060"/>
                </a:solidFill>
                <a:latin typeface="Times New Roman" panose="02020603050405020304" pitchFamily="18" charset="0"/>
                <a:cs typeface="Times New Roman" panose="02020603050405020304" pitchFamily="18" charset="0"/>
              </a:rPr>
              <a:t>fail</a:t>
            </a:r>
            <a:r>
              <a:rPr lang="cs-CZ" altLang="cs-CZ" sz="2000" b="1" dirty="0">
                <a:solidFill>
                  <a:srgbClr val="002060"/>
                </a:solidFill>
                <a:latin typeface="Times New Roman" panose="02020603050405020304" pitchFamily="18" charset="0"/>
                <a:cs typeface="Times New Roman" panose="02020603050405020304" pitchFamily="18" charset="0"/>
              </a:rPr>
              <a:t> – změna strategie. </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a:t>Příklad proměny strategie CD Project </a:t>
            </a:r>
            <a:r>
              <a:rPr lang="cs-CZ" dirty="0" err="1"/>
              <a:t>Red</a:t>
            </a:r>
            <a:endParaRPr lang="cs-CZ" dirty="0"/>
          </a:p>
        </p:txBody>
      </p:sp>
      <p:pic>
        <p:nvPicPr>
          <p:cNvPr id="2" name="Picture 1">
            <a:extLst>
              <a:ext uri="{FF2B5EF4-FFF2-40B4-BE49-F238E27FC236}">
                <a16:creationId xmlns:a16="http://schemas.microsoft.com/office/drawing/2014/main" id="{FBBA9C00-AF3F-4603-BE1C-F69DE169E753}"/>
              </a:ext>
            </a:extLst>
          </p:cNvPr>
          <p:cNvPicPr>
            <a:picLocks noChangeAspect="1"/>
          </p:cNvPicPr>
          <p:nvPr/>
        </p:nvPicPr>
        <p:blipFill>
          <a:blip r:embed="rId4"/>
          <a:stretch>
            <a:fillRect/>
          </a:stretch>
        </p:blipFill>
        <p:spPr>
          <a:xfrm>
            <a:off x="2051720" y="2211709"/>
            <a:ext cx="4752528" cy="2673297"/>
          </a:xfrm>
          <a:prstGeom prst="rect">
            <a:avLst/>
          </a:prstGeom>
        </p:spPr>
      </p:pic>
    </p:spTree>
    <p:extLst>
      <p:ext uri="{BB962C8B-B14F-4D97-AF65-F5344CB8AC3E}">
        <p14:creationId xmlns:p14="http://schemas.microsoft.com/office/powerpoint/2010/main" val="1623692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Výsledky analýzy pomohou firmě určit, jakou roli budou hrát její jednotlivé podnikatelské jednotky v budoucím vývoji. Vedení firmy by se mělo snažit, aby její portfolio bylo vyvážené, a to jak z hlediska počtu SBU v jednotlivých kvadrantech matice, tak z hlediska jejich postavení v rámci této matice.</a:t>
            </a:r>
          </a:p>
          <a:p>
            <a:r>
              <a:rPr lang="cs-CZ" sz="2000" dirty="0">
                <a:solidFill>
                  <a:srgbClr val="002060"/>
                </a:solidFill>
              </a:rPr>
              <a:t>Například příliš mnoho SBU v pozici hvězd a v pozici psů znamená problémy s jejich financováním, neboť stávající dojné krávy nejsou schopny pokrýt veškeré nutné investice do všech SBU. Firma musí zvážit, které SBU ze svého portfolia má vyřadit, aby mohla účinně investovat do prosazení nadějných SBU.</a:t>
            </a:r>
          </a:p>
          <a:p>
            <a:r>
              <a:rPr lang="cs-CZ" sz="2000" dirty="0">
                <a:solidFill>
                  <a:srgbClr val="002060"/>
                </a:solidFill>
              </a:rPr>
              <a:t>Převaha spolehlivých a silných SBU v pozici krav je pozitivní, ale je nezbytné zvažovat i otázku jejich stability v budoucnosti.</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1</a:t>
            </a:r>
          </a:p>
        </p:txBody>
      </p:sp>
    </p:spTree>
    <p:extLst>
      <p:ext uri="{BB962C8B-B14F-4D97-AF65-F5344CB8AC3E}">
        <p14:creationId xmlns:p14="http://schemas.microsoft.com/office/powerpoint/2010/main" val="284781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b="1" dirty="0">
                <a:solidFill>
                  <a:srgbClr val="002060"/>
                </a:solidFill>
              </a:rPr>
              <a:t>Strategie zvýšení tržního podílu zakládáním nových SBU v perspektivních odvětvích</a:t>
            </a:r>
            <a:r>
              <a:rPr lang="cs-CZ" sz="2000" dirty="0">
                <a:solidFill>
                  <a:srgbClr val="002060"/>
                </a:solidFill>
              </a:rPr>
              <a:t>. Tato strategie je doporučována především pro SBU, které se staly otazníkem, pokud mají předpoklady stát se hvězdou. Vyžaduje silnou finanční podporu ze strany firmy.</a:t>
            </a:r>
          </a:p>
          <a:p>
            <a:r>
              <a:rPr lang="cs-CZ" sz="2000" b="1" dirty="0">
                <a:solidFill>
                  <a:srgbClr val="002060"/>
                </a:solidFill>
              </a:rPr>
              <a:t>Strategie zachování stávajícího tržního podílu bez značných změn při získávání peněžních prostředků</a:t>
            </a:r>
            <a:r>
              <a:rPr lang="cs-CZ" sz="2000" dirty="0">
                <a:solidFill>
                  <a:srgbClr val="002060"/>
                </a:solidFill>
              </a:rPr>
              <a:t>. Tato strategie je často uplatňována u dojných krav, které vytvářejí značné množství peněžních prostředků, a firmy se ve většině případů snaží toto své postavení udržet i pro budoucnost. Dojné krávy financují přípravu a rozvoj nových produktů, zajišťují růst i dividendy, pomáhají podporovat hvězdy i otazníky atd. Firma od nich očekává, že budou hlavním zdrojem zisku. Tato strategie bývá také aplikována u hvězd, které si chce firma udržet nebo chce zlepšit jejich pozici. Vychází z předpokladu, že trh časem zpomaluje růst a hvězda přechází do pozice dojné krávy.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2</a:t>
            </a:r>
          </a:p>
        </p:txBody>
      </p:sp>
    </p:spTree>
    <p:extLst>
      <p:ext uri="{BB962C8B-B14F-4D97-AF65-F5344CB8AC3E}">
        <p14:creationId xmlns:p14="http://schemas.microsoft.com/office/powerpoint/2010/main" val="183043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987574"/>
            <a:ext cx="8280920" cy="3024336"/>
          </a:xfrm>
          <a:prstGeom prst="rect">
            <a:avLst/>
          </a:prstGeom>
        </p:spPr>
        <p:txBody>
          <a:bodyPr>
            <a:noAutofit/>
          </a:bodyPr>
          <a:lstStyle/>
          <a:p>
            <a:r>
              <a:rPr lang="cs-CZ" sz="2000" b="1" dirty="0">
                <a:solidFill>
                  <a:srgbClr val="002060"/>
                </a:solidFill>
              </a:rPr>
              <a:t>Strategie snížení tržního podílu s cílem získat okamžitě anebo ve velmi krátkém časovém horizontu zvýšené příjmy hotových peněz, a to bez ohledu na možné důsledky</a:t>
            </a:r>
            <a:r>
              <a:rPr lang="cs-CZ" sz="2000" dirty="0">
                <a:solidFill>
                  <a:srgbClr val="002060"/>
                </a:solidFill>
              </a:rPr>
              <a:t>. Tato strategie je užívána jak u dojných krav, tak i u otazníků a hladových psů, pokud je jejich budoucnost nejasná. Získané hotové peníze pak firma investuje do hvězd, případně do nadějných otazníků.</a:t>
            </a:r>
          </a:p>
          <a:p>
            <a:r>
              <a:rPr lang="cs-CZ" sz="2000" b="1" dirty="0">
                <a:solidFill>
                  <a:srgbClr val="002060"/>
                </a:solidFill>
              </a:rPr>
              <a:t>Strategie odchodu z trhu znamená likvidaci podnikatelských jednotek (SBU)</a:t>
            </a:r>
            <a:r>
              <a:rPr lang="cs-CZ" sz="2000" dirty="0">
                <a:solidFill>
                  <a:srgbClr val="002060"/>
                </a:solidFill>
              </a:rPr>
              <a:t>. Ty mohou být vyřazeny (jejich program je ukončen), anebo prodány a prostředky získané z prodeje reinvestovány jinde. V této souvislosti se jedná zejména o psy a v některých případech i o otazníky, jestliže vyžadují pro další existenci příliš mnoho prostředků, které nemohou být ve stávajícím časovém okamžiku pro tento účel věnovány.</a:t>
            </a:r>
          </a:p>
        </p:txBody>
      </p:sp>
      <p:sp>
        <p:nvSpPr>
          <p:cNvPr id="6" name="Nadpis 5"/>
          <p:cNvSpPr>
            <a:spLocks noGrp="1"/>
          </p:cNvSpPr>
          <p:nvPr>
            <p:ph type="title"/>
          </p:nvPr>
        </p:nvSpPr>
        <p:spPr>
          <a:xfrm>
            <a:off x="107504" y="195486"/>
            <a:ext cx="8136904" cy="507703"/>
          </a:xfrm>
        </p:spPr>
        <p:txBody>
          <a:bodyPr/>
          <a:lstStyle/>
          <a:p>
            <a:r>
              <a:rPr lang="cs-CZ" dirty="0"/>
              <a:t>Strategie spojené s BCG portfolio analýzou 3</a:t>
            </a:r>
          </a:p>
        </p:txBody>
      </p:sp>
    </p:spTree>
    <p:extLst>
      <p:ext uri="{BB962C8B-B14F-4D97-AF65-F5344CB8AC3E}">
        <p14:creationId xmlns:p14="http://schemas.microsoft.com/office/powerpoint/2010/main" val="243669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411480" fontAlgn="auto">
              <a:spcAft>
                <a:spcPts val="0"/>
              </a:spcAft>
              <a:buFont typeface="Wingdings"/>
              <a:buChar char=""/>
              <a:defRPr/>
            </a:pPr>
            <a:r>
              <a:rPr lang="cs-CZ" sz="2000" dirty="0">
                <a:solidFill>
                  <a:srgbClr val="002060"/>
                </a:solidFill>
              </a:rPr>
              <a:t>Na základě vzájemného zkombinování převažujících vnitřních a vnějších faktorů, můžeme rozlišit čtyři základní typy strategických situací: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W-T = mini-mini</a:t>
            </a:r>
            <a:r>
              <a:rPr lang="cs-CZ" sz="2000" dirty="0">
                <a:solidFill>
                  <a:srgbClr val="002060"/>
                </a:solidFill>
              </a:rPr>
              <a:t>, kde dominují slabé stránky uvnitř podniku a hrozby ve vnějším okolí,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W-O = mini-maxi</a:t>
            </a:r>
            <a:r>
              <a:rPr lang="cs-CZ" sz="2000" dirty="0">
                <a:solidFill>
                  <a:srgbClr val="002060"/>
                </a:solidFill>
              </a:rPr>
              <a:t>, kde dominují slabé stránky podniku a příležitosti okolního prostředí,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S-T = maxi-mini</a:t>
            </a:r>
            <a:r>
              <a:rPr lang="cs-CZ" sz="2000" dirty="0">
                <a:solidFill>
                  <a:srgbClr val="002060"/>
                </a:solidFill>
              </a:rPr>
              <a:t>, kde dominují silné stránky a ohrožení,</a:t>
            </a:r>
          </a:p>
          <a:p>
            <a:pPr marL="740664" lvl="1" fontAlgn="auto">
              <a:spcAft>
                <a:spcPts val="0"/>
              </a:spcAft>
              <a:buFont typeface="Wingdings"/>
              <a:buChar char=""/>
              <a:defRPr/>
            </a:pPr>
            <a:r>
              <a:rPr lang="cs-CZ" sz="2000" dirty="0">
                <a:solidFill>
                  <a:srgbClr val="002060"/>
                </a:solidFill>
              </a:rPr>
              <a:t>kombinace </a:t>
            </a:r>
            <a:r>
              <a:rPr lang="cs-CZ" sz="2000" b="1" dirty="0">
                <a:solidFill>
                  <a:srgbClr val="002060"/>
                </a:solidFill>
              </a:rPr>
              <a:t>S-O = maxi-maxi</a:t>
            </a:r>
            <a:r>
              <a:rPr lang="cs-CZ" sz="2000" dirty="0">
                <a:solidFill>
                  <a:srgbClr val="002060"/>
                </a:solidFill>
              </a:rPr>
              <a:t>, kde dominují silné stránky a příležitosti.</a:t>
            </a:r>
          </a:p>
        </p:txBody>
      </p:sp>
      <p:sp>
        <p:nvSpPr>
          <p:cNvPr id="6" name="Nadpis 5"/>
          <p:cNvSpPr>
            <a:spLocks noGrp="1"/>
          </p:cNvSpPr>
          <p:nvPr>
            <p:ph type="title"/>
          </p:nvPr>
        </p:nvSpPr>
        <p:spPr>
          <a:xfrm>
            <a:off x="107504" y="195486"/>
            <a:ext cx="8136904" cy="507703"/>
          </a:xfrm>
        </p:spPr>
        <p:txBody>
          <a:bodyPr/>
          <a:lstStyle/>
          <a:p>
            <a:r>
              <a:rPr lang="cs-CZ" dirty="0"/>
              <a:t>Strategie ze SWOT analýzy</a:t>
            </a:r>
          </a:p>
        </p:txBody>
      </p:sp>
    </p:spTree>
    <p:extLst>
      <p:ext uri="{BB962C8B-B14F-4D97-AF65-F5344CB8AC3E}">
        <p14:creationId xmlns:p14="http://schemas.microsoft.com/office/powerpoint/2010/main" val="1824527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Strategie spojené s GE maticí</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03189"/>
            <a:ext cx="6594515" cy="3945718"/>
          </a:xfrm>
          <a:prstGeom prst="rect">
            <a:avLst/>
          </a:prstGeom>
        </p:spPr>
      </p:pic>
    </p:spTree>
    <p:extLst>
      <p:ext uri="{BB962C8B-B14F-4D97-AF65-F5344CB8AC3E}">
        <p14:creationId xmlns:p14="http://schemas.microsoft.com/office/powerpoint/2010/main" val="462228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Používalo se: několik produktů, uniformní verze produktu, hromadná výroba, hromadná distribuce, doprovodná masová komunikace.</a:t>
            </a:r>
          </a:p>
          <a:p>
            <a:r>
              <a:rPr lang="cs-CZ" sz="2000" dirty="0">
                <a:solidFill>
                  <a:srgbClr val="002060"/>
                </a:solidFill>
              </a:rPr>
              <a:t>Strategie: </a:t>
            </a:r>
            <a:r>
              <a:rPr lang="cs-CZ" sz="2000" b="1" i="1" dirty="0">
                <a:solidFill>
                  <a:srgbClr val="002060"/>
                </a:solidFill>
              </a:rPr>
              <a:t>geografické segmentace </a:t>
            </a:r>
            <a:r>
              <a:rPr lang="cs-CZ" sz="2000" dirty="0">
                <a:solidFill>
                  <a:srgbClr val="002060"/>
                </a:solidFill>
              </a:rPr>
              <a:t>(geografický segment – oblast prodeje), </a:t>
            </a:r>
            <a:r>
              <a:rPr lang="cs-CZ" sz="2000" b="1" i="1" dirty="0">
                <a:solidFill>
                  <a:srgbClr val="002060"/>
                </a:solidFill>
              </a:rPr>
              <a:t>demografické segmentace </a:t>
            </a:r>
            <a:r>
              <a:rPr lang="cs-CZ" sz="2000" dirty="0">
                <a:solidFill>
                  <a:srgbClr val="002060"/>
                </a:solidFill>
              </a:rPr>
              <a:t>(u řady projektů udává jejich potřebu pro zákazníka/hledaný prospěch), </a:t>
            </a:r>
            <a:r>
              <a:rPr lang="cs-CZ" sz="2000" b="1" i="1" dirty="0">
                <a:solidFill>
                  <a:srgbClr val="002060"/>
                </a:solidFill>
              </a:rPr>
              <a:t>sociálně ekonomické segmentace </a:t>
            </a:r>
            <a:r>
              <a:rPr lang="cs-CZ" sz="2000" dirty="0">
                <a:solidFill>
                  <a:srgbClr val="002060"/>
                </a:solidFill>
              </a:rPr>
              <a:t>(příjem a společenská třída), </a:t>
            </a:r>
            <a:r>
              <a:rPr lang="cs-CZ" sz="2000" b="1" i="1" dirty="0">
                <a:solidFill>
                  <a:srgbClr val="002060"/>
                </a:solidFill>
              </a:rPr>
              <a:t>na základě psychologického popisu</a:t>
            </a:r>
            <a:r>
              <a:rPr lang="cs-CZ" sz="2000" dirty="0">
                <a:solidFill>
                  <a:srgbClr val="002060"/>
                </a:solidFill>
              </a:rPr>
              <a:t> (osobnostní determinanty), </a:t>
            </a:r>
            <a:r>
              <a:rPr lang="cs-CZ" sz="2000" b="1" i="1" dirty="0" err="1">
                <a:solidFill>
                  <a:srgbClr val="002060"/>
                </a:solidFill>
              </a:rPr>
              <a:t>psychografické</a:t>
            </a:r>
            <a:r>
              <a:rPr lang="cs-CZ" sz="2000" b="1" i="1" dirty="0">
                <a:solidFill>
                  <a:srgbClr val="002060"/>
                </a:solidFill>
              </a:rPr>
              <a:t> segmentace </a:t>
            </a:r>
            <a:r>
              <a:rPr lang="cs-CZ" sz="2000" dirty="0">
                <a:solidFill>
                  <a:srgbClr val="002060"/>
                </a:solidFill>
              </a:rPr>
              <a:t>(životní styl –jak trávím svůj čas a utrácím peníze), </a:t>
            </a:r>
            <a:r>
              <a:rPr lang="cs-CZ" sz="2000" b="1" i="1" dirty="0">
                <a:solidFill>
                  <a:srgbClr val="002060"/>
                </a:solidFill>
              </a:rPr>
              <a:t>podle kupních motivů </a:t>
            </a:r>
            <a:r>
              <a:rPr lang="cs-CZ" sz="2000" dirty="0">
                <a:solidFill>
                  <a:srgbClr val="002060"/>
                </a:solidFill>
              </a:rPr>
              <a:t>(hledaného prospěchu, frekvence užívání).</a:t>
            </a:r>
          </a:p>
        </p:txBody>
      </p:sp>
      <p:sp>
        <p:nvSpPr>
          <p:cNvPr id="6" name="Nadpis 5"/>
          <p:cNvSpPr>
            <a:spLocks noGrp="1"/>
          </p:cNvSpPr>
          <p:nvPr>
            <p:ph type="title"/>
          </p:nvPr>
        </p:nvSpPr>
        <p:spPr>
          <a:xfrm>
            <a:off x="107504" y="195486"/>
            <a:ext cx="8136904" cy="507703"/>
          </a:xfrm>
        </p:spPr>
        <p:txBody>
          <a:bodyPr/>
          <a:lstStyle/>
          <a:p>
            <a:r>
              <a:rPr lang="cs-CZ" dirty="0"/>
              <a:t>Strategie založené na segmentaci</a:t>
            </a:r>
          </a:p>
        </p:txBody>
      </p:sp>
    </p:spTree>
    <p:extLst>
      <p:ext uri="{BB962C8B-B14F-4D97-AF65-F5344CB8AC3E}">
        <p14:creationId xmlns:p14="http://schemas.microsoft.com/office/powerpoint/2010/main" val="3425448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STARÁ teorie</a:t>
            </a:r>
            <a:r>
              <a:rPr lang="cs-CZ" sz="2000" dirty="0">
                <a:solidFill>
                  <a:srgbClr val="002060"/>
                </a:solidFill>
              </a:rPr>
              <a:t>, nepoužívat v praxi, jen vědět, že to bylo a dnes nefunguje – používáme lepší přístupy.</a:t>
            </a:r>
          </a:p>
          <a:p>
            <a:endParaRPr lang="cs-CZ" sz="2000" dirty="0">
              <a:solidFill>
                <a:srgbClr val="002060"/>
              </a:solidFill>
            </a:endParaRPr>
          </a:p>
          <a:p>
            <a:r>
              <a:rPr lang="cs-CZ" sz="2000" b="1" dirty="0">
                <a:solidFill>
                  <a:srgbClr val="002060"/>
                </a:solidFill>
              </a:rPr>
              <a:t>Nediferencovaný marketing</a:t>
            </a:r>
            <a:r>
              <a:rPr lang="cs-CZ" sz="2000" dirty="0">
                <a:solidFill>
                  <a:srgbClr val="002060"/>
                </a:solidFill>
              </a:rPr>
              <a:t>: Trh je jeden celek. Obsluhujeme konkrétní rys celého trhu. Primárním cílem je snížení nákladů prostřednictvím standardizace a důraz na nízkou cenu produktu. </a:t>
            </a:r>
          </a:p>
          <a:p>
            <a:r>
              <a:rPr lang="cs-CZ" sz="2000" b="1" dirty="0">
                <a:solidFill>
                  <a:srgbClr val="002060"/>
                </a:solidFill>
              </a:rPr>
              <a:t>Diferencovaný marketing</a:t>
            </a:r>
            <a:r>
              <a:rPr lang="cs-CZ" sz="2000" dirty="0">
                <a:solidFill>
                  <a:srgbClr val="002060"/>
                </a:solidFill>
              </a:rPr>
              <a:t>: Pracujeme s celým trhem, ale už jej dělíme na segmenty a pro ně zpracováváme odlišné strategie, MM apod. </a:t>
            </a:r>
          </a:p>
          <a:p>
            <a:r>
              <a:rPr lang="cs-CZ" sz="2000" b="1" dirty="0">
                <a:solidFill>
                  <a:srgbClr val="002060"/>
                </a:solidFill>
              </a:rPr>
              <a:t>Koncentrovaný marketing</a:t>
            </a:r>
            <a:r>
              <a:rPr lang="cs-CZ" sz="2000" dirty="0">
                <a:solidFill>
                  <a:srgbClr val="002060"/>
                </a:solidFill>
              </a:rPr>
              <a:t>: Z trhu vybíráme úzce definované části a těm přizpůsobujeme produkci a MM. Hovoříme o vyhledávání tržních mezer.</a:t>
            </a:r>
          </a:p>
        </p:txBody>
      </p:sp>
      <p:sp>
        <p:nvSpPr>
          <p:cNvPr id="6" name="Nadpis 5"/>
          <p:cNvSpPr>
            <a:spLocks noGrp="1"/>
          </p:cNvSpPr>
          <p:nvPr>
            <p:ph type="title"/>
          </p:nvPr>
        </p:nvSpPr>
        <p:spPr>
          <a:xfrm>
            <a:off x="107504" y="195486"/>
            <a:ext cx="8136904" cy="507703"/>
          </a:xfrm>
        </p:spPr>
        <p:txBody>
          <a:bodyPr/>
          <a:lstStyle/>
          <a:p>
            <a:r>
              <a:rPr lang="cs-CZ" dirty="0"/>
              <a:t>Strategie </a:t>
            </a:r>
            <a:r>
              <a:rPr lang="cs-CZ" dirty="0" err="1"/>
              <a:t>Targetingu</a:t>
            </a:r>
            <a:endParaRPr lang="cs-CZ" dirty="0"/>
          </a:p>
        </p:txBody>
      </p:sp>
    </p:spTree>
    <p:extLst>
      <p:ext uri="{BB962C8B-B14F-4D97-AF65-F5344CB8AC3E}">
        <p14:creationId xmlns:p14="http://schemas.microsoft.com/office/powerpoint/2010/main" val="942806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Positioning postavený na: specifických vlastnostech produktu, přidané hodnotě, specifických potřebách, nebo řešeních, specifickém způsobu užití, umisťování vůči konkurenčnímu produktu, principech kulturních symbolů.</a:t>
            </a:r>
          </a:p>
          <a:p>
            <a:r>
              <a:rPr lang="cs-CZ" sz="2000" dirty="0">
                <a:solidFill>
                  <a:srgbClr val="002060"/>
                </a:solidFill>
              </a:rPr>
              <a:t>Funkční positioning:</a:t>
            </a:r>
          </a:p>
          <a:p>
            <a:pPr lvl="1"/>
            <a:r>
              <a:rPr lang="cs-CZ" sz="1600" dirty="0">
                <a:solidFill>
                  <a:srgbClr val="002060"/>
                </a:solidFill>
              </a:rPr>
              <a:t>Řešíme problém.</a:t>
            </a:r>
          </a:p>
          <a:p>
            <a:pPr lvl="1"/>
            <a:r>
              <a:rPr lang="cs-CZ" sz="1600" dirty="0">
                <a:solidFill>
                  <a:srgbClr val="002060"/>
                </a:solidFill>
              </a:rPr>
              <a:t>Poskytujeme konkrétní výhodu zákazníkovi.</a:t>
            </a:r>
          </a:p>
          <a:p>
            <a:r>
              <a:rPr lang="cs-CZ" sz="2000" dirty="0">
                <a:solidFill>
                  <a:srgbClr val="002060"/>
                </a:solidFill>
              </a:rPr>
              <a:t>Symbolický positioning:</a:t>
            </a:r>
          </a:p>
          <a:p>
            <a:pPr lvl="1"/>
            <a:r>
              <a:rPr lang="cs-CZ" sz="1600" dirty="0">
                <a:solidFill>
                  <a:srgbClr val="002060"/>
                </a:solidFill>
              </a:rPr>
              <a:t>Vylepšení vlastního image.</a:t>
            </a:r>
          </a:p>
          <a:p>
            <a:pPr lvl="1"/>
            <a:r>
              <a:rPr lang="cs-CZ" sz="1600" dirty="0">
                <a:solidFill>
                  <a:srgbClr val="002060"/>
                </a:solidFill>
              </a:rPr>
              <a:t>Podpoření vlastního ega.</a:t>
            </a:r>
          </a:p>
          <a:p>
            <a:pPr lvl="1"/>
            <a:r>
              <a:rPr lang="cs-CZ" sz="1600" dirty="0">
                <a:solidFill>
                  <a:srgbClr val="002060"/>
                </a:solidFill>
              </a:rPr>
              <a:t>Sounáležitost se skupinou, naplnění.</a:t>
            </a:r>
          </a:p>
          <a:p>
            <a:pPr lvl="1"/>
            <a:r>
              <a:rPr lang="cs-CZ" sz="1600" dirty="0">
                <a:solidFill>
                  <a:srgbClr val="002060"/>
                </a:solidFill>
              </a:rPr>
              <a:t>Citové uspokojení.</a:t>
            </a:r>
          </a:p>
          <a:p>
            <a:r>
              <a:rPr lang="cs-CZ" sz="2000" dirty="0">
                <a:solidFill>
                  <a:srgbClr val="002060"/>
                </a:solidFill>
              </a:rPr>
              <a:t>Prožitkový positioning:</a:t>
            </a:r>
          </a:p>
          <a:p>
            <a:pPr lvl="1"/>
            <a:r>
              <a:rPr lang="cs-CZ" sz="1600" dirty="0">
                <a:solidFill>
                  <a:srgbClr val="002060"/>
                </a:solidFill>
              </a:rPr>
              <a:t>Poskytuje smyslovou stimulaci.</a:t>
            </a:r>
          </a:p>
          <a:p>
            <a:pPr lvl="1"/>
            <a:r>
              <a:rPr lang="cs-CZ" sz="1600" dirty="0">
                <a:solidFill>
                  <a:srgbClr val="002060"/>
                </a:solidFill>
              </a:rPr>
              <a:t>Poskytuje kognitivní stimulaci.</a:t>
            </a:r>
          </a:p>
        </p:txBody>
      </p:sp>
      <p:sp>
        <p:nvSpPr>
          <p:cNvPr id="6" name="Nadpis 5"/>
          <p:cNvSpPr>
            <a:spLocks noGrp="1"/>
          </p:cNvSpPr>
          <p:nvPr>
            <p:ph type="title"/>
          </p:nvPr>
        </p:nvSpPr>
        <p:spPr>
          <a:xfrm>
            <a:off x="107504" y="195486"/>
            <a:ext cx="8136904" cy="507703"/>
          </a:xfrm>
        </p:spPr>
        <p:txBody>
          <a:bodyPr/>
          <a:lstStyle/>
          <a:p>
            <a:r>
              <a:rPr lang="cs-CZ" dirty="0"/>
              <a:t>Strategie positioningu</a:t>
            </a:r>
          </a:p>
        </p:txBody>
      </p:sp>
    </p:spTree>
    <p:extLst>
      <p:ext uri="{BB962C8B-B14F-4D97-AF65-F5344CB8AC3E}">
        <p14:creationId xmlns:p14="http://schemas.microsoft.com/office/powerpoint/2010/main" val="2322618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600" b="1" i="1" dirty="0">
                <a:solidFill>
                  <a:srgbClr val="002060"/>
                </a:solidFill>
              </a:rPr>
              <a:t>Větší užitek za větší cenu </a:t>
            </a:r>
            <a:r>
              <a:rPr lang="cs-CZ" sz="1600" dirty="0">
                <a:solidFill>
                  <a:srgbClr val="002060"/>
                </a:solidFill>
              </a:rPr>
              <a:t>– tento positioning využívají prestižní, luxusní značky, které svým zákazníkům nabízejí vysokou kvalitu a nadstandardní užitek, za který požadují i vyšší cenu. (hotel </a:t>
            </a:r>
            <a:r>
              <a:rPr lang="cs-CZ" sz="1600" dirty="0" err="1">
                <a:solidFill>
                  <a:srgbClr val="002060"/>
                </a:solidFill>
              </a:rPr>
              <a:t>Ritz-Carlton</a:t>
            </a:r>
            <a:r>
              <a:rPr lang="cs-CZ" sz="1600" dirty="0">
                <a:solidFill>
                  <a:srgbClr val="002060"/>
                </a:solidFill>
              </a:rPr>
              <a:t>, hodinky </a:t>
            </a:r>
            <a:r>
              <a:rPr lang="cs-CZ" sz="1600" dirty="0" err="1">
                <a:solidFill>
                  <a:srgbClr val="002060"/>
                </a:solidFill>
              </a:rPr>
              <a:t>Rolex</a:t>
            </a:r>
            <a:r>
              <a:rPr lang="cs-CZ" sz="1600" dirty="0">
                <a:solidFill>
                  <a:srgbClr val="002060"/>
                </a:solidFill>
              </a:rPr>
              <a:t>, šampaňské </a:t>
            </a:r>
            <a:r>
              <a:rPr lang="cs-CZ" sz="1600" dirty="0" err="1">
                <a:solidFill>
                  <a:srgbClr val="002060"/>
                </a:solidFill>
              </a:rPr>
              <a:t>Moët</a:t>
            </a:r>
            <a:r>
              <a:rPr lang="cs-CZ" sz="1600" dirty="0">
                <a:solidFill>
                  <a:srgbClr val="002060"/>
                </a:solidFill>
              </a:rPr>
              <a:t> &amp; </a:t>
            </a:r>
            <a:r>
              <a:rPr lang="cs-CZ" sz="1600" dirty="0" err="1">
                <a:solidFill>
                  <a:srgbClr val="002060"/>
                </a:solidFill>
              </a:rPr>
              <a:t>Chandon</a:t>
            </a:r>
            <a:r>
              <a:rPr lang="cs-CZ" sz="1600" dirty="0">
                <a:solidFill>
                  <a:srgbClr val="002060"/>
                </a:solidFill>
              </a:rPr>
              <a:t>)</a:t>
            </a:r>
          </a:p>
          <a:p>
            <a:r>
              <a:rPr lang="cs-CZ" sz="1600" b="1" i="1" dirty="0">
                <a:solidFill>
                  <a:srgbClr val="002060"/>
                </a:solidFill>
              </a:rPr>
              <a:t>Větší užitek za stejnou cenu </a:t>
            </a:r>
            <a:r>
              <a:rPr lang="cs-CZ" sz="1600" dirty="0">
                <a:solidFill>
                  <a:srgbClr val="002060"/>
                </a:solidFill>
              </a:rPr>
              <a:t>- strategie, kdy firma zaútočí na konkurenci, která zvolila strategii větší užitek za větší cenu, tím, že na trh uvede výrobky srovnatelné s konkurencí, ovšem za ceny nižší.</a:t>
            </a:r>
          </a:p>
          <a:p>
            <a:r>
              <a:rPr lang="cs-CZ" sz="1600" b="1" i="1" dirty="0">
                <a:solidFill>
                  <a:srgbClr val="002060"/>
                </a:solidFill>
              </a:rPr>
              <a:t>Stejný užitek za nižší cenu </a:t>
            </a:r>
            <a:r>
              <a:rPr lang="cs-CZ" sz="1600" dirty="0">
                <a:solidFill>
                  <a:srgbClr val="002060"/>
                </a:solidFill>
              </a:rPr>
              <a:t>– positioning založený na nabídce produktů s identickým užitkem za nižší ceny nežli konkurence. Jedná se o diskontní prodejce či internetové obchody.</a:t>
            </a:r>
          </a:p>
          <a:p>
            <a:r>
              <a:rPr lang="cs-CZ" sz="1600" b="1" i="1" dirty="0">
                <a:solidFill>
                  <a:srgbClr val="002060"/>
                </a:solidFill>
              </a:rPr>
              <a:t>Menší užitek za mnohem nižší cenu </a:t>
            </a:r>
            <a:r>
              <a:rPr lang="cs-CZ" sz="1600" dirty="0">
                <a:solidFill>
                  <a:srgbClr val="002060"/>
                </a:solidFill>
              </a:rPr>
              <a:t>– omezená nabídka služeb, či menší nabízený výběr, ovšem za velmi přijatelné ceny. Využívají jej levné hotely či aerolinky. Nabízejí zákazníkovi pouze to, za co chce platit: cesta popř. nocleh (nikoli jídlo na palubě, nadstandardní vybavení pokoje atd.)</a:t>
            </a:r>
          </a:p>
          <a:p>
            <a:r>
              <a:rPr lang="cs-CZ" sz="1600" b="1" i="1" dirty="0">
                <a:solidFill>
                  <a:srgbClr val="002060"/>
                </a:solidFill>
              </a:rPr>
              <a:t>Větší užitek za nižší cenu </a:t>
            </a:r>
            <a:r>
              <a:rPr lang="cs-CZ" sz="1600" dirty="0">
                <a:solidFill>
                  <a:srgbClr val="002060"/>
                </a:solidFill>
              </a:rPr>
              <a:t>– firma nabízí lepší produkty nežli konkurence a to za nižší cenu. Jedná se spíše o krátkodobou strategii, v dlouhodobém horizontu je tato strategie těžko udržitelná.</a:t>
            </a:r>
          </a:p>
        </p:txBody>
      </p:sp>
      <p:sp>
        <p:nvSpPr>
          <p:cNvPr id="6" name="Nadpis 5"/>
          <p:cNvSpPr>
            <a:spLocks noGrp="1"/>
          </p:cNvSpPr>
          <p:nvPr>
            <p:ph type="title"/>
          </p:nvPr>
        </p:nvSpPr>
        <p:spPr>
          <a:xfrm>
            <a:off x="107504" y="195486"/>
            <a:ext cx="8136904" cy="507703"/>
          </a:xfrm>
        </p:spPr>
        <p:txBody>
          <a:bodyPr/>
          <a:lstStyle/>
          <a:p>
            <a:r>
              <a:rPr lang="cs-CZ" dirty="0"/>
              <a:t>Podle </a:t>
            </a:r>
            <a:r>
              <a:rPr lang="cs-CZ" dirty="0" err="1"/>
              <a:t>Kotlera</a:t>
            </a:r>
            <a:r>
              <a:rPr lang="cs-CZ" dirty="0"/>
              <a:t> definujeme 5 hodnotových propozic, založených na porovnání ceny a užitku</a:t>
            </a:r>
          </a:p>
        </p:txBody>
      </p:sp>
    </p:spTree>
    <p:extLst>
      <p:ext uri="{BB962C8B-B14F-4D97-AF65-F5344CB8AC3E}">
        <p14:creationId xmlns:p14="http://schemas.microsoft.com/office/powerpoint/2010/main" val="2155472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t>
            </a:r>
            <a:r>
              <a:rPr lang="cs-CZ" sz="2000" dirty="0">
                <a:solidFill>
                  <a:srgbClr val="002060"/>
                </a:solidFill>
                <a:hlinkClick r:id="rId3"/>
              </a:rPr>
              <a:t>případová studie</a:t>
            </a:r>
            <a:r>
              <a:rPr lang="cs-CZ" sz="2000" dirty="0">
                <a:solidFill>
                  <a:srgbClr val="002060"/>
                </a:solidFill>
              </a:rPr>
              <a:t>“ – postup, jak na to.</a:t>
            </a:r>
          </a:p>
          <a:p>
            <a:endParaRPr lang="cs-CZ" sz="2000" dirty="0">
              <a:solidFill>
                <a:srgbClr val="002060"/>
              </a:solidFill>
            </a:endParaRPr>
          </a:p>
          <a:p>
            <a:r>
              <a:rPr lang="cs-CZ" sz="2000" dirty="0">
                <a:solidFill>
                  <a:srgbClr val="002060"/>
                </a:solidFill>
              </a:rPr>
              <a:t>Pro uvažování o značce může být použit postup </a:t>
            </a:r>
            <a:r>
              <a:rPr lang="cs-CZ" sz="2000" dirty="0" err="1">
                <a:solidFill>
                  <a:srgbClr val="002060"/>
                </a:solidFill>
              </a:rPr>
              <a:t>Aakera</a:t>
            </a:r>
            <a:r>
              <a:rPr lang="cs-CZ" sz="2000" dirty="0">
                <a:solidFill>
                  <a:srgbClr val="002060"/>
                </a:solidFill>
              </a:rPr>
              <a:t> – hodnota značky:</a:t>
            </a:r>
          </a:p>
          <a:p>
            <a:pPr lvl="1"/>
            <a:r>
              <a:rPr lang="cs-CZ" sz="2000" dirty="0">
                <a:solidFill>
                  <a:srgbClr val="002060"/>
                </a:solidFill>
              </a:rPr>
              <a:t>Znalost značky.</a:t>
            </a:r>
          </a:p>
          <a:p>
            <a:pPr lvl="1"/>
            <a:r>
              <a:rPr lang="cs-CZ" sz="2000" dirty="0">
                <a:solidFill>
                  <a:srgbClr val="002060"/>
                </a:solidFill>
              </a:rPr>
              <a:t>Loajalita ke značce. </a:t>
            </a:r>
          </a:p>
          <a:p>
            <a:pPr lvl="1"/>
            <a:r>
              <a:rPr lang="cs-CZ" sz="2000" dirty="0">
                <a:solidFill>
                  <a:srgbClr val="002060"/>
                </a:solidFill>
              </a:rPr>
              <a:t>Vnímaná kvalita. </a:t>
            </a:r>
          </a:p>
          <a:p>
            <a:pPr lvl="1"/>
            <a:r>
              <a:rPr lang="cs-CZ" sz="2000" dirty="0">
                <a:solidFill>
                  <a:srgbClr val="002060"/>
                </a:solidFill>
              </a:rPr>
              <a:t>Asociace spojené se značkou. </a:t>
            </a:r>
          </a:p>
          <a:p>
            <a:pPr lvl="1"/>
            <a:r>
              <a:rPr lang="cs-CZ" sz="2000" dirty="0">
                <a:solidFill>
                  <a:srgbClr val="002060"/>
                </a:solidFill>
              </a:rPr>
              <a:t>Další vlastnická aktiva značky.</a:t>
            </a:r>
          </a:p>
        </p:txBody>
      </p:sp>
      <p:sp>
        <p:nvSpPr>
          <p:cNvPr id="6" name="Nadpis 5"/>
          <p:cNvSpPr>
            <a:spLocks noGrp="1"/>
          </p:cNvSpPr>
          <p:nvPr>
            <p:ph type="title"/>
          </p:nvPr>
        </p:nvSpPr>
        <p:spPr>
          <a:xfrm>
            <a:off x="107504" y="195486"/>
            <a:ext cx="8136904" cy="507703"/>
          </a:xfrm>
        </p:spPr>
        <p:txBody>
          <a:bodyPr/>
          <a:lstStyle/>
          <a:p>
            <a:r>
              <a:rPr lang="cs-CZ" dirty="0"/>
              <a:t>Strategie značky - Brand</a:t>
            </a:r>
          </a:p>
        </p:txBody>
      </p:sp>
    </p:spTree>
    <p:extLst>
      <p:ext uri="{BB962C8B-B14F-4D97-AF65-F5344CB8AC3E}">
        <p14:creationId xmlns:p14="http://schemas.microsoft.com/office/powerpoint/2010/main" val="228618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Marketingové cíle stanoví, čeho si podnik přeje dosáhnout - v rámci reálných možností.</a:t>
            </a:r>
          </a:p>
          <a:p>
            <a:r>
              <a:rPr lang="cs-CZ" sz="2000" dirty="0">
                <a:solidFill>
                  <a:srgbClr val="002060"/>
                </a:solidFill>
              </a:rPr>
              <a:t>Konkrétní marketingové cíle vycházejí z provedené situační analýzy, která umožňuje rozpoznat jaké má podnik předpoklady pro plnění nebo neplnění úkolů.</a:t>
            </a:r>
          </a:p>
          <a:p>
            <a:r>
              <a:rPr lang="cs-CZ" sz="2000" dirty="0">
                <a:solidFill>
                  <a:srgbClr val="002060"/>
                </a:solidFill>
              </a:rPr>
              <a:t>Marketingové cíle často citované v literatuře obsahují podíl na trhu (obrat/prodej), marži, růst podílu na trhu a kontinuita. Tyto cíle musí být kvantifikovány, vyjádřeny formou marketingových kategorií a měřitelné.</a:t>
            </a:r>
          </a:p>
          <a:p>
            <a:endParaRPr lang="cs-CZ" sz="2000" dirty="0">
              <a:solidFill>
                <a:srgbClr val="002060"/>
              </a:solidFill>
            </a:endParaRPr>
          </a:p>
          <a:p>
            <a:r>
              <a:rPr lang="cs-CZ" sz="2000" dirty="0">
                <a:solidFill>
                  <a:srgbClr val="002060"/>
                </a:solidFill>
                <a:hlinkClick r:id="rId3"/>
              </a:rPr>
              <a:t>Příklad</a:t>
            </a:r>
            <a:r>
              <a:rPr lang="cs-CZ" sz="2000" dirty="0">
                <a:solidFill>
                  <a:srgbClr val="002060"/>
                </a:solidFill>
              </a:rPr>
              <a:t> cílů </a:t>
            </a:r>
            <a:r>
              <a:rPr lang="cs-CZ" sz="2000" dirty="0" err="1">
                <a:solidFill>
                  <a:srgbClr val="002060"/>
                </a:solidFill>
              </a:rPr>
              <a:t>GymBeam</a:t>
            </a:r>
            <a:r>
              <a:rPr lang="cs-CZ" sz="2000" dirty="0">
                <a:solidFill>
                  <a:srgbClr val="002060"/>
                </a:solidFill>
              </a:rPr>
              <a:t>.</a:t>
            </a:r>
          </a:p>
        </p:txBody>
      </p:sp>
      <p:sp>
        <p:nvSpPr>
          <p:cNvPr id="6" name="Nadpis 5"/>
          <p:cNvSpPr>
            <a:spLocks noGrp="1"/>
          </p:cNvSpPr>
          <p:nvPr>
            <p:ph type="title"/>
          </p:nvPr>
        </p:nvSpPr>
        <p:spPr>
          <a:xfrm>
            <a:off x="107504" y="195486"/>
            <a:ext cx="8136904" cy="507703"/>
          </a:xfrm>
        </p:spPr>
        <p:txBody>
          <a:bodyPr/>
          <a:lstStyle/>
          <a:p>
            <a:r>
              <a:rPr lang="cs-CZ" dirty="0"/>
              <a:t>1 Strategické cíle</a:t>
            </a:r>
          </a:p>
        </p:txBody>
      </p:sp>
    </p:spTree>
    <p:extLst>
      <p:ext uri="{BB962C8B-B14F-4D97-AF65-F5344CB8AC3E}">
        <p14:creationId xmlns:p14="http://schemas.microsoft.com/office/powerpoint/2010/main" val="949401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konkurenční strategie zaměřené na odběratele.</a:t>
            </a:r>
          </a:p>
          <a:p>
            <a:r>
              <a:rPr lang="cs-CZ" sz="2000" dirty="0">
                <a:solidFill>
                  <a:srgbClr val="002060"/>
                </a:solidFill>
              </a:rPr>
              <a:t>strategie konkurenčně zaměřené.</a:t>
            </a:r>
          </a:p>
          <a:p>
            <a:r>
              <a:rPr lang="cs-CZ" sz="2000" dirty="0">
                <a:solidFill>
                  <a:srgbClr val="002060"/>
                </a:solidFill>
              </a:rPr>
              <a:t>strategie zaměřené na zprostředkovatele odbytu.</a:t>
            </a:r>
          </a:p>
          <a:p>
            <a:r>
              <a:rPr lang="cs-CZ" sz="2000" dirty="0">
                <a:solidFill>
                  <a:srgbClr val="002060"/>
                </a:solidFill>
              </a:rPr>
              <a:t>strategie zaměřené na zájmové skupiny.</a:t>
            </a:r>
          </a:p>
          <a:p>
            <a:r>
              <a:rPr lang="cs-CZ" sz="2000" dirty="0">
                <a:solidFill>
                  <a:srgbClr val="002060"/>
                </a:solidFill>
              </a:rPr>
              <a:t>strategie na mladých trzích.</a:t>
            </a:r>
          </a:p>
          <a:p>
            <a:r>
              <a:rPr lang="cs-CZ" sz="2000" dirty="0">
                <a:solidFill>
                  <a:srgbClr val="002060"/>
                </a:solidFill>
              </a:rPr>
              <a:t>strategie na globálních trzích.</a:t>
            </a:r>
          </a:p>
          <a:p>
            <a:r>
              <a:rPr lang="cs-CZ" sz="2000" dirty="0">
                <a:solidFill>
                  <a:srgbClr val="002060"/>
                </a:solidFill>
              </a:rPr>
              <a:t>strategie na trzích služeb.</a:t>
            </a:r>
          </a:p>
          <a:p>
            <a:r>
              <a:rPr lang="cs-CZ" sz="2000" dirty="0">
                <a:solidFill>
                  <a:srgbClr val="002060"/>
                </a:solidFill>
              </a:rPr>
              <a:t>tržně orientované strategie ochrany životního prostředí.</a:t>
            </a:r>
          </a:p>
          <a:p>
            <a:r>
              <a:rPr lang="cs-CZ" sz="2000" dirty="0">
                <a:solidFill>
                  <a:srgbClr val="002060"/>
                </a:solidFill>
              </a:rPr>
              <a:t>strategie nástrojů marketingového mixu.</a:t>
            </a:r>
          </a:p>
        </p:txBody>
      </p:sp>
      <p:sp>
        <p:nvSpPr>
          <p:cNvPr id="6" name="Nadpis 5"/>
          <p:cNvSpPr>
            <a:spLocks noGrp="1"/>
          </p:cNvSpPr>
          <p:nvPr>
            <p:ph type="title"/>
          </p:nvPr>
        </p:nvSpPr>
        <p:spPr>
          <a:xfrm>
            <a:off x="107504" y="195486"/>
            <a:ext cx="8136904" cy="507703"/>
          </a:xfrm>
        </p:spPr>
        <p:txBody>
          <a:bodyPr/>
          <a:lstStyle/>
          <a:p>
            <a:r>
              <a:rPr lang="cs-CZ" dirty="0"/>
              <a:t>Souhrnné dělení strategií Souček (2005) </a:t>
            </a:r>
          </a:p>
        </p:txBody>
      </p:sp>
    </p:spTree>
    <p:extLst>
      <p:ext uri="{BB962C8B-B14F-4D97-AF65-F5344CB8AC3E}">
        <p14:creationId xmlns:p14="http://schemas.microsoft.com/office/powerpoint/2010/main" val="1992604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trendů trhu strategie </a:t>
            </a:r>
            <a:r>
              <a:rPr lang="cs-CZ" sz="2000" b="1" i="1" dirty="0">
                <a:solidFill>
                  <a:srgbClr val="002060"/>
                </a:solidFill>
              </a:rPr>
              <a:t>růstové, udržovací, ústupové;</a:t>
            </a:r>
            <a:endParaRPr lang="cs-CZ" sz="2000" dirty="0">
              <a:solidFill>
                <a:srgbClr val="002060"/>
              </a:solidFill>
            </a:endParaRPr>
          </a:p>
          <a:p>
            <a:r>
              <a:rPr lang="cs-CZ" sz="2000" dirty="0">
                <a:solidFill>
                  <a:srgbClr val="002060"/>
                </a:solidFill>
              </a:rPr>
              <a:t>podle přístupů k segmentům trhu strategie </a:t>
            </a:r>
            <a:r>
              <a:rPr lang="cs-CZ" sz="2000" b="1" i="1" dirty="0">
                <a:solidFill>
                  <a:srgbClr val="002060"/>
                </a:solidFill>
              </a:rPr>
              <a:t>ofenzívní a defenzívní;</a:t>
            </a:r>
            <a:endParaRPr lang="cs-CZ" sz="2000" dirty="0">
              <a:solidFill>
                <a:srgbClr val="002060"/>
              </a:solidFill>
            </a:endParaRPr>
          </a:p>
          <a:p>
            <a:r>
              <a:rPr lang="cs-CZ" sz="2000" dirty="0">
                <a:solidFill>
                  <a:srgbClr val="002060"/>
                </a:solidFill>
              </a:rPr>
              <a:t>podle chování ke konkurenci strategie </a:t>
            </a:r>
            <a:r>
              <a:rPr lang="cs-CZ" sz="2000" b="1" i="1" dirty="0">
                <a:solidFill>
                  <a:srgbClr val="002060"/>
                </a:solidFill>
              </a:rPr>
              <a:t>kooperační a konfliktní;</a:t>
            </a:r>
            <a:endParaRPr lang="cs-CZ" sz="2000" dirty="0">
              <a:solidFill>
                <a:srgbClr val="002060"/>
              </a:solidFill>
            </a:endParaRPr>
          </a:p>
          <a:p>
            <a:r>
              <a:rPr lang="cs-CZ" sz="2000" dirty="0">
                <a:solidFill>
                  <a:srgbClr val="002060"/>
                </a:solidFill>
              </a:rPr>
              <a:t>podle specifických skupin zákazníků </a:t>
            </a:r>
            <a:r>
              <a:rPr lang="cs-CZ" sz="2000" b="1" i="1" dirty="0">
                <a:solidFill>
                  <a:srgbClr val="002060"/>
                </a:solidFill>
              </a:rPr>
              <a:t>strategie masového trhu, velkých segmentů, přilehlých segmentů, malých segmentů, tržních mezer;</a:t>
            </a:r>
            <a:endParaRPr lang="cs-CZ" sz="2000" dirty="0">
              <a:solidFill>
                <a:srgbClr val="002060"/>
              </a:solidFill>
            </a:endParaRPr>
          </a:p>
          <a:p>
            <a:r>
              <a:rPr lang="cs-CZ" sz="2000" dirty="0">
                <a:solidFill>
                  <a:srgbClr val="002060"/>
                </a:solidFill>
              </a:rPr>
              <a:t>podle cyklu životnosti trhu </a:t>
            </a:r>
            <a:r>
              <a:rPr lang="cs-CZ" sz="2000" b="1" i="1" dirty="0">
                <a:solidFill>
                  <a:srgbClr val="002060"/>
                </a:solidFill>
              </a:rPr>
              <a:t>strategie pro trhy ve fázi zavádění, pro trhy růstové, pro  trhy  nasycené a pro trhy klesající;</a:t>
            </a:r>
            <a:endParaRPr lang="cs-CZ" sz="2000" dirty="0">
              <a:solidFill>
                <a:srgbClr val="002060"/>
              </a:solidFill>
            </a:endParaRPr>
          </a:p>
          <a:p>
            <a:r>
              <a:rPr lang="cs-CZ" sz="2000" dirty="0">
                <a:solidFill>
                  <a:srgbClr val="002060"/>
                </a:solidFill>
              </a:rPr>
              <a:t>podle šíře pokrytí spektra rozhodovacího procesu </a:t>
            </a:r>
            <a:r>
              <a:rPr lang="cs-CZ" sz="2000" b="1" i="1" dirty="0">
                <a:solidFill>
                  <a:srgbClr val="002060"/>
                </a:solidFill>
              </a:rPr>
              <a:t>strategie parciální a integrální .</a:t>
            </a:r>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Souhrnné dělení strategií Horáková (2003)</a:t>
            </a:r>
          </a:p>
        </p:txBody>
      </p:sp>
    </p:spTree>
    <p:extLst>
      <p:ext uri="{BB962C8B-B14F-4D97-AF65-F5344CB8AC3E}">
        <p14:creationId xmlns:p14="http://schemas.microsoft.com/office/powerpoint/2010/main" val="588258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800" b="1" dirty="0">
                <a:solidFill>
                  <a:srgbClr val="002060"/>
                </a:solidFill>
              </a:rPr>
              <a:t>Dle marketingového mixu</a:t>
            </a:r>
            <a:r>
              <a:rPr lang="cs-CZ" sz="1800" dirty="0">
                <a:solidFill>
                  <a:srgbClr val="002060"/>
                </a:solidFill>
              </a:rPr>
              <a:t> – na strategie produktové, cenové, distribuční a komunikační.</a:t>
            </a:r>
          </a:p>
          <a:p>
            <a:pPr lvl="0"/>
            <a:r>
              <a:rPr lang="cs-CZ" sz="1800" b="1" dirty="0">
                <a:solidFill>
                  <a:srgbClr val="002060"/>
                </a:solidFill>
              </a:rPr>
              <a:t>Růstové strategie</a:t>
            </a:r>
            <a:r>
              <a:rPr lang="cs-CZ" sz="1800" dirty="0">
                <a:solidFill>
                  <a:srgbClr val="002060"/>
                </a:solidFill>
              </a:rPr>
              <a:t> – podle </a:t>
            </a:r>
            <a:r>
              <a:rPr lang="cs-CZ" sz="1800" dirty="0" err="1">
                <a:solidFill>
                  <a:srgbClr val="002060"/>
                </a:solidFill>
              </a:rPr>
              <a:t>Ansoffa</a:t>
            </a:r>
            <a:r>
              <a:rPr lang="cs-CZ" sz="1800" dirty="0">
                <a:solidFill>
                  <a:srgbClr val="002060"/>
                </a:solidFill>
              </a:rPr>
              <a:t>, pro výběr segmentu, integrace.</a:t>
            </a:r>
          </a:p>
          <a:p>
            <a:pPr lvl="0"/>
            <a:r>
              <a:rPr lang="cs-CZ" sz="1800" b="1" dirty="0">
                <a:solidFill>
                  <a:srgbClr val="002060"/>
                </a:solidFill>
              </a:rPr>
              <a:t>Zaměřené na konkurenci</a:t>
            </a:r>
            <a:r>
              <a:rPr lang="cs-CZ" sz="1800" dirty="0">
                <a:solidFill>
                  <a:srgbClr val="002060"/>
                </a:solidFill>
              </a:rPr>
              <a:t> – podle </a:t>
            </a:r>
            <a:r>
              <a:rPr lang="cs-CZ" sz="1800" dirty="0" err="1">
                <a:solidFill>
                  <a:srgbClr val="002060"/>
                </a:solidFill>
              </a:rPr>
              <a:t>Portera</a:t>
            </a:r>
            <a:r>
              <a:rPr lang="cs-CZ" sz="1800" dirty="0">
                <a:solidFill>
                  <a:srgbClr val="002060"/>
                </a:solidFill>
              </a:rPr>
              <a:t>, </a:t>
            </a:r>
            <a:r>
              <a:rPr lang="cs-CZ" sz="1800" dirty="0" err="1">
                <a:solidFill>
                  <a:srgbClr val="002060"/>
                </a:solidFill>
              </a:rPr>
              <a:t>Bowmanovy</a:t>
            </a:r>
            <a:r>
              <a:rPr lang="cs-CZ" sz="1800" dirty="0">
                <a:solidFill>
                  <a:srgbClr val="002060"/>
                </a:solidFill>
              </a:rPr>
              <a:t> strategické hodiny.</a:t>
            </a:r>
          </a:p>
          <a:p>
            <a:pPr lvl="0"/>
            <a:r>
              <a:rPr lang="cs-CZ" sz="1800" b="1" dirty="0">
                <a:solidFill>
                  <a:srgbClr val="002060"/>
                </a:solidFill>
              </a:rPr>
              <a:t>Dle velikosti tržního podílu a míry inovace</a:t>
            </a:r>
            <a:r>
              <a:rPr lang="cs-CZ" sz="1800" dirty="0">
                <a:solidFill>
                  <a:srgbClr val="002060"/>
                </a:solidFill>
              </a:rPr>
              <a:t> – podle </a:t>
            </a:r>
            <a:r>
              <a:rPr lang="cs-CZ" sz="1800" dirty="0" err="1">
                <a:solidFill>
                  <a:srgbClr val="002060"/>
                </a:solidFill>
              </a:rPr>
              <a:t>Kotlera</a:t>
            </a:r>
            <a:r>
              <a:rPr lang="cs-CZ" sz="1800" dirty="0">
                <a:solidFill>
                  <a:srgbClr val="002060"/>
                </a:solidFill>
              </a:rPr>
              <a:t>, inovační strategie.</a:t>
            </a:r>
          </a:p>
          <a:p>
            <a:pPr lvl="0"/>
            <a:r>
              <a:rPr lang="cs-CZ" sz="1800" b="1" dirty="0">
                <a:solidFill>
                  <a:srgbClr val="002060"/>
                </a:solidFill>
              </a:rPr>
              <a:t>Dle cyklu životnosti trhu</a:t>
            </a:r>
            <a:r>
              <a:rPr lang="cs-CZ" sz="1800" dirty="0">
                <a:solidFill>
                  <a:srgbClr val="002060"/>
                </a:solidFill>
              </a:rPr>
              <a:t> – zavádění (pro vstup na nové trhy), růst (pro rostoucí trhy), zralost (pro nasycené trhy), pokles (pro klesající trhy).</a:t>
            </a:r>
          </a:p>
          <a:p>
            <a:pPr lvl="0"/>
            <a:r>
              <a:rPr lang="cs-CZ" sz="1800" b="1" dirty="0">
                <a:solidFill>
                  <a:srgbClr val="002060"/>
                </a:solidFill>
              </a:rPr>
              <a:t>Dle trendu trhu</a:t>
            </a:r>
            <a:r>
              <a:rPr lang="cs-CZ" sz="1800" dirty="0">
                <a:solidFill>
                  <a:srgbClr val="002060"/>
                </a:solidFill>
              </a:rPr>
              <a:t> – strategie růstové, udržovací a ústupové.</a:t>
            </a:r>
          </a:p>
          <a:p>
            <a:pPr lvl="0"/>
            <a:r>
              <a:rPr lang="cs-CZ" sz="1800" b="1" dirty="0">
                <a:solidFill>
                  <a:srgbClr val="002060"/>
                </a:solidFill>
              </a:rPr>
              <a:t>Dle chování na trhu</a:t>
            </a:r>
            <a:r>
              <a:rPr lang="cs-CZ" sz="1800" dirty="0">
                <a:solidFill>
                  <a:srgbClr val="002060"/>
                </a:solidFill>
              </a:rPr>
              <a:t> – strategie ofenzivní, defenzivní, obranné, expanzivní, úhybné, bojovné.</a:t>
            </a:r>
          </a:p>
          <a:p>
            <a:pPr lvl="0"/>
            <a:r>
              <a:rPr lang="cs-CZ" sz="1800" b="1" dirty="0">
                <a:solidFill>
                  <a:srgbClr val="002060"/>
                </a:solidFill>
              </a:rPr>
              <a:t>Dle chování vzhledem k prostředí, konkurenci </a:t>
            </a:r>
            <a:r>
              <a:rPr lang="cs-CZ" sz="1800" dirty="0">
                <a:solidFill>
                  <a:srgbClr val="002060"/>
                </a:solidFill>
              </a:rPr>
              <a:t>– strategie kooperační a konfrontační.</a:t>
            </a:r>
          </a:p>
          <a:p>
            <a:pPr lvl="0"/>
            <a:r>
              <a:rPr lang="cs-CZ" sz="1800" b="1" dirty="0">
                <a:solidFill>
                  <a:srgbClr val="002060"/>
                </a:solidFill>
              </a:rPr>
              <a:t>Další typy strategií</a:t>
            </a:r>
            <a:r>
              <a:rPr lang="cs-CZ" sz="1800" dirty="0">
                <a:solidFill>
                  <a:srgbClr val="002060"/>
                </a:solidFill>
              </a:rPr>
              <a:t> – positioningu, zaměřené na odběratele, pro světové trhy, zaměřené na zájmové skupiny, internetové, v mezních situacích.</a:t>
            </a:r>
          </a:p>
        </p:txBody>
      </p:sp>
      <p:sp>
        <p:nvSpPr>
          <p:cNvPr id="6" name="Nadpis 5"/>
          <p:cNvSpPr>
            <a:spLocks noGrp="1"/>
          </p:cNvSpPr>
          <p:nvPr>
            <p:ph type="title"/>
          </p:nvPr>
        </p:nvSpPr>
        <p:spPr>
          <a:xfrm>
            <a:off x="107504" y="195486"/>
            <a:ext cx="8136904" cy="507703"/>
          </a:xfrm>
        </p:spPr>
        <p:txBody>
          <a:bodyPr/>
          <a:lstStyle/>
          <a:p>
            <a:r>
              <a:rPr lang="cs-CZ" dirty="0"/>
              <a:t>Souhrnné dělení strategií Blažková (2007)</a:t>
            </a:r>
          </a:p>
        </p:txBody>
      </p:sp>
    </p:spTree>
    <p:extLst>
      <p:ext uri="{BB962C8B-B14F-4D97-AF65-F5344CB8AC3E}">
        <p14:creationId xmlns:p14="http://schemas.microsoft.com/office/powerpoint/2010/main" val="28583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r>
              <a:rPr lang="cs-CZ" sz="1800" dirty="0">
                <a:solidFill>
                  <a:srgbClr val="002060"/>
                </a:solidFill>
              </a:rPr>
              <a:t>Aplikujte své znalosti strategického marketingu na firmu </a:t>
            </a:r>
            <a:r>
              <a:rPr lang="cs-CZ" sz="1800" dirty="0" err="1">
                <a:solidFill>
                  <a:srgbClr val="002060"/>
                </a:solidFill>
              </a:rPr>
              <a:t>Health</a:t>
            </a:r>
            <a:r>
              <a:rPr lang="cs-CZ" sz="1800" dirty="0">
                <a:solidFill>
                  <a:srgbClr val="002060"/>
                </a:solidFill>
              </a:rPr>
              <a:t> </a:t>
            </a:r>
            <a:r>
              <a:rPr lang="cs-CZ" sz="1800" dirty="0" err="1">
                <a:solidFill>
                  <a:srgbClr val="002060"/>
                </a:solidFill>
              </a:rPr>
              <a:t>for</a:t>
            </a:r>
            <a:r>
              <a:rPr lang="cs-CZ" sz="1800" dirty="0">
                <a:solidFill>
                  <a:srgbClr val="002060"/>
                </a:solidFill>
              </a:rPr>
              <a:t> Dog a.s., která produkuje čerstvé a prémiové krmivo pro psy. Vytvořte pro ně vizi, misi, navrhněte analýzy, které by měli provádět a k čemu budou sloužit, strategické cíle, jaké strategie budou volit a proč, nastavení </a:t>
            </a:r>
            <a:r>
              <a:rPr lang="cs-CZ" sz="1800" dirty="0" err="1">
                <a:solidFill>
                  <a:srgbClr val="002060"/>
                </a:solidFill>
              </a:rPr>
              <a:t>mar</a:t>
            </a:r>
            <a:r>
              <a:rPr lang="cs-CZ" sz="1800" dirty="0">
                <a:solidFill>
                  <a:srgbClr val="002060"/>
                </a:solidFill>
              </a:rPr>
              <a:t>. mixu.</a:t>
            </a:r>
          </a:p>
          <a:p>
            <a:pPr lvl="0"/>
            <a:r>
              <a:rPr lang="cs-CZ" sz="1800" dirty="0">
                <a:solidFill>
                  <a:srgbClr val="002060"/>
                </a:solidFill>
                <a:hlinkClick r:id="rId3"/>
              </a:rPr>
              <a:t>Vaří prémiové a čerstvé krmivo pro psy</a:t>
            </a:r>
            <a:r>
              <a:rPr lang="cs-CZ" sz="1800" dirty="0">
                <a:solidFill>
                  <a:srgbClr val="002060"/>
                </a:solidFill>
              </a:rPr>
              <a:t>. Podívejte se do její výrobny.</a:t>
            </a:r>
          </a:p>
          <a:p>
            <a:pPr lvl="0"/>
            <a:r>
              <a:rPr lang="pt-BR" sz="1800" dirty="0">
                <a:solidFill>
                  <a:srgbClr val="002060"/>
                </a:solidFill>
                <a:hlinkClick r:id="rId4"/>
              </a:rPr>
              <a:t>Investory jsem přesvědčila plánem na expanzi do zahraničí</a:t>
            </a:r>
            <a:r>
              <a:rPr lang="cs-CZ" sz="1800" dirty="0">
                <a:solidFill>
                  <a:srgbClr val="002060"/>
                </a:solidFill>
                <a:hlinkClick r:id="rId4"/>
              </a:rPr>
              <a:t>.</a:t>
            </a:r>
            <a:endParaRPr lang="cs-CZ" sz="1800" dirty="0">
              <a:solidFill>
                <a:srgbClr val="002060"/>
              </a:solidFill>
            </a:endParaRPr>
          </a:p>
          <a:p>
            <a:pPr lvl="0"/>
            <a:r>
              <a:rPr lang="cs-CZ" sz="1800" dirty="0">
                <a:solidFill>
                  <a:srgbClr val="002060"/>
                </a:solidFill>
              </a:rPr>
              <a:t>Vznik 2015. Problém ufinancovat.</a:t>
            </a:r>
          </a:p>
          <a:p>
            <a:pPr lvl="0"/>
            <a:r>
              <a:rPr lang="cs-CZ" sz="1800" dirty="0">
                <a:solidFill>
                  <a:srgbClr val="002060"/>
                </a:solidFill>
              </a:rPr>
              <a:t>2017 příslib investic při expanzi.</a:t>
            </a:r>
          </a:p>
          <a:p>
            <a:pPr lvl="0"/>
            <a:endParaRPr lang="cs-CZ" sz="1800" dirty="0">
              <a:solidFill>
                <a:srgbClr val="002060"/>
              </a:solidFill>
            </a:endParaRPr>
          </a:p>
          <a:p>
            <a:pPr lvl="0"/>
            <a:endParaRPr lang="cs-CZ" sz="1800" dirty="0">
              <a:solidFill>
                <a:srgbClr val="002060"/>
              </a:solidFill>
            </a:endParaRPr>
          </a:p>
        </p:txBody>
      </p:sp>
      <p:sp>
        <p:nvSpPr>
          <p:cNvPr id="6" name="Nadpis 5"/>
          <p:cNvSpPr>
            <a:spLocks noGrp="1"/>
          </p:cNvSpPr>
          <p:nvPr>
            <p:ph type="title"/>
          </p:nvPr>
        </p:nvSpPr>
        <p:spPr>
          <a:xfrm>
            <a:off x="107504" y="195486"/>
            <a:ext cx="8136904" cy="507703"/>
          </a:xfrm>
        </p:spPr>
        <p:txBody>
          <a:bodyPr/>
          <a:lstStyle/>
          <a:p>
            <a:r>
              <a:rPr lang="cs-CZ" dirty="0"/>
              <a:t>Případová studie na seminář</a:t>
            </a:r>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2787774"/>
            <a:ext cx="4193071" cy="2225626"/>
          </a:xfrm>
          <a:prstGeom prst="rect">
            <a:avLst/>
          </a:prstGeom>
        </p:spPr>
      </p:pic>
    </p:spTree>
    <p:extLst>
      <p:ext uri="{BB962C8B-B14F-4D97-AF65-F5344CB8AC3E}">
        <p14:creationId xmlns:p14="http://schemas.microsoft.com/office/powerpoint/2010/main" val="3396940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endParaRPr lang="cs-CZ" sz="1800" dirty="0">
              <a:solidFill>
                <a:srgbClr val="002060"/>
              </a:solidFill>
            </a:endParaRPr>
          </a:p>
          <a:p>
            <a:pPr lvl="0"/>
            <a:r>
              <a:rPr lang="cs-CZ" sz="1800" dirty="0">
                <a:solidFill>
                  <a:srgbClr val="002060"/>
                </a:solidFill>
              </a:rPr>
              <a:t>„</a:t>
            </a:r>
            <a:r>
              <a:rPr lang="cs-CZ" sz="1800" dirty="0">
                <a:solidFill>
                  <a:srgbClr val="002060"/>
                </a:solidFill>
                <a:hlinkClick r:id="rId3"/>
              </a:rPr>
              <a:t>Mountfield</a:t>
            </a:r>
            <a:r>
              <a:rPr lang="cs-CZ" sz="1800" dirty="0">
                <a:solidFill>
                  <a:srgbClr val="002060"/>
                </a:solidFill>
              </a:rPr>
              <a:t> - specialista č.1 pro vaši zahradu“ přidal do svého portfolia </a:t>
            </a:r>
            <a:r>
              <a:rPr lang="cs-CZ" sz="1800" dirty="0" err="1">
                <a:solidFill>
                  <a:srgbClr val="002060"/>
                </a:solidFill>
              </a:rPr>
              <a:t>elektrokola</a:t>
            </a:r>
            <a:r>
              <a:rPr lang="cs-CZ" sz="1800" dirty="0">
                <a:solidFill>
                  <a:srgbClr val="002060"/>
                </a:solidFill>
              </a:rPr>
              <a:t> – popište jejich strategii. </a:t>
            </a:r>
          </a:p>
          <a:p>
            <a:pPr lvl="0"/>
            <a:endParaRPr lang="cs-CZ" sz="1800" dirty="0">
              <a:solidFill>
                <a:srgbClr val="002060"/>
              </a:solidFill>
            </a:endParaRPr>
          </a:p>
          <a:p>
            <a:pPr lvl="0"/>
            <a:r>
              <a:rPr lang="cs-CZ" sz="1800" dirty="0">
                <a:solidFill>
                  <a:srgbClr val="002060"/>
                </a:solidFill>
              </a:rPr>
              <a:t>Navrhněte strategii pro </a:t>
            </a:r>
            <a:r>
              <a:rPr lang="cs-CZ" sz="1800" dirty="0">
                <a:solidFill>
                  <a:srgbClr val="002060"/>
                </a:solidFill>
                <a:hlinkClick r:id="rId4"/>
              </a:rPr>
              <a:t>Footshop</a:t>
            </a:r>
            <a:r>
              <a:rPr lang="cs-CZ" sz="1800" dirty="0">
                <a:solidFill>
                  <a:srgbClr val="002060"/>
                </a:solidFill>
              </a:rPr>
              <a:t>.</a:t>
            </a:r>
          </a:p>
          <a:p>
            <a:pPr lvl="0"/>
            <a:endParaRPr lang="cs-CZ" sz="1800" dirty="0">
              <a:solidFill>
                <a:srgbClr val="002060"/>
              </a:solidFill>
            </a:endParaRPr>
          </a:p>
          <a:p>
            <a:pPr lvl="0"/>
            <a:r>
              <a:rPr lang="cs-CZ" sz="1800" dirty="0">
                <a:solidFill>
                  <a:srgbClr val="002060"/>
                </a:solidFill>
              </a:rPr>
              <a:t>Prodáváme kvalitní farmářské uzeniny z Beskyd a přišli nám do města Poláci se svou nabídkou, která je levnější. </a:t>
            </a:r>
          </a:p>
        </p:txBody>
      </p:sp>
      <p:sp>
        <p:nvSpPr>
          <p:cNvPr id="6" name="Nadpis 5"/>
          <p:cNvSpPr>
            <a:spLocks noGrp="1"/>
          </p:cNvSpPr>
          <p:nvPr>
            <p:ph type="title"/>
          </p:nvPr>
        </p:nvSpPr>
        <p:spPr>
          <a:xfrm>
            <a:off x="107504" y="195486"/>
            <a:ext cx="8136904" cy="507703"/>
          </a:xfrm>
        </p:spPr>
        <p:txBody>
          <a:bodyPr/>
          <a:lstStyle/>
          <a:p>
            <a:r>
              <a:rPr lang="cs-CZ" dirty="0"/>
              <a:t>Úkoly pro online seminář</a:t>
            </a:r>
          </a:p>
        </p:txBody>
      </p:sp>
    </p:spTree>
    <p:extLst>
      <p:ext uri="{BB962C8B-B14F-4D97-AF65-F5344CB8AC3E}">
        <p14:creationId xmlns:p14="http://schemas.microsoft.com/office/powerpoint/2010/main" val="3563517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Logika postupu od vize po strategii</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59832" y="843558"/>
            <a:ext cx="2837985" cy="3846390"/>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843558"/>
            <a:ext cx="2796773" cy="3789831"/>
          </a:xfrm>
          <a:prstGeom prst="rect">
            <a:avLst/>
          </a:prstGeom>
        </p:spPr>
      </p:pic>
      <p:sp>
        <p:nvSpPr>
          <p:cNvPr id="7" name="Zástupný symbol pro obsah 2"/>
          <p:cNvSpPr txBox="1">
            <a:spLocks/>
          </p:cNvSpPr>
          <p:nvPr/>
        </p:nvSpPr>
        <p:spPr>
          <a:xfrm>
            <a:off x="4139952" y="1131590"/>
            <a:ext cx="4536504"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002060"/>
                </a:solidFill>
              </a:rPr>
              <a:t>Nadřazené cíle </a:t>
            </a:r>
            <a:r>
              <a:rPr lang="cs-CZ" sz="2000" dirty="0">
                <a:solidFill>
                  <a:srgbClr val="002060"/>
                </a:solidFill>
              </a:rPr>
              <a:t>vrcholové strategie podniku jsou chápány spíše jako určitá vůdčí linie pro proces tvorby a výběr strategických variant, </a:t>
            </a:r>
            <a:r>
              <a:rPr lang="cs-CZ" sz="2000" b="1" dirty="0">
                <a:solidFill>
                  <a:srgbClr val="002060"/>
                </a:solidFill>
              </a:rPr>
              <a:t>typická je větší míra abstrakce</a:t>
            </a:r>
            <a:r>
              <a:rPr lang="cs-CZ" sz="2000" dirty="0">
                <a:solidFill>
                  <a:srgbClr val="002060"/>
                </a:solidFill>
              </a:rPr>
              <a:t>.</a:t>
            </a:r>
          </a:p>
          <a:p>
            <a:endParaRPr lang="cs-CZ" sz="2000" dirty="0">
              <a:solidFill>
                <a:srgbClr val="002060"/>
              </a:solidFill>
            </a:endParaRPr>
          </a:p>
          <a:p>
            <a:r>
              <a:rPr lang="cs-CZ" sz="2000" b="1" dirty="0">
                <a:solidFill>
                  <a:srgbClr val="002060"/>
                </a:solidFill>
              </a:rPr>
              <a:t>Konkrétní realizační cíle </a:t>
            </a:r>
            <a:r>
              <a:rPr lang="cs-CZ" sz="2000" dirty="0">
                <a:solidFill>
                  <a:srgbClr val="002060"/>
                </a:solidFill>
              </a:rPr>
              <a:t>jsou utvářeny ve vztahu k určité zvolené strategii a určité situaci, podléhají často změnám při reakci na nepříznivé podmínky.</a:t>
            </a:r>
          </a:p>
        </p:txBody>
      </p:sp>
    </p:spTree>
    <p:extLst>
      <p:ext uri="{BB962C8B-B14F-4D97-AF65-F5344CB8AC3E}">
        <p14:creationId xmlns:p14="http://schemas.microsoft.com/office/powerpoint/2010/main" val="326899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Uvědomme si tu návaznost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03189"/>
            <a:ext cx="4999558" cy="395679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78" y="734488"/>
            <a:ext cx="5004556" cy="3960749"/>
          </a:xfrm>
          <a:prstGeom prst="rect">
            <a:avLst/>
          </a:prstGeom>
        </p:spPr>
      </p:pic>
    </p:spTree>
    <p:extLst>
      <p:ext uri="{BB962C8B-B14F-4D97-AF65-F5344CB8AC3E}">
        <p14:creationId xmlns:p14="http://schemas.microsoft.com/office/powerpoint/2010/main" val="427717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 (</a:t>
            </a:r>
            <a:r>
              <a:rPr lang="cs-CZ" sz="2000" dirty="0" err="1">
                <a:solidFill>
                  <a:srgbClr val="002060"/>
                </a:solidFill>
              </a:rPr>
              <a:t>Specific</a:t>
            </a:r>
            <a:r>
              <a:rPr lang="cs-CZ" sz="2000" dirty="0">
                <a:solidFill>
                  <a:srgbClr val="002060"/>
                </a:solidFill>
              </a:rPr>
              <a:t>) - specifické, cíle musí být dostatečně konkrétní, aby je mohli zaměstnanci plnit,</a:t>
            </a:r>
          </a:p>
          <a:p>
            <a:r>
              <a:rPr lang="cs-CZ" sz="2000" dirty="0">
                <a:solidFill>
                  <a:srgbClr val="002060"/>
                </a:solidFill>
              </a:rPr>
              <a:t>M (</a:t>
            </a:r>
            <a:r>
              <a:rPr lang="cs-CZ" sz="2000" dirty="0" err="1">
                <a:solidFill>
                  <a:srgbClr val="002060"/>
                </a:solidFill>
              </a:rPr>
              <a:t>Measurable</a:t>
            </a:r>
            <a:r>
              <a:rPr lang="cs-CZ" sz="2000" dirty="0">
                <a:solidFill>
                  <a:srgbClr val="002060"/>
                </a:solidFill>
              </a:rPr>
              <a:t>) - měřitelné, cíl by měl být vyjádřen v měřitelných jednotkách, abychom např. mohli zaměstnance poté zkontrolovat, kolik splnil,</a:t>
            </a:r>
          </a:p>
          <a:p>
            <a:r>
              <a:rPr lang="cs-CZ" sz="2000" dirty="0">
                <a:solidFill>
                  <a:srgbClr val="002060"/>
                </a:solidFill>
              </a:rPr>
              <a:t>A (</a:t>
            </a:r>
            <a:r>
              <a:rPr lang="cs-CZ" sz="2000" dirty="0" err="1">
                <a:solidFill>
                  <a:srgbClr val="002060"/>
                </a:solidFill>
              </a:rPr>
              <a:t>Achievable</a:t>
            </a:r>
            <a:r>
              <a:rPr lang="cs-CZ" sz="2000" dirty="0">
                <a:solidFill>
                  <a:srgbClr val="002060"/>
                </a:solidFill>
              </a:rPr>
              <a:t>) – dosažitelné, někdy se také používá akceptovatelné - rozhodujícími zájmovými skupinami,</a:t>
            </a:r>
          </a:p>
          <a:p>
            <a:r>
              <a:rPr lang="cs-CZ" sz="2000" dirty="0">
                <a:solidFill>
                  <a:srgbClr val="002060"/>
                </a:solidFill>
              </a:rPr>
              <a:t>R (</a:t>
            </a:r>
            <a:r>
              <a:rPr lang="cs-CZ" sz="2000" dirty="0" err="1">
                <a:solidFill>
                  <a:srgbClr val="002060"/>
                </a:solidFill>
              </a:rPr>
              <a:t>Realistic</a:t>
            </a:r>
            <a:r>
              <a:rPr lang="cs-CZ" sz="2000" dirty="0">
                <a:solidFill>
                  <a:srgbClr val="002060"/>
                </a:solidFill>
              </a:rPr>
              <a:t>) – realistické, někdy se používá realizovatelné za současných podmínek,</a:t>
            </a:r>
          </a:p>
          <a:p>
            <a:r>
              <a:rPr lang="cs-CZ" sz="2000" dirty="0">
                <a:solidFill>
                  <a:srgbClr val="002060"/>
                </a:solidFill>
              </a:rPr>
              <a:t>T (</a:t>
            </a:r>
            <a:r>
              <a:rPr lang="cs-CZ" sz="2000" dirty="0" err="1">
                <a:solidFill>
                  <a:srgbClr val="002060"/>
                </a:solidFill>
              </a:rPr>
              <a:t>Time-bound</a:t>
            </a:r>
            <a:r>
              <a:rPr lang="cs-CZ" sz="2000" dirty="0">
                <a:solidFill>
                  <a:srgbClr val="002060"/>
                </a:solidFill>
              </a:rPr>
              <a:t>) – ohraničené v čase, víme, do kdy musí být cíl splněn.</a:t>
            </a:r>
          </a:p>
        </p:txBody>
      </p:sp>
      <p:sp>
        <p:nvSpPr>
          <p:cNvPr id="6" name="Nadpis 5"/>
          <p:cNvSpPr>
            <a:spLocks noGrp="1"/>
          </p:cNvSpPr>
          <p:nvPr>
            <p:ph type="title"/>
          </p:nvPr>
        </p:nvSpPr>
        <p:spPr>
          <a:xfrm>
            <a:off x="107504" y="195486"/>
            <a:ext cx="8136904" cy="507703"/>
          </a:xfrm>
        </p:spPr>
        <p:txBody>
          <a:bodyPr/>
          <a:lstStyle/>
          <a:p>
            <a:r>
              <a:rPr lang="cs-CZ" dirty="0"/>
              <a:t>Cíle by měly být SMART</a:t>
            </a:r>
          </a:p>
        </p:txBody>
      </p:sp>
    </p:spTree>
    <p:extLst>
      <p:ext uri="{BB962C8B-B14F-4D97-AF65-F5344CB8AC3E}">
        <p14:creationId xmlns:p14="http://schemas.microsoft.com/office/powerpoint/2010/main" val="209046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Cíle týkající se postavení podniku na trhu</a:t>
            </a:r>
            <a:r>
              <a:rPr lang="cs-CZ" sz="2000" dirty="0">
                <a:solidFill>
                  <a:srgbClr val="002060"/>
                </a:solidFill>
              </a:rPr>
              <a:t>: podíl na trhu, velikost obratu, pozice (významnost) podniku na trhu, nové trhy.</a:t>
            </a:r>
          </a:p>
          <a:p>
            <a:r>
              <a:rPr lang="cs-CZ" sz="2000" b="1" dirty="0">
                <a:solidFill>
                  <a:srgbClr val="002060"/>
                </a:solidFill>
              </a:rPr>
              <a:t>Cíle týkající se rentability</a:t>
            </a:r>
            <a:r>
              <a:rPr lang="cs-CZ" sz="2000" dirty="0">
                <a:solidFill>
                  <a:srgbClr val="002060"/>
                </a:solidFill>
              </a:rPr>
              <a:t>: zisk, rentabilita z obratu, rentabilita z vlastního a celkového kapitálu.</a:t>
            </a:r>
          </a:p>
          <a:p>
            <a:r>
              <a:rPr lang="cs-CZ" sz="2000" b="1" dirty="0">
                <a:solidFill>
                  <a:srgbClr val="002060"/>
                </a:solidFill>
              </a:rPr>
              <a:t>Finanční cíle</a:t>
            </a:r>
            <a:r>
              <a:rPr lang="cs-CZ" sz="2000" dirty="0">
                <a:solidFill>
                  <a:srgbClr val="002060"/>
                </a:solidFill>
              </a:rPr>
              <a:t>: likvidita, struktura kapitálu, úvěrová důvěra, schopnost samofinancování.</a:t>
            </a:r>
          </a:p>
          <a:p>
            <a:r>
              <a:rPr lang="cs-CZ" sz="2000" b="1" dirty="0">
                <a:solidFill>
                  <a:srgbClr val="002060"/>
                </a:solidFill>
              </a:rPr>
              <a:t>Sociální cíle</a:t>
            </a:r>
            <a:r>
              <a:rPr lang="cs-CZ" sz="2000" dirty="0">
                <a:solidFill>
                  <a:srgbClr val="002060"/>
                </a:solidFill>
              </a:rPr>
              <a:t>: ekonomické a sociální zabezpečení zaměstnanců, pracovní uspokojení, rozvoj osobnosti.</a:t>
            </a:r>
          </a:p>
          <a:p>
            <a:r>
              <a:rPr lang="cs-CZ" sz="2000" b="1" dirty="0">
                <a:solidFill>
                  <a:srgbClr val="002060"/>
                </a:solidFill>
              </a:rPr>
              <a:t>Cíle týkající se tržní prestiže a společenského postavení</a:t>
            </a:r>
            <a:r>
              <a:rPr lang="cs-CZ" sz="2000" dirty="0">
                <a:solidFill>
                  <a:srgbClr val="002060"/>
                </a:solidFill>
              </a:rPr>
              <a:t>: nezávislost podniku, image a prestiž, společenský a regionální vliv, politický vliv atd.</a:t>
            </a:r>
          </a:p>
        </p:txBody>
      </p:sp>
      <p:sp>
        <p:nvSpPr>
          <p:cNvPr id="6" name="Nadpis 5"/>
          <p:cNvSpPr>
            <a:spLocks noGrp="1"/>
          </p:cNvSpPr>
          <p:nvPr>
            <p:ph type="title"/>
          </p:nvPr>
        </p:nvSpPr>
        <p:spPr>
          <a:xfrm>
            <a:off x="107504" y="195486"/>
            <a:ext cx="8136904" cy="507703"/>
          </a:xfrm>
        </p:spPr>
        <p:txBody>
          <a:bodyPr/>
          <a:lstStyle/>
          <a:p>
            <a:r>
              <a:rPr lang="cs-CZ" dirty="0"/>
              <a:t>Možné cíle</a:t>
            </a:r>
          </a:p>
        </p:txBody>
      </p:sp>
    </p:spTree>
    <p:extLst>
      <p:ext uri="{BB962C8B-B14F-4D97-AF65-F5344CB8AC3E}">
        <p14:creationId xmlns:p14="http://schemas.microsoft.com/office/powerpoint/2010/main" val="127907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627534"/>
            <a:ext cx="8568952" cy="3024336"/>
          </a:xfrm>
          <a:prstGeom prst="rect">
            <a:avLst/>
          </a:prstGeom>
        </p:spPr>
        <p:txBody>
          <a:bodyPr>
            <a:noAutofit/>
          </a:bodyPr>
          <a:lstStyle/>
          <a:p>
            <a:r>
              <a:rPr lang="cs-CZ" sz="2000" b="1" dirty="0">
                <a:solidFill>
                  <a:srgbClr val="002060"/>
                </a:solidFill>
              </a:rPr>
              <a:t>Vedoucí postavení na trhu</a:t>
            </a:r>
            <a:r>
              <a:rPr lang="cs-CZ" sz="2000" dirty="0">
                <a:solidFill>
                  <a:srgbClr val="002060"/>
                </a:solidFill>
              </a:rPr>
              <a:t>: konkurenční postavení, míra inovací, technologický pokrok.</a:t>
            </a:r>
          </a:p>
          <a:p>
            <a:r>
              <a:rPr lang="cs-CZ" sz="2000" b="1" dirty="0">
                <a:solidFill>
                  <a:srgbClr val="002060"/>
                </a:solidFill>
              </a:rPr>
              <a:t>Tržní rozpětí</a:t>
            </a:r>
            <a:r>
              <a:rPr lang="cs-CZ" sz="2000" dirty="0">
                <a:solidFill>
                  <a:srgbClr val="002060"/>
                </a:solidFill>
              </a:rPr>
              <a:t>: počet trhů, skupiny zákazníků, odvětví, země.</a:t>
            </a:r>
          </a:p>
          <a:p>
            <a:r>
              <a:rPr lang="cs-CZ" sz="2000" b="1" dirty="0">
                <a:solidFill>
                  <a:srgbClr val="002060"/>
                </a:solidFill>
              </a:rPr>
              <a:t>Zákaznický servis</a:t>
            </a:r>
            <a:r>
              <a:rPr lang="cs-CZ" sz="2000" dirty="0">
                <a:solidFill>
                  <a:srgbClr val="002060"/>
                </a:solidFill>
              </a:rPr>
              <a:t>: užitek produktu, kvalita produktu, spolehlivost produktu.</a:t>
            </a:r>
          </a:p>
          <a:p>
            <a:r>
              <a:rPr lang="cs-CZ" sz="2000" b="1" dirty="0">
                <a:solidFill>
                  <a:srgbClr val="002060"/>
                </a:solidFill>
              </a:rPr>
              <a:t>Růst</a:t>
            </a:r>
            <a:r>
              <a:rPr lang="cs-CZ" sz="2000" dirty="0">
                <a:solidFill>
                  <a:srgbClr val="002060"/>
                </a:solidFill>
              </a:rPr>
              <a:t>: tržby z prodeje, objem produkce, zisková marže.</a:t>
            </a:r>
          </a:p>
          <a:p>
            <a:r>
              <a:rPr lang="cs-CZ" sz="2000" b="1" dirty="0">
                <a:solidFill>
                  <a:srgbClr val="002060"/>
                </a:solidFill>
              </a:rPr>
              <a:t>Ziskovost</a:t>
            </a:r>
            <a:r>
              <a:rPr lang="cs-CZ" sz="2000" dirty="0">
                <a:solidFill>
                  <a:srgbClr val="002060"/>
                </a:solidFill>
              </a:rPr>
              <a:t>: návratnost kapitálu, aktiva, zásoby, zisk, výnos z akcionářských fondů.</a:t>
            </a:r>
          </a:p>
          <a:p>
            <a:r>
              <a:rPr lang="cs-CZ" sz="2000" b="1" dirty="0">
                <a:solidFill>
                  <a:srgbClr val="002060"/>
                </a:solidFill>
              </a:rPr>
              <a:t>Účinnost</a:t>
            </a:r>
            <a:r>
              <a:rPr lang="cs-CZ" sz="2000" dirty="0">
                <a:solidFill>
                  <a:srgbClr val="002060"/>
                </a:solidFill>
              </a:rPr>
              <a:t>: prodej na celkových aktivech, obrat akcií, likvidita úvěrového období, náklady na oddělení.</a:t>
            </a:r>
          </a:p>
          <a:p>
            <a:r>
              <a:rPr lang="cs-CZ" sz="2000" b="1" dirty="0">
                <a:solidFill>
                  <a:srgbClr val="002060"/>
                </a:solidFill>
              </a:rPr>
              <a:t>Personál</a:t>
            </a:r>
            <a:r>
              <a:rPr lang="cs-CZ" sz="2000" dirty="0">
                <a:solidFill>
                  <a:srgbClr val="002060"/>
                </a:solidFill>
              </a:rPr>
              <a:t>: vztahy a morálka zaměstnanců, osobní rozvoj, odměňování, výnosy na zaměstnance.</a:t>
            </a:r>
          </a:p>
          <a:p>
            <a:r>
              <a:rPr lang="cs-CZ" sz="2000" b="1" dirty="0">
                <a:solidFill>
                  <a:srgbClr val="002060"/>
                </a:solidFill>
              </a:rPr>
              <a:t>Sociální odpovědnost</a:t>
            </a:r>
            <a:r>
              <a:rPr lang="cs-CZ" sz="2000" dirty="0">
                <a:solidFill>
                  <a:srgbClr val="002060"/>
                </a:solidFill>
              </a:rPr>
              <a:t>: firemní image, veřejná činnost, sociální péče.</a:t>
            </a:r>
          </a:p>
        </p:txBody>
      </p:sp>
      <p:sp>
        <p:nvSpPr>
          <p:cNvPr id="6" name="Nadpis 5"/>
          <p:cNvSpPr>
            <a:spLocks noGrp="1"/>
          </p:cNvSpPr>
          <p:nvPr>
            <p:ph type="title"/>
          </p:nvPr>
        </p:nvSpPr>
        <p:spPr>
          <a:xfrm>
            <a:off x="107504" y="195486"/>
            <a:ext cx="8136904" cy="507703"/>
          </a:xfrm>
        </p:spPr>
        <p:txBody>
          <a:bodyPr/>
          <a:lstStyle/>
          <a:p>
            <a:r>
              <a:rPr lang="cs-CZ" dirty="0"/>
              <a:t>Další možné cíle</a:t>
            </a:r>
          </a:p>
        </p:txBody>
      </p:sp>
    </p:spTree>
    <p:extLst>
      <p:ext uri="{BB962C8B-B14F-4D97-AF65-F5344CB8AC3E}">
        <p14:creationId xmlns:p14="http://schemas.microsoft.com/office/powerpoint/2010/main" val="344970166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4643</TotalTime>
  <Words>4006</Words>
  <Application>Microsoft Office PowerPoint</Application>
  <PresentationFormat>On-screen Show (16:9)</PresentationFormat>
  <Paragraphs>300</Paragraphs>
  <Slides>45</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SLU</vt:lpstr>
      <vt:lpstr>Obecné strategie</vt:lpstr>
      <vt:lpstr>Obsah přednášky</vt:lpstr>
      <vt:lpstr>Příklad proměny strategie CD Project Red</vt:lpstr>
      <vt:lpstr>1 Strategické cíle</vt:lpstr>
      <vt:lpstr>Logika postupu od vize po strategii</vt:lpstr>
      <vt:lpstr>Uvědomme si tu návaznost</vt:lpstr>
      <vt:lpstr>Cíle by měly být SMART</vt:lpstr>
      <vt:lpstr>Možné cíle</vt:lpstr>
      <vt:lpstr>Další možné cíle</vt:lpstr>
      <vt:lpstr>2 Strategie v marketingu</vt:lpstr>
      <vt:lpstr>Strategie v marketingu</vt:lpstr>
      <vt:lpstr>Marketingovou strategii lze popsat takto (Hanzelková, 2009, s. 23-24)</vt:lpstr>
      <vt:lpstr>Doporučené čtení</vt:lpstr>
      <vt:lpstr>Mark Ritson na Marketing Festivalu 2019</vt:lpstr>
      <vt:lpstr>3 Generické marketingové strategie</vt:lpstr>
      <vt:lpstr>Základní marketingové strategie dle Portera</vt:lpstr>
      <vt:lpstr>A Overall cost leadership</vt:lpstr>
      <vt:lpstr>B Differentiation</vt:lpstr>
      <vt:lpstr>C Focus</vt:lpstr>
      <vt:lpstr>Základní marketingové strategie dle Portera</vt:lpstr>
      <vt:lpstr>Realita dnešního dne tak jednoduchá není – businessvize.cz</vt:lpstr>
      <vt:lpstr>Kotlerova teorie pozice konkurence</vt:lpstr>
      <vt:lpstr>A Strategie vedoucí firmy na trhu</vt:lpstr>
      <vt:lpstr>B Strategie tržního vyzývatele</vt:lpstr>
      <vt:lpstr>C Strategie následovníka</vt:lpstr>
      <vt:lpstr>D Strategie výklenkáře</vt:lpstr>
      <vt:lpstr>Obecné strategie 1</vt:lpstr>
      <vt:lpstr>Mintzbergovy strategie (ve strategickém Managementu se dozvíte 5/10/11P atd.)</vt:lpstr>
      <vt:lpstr>Dílčí firemní strategie </vt:lpstr>
      <vt:lpstr>Strategie spojené s BCG portfolio analýzou 1</vt:lpstr>
      <vt:lpstr>Strategie spojené s BCG portfolio analýzou 2</vt:lpstr>
      <vt:lpstr>Strategie spojené s BCG portfolio analýzou 3</vt:lpstr>
      <vt:lpstr>Strategie ze SWOT analýzy</vt:lpstr>
      <vt:lpstr>Strategie spojené s GE maticí</vt:lpstr>
      <vt:lpstr>Strategie založené na segmentaci</vt:lpstr>
      <vt:lpstr>Strategie Targetingu</vt:lpstr>
      <vt:lpstr>Strategie positioningu</vt:lpstr>
      <vt:lpstr>Podle Kotlera definujeme 5 hodnotových propozic, založených na porovnání ceny a užitku</vt:lpstr>
      <vt:lpstr>Strategie značky - Brand</vt:lpstr>
      <vt:lpstr>Souhrnné dělení strategií Souček (2005) </vt:lpstr>
      <vt:lpstr>Souhrnné dělení strategií Horáková (2003)</vt:lpstr>
      <vt:lpstr>Souhrnné dělení strategií Blažková (2007)</vt:lpstr>
      <vt:lpstr>Případová studie na seminář</vt:lpstr>
      <vt:lpstr>Úkoly pro online seminář</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164</cp:revision>
  <dcterms:created xsi:type="dcterms:W3CDTF">2016-07-06T15:42:34Z</dcterms:created>
  <dcterms:modified xsi:type="dcterms:W3CDTF">2021-11-02T08:46:54Z</dcterms:modified>
</cp:coreProperties>
</file>