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63" r:id="rId2"/>
    <p:sldId id="262" r:id="rId3"/>
    <p:sldId id="270" r:id="rId4"/>
    <p:sldId id="271" r:id="rId5"/>
    <p:sldId id="272" r:id="rId6"/>
    <p:sldId id="278" r:id="rId7"/>
    <p:sldId id="274" r:id="rId8"/>
    <p:sldId id="276" r:id="rId9"/>
    <p:sldId id="279" r:id="rId10"/>
    <p:sldId id="280" r:id="rId11"/>
    <p:sldId id="281" r:id="rId12"/>
    <p:sldId id="27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140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04583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79378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27496137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53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2279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3E9BAEC6-A37A-4403-B919-4854A6448652}" type="datetimeFigureOut">
              <a:rPr lang="cs-CZ" smtClean="0"/>
              <a:t>20.04.2020</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34463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E9BAEC6-A37A-4403-B919-4854A6448652}" type="datetimeFigureOut">
              <a:rPr lang="cs-CZ" smtClean="0"/>
              <a:t>20.04.2020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855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29842" y="2505075"/>
            <a:ext cx="3868340"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4629150" y="2505075"/>
            <a:ext cx="3887391"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E9BAEC6-A37A-4403-B919-4854A6448652}" type="datetimeFigureOut">
              <a:rPr lang="cs-CZ" smtClean="0"/>
              <a:t>20.04.2020</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2940458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E9BAEC6-A37A-4403-B919-4854A6448652}" type="datetimeFigureOut">
              <a:rPr lang="cs-CZ" smtClean="0"/>
              <a:t>20.04.2020</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46759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BAEC6-A37A-4403-B919-4854A6448652}" type="datetimeFigureOut">
              <a:rPr lang="cs-CZ" smtClean="0"/>
              <a:t>20.04.2020</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26832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E9BAEC6-A37A-4403-B919-4854A6448652}" type="datetimeFigureOut">
              <a:rPr lang="cs-CZ" smtClean="0"/>
              <a:t>20.04.2020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3973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E9BAEC6-A37A-4403-B919-4854A6448652}" type="datetimeFigureOut">
              <a:rPr lang="cs-CZ" smtClean="0"/>
              <a:t>20.04.2020</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268667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20.04.2020</a:t>
            </a:fld>
            <a:endParaRPr lang="cs-C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37373182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28879" y="628537"/>
            <a:ext cx="2266000" cy="1744775"/>
          </a:xfrm>
          <a:prstGeom prst="rect">
            <a:avLst/>
          </a:prstGeom>
        </p:spPr>
      </p:pic>
      <p:sp>
        <p:nvSpPr>
          <p:cNvPr id="7" name="Obdélník 6"/>
          <p:cNvSpPr/>
          <p:nvPr/>
        </p:nvSpPr>
        <p:spPr>
          <a:xfrm>
            <a:off x="273268" y="209516"/>
            <a:ext cx="6432331"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0" y="933450"/>
            <a:ext cx="7037388" cy="2879725"/>
          </a:xfrm>
          <a:prstGeom prst="rect">
            <a:avLst/>
          </a:prstGeom>
        </p:spPr>
        <p:txBody>
          <a:bodyPr anchor="t">
            <a:normAutofit/>
          </a:bodyPr>
          <a:lstStyle/>
          <a:p>
            <a:pPr algn="ctr"/>
            <a:r>
              <a:rPr lang="cs-CZ" sz="5333" b="1" dirty="0">
                <a:solidFill>
                  <a:schemeClr val="bg1"/>
                </a:solidFill>
                <a:latin typeface="Times New Roman" panose="02020603050405020304" pitchFamily="18" charset="0"/>
                <a:cs typeface="Times New Roman" panose="02020603050405020304" pitchFamily="18" charset="0"/>
              </a:rPr>
              <a:t>Cizojazyčná příprava </a:t>
            </a:r>
            <a:r>
              <a:rPr lang="en-GB" sz="5333" b="1" dirty="0">
                <a:solidFill>
                  <a:schemeClr val="bg1"/>
                </a:solidFill>
                <a:latin typeface="Times New Roman" panose="02020603050405020304" pitchFamily="18" charset="0"/>
                <a:cs typeface="Times New Roman" panose="02020603050405020304" pitchFamily="18" charset="0"/>
              </a:rPr>
              <a:t>AJ </a:t>
            </a:r>
            <a:r>
              <a:rPr lang="cs-CZ" sz="5333" b="1" dirty="0" smtClean="0">
                <a:solidFill>
                  <a:schemeClr val="bg1"/>
                </a:solidFill>
                <a:latin typeface="Times New Roman" panose="02020603050405020304" pitchFamily="18" charset="0"/>
                <a:cs typeface="Times New Roman" panose="02020603050405020304" pitchFamily="18" charset="0"/>
              </a:rPr>
              <a:t>4</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0" y="4100513"/>
            <a:ext cx="5184775" cy="1057275"/>
          </a:xfrm>
          <a:prstGeom prst="rect">
            <a:avLst/>
          </a:prstGeom>
        </p:spPr>
        <p:txBody>
          <a:bodyPr>
            <a:normAutofit/>
          </a:bodyPr>
          <a:lstStyle/>
          <a:p>
            <a:pPr marL="0" indent="0" algn="r">
              <a:buNone/>
            </a:pPr>
            <a:r>
              <a:rPr lang="cs-CZ" sz="1867" dirty="0" err="1" smtClean="0">
                <a:solidFill>
                  <a:schemeClr val="bg1"/>
                </a:solidFill>
                <a:latin typeface="Times New Roman" panose="02020603050405020304" pitchFamily="18" charset="0"/>
                <a:cs typeface="Times New Roman" panose="02020603050405020304" pitchFamily="18" charset="0"/>
              </a:rPr>
              <a:t>Banks</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828879" y="4965172"/>
            <a:ext cx="2125936"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Janusz Karpeta</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Cizojazyčná příprava </a:t>
            </a:r>
            <a:r>
              <a:rPr lang="cs-CZ" altLang="cs-CZ" sz="1200" dirty="0" smtClean="0">
                <a:solidFill>
                  <a:srgbClr val="307871"/>
                </a:solidFill>
                <a:latin typeface="Times New Roman" panose="02020603050405020304" pitchFamily="18" charset="0"/>
                <a:cs typeface="Times New Roman" panose="02020603050405020304" pitchFamily="18" charset="0"/>
              </a:rPr>
              <a:t>4</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088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err="1" smtClean="0">
                <a:solidFill>
                  <a:srgbClr val="307871"/>
                </a:solidFill>
                <a:latin typeface="Times New Roman"/>
              </a:rPr>
              <a:t>Banks</a:t>
            </a:r>
            <a:endParaRPr lang="en-GB" sz="2400"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5078313"/>
          </a:xfrm>
          <a:prstGeom prst="rect">
            <a:avLst/>
          </a:prstGeom>
        </p:spPr>
        <p:txBody>
          <a:bodyPr wrap="square">
            <a:spAutoFit/>
          </a:bodyPr>
          <a:lstStyle/>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There is a mix of banks’ activities and various kinds of </a:t>
            </a:r>
            <a:r>
              <a:rPr lang="en-GB" b="1" dirty="0" err="1">
                <a:solidFill>
                  <a:srgbClr val="307871"/>
                </a:solidFill>
                <a:latin typeface="Times New Roman" panose="02020603050405020304" pitchFamily="18" charset="0"/>
                <a:cs typeface="Times New Roman" panose="02020603050405020304" pitchFamily="18" charset="0"/>
              </a:rPr>
              <a:t>clientship</a:t>
            </a:r>
            <a:r>
              <a:rPr lang="en-GB" b="1" dirty="0">
                <a:solidFill>
                  <a:srgbClr val="307871"/>
                </a:solidFill>
                <a:latin typeface="Times New Roman" panose="02020603050405020304" pitchFamily="18" charset="0"/>
                <a:cs typeface="Times New Roman" panose="02020603050405020304" pitchFamily="18" charset="0"/>
              </a:rPr>
              <a:t> which the commercial banks serve.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smtClean="0">
                <a:solidFill>
                  <a:srgbClr val="307871"/>
                </a:solidFill>
                <a:latin typeface="Times New Roman" panose="02020603050405020304" pitchFamily="18" charset="0"/>
                <a:cs typeface="Times New Roman" panose="02020603050405020304" pitchFamily="18" charset="0"/>
              </a:rPr>
              <a:t>First</a:t>
            </a:r>
            <a:r>
              <a:rPr lang="en-GB" b="1" dirty="0">
                <a:solidFill>
                  <a:srgbClr val="307871"/>
                </a:solidFill>
                <a:latin typeface="Times New Roman" panose="02020603050405020304" pitchFamily="18" charset="0"/>
                <a:cs typeface="Times New Roman" panose="02020603050405020304" pitchFamily="18" charset="0"/>
              </a:rPr>
              <a:t>, retail banking. It deals with individual citizens, sometimes along with small entrepreneurs (natural persons and small businesses) and represents the main class of consumer financial service organizations</a:t>
            </a:r>
            <a:r>
              <a:rPr lang="en-GB"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Second, business banking provides services to mid-market business</a:t>
            </a:r>
            <a:r>
              <a:rPr lang="en-GB"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Third, corporate banking is directed at large business organizations, the bank conducts their corporate </a:t>
            </a:r>
            <a:r>
              <a:rPr lang="en-GB" b="1" dirty="0" smtClean="0">
                <a:solidFill>
                  <a:srgbClr val="307871"/>
                </a:solidFill>
                <a:latin typeface="Times New Roman" panose="02020603050405020304" pitchFamily="18" charset="0"/>
                <a:cs typeface="Times New Roman" panose="02020603050405020304" pitchFamily="18" charset="0"/>
              </a:rPr>
              <a:t>accounts.</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smtClean="0">
                <a:solidFill>
                  <a:srgbClr val="307871"/>
                </a:solidFill>
                <a:latin typeface="Times New Roman" panose="02020603050405020304" pitchFamily="18" charset="0"/>
                <a:cs typeface="Times New Roman" panose="02020603050405020304" pitchFamily="18" charset="0"/>
              </a:rPr>
              <a:t>Fourth</a:t>
            </a:r>
            <a:r>
              <a:rPr lang="en-GB" b="1" dirty="0">
                <a:solidFill>
                  <a:srgbClr val="307871"/>
                </a:solidFill>
                <a:latin typeface="Times New Roman" panose="02020603050405020304" pitchFamily="18" charset="0"/>
                <a:cs typeface="Times New Roman" panose="02020603050405020304" pitchFamily="18" charset="0"/>
              </a:rPr>
              <a:t>, private banking provides a range of customized wealth management services which most banks are now ready to provide to their prominent clients. </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dirty="0"/>
          </a:p>
          <a:p>
            <a:endParaRPr lang="cs-CZ"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0911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err="1" smtClean="0">
                <a:solidFill>
                  <a:srgbClr val="307871"/>
                </a:solidFill>
                <a:latin typeface="Times New Roman"/>
              </a:rPr>
              <a:t>Banks</a:t>
            </a:r>
            <a:endParaRPr lang="en-GB" sz="2400"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3693319"/>
          </a:xfrm>
          <a:prstGeom prst="rect">
            <a:avLst/>
          </a:prstGeom>
        </p:spPr>
        <p:txBody>
          <a:bodyPr wrap="square">
            <a:spAutoFit/>
          </a:bodyPr>
          <a:lstStyle/>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Fifth, investment banking relates to activities in financial markets</a:t>
            </a:r>
            <a:r>
              <a:rPr lang="en-GB"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r>
              <a:rPr lang="en-GB"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a:solidFill>
                  <a:srgbClr val="307871"/>
                </a:solidFill>
                <a:latin typeface="Times New Roman" panose="02020603050405020304" pitchFamily="18" charset="0"/>
                <a:cs typeface="Times New Roman" panose="02020603050405020304" pitchFamily="18" charset="0"/>
              </a:rPr>
              <a:t>As far as bank </a:t>
            </a:r>
            <a:r>
              <a:rPr lang="cs-CZ" b="1" dirty="0" err="1">
                <a:solidFill>
                  <a:srgbClr val="307871"/>
                </a:solidFill>
                <a:latin typeface="Times New Roman" panose="02020603050405020304" pitchFamily="18" charset="0"/>
                <a:cs typeface="Times New Roman" panose="02020603050405020304" pitchFamily="18" charset="0"/>
              </a:rPr>
              <a:t>products</a:t>
            </a:r>
            <a:r>
              <a:rPr lang="cs-CZ" b="1" dirty="0">
                <a:solidFill>
                  <a:srgbClr val="307871"/>
                </a:solidFill>
                <a:latin typeface="Times New Roman" panose="02020603050405020304" pitchFamily="18" charset="0"/>
                <a:cs typeface="Times New Roman" panose="02020603050405020304" pitchFamily="18" charset="0"/>
              </a:rPr>
              <a:t> are </a:t>
            </a:r>
            <a:r>
              <a:rPr lang="cs-CZ" b="1" dirty="0" err="1">
                <a:solidFill>
                  <a:srgbClr val="307871"/>
                </a:solidFill>
                <a:latin typeface="Times New Roman" panose="02020603050405020304" pitchFamily="18" charset="0"/>
                <a:cs typeface="Times New Roman" panose="02020603050405020304" pitchFamily="18" charset="0"/>
              </a:rPr>
              <a:t>concerned</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they</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have</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rapidly</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expanded</a:t>
            </a:r>
            <a:r>
              <a:rPr lang="cs-CZ" b="1" dirty="0">
                <a:solidFill>
                  <a:srgbClr val="307871"/>
                </a:solidFill>
                <a:latin typeface="Times New Roman" panose="02020603050405020304" pitchFamily="18" charset="0"/>
                <a:cs typeface="Times New Roman" panose="02020603050405020304" pitchFamily="18" charset="0"/>
              </a:rPr>
              <a:t> in </a:t>
            </a:r>
            <a:r>
              <a:rPr lang="cs-CZ" b="1" dirty="0" err="1">
                <a:solidFill>
                  <a:srgbClr val="307871"/>
                </a:solidFill>
                <a:latin typeface="Times New Roman" panose="02020603050405020304" pitchFamily="18" charset="0"/>
                <a:cs typeface="Times New Roman" panose="02020603050405020304" pitchFamily="18" charset="0"/>
              </a:rPr>
              <a:t>recent</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years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due</a:t>
            </a:r>
            <a:r>
              <a:rPr lang="cs-CZ" b="1" dirty="0">
                <a:solidFill>
                  <a:srgbClr val="307871"/>
                </a:solidFill>
                <a:latin typeface="Times New Roman" panose="02020603050405020304" pitchFamily="18" charset="0"/>
                <a:cs typeface="Times New Roman" panose="02020603050405020304" pitchFamily="18" charset="0"/>
              </a:rPr>
              <a:t> to </a:t>
            </a:r>
            <a:r>
              <a:rPr lang="cs-CZ" b="1" dirty="0" err="1">
                <a:solidFill>
                  <a:srgbClr val="307871"/>
                </a:solidFill>
                <a:latin typeface="Times New Roman" panose="02020603050405020304" pitchFamily="18" charset="0"/>
                <a:cs typeface="Times New Roman" panose="02020603050405020304" pitchFamily="18" charset="0"/>
              </a:rPr>
              <a:t>both</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growing</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competition</a:t>
            </a:r>
            <a:r>
              <a:rPr lang="cs-CZ" b="1" dirty="0">
                <a:solidFill>
                  <a:srgbClr val="307871"/>
                </a:solidFill>
                <a:latin typeface="Times New Roman" panose="02020603050405020304" pitchFamily="18" charset="0"/>
                <a:cs typeface="Times New Roman" panose="02020603050405020304" pitchFamily="18" charset="0"/>
              </a:rPr>
              <a:t> in </a:t>
            </a:r>
            <a:r>
              <a:rPr lang="cs-CZ" b="1" dirty="0" err="1">
                <a:solidFill>
                  <a:srgbClr val="307871"/>
                </a:solidFill>
                <a:latin typeface="Times New Roman" panose="02020603050405020304" pitchFamily="18" charset="0"/>
                <a:cs typeface="Times New Roman" panose="02020603050405020304" pitchFamily="18" charset="0"/>
              </a:rPr>
              <a:t>the</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banking</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sector</a:t>
            </a:r>
            <a:r>
              <a:rPr lang="cs-CZ" b="1" dirty="0">
                <a:solidFill>
                  <a:srgbClr val="307871"/>
                </a:solidFill>
                <a:latin typeface="Times New Roman" panose="02020603050405020304" pitchFamily="18" charset="0"/>
                <a:cs typeface="Times New Roman" panose="02020603050405020304" pitchFamily="18" charset="0"/>
              </a:rPr>
              <a:t> and </a:t>
            </a:r>
            <a:r>
              <a:rPr lang="cs-CZ" b="1" dirty="0" err="1">
                <a:solidFill>
                  <a:srgbClr val="307871"/>
                </a:solidFill>
                <a:latin typeface="Times New Roman" panose="02020603050405020304" pitchFamily="18" charset="0"/>
                <a:cs typeface="Times New Roman" panose="02020603050405020304" pitchFamily="18" charset="0"/>
              </a:rPr>
              <a:t>progress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of</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information</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technologies</a:t>
            </a:r>
            <a:r>
              <a:rPr lang="cs-CZ" b="1" dirty="0" smtClean="0">
                <a:solidFill>
                  <a:srgbClr val="307871"/>
                </a:solidFill>
                <a:latin typeface="Times New Roman" panose="02020603050405020304" pitchFamily="18" charset="0"/>
                <a:cs typeface="Times New Roman" panose="02020603050405020304" pitchFamily="18" charset="0"/>
              </a:rPr>
              <a:t>.</a:t>
            </a: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a:solidFill>
                  <a:srgbClr val="307871"/>
                </a:solidFill>
                <a:latin typeface="Times New Roman" panose="02020603050405020304" pitchFamily="18" charset="0"/>
                <a:cs typeface="Times New Roman" panose="02020603050405020304" pitchFamily="18" charset="0"/>
              </a:rPr>
              <a:t>Let </a:t>
            </a:r>
            <a:r>
              <a:rPr lang="cs-CZ" b="1" dirty="0" err="1">
                <a:solidFill>
                  <a:srgbClr val="307871"/>
                </a:solidFill>
                <a:latin typeface="Times New Roman" panose="02020603050405020304" pitchFamily="18" charset="0"/>
                <a:cs typeface="Times New Roman" panose="02020603050405020304" pitchFamily="18" charset="0"/>
              </a:rPr>
              <a:t>us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now</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consider</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the</a:t>
            </a:r>
            <a:r>
              <a:rPr lang="cs-CZ" b="1" dirty="0">
                <a:solidFill>
                  <a:srgbClr val="307871"/>
                </a:solidFill>
                <a:latin typeface="Times New Roman" panose="02020603050405020304" pitchFamily="18" charset="0"/>
                <a:cs typeface="Times New Roman" panose="02020603050405020304" pitchFamily="18" charset="0"/>
              </a:rPr>
              <a:t> most </a:t>
            </a:r>
            <a:r>
              <a:rPr lang="cs-CZ" b="1" dirty="0" err="1">
                <a:solidFill>
                  <a:srgbClr val="307871"/>
                </a:solidFill>
                <a:latin typeface="Times New Roman" panose="02020603050405020304" pitchFamily="18" charset="0"/>
                <a:cs typeface="Times New Roman" panose="02020603050405020304" pitchFamily="18" charset="0"/>
              </a:rPr>
              <a:t>common</a:t>
            </a:r>
            <a:r>
              <a:rPr lang="cs-CZ" b="1" dirty="0">
                <a:solidFill>
                  <a:srgbClr val="307871"/>
                </a:solidFill>
                <a:latin typeface="Times New Roman" panose="02020603050405020304" pitchFamily="18" charset="0"/>
                <a:cs typeface="Times New Roman" panose="02020603050405020304" pitchFamily="18" charset="0"/>
              </a:rPr>
              <a:t> bank </a:t>
            </a:r>
            <a:r>
              <a:rPr lang="cs-CZ" b="1" dirty="0" err="1">
                <a:solidFill>
                  <a:srgbClr val="307871"/>
                </a:solidFill>
                <a:latin typeface="Times New Roman" panose="02020603050405020304" pitchFamily="18" charset="0"/>
                <a:cs typeface="Times New Roman" panose="02020603050405020304" pitchFamily="18" charset="0"/>
              </a:rPr>
              <a:t>products</a:t>
            </a:r>
            <a:r>
              <a:rPr lang="cs-CZ" b="1" dirty="0">
                <a:solidFill>
                  <a:srgbClr val="307871"/>
                </a:solidFill>
                <a:latin typeface="Times New Roman" panose="02020603050405020304" pitchFamily="18" charset="0"/>
                <a:cs typeface="Times New Roman" panose="02020603050405020304" pitchFamily="18" charset="0"/>
              </a:rPr>
              <a:t>.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There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a:solidFill>
                  <a:srgbClr val="307871"/>
                </a:solidFill>
                <a:latin typeface="Times New Roman" panose="02020603050405020304" pitchFamily="18" charset="0"/>
                <a:cs typeface="Times New Roman" panose="02020603050405020304" pitchFamily="18" charset="0"/>
              </a:rPr>
              <a:t>are in </a:t>
            </a:r>
            <a:r>
              <a:rPr lang="cs-CZ" b="1" dirty="0" err="1">
                <a:solidFill>
                  <a:srgbClr val="307871"/>
                </a:solidFill>
                <a:latin typeface="Times New Roman" panose="02020603050405020304" pitchFamily="18" charset="0"/>
                <a:cs typeface="Times New Roman" panose="02020603050405020304" pitchFamily="18" charset="0"/>
              </a:rPr>
              <a:t>particular</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accounts</a:t>
            </a:r>
            <a:r>
              <a:rPr lang="cs-CZ" b="1" dirty="0">
                <a:solidFill>
                  <a:srgbClr val="307871"/>
                </a:solidFill>
                <a:latin typeface="Times New Roman" panose="02020603050405020304" pitchFamily="18" charset="0"/>
                <a:cs typeface="Times New Roman" panose="02020603050405020304" pitchFamily="18" charset="0"/>
              </a:rPr>
              <a:t> and </a:t>
            </a:r>
            <a:r>
              <a:rPr lang="cs-CZ" b="1" dirty="0" err="1">
                <a:solidFill>
                  <a:srgbClr val="307871"/>
                </a:solidFill>
                <a:latin typeface="Times New Roman" panose="02020603050405020304" pitchFamily="18" charset="0"/>
                <a:cs typeface="Times New Roman" panose="02020603050405020304" pitchFamily="18" charset="0"/>
              </a:rPr>
              <a:t>payments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payment</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instruments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insurance</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financial</a:t>
            </a:r>
            <a:r>
              <a:rPr lang="cs-CZ" b="1" dirty="0">
                <a:solidFill>
                  <a:srgbClr val="307871"/>
                </a:solidFill>
                <a:latin typeface="Times New Roman" panose="02020603050405020304" pitchFamily="18" charset="0"/>
                <a:cs typeface="Times New Roman" panose="02020603050405020304" pitchFamily="18" charset="0"/>
              </a:rPr>
              <a:t> and </a:t>
            </a:r>
            <a:r>
              <a:rPr lang="cs-CZ" b="1" dirty="0" err="1">
                <a:solidFill>
                  <a:srgbClr val="307871"/>
                </a:solidFill>
                <a:latin typeface="Times New Roman" panose="02020603050405020304" pitchFamily="18" charset="0"/>
                <a:cs typeface="Times New Roman" panose="02020603050405020304" pitchFamily="18" charset="0"/>
              </a:rPr>
              <a:t>capital</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markets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consulting</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services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loans</a:t>
            </a:r>
            <a:r>
              <a:rPr lang="cs-CZ" b="1" dirty="0">
                <a:solidFill>
                  <a:srgbClr val="307871"/>
                </a:solidFill>
                <a:latin typeface="Times New Roman" panose="02020603050405020304" pitchFamily="18" charset="0"/>
                <a:cs typeface="Times New Roman" panose="02020603050405020304" pitchFamily="18" charset="0"/>
              </a:rPr>
              <a:t> and </a:t>
            </a:r>
            <a:r>
              <a:rPr lang="cs-CZ" b="1" dirty="0" err="1">
                <a:solidFill>
                  <a:srgbClr val="307871"/>
                </a:solidFill>
                <a:latin typeface="Times New Roman" panose="02020603050405020304" pitchFamily="18" charset="0"/>
                <a:cs typeface="Times New Roman" panose="02020603050405020304" pitchFamily="18" charset="0"/>
              </a:rPr>
              <a:t>credits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saving</a:t>
            </a:r>
            <a:r>
              <a:rPr lang="cs-CZ" b="1" dirty="0">
                <a:solidFill>
                  <a:srgbClr val="307871"/>
                </a:solidFill>
                <a:latin typeface="Times New Roman" panose="02020603050405020304" pitchFamily="18" charset="0"/>
                <a:cs typeface="Times New Roman" panose="02020603050405020304" pitchFamily="18" charset="0"/>
              </a:rPr>
              <a:t> and </a:t>
            </a:r>
            <a:r>
              <a:rPr lang="cs-CZ" b="1" dirty="0" err="1">
                <a:solidFill>
                  <a:srgbClr val="307871"/>
                </a:solidFill>
                <a:latin typeface="Times New Roman" panose="02020603050405020304" pitchFamily="18" charset="0"/>
                <a:cs typeface="Times New Roman" panose="02020603050405020304" pitchFamily="18" charset="0"/>
              </a:rPr>
              <a:t>investments</a:t>
            </a:r>
            <a:r>
              <a:rPr lang="cs-CZ" b="1" dirty="0">
                <a:solidFill>
                  <a:srgbClr val="307871"/>
                </a:solidFill>
                <a:latin typeface="Times New Roman" panose="02020603050405020304" pitchFamily="18" charset="0"/>
                <a:cs typeface="Times New Roman" panose="02020603050405020304" pitchFamily="18" charset="0"/>
              </a:rPr>
              <a:t> and </a:t>
            </a:r>
            <a:r>
              <a:rPr lang="cs-CZ" b="1" dirty="0" err="1">
                <a:solidFill>
                  <a:srgbClr val="307871"/>
                </a:solidFill>
                <a:latin typeface="Times New Roman" panose="02020603050405020304" pitchFamily="18" charset="0"/>
                <a:cs typeface="Times New Roman" panose="02020603050405020304" pitchFamily="18" charset="0"/>
              </a:rPr>
              <a:t>housing</a:t>
            </a:r>
            <a:r>
              <a:rPr lang="cs-CZ" b="1" dirty="0">
                <a:solidFill>
                  <a:srgbClr val="307871"/>
                </a:solidFill>
                <a:latin typeface="Times New Roman" panose="02020603050405020304" pitchFamily="18" charset="0"/>
                <a:cs typeface="Times New Roman" panose="02020603050405020304" pitchFamily="18" charset="0"/>
              </a:rPr>
              <a:t>. </a:t>
            </a:r>
          </a:p>
          <a:p>
            <a:endParaRPr lang="cs-CZ" dirty="0"/>
          </a:p>
          <a:p>
            <a:endParaRPr lang="cs-CZ" b="1"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815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84082" y="449338"/>
            <a:ext cx="2417379" cy="461665"/>
          </a:xfrm>
          <a:prstGeom prst="rect">
            <a:avLst/>
          </a:prstGeom>
        </p:spPr>
        <p:txBody>
          <a:bodyPr wrap="square">
            <a:spAutoFit/>
          </a:bodyPr>
          <a:lstStyle/>
          <a:p>
            <a:pPr lvl="0">
              <a:defRPr/>
            </a:pPr>
            <a:r>
              <a:rPr lang="en-GB" sz="2400" kern="0" dirty="0">
                <a:solidFill>
                  <a:srgbClr val="307871"/>
                </a:solidFill>
                <a:latin typeface="Times New Roman"/>
              </a:rPr>
              <a:t>Conclusion</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220717" y="1460938"/>
            <a:ext cx="7399283" cy="1477328"/>
          </a:xfrm>
          <a:prstGeom prst="rect">
            <a:avLst/>
          </a:prstGeom>
        </p:spPr>
        <p:txBody>
          <a:bodyPr wrap="square">
            <a:spAutoFit/>
          </a:bodyPr>
          <a:lstStyle/>
          <a:p>
            <a:r>
              <a:rPr lang="cs-CZ" b="1" dirty="0" err="1">
                <a:solidFill>
                  <a:srgbClr val="307871"/>
                </a:solidFill>
                <a:latin typeface="Times New Roman" panose="02020603050405020304" pitchFamily="18" charset="0"/>
                <a:cs typeface="Times New Roman" panose="02020603050405020304" pitchFamily="18" charset="0"/>
              </a:rPr>
              <a:t>Keywords</a:t>
            </a:r>
            <a:r>
              <a:rPr lang="cs-CZ" b="1" dirty="0">
                <a:solidFill>
                  <a:srgbClr val="307871"/>
                </a:solidFill>
                <a:latin typeface="Times New Roman" panose="02020603050405020304" pitchFamily="18" charset="0"/>
                <a:cs typeface="Times New Roman" panose="02020603050405020304" pitchFamily="18" charset="0"/>
              </a:rPr>
              <a:t> in </a:t>
            </a:r>
            <a:r>
              <a:rPr lang="cs-CZ" b="1" dirty="0" err="1" smtClean="0">
                <a:solidFill>
                  <a:srgbClr val="307871"/>
                </a:solidFill>
                <a:latin typeface="Times New Roman" panose="02020603050405020304" pitchFamily="18" charset="0"/>
                <a:cs typeface="Times New Roman" panose="02020603050405020304" pitchFamily="18" charset="0"/>
              </a:rPr>
              <a:t>banks</a:t>
            </a:r>
            <a:endParaRPr lang="cs-CZ"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a:p>
            <a:r>
              <a:rPr lang="cs-CZ" b="1" dirty="0" err="1">
                <a:solidFill>
                  <a:srgbClr val="307871"/>
                </a:solidFill>
                <a:latin typeface="Times New Roman" panose="02020603050405020304" pitchFamily="18" charset="0"/>
                <a:cs typeface="Times New Roman" panose="02020603050405020304" pitchFamily="18" charset="0"/>
              </a:rPr>
              <a:t>Grammar</a:t>
            </a:r>
            <a:r>
              <a:rPr lang="cs-CZ" b="1" dirty="0">
                <a:solidFill>
                  <a:srgbClr val="307871"/>
                </a:solidFill>
                <a:latin typeface="Times New Roman" panose="02020603050405020304" pitchFamily="18" charset="0"/>
                <a:cs typeface="Times New Roman" panose="02020603050405020304" pitchFamily="18" charset="0"/>
              </a:rPr>
              <a:t> – </a:t>
            </a:r>
            <a:r>
              <a:rPr lang="cs-CZ" b="1" dirty="0" err="1" smtClean="0">
                <a:solidFill>
                  <a:srgbClr val="307871"/>
                </a:solidFill>
                <a:latin typeface="Times New Roman" panose="02020603050405020304" pitchFamily="18" charset="0"/>
                <a:cs typeface="Times New Roman" panose="02020603050405020304" pitchFamily="18" charset="0"/>
              </a:rPr>
              <a:t>passive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forms</a:t>
            </a:r>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a:p>
            <a:r>
              <a:rPr lang="cs-CZ" b="1" dirty="0" err="1" smtClean="0">
                <a:solidFill>
                  <a:srgbClr val="307871"/>
                </a:solidFill>
                <a:latin typeface="Times New Roman" panose="02020603050405020304" pitchFamily="18" charset="0"/>
                <a:cs typeface="Times New Roman" panose="02020603050405020304" pitchFamily="18" charset="0"/>
              </a:rPr>
              <a:t>Banks</a:t>
            </a:r>
            <a:r>
              <a:rPr lang="cs-CZ" b="1" dirty="0" smtClean="0">
                <a:solidFill>
                  <a:srgbClr val="307871"/>
                </a:solidFill>
                <a:latin typeface="Times New Roman" panose="02020603050405020304" pitchFamily="18" charset="0"/>
                <a:cs typeface="Times New Roman" panose="02020603050405020304" pitchFamily="18" charset="0"/>
              </a:rPr>
              <a:t>  </a:t>
            </a:r>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8750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15614" y="449338"/>
            <a:ext cx="3899338" cy="461665"/>
          </a:xfrm>
          <a:prstGeom prst="rect">
            <a:avLst/>
          </a:prstGeom>
        </p:spPr>
        <p:txBody>
          <a:bodyPr wrap="square">
            <a:spAutoFit/>
          </a:bodyPr>
          <a:lstStyle/>
          <a:p>
            <a:pPr lvl="0">
              <a:defRPr/>
            </a:pPr>
            <a:r>
              <a:rPr lang="en-GB" sz="2400" kern="0" dirty="0">
                <a:solidFill>
                  <a:srgbClr val="307871"/>
                </a:solidFill>
                <a:latin typeface="Times New Roman"/>
              </a:rPr>
              <a:t>Outline of the presentation</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1" y="1387366"/>
            <a:ext cx="7620001" cy="2031325"/>
          </a:xfrm>
          <a:prstGeom prst="rect">
            <a:avLst/>
          </a:prstGeom>
        </p:spPr>
        <p:txBody>
          <a:bodyPr wrap="square">
            <a:spAutoFit/>
          </a:bodyPr>
          <a:lstStyle/>
          <a:p>
            <a:pPr marL="285750" indent="-285750">
              <a:buFont typeface="Arial" panose="020B0604020202020204" pitchFamily="34" charset="0"/>
              <a:buChar char="•"/>
            </a:pPr>
            <a:r>
              <a:rPr lang="cs-CZ" b="1" dirty="0" err="1">
                <a:solidFill>
                  <a:srgbClr val="307871"/>
                </a:solidFill>
                <a:latin typeface="Times New Roman" panose="02020603050405020304" pitchFamily="18" charset="0"/>
                <a:cs typeface="Times New Roman" panose="02020603050405020304" pitchFamily="18" charset="0"/>
              </a:rPr>
              <a:t>Vocabulary</a:t>
            </a:r>
            <a:r>
              <a:rPr lang="cs-CZ" b="1" dirty="0">
                <a:solidFill>
                  <a:srgbClr val="307871"/>
                </a:solidFill>
                <a:latin typeface="Times New Roman" panose="02020603050405020304" pitchFamily="18" charset="0"/>
                <a:cs typeface="Times New Roman" panose="02020603050405020304" pitchFamily="18" charset="0"/>
              </a:rPr>
              <a:t> </a:t>
            </a:r>
            <a:endParaRPr lang="en-GB"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a:solidFill>
                  <a:srgbClr val="307871"/>
                </a:solidFill>
                <a:latin typeface="Times New Roman" panose="02020603050405020304" pitchFamily="18" charset="0"/>
                <a:cs typeface="Times New Roman" panose="02020603050405020304" pitchFamily="18" charset="0"/>
              </a:rPr>
              <a:t>Grammar</a:t>
            </a:r>
            <a:r>
              <a:rPr lang="cs-CZ" b="1" dirty="0">
                <a:solidFill>
                  <a:srgbClr val="307871"/>
                </a:solidFill>
                <a:latin typeface="Times New Roman" panose="02020603050405020304" pitchFamily="18" charset="0"/>
                <a:cs typeface="Times New Roman" panose="02020603050405020304" pitchFamily="18" charset="0"/>
              </a:rPr>
              <a:t> </a:t>
            </a:r>
            <a:endParaRPr lang="en-GB"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Passive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forms</a:t>
            </a:r>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smtClean="0">
                <a:solidFill>
                  <a:srgbClr val="307871"/>
                </a:solidFill>
                <a:latin typeface="Times New Roman" panose="02020603050405020304" pitchFamily="18" charset="0"/>
                <a:cs typeface="Times New Roman" panose="02020603050405020304" pitchFamily="18" charset="0"/>
              </a:rPr>
              <a:t>Banks</a:t>
            </a:r>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err="1">
                <a:solidFill>
                  <a:srgbClr val="307871"/>
                </a:solidFill>
                <a:latin typeface="Times New Roman" panose="02020603050405020304" pitchFamily="18" charset="0"/>
                <a:cs typeface="Times New Roman" panose="02020603050405020304" pitchFamily="18" charset="0"/>
              </a:rPr>
              <a:t>Conclusion</a:t>
            </a:r>
            <a:r>
              <a:rPr lang="cs-CZ" b="1">
                <a:solidFill>
                  <a:srgbClr val="307871"/>
                </a:solidFill>
                <a:latin typeface="Times New Roman" panose="02020603050405020304" pitchFamily="18" charset="0"/>
                <a:cs typeface="Times New Roman" panose="02020603050405020304" pitchFamily="18" charset="0"/>
              </a:rPr>
              <a:t> </a:t>
            </a:r>
          </a:p>
          <a:p>
            <a:r>
              <a:rPr lang="cs-CZ" b="1"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147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0" y="449338"/>
            <a:ext cx="2133600" cy="461665"/>
          </a:xfrm>
          <a:prstGeom prst="rect">
            <a:avLst/>
          </a:prstGeom>
        </p:spPr>
        <p:txBody>
          <a:bodyPr wrap="square">
            <a:spAutoFit/>
          </a:bodyPr>
          <a:lstStyle/>
          <a:p>
            <a:pPr lvl="0">
              <a:defRPr/>
            </a:pPr>
            <a:r>
              <a:rPr lang="cs-CZ" sz="2400" kern="0" dirty="0" err="1">
                <a:solidFill>
                  <a:srgbClr val="307871"/>
                </a:solidFill>
                <a:latin typeface="Times New Roman"/>
              </a:rPr>
              <a:t>Vocabulary</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210207" y="1529543"/>
            <a:ext cx="7409793" cy="4801314"/>
          </a:xfrm>
          <a:prstGeom prst="rect">
            <a:avLst/>
          </a:prstGeom>
        </p:spPr>
        <p:txBody>
          <a:bodyPr wrap="square">
            <a:spAutoFit/>
          </a:bodyPr>
          <a:lstStyle/>
          <a:p>
            <a:r>
              <a:rPr lang="cs-CZ" b="1" dirty="0" err="1">
                <a:solidFill>
                  <a:srgbClr val="307871"/>
                </a:solidFill>
                <a:latin typeface="Times New Roman" panose="02020603050405020304" pitchFamily="18" charset="0"/>
                <a:cs typeface="Times New Roman" panose="02020603050405020304" pitchFamily="18" charset="0"/>
              </a:rPr>
              <a:t>Keywords</a:t>
            </a:r>
            <a:r>
              <a:rPr lang="cs-CZ" b="1" dirty="0">
                <a:solidFill>
                  <a:srgbClr val="307871"/>
                </a:solidFill>
                <a:latin typeface="Times New Roman" panose="02020603050405020304" pitchFamily="18" charset="0"/>
                <a:cs typeface="Times New Roman" panose="02020603050405020304" pitchFamily="18" charset="0"/>
              </a:rPr>
              <a:t> in </a:t>
            </a:r>
            <a:r>
              <a:rPr lang="cs-CZ" b="1" dirty="0" err="1" smtClean="0">
                <a:solidFill>
                  <a:srgbClr val="307871"/>
                </a:solidFill>
                <a:latin typeface="Times New Roman" panose="02020603050405020304" pitchFamily="18" charset="0"/>
                <a:cs typeface="Times New Roman" panose="02020603050405020304" pitchFamily="18" charset="0"/>
              </a:rPr>
              <a:t>banks</a:t>
            </a:r>
            <a:r>
              <a:rPr lang="cs-CZ" b="1" dirty="0" smtClean="0">
                <a:solidFill>
                  <a:srgbClr val="307871"/>
                </a:solidFill>
                <a:latin typeface="Times New Roman" panose="02020603050405020304" pitchFamily="18" charset="0"/>
                <a:cs typeface="Times New Roman" panose="02020603050405020304" pitchFamily="18" charset="0"/>
              </a:rPr>
              <a:t>:</a:t>
            </a:r>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r>
              <a:rPr lang="cs-CZ" sz="1500" b="1" dirty="0" err="1" smtClean="0">
                <a:solidFill>
                  <a:srgbClr val="307871"/>
                </a:solidFill>
                <a:latin typeface="Times New Roman" panose="02020603050405020304" pitchFamily="18" charset="0"/>
                <a:cs typeface="Times New Roman" panose="02020603050405020304" pitchFamily="18" charset="0"/>
              </a:rPr>
              <a:t>Borrow</a:t>
            </a:r>
            <a:r>
              <a:rPr lang="cs-CZ" sz="1500" b="1" dirty="0" smtClean="0">
                <a:solidFill>
                  <a:srgbClr val="307871"/>
                </a:solidFill>
                <a:latin typeface="Times New Roman" panose="02020603050405020304" pitchFamily="18" charset="0"/>
                <a:cs typeface="Times New Roman" panose="02020603050405020304" pitchFamily="18" charset="0"/>
              </a:rPr>
              <a:t> -  půjčit si</a:t>
            </a:r>
          </a:p>
          <a:p>
            <a:r>
              <a:rPr lang="cs-CZ" sz="1500" b="1" dirty="0" err="1" smtClean="0">
                <a:solidFill>
                  <a:srgbClr val="307871"/>
                </a:solidFill>
                <a:latin typeface="Times New Roman" panose="02020603050405020304" pitchFamily="18" charset="0"/>
                <a:cs typeface="Times New Roman" panose="02020603050405020304" pitchFamily="18" charset="0"/>
              </a:rPr>
              <a:t>Borrower</a:t>
            </a:r>
            <a:r>
              <a:rPr lang="cs-CZ" sz="1500" b="1" dirty="0" smtClean="0">
                <a:solidFill>
                  <a:srgbClr val="307871"/>
                </a:solidFill>
                <a:latin typeface="Times New Roman" panose="02020603050405020304" pitchFamily="18" charset="0"/>
                <a:cs typeface="Times New Roman" panose="02020603050405020304" pitchFamily="18" charset="0"/>
              </a:rPr>
              <a:t> – vypůjčovatel, dlužník </a:t>
            </a:r>
          </a:p>
          <a:p>
            <a:r>
              <a:rPr lang="cs-CZ" sz="1500" b="1" dirty="0" err="1" smtClean="0">
                <a:solidFill>
                  <a:srgbClr val="307871"/>
                </a:solidFill>
                <a:latin typeface="Times New Roman" panose="02020603050405020304" pitchFamily="18" charset="0"/>
                <a:cs typeface="Times New Roman" panose="02020603050405020304" pitchFamily="18" charset="0"/>
              </a:rPr>
              <a:t>Charge</a:t>
            </a:r>
            <a:r>
              <a:rPr lang="cs-CZ" sz="1500" b="1" dirty="0" smtClean="0">
                <a:solidFill>
                  <a:srgbClr val="307871"/>
                </a:solidFill>
                <a:latin typeface="Times New Roman" panose="02020603050405020304" pitchFamily="18" charset="0"/>
                <a:cs typeface="Times New Roman" panose="02020603050405020304" pitchFamily="18" charset="0"/>
              </a:rPr>
              <a:t> – účtovat</a:t>
            </a:r>
          </a:p>
          <a:p>
            <a:r>
              <a:rPr lang="cs-CZ" sz="1500" b="1" dirty="0" err="1" smtClean="0">
                <a:solidFill>
                  <a:srgbClr val="307871"/>
                </a:solidFill>
                <a:latin typeface="Times New Roman" panose="02020603050405020304" pitchFamily="18" charset="0"/>
                <a:cs typeface="Times New Roman" panose="02020603050405020304" pitchFamily="18" charset="0"/>
              </a:rPr>
              <a:t>Conduct</a:t>
            </a:r>
            <a:r>
              <a:rPr lang="cs-CZ" sz="1500" b="1" dirty="0" smtClean="0">
                <a:solidFill>
                  <a:srgbClr val="307871"/>
                </a:solidFill>
                <a:latin typeface="Times New Roman" panose="02020603050405020304" pitchFamily="18" charset="0"/>
                <a:cs typeface="Times New Roman" panose="02020603050405020304" pitchFamily="18" charset="0"/>
              </a:rPr>
              <a:t> </a:t>
            </a:r>
            <a:r>
              <a:rPr lang="cs-CZ" sz="1500" b="1" dirty="0" err="1" smtClean="0">
                <a:solidFill>
                  <a:srgbClr val="307871"/>
                </a:solidFill>
                <a:latin typeface="Times New Roman" panose="02020603050405020304" pitchFamily="18" charset="0"/>
                <a:cs typeface="Times New Roman" panose="02020603050405020304" pitchFamily="18" charset="0"/>
              </a:rPr>
              <a:t>accounts</a:t>
            </a:r>
            <a:r>
              <a:rPr lang="cs-CZ" sz="1500" b="1" dirty="0" smtClean="0">
                <a:solidFill>
                  <a:srgbClr val="307871"/>
                </a:solidFill>
                <a:latin typeface="Times New Roman" panose="02020603050405020304" pitchFamily="18" charset="0"/>
                <a:cs typeface="Times New Roman" panose="02020603050405020304" pitchFamily="18" charset="0"/>
              </a:rPr>
              <a:t> – vést účty </a:t>
            </a:r>
          </a:p>
          <a:p>
            <a:r>
              <a:rPr lang="cs-CZ" sz="1500" b="1" dirty="0" err="1" smtClean="0">
                <a:solidFill>
                  <a:srgbClr val="307871"/>
                </a:solidFill>
                <a:latin typeface="Times New Roman" panose="02020603050405020304" pitchFamily="18" charset="0"/>
                <a:cs typeface="Times New Roman" panose="02020603050405020304" pitchFamily="18" charset="0"/>
              </a:rPr>
              <a:t>Credit</a:t>
            </a:r>
            <a:r>
              <a:rPr lang="cs-CZ" sz="1500" b="1" dirty="0" smtClean="0">
                <a:solidFill>
                  <a:srgbClr val="307871"/>
                </a:solidFill>
                <a:latin typeface="Times New Roman" panose="02020603050405020304" pitchFamily="18" charset="0"/>
                <a:cs typeface="Times New Roman" panose="02020603050405020304" pitchFamily="18" charset="0"/>
              </a:rPr>
              <a:t> – úvěr </a:t>
            </a:r>
          </a:p>
          <a:p>
            <a:r>
              <a:rPr lang="cs-CZ" sz="1500" b="1" dirty="0" smtClean="0">
                <a:solidFill>
                  <a:srgbClr val="307871"/>
                </a:solidFill>
                <a:latin typeface="Times New Roman" panose="02020603050405020304" pitchFamily="18" charset="0"/>
                <a:cs typeface="Times New Roman" panose="02020603050405020304" pitchFamily="18" charset="0"/>
              </a:rPr>
              <a:t>Deposit - vklad</a:t>
            </a:r>
          </a:p>
          <a:p>
            <a:r>
              <a:rPr lang="cs-CZ" sz="1500" b="1" dirty="0" err="1" smtClean="0">
                <a:solidFill>
                  <a:srgbClr val="307871"/>
                </a:solidFill>
                <a:latin typeface="Times New Roman" panose="02020603050405020304" pitchFamily="18" charset="0"/>
                <a:cs typeface="Times New Roman" panose="02020603050405020304" pitchFamily="18" charset="0"/>
              </a:rPr>
              <a:t>Lend</a:t>
            </a:r>
            <a:r>
              <a:rPr lang="cs-CZ" sz="1500" b="1" dirty="0" smtClean="0">
                <a:solidFill>
                  <a:srgbClr val="307871"/>
                </a:solidFill>
                <a:latin typeface="Times New Roman" panose="02020603050405020304" pitchFamily="18" charset="0"/>
                <a:cs typeface="Times New Roman" panose="02020603050405020304" pitchFamily="18" charset="0"/>
              </a:rPr>
              <a:t> – půjčit komu</a:t>
            </a:r>
            <a:endParaRPr lang="cs-CZ" sz="1500" b="1" dirty="0">
              <a:solidFill>
                <a:srgbClr val="307871"/>
              </a:solidFill>
              <a:latin typeface="Times New Roman" panose="02020603050405020304" pitchFamily="18" charset="0"/>
              <a:cs typeface="Times New Roman" panose="02020603050405020304" pitchFamily="18" charset="0"/>
            </a:endParaRPr>
          </a:p>
          <a:p>
            <a:r>
              <a:rPr lang="cs-CZ" sz="1500" b="1" dirty="0" err="1" smtClean="0">
                <a:solidFill>
                  <a:srgbClr val="307871"/>
                </a:solidFill>
                <a:latin typeface="Times New Roman" panose="02020603050405020304" pitchFamily="18" charset="0"/>
                <a:cs typeface="Times New Roman" panose="02020603050405020304" pitchFamily="18" charset="0"/>
              </a:rPr>
              <a:t>Loan</a:t>
            </a:r>
            <a:r>
              <a:rPr lang="cs-CZ" sz="1500" b="1" dirty="0" smtClean="0">
                <a:solidFill>
                  <a:srgbClr val="307871"/>
                </a:solidFill>
                <a:latin typeface="Times New Roman" panose="02020603050405020304" pitchFamily="18" charset="0"/>
                <a:cs typeface="Times New Roman" panose="02020603050405020304" pitchFamily="18" charset="0"/>
              </a:rPr>
              <a:t> – půjčka</a:t>
            </a:r>
            <a:endParaRPr lang="cs-CZ" sz="1500" b="1" dirty="0">
              <a:solidFill>
                <a:srgbClr val="307871"/>
              </a:solidFill>
              <a:latin typeface="Times New Roman" panose="02020603050405020304" pitchFamily="18" charset="0"/>
              <a:cs typeface="Times New Roman" panose="02020603050405020304" pitchFamily="18" charset="0"/>
            </a:endParaRPr>
          </a:p>
          <a:p>
            <a:r>
              <a:rPr lang="cs-CZ" sz="1500" b="1" dirty="0" err="1" smtClean="0">
                <a:solidFill>
                  <a:srgbClr val="307871"/>
                </a:solidFill>
                <a:latin typeface="Times New Roman" panose="02020603050405020304" pitchFamily="18" charset="0"/>
                <a:cs typeface="Times New Roman" panose="02020603050405020304" pitchFamily="18" charset="0"/>
              </a:rPr>
              <a:t>Insurance</a:t>
            </a:r>
            <a:r>
              <a:rPr lang="cs-CZ" sz="1500" b="1" dirty="0" smtClean="0">
                <a:solidFill>
                  <a:srgbClr val="307871"/>
                </a:solidFill>
                <a:latin typeface="Times New Roman" panose="02020603050405020304" pitchFamily="18" charset="0"/>
                <a:cs typeface="Times New Roman" panose="02020603050405020304" pitchFamily="18" charset="0"/>
              </a:rPr>
              <a:t> – pojištění </a:t>
            </a:r>
          </a:p>
          <a:p>
            <a:r>
              <a:rPr lang="cs-CZ" sz="1500" b="1" dirty="0" err="1" smtClean="0">
                <a:solidFill>
                  <a:srgbClr val="307871"/>
                </a:solidFill>
                <a:latin typeface="Times New Roman" panose="02020603050405020304" pitchFamily="18" charset="0"/>
                <a:cs typeface="Times New Roman" panose="02020603050405020304" pitchFamily="18" charset="0"/>
              </a:rPr>
              <a:t>Inventory</a:t>
            </a:r>
            <a:r>
              <a:rPr lang="cs-CZ" sz="1500" b="1" dirty="0" smtClean="0">
                <a:solidFill>
                  <a:srgbClr val="307871"/>
                </a:solidFill>
                <a:latin typeface="Times New Roman" panose="02020603050405020304" pitchFamily="18" charset="0"/>
                <a:cs typeface="Times New Roman" panose="02020603050405020304" pitchFamily="18" charset="0"/>
              </a:rPr>
              <a:t> </a:t>
            </a:r>
            <a:r>
              <a:rPr lang="cs-CZ" sz="1500" b="1" dirty="0">
                <a:solidFill>
                  <a:srgbClr val="307871"/>
                </a:solidFill>
                <a:latin typeface="Times New Roman" panose="02020603050405020304" pitchFamily="18" charset="0"/>
                <a:cs typeface="Times New Roman" panose="02020603050405020304" pitchFamily="18" charset="0"/>
              </a:rPr>
              <a:t>– zásoba (zboží na skladě)  	</a:t>
            </a:r>
          </a:p>
          <a:p>
            <a:r>
              <a:rPr lang="cs-CZ" sz="1500" b="1" dirty="0" err="1" smtClean="0">
                <a:solidFill>
                  <a:srgbClr val="307871"/>
                </a:solidFill>
                <a:latin typeface="Times New Roman" panose="02020603050405020304" pitchFamily="18" charset="0"/>
                <a:cs typeface="Times New Roman" panose="02020603050405020304" pitchFamily="18" charset="0"/>
              </a:rPr>
              <a:t>Mortgage</a:t>
            </a:r>
            <a:r>
              <a:rPr lang="cs-CZ" sz="1500" b="1" dirty="0" smtClean="0">
                <a:solidFill>
                  <a:srgbClr val="307871"/>
                </a:solidFill>
                <a:latin typeface="Times New Roman" panose="02020603050405020304" pitchFamily="18" charset="0"/>
                <a:cs typeface="Times New Roman" panose="02020603050405020304" pitchFamily="18" charset="0"/>
              </a:rPr>
              <a:t> – hypotéka </a:t>
            </a:r>
          </a:p>
          <a:p>
            <a:r>
              <a:rPr lang="cs-CZ" sz="1500" b="1" dirty="0" err="1" smtClean="0">
                <a:solidFill>
                  <a:srgbClr val="307871"/>
                </a:solidFill>
                <a:latin typeface="Times New Roman" panose="02020603050405020304" pitchFamily="18" charset="0"/>
                <a:cs typeface="Times New Roman" panose="02020603050405020304" pitchFamily="18" charset="0"/>
              </a:rPr>
              <a:t>Payment</a:t>
            </a:r>
            <a:r>
              <a:rPr lang="cs-CZ" sz="1500" b="1" dirty="0" smtClean="0">
                <a:solidFill>
                  <a:srgbClr val="307871"/>
                </a:solidFill>
                <a:latin typeface="Times New Roman" panose="02020603050405020304" pitchFamily="18" charset="0"/>
                <a:cs typeface="Times New Roman" panose="02020603050405020304" pitchFamily="18" charset="0"/>
              </a:rPr>
              <a:t> – platba </a:t>
            </a:r>
          </a:p>
          <a:p>
            <a:r>
              <a:rPr lang="cs-CZ" sz="1500" b="1" dirty="0" smtClean="0">
                <a:solidFill>
                  <a:srgbClr val="307871"/>
                </a:solidFill>
                <a:latin typeface="Times New Roman" panose="02020603050405020304" pitchFamily="18" charset="0"/>
                <a:cs typeface="Times New Roman" panose="02020603050405020304" pitchFamily="18" charset="0"/>
              </a:rPr>
              <a:t>Profit - zisk</a:t>
            </a:r>
          </a:p>
          <a:p>
            <a:r>
              <a:rPr lang="cs-CZ" sz="1500" b="1" dirty="0" err="1" smtClean="0">
                <a:solidFill>
                  <a:srgbClr val="307871"/>
                </a:solidFill>
                <a:latin typeface="Times New Roman" panose="02020603050405020304" pitchFamily="18" charset="0"/>
                <a:cs typeface="Times New Roman" panose="02020603050405020304" pitchFamily="18" charset="0"/>
              </a:rPr>
              <a:t>Purchase</a:t>
            </a:r>
            <a:r>
              <a:rPr lang="cs-CZ" sz="1500" b="1" dirty="0" smtClean="0">
                <a:solidFill>
                  <a:srgbClr val="307871"/>
                </a:solidFill>
                <a:latin typeface="Times New Roman" panose="02020603050405020304" pitchFamily="18" charset="0"/>
                <a:cs typeface="Times New Roman" panose="02020603050405020304" pitchFamily="18" charset="0"/>
              </a:rPr>
              <a:t> – koupě </a:t>
            </a:r>
          </a:p>
          <a:p>
            <a:r>
              <a:rPr lang="cs-CZ" sz="1500" b="1" dirty="0" err="1" smtClean="0">
                <a:solidFill>
                  <a:srgbClr val="307871"/>
                </a:solidFill>
                <a:latin typeface="Times New Roman" panose="02020603050405020304" pitchFamily="18" charset="0"/>
                <a:cs typeface="Times New Roman" panose="02020603050405020304" pitchFamily="18" charset="0"/>
              </a:rPr>
              <a:t>Render</a:t>
            </a:r>
            <a:r>
              <a:rPr lang="cs-CZ" sz="1500" b="1" dirty="0" smtClean="0">
                <a:solidFill>
                  <a:srgbClr val="307871"/>
                </a:solidFill>
                <a:latin typeface="Times New Roman" panose="02020603050405020304" pitchFamily="18" charset="0"/>
                <a:cs typeface="Times New Roman" panose="02020603050405020304" pitchFamily="18" charset="0"/>
              </a:rPr>
              <a:t> </a:t>
            </a:r>
            <a:r>
              <a:rPr lang="cs-CZ" sz="1500" b="1" dirty="0" err="1" smtClean="0">
                <a:solidFill>
                  <a:srgbClr val="307871"/>
                </a:solidFill>
                <a:latin typeface="Times New Roman" panose="02020603050405020304" pitchFamily="18" charset="0"/>
                <a:cs typeface="Times New Roman" panose="02020603050405020304" pitchFamily="18" charset="0"/>
              </a:rPr>
              <a:t>services</a:t>
            </a:r>
            <a:r>
              <a:rPr lang="cs-CZ" sz="1500" b="1" dirty="0" smtClean="0">
                <a:solidFill>
                  <a:srgbClr val="307871"/>
                </a:solidFill>
                <a:latin typeface="Times New Roman" panose="02020603050405020304" pitchFamily="18" charset="0"/>
                <a:cs typeface="Times New Roman" panose="02020603050405020304" pitchFamily="18" charset="0"/>
              </a:rPr>
              <a:t> – poskytovat služby </a:t>
            </a:r>
          </a:p>
          <a:p>
            <a:r>
              <a:rPr lang="cs-CZ" sz="1500" b="1" dirty="0" err="1" smtClean="0">
                <a:solidFill>
                  <a:srgbClr val="307871"/>
                </a:solidFill>
                <a:latin typeface="Times New Roman" panose="02020603050405020304" pitchFamily="18" charset="0"/>
                <a:cs typeface="Times New Roman" panose="02020603050405020304" pitchFamily="18" charset="0"/>
              </a:rPr>
              <a:t>Saving</a:t>
            </a:r>
            <a:r>
              <a:rPr lang="cs-CZ" sz="1500" b="1" dirty="0" smtClean="0">
                <a:solidFill>
                  <a:srgbClr val="307871"/>
                </a:solidFill>
                <a:latin typeface="Times New Roman" panose="02020603050405020304" pitchFamily="18" charset="0"/>
                <a:cs typeface="Times New Roman" panose="02020603050405020304" pitchFamily="18" charset="0"/>
              </a:rPr>
              <a:t> – spoření </a:t>
            </a:r>
          </a:p>
          <a:p>
            <a:r>
              <a:rPr lang="cs-CZ" sz="1500" b="1" dirty="0" err="1" smtClean="0">
                <a:solidFill>
                  <a:srgbClr val="307871"/>
                </a:solidFill>
                <a:latin typeface="Times New Roman" panose="02020603050405020304" pitchFamily="18" charset="0"/>
                <a:cs typeface="Times New Roman" panose="02020603050405020304" pitchFamily="18" charset="0"/>
              </a:rPr>
              <a:t>Securities</a:t>
            </a:r>
            <a:r>
              <a:rPr lang="cs-CZ" sz="1500" b="1" dirty="0" smtClean="0">
                <a:solidFill>
                  <a:srgbClr val="307871"/>
                </a:solidFill>
                <a:latin typeface="Times New Roman" panose="02020603050405020304" pitchFamily="18" charset="0"/>
                <a:cs typeface="Times New Roman" panose="02020603050405020304" pitchFamily="18" charset="0"/>
              </a:rPr>
              <a:t> – cenné papíry </a:t>
            </a:r>
          </a:p>
          <a:p>
            <a:r>
              <a:rPr lang="cs-CZ" sz="1500" b="1" dirty="0" err="1" smtClean="0">
                <a:solidFill>
                  <a:srgbClr val="307871"/>
                </a:solidFill>
                <a:latin typeface="Times New Roman" panose="02020603050405020304" pitchFamily="18" charset="0"/>
                <a:cs typeface="Times New Roman" panose="02020603050405020304" pitchFamily="18" charset="0"/>
              </a:rPr>
              <a:t>Wide</a:t>
            </a:r>
            <a:r>
              <a:rPr lang="cs-CZ" sz="1500" b="1" dirty="0" smtClean="0">
                <a:solidFill>
                  <a:srgbClr val="307871"/>
                </a:solidFill>
                <a:latin typeface="Times New Roman" panose="02020603050405020304" pitchFamily="18" charset="0"/>
                <a:cs typeface="Times New Roman" panose="02020603050405020304" pitchFamily="18" charset="0"/>
              </a:rPr>
              <a:t> </a:t>
            </a:r>
            <a:r>
              <a:rPr lang="cs-CZ" sz="1500" b="1" dirty="0" err="1" smtClean="0">
                <a:solidFill>
                  <a:srgbClr val="307871"/>
                </a:solidFill>
                <a:latin typeface="Times New Roman" panose="02020603050405020304" pitchFamily="18" charset="0"/>
                <a:cs typeface="Times New Roman" panose="02020603050405020304" pitchFamily="18" charset="0"/>
              </a:rPr>
              <a:t>range</a:t>
            </a:r>
            <a:r>
              <a:rPr lang="cs-CZ" sz="1500" b="1" dirty="0" smtClean="0">
                <a:solidFill>
                  <a:srgbClr val="307871"/>
                </a:solidFill>
                <a:latin typeface="Times New Roman" panose="02020603050405020304" pitchFamily="18" charset="0"/>
                <a:cs typeface="Times New Roman" panose="02020603050405020304" pitchFamily="18" charset="0"/>
              </a:rPr>
              <a:t> </a:t>
            </a:r>
            <a:r>
              <a:rPr lang="cs-CZ" sz="1500" b="1" dirty="0" err="1" smtClean="0">
                <a:solidFill>
                  <a:srgbClr val="307871"/>
                </a:solidFill>
                <a:latin typeface="Times New Roman" panose="02020603050405020304" pitchFamily="18" charset="0"/>
                <a:cs typeface="Times New Roman" panose="02020603050405020304" pitchFamily="18" charset="0"/>
              </a:rPr>
              <a:t>of</a:t>
            </a:r>
            <a:r>
              <a:rPr lang="cs-CZ" sz="1500" b="1" dirty="0" smtClean="0">
                <a:solidFill>
                  <a:srgbClr val="307871"/>
                </a:solidFill>
                <a:latin typeface="Times New Roman" panose="02020603050405020304" pitchFamily="18" charset="0"/>
                <a:cs typeface="Times New Roman" panose="02020603050405020304" pitchFamily="18" charset="0"/>
              </a:rPr>
              <a:t> </a:t>
            </a:r>
            <a:r>
              <a:rPr lang="cs-CZ" sz="1500" b="1" dirty="0" err="1" smtClean="0">
                <a:solidFill>
                  <a:srgbClr val="307871"/>
                </a:solidFill>
                <a:latin typeface="Times New Roman" panose="02020603050405020304" pitchFamily="18" charset="0"/>
                <a:cs typeface="Times New Roman" panose="02020603050405020304" pitchFamily="18" charset="0"/>
              </a:rPr>
              <a:t>products</a:t>
            </a:r>
            <a:r>
              <a:rPr lang="cs-CZ" sz="1500" b="1" dirty="0" smtClean="0">
                <a:solidFill>
                  <a:srgbClr val="307871"/>
                </a:solidFill>
                <a:latin typeface="Times New Roman" panose="02020603050405020304" pitchFamily="18" charset="0"/>
                <a:cs typeface="Times New Roman" panose="02020603050405020304" pitchFamily="18" charset="0"/>
              </a:rPr>
              <a:t> – široká škála výrobků </a:t>
            </a:r>
          </a:p>
        </p:txBody>
      </p:sp>
    </p:spTree>
    <p:extLst>
      <p:ext uri="{BB962C8B-B14F-4D97-AF65-F5344CB8AC3E}">
        <p14:creationId xmlns:p14="http://schemas.microsoft.com/office/powerpoint/2010/main" val="353943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73572" y="449338"/>
            <a:ext cx="3773214" cy="461665"/>
          </a:xfrm>
          <a:prstGeom prst="rect">
            <a:avLst/>
          </a:prstGeom>
        </p:spPr>
        <p:txBody>
          <a:bodyPr wrap="square">
            <a:spAutoFit/>
          </a:bodyPr>
          <a:lstStyle/>
          <a:p>
            <a:pPr lvl="0">
              <a:defRPr/>
            </a:pPr>
            <a:r>
              <a:rPr lang="cs-CZ" sz="2400" kern="0" dirty="0" err="1">
                <a:solidFill>
                  <a:srgbClr val="307871"/>
                </a:solidFill>
                <a:latin typeface="Times New Roman"/>
              </a:rPr>
              <a:t>Grammar</a:t>
            </a:r>
            <a:r>
              <a:rPr lang="cs-CZ" sz="2400" kern="0" dirty="0">
                <a:solidFill>
                  <a:srgbClr val="307871"/>
                </a:solidFill>
                <a:latin typeface="Times New Roman"/>
              </a:rPr>
              <a:t> </a:t>
            </a:r>
            <a:r>
              <a:rPr lang="cs-CZ" sz="2400" kern="0" dirty="0" smtClean="0">
                <a:solidFill>
                  <a:srgbClr val="307871"/>
                </a:solidFill>
                <a:latin typeface="Times New Roman"/>
              </a:rPr>
              <a:t>– </a:t>
            </a:r>
            <a:r>
              <a:rPr lang="cs-CZ" sz="2400" kern="0" dirty="0" err="1" smtClean="0">
                <a:solidFill>
                  <a:srgbClr val="307871"/>
                </a:solidFill>
                <a:latin typeface="Times New Roman"/>
              </a:rPr>
              <a:t>passive</a:t>
            </a:r>
            <a:r>
              <a:rPr lang="cs-CZ" sz="2400" kern="0" dirty="0" smtClean="0">
                <a:solidFill>
                  <a:srgbClr val="307871"/>
                </a:solidFill>
                <a:latin typeface="Times New Roman"/>
              </a:rPr>
              <a:t> </a:t>
            </a:r>
            <a:r>
              <a:rPr lang="cs-CZ" sz="2400" kern="0" dirty="0" err="1" smtClean="0">
                <a:solidFill>
                  <a:srgbClr val="307871"/>
                </a:solidFill>
                <a:latin typeface="Times New Roman"/>
              </a:rPr>
              <a:t>forms</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147145" y="1296786"/>
            <a:ext cx="7472855" cy="4801314"/>
          </a:xfrm>
          <a:prstGeom prst="rect">
            <a:avLst/>
          </a:prstGeom>
        </p:spPr>
        <p:txBody>
          <a:bodyPr wrap="square">
            <a:spAutoFit/>
          </a:bodyPr>
          <a:lstStyle/>
          <a:p>
            <a:r>
              <a:rPr lang="cs-CZ" b="1" dirty="0" err="1" smtClean="0">
                <a:solidFill>
                  <a:srgbClr val="307871"/>
                </a:solidFill>
                <a:latin typeface="Times New Roman" panose="02020603050405020304" pitchFamily="18" charset="0"/>
                <a:cs typeface="Times New Roman" panose="02020603050405020304" pitchFamily="18" charset="0"/>
              </a:rPr>
              <a:t>Passive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forms</a:t>
            </a:r>
            <a:r>
              <a:rPr lang="cs-CZ" b="1" dirty="0" smtClean="0">
                <a:solidFill>
                  <a:srgbClr val="307871"/>
                </a:solidFill>
                <a:latin typeface="Times New Roman" panose="02020603050405020304" pitchFamily="18" charset="0"/>
                <a:cs typeface="Times New Roman" panose="02020603050405020304" pitchFamily="18" charset="0"/>
              </a:rPr>
              <a:t> in </a:t>
            </a:r>
            <a:r>
              <a:rPr lang="cs-CZ" b="1" dirty="0" err="1" smtClean="0">
                <a:solidFill>
                  <a:srgbClr val="307871"/>
                </a:solidFill>
                <a:latin typeface="Times New Roman" panose="02020603050405020304" pitchFamily="18" charset="0"/>
                <a:cs typeface="Times New Roman" panose="02020603050405020304" pitchFamily="18" charset="0"/>
              </a:rPr>
              <a:t>English</a:t>
            </a:r>
            <a:r>
              <a:rPr lang="cs-CZ" b="1" dirty="0" smtClean="0">
                <a:solidFill>
                  <a:srgbClr val="307871"/>
                </a:solidFill>
                <a:latin typeface="Times New Roman" panose="02020603050405020304" pitchFamily="18" charset="0"/>
                <a:cs typeface="Times New Roman" panose="02020603050405020304" pitchFamily="18" charset="0"/>
              </a:rPr>
              <a:t> show a </a:t>
            </a:r>
            <a:r>
              <a:rPr lang="en-US" b="1" dirty="0" smtClean="0">
                <a:solidFill>
                  <a:srgbClr val="307871"/>
                </a:solidFill>
                <a:latin typeface="Times New Roman" panose="02020603050405020304" pitchFamily="18" charset="0"/>
                <a:cs typeface="Times New Roman" panose="02020603050405020304" pitchFamily="18" charset="0"/>
              </a:rPr>
              <a:t>similar </a:t>
            </a:r>
            <a:r>
              <a:rPr lang="en-US" b="1" dirty="0">
                <a:solidFill>
                  <a:srgbClr val="307871"/>
                </a:solidFill>
                <a:latin typeface="Times New Roman" panose="02020603050405020304" pitchFamily="18" charset="0"/>
                <a:cs typeface="Times New Roman" panose="02020603050405020304" pitchFamily="18" charset="0"/>
              </a:rPr>
              <a:t>use as in </a:t>
            </a:r>
            <a:r>
              <a:rPr lang="en-US" b="1" dirty="0" smtClean="0">
                <a:solidFill>
                  <a:srgbClr val="307871"/>
                </a:solidFill>
                <a:latin typeface="Times New Roman" panose="02020603050405020304" pitchFamily="18" charset="0"/>
                <a:cs typeface="Times New Roman" panose="02020603050405020304" pitchFamily="18" charset="0"/>
              </a:rPr>
              <a:t>Czech. </a:t>
            </a:r>
            <a:r>
              <a:rPr lang="cs-CZ" b="1" dirty="0" smtClean="0">
                <a:solidFill>
                  <a:srgbClr val="307871"/>
                </a:solidFill>
                <a:latin typeface="Times New Roman" panose="02020603050405020304" pitchFamily="18" charset="0"/>
                <a:cs typeface="Times New Roman" panose="02020603050405020304" pitchFamily="18" charset="0"/>
              </a:rPr>
              <a:t>In most </a:t>
            </a:r>
            <a:r>
              <a:rPr lang="cs-CZ" b="1" dirty="0" err="1" smtClean="0">
                <a:solidFill>
                  <a:srgbClr val="307871"/>
                </a:solidFill>
                <a:latin typeface="Times New Roman" panose="02020603050405020304" pitchFamily="18" charset="0"/>
                <a:cs typeface="Times New Roman" panose="02020603050405020304" pitchFamily="18" charset="0"/>
              </a:rPr>
              <a:t>passive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sentences</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the</a:t>
            </a:r>
            <a:r>
              <a:rPr lang="cs-CZ" b="1" dirty="0" smtClean="0">
                <a:solidFill>
                  <a:srgbClr val="307871"/>
                </a:solidFill>
                <a:latin typeface="Times New Roman" panose="02020603050405020304" pitchFamily="18" charset="0"/>
                <a:cs typeface="Times New Roman" panose="02020603050405020304" pitchFamily="18" charset="0"/>
              </a:rPr>
              <a:t> agent </a:t>
            </a:r>
            <a:r>
              <a:rPr lang="cs-CZ" b="1" dirty="0" err="1" smtClean="0">
                <a:solidFill>
                  <a:srgbClr val="307871"/>
                </a:solidFill>
                <a:latin typeface="Times New Roman" panose="02020603050405020304" pitchFamily="18" charset="0"/>
                <a:cs typeface="Times New Roman" panose="02020603050405020304" pitchFamily="18" charset="0"/>
              </a:rPr>
              <a:t>is</a:t>
            </a:r>
            <a:r>
              <a:rPr lang="cs-CZ" b="1" dirty="0" smtClean="0">
                <a:solidFill>
                  <a:srgbClr val="307871"/>
                </a:solidFill>
                <a:latin typeface="Times New Roman" panose="02020603050405020304" pitchFamily="18" charset="0"/>
                <a:cs typeface="Times New Roman" panose="02020603050405020304" pitchFamily="18" charset="0"/>
              </a:rPr>
              <a:t> not </a:t>
            </a:r>
            <a:r>
              <a:rPr lang="cs-CZ" b="1" dirty="0" err="1" smtClean="0">
                <a:solidFill>
                  <a:srgbClr val="307871"/>
                </a:solidFill>
                <a:latin typeface="Times New Roman" panose="02020603050405020304" pitchFamily="18" charset="0"/>
                <a:cs typeface="Times New Roman" panose="02020603050405020304" pitchFamily="18" charset="0"/>
              </a:rPr>
              <a:t>mentioned</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Further</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passive</a:t>
            </a:r>
            <a:r>
              <a:rPr lang="cs-CZ" b="1" dirty="0" smtClean="0">
                <a:solidFill>
                  <a:srgbClr val="307871"/>
                </a:solidFill>
                <a:latin typeface="Times New Roman" panose="02020603050405020304" pitchFamily="18" charset="0"/>
                <a:cs typeface="Times New Roman" panose="02020603050405020304" pitchFamily="18" charset="0"/>
              </a:rPr>
              <a:t> </a:t>
            </a:r>
            <a:r>
              <a:rPr lang="cs-CZ" b="1" dirty="0" err="1" smtClean="0">
                <a:solidFill>
                  <a:srgbClr val="307871"/>
                </a:solidFill>
                <a:latin typeface="Times New Roman" panose="02020603050405020304" pitchFamily="18" charset="0"/>
                <a:cs typeface="Times New Roman" panose="02020603050405020304" pitchFamily="18" charset="0"/>
              </a:rPr>
              <a:t>forms</a:t>
            </a:r>
            <a:r>
              <a:rPr lang="cs-CZ" b="1" dirty="0" smtClean="0">
                <a:solidFill>
                  <a:srgbClr val="307871"/>
                </a:solidFill>
                <a:latin typeface="Times New Roman" panose="02020603050405020304" pitchFamily="18" charset="0"/>
                <a:cs typeface="Times New Roman" panose="02020603050405020304" pitchFamily="18" charset="0"/>
              </a:rPr>
              <a:t> are </a:t>
            </a:r>
            <a:r>
              <a:rPr lang="cs-CZ" b="1" dirty="0" err="1" smtClean="0">
                <a:solidFill>
                  <a:srgbClr val="307871"/>
                </a:solidFill>
                <a:latin typeface="Times New Roman" panose="02020603050405020304" pitchFamily="18" charset="0"/>
                <a:cs typeface="Times New Roman" panose="02020603050405020304" pitchFamily="18" charset="0"/>
              </a:rPr>
              <a:t>used</a:t>
            </a:r>
            <a:r>
              <a:rPr lang="cs-CZ" b="1" dirty="0" smtClean="0">
                <a:solidFill>
                  <a:srgbClr val="307871"/>
                </a:solidFill>
                <a:latin typeface="Times New Roman" panose="02020603050405020304" pitchFamily="18" charset="0"/>
                <a:cs typeface="Times New Roman" panose="02020603050405020304" pitchFamily="18" charset="0"/>
              </a:rPr>
              <a:t>:</a:t>
            </a:r>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r>
              <a:rPr lang="en-US" b="1" dirty="0">
                <a:solidFill>
                  <a:srgbClr val="307871"/>
                </a:solidFill>
                <a:latin typeface="Times New Roman" panose="02020603050405020304" pitchFamily="18" charset="0"/>
                <a:cs typeface="Times New Roman" panose="02020603050405020304" pitchFamily="18" charset="0"/>
              </a:rPr>
              <a:t>1 / if the person performing the action is unknown, unimportant or obvious from the context</a:t>
            </a:r>
            <a:endParaRPr lang="cs-CZ" b="1" i="1" dirty="0" smtClean="0">
              <a:solidFill>
                <a:srgbClr val="307871"/>
              </a:solidFill>
              <a:latin typeface="Times New Roman" panose="02020603050405020304" pitchFamily="18" charset="0"/>
              <a:cs typeface="Times New Roman" panose="02020603050405020304" pitchFamily="18" charset="0"/>
            </a:endParaRPr>
          </a:p>
          <a:p>
            <a:endParaRPr lang="cs-CZ" b="1" i="1" dirty="0" smtClean="0">
              <a:solidFill>
                <a:srgbClr val="307871"/>
              </a:solidFill>
              <a:latin typeface="Times New Roman" panose="02020603050405020304" pitchFamily="18" charset="0"/>
              <a:cs typeface="Times New Roman" panose="02020603050405020304" pitchFamily="18" charset="0"/>
            </a:endParaRPr>
          </a:p>
          <a:p>
            <a:r>
              <a:rPr lang="en-US" b="1" dirty="0">
                <a:solidFill>
                  <a:srgbClr val="307871"/>
                </a:solidFill>
                <a:latin typeface="Times New Roman" panose="02020603050405020304" pitchFamily="18" charset="0"/>
                <a:cs typeface="Times New Roman" panose="02020603050405020304" pitchFamily="18" charset="0"/>
              </a:rPr>
              <a:t>2 / if the action itself is more important than the person who performed the action (newspaper headlines, news, instructions, formal warnings, advertisements, etc.)</a:t>
            </a:r>
            <a:endParaRPr lang="cs-CZ" b="1" i="1" dirty="0" smtClean="0">
              <a:solidFill>
                <a:srgbClr val="307871"/>
              </a:solidFill>
              <a:latin typeface="Times New Roman" panose="02020603050405020304" pitchFamily="18" charset="0"/>
              <a:cs typeface="Times New Roman" panose="02020603050405020304" pitchFamily="18" charset="0"/>
            </a:endParaRPr>
          </a:p>
          <a:p>
            <a:endParaRPr lang="cs-CZ" b="1" i="1" dirty="0">
              <a:solidFill>
                <a:srgbClr val="307871"/>
              </a:solidFill>
              <a:latin typeface="Times New Roman" panose="02020603050405020304" pitchFamily="18" charset="0"/>
              <a:cs typeface="Times New Roman" panose="02020603050405020304" pitchFamily="18" charset="0"/>
            </a:endParaRPr>
          </a:p>
          <a:p>
            <a:r>
              <a:rPr lang="en-US" b="1" dirty="0">
                <a:solidFill>
                  <a:srgbClr val="307871"/>
                </a:solidFill>
                <a:latin typeface="Times New Roman" panose="02020603050405020304" pitchFamily="18" charset="0"/>
                <a:cs typeface="Times New Roman" panose="02020603050405020304" pitchFamily="18" charset="0"/>
              </a:rPr>
              <a:t>3 / if we want our expression to sound more polite</a:t>
            </a:r>
            <a:endParaRPr lang="cs-CZ" b="1" i="1" dirty="0" smtClean="0">
              <a:solidFill>
                <a:srgbClr val="307871"/>
              </a:solidFill>
              <a:latin typeface="Times New Roman" panose="02020603050405020304" pitchFamily="18" charset="0"/>
              <a:cs typeface="Times New Roman" panose="02020603050405020304" pitchFamily="18" charset="0"/>
            </a:endParaRPr>
          </a:p>
          <a:p>
            <a:endParaRPr lang="cs-CZ" b="1" i="1" dirty="0" smtClean="0">
              <a:solidFill>
                <a:srgbClr val="307871"/>
              </a:solidFill>
              <a:latin typeface="Times New Roman" panose="02020603050405020304" pitchFamily="18" charset="0"/>
              <a:cs typeface="Times New Roman" panose="02020603050405020304" pitchFamily="18" charset="0"/>
            </a:endParaRPr>
          </a:p>
          <a:p>
            <a:r>
              <a:rPr lang="en-US" b="1" dirty="0">
                <a:solidFill>
                  <a:srgbClr val="307871"/>
                </a:solidFill>
                <a:latin typeface="Times New Roman" panose="02020603050405020304" pitchFamily="18" charset="0"/>
                <a:cs typeface="Times New Roman" panose="02020603050405020304" pitchFamily="18" charset="0"/>
              </a:rPr>
              <a:t>4 / if the subject of the active sentence is more important</a:t>
            </a:r>
            <a:endParaRPr lang="cs-CZ" b="1" i="1" dirty="0" smtClean="0">
              <a:solidFill>
                <a:srgbClr val="307871"/>
              </a:solidFill>
              <a:latin typeface="Times New Roman" panose="02020603050405020304" pitchFamily="18" charset="0"/>
              <a:cs typeface="Times New Roman" panose="02020603050405020304" pitchFamily="18" charset="0"/>
            </a:endParaRPr>
          </a:p>
          <a:p>
            <a:endParaRPr lang="cs-CZ" b="1" i="1" dirty="0" smtClean="0">
              <a:solidFill>
                <a:srgbClr val="307871"/>
              </a:solidFill>
              <a:latin typeface="Times New Roman" panose="02020603050405020304" pitchFamily="18" charset="0"/>
              <a:cs typeface="Times New Roman" panose="02020603050405020304" pitchFamily="18" charset="0"/>
            </a:endParaRPr>
          </a:p>
          <a:p>
            <a:r>
              <a:rPr lang="en-US" b="1" dirty="0">
                <a:solidFill>
                  <a:srgbClr val="307871"/>
                </a:solidFill>
                <a:latin typeface="Times New Roman" panose="02020603050405020304" pitchFamily="18" charset="0"/>
                <a:cs typeface="Times New Roman" panose="02020603050405020304" pitchFamily="18" charset="0"/>
              </a:rPr>
              <a:t>5 / </a:t>
            </a:r>
            <a:r>
              <a:rPr lang="cs-CZ" b="1" dirty="0" err="1" smtClean="0">
                <a:solidFill>
                  <a:srgbClr val="307871"/>
                </a:solidFill>
                <a:latin typeface="Times New Roman" panose="02020603050405020304" pitchFamily="18" charset="0"/>
                <a:cs typeface="Times New Roman" panose="02020603050405020304" pitchFamily="18" charset="0"/>
              </a:rPr>
              <a:t>if</a:t>
            </a:r>
            <a:r>
              <a:rPr lang="cs-CZ" b="1" dirty="0" smtClean="0">
                <a:solidFill>
                  <a:srgbClr val="307871"/>
                </a:solidFill>
                <a:latin typeface="Times New Roman" panose="02020603050405020304" pitchFamily="18" charset="0"/>
                <a:cs typeface="Times New Roman" panose="02020603050405020304" pitchFamily="18" charset="0"/>
              </a:rPr>
              <a:t> </a:t>
            </a:r>
            <a:r>
              <a:rPr lang="en-US" b="1" dirty="0">
                <a:solidFill>
                  <a:srgbClr val="307871"/>
                </a:solidFill>
                <a:latin typeface="Times New Roman" panose="02020603050405020304" pitchFamily="18" charset="0"/>
                <a:cs typeface="Times New Roman" panose="02020603050405020304" pitchFamily="18" charset="0"/>
              </a:rPr>
              <a:t>it is mentioned, however, it is usually preceded by the preposition </a:t>
            </a:r>
            <a:r>
              <a:rPr lang="en-US" b="1" i="1" dirty="0">
                <a:solidFill>
                  <a:srgbClr val="307871"/>
                </a:solidFill>
                <a:latin typeface="Times New Roman" panose="02020603050405020304" pitchFamily="18" charset="0"/>
                <a:cs typeface="Times New Roman" panose="02020603050405020304" pitchFamily="18" charset="0"/>
              </a:rPr>
              <a:t>by</a:t>
            </a:r>
            <a:r>
              <a:rPr lang="cs-CZ" b="1" i="1" dirty="0">
                <a:solidFill>
                  <a:srgbClr val="307871"/>
                </a:solidFill>
                <a:latin typeface="Times New Roman" panose="02020603050405020304" pitchFamily="18" charset="0"/>
                <a:cs typeface="Times New Roman" panose="02020603050405020304" pitchFamily="18" charset="0"/>
              </a:rPr>
              <a:t>. </a:t>
            </a:r>
          </a:p>
          <a:p>
            <a:endParaRPr lang="en-GB" b="1" dirty="0">
              <a:solidFill>
                <a:srgbClr val="307871"/>
              </a:solidFill>
              <a:latin typeface="Times New Roman" panose="02020603050405020304" pitchFamily="18" charset="0"/>
              <a:cs typeface="Times New Roman" panose="02020603050405020304" pitchFamily="18" charset="0"/>
            </a:endParaRPr>
          </a:p>
          <a:p>
            <a:r>
              <a:rPr lang="en-GB" b="1" dirty="0">
                <a:solidFill>
                  <a:srgbClr val="307871"/>
                </a:solidFill>
                <a:latin typeface="Times New Roman" panose="02020603050405020304" pitchFamily="18" charset="0"/>
                <a:cs typeface="Times New Roman" panose="02020603050405020304" pitchFamily="18" charset="0"/>
              </a:rPr>
              <a:t>	</a:t>
            </a:r>
            <a:endParaRPr lang="en-GB"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6754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94592" y="449338"/>
            <a:ext cx="3804746" cy="461665"/>
          </a:xfrm>
          <a:prstGeom prst="rect">
            <a:avLst/>
          </a:prstGeom>
        </p:spPr>
        <p:txBody>
          <a:bodyPr wrap="square">
            <a:spAutoFit/>
          </a:bodyPr>
          <a:lstStyle/>
          <a:p>
            <a:pPr lvl="0">
              <a:defRPr/>
            </a:pPr>
            <a:r>
              <a:rPr lang="cs-CZ" sz="2400" kern="0" dirty="0" err="1" smtClean="0">
                <a:solidFill>
                  <a:srgbClr val="307871"/>
                </a:solidFill>
                <a:latin typeface="Times New Roman"/>
              </a:rPr>
              <a:t>Grammar</a:t>
            </a:r>
            <a:r>
              <a:rPr lang="cs-CZ" sz="2400" kern="0" dirty="0" smtClean="0">
                <a:solidFill>
                  <a:srgbClr val="307871"/>
                </a:solidFill>
                <a:latin typeface="Times New Roman"/>
              </a:rPr>
              <a:t> – </a:t>
            </a:r>
            <a:r>
              <a:rPr lang="cs-CZ" sz="2400" kern="0" dirty="0" err="1" smtClean="0">
                <a:solidFill>
                  <a:srgbClr val="307871"/>
                </a:solidFill>
                <a:latin typeface="Times New Roman"/>
              </a:rPr>
              <a:t>passive</a:t>
            </a:r>
            <a:r>
              <a:rPr lang="cs-CZ" sz="2400" kern="0" dirty="0" smtClean="0">
                <a:solidFill>
                  <a:srgbClr val="307871"/>
                </a:solidFill>
                <a:latin typeface="Times New Roman"/>
              </a:rPr>
              <a:t> </a:t>
            </a:r>
            <a:r>
              <a:rPr lang="cs-CZ" sz="2400" kern="0" dirty="0" err="1" smtClean="0">
                <a:solidFill>
                  <a:srgbClr val="307871"/>
                </a:solidFill>
                <a:latin typeface="Times New Roman"/>
              </a:rPr>
              <a:t>forms</a:t>
            </a:r>
            <a:r>
              <a:rPr lang="cs-CZ" sz="2400" kern="0" dirty="0" smtClean="0">
                <a:solidFill>
                  <a:srgbClr val="307871"/>
                </a:solidFill>
                <a:latin typeface="Times New Roman"/>
              </a:rPr>
              <a:t> </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04800" y="1487978"/>
            <a:ext cx="7315200" cy="5355312"/>
          </a:xfrm>
          <a:prstGeom prst="rect">
            <a:avLst/>
          </a:prstGeom>
        </p:spPr>
        <p:txBody>
          <a:bodyPr wrap="square">
            <a:spAutoFit/>
          </a:bodyPr>
          <a:lstStyle/>
          <a:p>
            <a:r>
              <a:rPr lang="cs-CZ" b="1" dirty="0">
                <a:solidFill>
                  <a:srgbClr val="307871"/>
                </a:solidFill>
                <a:latin typeface="Times New Roman" panose="02020603050405020304" pitchFamily="18" charset="0"/>
                <a:cs typeface="Times New Roman" panose="02020603050405020304" pitchFamily="18" charset="0"/>
              </a:rPr>
              <a:t>Now </a:t>
            </a:r>
            <a:r>
              <a:rPr lang="cs-CZ" b="1" dirty="0" err="1">
                <a:solidFill>
                  <a:srgbClr val="307871"/>
                </a:solidFill>
                <a:latin typeface="Times New Roman" panose="02020603050405020304" pitchFamily="18" charset="0"/>
                <a:cs typeface="Times New Roman" panose="02020603050405020304" pitchFamily="18" charset="0"/>
              </a:rPr>
              <a:t>the</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examples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of</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the</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previous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points</a:t>
            </a:r>
            <a:r>
              <a:rPr lang="cs-CZ" b="1" dirty="0">
                <a:solidFill>
                  <a:srgbClr val="307871"/>
                </a:solidFill>
                <a:latin typeface="Times New Roman" panose="02020603050405020304" pitchFamily="18" charset="0"/>
                <a:cs typeface="Times New Roman" panose="02020603050405020304" pitchFamily="18" charset="0"/>
              </a:rPr>
              <a:t> </a:t>
            </a:r>
            <a:r>
              <a:rPr lang="cs-CZ" b="1" dirty="0" err="1">
                <a:solidFill>
                  <a:srgbClr val="307871"/>
                </a:solidFill>
                <a:latin typeface="Times New Roman" panose="02020603050405020304" pitchFamily="18" charset="0"/>
                <a:cs typeface="Times New Roman" panose="02020603050405020304" pitchFamily="18" charset="0"/>
              </a:rPr>
              <a:t>follow</a:t>
            </a:r>
            <a:r>
              <a:rPr lang="cs-CZ" b="1" dirty="0">
                <a:solidFill>
                  <a:srgbClr val="307871"/>
                </a:solidFill>
                <a:latin typeface="Times New Roman" panose="02020603050405020304" pitchFamily="18" charset="0"/>
                <a:cs typeface="Times New Roman" panose="02020603050405020304" pitchFamily="18" charset="0"/>
              </a:rPr>
              <a:t>: </a:t>
            </a:r>
          </a:p>
          <a:p>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Point 1: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Renault </a:t>
            </a:r>
            <a:r>
              <a:rPr lang="cs-CZ" b="1" i="1" dirty="0" err="1">
                <a:solidFill>
                  <a:srgbClr val="307871"/>
                </a:solidFill>
                <a:latin typeface="Times New Roman" panose="02020603050405020304" pitchFamily="18" charset="0"/>
                <a:cs typeface="Times New Roman" panose="02020603050405020304" pitchFamily="18" charset="0"/>
              </a:rPr>
              <a:t>cars</a:t>
            </a:r>
            <a:r>
              <a:rPr lang="cs-CZ" b="1" i="1" dirty="0">
                <a:solidFill>
                  <a:srgbClr val="307871"/>
                </a:solidFill>
                <a:latin typeface="Times New Roman" panose="02020603050405020304" pitchFamily="18" charset="0"/>
                <a:cs typeface="Times New Roman" panose="02020603050405020304" pitchFamily="18" charset="0"/>
              </a:rPr>
              <a:t> are made in France.</a:t>
            </a:r>
          </a:p>
          <a:p>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Point 2: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offices</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over</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street </a:t>
            </a:r>
            <a:r>
              <a:rPr lang="cs-CZ" b="1" i="1" dirty="0" err="1">
                <a:solidFill>
                  <a:srgbClr val="307871"/>
                </a:solidFill>
                <a:latin typeface="Times New Roman" panose="02020603050405020304" pitchFamily="18" charset="0"/>
                <a:cs typeface="Times New Roman" panose="02020603050405020304" pitchFamily="18" charset="0"/>
              </a:rPr>
              <a:t>have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been</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bought</a:t>
            </a:r>
            <a:r>
              <a:rPr lang="cs-CZ" b="1" i="1" dirty="0">
                <a:solidFill>
                  <a:srgbClr val="307871"/>
                </a:solidFill>
                <a:latin typeface="Times New Roman" panose="02020603050405020304" pitchFamily="18" charset="0"/>
                <a:cs typeface="Times New Roman" panose="02020603050405020304" pitchFamily="18" charset="0"/>
              </a:rPr>
              <a:t>.</a:t>
            </a:r>
          </a:p>
          <a:p>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Point 3: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This</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contract</a:t>
            </a:r>
            <a:r>
              <a:rPr lang="cs-CZ" b="1" i="1" dirty="0">
                <a:solidFill>
                  <a:srgbClr val="307871"/>
                </a:solidFill>
                <a:latin typeface="Times New Roman" panose="02020603050405020304" pitchFamily="18" charset="0"/>
                <a:cs typeface="Times New Roman" panose="02020603050405020304" pitchFamily="18" charset="0"/>
              </a:rPr>
              <a:t> has </a:t>
            </a:r>
            <a:r>
              <a:rPr lang="cs-CZ" b="1" i="1" dirty="0" err="1">
                <a:solidFill>
                  <a:srgbClr val="307871"/>
                </a:solidFill>
                <a:latin typeface="Times New Roman" panose="02020603050405020304" pitchFamily="18" charset="0"/>
                <a:cs typeface="Times New Roman" panose="02020603050405020304" pitchFamily="18" charset="0"/>
              </a:rPr>
              <a:t>been</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annulled</a:t>
            </a:r>
            <a:r>
              <a:rPr lang="cs-CZ" b="1" i="1" dirty="0">
                <a:solidFill>
                  <a:srgbClr val="307871"/>
                </a:solidFill>
                <a:latin typeface="Times New Roman" panose="02020603050405020304" pitchFamily="18" charset="0"/>
                <a:cs typeface="Times New Roman" panose="02020603050405020304" pitchFamily="18" charset="0"/>
              </a:rPr>
              <a:t>.</a:t>
            </a:r>
          </a:p>
          <a:p>
            <a:endParaRPr lang="cs-CZ" b="1" i="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Point 4: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a:solidFill>
                  <a:srgbClr val="307871"/>
                </a:solidFill>
                <a:latin typeface="Times New Roman" panose="02020603050405020304" pitchFamily="18" charset="0"/>
                <a:cs typeface="Times New Roman" panose="02020603050405020304" pitchFamily="18" charset="0"/>
              </a:rPr>
              <a:t>A </a:t>
            </a:r>
            <a:r>
              <a:rPr lang="cs-CZ" b="1" i="1" dirty="0" err="1">
                <a:solidFill>
                  <a:srgbClr val="307871"/>
                </a:solidFill>
                <a:latin typeface="Times New Roman" panose="02020603050405020304" pitchFamily="18" charset="0"/>
                <a:cs typeface="Times New Roman" panose="02020603050405020304" pitchFamily="18" charset="0"/>
              </a:rPr>
              <a:t>description</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of</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new</a:t>
            </a:r>
            <a:r>
              <a:rPr lang="cs-CZ" b="1" i="1" dirty="0">
                <a:solidFill>
                  <a:srgbClr val="307871"/>
                </a:solidFill>
                <a:latin typeface="Times New Roman" panose="02020603050405020304" pitchFamily="18" charset="0"/>
                <a:cs typeface="Times New Roman" panose="02020603050405020304" pitchFamily="18" charset="0"/>
              </a:rPr>
              <a:t> model </a:t>
            </a:r>
            <a:r>
              <a:rPr lang="cs-CZ" b="1" i="1" dirty="0" err="1">
                <a:solidFill>
                  <a:srgbClr val="307871"/>
                </a:solidFill>
                <a:latin typeface="Times New Roman" panose="02020603050405020304" pitchFamily="18" charset="0"/>
                <a:cs typeface="Times New Roman" panose="02020603050405020304" pitchFamily="18" charset="0"/>
              </a:rPr>
              <a:t>was</a:t>
            </a:r>
            <a:r>
              <a:rPr lang="cs-CZ" b="1" i="1" dirty="0">
                <a:solidFill>
                  <a:srgbClr val="307871"/>
                </a:solidFill>
                <a:latin typeface="Times New Roman" panose="02020603050405020304" pitchFamily="18" charset="0"/>
                <a:cs typeface="Times New Roman" panose="02020603050405020304" pitchFamily="18" charset="0"/>
              </a:rPr>
              <a:t> made by </a:t>
            </a:r>
            <a:r>
              <a:rPr lang="cs-CZ" b="1" i="1" dirty="0" err="1">
                <a:solidFill>
                  <a:srgbClr val="307871"/>
                </a:solidFill>
                <a:latin typeface="Times New Roman" panose="02020603050405020304" pitchFamily="18" charset="0"/>
                <a:cs typeface="Times New Roman" panose="02020603050405020304" pitchFamily="18" charset="0"/>
              </a:rPr>
              <a:t>the</a:t>
            </a:r>
            <a:r>
              <a:rPr lang="cs-CZ" b="1" i="1" dirty="0">
                <a:solidFill>
                  <a:srgbClr val="307871"/>
                </a:solidFill>
                <a:latin typeface="Times New Roman" panose="02020603050405020304" pitchFamily="18" charset="0"/>
                <a:cs typeface="Times New Roman" panose="02020603050405020304" pitchFamily="18" charset="0"/>
              </a:rPr>
              <a:t> designer.</a:t>
            </a:r>
          </a:p>
          <a:p>
            <a:endParaRPr lang="cs-CZ" b="1" i="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Point 5: </a:t>
            </a:r>
            <a:r>
              <a:rPr lang="cs-CZ" b="1" dirty="0" err="1" smtClean="0">
                <a:solidFill>
                  <a:srgbClr val="307871"/>
                </a:solidFill>
                <a:latin typeface="Times New Roman" panose="02020603050405020304" pitchFamily="18" charset="0"/>
                <a:cs typeface="Times New Roman" panose="02020603050405020304" pitchFamily="18" charset="0"/>
              </a:rPr>
              <a:t>e.g</a:t>
            </a:r>
            <a:r>
              <a:rPr lang="cs-CZ" b="1" dirty="0" smtClean="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This</a:t>
            </a:r>
            <a:r>
              <a:rPr lang="cs-CZ" b="1" i="1" dirty="0">
                <a:solidFill>
                  <a:srgbClr val="307871"/>
                </a:solidFill>
                <a:latin typeface="Times New Roman" panose="02020603050405020304" pitchFamily="18" charset="0"/>
                <a:cs typeface="Times New Roman" panose="02020603050405020304" pitchFamily="18" charset="0"/>
              </a:rPr>
              <a:t> report </a:t>
            </a:r>
            <a:r>
              <a:rPr lang="cs-CZ" b="1" i="1" dirty="0" err="1">
                <a:solidFill>
                  <a:srgbClr val="307871"/>
                </a:solidFill>
                <a:latin typeface="Times New Roman" panose="02020603050405020304" pitchFamily="18" charset="0"/>
                <a:cs typeface="Times New Roman" panose="02020603050405020304" pitchFamily="18" charset="0"/>
              </a:rPr>
              <a:t>was</a:t>
            </a:r>
            <a:r>
              <a:rPr lang="cs-CZ" b="1" i="1" dirty="0">
                <a:solidFill>
                  <a:srgbClr val="307871"/>
                </a:solidFill>
                <a:latin typeface="Times New Roman" panose="02020603050405020304" pitchFamily="18" charset="0"/>
                <a:cs typeface="Times New Roman" panose="02020603050405020304" pitchFamily="18" charset="0"/>
              </a:rPr>
              <a:t> </a:t>
            </a:r>
            <a:r>
              <a:rPr lang="cs-CZ" b="1" i="1" dirty="0" err="1">
                <a:solidFill>
                  <a:srgbClr val="307871"/>
                </a:solidFill>
                <a:latin typeface="Times New Roman" panose="02020603050405020304" pitchFamily="18" charset="0"/>
                <a:cs typeface="Times New Roman" panose="02020603050405020304" pitchFamily="18" charset="0"/>
              </a:rPr>
              <a:t>written</a:t>
            </a:r>
            <a:r>
              <a:rPr lang="cs-CZ" b="1" i="1" dirty="0">
                <a:solidFill>
                  <a:srgbClr val="307871"/>
                </a:solidFill>
                <a:latin typeface="Times New Roman" panose="02020603050405020304" pitchFamily="18" charset="0"/>
                <a:cs typeface="Times New Roman" panose="02020603050405020304" pitchFamily="18" charset="0"/>
              </a:rPr>
              <a:t> by Jane.</a:t>
            </a:r>
          </a:p>
          <a:p>
            <a:endParaRPr lang="cs-CZ" b="1" i="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i="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r>
              <a:rPr lang="en-GB" b="1" dirty="0">
                <a:solidFill>
                  <a:srgbClr val="307871"/>
                </a:solidFill>
                <a:latin typeface="Times New Roman" panose="02020603050405020304" pitchFamily="18" charset="0"/>
                <a:cs typeface="Times New Roman" panose="02020603050405020304" pitchFamily="18" charset="0"/>
              </a:rPr>
              <a:t>			</a:t>
            </a:r>
            <a:endParaRPr lang="en-GB"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196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94592" y="449338"/>
            <a:ext cx="3804746" cy="461665"/>
          </a:xfrm>
          <a:prstGeom prst="rect">
            <a:avLst/>
          </a:prstGeom>
        </p:spPr>
        <p:txBody>
          <a:bodyPr wrap="square">
            <a:spAutoFit/>
          </a:bodyPr>
          <a:lstStyle/>
          <a:p>
            <a:pPr lvl="0">
              <a:defRPr/>
            </a:pPr>
            <a:r>
              <a:rPr lang="cs-CZ" sz="2400" kern="0" dirty="0" err="1" smtClean="0">
                <a:solidFill>
                  <a:srgbClr val="307871"/>
                </a:solidFill>
                <a:latin typeface="Times New Roman"/>
              </a:rPr>
              <a:t>Banks</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04800" y="1487978"/>
            <a:ext cx="7315200" cy="7294305"/>
          </a:xfrm>
          <a:prstGeom prst="rect">
            <a:avLst/>
          </a:prstGeom>
        </p:spPr>
        <p:txBody>
          <a:bodyPr wrap="square">
            <a:spAutoFit/>
          </a:bodyPr>
          <a:lstStyle/>
          <a:p>
            <a:pPr marL="285750" indent="-285750">
              <a:buFont typeface="Arial" panose="020B0604020202020204" pitchFamily="34" charset="0"/>
              <a:buChar char="•"/>
            </a:pPr>
            <a:r>
              <a:rPr lang="cs-CZ" b="1" dirty="0">
                <a:solidFill>
                  <a:srgbClr val="307871"/>
                </a:solidFill>
                <a:latin typeface="Times New Roman" panose="02020603050405020304" pitchFamily="18" charset="0"/>
                <a:cs typeface="Times New Roman" panose="02020603050405020304" pitchFamily="18" charset="0"/>
              </a:rPr>
              <a:t>A </a:t>
            </a:r>
            <a:r>
              <a:rPr lang="en-GB" b="1" dirty="0">
                <a:solidFill>
                  <a:srgbClr val="307871"/>
                </a:solidFill>
                <a:latin typeface="Times New Roman" panose="02020603050405020304" pitchFamily="18" charset="0"/>
                <a:cs typeface="Times New Roman" panose="02020603050405020304" pitchFamily="18" charset="0"/>
              </a:rPr>
              <a:t>bank is generally seen as a financial institution whose primary duty is to borrow and lend money to its clients and carry out other specifically defined banking and financial activities. </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Originally, banks served businesses, not individuals.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smtClean="0">
                <a:solidFill>
                  <a:srgbClr val="307871"/>
                </a:solidFill>
                <a:latin typeface="Times New Roman" panose="02020603050405020304" pitchFamily="18" charset="0"/>
                <a:cs typeface="Times New Roman" panose="02020603050405020304" pitchFamily="18" charset="0"/>
              </a:rPr>
              <a:t>In </a:t>
            </a:r>
            <a:r>
              <a:rPr lang="en-GB" b="1" dirty="0">
                <a:solidFill>
                  <a:srgbClr val="307871"/>
                </a:solidFill>
                <a:latin typeface="Times New Roman" panose="02020603050405020304" pitchFamily="18" charset="0"/>
                <a:cs typeface="Times New Roman" panose="02020603050405020304" pitchFamily="18" charset="0"/>
              </a:rPr>
              <a:t>most cases they provided loans to trading companies for the purchase of inventory.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smtClean="0">
                <a:solidFill>
                  <a:srgbClr val="307871"/>
                </a:solidFill>
                <a:latin typeface="Times New Roman" panose="02020603050405020304" pitchFamily="18" charset="0"/>
                <a:cs typeface="Times New Roman" panose="02020603050405020304" pitchFamily="18" charset="0"/>
              </a:rPr>
              <a:t>Much </a:t>
            </a:r>
            <a:r>
              <a:rPr lang="en-GB" b="1" dirty="0">
                <a:solidFill>
                  <a:srgbClr val="307871"/>
                </a:solidFill>
                <a:latin typeface="Times New Roman" panose="02020603050405020304" pitchFamily="18" charset="0"/>
                <a:cs typeface="Times New Roman" panose="02020603050405020304" pitchFamily="18" charset="0"/>
              </a:rPr>
              <a:t>later, they started conducting accounts for their clients and rendering other financial services</a:t>
            </a:r>
            <a:r>
              <a:rPr lang="en-GB"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Banks are, of course, profit-oriented organizations charging fees for their services and realizing their profit, as a difference between the interest rates which are owed to clients for their deposits, as opposed to those charged to borrowers.</a:t>
            </a:r>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endParaRPr lang="cs-CZ" b="1" i="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i="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r>
              <a:rPr lang="en-GB" b="1" dirty="0">
                <a:solidFill>
                  <a:srgbClr val="307871"/>
                </a:solidFill>
                <a:latin typeface="Times New Roman" panose="02020603050405020304" pitchFamily="18" charset="0"/>
                <a:cs typeface="Times New Roman" panose="02020603050405020304" pitchFamily="18" charset="0"/>
              </a:rPr>
              <a:t>			</a:t>
            </a:r>
            <a:endParaRPr lang="en-GB" alt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5910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414932" y="213505"/>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105102" y="449338"/>
            <a:ext cx="3016470" cy="461665"/>
          </a:xfrm>
          <a:prstGeom prst="rect">
            <a:avLst/>
          </a:prstGeom>
        </p:spPr>
        <p:txBody>
          <a:bodyPr wrap="square">
            <a:spAutoFit/>
          </a:bodyPr>
          <a:lstStyle/>
          <a:p>
            <a:pPr lvl="0">
              <a:defRPr/>
            </a:pPr>
            <a:r>
              <a:rPr lang="cs-CZ" sz="2400" kern="0" dirty="0" err="1" smtClean="0">
                <a:solidFill>
                  <a:srgbClr val="307871"/>
                </a:solidFill>
                <a:latin typeface="Times New Roman"/>
              </a:rPr>
              <a:t>Banks</a:t>
            </a:r>
            <a:endParaRPr lang="en-GB"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210207" y="1355834"/>
            <a:ext cx="7409794" cy="5355312"/>
          </a:xfrm>
          <a:prstGeom prst="rect">
            <a:avLst/>
          </a:prstGeom>
        </p:spPr>
        <p:txBody>
          <a:bodyPr wrap="square">
            <a:spAutoFit/>
          </a:bodyPr>
          <a:lstStyle/>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Being a sensitive industry, banking in most jurisdictions is subject to some kind of government regulation and banks require special licenses to operate</a:t>
            </a:r>
            <a:r>
              <a:rPr lang="en-GB"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As to banks’ activities, we can distinguish the following</a:t>
            </a:r>
            <a:r>
              <a:rPr lang="en-GB"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First, banking business involves conducting accounts, processing payments, deposit services and credit services.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Second, forex operations include exchange activities and operations on forex market.  </a:t>
            </a:r>
            <a:endParaRPr lang="cs-CZ" b="1" dirty="0" smtClean="0">
              <a:solidFill>
                <a:srgbClr val="307871"/>
              </a:solidFill>
              <a:latin typeface="Times New Roman" panose="02020603050405020304" pitchFamily="18" charset="0"/>
              <a:cs typeface="Times New Roman" panose="02020603050405020304" pitchFamily="18" charset="0"/>
            </a:endParaRPr>
          </a:p>
          <a:p>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Third, there are other bank services such as financial operations, securities trading, investment fund management, consulting services and insurance. </a:t>
            </a:r>
            <a:endParaRPr lang="cs-CZ" b="1" dirty="0">
              <a:solidFill>
                <a:srgbClr val="307871"/>
              </a:solidFill>
              <a:latin typeface="Times New Roman" panose="02020603050405020304" pitchFamily="18" charset="0"/>
              <a:cs typeface="Times New Roman" panose="02020603050405020304" pitchFamily="18" charset="0"/>
            </a:endParaRPr>
          </a:p>
          <a:p>
            <a:endParaRPr lang="cs-CZ" dirty="0"/>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endParaRPr lang="en-GB"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46046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err="1" smtClean="0">
                <a:solidFill>
                  <a:srgbClr val="307871"/>
                </a:solidFill>
                <a:latin typeface="Times New Roman"/>
              </a:rPr>
              <a:t>Banks</a:t>
            </a:r>
            <a:endParaRPr lang="en-GB" sz="2400"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4801314"/>
          </a:xfrm>
          <a:prstGeom prst="rect">
            <a:avLst/>
          </a:prstGeom>
        </p:spPr>
        <p:txBody>
          <a:bodyPr wrap="square">
            <a:spAutoFit/>
          </a:bodyPr>
          <a:lstStyle/>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Commercial banks design their own ranges of products to match the above activities and offer each product under its own brand name.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cs-CZ" b="1" dirty="0" smtClean="0">
                <a:solidFill>
                  <a:srgbClr val="307871"/>
                </a:solidFill>
                <a:latin typeface="Times New Roman" panose="02020603050405020304" pitchFamily="18" charset="0"/>
                <a:cs typeface="Times New Roman" panose="02020603050405020304" pitchFamily="18" charset="0"/>
              </a:rPr>
              <a:t>V</a:t>
            </a:r>
            <a:r>
              <a:rPr lang="en-GB" b="1" dirty="0" err="1" smtClean="0">
                <a:solidFill>
                  <a:srgbClr val="307871"/>
                </a:solidFill>
                <a:latin typeface="Times New Roman" panose="02020603050405020304" pitchFamily="18" charset="0"/>
                <a:cs typeface="Times New Roman" panose="02020603050405020304" pitchFamily="18" charset="0"/>
              </a:rPr>
              <a:t>arious</a:t>
            </a:r>
            <a:r>
              <a:rPr lang="en-GB" b="1" dirty="0" smtClean="0">
                <a:solidFill>
                  <a:srgbClr val="307871"/>
                </a:solidFill>
                <a:latin typeface="Times New Roman" panose="02020603050405020304" pitchFamily="18" charset="0"/>
                <a:cs typeface="Times New Roman" panose="02020603050405020304" pitchFamily="18" charset="0"/>
              </a:rPr>
              <a:t> </a:t>
            </a:r>
            <a:r>
              <a:rPr lang="en-GB" b="1" dirty="0">
                <a:solidFill>
                  <a:srgbClr val="307871"/>
                </a:solidFill>
                <a:latin typeface="Times New Roman" panose="02020603050405020304" pitchFamily="18" charset="0"/>
                <a:cs typeface="Times New Roman" panose="02020603050405020304" pitchFamily="18" charset="0"/>
              </a:rPr>
              <a:t>banks do not necessarily engage in all activities, but limit their operations to a number of selected areas or specialize in one or two types only.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The predominant role of a bank today is a commercial bank of a universal character, i.e. with a large scope of activities.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smtClean="0">
                <a:solidFill>
                  <a:srgbClr val="307871"/>
                </a:solidFill>
                <a:latin typeface="Times New Roman" panose="02020603050405020304" pitchFamily="18" charset="0"/>
                <a:cs typeface="Times New Roman" panose="02020603050405020304" pitchFamily="18" charset="0"/>
              </a:rPr>
              <a:t>The </a:t>
            </a:r>
            <a:r>
              <a:rPr lang="en-GB" b="1" dirty="0">
                <a:solidFill>
                  <a:srgbClr val="307871"/>
                </a:solidFill>
                <a:latin typeface="Times New Roman" panose="02020603050405020304" pitchFamily="18" charset="0"/>
                <a:cs typeface="Times New Roman" panose="02020603050405020304" pitchFamily="18" charset="0"/>
              </a:rPr>
              <a:t>term “commercial bank” was introduced in the USA after the Great Depression in the 30’s for banks engaged in true banking activities to distinguish them from investment banks that were limited only to operations in capital markets.</a:t>
            </a: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dirty="0"/>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9419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1272480" y="195487"/>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73268" y="449338"/>
            <a:ext cx="3678622" cy="461665"/>
          </a:xfrm>
          <a:prstGeom prst="rect">
            <a:avLst/>
          </a:prstGeom>
        </p:spPr>
        <p:txBody>
          <a:bodyPr wrap="square">
            <a:spAutoFit/>
          </a:bodyPr>
          <a:lstStyle/>
          <a:p>
            <a:pPr lvl="0">
              <a:defRPr/>
            </a:pPr>
            <a:r>
              <a:rPr lang="cs-CZ" sz="2400" kern="0" dirty="0" err="1" smtClean="0">
                <a:solidFill>
                  <a:srgbClr val="307871"/>
                </a:solidFill>
                <a:latin typeface="Times New Roman"/>
              </a:rPr>
              <a:t>Banks</a:t>
            </a:r>
            <a:endParaRPr lang="en-GB" sz="2400" kern="0" dirty="0">
              <a:solidFill>
                <a:sysClr val="windowText" lastClr="000000"/>
              </a:solidFill>
            </a:endParaRPr>
          </a:p>
        </p:txBody>
      </p:sp>
      <p:sp>
        <p:nvSpPr>
          <p:cNvPr id="2" name="Obdélník 1">
            <a:extLst>
              <a:ext uri="{FF2B5EF4-FFF2-40B4-BE49-F238E27FC236}">
                <a16:creationId xmlns:a16="http://schemas.microsoft.com/office/drawing/2014/main" id="{F80D91B7-3D74-4585-AFE5-434C4C7B67B4}"/>
              </a:ext>
            </a:extLst>
          </p:cNvPr>
          <p:cNvSpPr/>
          <p:nvPr/>
        </p:nvSpPr>
        <p:spPr>
          <a:xfrm>
            <a:off x="378372" y="1429408"/>
            <a:ext cx="7241628" cy="4801314"/>
          </a:xfrm>
          <a:prstGeom prst="rect">
            <a:avLst/>
          </a:prstGeom>
        </p:spPr>
        <p:txBody>
          <a:bodyPr wrap="square">
            <a:spAutoFit/>
          </a:bodyPr>
          <a:lstStyle/>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Thus we can discern between two main kinds of commercial banks: universal banks and specialized banks. </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smtClean="0">
                <a:solidFill>
                  <a:srgbClr val="307871"/>
                </a:solidFill>
                <a:latin typeface="Times New Roman" panose="02020603050405020304" pitchFamily="18" charset="0"/>
                <a:cs typeface="Times New Roman" panose="02020603050405020304" pitchFamily="18" charset="0"/>
              </a:rPr>
              <a:t>Universal </a:t>
            </a:r>
            <a:r>
              <a:rPr lang="en-GB" b="1" dirty="0">
                <a:solidFill>
                  <a:srgbClr val="307871"/>
                </a:solidFill>
                <a:latin typeface="Times New Roman" panose="02020603050405020304" pitchFamily="18" charset="0"/>
                <a:cs typeface="Times New Roman" panose="02020603050405020304" pitchFamily="18" charset="0"/>
              </a:rPr>
              <a:t>banks offer their services in the widest range of products to all clients in all industries. This category includes most commercial banks</a:t>
            </a:r>
            <a:r>
              <a:rPr lang="en-GB" b="1" dirty="0" smtClean="0">
                <a:solidFill>
                  <a:srgbClr val="307871"/>
                </a:solidFill>
                <a:latin typeface="Times New Roman" panose="02020603050405020304" pitchFamily="18" charset="0"/>
                <a:cs typeface="Times New Roman" panose="02020603050405020304" pitchFamily="18" charset="0"/>
              </a:rPr>
              <a:t>.</a:t>
            </a:r>
            <a:endParaRPr lang="cs-CZ" b="1" dirty="0" smtClean="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b="1" dirty="0">
              <a:solidFill>
                <a:srgbClr val="307871"/>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solidFill>
                  <a:srgbClr val="307871"/>
                </a:solidFill>
                <a:latin typeface="Times New Roman" panose="02020603050405020304" pitchFamily="18" charset="0"/>
                <a:cs typeface="Times New Roman" panose="02020603050405020304" pitchFamily="18" charset="0"/>
              </a:rPr>
              <a:t>Specialized banks are focused on certain selected areas such as territories (e.g. national, state or locally operated community banks in the USA), products (mortgages, international trade, securities, etc.), industries (typically some Russian, Bulgarian or Romanian banks operating in specific sectors), and clients (differentiated segments including small businesses or large corporations, co-operatives, etc.). </a:t>
            </a:r>
            <a:endParaRPr lang="cs-CZ" b="1" dirty="0">
              <a:solidFill>
                <a:srgbClr val="307871"/>
              </a:solidFill>
              <a:latin typeface="Times New Roman" panose="02020603050405020304" pitchFamily="18" charset="0"/>
              <a:cs typeface="Times New Roman" panose="02020603050405020304" pitchFamily="18" charset="0"/>
            </a:endParaRPr>
          </a:p>
          <a:p>
            <a:endParaRPr lang="cs-CZ" dirty="0"/>
          </a:p>
          <a:p>
            <a:endParaRPr lang="cs-CZ" b="1" dirty="0">
              <a:solidFill>
                <a:srgbClr val="307871"/>
              </a:solidFill>
              <a:latin typeface="Times New Roman" panose="02020603050405020304" pitchFamily="18" charset="0"/>
              <a:cs typeface="Times New Roman" panose="02020603050405020304" pitchFamily="18" charset="0"/>
            </a:endParaRPr>
          </a:p>
          <a:p>
            <a:r>
              <a:rPr lang="cs-CZ" b="1" dirty="0" smtClean="0">
                <a:solidFill>
                  <a:srgbClr val="307871"/>
                </a:solidFill>
                <a:latin typeface="Times New Roman" panose="02020603050405020304" pitchFamily="18" charset="0"/>
                <a:cs typeface="Times New Roman" panose="02020603050405020304" pitchFamily="18" charset="0"/>
              </a:rPr>
              <a:t> </a:t>
            </a:r>
            <a:endParaRPr lang="cs-CZ"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9077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2385</TotalTime>
  <Words>951</Words>
  <Application>Microsoft Office PowerPoint</Application>
  <PresentationFormat>Předvádění na obrazovce (4:3)</PresentationFormat>
  <Paragraphs>142</Paragraphs>
  <Slides>12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12</vt:i4>
      </vt:variant>
    </vt:vector>
  </HeadingPairs>
  <TitlesOfParts>
    <vt:vector size="17" baseType="lpstr">
      <vt:lpstr>Arial</vt:lpstr>
      <vt:lpstr>Calibri</vt:lpstr>
      <vt:lpstr>Calibri Light</vt:lpstr>
      <vt:lpstr>Times New Roman</vt:lpstr>
      <vt:lpstr>Motiv Office</vt:lpstr>
      <vt:lpstr>Cizojazyčná příprava AJ 4</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Janusz Karpeta</cp:lastModifiedBy>
  <cp:revision>101</cp:revision>
  <dcterms:created xsi:type="dcterms:W3CDTF">2016-11-25T20:36:16Z</dcterms:created>
  <dcterms:modified xsi:type="dcterms:W3CDTF">2020-04-20T07:20:14Z</dcterms:modified>
</cp:coreProperties>
</file>