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13" r:id="rId2"/>
    <p:sldId id="256" r:id="rId3"/>
    <p:sldId id="442" r:id="rId4"/>
    <p:sldId id="498" r:id="rId5"/>
    <p:sldId id="499" r:id="rId6"/>
    <p:sldId id="500" r:id="rId7"/>
    <p:sldId id="501" r:id="rId8"/>
    <p:sldId id="512" r:id="rId9"/>
    <p:sldId id="511" r:id="rId10"/>
    <p:sldId id="510" r:id="rId11"/>
    <p:sldId id="509" r:id="rId12"/>
    <p:sldId id="502" r:id="rId13"/>
    <p:sldId id="503" r:id="rId14"/>
    <p:sldId id="504" r:id="rId15"/>
    <p:sldId id="505" r:id="rId16"/>
    <p:sldId id="506" r:id="rId17"/>
    <p:sldId id="508" r:id="rId18"/>
    <p:sldId id="507" r:id="rId19"/>
    <p:sldId id="480" r:id="rId20"/>
    <p:sldId id="293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15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019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0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70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10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68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4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545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0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24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0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98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79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3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Společenský a diplomatický protokol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Polsku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Vztahy mezi lidmi jsou v Polsku podobné jako v jiných státech bývalé východní Evropy. Závist, nepřejícnost, různé rozepře mezi lobbistickými skupinami nejsou ničím neobvyklým. Lidé se snaží uplatňovat své dílčí zájmy na úkor zájmů celospolečenských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Podepsané kontrakty by měly být podrobné, je nutné dobře promyslet především platební podmínky a zajištění platby (např. vhodnou bankovní zárukou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Ke komunikaci s polskými firmami se doporučuje polština, ve styku se státními úřady je dokonce povinná (všechny žádosti, předkládané listiny apod. musí být v polštině).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Znalost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cizích jazyků není u pracovníků polských firem dobrá a na jednání v cizím jazyce se musíme s polským partnerem předem domluvit. Je pravděpodobné, že nebude souhlasit. </a:t>
            </a:r>
          </a:p>
        </p:txBody>
      </p:sp>
    </p:spTree>
    <p:extLst>
      <p:ext uri="{BB962C8B-B14F-4D97-AF65-F5344CB8AC3E}">
        <p14:creationId xmlns:p14="http://schemas.microsoft.com/office/powerpoint/2010/main" val="13734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Německu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Společenská etiketa a obchodní protokol mají své tradice, které vychází z národní kultury a zvyklostí.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Soubor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uvedených pravidel se často u jednotlivých teritorií i států liší a v některých případech existují až zásadní rozdíly. Je proto nanejvýš žádoucí, aby účastníci jednání se zahraničními partnery měli alespoň přibližnou znalost obchodního protokolu v dané zemi.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Obchodní jednání začíná vždy přesně ve stanovenou dobu a vyznačuje se krátkou úvodní představovací a seznamovací fází.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Jakmile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jednou stanovíte den a čas setkání, důsledně se ho držte. Němci mají vždy předem všechno naplánované a nic je nedokáže popudit tak jako změna na poslední chvíli. Němečtí partneři přijdou na jednání vždy velmi důkladně a pečlivě připraveni, a to jak po stránce věcné, tak i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formální.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Německu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Němci jsou zdatnými obchodníky s velkými zkušenostmi v mezinárodním obchodě i podnikání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Vyznačují se vynikající argumentačními schopnostmi. Musíme také vzít v úvahu, že na německém trhu se setkáváme jak s obrovskými firmami a bankami na jedné straně, tak i se středními a malými podniky a podnikateli na straně druhé.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 průběhu jednání a především při uzavírání smluv vyžadují Němci vždy velké množství zcela přesných, často velmi detailních údajů. Předkládané nabídky, návrhy, materiály každého zahraničního partnera musí být komplexní, dobře strukturované a realistické.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průběhu jednání by jednatel či jednatelé neměli projevit žádnou známku nejistoty či vlastních pochybností o předloženém návrhu. Chybou by mohlo být i použití známého amerického zvyku říci něco pozitivního před negativní zprávou. </a:t>
            </a:r>
          </a:p>
        </p:txBody>
      </p:sp>
    </p:spTree>
    <p:extLst>
      <p:ext uri="{BB962C8B-B14F-4D97-AF65-F5344CB8AC3E}">
        <p14:creationId xmlns:p14="http://schemas.microsoft.com/office/powerpoint/2010/main" val="3428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Německu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Důležitá obchodní rozhodnutí mohou trvat i dlouho, protože Němci mají averzi k nejistotě. Pokud se nedá vyčíslit riziko, vyskytují se nějaké nejasnosti, nečekané události a zvraty, budou němečtí partneři málo ochotní k uzavření jakékoliv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smlouvy.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Němcům nedělá problémy říci „ne“ nebo vyjádřit svoji nespokojenost. V případě, že se vyjádří kriticky na adresu svého obchodního partnera nebo spolupracovníka, nejedná se o kritiku charakteru, schopností či intelektu dané osoby. Jde o vyjádření nespokojenosti s provedenou prací či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úkolem.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Němci mají zálibu ve známých značkových zahraničních výrobcích a často je dnes považují dokonce za lepší než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domácí.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Nedá se říci, že by obchodní jednání probíhala s vyloučením žen. Ženy někdy bývají jednání přítomny, mnohem častěji však jednají muži. Zejména Němci na západě vyžadují od ženy tradiční úlohu, na východě není pracující žena i ve vyšší funkci velkou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výjimkou.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Číně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Čínští obchodníci jsou na rozdíl od svých prudkých a nedočkavých západních kolegů velice trpěliví.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Pojetí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asertivity v čínském jednacím stylu je totiž poněkud jiné než pojetí evropské a americké.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Vychází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 tradičních vlastností, jako je úžasná trpělivost, skromnost, slušnost a až neuvěřitelná psychická odolnost a hlavně vytrvalost. Čínští partneři jsou zdvořilí a skromní ve vystupování, totéž očekávají i od svých obchodních protějšků. V obchodním styku Číňané uznávají také ohleduplnost, dodržování zaběhnutých pravidel a respektování protokolárních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zvyklostí.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Přesto jsou Číňané považováni za jedny z nejtvrdších vyjednávačů na světě. Tvrdě prosazují své požadavky a jsou velmi dobře argumentačně vybaveni. Za svým rozhodnutím si dokáží nekompromisně stát, jsou velice tvrdohlaví a úžasně vytrvalí.</a:t>
            </a:r>
          </a:p>
        </p:txBody>
      </p:sp>
    </p:spTree>
    <p:extLst>
      <p:ext uri="{BB962C8B-B14F-4D97-AF65-F5344CB8AC3E}">
        <p14:creationId xmlns:p14="http://schemas.microsoft.com/office/powerpoint/2010/main" val="725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Číně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 Číňanech se říká, že na rozdíl od Evropanů jednají najednou o celém balíku otázek, tj. ne o jednotlivých bodech. K řešeným návrhům se nejdříve vyjadřují jako k celku a potom teprve přistupují k jednotlivým částem.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Vyžadují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podrobná vysvětlení, dotazují se na detaily i technického charakteru a často se z různých pohledů vracejí k tomu, co již bylo probráno. Dávají přednost jednání ve větších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týmech.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Typickým jevem při jednání s Číňany je snaha vyhnout se zejména negativní přímé odpovědi. Tento fakt souvisí s dlouholetou tradicí, podle níž by se jedinec měl vyvarovat přímé výměny názorů kvůli možnosti negativní reakce partnera.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Číňané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se snaží svůj protějšek respektovat a vyhýbají se situaci, kdy by jej mohli uvést do rozpaků přímou odpovědí. Z toho vyplývá, že neradi rezolutně vyjadřují konkrétní konečný názor a snaží se mít stále otevřená „zadní vrátka“.</a:t>
            </a:r>
          </a:p>
        </p:txBody>
      </p:sp>
    </p:spTree>
    <p:extLst>
      <p:ext uri="{BB962C8B-B14F-4D97-AF65-F5344CB8AC3E}">
        <p14:creationId xmlns:p14="http://schemas.microsoft.com/office/powerpoint/2010/main" val="19954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Brazílii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Brazilci jsou ve světě považováni za velice seriózní obchodníky, kteří se dívají daleko do budoucnosti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Jsou ve svých projevech živější, temperamentnější a otevřenější, nicméně však zdvořilí a relativně trpěliví. Z profilu Brazilce vystupuje jeho bezprostřednost, veselí, společenské zaměření s určitou dávkou velkorysosti a značnou přizpůsobivostí.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Kritika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se ve větším množství případů týká především jejich pomalosti, někdy až liknavosti a nevýrazného pracovního tempa. Je to však důsledek rozdílného přístupu k životu – jiný životní styl, jiná životní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filosofie.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Na jednání je nutno se dobře připravit. Brazilci, byť jsou velmi přátelští, jsou seriózními obchodníky a jednání vedou spíše zdrženlivě. Upřednostňují dlouhodobé kontakty, a to zejména tehdy, jde-li o cizince.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Brazílii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Brazilští obchodní partneři jednají vždy v týmu. V jeho čele stojí starší, vážená osoba. Prostřednictvím faxu či telefonu se kontrakty uzavírají pouze velmi zřídka. Brazilci jsou v obchodním světě považováni za nesmírné byrokraty.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Vše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co je sjednáno, by mělo být zaznamenáno písemně, ať už formou zápisu (memoranda) či smluvním dokumentem. Také kontrakty je nutno formulovat co nejpodrobněji. Velký důraz je kladen na prodejní servis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Významnou roli hrají osobní známosti a tradice. S osobními známostmi je spojen také další moment, kterým je vzájemná loajalita obchodních partnerů. Velkou váhu mají i vhodná doporučení či reference.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Brazilci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jsou velice nedůvěřiví, získat si jejich přátelství trvá dlouhou dobu a někdy k získání důvěry vůbec nedojde. Jen málokdy uslyšíte od svých brazilských obchodních partnerů rezolutní „ne“, spíše se vyjadřují neurčitě,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JAR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Obchodní jednání v JAR se v zásadě neliší od průběhu jednání kdekoli v západní Evropě; nejblíže má patrně k jednání ve Velké Británii, zejména proto, že pro partnery z JAR je typická zdvořilost přisuzovaná Britům.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Přesto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 možno charakterizovat některé odlišnosti, například oproti britské racionalitě při jednání vzbuzují jihoafričtí partneři někdy přehnaná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očekávání.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Velký důraz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kladen na právní stánku uzavíraných dokumentů. Zapojení právníků sice jednání prodlužuje a prodražuje, opomenutí právní stránky se však nemusí vyplatit.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Velmi častým jevem při jednání v JAR je přítomnost celého týmu, samozřejmě v závislosti na typu obchodu a partnerovi. Přítomnost více jednajících osob je také jedním ze způsobů, jak čelit poměrně rozšířené korupci. Tohoto opatření využívají především soukromé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podniky.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GULLOVÁ, S., 2013. Mezinárodní obchodní a diplomatický protokol. 3., doplněné a </a:t>
            </a:r>
            <a:r>
              <a:rPr lang="cs-CZ" sz="2100" dirty="0" err="1" smtClean="0"/>
              <a:t>přepr</a:t>
            </a:r>
            <a:r>
              <a:rPr lang="cs-CZ" sz="2100" dirty="0" smtClean="0"/>
              <a:t>. vydání</a:t>
            </a:r>
            <a:r>
              <a:rPr lang="cs-CZ" sz="2100" dirty="0"/>
              <a:t>. Praha: </a:t>
            </a:r>
            <a:r>
              <a:rPr lang="cs-CZ" sz="2100" dirty="0" err="1"/>
              <a:t>Grada</a:t>
            </a:r>
            <a:r>
              <a:rPr lang="cs-CZ" sz="2100" dirty="0"/>
              <a:t> </a:t>
            </a:r>
            <a:r>
              <a:rPr lang="cs-CZ" sz="2100" dirty="0" err="1" smtClean="0"/>
              <a:t>Publishing</a:t>
            </a:r>
            <a:r>
              <a:rPr lang="cs-CZ" sz="2100" dirty="0" smtClean="0"/>
              <a:t>. ISBN </a:t>
            </a:r>
            <a:r>
              <a:rPr lang="cs-CZ" sz="2100" dirty="0"/>
              <a:t>978–80-247-4418-6.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MATHÉ</a:t>
            </a:r>
            <a:r>
              <a:rPr lang="cs-CZ" sz="2100" dirty="0"/>
              <a:t>, I. a L. ŠPAČEK, 2005. Etiketa. Praha: BB art. ISBN 80-7341-564-X.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NĚMČANSKÝ, M., 2011. Společenský, diplomatický a obchodní protokol. SU OPF Karviná, ISBN 978-80-7248-636-6.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SMEJKAL, V. a H. S. BACHRACHOVÁ, 2011. Velký lexikon společenského chování. 2. rozšířené vyd. Praha: </a:t>
            </a:r>
            <a:r>
              <a:rPr lang="cs-CZ" sz="2100" dirty="0" err="1"/>
              <a:t>Grada</a:t>
            </a:r>
            <a:r>
              <a:rPr lang="cs-CZ" sz="2100" dirty="0"/>
              <a:t> </a:t>
            </a:r>
            <a:r>
              <a:rPr lang="cs-CZ" sz="2100" dirty="0" err="1"/>
              <a:t>Publishing</a:t>
            </a:r>
            <a:r>
              <a:rPr lang="cs-CZ" sz="2100" dirty="0"/>
              <a:t>. ISBN 978-80-247-3650-1</a:t>
            </a:r>
            <a:r>
              <a:rPr lang="cs-CZ" sz="21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ŠPAČEK, L, 2008. Nová velká kniha etikety. Praha:	Mladá fronta. ISBN 978-80-204-1954-5</a:t>
            </a:r>
            <a:r>
              <a:rPr lang="cs-CZ" sz="21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Yang </a:t>
            </a:r>
            <a:r>
              <a:rPr lang="cs-CZ" sz="2100" dirty="0" smtClean="0"/>
              <a:t>L., 2017. Východ </a:t>
            </a:r>
            <a:r>
              <a:rPr lang="cs-CZ" sz="2100" dirty="0"/>
              <a:t>vs. Západ - čím se tyto kultury liší</a:t>
            </a:r>
            <a:r>
              <a:rPr lang="cs-CZ" sz="2100" dirty="0" smtClean="0"/>
              <a:t>? Dostupné z: http</a:t>
            </a:r>
            <a:r>
              <a:rPr lang="cs-CZ" sz="2100" dirty="0"/>
              <a:t>://www.asianstyle.cz/kultura/9075-vychod-vs-zapad-cim-se-tyto-kultury-lisi</a:t>
            </a: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Obchodní jednání ve vybraných zemích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Patrik Kajzar, Ph.D.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a diplomatický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" y="1425316"/>
            <a:ext cx="354208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Základní charakteristika kultur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440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Západní kultura,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západní svět nebo Západ je označení původem západoevropské kultury nejenom v Evropě, ale i mimo ni, všude tam, kde měla západoevropská civilizace rozhodující vliv. 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Termín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západní kultura obsahuje mnoho aspektů. Jde o celý soubor různých sociálních a společenských norem a etických a estetických pravidel, ale také konvencí, vztahu k náboženství a víře a poměr k technice a technologiím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Západní svět lze chápat z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hlediska např.: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   historického (Starověké Řecko, Římská říše,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studená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válka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jazykového, 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náboženského (katolictví a protestanství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   politicko-ekonomického (demokracie, industrializace, velikosti HDP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Západní svět má větší víru ve vědu a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techniku.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Západní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svět je hrdý na vědecká dosažení, kdežto Východní svět je hrdý na své vnitřní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kvality.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4" y="2584657"/>
            <a:ext cx="3341097" cy="19879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5536" y="4710311"/>
            <a:ext cx="155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2017.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0797" y="2212157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Životní </a:t>
            </a:r>
            <a:r>
              <a:rPr lang="cs-CZ" dirty="0"/>
              <a:t>styl: nezávislost vs. závislost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51" y="2514222"/>
            <a:ext cx="3346703" cy="212882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587994" y="4722280"/>
            <a:ext cx="14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</a:t>
            </a:r>
            <a:r>
              <a:rPr lang="cs-CZ" dirty="0"/>
              <a:t>2017</a:t>
            </a:r>
          </a:p>
        </p:txBody>
      </p:sp>
      <p:sp>
        <p:nvSpPr>
          <p:cNvPr id="9" name="Obdélník 8"/>
          <p:cNvSpPr/>
          <p:nvPr/>
        </p:nvSpPr>
        <p:spPr>
          <a:xfrm>
            <a:off x="4943219" y="2212157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Dochvilnost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79512" y="199403"/>
            <a:ext cx="552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Západ </a:t>
            </a:r>
            <a:r>
              <a:rPr lang="cs-CZ" sz="2400" dirty="0"/>
              <a:t>vs. </a:t>
            </a:r>
            <a:r>
              <a:rPr lang="cs-CZ" sz="2400" dirty="0" smtClean="0"/>
              <a:t>východ </a:t>
            </a:r>
            <a:r>
              <a:rPr lang="cs-CZ" sz="2400" dirty="0"/>
              <a:t>- čím se tyto kultury liší?</a:t>
            </a:r>
          </a:p>
        </p:txBody>
      </p:sp>
    </p:spTree>
    <p:extLst>
      <p:ext uri="{BB962C8B-B14F-4D97-AF65-F5344CB8AC3E}">
        <p14:creationId xmlns:p14="http://schemas.microsoft.com/office/powerpoint/2010/main" val="31980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Základní charakteristika kultur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78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1174" y="2675257"/>
            <a:ext cx="155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2017.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5270" y="68174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Pozice šéfa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48064" y="2625524"/>
            <a:ext cx="14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</a:t>
            </a:r>
            <a:r>
              <a:rPr lang="cs-CZ" dirty="0"/>
              <a:t>2017</a:t>
            </a:r>
          </a:p>
        </p:txBody>
      </p:sp>
      <p:sp>
        <p:nvSpPr>
          <p:cNvPr id="9" name="Obdélník 8"/>
          <p:cNvSpPr/>
          <p:nvPr/>
        </p:nvSpPr>
        <p:spPr>
          <a:xfrm>
            <a:off x="4562888" y="69554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Hluk v restauraci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9" y="979849"/>
            <a:ext cx="3650729" cy="171690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71" y="1072495"/>
            <a:ext cx="3722737" cy="162425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071" y="2991259"/>
            <a:ext cx="4585904" cy="161545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01626" y="344740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131967" y="4557754"/>
            <a:ext cx="14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L., 2017</a:t>
            </a:r>
          </a:p>
        </p:txBody>
      </p:sp>
    </p:spTree>
    <p:extLst>
      <p:ext uri="{BB962C8B-B14F-4D97-AF65-F5344CB8AC3E}">
        <p14:creationId xmlns:p14="http://schemas.microsoft.com/office/powerpoint/2010/main" val="465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Základní charakteristika kultur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78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1174" y="2675257"/>
            <a:ext cx="155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2017.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5270" y="681747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Vyjadřování vlastních názorů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48064" y="2625524"/>
            <a:ext cx="14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</a:t>
            </a:r>
            <a:r>
              <a:rPr lang="cs-CZ" dirty="0" smtClean="0"/>
              <a:t>L., </a:t>
            </a:r>
            <a:r>
              <a:rPr lang="cs-CZ" dirty="0"/>
              <a:t>2017</a:t>
            </a:r>
          </a:p>
        </p:txBody>
      </p:sp>
      <p:sp>
        <p:nvSpPr>
          <p:cNvPr id="9" name="Obdélník 8"/>
          <p:cNvSpPr/>
          <p:nvPr/>
        </p:nvSpPr>
        <p:spPr>
          <a:xfrm>
            <a:off x="4562888" y="695544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Cestování a uchovávání vzpomínek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77558" y="359350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Nálada a počasí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131967" y="4557754"/>
            <a:ext cx="14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Yang L., 2017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4" y="1078625"/>
            <a:ext cx="4154785" cy="1575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91" y="1014508"/>
            <a:ext cx="3312028" cy="168877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70" y="2929472"/>
            <a:ext cx="4335447" cy="16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ve Velké Británii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Datum pracovní schůzky bývá obvykle domluveno s velkým předstihem, přesnou hodinu sjednávají asistentky. Je velmi nezdvořilé požadovat schůzku co nejdříve, pokud to ovšem není i v zájmu druhé strany.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Obvykle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bývá sjednána také doba trvání schůzky. Doporučuje se zaslat předem pracovní materiály a přibližný program jednání, aby se partner mohl připravit. V žádném případě však nesmíte vyvolat dojem, že chcete jednání řídit, organizaci nechte zcela v rukou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partnera.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Na pracovní schůzky byste měli zásadně chodit včas. Neexistuje jednotný styl jednání, jeho průběh je závislý na předmětu jednání a zúčastněných osobách. Obecně platí, že Britové se vždy snaží, aby jednání bylo pro všechny zúčastněné příjemné.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Britský partner od vás bude očekávat profesionální, avšak nikoli strohé či autoritativní jednání a chování, v každém případě, i při méně formálním způsobu vedení jednání, maximální slušnost a zdvořilost.</a:t>
            </a:r>
          </a:p>
        </p:txBody>
      </p:sp>
    </p:spTree>
    <p:extLst>
      <p:ext uri="{BB962C8B-B14F-4D97-AF65-F5344CB8AC3E}">
        <p14:creationId xmlns:p14="http://schemas.microsoft.com/office/powerpoint/2010/main" val="2112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ve Velké Británii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Britové nemají ve zvyku při jednání věci zastírat či přikrašlovat. Pokud nemají zájem, věcně, ale slušně vám tuto skutečnost sdělí a totéž očekávají od vás. Není nutné se omlouvat, že o něco není zájem, vždy je však nezbytné za nabídku poděkovat a slušnou formou ji odmítnout.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Stejně tak vaše rezolutní odmítnutí jednat o některém bodě nebo problému bude považováno buď za nezdvořilost, nebo za snahu o zmaření celého jednání. Jestliže je pro vás nějaký bod ve vyjednávání zásadní, dejte to klidným způsobem najevo, ale v žádném případě neklaďte ultimáta či nevyhrožujte odchodem od jednacího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stolu.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Na druhé straně Britové velmi neradi uzavírají kontrakt pod časovým tlakem. Může se vám tedy stát, pokud budete na svého partnera naléhat a argumentovat nedostatkem času, že vám klidně odvětí, že to je váš problém, ne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jeho.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Na závěr schůzky nezapomeňte stručně zopakovat dosažené výsledky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jednání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Etika obchodního jednání v Polsku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988" y="915566"/>
            <a:ext cx="9112012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Poláci jsou velmi zdatní, cílevědomí a zkušení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obchodníci.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Na jednání bývají dobře připraveni a patří k mimořádně tvrdým obchodníkům, kterým nechybí sebevědomí, velká asertivita a průbojnost až drzost. Na jednání si také vždy vyhradí dost času.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Sledují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svůj předem stanovený cíl a rozhodně nejsou ochotni se dohodnout za každou cenu. Zajímá je momentální zisk, nedívají se příliš do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budoucnosti.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Poláci jsou velmi trpěliví a mají tendence diktovat podmínky obchodu. Chovají se impulzivněji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než Češi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Neváhají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ani zvýšit hlas, mohou se i rozčílit či rázně odejít z jednání. Jestliže jsou stranou prodávající, pak cenu řádně nadsadí, jestliže jsou kupujícími, dávají až směšně nízké nabídky. Smlouvání o ceně i o ostatních podmínkách obchodu má v Polsku tradici a je samozřejmostí.</a:t>
            </a:r>
          </a:p>
        </p:txBody>
      </p:sp>
    </p:spTree>
    <p:extLst>
      <p:ext uri="{BB962C8B-B14F-4D97-AF65-F5344CB8AC3E}">
        <p14:creationId xmlns:p14="http://schemas.microsoft.com/office/powerpoint/2010/main" val="11353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2152</Words>
  <Application>Microsoft Office PowerPoint</Application>
  <PresentationFormat>Předvádění na obrazovce (16:9)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SLU</vt:lpstr>
      <vt:lpstr>Název prezentace</vt:lpstr>
      <vt:lpstr>9. Obchodní jednání ve vybraných zemích     </vt:lpstr>
      <vt:lpstr>Základní charakteristika kultur </vt:lpstr>
      <vt:lpstr> </vt:lpstr>
      <vt:lpstr>Základní charakteristika kultur </vt:lpstr>
      <vt:lpstr>Základní charakteristika kultur </vt:lpstr>
      <vt:lpstr>Etika obchodního jednání ve Velké Británii </vt:lpstr>
      <vt:lpstr>Etika obchodního jednání ve Velké Británii </vt:lpstr>
      <vt:lpstr>Etika obchodního jednání v Polsku </vt:lpstr>
      <vt:lpstr>Etika obchodního jednání v Polsku </vt:lpstr>
      <vt:lpstr>Etika obchodního jednání v Německu </vt:lpstr>
      <vt:lpstr>Etika obchodního jednání v Německu </vt:lpstr>
      <vt:lpstr>Etika obchodního jednání v Německu </vt:lpstr>
      <vt:lpstr>Etika obchodního jednání v Číně </vt:lpstr>
      <vt:lpstr>Etika obchodního jednání v Číně </vt:lpstr>
      <vt:lpstr>Etika obchodního jednání v Brazílii </vt:lpstr>
      <vt:lpstr>Etika obchodního jednání v Brazílii </vt:lpstr>
      <vt:lpstr>Etika obchodního jednání v JAR 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255</cp:revision>
  <dcterms:created xsi:type="dcterms:W3CDTF">2016-07-06T15:42:34Z</dcterms:created>
  <dcterms:modified xsi:type="dcterms:W3CDTF">2018-03-28T14:50:54Z</dcterms:modified>
</cp:coreProperties>
</file>