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notesMasterIdLst>
    <p:notesMasterId r:id="rId16"/>
  </p:notesMasterIdLst>
  <p:handoutMasterIdLst>
    <p:handoutMasterId r:id="rId17"/>
  </p:handoutMasterIdLst>
  <p:sldIdLst>
    <p:sldId id="280" r:id="rId2"/>
    <p:sldId id="258" r:id="rId3"/>
    <p:sldId id="277" r:id="rId4"/>
    <p:sldId id="278" r:id="rId5"/>
    <p:sldId id="260" r:id="rId6"/>
    <p:sldId id="261" r:id="rId7"/>
    <p:sldId id="270" r:id="rId8"/>
    <p:sldId id="271" r:id="rId9"/>
    <p:sldId id="262" r:id="rId10"/>
    <p:sldId id="263" r:id="rId11"/>
    <p:sldId id="264" r:id="rId12"/>
    <p:sldId id="266" r:id="rId13"/>
    <p:sldId id="267" r:id="rId14"/>
    <p:sldId id="281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F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615" autoAdjust="0"/>
    <p:restoredTop sz="86477" autoAdjust="0"/>
  </p:normalViewPr>
  <p:slideViewPr>
    <p:cSldViewPr>
      <p:cViewPr varScale="1">
        <p:scale>
          <a:sx n="71" d="100"/>
          <a:sy n="71" d="100"/>
        </p:scale>
        <p:origin x="1133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9FE801-2481-41F6-BEE5-B1C7924A471E}" type="datetimeFigureOut">
              <a:rPr lang="cs-CZ" smtClean="0"/>
              <a:pPr/>
              <a:t>22.02.2021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5BB2E5-DC61-47D0-823C-264FCCC37CA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B2F9AE-043A-43F5-845B-C47A949A081D}" type="datetimeFigureOut">
              <a:rPr lang="cs-CZ" smtClean="0"/>
              <a:pPr/>
              <a:t>22.02.2021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64E98F-F0CD-4C7A-9C34-4C3C73CAA08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4E98F-F0CD-4C7A-9C34-4C3C73CAA084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780FB1-60EB-40A6-84CE-BDEE4429BCE3}" type="datetimeFigureOut">
              <a:rPr lang="cs-CZ" smtClean="0"/>
              <a:pPr>
                <a:defRPr/>
              </a:pPr>
              <a:t>22.02.2021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00951B-8973-4D0C-A07F-3E75E120516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DC9ED3-66F7-4C6E-AB69-BCA2EC0BBE61}" type="datetimeFigureOut">
              <a:rPr lang="cs-CZ" smtClean="0"/>
              <a:pPr>
                <a:defRPr/>
              </a:pPr>
              <a:t>22.02.2021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92C4E4-34E2-47D7-A24A-15EAD5C2203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61B863-C11E-470A-ADD8-7C3DC1763A73}" type="datetimeFigureOut">
              <a:rPr lang="cs-CZ" smtClean="0"/>
              <a:pPr>
                <a:defRPr/>
              </a:pPr>
              <a:t>22.02.2021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0217DF-2BB0-4834-A922-886C3EC1652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B0F264-35C1-4BF1-B079-769E1AC03B15}" type="datetimeFigureOut">
              <a:rPr lang="cs-CZ" smtClean="0"/>
              <a:pPr>
                <a:defRPr/>
              </a:pPr>
              <a:t>22.02.2021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FC56FD-0713-4B97-9BFB-BD4ABDB6588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A51249-2D4A-429F-A3A5-42B10B2E4E70}" type="datetimeFigureOut">
              <a:rPr lang="cs-CZ" smtClean="0"/>
              <a:pPr>
                <a:defRPr/>
              </a:pPr>
              <a:t>22.02.2021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AA4C4F-CFC0-4735-9F77-848D80687D5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41BC79-2A50-4491-8092-83D270B1357D}" type="datetimeFigureOut">
              <a:rPr lang="cs-CZ" smtClean="0"/>
              <a:pPr>
                <a:defRPr/>
              </a:pPr>
              <a:t>22.02.2021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407F3-B02F-4937-93A7-74DE44D50E6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92D778-D810-4846-80F4-FD9D2159C3C4}" type="datetimeFigureOut">
              <a:rPr lang="cs-CZ" smtClean="0"/>
              <a:pPr>
                <a:defRPr/>
              </a:pPr>
              <a:t>22.02.2021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EE9E67-585A-4B78-84D4-8E1D9B10FE9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217A0A-4DAB-4321-8648-2889FEA30113}" type="datetimeFigureOut">
              <a:rPr lang="cs-CZ" smtClean="0"/>
              <a:pPr>
                <a:defRPr/>
              </a:pPr>
              <a:t>22.02.2021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23DE9D7-6AC2-434B-853F-E410F8FA2D0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916E7A-443C-48DF-ADFE-D4BC23DBC557}" type="datetimeFigureOut">
              <a:rPr lang="cs-CZ" smtClean="0"/>
              <a:pPr>
                <a:defRPr/>
              </a:pPr>
              <a:t>22.02.2021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A5BC6F-B83E-45A9-A585-C725B55CCDD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D40A09-DA89-4A83-B83C-BC1FA4EBC40B}" type="datetimeFigureOut">
              <a:rPr lang="cs-CZ" smtClean="0"/>
              <a:pPr>
                <a:defRPr/>
              </a:pPr>
              <a:t>22.02.2021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93EF5-5122-4661-A852-8DD85D9EACE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fld id="{C78733E2-F8AD-4DF5-B253-82A7115D4AC6}" type="datetimeFigureOut">
              <a:rPr lang="cs-CZ" smtClean="0"/>
              <a:pPr>
                <a:defRPr/>
              </a:pPr>
              <a:t>22.02.2021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52271C-3FD8-4EEC-9797-5F1F5BC691E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B69FD5CE-F60E-498F-9F9E-4DF4ABCC3460}" type="datetimeFigureOut">
              <a:rPr lang="cs-CZ" smtClean="0"/>
              <a:pPr>
                <a:defRPr/>
              </a:pPr>
              <a:t>22.02.2021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8C54ECB3-8526-481A-830A-632073AD68E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5400" dirty="0"/>
              <a:t>Presentation in English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GB" dirty="0">
                <a:solidFill>
                  <a:schemeClr val="bg1"/>
                </a:solidFill>
              </a:rPr>
              <a:t>Overcoming  stage fright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8056" indent="-384048" eaLnBrk="1" fontAlgn="auto" hangingPunct="1">
              <a:spcAft>
                <a:spcPts val="0"/>
              </a:spcAft>
              <a:defRPr/>
            </a:pPr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Deep breathing</a:t>
            </a:r>
            <a:endParaRPr lang="en-GB" dirty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GB" dirty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Walking</a:t>
            </a:r>
            <a:endParaRPr lang="en-GB" dirty="0"/>
          </a:p>
          <a:p>
            <a:pPr marL="448056" indent="-384048" eaLnBrk="1" fontAlgn="auto" hangingPunct="1">
              <a:spcAft>
                <a:spcPts val="0"/>
              </a:spcAft>
              <a:buNone/>
              <a:defRPr/>
            </a:pPr>
            <a:endParaRPr lang="en-GB" dirty="0"/>
          </a:p>
          <a:p>
            <a:pPr marL="448056" indent="-384048" eaLnBrk="1" fontAlgn="auto" hangingPunct="1">
              <a:spcAft>
                <a:spcPts val="0"/>
              </a:spcAft>
              <a:defRPr/>
            </a:pPr>
            <a:r>
              <a:rPr lang="en-GB" dirty="0"/>
              <a:t>Being aware of how much preparation there was before presentation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Associations – pleasant experiences</a:t>
            </a:r>
            <a:endParaRPr lang="en-GB" dirty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GB" dirty="0">
                <a:solidFill>
                  <a:schemeClr val="bg1"/>
                </a:solidFill>
              </a:rPr>
              <a:t>Conclusion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GB" dirty="0"/>
              <a:t>Audience remember conclusion most of all the parts</a:t>
            </a:r>
            <a:endParaRPr lang="en-GB" dirty="0">
              <a:solidFill>
                <a:schemeClr val="bg2">
                  <a:lumMod val="50000"/>
                </a:schemeClr>
              </a:solidFill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GB" dirty="0">
              <a:solidFill>
                <a:schemeClr val="bg2">
                  <a:lumMod val="50000"/>
                </a:schemeClr>
              </a:solidFill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Summary of the most important ideas and their evaluation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GB" dirty="0">
              <a:solidFill>
                <a:schemeClr val="bg2">
                  <a:lumMod val="50000"/>
                </a:schemeClr>
              </a:solidFill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Optimistic points</a:t>
            </a:r>
            <a:endParaRPr lang="en-GB" dirty="0"/>
          </a:p>
          <a:p>
            <a:pPr marL="448056" indent="-384048" eaLnBrk="1" fontAlgn="auto" hangingPunct="1">
              <a:spcAft>
                <a:spcPts val="0"/>
              </a:spcAft>
              <a:defRPr/>
            </a:pPr>
            <a:endParaRPr lang="en-GB" dirty="0">
              <a:solidFill>
                <a:schemeClr val="bg2">
                  <a:lumMod val="50000"/>
                </a:schemeClr>
              </a:solidFill>
            </a:endParaRPr>
          </a:p>
          <a:p>
            <a:pPr marL="448056" indent="-384048"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GB" dirty="0">
                <a:solidFill>
                  <a:schemeClr val="bg1"/>
                </a:solidFill>
              </a:rPr>
              <a:t>Discussion</a:t>
            </a:r>
          </a:p>
        </p:txBody>
      </p:sp>
      <p:sp>
        <p:nvSpPr>
          <p:cNvPr id="3993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300" dirty="0"/>
              <a:t>Short break –  the audience – time to prepare questions</a:t>
            </a:r>
          </a:p>
          <a:p>
            <a:pPr eaLnBrk="1" hangingPunct="1">
              <a:lnSpc>
                <a:spcPct val="80000"/>
              </a:lnSpc>
            </a:pPr>
            <a:endParaRPr lang="en-GB" sz="2300" dirty="0"/>
          </a:p>
          <a:p>
            <a:pPr eaLnBrk="1" hangingPunct="1">
              <a:lnSpc>
                <a:spcPct val="80000"/>
              </a:lnSpc>
            </a:pPr>
            <a:r>
              <a:rPr lang="en-GB" sz="2300" dirty="0"/>
              <a:t>No questions  – </a:t>
            </a:r>
            <a:r>
              <a:rPr lang="en-GB" sz="2300" i="1" dirty="0">
                <a:solidFill>
                  <a:srgbClr val="FF0000"/>
                </a:solidFill>
              </a:rPr>
              <a:t>I am often asked….</a:t>
            </a:r>
          </a:p>
          <a:p>
            <a:pPr eaLnBrk="1" hangingPunct="1">
              <a:lnSpc>
                <a:spcPct val="80000"/>
              </a:lnSpc>
            </a:pPr>
            <a:endParaRPr lang="en-GB" sz="2300" i="1" dirty="0"/>
          </a:p>
          <a:p>
            <a:pPr eaLnBrk="1" hangingPunct="1">
              <a:lnSpc>
                <a:spcPct val="80000"/>
              </a:lnSpc>
            </a:pPr>
            <a:endParaRPr lang="en-GB" sz="2300" dirty="0"/>
          </a:p>
          <a:p>
            <a:pPr eaLnBrk="1" hangingPunct="1">
              <a:lnSpc>
                <a:spcPct val="80000"/>
              </a:lnSpc>
            </a:pPr>
            <a:r>
              <a:rPr lang="en-GB" sz="2300" dirty="0"/>
              <a:t>Questions –</a:t>
            </a:r>
            <a:r>
              <a:rPr lang="en-GB" sz="2300" dirty="0">
                <a:solidFill>
                  <a:srgbClr val="222613"/>
                </a:solidFill>
              </a:rPr>
              <a:t> </a:t>
            </a:r>
            <a:r>
              <a:rPr lang="en-GB" sz="2300" dirty="0" err="1">
                <a:solidFill>
                  <a:srgbClr val="222613"/>
                </a:solidFill>
              </a:rPr>
              <a:t>paraphrazed</a:t>
            </a:r>
            <a:r>
              <a:rPr lang="en-GB" sz="2300" dirty="0">
                <a:solidFill>
                  <a:srgbClr val="222613"/>
                </a:solidFill>
              </a:rPr>
              <a:t>, eye contact</a:t>
            </a:r>
            <a:endParaRPr lang="en-GB" sz="2300" dirty="0"/>
          </a:p>
          <a:p>
            <a:pPr eaLnBrk="1" hangingPunct="1">
              <a:lnSpc>
                <a:spcPct val="80000"/>
              </a:lnSpc>
            </a:pPr>
            <a:endParaRPr lang="en-GB" sz="2300" dirty="0"/>
          </a:p>
          <a:p>
            <a:pPr eaLnBrk="1" hangingPunct="1">
              <a:lnSpc>
                <a:spcPct val="80000"/>
              </a:lnSpc>
            </a:pPr>
            <a:endParaRPr lang="en-GB" sz="2300" dirty="0">
              <a:solidFill>
                <a:srgbClr val="222613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GB" sz="2300" dirty="0">
                <a:solidFill>
                  <a:srgbClr val="222613"/>
                </a:solidFill>
              </a:rPr>
              <a:t>The speaker doesn´t know the answer – offer to find out later</a:t>
            </a:r>
            <a:endParaRPr lang="en-GB" sz="23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GB" dirty="0">
                <a:solidFill>
                  <a:schemeClr val="bg1"/>
                </a:solidFill>
              </a:rPr>
              <a:t>Difficult questions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GB" dirty="0">
                <a:solidFill>
                  <a:srgbClr val="FE0000"/>
                </a:solidFill>
              </a:rPr>
              <a:t>Long questions </a:t>
            </a:r>
            <a:r>
              <a:rPr lang="en-GB" dirty="0"/>
              <a:t>– interrupting and checking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GB" i="1" dirty="0"/>
              <a:t>Do you mean …?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GB" dirty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GB" dirty="0">
                <a:solidFill>
                  <a:srgbClr val="FE0000"/>
                </a:solidFill>
              </a:rPr>
              <a:t>2 or 3 questions in one -</a:t>
            </a:r>
            <a:r>
              <a:rPr lang="en-GB" dirty="0"/>
              <a:t> -using flipchart- answering one question after another</a:t>
            </a:r>
            <a:endParaRPr lang="en-GB" dirty="0">
              <a:solidFill>
                <a:srgbClr val="FE0000"/>
              </a:solidFill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GB" dirty="0">
              <a:solidFill>
                <a:srgbClr val="FE0000"/>
              </a:solidFill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GB" dirty="0">
                <a:solidFill>
                  <a:srgbClr val="FE0000"/>
                </a:solidFill>
              </a:rPr>
              <a:t>Stupid questions- </a:t>
            </a:r>
            <a:r>
              <a:rPr lang="en-GB" dirty="0"/>
              <a:t>being tactful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How to react to </a:t>
            </a:r>
            <a:r>
              <a:rPr lang="en-GB" dirty="0">
                <a:solidFill>
                  <a:srgbClr val="CC66FF"/>
                </a:solidFill>
              </a:rPr>
              <a:t>interrupting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Setti</a:t>
            </a:r>
            <a:r>
              <a:rPr lang="cs-CZ" dirty="0"/>
              <a:t>n</a:t>
            </a:r>
            <a:r>
              <a:rPr lang="en-GB" dirty="0"/>
              <a:t>g rules – no phones and computers</a:t>
            </a:r>
          </a:p>
          <a:p>
            <a:endParaRPr lang="en-GB" dirty="0"/>
          </a:p>
          <a:p>
            <a:r>
              <a:rPr lang="en-GB" dirty="0"/>
              <a:t>stop talking and look at the interrupting people or</a:t>
            </a:r>
          </a:p>
          <a:p>
            <a:endParaRPr lang="en-GB" dirty="0"/>
          </a:p>
          <a:p>
            <a:r>
              <a:rPr lang="en-GB" dirty="0"/>
              <a:t>ask them to share information with the rest of audience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Preparation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rgbClr val="FE0000"/>
                </a:solidFill>
              </a:rPr>
              <a:t>Goal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– to present something </a:t>
            </a:r>
          </a:p>
          <a:p>
            <a:r>
              <a:rPr lang="en-GB" dirty="0"/>
              <a:t> to persuade someone</a:t>
            </a:r>
          </a:p>
          <a:p>
            <a:r>
              <a:rPr lang="en-GB" dirty="0">
                <a:solidFill>
                  <a:srgbClr val="FF0000"/>
                </a:solidFill>
              </a:rPr>
              <a:t>Structure</a:t>
            </a:r>
            <a:r>
              <a:rPr lang="en-GB" dirty="0"/>
              <a:t> </a:t>
            </a:r>
          </a:p>
          <a:p>
            <a:endParaRPr lang="en-GB" dirty="0"/>
          </a:p>
          <a:p>
            <a:r>
              <a:rPr lang="en-GB" dirty="0"/>
              <a:t>1. Introduction – 5% </a:t>
            </a:r>
          </a:p>
          <a:p>
            <a:r>
              <a:rPr lang="en-GB" dirty="0"/>
              <a:t>2. Main part – 80%</a:t>
            </a:r>
          </a:p>
          <a:p>
            <a:r>
              <a:rPr lang="en-GB" dirty="0"/>
              <a:t>3. Conclusion– 15%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GB" dirty="0">
                <a:solidFill>
                  <a:schemeClr val="bg1"/>
                </a:solidFill>
              </a:rPr>
              <a:t>The method of mind - </a:t>
            </a:r>
            <a:r>
              <a:rPr lang="en-GB" dirty="0">
                <a:solidFill>
                  <a:srgbClr val="CC66FF"/>
                </a:solidFill>
              </a:rPr>
              <a:t>mapping</a:t>
            </a:r>
          </a:p>
        </p:txBody>
      </p:sp>
      <p:sp>
        <p:nvSpPr>
          <p:cNvPr id="225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dirty="0"/>
              <a:t>Creative approach to presentation</a:t>
            </a:r>
          </a:p>
          <a:p>
            <a:pPr eaLnBrk="1" hangingPunct="1">
              <a:buFontTx/>
              <a:buChar char="-"/>
            </a:pPr>
            <a:endParaRPr lang="en-GB" dirty="0"/>
          </a:p>
          <a:p>
            <a:pPr eaLnBrk="1" hangingPunct="1">
              <a:buFontTx/>
              <a:buChar char="-"/>
            </a:pPr>
            <a:r>
              <a:rPr lang="en-GB" dirty="0"/>
              <a:t>bubbles</a:t>
            </a:r>
          </a:p>
          <a:p>
            <a:pPr eaLnBrk="1" hangingPunct="1">
              <a:buFontTx/>
              <a:buChar char="-"/>
            </a:pPr>
            <a:endParaRPr lang="en-GB" dirty="0"/>
          </a:p>
          <a:p>
            <a:pPr eaLnBrk="1" hangingPunct="1">
              <a:buFontTx/>
              <a:buChar char="-"/>
            </a:pPr>
            <a:r>
              <a:rPr lang="en-GB" dirty="0"/>
              <a:t>Goal of presentation</a:t>
            </a:r>
          </a:p>
          <a:p>
            <a:pPr eaLnBrk="1" hangingPunct="1">
              <a:buFontTx/>
              <a:buChar char="-"/>
            </a:pPr>
            <a:endParaRPr lang="en-GB" dirty="0">
              <a:solidFill>
                <a:srgbClr val="FE0000"/>
              </a:solidFill>
            </a:endParaRPr>
          </a:p>
          <a:p>
            <a:pPr eaLnBrk="1" hangingPunct="1">
              <a:buFontTx/>
              <a:buChar char="-"/>
            </a:pPr>
            <a:r>
              <a:rPr lang="en-GB" dirty="0">
                <a:solidFill>
                  <a:srgbClr val="FE0000"/>
                </a:solidFill>
              </a:rPr>
              <a:t>Parts of presentation </a:t>
            </a:r>
          </a:p>
          <a:p>
            <a:pPr eaLnBrk="1" hangingPunct="1"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GB" dirty="0">
                <a:solidFill>
                  <a:schemeClr val="bg1"/>
                </a:solidFill>
              </a:rPr>
              <a:t>Mind mapping</a:t>
            </a:r>
          </a:p>
        </p:txBody>
      </p:sp>
      <p:sp>
        <p:nvSpPr>
          <p:cNvPr id="2355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i="1" dirty="0"/>
          </a:p>
        </p:txBody>
      </p:sp>
      <p:sp>
        <p:nvSpPr>
          <p:cNvPr id="4" name="Elipsa 3"/>
          <p:cNvSpPr/>
          <p:nvPr/>
        </p:nvSpPr>
        <p:spPr>
          <a:xfrm>
            <a:off x="3563938" y="3141663"/>
            <a:ext cx="1346200" cy="1346200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err="1">
                <a:solidFill>
                  <a:srgbClr val="FE0000"/>
                </a:solidFill>
              </a:rPr>
              <a:t>goal</a:t>
            </a:r>
            <a:endParaRPr lang="cs-CZ" b="1" dirty="0">
              <a:solidFill>
                <a:srgbClr val="FE0000"/>
              </a:solidFill>
            </a:endParaRPr>
          </a:p>
        </p:txBody>
      </p:sp>
      <p:cxnSp>
        <p:nvCxnSpPr>
          <p:cNvPr id="6" name="Přímá spojovací šipka 5"/>
          <p:cNvCxnSpPr/>
          <p:nvPr/>
        </p:nvCxnSpPr>
        <p:spPr>
          <a:xfrm flipV="1">
            <a:off x="4787900" y="2997200"/>
            <a:ext cx="1655763" cy="3603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ipsa 6"/>
          <p:cNvSpPr/>
          <p:nvPr/>
        </p:nvSpPr>
        <p:spPr>
          <a:xfrm>
            <a:off x="6228184" y="2420888"/>
            <a:ext cx="1223962" cy="1057275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 err="1">
                <a:solidFill>
                  <a:srgbClr val="FE0000"/>
                </a:solidFill>
              </a:rPr>
              <a:t>Introduction</a:t>
            </a:r>
            <a:endParaRPr lang="cs-CZ" sz="1400" b="1" dirty="0">
              <a:solidFill>
                <a:srgbClr val="FE0000"/>
              </a:solidFill>
            </a:endParaRPr>
          </a:p>
        </p:txBody>
      </p:sp>
      <p:cxnSp>
        <p:nvCxnSpPr>
          <p:cNvPr id="9" name="Přímá spojovací šipka 8"/>
          <p:cNvCxnSpPr/>
          <p:nvPr/>
        </p:nvCxnSpPr>
        <p:spPr>
          <a:xfrm flipH="1">
            <a:off x="2268538" y="3500438"/>
            <a:ext cx="136683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ipsa 9"/>
          <p:cNvSpPr/>
          <p:nvPr/>
        </p:nvSpPr>
        <p:spPr>
          <a:xfrm>
            <a:off x="1187624" y="2780928"/>
            <a:ext cx="1152525" cy="1201738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 err="1">
                <a:solidFill>
                  <a:srgbClr val="FE0000"/>
                </a:solidFill>
              </a:rPr>
              <a:t>Conclusion</a:t>
            </a:r>
            <a:endParaRPr lang="cs-CZ" sz="1400" b="1" dirty="0">
              <a:solidFill>
                <a:srgbClr val="FE0000"/>
              </a:solidFill>
            </a:endParaRPr>
          </a:p>
        </p:txBody>
      </p:sp>
      <p:cxnSp>
        <p:nvCxnSpPr>
          <p:cNvPr id="13" name="Přímá spojovací šipka 12"/>
          <p:cNvCxnSpPr>
            <a:stCxn id="4" idx="4"/>
          </p:cNvCxnSpPr>
          <p:nvPr/>
        </p:nvCxnSpPr>
        <p:spPr>
          <a:xfrm>
            <a:off x="4237038" y="4487863"/>
            <a:ext cx="263525" cy="6699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427538" y="5157788"/>
            <a:ext cx="431800" cy="714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5" name="Elipsa 14"/>
          <p:cNvSpPr/>
          <p:nvPr/>
        </p:nvSpPr>
        <p:spPr>
          <a:xfrm>
            <a:off x="3924300" y="4797425"/>
            <a:ext cx="1439863" cy="1152525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err="1">
                <a:solidFill>
                  <a:srgbClr val="FE0000"/>
                </a:solidFill>
              </a:rPr>
              <a:t>Main</a:t>
            </a:r>
            <a:endParaRPr lang="cs-CZ" b="1" dirty="0">
              <a:solidFill>
                <a:srgbClr val="FE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rgbClr val="FE0000"/>
                </a:solidFill>
              </a:rPr>
              <a:t>part</a:t>
            </a:r>
          </a:p>
        </p:txBody>
      </p:sp>
      <p:cxnSp>
        <p:nvCxnSpPr>
          <p:cNvPr id="17" name="Přímá spojovací šipka 16"/>
          <p:cNvCxnSpPr/>
          <p:nvPr/>
        </p:nvCxnSpPr>
        <p:spPr>
          <a:xfrm flipH="1" flipV="1">
            <a:off x="6948488" y="2060575"/>
            <a:ext cx="71437" cy="431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/>
          <p:nvPr/>
        </p:nvCxnSpPr>
        <p:spPr>
          <a:xfrm flipV="1">
            <a:off x="7380288" y="2349500"/>
            <a:ext cx="431800" cy="5032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/>
          <p:nvPr/>
        </p:nvCxnSpPr>
        <p:spPr>
          <a:xfrm>
            <a:off x="7308850" y="3284538"/>
            <a:ext cx="503238" cy="720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šipka 22"/>
          <p:cNvCxnSpPr>
            <a:stCxn id="15" idx="2"/>
          </p:cNvCxnSpPr>
          <p:nvPr/>
        </p:nvCxnSpPr>
        <p:spPr>
          <a:xfrm flipH="1">
            <a:off x="2627313" y="5373688"/>
            <a:ext cx="1296987" cy="142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šipka 24"/>
          <p:cNvCxnSpPr>
            <a:stCxn id="15" idx="3"/>
          </p:cNvCxnSpPr>
          <p:nvPr/>
        </p:nvCxnSpPr>
        <p:spPr>
          <a:xfrm flipH="1">
            <a:off x="3779838" y="5780088"/>
            <a:ext cx="355600" cy="241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>
            <a:stCxn id="15" idx="4"/>
          </p:cNvCxnSpPr>
          <p:nvPr/>
        </p:nvCxnSpPr>
        <p:spPr>
          <a:xfrm>
            <a:off x="4643438" y="5949950"/>
            <a:ext cx="433387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šipka 28"/>
          <p:cNvCxnSpPr/>
          <p:nvPr/>
        </p:nvCxnSpPr>
        <p:spPr>
          <a:xfrm>
            <a:off x="5219700" y="5661025"/>
            <a:ext cx="1152525" cy="3603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šipka 30"/>
          <p:cNvCxnSpPr/>
          <p:nvPr/>
        </p:nvCxnSpPr>
        <p:spPr>
          <a:xfrm>
            <a:off x="5219700" y="5373688"/>
            <a:ext cx="23764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šipka 32"/>
          <p:cNvCxnSpPr>
            <a:stCxn id="10" idx="0"/>
          </p:cNvCxnSpPr>
          <p:nvPr/>
        </p:nvCxnSpPr>
        <p:spPr>
          <a:xfrm flipH="1" flipV="1">
            <a:off x="1332087" y="2565028"/>
            <a:ext cx="431800" cy="215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šipka 34"/>
          <p:cNvCxnSpPr>
            <a:stCxn id="10" idx="2"/>
          </p:cNvCxnSpPr>
          <p:nvPr/>
        </p:nvCxnSpPr>
        <p:spPr>
          <a:xfrm flipH="1" flipV="1">
            <a:off x="684387" y="2923803"/>
            <a:ext cx="503237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ovací šipka 36"/>
          <p:cNvCxnSpPr/>
          <p:nvPr/>
        </p:nvCxnSpPr>
        <p:spPr>
          <a:xfrm flipH="1">
            <a:off x="900113" y="3644900"/>
            <a:ext cx="503237" cy="1079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ovací šipka 40"/>
          <p:cNvCxnSpPr/>
          <p:nvPr/>
        </p:nvCxnSpPr>
        <p:spPr>
          <a:xfrm>
            <a:off x="1835150" y="4005263"/>
            <a:ext cx="215900" cy="1079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Elipsa 31"/>
          <p:cNvSpPr/>
          <p:nvPr/>
        </p:nvSpPr>
        <p:spPr>
          <a:xfrm>
            <a:off x="2411760" y="5445224"/>
            <a:ext cx="770384" cy="57606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1</a:t>
            </a:r>
          </a:p>
        </p:txBody>
      </p:sp>
      <p:sp>
        <p:nvSpPr>
          <p:cNvPr id="34" name="Elipsa 33"/>
          <p:cNvSpPr/>
          <p:nvPr/>
        </p:nvSpPr>
        <p:spPr>
          <a:xfrm>
            <a:off x="7596336" y="5085184"/>
            <a:ext cx="842392" cy="62636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GB" dirty="0">
                <a:solidFill>
                  <a:schemeClr val="bg1"/>
                </a:solidFill>
              </a:rPr>
              <a:t>Slides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GB" dirty="0"/>
              <a:t>Key words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GB" dirty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GB" dirty="0"/>
              <a:t>Size about 30</a:t>
            </a:r>
          </a:p>
          <a:p>
            <a:pPr marL="64008" indent="0" eaLnBrk="1" fontAlgn="auto" hangingPunct="1">
              <a:spcAft>
                <a:spcPts val="0"/>
              </a:spcAft>
              <a:buNone/>
              <a:defRPr/>
            </a:pPr>
            <a:endParaRPr lang="en-GB" dirty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GB" dirty="0"/>
              <a:t>8 lines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GB" dirty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GB" dirty="0"/>
              <a:t>3 colours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cs-CZ" dirty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GB" dirty="0">
                <a:solidFill>
                  <a:schemeClr val="bg1"/>
                </a:solidFill>
              </a:rPr>
              <a:t>Delivery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GB" dirty="0"/>
              <a:t>Introduction – first impression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GB" dirty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GB" dirty="0">
                <a:solidFill>
                  <a:srgbClr val="FF0000"/>
                </a:solidFill>
              </a:rPr>
              <a:t>NO reading</a:t>
            </a:r>
            <a:r>
              <a:rPr lang="en-GB" dirty="0"/>
              <a:t> of the text </a:t>
            </a:r>
            <a:endParaRPr lang="en-GB" dirty="0">
              <a:solidFill>
                <a:srgbClr val="FF0000"/>
              </a:solidFill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GB" dirty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GB" dirty="0"/>
              <a:t>Notes - admitted</a:t>
            </a:r>
          </a:p>
          <a:p>
            <a:pPr marL="448056" indent="-384048" eaLnBrk="1" fontAlgn="auto" hangingPunct="1">
              <a:spcAft>
                <a:spcPts val="0"/>
              </a:spcAft>
              <a:buNone/>
              <a:defRPr/>
            </a:pPr>
            <a:endParaRPr lang="en-GB" dirty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Eye contact, smile, gestures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GB" dirty="0">
                <a:solidFill>
                  <a:schemeClr val="bg1"/>
                </a:solidFill>
              </a:rPr>
              <a:t>Attention of listeners</a:t>
            </a:r>
          </a:p>
        </p:txBody>
      </p:sp>
      <p:sp>
        <p:nvSpPr>
          <p:cNvPr id="32770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GB" dirty="0"/>
              <a:t>Change of different methods and means</a:t>
            </a:r>
          </a:p>
          <a:p>
            <a:pPr eaLnBrk="1" hangingPunct="1"/>
            <a:endParaRPr lang="en-GB" dirty="0">
              <a:solidFill>
                <a:srgbClr val="FF0000"/>
              </a:solidFill>
            </a:endParaRPr>
          </a:p>
          <a:p>
            <a:pPr eaLnBrk="1" hangingPunct="1"/>
            <a:r>
              <a:rPr lang="en-GB" dirty="0">
                <a:solidFill>
                  <a:srgbClr val="FF0000"/>
                </a:solidFill>
              </a:rPr>
              <a:t>Kinesics </a:t>
            </a:r>
            <a:r>
              <a:rPr lang="en-GB" dirty="0"/>
              <a:t>– gestures</a:t>
            </a:r>
          </a:p>
          <a:p>
            <a:pPr eaLnBrk="1" hangingPunct="1"/>
            <a:r>
              <a:rPr lang="en-GB" dirty="0">
                <a:solidFill>
                  <a:srgbClr val="FF0000"/>
                </a:solidFill>
              </a:rPr>
              <a:t>Voice - </a:t>
            </a:r>
            <a:r>
              <a:rPr lang="en-GB" dirty="0"/>
              <a:t>intonation</a:t>
            </a:r>
            <a:endParaRPr lang="en-GB" dirty="0">
              <a:solidFill>
                <a:srgbClr val="FF0000"/>
              </a:solidFill>
            </a:endParaRPr>
          </a:p>
          <a:p>
            <a:pPr eaLnBrk="1" hangingPunct="1"/>
            <a:r>
              <a:rPr lang="en-GB" dirty="0">
                <a:solidFill>
                  <a:srgbClr val="FF0000"/>
                </a:solidFill>
              </a:rPr>
              <a:t>Audio-visual aids – </a:t>
            </a:r>
            <a:r>
              <a:rPr lang="en-GB" dirty="0"/>
              <a:t>pictures, charts, video</a:t>
            </a:r>
          </a:p>
          <a:p>
            <a:pPr eaLnBrk="1" hangingPunct="1"/>
            <a:r>
              <a:rPr lang="en-GB" dirty="0">
                <a:solidFill>
                  <a:srgbClr val="FF0000"/>
                </a:solidFill>
              </a:rPr>
              <a:t>Interaction </a:t>
            </a:r>
            <a:r>
              <a:rPr lang="en-GB" dirty="0"/>
              <a:t>– asking questions, competition,  critical  incident, case study ,quiz</a:t>
            </a:r>
          </a:p>
          <a:p>
            <a:pPr eaLnBrk="1" hangingPunct="1"/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GB" dirty="0">
                <a:solidFill>
                  <a:schemeClr val="bg1"/>
                </a:solidFill>
              </a:rPr>
              <a:t>Attention - audience</a:t>
            </a:r>
          </a:p>
        </p:txBody>
      </p:sp>
      <p:sp>
        <p:nvSpPr>
          <p:cNvPr id="3379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dirty="0">
                <a:solidFill>
                  <a:srgbClr val="FE0000"/>
                </a:solidFill>
              </a:rPr>
              <a:t>Attention</a:t>
            </a:r>
          </a:p>
        </p:txBody>
      </p:sp>
      <p:cxnSp>
        <p:nvCxnSpPr>
          <p:cNvPr id="20" name="Přímá spojovací šipka 19"/>
          <p:cNvCxnSpPr/>
          <p:nvPr/>
        </p:nvCxnSpPr>
        <p:spPr>
          <a:xfrm>
            <a:off x="1476375" y="2636838"/>
            <a:ext cx="647700" cy="720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šipka 24"/>
          <p:cNvCxnSpPr/>
          <p:nvPr/>
        </p:nvCxnSpPr>
        <p:spPr>
          <a:xfrm flipV="1">
            <a:off x="2195736" y="3356421"/>
            <a:ext cx="3889499" cy="571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šipka 29"/>
          <p:cNvCxnSpPr/>
          <p:nvPr/>
        </p:nvCxnSpPr>
        <p:spPr>
          <a:xfrm flipV="1">
            <a:off x="6156325" y="2708275"/>
            <a:ext cx="503238" cy="6492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šipka 31"/>
          <p:cNvCxnSpPr/>
          <p:nvPr/>
        </p:nvCxnSpPr>
        <p:spPr>
          <a:xfrm>
            <a:off x="2195736" y="2492896"/>
            <a:ext cx="0" cy="2881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ovací šipka 36"/>
          <p:cNvCxnSpPr/>
          <p:nvPr/>
        </p:nvCxnSpPr>
        <p:spPr>
          <a:xfrm>
            <a:off x="6011863" y="2565400"/>
            <a:ext cx="73025" cy="2879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Volný tvar 43"/>
          <p:cNvSpPr/>
          <p:nvPr/>
        </p:nvSpPr>
        <p:spPr>
          <a:xfrm>
            <a:off x="1365250" y="4760913"/>
            <a:ext cx="5783263" cy="1081087"/>
          </a:xfrm>
          <a:custGeom>
            <a:avLst/>
            <a:gdLst>
              <a:gd name="connsiteX0" fmla="*/ 0 w 5782613"/>
              <a:gd name="connsiteY0" fmla="*/ 133082 h 1081826"/>
              <a:gd name="connsiteX1" fmla="*/ 914400 w 5782613"/>
              <a:gd name="connsiteY1" fmla="*/ 867178 h 1081826"/>
              <a:gd name="connsiteX2" fmla="*/ 1068946 w 5782613"/>
              <a:gd name="connsiteY2" fmla="*/ 944451 h 1081826"/>
              <a:gd name="connsiteX3" fmla="*/ 1365160 w 5782613"/>
              <a:gd name="connsiteY3" fmla="*/ 68687 h 1081826"/>
              <a:gd name="connsiteX4" fmla="*/ 1764405 w 5782613"/>
              <a:gd name="connsiteY4" fmla="*/ 957330 h 1081826"/>
              <a:gd name="connsiteX5" fmla="*/ 2266681 w 5782613"/>
              <a:gd name="connsiteY5" fmla="*/ 120203 h 1081826"/>
              <a:gd name="connsiteX6" fmla="*/ 2743200 w 5782613"/>
              <a:gd name="connsiteY6" fmla="*/ 1073240 h 1081826"/>
              <a:gd name="connsiteX7" fmla="*/ 3245476 w 5782613"/>
              <a:gd name="connsiteY7" fmla="*/ 68687 h 1081826"/>
              <a:gd name="connsiteX8" fmla="*/ 3721994 w 5782613"/>
              <a:gd name="connsiteY8" fmla="*/ 957330 h 1081826"/>
              <a:gd name="connsiteX9" fmla="*/ 4327301 w 5782613"/>
              <a:gd name="connsiteY9" fmla="*/ 4293 h 1081826"/>
              <a:gd name="connsiteX10" fmla="*/ 4623515 w 5782613"/>
              <a:gd name="connsiteY10" fmla="*/ 983087 h 1081826"/>
              <a:gd name="connsiteX11" fmla="*/ 5615188 w 5782613"/>
              <a:gd name="connsiteY11" fmla="*/ 171718 h 1081826"/>
              <a:gd name="connsiteX12" fmla="*/ 5628067 w 5782613"/>
              <a:gd name="connsiteY12" fmla="*/ 133082 h 1081826"/>
              <a:gd name="connsiteX13" fmla="*/ 5640946 w 5782613"/>
              <a:gd name="connsiteY13" fmla="*/ 107324 h 1081826"/>
              <a:gd name="connsiteX14" fmla="*/ 5640946 w 5782613"/>
              <a:gd name="connsiteY14" fmla="*/ 81566 h 1081826"/>
              <a:gd name="connsiteX15" fmla="*/ 5640946 w 5782613"/>
              <a:gd name="connsiteY15" fmla="*/ 68687 h 1081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782613" h="1081826">
                <a:moveTo>
                  <a:pt x="0" y="133082"/>
                </a:moveTo>
                <a:cubicBezTo>
                  <a:pt x="368121" y="432516"/>
                  <a:pt x="736242" y="731950"/>
                  <a:pt x="914400" y="867178"/>
                </a:cubicBezTo>
                <a:cubicBezTo>
                  <a:pt x="1092558" y="1002406"/>
                  <a:pt x="993819" y="1077533"/>
                  <a:pt x="1068946" y="944451"/>
                </a:cubicBezTo>
                <a:cubicBezTo>
                  <a:pt x="1144073" y="811369"/>
                  <a:pt x="1249250" y="66541"/>
                  <a:pt x="1365160" y="68687"/>
                </a:cubicBezTo>
                <a:cubicBezTo>
                  <a:pt x="1481070" y="70833"/>
                  <a:pt x="1614152" y="948744"/>
                  <a:pt x="1764405" y="957330"/>
                </a:cubicBezTo>
                <a:cubicBezTo>
                  <a:pt x="1914658" y="965916"/>
                  <a:pt x="2103549" y="100885"/>
                  <a:pt x="2266681" y="120203"/>
                </a:cubicBezTo>
                <a:cubicBezTo>
                  <a:pt x="2429813" y="139521"/>
                  <a:pt x="2580068" y="1081826"/>
                  <a:pt x="2743200" y="1073240"/>
                </a:cubicBezTo>
                <a:cubicBezTo>
                  <a:pt x="2906333" y="1064654"/>
                  <a:pt x="3082344" y="88005"/>
                  <a:pt x="3245476" y="68687"/>
                </a:cubicBezTo>
                <a:cubicBezTo>
                  <a:pt x="3408608" y="49369"/>
                  <a:pt x="3541690" y="968062"/>
                  <a:pt x="3721994" y="957330"/>
                </a:cubicBezTo>
                <a:cubicBezTo>
                  <a:pt x="3902298" y="946598"/>
                  <a:pt x="4177048" y="0"/>
                  <a:pt x="4327301" y="4293"/>
                </a:cubicBezTo>
                <a:cubicBezTo>
                  <a:pt x="4477554" y="8586"/>
                  <a:pt x="4408867" y="955183"/>
                  <a:pt x="4623515" y="983087"/>
                </a:cubicBezTo>
                <a:cubicBezTo>
                  <a:pt x="4838163" y="1010991"/>
                  <a:pt x="5447763" y="313385"/>
                  <a:pt x="5615188" y="171718"/>
                </a:cubicBezTo>
                <a:cubicBezTo>
                  <a:pt x="5782613" y="30051"/>
                  <a:pt x="5623774" y="143814"/>
                  <a:pt x="5628067" y="133082"/>
                </a:cubicBezTo>
                <a:cubicBezTo>
                  <a:pt x="5632360" y="122350"/>
                  <a:pt x="5638800" y="115910"/>
                  <a:pt x="5640946" y="107324"/>
                </a:cubicBezTo>
                <a:cubicBezTo>
                  <a:pt x="5643092" y="98738"/>
                  <a:pt x="5640946" y="81566"/>
                  <a:pt x="5640946" y="81566"/>
                </a:cubicBezTo>
                <a:lnTo>
                  <a:pt x="5640946" y="68687"/>
                </a:lnTo>
              </a:path>
            </a:pathLst>
          </a:cu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45" name="Obdélník 44"/>
          <p:cNvSpPr/>
          <p:nvPr/>
        </p:nvSpPr>
        <p:spPr>
          <a:xfrm>
            <a:off x="7812088" y="4941888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 err="1">
                <a:solidFill>
                  <a:srgbClr val="FE0000"/>
                </a:solidFill>
              </a:rPr>
              <a:t>Time</a:t>
            </a:r>
            <a:endParaRPr lang="cs-CZ" sz="2400" dirty="0">
              <a:solidFill>
                <a:srgbClr val="FE0000"/>
              </a:solidFill>
            </a:endParaRPr>
          </a:p>
        </p:txBody>
      </p:sp>
      <p:sp>
        <p:nvSpPr>
          <p:cNvPr id="13" name="Vývojový diagram: postup 12"/>
          <p:cNvSpPr/>
          <p:nvPr/>
        </p:nvSpPr>
        <p:spPr>
          <a:xfrm>
            <a:off x="1042988" y="5732463"/>
            <a:ext cx="914400" cy="61277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 err="1">
                <a:solidFill>
                  <a:schemeClr val="bg1"/>
                </a:solidFill>
              </a:rPr>
              <a:t>Intr</a:t>
            </a:r>
            <a:r>
              <a:rPr lang="cs-CZ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4" name="Vývojový diagram: předdefinovaný postup 13"/>
          <p:cNvSpPr/>
          <p:nvPr/>
        </p:nvSpPr>
        <p:spPr>
          <a:xfrm>
            <a:off x="3563938" y="5732463"/>
            <a:ext cx="914400" cy="612775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 err="1">
                <a:solidFill>
                  <a:schemeClr val="bg1"/>
                </a:solidFill>
              </a:rPr>
              <a:t>Main</a:t>
            </a:r>
            <a:r>
              <a:rPr lang="cs-CZ" sz="1600" dirty="0">
                <a:solidFill>
                  <a:schemeClr val="bg1"/>
                </a:solidFill>
              </a:rPr>
              <a:t> part</a:t>
            </a:r>
          </a:p>
        </p:txBody>
      </p:sp>
      <p:sp>
        <p:nvSpPr>
          <p:cNvPr id="15" name="Vývojový diagram: předdefinovaný postup 14"/>
          <p:cNvSpPr/>
          <p:nvPr/>
        </p:nvSpPr>
        <p:spPr>
          <a:xfrm>
            <a:off x="6227763" y="5661025"/>
            <a:ext cx="914400" cy="612775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 err="1">
                <a:solidFill>
                  <a:schemeClr val="bg1"/>
                </a:solidFill>
              </a:rPr>
              <a:t>Conclusion</a:t>
            </a:r>
            <a:endParaRPr lang="cs-CZ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GB" dirty="0">
                <a:solidFill>
                  <a:schemeClr val="bg1"/>
                </a:solidFill>
              </a:rPr>
              <a:t>Stage fright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GB" dirty="0">
                <a:solidFill>
                  <a:srgbClr val="FE0000"/>
                </a:solidFill>
              </a:rPr>
              <a:t>Form of stress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GB" dirty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GB" dirty="0"/>
              <a:t>Symptoms – trembling voice, difficulties with </a:t>
            </a:r>
            <a:r>
              <a:rPr lang="en-GB" dirty="0" err="1"/>
              <a:t>swollowing</a:t>
            </a:r>
            <a:r>
              <a:rPr lang="en-GB" dirty="0"/>
              <a:t>, red face, sweating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GB" dirty="0"/>
          </a:p>
          <a:p>
            <a:pPr marL="448056" indent="-384048" eaLnBrk="1" fontAlgn="auto" hangingPunct="1">
              <a:spcAft>
                <a:spcPts val="0"/>
              </a:spcAft>
              <a:defRPr/>
            </a:pPr>
            <a:r>
              <a:rPr lang="en-GB" dirty="0"/>
              <a:t>Extreme situations -  fear of public speaking</a:t>
            </a:r>
          </a:p>
          <a:p>
            <a:pPr marL="448056" indent="-384048" eaLnBrk="1" fontAlgn="auto" hangingPunct="1">
              <a:spcAft>
                <a:spcPts val="0"/>
              </a:spcAft>
              <a:defRPr/>
            </a:pPr>
            <a:endParaRPr lang="en-GB" dirty="0">
              <a:solidFill>
                <a:srgbClr val="FE0000"/>
              </a:solidFill>
            </a:endParaRPr>
          </a:p>
          <a:p>
            <a:pPr marL="448056" indent="-384048" eaLnBrk="1" fontAlgn="auto" hangingPunct="1">
              <a:spcAft>
                <a:spcPts val="0"/>
              </a:spcAft>
              <a:defRPr/>
            </a:pPr>
            <a:r>
              <a:rPr lang="en-GB" dirty="0">
                <a:solidFill>
                  <a:srgbClr val="FE0000"/>
                </a:solidFill>
              </a:rPr>
              <a:t>People escape before presentation</a:t>
            </a:r>
          </a:p>
          <a:p>
            <a:pPr marL="448056" indent="-384048" eaLnBrk="1" fontAlgn="auto" hangingPunct="1">
              <a:spcAft>
                <a:spcPts val="0"/>
              </a:spcAft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316</TotalTime>
  <Words>308</Words>
  <Application>Microsoft Office PowerPoint</Application>
  <PresentationFormat>Předvádění na obrazovce (4:3)</PresentationFormat>
  <Paragraphs>99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Franklin Gothic Book</vt:lpstr>
      <vt:lpstr>Wingdings 2</vt:lpstr>
      <vt:lpstr>Technický</vt:lpstr>
      <vt:lpstr>Presentation in English</vt:lpstr>
      <vt:lpstr>Preparation</vt:lpstr>
      <vt:lpstr>The method of mind - mapping</vt:lpstr>
      <vt:lpstr>Mind mapping</vt:lpstr>
      <vt:lpstr>Slides</vt:lpstr>
      <vt:lpstr>Delivery</vt:lpstr>
      <vt:lpstr>Attention of listeners</vt:lpstr>
      <vt:lpstr>Attention - audience</vt:lpstr>
      <vt:lpstr>Stage fright</vt:lpstr>
      <vt:lpstr>Overcoming  stage fright</vt:lpstr>
      <vt:lpstr>Conclusion</vt:lpstr>
      <vt:lpstr>Discussion</vt:lpstr>
      <vt:lpstr>Difficult questions</vt:lpstr>
      <vt:lpstr>How to react to interrupting</vt:lpstr>
    </vt:vector>
  </TitlesOfParts>
  <Company>OPF Karviná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zam</dc:creator>
  <cp:lastModifiedBy>Martina Chylková</cp:lastModifiedBy>
  <cp:revision>63</cp:revision>
  <dcterms:created xsi:type="dcterms:W3CDTF">2012-02-01T08:41:54Z</dcterms:created>
  <dcterms:modified xsi:type="dcterms:W3CDTF">2021-02-22T08:20:58Z</dcterms:modified>
</cp:coreProperties>
</file>