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59" r:id="rId5"/>
    <p:sldId id="269" r:id="rId6"/>
    <p:sldId id="267" r:id="rId7"/>
    <p:sldId id="271" r:id="rId8"/>
    <p:sldId id="273" r:id="rId9"/>
    <p:sldId id="274" r:id="rId10"/>
    <p:sldId id="275" r:id="rId11"/>
    <p:sldId id="292" r:id="rId12"/>
    <p:sldId id="276" r:id="rId13"/>
    <p:sldId id="277" r:id="rId14"/>
    <p:sldId id="278" r:id="rId15"/>
    <p:sldId id="284" r:id="rId16"/>
    <p:sldId id="280" r:id="rId17"/>
    <p:sldId id="286" r:id="rId18"/>
    <p:sldId id="287" r:id="rId19"/>
    <p:sldId id="288" r:id="rId20"/>
    <p:sldId id="289" r:id="rId21"/>
    <p:sldId id="290" r:id="rId22"/>
    <p:sldId id="300" r:id="rId23"/>
    <p:sldId id="262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44" d="100"/>
          <a:sy n="44" d="100"/>
        </p:scale>
        <p:origin x="-72" y="-5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5" y="720605"/>
            <a:ext cx="4429629" cy="514063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V CESTOVNÍM RUCHU</a:t>
            </a:r>
          </a:p>
          <a:p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</a:p>
          <a:p>
            <a:r>
              <a:rPr lang="pl-PL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pl-PL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Podnikatelská etika a společensky odpovědné podnikání v podmínkách cestovního ruchu</a:t>
            </a:r>
            <a:endParaRPr lang="en-GB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829739" y="2603719"/>
            <a:ext cx="6142587" cy="38772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přednášky:</a:t>
            </a:r>
          </a:p>
          <a:p>
            <a:pPr lvl="0"/>
            <a:r>
              <a:rPr lang="cs-CZ" sz="2800" dirty="0"/>
              <a:t>charakterizovat společensky odpovědné podnikání v podmínkách cestovního ruchu,</a:t>
            </a:r>
            <a:endParaRPr lang="en-US" sz="2800" dirty="0"/>
          </a:p>
          <a:p>
            <a:pPr lvl="0"/>
            <a:r>
              <a:rPr lang="cs-CZ" sz="2800" dirty="0"/>
              <a:t>vyjmenovat příklady firem, které se věnují společensky odpovědnému podnikání v cestovním ruchu.</a:t>
            </a:r>
            <a:endParaRPr lang="en-US" sz="2800" dirty="0"/>
          </a:p>
          <a:p>
            <a:pPr marL="0" indent="0" algn="ctr">
              <a:buNone/>
            </a:pPr>
            <a:endParaRPr 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819194" y="5202409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endParaRPr lang="en-GB" alt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546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10707" y="1702917"/>
            <a:ext cx="9934545" cy="45391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71500" lvl="0" indent="-571500">
              <a:lnSpc>
                <a:spcPct val="150000"/>
              </a:lnSpc>
              <a:buFont typeface="+mj-lt"/>
              <a:buAutoNum type="romanUcPeriod" startAt="2"/>
            </a:pPr>
            <a:r>
              <a:rPr lang="cs-CZ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Sociální pilíř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Lidé – firma by měla dbát o bezpečnost a zdraví svých zaměstnanců, měla by bdít nad dodržováním pracovních standardů a postupů, zajišťovat rovných příležitostí, profesního rozvoje a angažuje se v komunitě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lnSpc>
                <a:spcPct val="150000"/>
              </a:lnSpc>
              <a:buFont typeface="+mj-lt"/>
              <a:buAutoNum type="romanUcPeriod" startAt="2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Environmentální pilíř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Planeta – firma by se měla chovat odpovědně k životnímu prostředí a vést své zaměstnance k ochraně přírody.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1800118" y="387781"/>
            <a:ext cx="69557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kumimoji="0" lang="cs-CZ" sz="36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Společensky</a:t>
            </a:r>
            <a:r>
              <a:rPr kumimoji="0" lang="cs-CZ" sz="36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odpovědné podnikání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821070"/>
            <a:ext cx="9518122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Společensky odpovědné podnikání 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anglickém znění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Corporate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Responsibility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CSR)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obrovolná integrace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sociálních a ekologických ohledů do podnikatelských činností firmy, a to ve spolupráci se zainteresovanými stranami podniku neboli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stakeholdery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Společensky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odpovědná firma nepovažuje za svou jedinou prioritu zisk, ale má více aktivit, které splňují požadavky na jejich sociální a environmentální dopad na okolní prostředí.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421811" y="387781"/>
            <a:ext cx="77123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Společensky odpovědné podnikání</a:t>
            </a:r>
            <a:endParaRPr kumimoji="0" lang="en-GB" sz="32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242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220901" y="387781"/>
            <a:ext cx="61141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Charakteristické rysy CSR</a:t>
            </a:r>
            <a:endParaRPr kumimoji="0" lang="en-GB" sz="32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10710" y="1402080"/>
            <a:ext cx="9934545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ezi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charakteristické rysy CSR se řadí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tři roviny aktivit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ekonomická činnost firmy, sociální rozvoj a ochrana životního prostředí,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dobrovolnost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podnik veškeré odpovědné aktivity vykonává dobrovolně, nad rámec svých zákonných povinností,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dialog se </a:t>
            </a:r>
            <a:r>
              <a:rPr lang="cs-CZ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stakeholdery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zapojení zainteresovaných stran, které firmu výrazně ovlivňují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319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10715" y="2022647"/>
            <a:ext cx="9934545" cy="3323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dlouhodobý charakter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aktivity CSR jsou realizovány dlouhodobě a nekončí, pokud se podnik ocitne v horší ekonomické situaci,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důvěryhodnost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CSR přispívá k posílení důvěry ve firmu; činnosti však musí být transparentní, trvalé a nezveličované.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220901" y="387781"/>
            <a:ext cx="61141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Charakteristické rysy CSR</a:t>
            </a:r>
            <a:endParaRPr kumimoji="0" lang="en-GB" sz="32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966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79096" y="442525"/>
            <a:ext cx="73633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CSR v České republice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4"/>
            <a:ext cx="10260107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České republice se můžeme s CSR setkat na Oficiálním portálu České republiky o společenské odpovědnosti. V současné době existuje odborná sekce pod názvem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Společenská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odpovědnost organizací a udržitelný rozvoj, jejímž cílem je podporovat a koordinovat koncept společenské odpovědnosti (CSR) a udržitelného rozvoje v ČR. Mezi další organizace, které se podílejí k rozvoji a propagaci CSR můžeme zařadit následující subjekty: Asociace společenské odpovědnosti, Business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Leaders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Forum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Byznys pro společnost, apod.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640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47385" y="1402080"/>
            <a:ext cx="10260107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 je uvedeno na Oficiálním portálu České republiky o společenské odpovědnosti (2017) se Rada kvality ČR podílí na podpoře a koordinaci konceptu CSR v ČR mimo jiné i realizací řady ocenění: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Národní cena ČR za CSR a udržitelný rozvoj,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která je určena pro organizace podnikatelského i veřejného sektoru.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regionální úrovni je realizována </a:t>
            </a:r>
            <a:r>
              <a:rPr lang="cs-CZ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Cena hejtmana za společenskou odpovědnost,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jež vyhlašují jednotlivé kraje.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 roku 2015 je nově udělována Cena za společenskou odpovědnost „</a:t>
            </a:r>
            <a:r>
              <a:rPr lang="cs-CZ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Podnikáme odpovědně</a:t>
            </a:r>
            <a:r>
              <a:rPr lang="cs-CZ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179096" y="227641"/>
            <a:ext cx="7363326" cy="905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CSR v České republice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068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02153" y="2028174"/>
            <a:ext cx="10260107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AHR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ČR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odpovědné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podnikání v sobě zahrnuje celou řadu témat, které jsou vždy specifické pro sektor, ve kterém firma působí. Nejen pro oblast hotelnictví a gastronomie je to vhodný způsob, jak pomoci jednoduchých opatřeních, mohou hotely a restaurace, zlepšit udržitelnost ve třech oblastech, a to ekologické, společenské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 neposlední řadě ekonomické. Každý rokem se AHR ČR zapojuje do projektu </a:t>
            </a:r>
            <a:r>
              <a:rPr lang="cs-CZ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„Hodina Země“,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který spočívá vždy v symbolickém hodinovém (částečném) zhasnutím světel, ať již nasvícení části budovy nebo štítu firmy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-1" y="274187"/>
            <a:ext cx="109292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Společensky odpovědné podnikání </a:t>
            </a:r>
            <a:b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podmínkách cestovního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7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-1" y="195486"/>
            <a:ext cx="109292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Společensky odpovědné podnikání </a:t>
            </a:r>
            <a:b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podmínkách cestovního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02153" y="2028174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ezi projekty, které splňující definici CSR, můžeme zařadit např.: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otelové energetické řešení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které pochází z anglického názvu Hotel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Energy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(dále jen HES</a:t>
            </a:r>
            <a:r>
              <a:rPr lang="cs-CZ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Jedná se o projekt, který byl zahájen UNWTO ve spolupráci s týmem OSN a Evropskou agenturou pro cestovní ruch a energetiku. Projekt přináší informace, technickou podporu a školení pro malé a střední podniky v oblasti CR a ubytování v celé Evropské unii, ke zvýšení jejich energetické šetrnosti a využívání energie z obnovitelných zdrojů.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19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47385" y="1986657"/>
            <a:ext cx="10260107" cy="45391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HES reaguje na klimatické apelování v souladu s cíli EU a procesu Davos 2007, který stanovuje následující požadavky pro podniky cestovního ruchu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přizpůsobení podniku CR a destinaci měnícím se klimatickým podmínkám,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snižování emisí skleníkových plynů,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podpora investic energetické účinnosti a využívání obnovitelných zdrojů energie a technologie, apod.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-1" y="195486"/>
            <a:ext cx="109292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Společensky odpovědné podnikání </a:t>
            </a:r>
            <a:b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podmínkách cestovního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269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676327"/>
            <a:ext cx="11154417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Každým rokem AHR ČR vyhlašuje ocenění v soutěžích v různých oblastech. Jedná se o „Ceny AHR ČR“. V roce 2017 to jsou kategorie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Hoteliér roku nezávislé hotely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Hoteliér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roku řetězcové hotely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Restauratér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roku samostatné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restaurace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Restauratér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roku hotelové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restaurace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Penzion roku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-1" y="195486"/>
            <a:ext cx="109292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Společensky odpovědné podnikání </a:t>
            </a:r>
            <a:b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podmínkách cestovního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686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449337"/>
            <a:ext cx="4297080" cy="332928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r>
              <a:rPr lang="pl-PL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Podnikatelská etika a společensky odpovědné podnikání v podmínkách cestovního ruchu</a:t>
            </a:r>
            <a:endParaRPr lang="en-GB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141078" y="2340864"/>
            <a:ext cx="5179193" cy="41401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cs-CZ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cs-CZ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Společenská odpovědnost,</a:t>
            </a: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Společensky odpovědné chování a podnikání</a:t>
            </a:r>
            <a:endParaRPr lang="cs-CZ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4437386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přednášky</a:t>
            </a:r>
            <a:endParaRPr lang="cs-CZ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737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2109464"/>
            <a:ext cx="11202543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Škola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roku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Mladý/á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manažer/</a:t>
            </a:r>
            <a:r>
              <a:rPr lang="cs-CZ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roku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Odpovědný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hotel / restaurace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-1" y="195486"/>
            <a:ext cx="109292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Společensky odpovědné podnikání </a:t>
            </a:r>
            <a:b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podmínkách cestovního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395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893260"/>
            <a:ext cx="10255973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 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r.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2014 v kategorii TOP ODPOVĚDNÝ HOTEL / RESTAURACE se vítězem stal </a:t>
            </a:r>
            <a:r>
              <a:rPr lang="cs-CZ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Park Inn by </a:t>
            </a:r>
            <a:r>
              <a:rPr lang="cs-CZ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Radisson</a:t>
            </a:r>
            <a:r>
              <a:rPr lang="cs-CZ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Hotel </a:t>
            </a:r>
            <a:r>
              <a:rPr lang="cs-C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Ostrava</a:t>
            </a:r>
            <a:endParaRPr lang="cs-CZ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r.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2015 ve stejnojmenné kategorii se stal vítězem </a:t>
            </a:r>
            <a:r>
              <a:rPr lang="cs-CZ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Hotel Perla Prague</a:t>
            </a:r>
            <a:r>
              <a:rPr lang="cs-CZ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který se zejména zaměřuje na ubytování nevidomých. Podle ředitele tohoto hotelu Tomáše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Startla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mohou ostatní hostě vidět, „</a:t>
            </a:r>
            <a:r>
              <a:rPr lang="cs-CZ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 naše servírka nabídne v restauraci rámě nevidomému, usadí ho, nabídne mu nápoj a po jeho přinesení mu na hrnek položí ruku, tak to vzbudí obdiv a příjemné emoce. </a:t>
            </a:r>
            <a:endParaRPr lang="cs-CZ" sz="28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roce 2016 se stal vítězem v kategorii Odpovědný hotel roku </a:t>
            </a:r>
            <a:r>
              <a:rPr lang="cs-CZ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Clarion</a:t>
            </a:r>
            <a:r>
              <a:rPr lang="cs-CZ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Congress</a:t>
            </a:r>
            <a:r>
              <a:rPr lang="cs-CZ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Hotel </a:t>
            </a:r>
            <a:r>
              <a:rPr lang="cs-C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Prague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-1" y="195486"/>
            <a:ext cx="109292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Společensky odpovědné podnikání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podmínkách cestovního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4807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6361" y="274187"/>
            <a:ext cx="73633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</a:t>
            </a:r>
            <a:endParaRPr lang="en-GB" sz="4000" b="1" kern="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134"/>
            <a:ext cx="9518122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URBANOVÁ, E., 2015. Podpora podnikání v Německu a Rakousku. [online] [vid. 20. srpna 2016]. Dostupné z http://www.docplayer.cz/17423455-Podpora-podnikani-v-nemecku-a-rakousku.html.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VEBER, J., SRPOVÁ, J. A KOL. 2005. Podnikání malé a střední firmy. Praha: </a:t>
            </a:r>
            <a:r>
              <a:rPr lang="cs-CZ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80-247-1069-2.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VODÁČEK, L. a O. VODÁČKOVÁ, 2004. Malé a střední podniky: konkurence a aliance v Evropské unii. Praha: Management </a:t>
            </a:r>
            <a:r>
              <a:rPr lang="cs-CZ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80-7261-099-6.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8960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224638" y="1684421"/>
            <a:ext cx="4731868" cy="7031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b="1" dirty="0">
              <a:solidFill>
                <a:srgbClr val="002060"/>
              </a:solidFill>
            </a:endParaRPr>
          </a:p>
        </p:txBody>
      </p:sp>
      <p:pic>
        <p:nvPicPr>
          <p:cNvPr id="6" name="Picture 9" descr="MCj009038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583" y="3572395"/>
            <a:ext cx="1989978" cy="1841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-1" y="274187"/>
            <a:ext cx="109292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Společensky odpovědné podnikání </a:t>
            </a:r>
            <a:b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podmínkách cestovního ruchu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Společensky odpovědné </a:t>
            </a:r>
            <a:r>
              <a:rPr lang="cs-CZ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podníkání</a:t>
            </a:r>
            <a:endParaRPr lang="cs-CZ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cs-CZ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Společenská odpovědnost firem dobrovolně integruje sociální a ekologické ohledy do podnikatelských činností firmy, a to ve spolupráci se zainteresovanými stranami podniku neboli </a:t>
            </a:r>
            <a:r>
              <a:rPr lang="cs-CZ" sz="28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stakeholdery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cs-CZ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Dobrovolný </a:t>
            </a:r>
            <a:r>
              <a:rPr lang="cs-CZ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přístup organizací a podniků k otázkám stavu společenského prostředí, včetně životního prostředí a udržitelného rozvoje.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cs-CZ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Dobrovolný </a:t>
            </a:r>
            <a:r>
              <a:rPr lang="cs-CZ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závazek podniků chovat se v rámci svého fungování odpovědně ke společnosti i prostředí, ve kterém podnikají</a:t>
            </a:r>
            <a:r>
              <a:rPr lang="cs-CZ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5" r="17609" b="2227"/>
          <a:stretch/>
        </p:blipFill>
        <p:spPr bwMode="auto">
          <a:xfrm>
            <a:off x="456711" y="1008125"/>
            <a:ext cx="7520997" cy="602246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56712" y="209394"/>
            <a:ext cx="64940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Společenské odpovědnosti firem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7133105" y="2672125"/>
            <a:ext cx="4558151" cy="363927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Carrollova</a:t>
            </a:r>
            <a:r>
              <a:rPr lang="cs-CZ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pyramida společenské odpovědnosti firem</a:t>
            </a:r>
            <a:endParaRPr lang="en-GB" sz="3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900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0" y="442525"/>
            <a:ext cx="105074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Historický vývoj CSR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49119"/>
            <a:ext cx="10255973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buFont typeface="Wingdings" pitchFamily="2" charset="2"/>
              <a:buChar char="ü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50. léta 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Howard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Bowen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ve své knize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Responsibility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Businessman (1953) dává vznik dnes již běžně používanému termínu CSR.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70. léta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rozvoj významu CSR. Na půdě Organizace spojených národů dochází k prvním debatám a vytváří se základy obsahu společenské odpovědnosti firem.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90. léta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k masovějšímu rozvoji konceptu CSR začalo docházet v poslední dekádě minulého století, především díky vzniku prvních platforem a iniciativ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453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442525"/>
            <a:ext cx="105074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Historický vývoj CSR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1520" y="1649119"/>
            <a:ext cx="10255973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buFont typeface="Wingdings" pitchFamily="2" charset="2"/>
              <a:buChar char="ü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1996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předseda Evropská komise Jacques Delors podnítil vznik organizace CSR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Europe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jakožto dnes nevýznamnější evropské centrály věnující se problematice společenské odpovědnost.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2000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Dalším významným bodem v přístupu k CSR na evropské úrovni je Lisabonský summit, na kterém se představitelé Evropské unie shodli, že rozvoj CSR po celé Evropě je nutno podporovat strategicky a z dlouhodobého hlediska.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2001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Evropská komise prezentuje tzv. Zelenou knihu s podtitulem "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Promoting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European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Framework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Corporate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Responsibility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", která obsahuje první EU definici CSR.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603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10701" y="1774207"/>
            <a:ext cx="9934545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2002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vznik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Multistakeholder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Forum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které za pomocí Evropské komise sdružuje zástupce zaměstnavatelských svazů, podnikatelských svazů, odborů a nevládních organizací.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2006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vznik Evropské Aliance pro CSR. 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2011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V rámci hospodářské Strategie 2020 vydala Evropská komise sdělení k obnovené strategii EU pro společenskou odpovědnost podniků na období 2011 – 2014.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0" y="442525"/>
            <a:ext cx="105074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Historický vývoj CSR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950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732217"/>
            <a:ext cx="9934545" cy="41857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polečensky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odpovědná firma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nepovažuje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 svou jedinou prioritu zisk, ale zabývá se i dalšími aktivitami s ohledem na jejich sociální a environmentální dopad na okolní prostředí. Pokud se tak firma chová v delším horizontu tak to vede ke zvýšení její konkurenceschopnosti a také lepší postavení jak na domácích, tak i zahraničních trzích a v neposlední řadě také lepší vyhlídky pro svou podnikatelskou činnost, včetně naplnění očekávání dodavatelů, investorů, apod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011730" y="548954"/>
            <a:ext cx="60837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Společensky odpovědná firma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772115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800118" y="387781"/>
            <a:ext cx="69557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kumimoji="0" lang="cs-CZ" sz="36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Společensky</a:t>
            </a:r>
            <a:r>
              <a:rPr kumimoji="0" lang="cs-CZ" sz="36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odpovědné podnikání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10707" y="1402080"/>
            <a:ext cx="9934545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Společensky odpovědné podnikání stojí na třech pilířích, a to na ekonomickém pilíři,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dále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pak na sociálním pilíři,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posledním třetím pilířem je Environmentální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oblast.</a:t>
            </a:r>
          </a:p>
          <a:p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lnSpc>
                <a:spcPct val="150000"/>
              </a:lnSpc>
              <a:buFont typeface="+mj-lt"/>
              <a:buAutoNum type="romanUcPeriod"/>
            </a:pPr>
            <a:r>
              <a:rPr lang="cs-C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Ekonomický </a:t>
            </a:r>
            <a:r>
              <a:rPr lang="cs-CZ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pilíř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Zisk – odpovědná firma by měla mít transparentní podnikání, měla by fungovat v souladu s platnými etickými kodexy a kodexy dobrého chování, měla by se vstřícně chovat k zájmovým stranám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2655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1140</Words>
  <Application>Microsoft Office PowerPoint</Application>
  <PresentationFormat>Vlastní</PresentationFormat>
  <Paragraphs>105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Asus</cp:lastModifiedBy>
  <cp:revision>52</cp:revision>
  <dcterms:created xsi:type="dcterms:W3CDTF">2016-11-25T20:36:16Z</dcterms:created>
  <dcterms:modified xsi:type="dcterms:W3CDTF">2018-03-15T19:53:33Z</dcterms:modified>
</cp:coreProperties>
</file>