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1" r:id="rId2"/>
    <p:sldId id="302" r:id="rId3"/>
    <p:sldId id="266" r:id="rId4"/>
    <p:sldId id="269" r:id="rId5"/>
    <p:sldId id="267" r:id="rId6"/>
    <p:sldId id="271" r:id="rId7"/>
    <p:sldId id="311" r:id="rId8"/>
    <p:sldId id="313" r:id="rId9"/>
    <p:sldId id="312" r:id="rId10"/>
    <p:sldId id="315" r:id="rId11"/>
    <p:sldId id="316" r:id="rId12"/>
    <p:sldId id="314" r:id="rId13"/>
    <p:sldId id="303" r:id="rId14"/>
    <p:sldId id="273" r:id="rId15"/>
    <p:sldId id="304" r:id="rId16"/>
    <p:sldId id="274" r:id="rId17"/>
    <p:sldId id="275" r:id="rId18"/>
    <p:sldId id="276" r:id="rId19"/>
    <p:sldId id="318" r:id="rId20"/>
    <p:sldId id="317" r:id="rId21"/>
    <p:sldId id="277" r:id="rId22"/>
    <p:sldId id="305" r:id="rId23"/>
    <p:sldId id="306" r:id="rId24"/>
    <p:sldId id="308" r:id="rId25"/>
    <p:sldId id="310" r:id="rId26"/>
    <p:sldId id="309" r:id="rId27"/>
    <p:sldId id="283" r:id="rId28"/>
    <p:sldId id="284" r:id="rId29"/>
    <p:sldId id="286" r:id="rId30"/>
    <p:sldId id="307" r:id="rId31"/>
    <p:sldId id="285" r:id="rId32"/>
    <p:sldId id="280" r:id="rId33"/>
    <p:sldId id="288" r:id="rId34"/>
    <p:sldId id="300" r:id="rId35"/>
    <p:sldId id="262" r:id="rId3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108" y="6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0525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15. 3. 2018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15. 3. 2018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15. 3. 2018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15. 3. 2018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akc.cz/kdo-jsme.php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652" y="740834"/>
            <a:ext cx="2264833" cy="1767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bdélník 6"/>
          <p:cNvSpPr/>
          <p:nvPr/>
        </p:nvSpPr>
        <p:spPr>
          <a:xfrm>
            <a:off x="334434" y="357718"/>
            <a:ext cx="7488767" cy="614256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24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076" name="Nadpis 1"/>
          <p:cNvSpPr>
            <a:spLocks noGrp="1"/>
          </p:cNvSpPr>
          <p:nvPr>
            <p:ph type="ctrTitle" idx="4294967295"/>
          </p:nvPr>
        </p:nvSpPr>
        <p:spPr bwMode="auto">
          <a:xfrm>
            <a:off x="670983" y="1796819"/>
            <a:ext cx="6815667" cy="2878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PONIKÁNÍ V</a:t>
            </a:r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CESTOVNÍM RUCHU </a:t>
            </a:r>
            <a:b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P12</a:t>
            </a: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8" name="Podnadpis 2"/>
          <p:cNvSpPr txBox="1">
            <a:spLocks/>
          </p:cNvSpPr>
          <p:nvPr/>
        </p:nvSpPr>
        <p:spPr bwMode="auto">
          <a:xfrm>
            <a:off x="8208236" y="4965700"/>
            <a:ext cx="3755165" cy="1534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cs-CZ" altLang="cs-CZ" sz="1867" b="1" dirty="0">
                <a:solidFill>
                  <a:srgbClr val="307871"/>
                </a:solidFill>
                <a:cs typeface="Times New Roman" panose="02020603050405020304" pitchFamily="18" charset="0"/>
              </a:rPr>
              <a:t>doc. Ing. Pavlína </a:t>
            </a:r>
            <a:r>
              <a:rPr lang="cs-CZ" altLang="cs-CZ" sz="1867" b="1" dirty="0" err="1">
                <a:solidFill>
                  <a:srgbClr val="307871"/>
                </a:solidFill>
                <a:cs typeface="Times New Roman" panose="02020603050405020304" pitchFamily="18" charset="0"/>
              </a:rPr>
              <a:t>Pellešová</a:t>
            </a:r>
            <a:r>
              <a:rPr lang="cs-CZ" altLang="cs-CZ" sz="1867" b="1" dirty="0">
                <a:solidFill>
                  <a:srgbClr val="307871"/>
                </a:solidFill>
                <a:cs typeface="Times New Roman" panose="02020603050405020304" pitchFamily="18" charset="0"/>
              </a:rPr>
              <a:t>, Ph.D</a:t>
            </a:r>
            <a:r>
              <a:rPr lang="cs-CZ" altLang="cs-CZ" sz="1867" b="1" dirty="0" smtClean="0">
                <a:solidFill>
                  <a:srgbClr val="307871"/>
                </a:solidFill>
                <a:cs typeface="Times New Roman" panose="02020603050405020304" pitchFamily="18" charset="0"/>
              </a:rPr>
              <a:t>.,</a:t>
            </a:r>
          </a:p>
          <a:p>
            <a:pPr algn="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cs-CZ" altLang="cs-CZ" sz="1867" b="1" dirty="0" smtClean="0">
                <a:solidFill>
                  <a:srgbClr val="307871"/>
                </a:solidFill>
                <a:cs typeface="Times New Roman" panose="02020603050405020304" pitchFamily="18" charset="0"/>
              </a:rPr>
              <a:t>Ing. Patrik </a:t>
            </a:r>
            <a:r>
              <a:rPr lang="cs-CZ" altLang="cs-CZ" sz="1867" b="1" dirty="0" err="1" smtClean="0">
                <a:solidFill>
                  <a:srgbClr val="307871"/>
                </a:solidFill>
                <a:cs typeface="Times New Roman" panose="02020603050405020304" pitchFamily="18" charset="0"/>
              </a:rPr>
              <a:t>Kajzar</a:t>
            </a:r>
            <a:endParaRPr lang="cs-CZ" altLang="cs-CZ" sz="1867" b="1" dirty="0">
              <a:solidFill>
                <a:srgbClr val="30787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7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51520" y="1610830"/>
            <a:ext cx="10196792" cy="470898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</a:pP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Zájmová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sdružení</a:t>
            </a:r>
          </a:p>
          <a:p>
            <a:pPr marL="457200" lvl="0" indent="-457200">
              <a:spcBef>
                <a:spcPts val="600"/>
              </a:spcBef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Asociace průvodců České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republiky (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 ČR):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občanské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sdružení průvodců v oblasti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CR,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členy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jsou kvalifikovaní průvodci doprovázející zájezdy cizích i domácích turistů u nás, zahraniční zájezdy, místní odborní průvodci, ale i průvodci v památkových objektech naší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země,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předmět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činnosti asociace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hájit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profesní zájmy členů, společensky sdružovat průvodce, podílet se na kvalifikačních zkouškách a dalším vzdělávání průvodců, všestranně propagovat a prezentovat služby svých členů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240975" y="549215"/>
            <a:ext cx="102559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Procesy sdružování </a:t>
            </a: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podniků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528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51520" y="1610830"/>
            <a:ext cx="11720806" cy="48320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Zájmová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sdružení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Asociace kuchařů a cukrářů České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republiky (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AKC ČR):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vznik 1993, dříve Svaz kuchařů od r. 1903,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dobrovolná nepolitická organizace,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zabývá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 gastronomií i v jejích širších souvislostech a podporuje veškeré formy spolupráce, které vedou k naplňování jejích hlavních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cílů,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členy i veřejnost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pořádá gastronomické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akce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odborné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přednášky, semináře a tréninky, celonárodní soutěže i soutěže s mezinárodní účastní, výstavy i další kulturní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akce,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soutěže - Kuchař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roku, Cukrář roku,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Gastro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Junior či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Gastro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Hradec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...,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hlavní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cíle: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www.akc.cz/kdo-jsme.php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240975" y="549215"/>
            <a:ext cx="102559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Procesy sdružování </a:t>
            </a: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podniků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369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10701" y="2057235"/>
            <a:ext cx="10196792" cy="36933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</a:pP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Zájmová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sdružení</a:t>
            </a:r>
          </a:p>
          <a:p>
            <a:pPr marL="457200" lvl="0" indent="-457200">
              <a:spcBef>
                <a:spcPts val="600"/>
              </a:spcBef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Svaz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obchodu a cestovního ruchu České republiky (SOCR ČR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vrcholové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nezávislé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dobrovolné a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lobistické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sdružení reprezentanta svazů, asociací, velkých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retailových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distribučních společností, spotřebních družstev, obchodních aliancí a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franchi-singových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sítí, malých a středních firem obchodu, hotelů, pohostinství, cestovního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ruchu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souvisejících služeb. 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240975" y="549215"/>
            <a:ext cx="102559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Procesy sdružování </a:t>
            </a: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podniků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1826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10701" y="2057235"/>
            <a:ext cx="10196792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Konsorcium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založeno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 účelem uskutečnění určitého podnikatelského záměru, je tedy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dočasné,</a:t>
            </a: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nejčastější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formou je sdružení dvou mezinárodních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podniků,</a:t>
            </a: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případě konsorcia hotelů je navzájem spojuje společné logo a mají společný marketing zaměřený na cílové trhy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251520" y="667829"/>
            <a:ext cx="102559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Procesy sdružování </a:t>
            </a: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podniků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9670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51520" y="1868538"/>
            <a:ext cx="9934545" cy="35394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Společný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podnik</a:t>
            </a:r>
          </a:p>
          <a:p>
            <a:pPr lvl="0"/>
            <a:endParaRPr lang="cs-C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sdružení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dvou nebo více podnikatelů, se stejným vlivem na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rozhodování,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apř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Joint </a:t>
            </a:r>
            <a:r>
              <a:rPr lang="cs-CZ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Ventures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spojení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rakouské sítě hotelů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Vienna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House a thajské společnosti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AHS. 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Hotelové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sítě vytvořily joint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ventures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k tomu, aby došlo k další expanzi nových hotelů, zejména v Evropě a Asii, pod jejich značkou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484190"/>
            <a:ext cx="102559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Procesy sdružování </a:t>
            </a: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podniků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1153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51520" y="2154288"/>
            <a:ext cx="9934545" cy="35394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Kartel</a:t>
            </a:r>
          </a:p>
          <a:p>
            <a:pPr lvl="0"/>
            <a:endParaRPr lang="cs-C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skupina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výrobců nebo obchodníků ze stejného oboru, kteří vytvářejí společnou prodejní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organizaci,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hlavním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cílem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sdružování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podniků je odstranit konkurenci, a tím pádem zvýšit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zisk,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České republice kartelové obchody patří mezi nezákonné aktivity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680169"/>
            <a:ext cx="102559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Procesy sdružování </a:t>
            </a: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podniků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0669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10707" y="2142309"/>
            <a:ext cx="9934545" cy="4401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Trust</a:t>
            </a:r>
            <a:r>
              <a:rPr lang="cs-CZ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8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USA je původem monopolní spojení obchodních společností,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vznikla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převodem akcií do trustu a jejich výměna za trustové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certifikáty,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Evropě se často místo „trust“ používá označení pro jakýkoliv velký podnik v rámci svého monopolního postavení, tak i druh investiční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činnosti,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příklad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trustu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 bývalém Československu v rámci </a:t>
            </a:r>
            <a:r>
              <a:rPr lang="cs-CZ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ČEDOKu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nově vzniklá hospodářské organizace v roce 1971 pod názvem „Trust podniků cestovního ruchu“ se sídlem v Praze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49992" y="712270"/>
            <a:ext cx="102559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Procesy sdružování </a:t>
            </a: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podniků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2655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471420" y="1654934"/>
            <a:ext cx="9934545" cy="4401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Franchising</a:t>
            </a:r>
            <a:endParaRPr lang="cs-C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nová forma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sdružování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podniků,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ústní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tak i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písemná forma,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poskytoval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franchisy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franchisor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poskytuje jinému subjektu (příjemci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franchisy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povolení vystupovat pod svým obchodním jménem, užívat značku, logo nebo jinou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charakteristiku,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ČR je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největší zastoupení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franchisy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v oblasti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gastronomie - restaurace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hotely, kavárny a pekárenské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prodejny,</a:t>
            </a:r>
          </a:p>
          <a:p>
            <a:pPr marL="457200" lvl="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rozšířený koncept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franchisy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v 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ČR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koncepty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rychlého občerstvení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McDonald´s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Pizza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Hut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apod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49992" y="456967"/>
            <a:ext cx="102559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Procesy sdružování </a:t>
            </a: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podniků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2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412233" y="2136777"/>
            <a:ext cx="9934545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Pellešová</a:t>
            </a: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(2013) proces koncentrace probíhá 3 způsoby: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cs-CZ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vnitřní 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růst, kdy určité subjekty rostou rychleji než subjekty konkurenční, 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vnější 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růst, kdy subjekty se spojují, slučují, 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vytlačení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kdy určité subjekty vypadávají z trhu</a:t>
            </a: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18" y="588986"/>
            <a:ext cx="102559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Koncentrace podniků 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3197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412231" y="1690372"/>
            <a:ext cx="9934545" cy="46166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Synek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Kislingerová a kol. (2010) </a:t>
            </a: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 </a:t>
            </a:r>
            <a:r>
              <a:rPr lang="cs-C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důvody fúzí 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cs-CZ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cs-CZ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synergický 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efekt, </a:t>
            </a:r>
            <a:endParaRPr lang="cs-CZ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existenci 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volných peněz, </a:t>
            </a:r>
            <a:endParaRPr lang="cs-CZ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daňové 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výhody, </a:t>
            </a:r>
            <a:endParaRPr lang="cs-CZ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pokles rizika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cs-CZ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rozšíření 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trhů</a:t>
            </a: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18" y="588986"/>
            <a:ext cx="102559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Koncentrace podniků 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686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402080"/>
            <a:ext cx="4297080" cy="303530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SDRUŽOVÁNÍ PODNIKŮ, PROFESNÍ SDRUŽENÍ A ASOCIACE V CESTOVNÍM RUCHU</a:t>
            </a:r>
            <a:endParaRPr lang="en-GB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6141078" y="4267200"/>
            <a:ext cx="5179193" cy="22138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cs-CZ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cs-CZ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Procesy sdružování podniků,</a:t>
            </a:r>
          </a:p>
          <a:p>
            <a:pPr marL="0" indent="0" algn="r">
              <a:buNone/>
            </a:pPr>
            <a:r>
              <a:rPr lang="cs-CZ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způsoby </a:t>
            </a:r>
          </a:p>
          <a:p>
            <a:pPr marL="0" indent="0" algn="r">
              <a:buNone/>
            </a:pPr>
            <a:r>
              <a:rPr lang="cs-CZ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motivy koncentrace</a:t>
            </a:r>
            <a:r>
              <a:rPr lang="cs-CZ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60612" y="4437386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přednášky</a:t>
            </a:r>
            <a:endParaRPr lang="cs-CZ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1960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412233" y="2136777"/>
            <a:ext cx="9934545" cy="33239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celosvětový trend - </a:t>
            </a:r>
            <a:r>
              <a:rPr lang="cs-C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koncentrace </a:t>
            </a:r>
            <a:r>
              <a:rPr lang="cs-C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podniků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resp. vznik nadnárodních </a:t>
            </a: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společností - 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zakládají dceřiné společnosti ve více </a:t>
            </a: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zemích,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prostřednictví </a:t>
            </a:r>
            <a:r>
              <a:rPr lang="cs-C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fúzí a akvizicí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zvyšuje koncentrace tržní síly v jednotlivých odvětvích na několik málo </a:t>
            </a: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hráčů.</a:t>
            </a:r>
            <a:endParaRPr lang="cs-CZ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18" y="588986"/>
            <a:ext cx="102559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Koncentrace podniků 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6840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412233" y="1632505"/>
            <a:ext cx="9934545" cy="5016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lvl="0" indent="-457200">
              <a:buFont typeface="Wingdings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fúze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sloučení společnosti a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akvizice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odkoupení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nebo jiný způsob získání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společnosti =  nástroj,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jak firmy mohou získat konkurenční výhodu a to zejména v soukromém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sektoru,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Rozlišujeme: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fúzi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horizontální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slučují se podniky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stejného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odvětví,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vertikální</a:t>
            </a:r>
            <a:r>
              <a:rPr lang="cs-CZ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fúzi - podniky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 sebe navazující v různých výrobních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fázích,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konglomerátní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fúzi - spojení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podniků bez vzájemných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vazeb,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Příklad -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spojení podniků Jin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Jiang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International a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Plateno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Hotel Group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Vochozka, 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Mulač</a:t>
            </a:r>
            <a:r>
              <a:rPr lang="cs-C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kol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., (2012),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Synek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Kislingerová a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kol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(2010),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Žák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(2006), </a:t>
            </a:r>
            <a:r>
              <a:rPr lang="en-US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Pellešová</a:t>
            </a:r>
            <a:r>
              <a: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(2013) </a:t>
            </a:r>
            <a:endParaRPr lang="en-US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484190"/>
            <a:ext cx="102559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Formy koncentrace podniků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9668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412233" y="1632505"/>
            <a:ext cx="9934545" cy="4401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Strategické aliance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 organizační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systémově integrační forma, která může pomoci zajistit společnou, efektivní, kooperativní podnikatelskou činnost s tuzemskými i zahraničními partnery, kteří původně mohli být i konkurenčními organizačními jednotkami,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některých oblastech cestovního ruchu, služeb pro využití volného času a ubytovacích, stravovacích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služeb,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jsou oblíbenější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než fúze 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akvizice,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mohou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existovat i v rámci různých sektorů, mezi hotely a aeroliniemi, mezi zábavnými parky a místními hotely apod.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484190"/>
            <a:ext cx="102559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Formy koncentrace podniků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8641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572948" y="1956355"/>
            <a:ext cx="9934545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Koncern</a:t>
            </a:r>
            <a:endParaRPr lang="cs-CZ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sdružení právně samostatných podniků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tzv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koncernových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podniků, jsou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podřízeny jednomu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vedení,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nemá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právní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subjektivitu,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příkladem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takového koncernu v České republice je CIMEX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GROUP - investice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orientuje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hotelové projekty a administrativní budovy. Do tohoto koncernu se také řadí Společnost OREA HOTELS s.r.o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-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provozuje největší český hotelový řetězec OREA HOTELS &amp; RESORTS.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484190"/>
            <a:ext cx="102559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Formy koncentrace podniků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2493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572948" y="1956355"/>
            <a:ext cx="9934545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Výhody hotelových řetězců:</a:t>
            </a:r>
            <a:endParaRPr lang="cs-CZ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využívání společných rezervačních systémů,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společná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propagace, průzkumy trhu a jiné marketingové aktivity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konkurenční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výhody,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možnosti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společného investování 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úvěrování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množstevní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výhody při výběru společných dodavatelů,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zavádění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metod řízení a kvality služeb,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používání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loga a značky,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ekonomické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analýzy vedoucí k efektivnímu provozu. 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484190"/>
            <a:ext cx="102559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Formy koncentrace podniků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440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572949" y="1956355"/>
            <a:ext cx="9733102" cy="33239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hotelové řetězce -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spolupráce formou:</a:t>
            </a:r>
          </a:p>
          <a:p>
            <a:pPr lvl="0">
              <a:lnSpc>
                <a:spcPct val="150000"/>
              </a:lnSpc>
            </a:pP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manažerské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smlouvy,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licenční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smlouvy nebo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franšízové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smlouvy.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484190"/>
            <a:ext cx="102559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Formy koncentrace podniků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9327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572948" y="1956355"/>
            <a:ext cx="9934545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Nevýhody hotelových řetězců:</a:t>
            </a:r>
            <a:endParaRPr lang="cs-CZ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ztráta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určité samostatnosti v rozhodování,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plnění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direktiv a standardů daných řetězcem,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plnění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finančních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závazků: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platby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 služby,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platby za členství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příspěvky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 společných fondů,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příspěvky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rezervace,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franchising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apod.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484190"/>
            <a:ext cx="102559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Formy koncentrace podniků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9943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51520" y="1880665"/>
            <a:ext cx="10260107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Holdingová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společnost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nazývá se také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jako mateřská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společnost,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ovládané společnosti se nazývají dceřiné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společnosti,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mateřská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společnosti sice může vlastnit 100 %, ale často ji k ovládání stačí daleko menší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část,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říkladem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holdingu v České republice může být společnost Rezidence Nové Hrady, a. s. jako dceřiná společnosti holdingu MANE, a.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s., </a:t>
            </a:r>
            <a:r>
              <a:rPr lang="cs-CZ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Wyndham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Worldwide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která je holdingovou společností pro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Wyndham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Hotels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Resorts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Group RCI a apod.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489280"/>
            <a:ext cx="102559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Formy koncentrace podniků</a:t>
            </a:r>
            <a:endParaRPr lang="en-GB" sz="4000" b="1" kern="0" dirty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8181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51520" y="2008203"/>
            <a:ext cx="10260107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Nadnárodní společnosti </a:t>
            </a:r>
            <a:endParaRPr lang="cs-CZ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vznikají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jako výsledek jak mezinárodního obchodu, společného podnikání, tak i formou zakládání společných podniků apod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.,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Vyznačují se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tím, že mají svá ředitelství v mateřské zemi a pobočky v hostitelských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zemích,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příklad - společnost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CPI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Hotels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a.s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- výhradní zástupce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nadnárodní sítě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Choice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Hotels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International (USA) a která jí propůjčila franšízu na provoz hotelů značky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Clarion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pro Českou a Slovenskou republiku.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591374"/>
            <a:ext cx="102559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Formy koncentrace podniků</a:t>
            </a:r>
            <a:endParaRPr lang="en-GB" sz="4000" b="1" kern="0" dirty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0682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51520" y="1639674"/>
            <a:ext cx="10260107" cy="48320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Zvláštní druh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koncentrace vybraných subjektů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Klastr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soubor regionálně propojených společností (podnikatelů) a přidružených institucí a organizací – zejména institucí terciárního vzdělávání – jejichž vazby mají potenciál k upevnění a zvýšení jejich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konkurenceschopnosti,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Klastr - p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odle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agentury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CzechInvest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geograficky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koncentrované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seskupení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nezávislých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firem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přidružených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institucí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které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navzájem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konkurují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ale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také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navzájem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kooperují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jejichž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vazby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mají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potenciál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upevnění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zvýšení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jejich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konkurenceschopnosti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51520" y="449337"/>
            <a:ext cx="102559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Koncentrace subjektů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19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53586" y="687944"/>
            <a:ext cx="102559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Procesy sdružování </a:t>
            </a: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podniků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888288"/>
            <a:ext cx="10260107" cy="46166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koncentrace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specializace hospodářských činností probíhá v národních hospodářství jednotlivých zemích od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nepaměti,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specializace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dělba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práce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- dochází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 osamostatňování celých oborů, odvětví podniků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rozlišujeme: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specializaci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předmětnou (výrobkovou součástkovou),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specializace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technologickou (členění výroby podle technologií) apod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9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47386" y="1979189"/>
            <a:ext cx="10260107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Klastr</a:t>
            </a:r>
            <a:r>
              <a:rPr lang="cs-CZ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při zakládání hraje hlavní roli vždy to, jaký typ převažuje při zakládání klastru – existuje několik hledisek: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funkční hledisko,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prostorové hledisko,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rozvojové nebo inovativní hledisko,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tematické hledisko.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Příklad - Klastr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cestovního ruchu resort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Luhačovice.</a:t>
            </a:r>
          </a:p>
        </p:txBody>
      </p:sp>
      <p:sp>
        <p:nvSpPr>
          <p:cNvPr id="8" name="Obdélník 7"/>
          <p:cNvSpPr/>
          <p:nvPr/>
        </p:nvSpPr>
        <p:spPr>
          <a:xfrm>
            <a:off x="251520" y="349246"/>
            <a:ext cx="102559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Koncentrace subjektů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51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47385" y="1984632"/>
            <a:ext cx="10260107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Wohe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1995):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íle </a:t>
            </a: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sdružování podniků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vychází z jeho hlavního cíle, proč podnik byl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založen,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hlavní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cíl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všeobecně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 považuje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dosahování maximálního zisku, kterého můžeme dosahovat prostřednictvím několika cest.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Jedná se především o: </a:t>
            </a:r>
          </a:p>
          <a:p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omezením konkurence a to díky zlepšení svého postavení v rámci hospodářsko – mocenských vztahů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47385" y="575049"/>
            <a:ext cx="102559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Procesy sdružování </a:t>
            </a: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podniků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5566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251519" y="449337"/>
            <a:ext cx="102559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Procesy sdružování </a:t>
            </a: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podniků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51519" y="1616412"/>
            <a:ext cx="10260107" cy="48320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Cesty dosahování cílů sdružování podniků: 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omezení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konkurence a to díky zlepšení svého postavení v rámci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hospodářsko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mocenských vztahů,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dojde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 zvýšení hospodárnosti jednotlivých podnikatelských aktivit na jedné straně, a ne druhé straně dojde ke snížení nákladů v podniku,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zvýší se konkurenční schopností podniku, a to díky zlepšení postavení na trhu a vůči odběratelům a dodavatelům,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vytváření organizací (hospodářských svazů), sloužících k prosazování společných zájmů zúčastněných členů, apod.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7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51520" y="1962077"/>
            <a:ext cx="10721280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úspory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 rozsahu,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úspory při pořizování výrobních faktorů,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přesuny daní,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diverzifikace činností, které povedou ke snížení rizika výkyvů v hospodaření,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koncentrace kapitálu a znalostí, apod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pl-PL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Vochozka</a:t>
            </a:r>
            <a:r>
              <a:rPr lang="pl-PL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Mulač a kol</a:t>
            </a:r>
            <a:r>
              <a:rPr lang="pl-PL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., 2012).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594091"/>
            <a:ext cx="102559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Způsoby a motivy koncentrace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6868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925511" y="484190"/>
            <a:ext cx="73633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Vybrané zdroje </a:t>
            </a:r>
            <a:endParaRPr lang="en-GB" sz="4000" b="1" kern="0" dirty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21334"/>
            <a:ext cx="11720806" cy="48320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514350" indent="-51435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AČCKA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2017. O Asociaci českých cestovních kanceláří a agentur. [online] 2017 [cit. 2017-03-30]. Dostupné z: http://www.accka.cz/</a:t>
            </a:r>
            <a:r>
              <a:rPr lang="cs-CZ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stranky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/o-asociaci.</a:t>
            </a:r>
          </a:p>
          <a:p>
            <a:pPr marL="514350" indent="-51435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ACK 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ČR, 2017. Představení asociace. [online] 2017 [cit. 2017-03-30]. Dostupné z: http://www.ackcr.cz/predstaveni-asociace/</a:t>
            </a:r>
          </a:p>
          <a:p>
            <a:pPr marL="514350" indent="-51435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AHR 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ČR, 2017. O Asociaci hotelů a restaurací ČR. [online] 2017 [cit. 2017-03-30]. Dostupné z: http://www.ahrcr.cz/o-asociaci/</a:t>
            </a:r>
          </a:p>
          <a:p>
            <a:pPr marL="514350" indent="-51435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A.T.I.C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ČR, 2017. O Asociaci turistických informačních center ČR. [online] 2017 [cit. 2017-03-30]. Dostupné z: http://</a:t>
            </a: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www.aticcr.cz/o%2Dnas/ds-1126/p1=2342</a:t>
            </a:r>
          </a:p>
          <a:p>
            <a:pPr marL="514350" indent="-51435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Asociace kuchařů a cukrářů 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České </a:t>
            </a: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republiky, 2017. Kdo jsme.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[online] 2017 [cit. </a:t>
            </a: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2017-12-28]. 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Dostupné z:</a:t>
            </a: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http://www.akc.cz/kdo-jsme.php</a:t>
            </a:r>
            <a:endParaRPr lang="cs-CZ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8960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224638" y="1684421"/>
            <a:ext cx="4731868" cy="70318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endParaRPr lang="cs-CZ" b="1" dirty="0">
              <a:solidFill>
                <a:srgbClr val="002060"/>
              </a:solidFill>
            </a:endParaRPr>
          </a:p>
        </p:txBody>
      </p:sp>
      <p:pic>
        <p:nvPicPr>
          <p:cNvPr id="6" name="Picture 9" descr="MCj0090384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583" y="3572395"/>
            <a:ext cx="1989978" cy="1841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9147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51520" y="1649119"/>
            <a:ext cx="10255973" cy="46166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vybrané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formy sdružování a koncentrace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podniků:</a:t>
            </a:r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zájmová sdružení a pracovní společenství,</a:t>
            </a:r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konsorcium,</a:t>
            </a:r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společný podnik,</a:t>
            </a:r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kartel,</a:t>
            </a:r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trust,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Franchising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19894" y="484190"/>
            <a:ext cx="102559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Procesy sdružování </a:t>
            </a: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podniků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9453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19" y="463771"/>
            <a:ext cx="102559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Procesy sdružování </a:t>
            </a: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podniků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51520" y="1649119"/>
            <a:ext cx="10255973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fúze,</a:t>
            </a:r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akvizice,</a:t>
            </a:r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strategické aliance,</a:t>
            </a:r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koncern,</a:t>
            </a:r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holdingová společnost,</a:t>
            </a:r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nadnárodní společnosti.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603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10701" y="1412710"/>
            <a:ext cx="10196792" cy="52629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Zájmová sdružení a pracovní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společenství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dobrovolné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sdružení podniků nebo pracovníků,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podporují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zájmy svých členů, poskytují jim vybrané služby, probíhá spolupráce se zahraničními partnery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apod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.,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dbají o zvyšování kvality poskytovaných služeb v oboru, pomáhají prosazovat zájmy svých členů a pravidelně informují členskou základnu o novinkách v oboru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příklady: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AHR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ČR,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Asociace cestovních kanceláří ČR,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Asociace turistických informačních center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ČR,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Svaz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obchodu a cestovního ruchu České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republiky, apod.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240975" y="549215"/>
            <a:ext cx="102559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Procesy sdružování </a:t>
            </a: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podniků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950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10701" y="2057235"/>
            <a:ext cx="10196792" cy="38472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</a:pP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Zájmová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sdružení</a:t>
            </a:r>
          </a:p>
          <a:p>
            <a:pPr marL="457200" lvl="0" indent="-457200">
              <a:spcBef>
                <a:spcPts val="600"/>
              </a:spcBef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Asociace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hotelů a restaurací České republiky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(AHR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ČR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občanské sdružení, profesní a nepolitická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organizace,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sdružuje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majitele 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provozovatele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hotelů, penzionů, restaurací, odborných škol, ale i partnerů nabízejících produkty pro ubytovací či restaurační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provozy,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sekce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hotelová, gastronomická, odpovědného podnikání a vzdělávací jsou odborné a poradní skupiny Asociace. 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240975" y="549215"/>
            <a:ext cx="102559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Procesy sdružování </a:t>
            </a: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podniků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305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10701" y="1755809"/>
            <a:ext cx="10196792" cy="478592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</a:pP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Zájmová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sdružení</a:t>
            </a:r>
          </a:p>
          <a:p>
            <a:pPr marL="457200" lvl="0" indent="-457200">
              <a:spcBef>
                <a:spcPts val="600"/>
              </a:spcBef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Asociace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turistických informačních center ČR (A.T.I.C.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ČR):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profesní organizací informačních center (kanceláří),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zajišťují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činnost v cestovním ruchu a tím pomáhají rozvoji cestovního ruchu v ČR. A.T.I.C.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ČR,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samostatné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dobrovolné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profesní sdružení, které je nezávislé vůči vládě, zastupitelským orgánům,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politickým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stranám, podnikatelským subjektům 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organizacím,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Jednotná klasifikace turistických informačních center (TIC) ČR je jediným stávajícím systémem certifikace TIC. 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240975" y="549215"/>
            <a:ext cx="102559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Procesy sdružování </a:t>
            </a: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podniků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3088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251520" y="1402080"/>
            <a:ext cx="10196792" cy="529375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</a:pPr>
            <a:r>
              <a:rPr lang="cs-C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Zájmová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sdružení</a:t>
            </a:r>
          </a:p>
          <a:p>
            <a:pPr marL="457200" lvl="0" indent="-457200">
              <a:spcBef>
                <a:spcPts val="600"/>
              </a:spcBef>
              <a:buFont typeface="Wingdings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Asociace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cestovních kanceláří České republiky (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ACK ČR):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první profesní sdružení cestovních kanceláří v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ČR,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osláním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asociace je zastupování a ochrana hospodářských zájmů členů a podpora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jejich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informovanosti, rozvíjení jejich činností, profesní prestiže a také spolupráce na tvorbě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legislativy,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zasazuje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proti nekalé konkurenci a poškozování pověsti cestovního ruchu v České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republice,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prezentuje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členské organizace na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veletrzích CR,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podává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informace o členech a jejich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nabídce. 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240975" y="549215"/>
            <a:ext cx="102559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Procesy sdružování </a:t>
            </a: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podniků</a:t>
            </a:r>
            <a:endParaRPr kumimoji="0" lang="en-GB" sz="4000" b="1" i="0" u="none" strike="noStrike" kern="0" cap="none" spc="0" normalizeH="0" baseline="0" dirty="0" smtClean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1757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1796</TotalTime>
  <Words>1455</Words>
  <Application>Microsoft Office PowerPoint</Application>
  <PresentationFormat>Širokoúhlá obrazovka</PresentationFormat>
  <Paragraphs>221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1" baseType="lpstr">
      <vt:lpstr>Arial</vt:lpstr>
      <vt:lpstr>Calibri</vt:lpstr>
      <vt:lpstr>Calibri Light</vt:lpstr>
      <vt:lpstr>Times New Roman</vt:lpstr>
      <vt:lpstr>Wingdings</vt:lpstr>
      <vt:lpstr>Motiv Office</vt:lpstr>
      <vt:lpstr>PONIKÁNÍ V CESTOVNÍM RUCHU  P12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pellesova</cp:lastModifiedBy>
  <cp:revision>72</cp:revision>
  <dcterms:created xsi:type="dcterms:W3CDTF">2016-11-25T20:36:16Z</dcterms:created>
  <dcterms:modified xsi:type="dcterms:W3CDTF">2018-03-15T16:06:42Z</dcterms:modified>
</cp:coreProperties>
</file>