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65" r:id="rId3"/>
    <p:sldId id="266" r:id="rId4"/>
    <p:sldId id="269" r:id="rId5"/>
    <p:sldId id="267" r:id="rId6"/>
    <p:sldId id="271" r:id="rId7"/>
    <p:sldId id="303" r:id="rId8"/>
    <p:sldId id="302" r:id="rId9"/>
    <p:sldId id="274" r:id="rId10"/>
    <p:sldId id="275" r:id="rId11"/>
    <p:sldId id="276" r:id="rId12"/>
    <p:sldId id="277" r:id="rId13"/>
    <p:sldId id="278" r:id="rId14"/>
    <p:sldId id="284" r:id="rId15"/>
    <p:sldId id="285" r:id="rId16"/>
    <p:sldId id="287" r:id="rId17"/>
    <p:sldId id="288" r:id="rId18"/>
    <p:sldId id="304" r:id="rId19"/>
    <p:sldId id="297" r:id="rId20"/>
    <p:sldId id="296" r:id="rId21"/>
    <p:sldId id="289" r:id="rId22"/>
    <p:sldId id="305" r:id="rId23"/>
    <p:sldId id="290" r:id="rId24"/>
    <p:sldId id="291" r:id="rId25"/>
    <p:sldId id="292" r:id="rId26"/>
    <p:sldId id="293" r:id="rId27"/>
    <p:sldId id="294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262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36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40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2" y="740834"/>
            <a:ext cx="2264833" cy="176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34434" y="357718"/>
            <a:ext cx="7488767" cy="614256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6" name="Nadpis 1"/>
          <p:cNvSpPr>
            <a:spLocks noGrp="1"/>
          </p:cNvSpPr>
          <p:nvPr>
            <p:ph type="ctrTitle" idx="4294967295"/>
          </p:nvPr>
        </p:nvSpPr>
        <p:spPr bwMode="auto">
          <a:xfrm>
            <a:off x="670983" y="1796819"/>
            <a:ext cx="6815667" cy="287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PONIKÁNÍ V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 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P12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Podnadpis 2"/>
          <p:cNvSpPr txBox="1">
            <a:spLocks/>
          </p:cNvSpPr>
          <p:nvPr/>
        </p:nvSpPr>
        <p:spPr bwMode="auto">
          <a:xfrm>
            <a:off x="8208236" y="4965700"/>
            <a:ext cx="3755165" cy="15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doc. Ing. Pavlína </a:t>
            </a:r>
            <a:r>
              <a:rPr lang="cs-CZ" altLang="cs-CZ" sz="1867" b="1" dirty="0" err="1">
                <a:solidFill>
                  <a:srgbClr val="307871"/>
                </a:solidFill>
                <a:cs typeface="Times New Roman" panose="02020603050405020304" pitchFamily="18" charset="0"/>
              </a:rPr>
              <a:t>Pellešová</a:t>
            </a: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, Ph.D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.,</a:t>
            </a:r>
          </a:p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Ing. Patrik </a:t>
            </a:r>
            <a:r>
              <a:rPr lang="cs-CZ" altLang="cs-CZ" sz="1867" b="1" dirty="0" err="1" smtClean="0">
                <a:solidFill>
                  <a:srgbClr val="307871"/>
                </a:solidFill>
                <a:cs typeface="Times New Roman" panose="02020603050405020304" pitchFamily="18" charset="0"/>
              </a:rPr>
              <a:t>Kajzar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, Ph.D</a:t>
            </a: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612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01" y="1920630"/>
            <a:ext cx="9934545" cy="45498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výše disponibilního důchodu,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rozsah urbanizace,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úroveň populačního růstu,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úroveň vzdělanosti,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mobilita spotřebitelů,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počet žen pracujících mimo domov,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počet malých podniků,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-14861" y="456967"/>
            <a:ext cx="10260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procesy v 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10" y="1706880"/>
            <a:ext cx="9934545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ýhody spojené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procesem koncentrace a globalizace v hotelovém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průmyslu:</a:t>
            </a: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zajištění finančních zdrojů,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marketingové výhody,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oblast nákupu (proti silnému prodejci stojí integrovaná firma),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technické výhody (centrální výrobny),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diferenciace geografického rozložení (místo, místo, místo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-14861" y="456967"/>
            <a:ext cx="10260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procesy v 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319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12" y="1913790"/>
            <a:ext cx="9934545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koncentraci v hotelovém průmyslu může docházet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koncentrace v omezeném geografickém prostoru,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rámci jedné ekonomiky,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skupina nadnárodního dosahu.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-14861" y="456967"/>
            <a:ext cx="10260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procesy v 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66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otelové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řetězce, s různou úrovní spolupráce, typu poskytovaných služeb i vlastnických vztahů,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mohou vzniknout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způsoby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základě manažerské smlouvy, 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franchisingem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nákupem hotelů,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vytvoření řetězce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základě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dohody.</a:t>
            </a:r>
            <a:endParaRPr lang="cs-CZ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-14861" y="456967"/>
            <a:ext cx="10260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procesy v 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40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246125"/>
            <a:ext cx="101672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Profesní sdružení a asociace </a:t>
            </a:r>
            <a:endParaRPr lang="cs-CZ" sz="4000" b="1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7386" y="2047768"/>
            <a:ext cx="10260107" cy="4201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politika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cestovního ruchu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Galvasová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Binka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Holečka,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Chabičovská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Szczyrby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2008),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cílevědomá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tvorba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cestovního ruchu, která je uskutečňována různými seskupeními a to prostřednictvím různých nástrojů. Seskupeními můžeme chápat nejen veřejnoprávní instituce, jako jsou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obce, kraje, stát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ale i soukromě instituce, sdružení, svazy a současně také různé zájmové sdružení, profesní skupiny a asociace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68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2289432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nejdůležitější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mezinárodní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organizace: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Světová organizace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cestovního ruchu (UNWTO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Světová rada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 cestování a cestovní ruch (WTTC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endParaRPr lang="cs-CZ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Evropská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komise cestovního ruchu (ETC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Organizace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 hospodářskou spolupráci a rozvoj</a:t>
            </a: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(OECD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46125"/>
            <a:ext cx="101672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Profesní sdružení a asociace </a:t>
            </a:r>
            <a:endParaRPr lang="cs-CZ" sz="4000" b="1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56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47386" y="1834257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Existuje celá řada organizací, sdruženích, které ovlivňuji cestovní ruch v mezinárodním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měřítku, např.: </a:t>
            </a: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Světové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 cestovních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kanceláří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(WATA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mezinárodní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 pro okružní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jízdy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(ISTA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Evropská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konference přepravních řádků vlaků osobní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dopravy (CEH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mezinárodní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organizace pro normalizaci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(ISO) apod.</a:t>
            </a:r>
            <a:endParaRPr 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46125"/>
            <a:ext cx="101672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Profesní sdružení a asociace </a:t>
            </a:r>
            <a:endParaRPr lang="cs-CZ" sz="4000" b="1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69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957681"/>
            <a:ext cx="10255973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 České republice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subjekty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podílející se na řízení cestovního ruchu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tří oblasti:</a:t>
            </a:r>
          </a:p>
          <a:p>
            <a:pPr>
              <a:lnSpc>
                <a:spcPct val="150000"/>
              </a:lnSpc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veřejnoprávní formy,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privátní formy,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smíšené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sdružení podniků.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46125"/>
            <a:ext cx="101672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Profesní sdružení a asociace </a:t>
            </a:r>
            <a:endParaRPr lang="cs-CZ" sz="4000" b="1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686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2215588"/>
            <a:ext cx="10255973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České republice existují kromě veřejnoprávních institucí, také sdružení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podniků,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např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pPr>
              <a:lnSpc>
                <a:spcPct val="150000"/>
              </a:lnSpc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Svaz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obchodu a cestovního ruchu České republiky (SOCR),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hotelů a restaurací,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družení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podnikatelů ve venkovské turistice apod.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46125"/>
            <a:ext cx="101672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Profesní sdružení a asociace </a:t>
            </a:r>
            <a:endParaRPr lang="cs-CZ" sz="4000" b="1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004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947766"/>
            <a:ext cx="10255973" cy="4185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Podle organizačních forem můžeme rozdělit nositele politiky cestovního ruchu v České republice do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skupin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Veřejnoprávní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stát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parlament, vláda, obce, kraje, svazky obcí, a jimi zřízené organizace, např. MMR ČR, agentura CzechTourism, regionální organizace destinačního managementu a marketingu, regionální agentury a jiné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organizace.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46125"/>
            <a:ext cx="101672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Profesní sdružení a asociace </a:t>
            </a:r>
            <a:endParaRPr lang="cs-CZ" sz="4000" b="1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8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924799"/>
            <a:ext cx="4297080" cy="351258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SDRUŽOVÁNÍ PODNIKŮ, PROFESNÍ SDRUŽENÍ A ASOCIACE V CESTOVNÍM RUCHU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060716" y="4027714"/>
            <a:ext cx="5179193" cy="2434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cs-CZ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Integrační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procesy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 </a:t>
            </a: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CR,</a:t>
            </a:r>
          </a:p>
          <a:p>
            <a:pPr marL="0" indent="0" algn="r">
              <a:buNone/>
            </a:pPr>
            <a:r>
              <a:rPr lang="cs-CZ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říklady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profesních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sdružení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 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cestovním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ruchu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13440" y="4816098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</a:t>
            </a: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37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2088703"/>
            <a:ext cx="10083539" cy="34211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Privátní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jednotlivé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podniky cestovního ruchu, asociace, profesní sdružení, spolky, svazy, informační centra apod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 startAt="2"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Smíšené formy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 regionální, tak i lokální sdružení, místní akční skupiny, hospodářské komory apod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46125"/>
            <a:ext cx="101672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Profesní sdružení a asociace </a:t>
            </a:r>
            <a:endParaRPr lang="cs-CZ" sz="4000" b="1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95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944001"/>
            <a:ext cx="10255974" cy="3892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vznik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přeměnou organizace nevládního charakteru na mezinárodní organizaci mezivládní povahy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roce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1974,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2003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přeměna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WTO (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Tourism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přidruženou organizaci (specializovanou agenturu) Organizace spojených národů na podporu cestovního ruchu –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UNWTO,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Sídlo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organizace je v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hl.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městě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Španělska – Madridu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619129"/>
            <a:ext cx="10167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Světová organizace CR - UNWTO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39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19" y="1922800"/>
            <a:ext cx="10255974" cy="3892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než 161 států jako řádných členů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 500 členů přidružených (pozorovatelů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základní úkol - propagace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podpora a rozvoj mezinárodního cestovního ruchu s cílem napomáhat hospodářskému rozvoji členských zemí, mezinárodnímu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porozumění.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19" y="694088"/>
            <a:ext cx="10167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Světová organizace CR - UNWTO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137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893260"/>
            <a:ext cx="10255973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(WTTC – 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Travel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Tourism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Council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založena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jako fórum pro globální podniky s vedoucí pozicí na trhu a sestává z jejich prezidentů, předsedů a výkonných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ředitelů,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předních světových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společností,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sídlo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Londýně.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46125"/>
            <a:ext cx="101672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Světová rada pro cestování a cestovní ruch - WTTC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80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620203"/>
            <a:ext cx="11377773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jediný orgán, který se zaměřuje na soukromé subjekty cestovního ruchu po celém světě a snaží se zvyšovat povědomí zejména o ekonomických dopadech na cestovní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ruchu,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WTTC je dále zaměřena na podporuje rozvoje cestovního ruchu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odstraňování překážek jeho rozvoje.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součástí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 WTTC je zastupování zájmů svých členů při navazování dialogu s vládami po celém světě,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Českou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republikou.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0" y="246125"/>
            <a:ext cx="101672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Světová rada pro cestování a cestovní ruch - WTTC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39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19" y="1821070"/>
            <a:ext cx="10255973" cy="3892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(ETC – 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Travel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Commission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organizací,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oblast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zájmu je výhradně Evropa jako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celek,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založena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 roce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1948,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Evropská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komice cestovního ruchu se věnuje propagaci Evropy na vybraných zámořských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trzích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46125"/>
            <a:ext cx="10167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komise cestovního ruchu - ETC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42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2244452"/>
            <a:ext cx="9518122" cy="2893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ETC se zaměřuje na tři hlavní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oblasti:</a:t>
            </a:r>
          </a:p>
          <a:p>
            <a:pPr lvl="0"/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reklama,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relations,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propagace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zaměřená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zástupce cestovního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ruchu.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0" y="484190"/>
            <a:ext cx="10167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komise cestovního ruchu - ETC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78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4568" y="2175536"/>
            <a:ext cx="9518122" cy="3323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Cooperation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sídlo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Paříži,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hlavní cíl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OECD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koordinace politik členských států za účelem dlouhodobého ekonomického rozvoje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46125"/>
            <a:ext cx="101672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pro hospodářskou </a:t>
            </a:r>
            <a:endParaRPr lang="cs-CZ" sz="4000" b="1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spolupráci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rozvoj - OECD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184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4568" y="1906939"/>
            <a:ext cx="10182925" cy="4355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Council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Tourism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Trade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Evropa zůstala jako hlavní destinace mezinárodního cestovního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ruchu - zaměřuje činnost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propagaci EU na ostatní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kontinenty,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další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organizace cestovního ruchu, které se věnují propagaci cestovního ruchu nejen v evropském měřítku,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patří: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např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Asociace cestovního ruchu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středoevropských států,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Evropský svaz lázní,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evropských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touroperátorů, apod.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46125"/>
            <a:ext cx="101672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rada pro obchod </a:t>
            </a:r>
            <a:endParaRPr lang="cs-CZ" sz="4000" b="1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 ruch -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ECTT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095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484190"/>
            <a:ext cx="10167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organizace CR v Evropě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031" y="1995178"/>
            <a:ext cx="11057818" cy="405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3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51520" y="442525"/>
            <a:ext cx="10260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procesy v 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15644" y="2129362"/>
            <a:ext cx="10091850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Palatková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(2011):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Integrační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procesy cestovního ruchu jsou spojeny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vznikem integračních smluv, včetně jejich úprav a jejich dopadu na integrační procesy (rozhodování) v rámci evropských institucí, legislativy, zařazení cestovního ruchu apod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484190"/>
            <a:ext cx="10167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organizace CR v Evropě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87" y="1868570"/>
            <a:ext cx="11089678" cy="39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3395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19705" y="694194"/>
            <a:ext cx="10167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organizace CR v Americe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838" y="2110945"/>
            <a:ext cx="9334993" cy="33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4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19705" y="694194"/>
            <a:ext cx="10167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organizace CR ve světě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431" y="1928812"/>
            <a:ext cx="8299938" cy="452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611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19705" y="694194"/>
            <a:ext cx="10167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organizace CR ve světě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785" y="1614487"/>
            <a:ext cx="7620000" cy="502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933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19705" y="694194"/>
            <a:ext cx="10167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organizace CR ve světě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809" y="2190750"/>
            <a:ext cx="7979471" cy="35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471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224638" y="1684421"/>
            <a:ext cx="4731868" cy="7031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6" name="Picture 9" descr="MCj009038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83" y="3572395"/>
            <a:ext cx="1989978" cy="184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3586" y="1597537"/>
            <a:ext cx="10255973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Cestovní ruch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byl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ovlivněn z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hlediska integračních procesů v podobě významných integračních smluv, kam se řadí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zejména: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Římské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smlouvy (1957),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Slučovací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smlouvy (1967),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Maastrichtské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smlouvy (1993),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Amsterodamské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smlouvy (1999),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Niceské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smlouvy (2003)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Lisabonská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smlouva (2009).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42525"/>
            <a:ext cx="10260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procesy v 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5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42525"/>
            <a:ext cx="10260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procesy v 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636067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role v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Evropě v oblasti cestovního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ruchu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hrálo rozšiřování Evropského společenství o země, pro které je cestovní ruch velmi důležitý zejména z pohledu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ekonomického,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vývoj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 cestovním ruchu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spojen 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uplatňováním jednotlivých politik v rámci evropského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prostoru,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vlády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rozhodují např. o dopravní politice, politice ochrany spotřebitele apod.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významný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dopad 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 v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celé Evropě. </a:t>
            </a:r>
            <a:endParaRPr lang="cs-CZ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60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14436" y="2424577"/>
            <a:ext cx="10260107" cy="26001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Beránek a kol. (2016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výsledkem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integračních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procesů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koncentrace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globalizace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které známe i z jiných odvětví mimo cestovní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ruch. </a:t>
            </a:r>
          </a:p>
        </p:txBody>
      </p:sp>
      <p:sp>
        <p:nvSpPr>
          <p:cNvPr id="9" name="Obdélník 8"/>
          <p:cNvSpPr/>
          <p:nvPr/>
        </p:nvSpPr>
        <p:spPr>
          <a:xfrm>
            <a:off x="251520" y="442525"/>
            <a:ext cx="10260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procesy v 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5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26867" y="1861869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termín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globalizace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nejdiskutovanějším tématem posledních let, který se objevil poprvé v 80. letech a který můžeme definovat jako dlouhodobý vývojový proces ve světové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který nemůžeme zaměňovat za internacionalizaci,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transnacionalizaci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integraci (Kunešová,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Cihleková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kol, 2006),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globalizační procesy vztahují jak k finančním a informačním tokům, tak i k trhu práce a obchodu se zbožím a službami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51520" y="442525"/>
            <a:ext cx="10260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procesy v 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17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50529" y="1650853"/>
            <a:ext cx="102601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roces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koncentrace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hlavní současný trend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 oblasti cestovního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ruchu,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nejviditelněji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 těmto procesům dochází v letecké dopravě formou akvizicí a fúzí, nebo také vzniká v podobě leteckých aliancí, mezi které řadíme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SkyTeam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Star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Alliance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Oneworld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podobné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procesy probíhají i v hotelovém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průmyslu,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zpravidla větší podnik zařízený na přechodnou dobu ubytování osob dočasně se zdržujících v některém místě, poskytující většinou stravování 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občerstvení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výsledkem integračních procesů je koncentrace a globalizace, které známe i z jiných odvětví mimo cestovní ruch.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51520" y="442525"/>
            <a:ext cx="10260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procesy v 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57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946366"/>
            <a:ext cx="10196786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globalizační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procesy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vztahují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 k finančním a informačním tokům, tak i k trhu práce a obchodu se zbožím a službami.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faktory ovlivňující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globalizační procesy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(Mičkalová, 2012):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všestranně kultivované politické, právní a hospodářské prostředí,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rozsah střední vrstvy,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úroveň ekonomického růstu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-14861" y="456967"/>
            <a:ext cx="10260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procesy v cestovním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65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5043</TotalTime>
  <Words>925</Words>
  <Application>Microsoft Office PowerPoint</Application>
  <PresentationFormat>Širokoúhlá obrazovka</PresentationFormat>
  <Paragraphs>174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Wingdings</vt:lpstr>
      <vt:lpstr>Motiv Office</vt:lpstr>
      <vt:lpstr>PONIKÁNÍ V CESTOVNÍM RUCHU  P12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pellesova</cp:lastModifiedBy>
  <cp:revision>64</cp:revision>
  <dcterms:created xsi:type="dcterms:W3CDTF">2016-11-25T20:36:16Z</dcterms:created>
  <dcterms:modified xsi:type="dcterms:W3CDTF">2018-03-16T16:54:26Z</dcterms:modified>
</cp:coreProperties>
</file>