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5" r:id="rId2"/>
    <p:sldId id="336" r:id="rId3"/>
    <p:sldId id="266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10" r:id="rId12"/>
    <p:sldId id="337" r:id="rId13"/>
    <p:sldId id="312" r:id="rId14"/>
    <p:sldId id="339" r:id="rId15"/>
    <p:sldId id="311" r:id="rId16"/>
    <p:sldId id="338" r:id="rId17"/>
    <p:sldId id="314" r:id="rId18"/>
    <p:sldId id="340" r:id="rId19"/>
    <p:sldId id="319" r:id="rId20"/>
    <p:sldId id="341" r:id="rId21"/>
    <p:sldId id="323" r:id="rId22"/>
    <p:sldId id="342" r:id="rId23"/>
    <p:sldId id="322" r:id="rId24"/>
    <p:sldId id="343" r:id="rId25"/>
    <p:sldId id="344" r:id="rId26"/>
    <p:sldId id="324" r:id="rId27"/>
    <p:sldId id="345" r:id="rId28"/>
    <p:sldId id="325" r:id="rId29"/>
    <p:sldId id="346" r:id="rId30"/>
    <p:sldId id="327" r:id="rId31"/>
    <p:sldId id="347" r:id="rId32"/>
    <p:sldId id="348" r:id="rId33"/>
    <p:sldId id="334" r:id="rId34"/>
    <p:sldId id="349" r:id="rId35"/>
    <p:sldId id="350" r:id="rId36"/>
    <p:sldId id="331" r:id="rId37"/>
    <p:sldId id="330" r:id="rId38"/>
    <p:sldId id="262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66" y="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47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pPr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2" y="740834"/>
            <a:ext cx="2264833" cy="176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34434" y="357718"/>
            <a:ext cx="7488767" cy="614256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6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670983" y="1796819"/>
            <a:ext cx="6815667" cy="287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PONIKÁNÍ V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 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P4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Podnadpis 2"/>
          <p:cNvSpPr txBox="1">
            <a:spLocks/>
          </p:cNvSpPr>
          <p:nvPr/>
        </p:nvSpPr>
        <p:spPr bwMode="auto">
          <a:xfrm>
            <a:off x="8208236" y="4965700"/>
            <a:ext cx="3755165" cy="153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doc. Ing. Pavlína </a:t>
            </a:r>
            <a:r>
              <a:rPr lang="cs-CZ" altLang="cs-CZ" sz="1867" b="1" dirty="0" err="1">
                <a:solidFill>
                  <a:srgbClr val="307871"/>
                </a:solidFill>
                <a:cs typeface="Times New Roman" panose="02020603050405020304" pitchFamily="18" charset="0"/>
              </a:rPr>
              <a:t>Pellešová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, Ph.D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.,</a:t>
            </a: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Ing. Patrik </a:t>
            </a:r>
            <a:r>
              <a:rPr lang="cs-CZ" altLang="cs-CZ" sz="1867" b="1" dirty="0" err="1" smtClean="0">
                <a:solidFill>
                  <a:srgbClr val="307871"/>
                </a:solidFill>
                <a:cs typeface="Times New Roman" panose="02020603050405020304" pitchFamily="18" charset="0"/>
              </a:rPr>
              <a:t>Kajzar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, Ph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.D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.</a:t>
            </a:r>
            <a:endParaRPr lang="cs-CZ" altLang="cs-CZ" sz="1867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63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 - 2016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26334"/>
            <a:ext cx="10260107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Podprogram </a:t>
            </a:r>
            <a:r>
              <a:rPr lang="pl-PL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Cestování dostupné všem na rok </a:t>
            </a:r>
            <a:r>
              <a:rPr lang="pl-PL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2016 -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zaměřil na tvorbu nových produktů domácího cestovního ruchu ve vztahu k cestovnímu ruchu pro všechny, včetně marketingové podpory nově vytvořených produktů a zajištění podmínek pro realizaci těchto produktů. Podporované aktivity v podprogramu byly: 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Rekonstrukce/vybudování odpočívadel, center služeb pro turisty a hygienického zázemí pro pěší, cyklisty a handicapované turisty, včetně marketingu vytvořených produktů CR;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podnikání - 2016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5391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Zpřístupnění atraktivit cestovního ruchu se zaměřením na ochranu životního prostředí a podporu ekologicky šetrných forem cestovního ruchu a ekologicky šetrné dopravy, včetně marketingu vytvořených produktů, 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Zavedení/zlepšení/vytvoření  navigačních a informačních systémů pro senzoricky postižené účastníky cestovního ruchu a senzoricky postižené návštěvníky atraktivit cestovního ruchu.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37819" y="328626"/>
            <a:ext cx="84875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Národní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program podpory CR v regionech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207116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NPPCRR - 2017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dva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podprogramy: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lnSpc>
                <a:spcPct val="150000"/>
              </a:lnSpc>
              <a:buAutoNum type="romanU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Rozvoj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základní a doprovodné infrastruktury cestovního ruchu,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lnSpc>
                <a:spcPct val="150000"/>
              </a:lnSpc>
              <a:buAutoNum type="romanUcPeriod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Marketingové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aktivity v cestovním ruchu. Možnými příjemci v daném programu jsou též podnikatelské subjekty, resp. MSP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60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274187"/>
            <a:ext cx="60046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Program rozvoje </a:t>
            </a: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venkova ČR na období 2007-2013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7386" y="228071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prostředky Evropského zemědělského fondu pro rozvoj venkova - alokováno na období 2007-2013 celkem 2 857,506 mil. EUR,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částka - doplněná prostředky ze státního rozpočtu ČR ve výši 812,562 mil EUR,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základní osy, oblasti cestovního ruchu se týkala: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Druhá osa podporuje zvyšování biodiverzity v krajině, ochranu přírodních zdrojů, zachování kvalitního přirozeného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vodního režimu v krajině, snižování emise skleníkových plynů a zachování funkce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lesů, 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274187"/>
            <a:ext cx="60046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Program rozvoje </a:t>
            </a: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venkova ČR na období 2007-2013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93781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Třetí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orientována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zlepšení podmínek růstu a kvality života ve venkovských oblastech (infrastruktury, kulturní a sociální vybavenost) a zejména na tvorbu pracovních příležitostí s důrazem na diverzifikaci ekonomických aktivit, podporu zakládá ní podniků,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 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podporu využívání obnovitelných zdrojů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energie,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Čtvrtá osa je osa Leader, jejímž cílem je na principu partnerství veřejného a soukromého sektoru (metoda Leader) přispět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posílení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ekonomického potenciálu, zhodnocení přírodního a kulturního dědictví venkova a zlepšení kvality života na venkově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857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561923" y="274187"/>
            <a:ext cx="96393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Koncepce státní politiky cestovního ruchu v ČR na období 2014 – 2020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61615"/>
            <a:ext cx="10260107" cy="45391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schválena 27. března 2013 usnesením vlády č. 220,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základní strategický střednědobý dokument v oblasti cestovního ruchu pro nadcházející období 2014 – 2020,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hlavní cíl - zvyšovat konkurenceschopnost celého odvětví cestovního ruchu na národní i regionální úrovni, udržení jeho ekonomické výkonnosti i jeho pozitivních dopadů na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-kulturní a environmentální rozvoj České republiky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561923" y="274187"/>
            <a:ext cx="96393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Koncepce státní politiky cestovního ruchu v ČR na období 2014 – 2020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97591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priority: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Priorita 1 – Zkvalitnění nabídky cestovního ruchu,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Priorita 2 – Management cestovního ruchu,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Priorita 3 – Destinační marketing,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Priorita 4 -  Politika cestovního ruchu a ekonomický rozvoj.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69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609600" y="456967"/>
            <a:ext cx="95821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pl-PL" sz="3600" b="1" kern="0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Podpora obnovy a rozvoje venkova 2018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91876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podprogram - cílem je formou dotace podpořit obnovu a rozvoj venkovských obcí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předpokládá participaci obyvatel venkova, občanských spolků a sdružení při obnově jejich obce v souladu s místními tradicemi,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příjemci podpory - vymezeni a specifikováni pro jednotlivé dotační tituly zvlášť, obecně se jedná o obce či svazky obcí.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609600" y="456967"/>
            <a:ext cx="95821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pl-PL" sz="3600" b="1" kern="0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Podpora obnovy a rozvoje venkova 2018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26334"/>
            <a:ext cx="10260107" cy="51855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Podprogram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- 7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dotačních titulů (DT):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DT č. 1 - Podpora vítězů soutěže Vesnice roku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DT č. 2 - Podpora zapojení generací do komunitního života v obci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DT č. 3 - Podpora spolupráce obcí na obnově a rozvoji venkova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DT č. 4 - Podpora obnovy drobných sakrálních staveb v obci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DT č. 5 - Podpora obnovy místních komunikací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DT č. 6 - Podpora obnovy sportovní infrastruktury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DT č. 7 - Podpora rozvoje strategických průmyslových zón.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63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372281" y="328626"/>
            <a:ext cx="80185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regionálního rozvoje České republiky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785205"/>
            <a:ext cx="10260107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období 2014-2020, vycházejí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 ní regionálně zaměřené rozvojové programy financované výhradně z národních zdrojů nebo spolufinancované ze zdrojů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oblasti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 - podporovány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destinační managementy, turistické oblasti, turistická informační centra, infrastruktura cestovního ruchu pro udržitelný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CR,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tvorbu produktů cestovního ruchu včetně rozvoje např. filmové turistiky a MICE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segmentu,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kraje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zřizují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dotační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tituly podporující regionální kulturu i památkově chráněná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území,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oblasti dopravy jsou nejčastěji podporována témata zvýšení bezpečnosti, </a:t>
            </a:r>
            <a:r>
              <a:rPr lang="cs-C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budování </a:t>
            </a:r>
            <a:r>
              <a:rPr lang="cs-CZ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rekonstrukce přechodů pro chodce a rozvoj cyklistické dopravy. </a:t>
            </a:r>
            <a:endParaRPr lang="cs-CZ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402080"/>
            <a:ext cx="4297080" cy="23765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PODPORA PODNIKÁNÍ  V CESTOVNÍM RUCHU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141078" y="3390900"/>
            <a:ext cx="5179193" cy="3090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podnikání,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nástroje podpory,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Podpůrné instituce,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Koncepce státní politiky cestovního ruchu v ČR na období 2014 - 2020</a:t>
            </a:r>
          </a:p>
          <a:p>
            <a:pPr marL="0" indent="0" algn="r">
              <a:buNone/>
            </a:pPr>
            <a:endParaRPr lang="cs-CZ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4437386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</a:t>
            </a:r>
            <a:endParaRPr lang="cs-C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216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Akční plán strategie regionálního rozvoje ČR 2017–2018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7386" y="2109277"/>
            <a:ext cx="10260107" cy="40267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podpora v následujících oblastech: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doplnění chybějící infrastruktury pro CR,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odporou všech forem udržitelného CR s ohledem na místní potenciál,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podpora rozvoje a diverzifikace malého a středního podnikání s ohledem na rozvojový potenciál periferního regionu,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podpora konceptu lokální ekonomiky,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partnerství veřejného, podnikatelského a neziskového sektoru.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826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71758" y="2321684"/>
            <a:ext cx="9688607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orgány státní správy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finanční instituce, 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podpůrné instituce.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71758" y="1426334"/>
            <a:ext cx="96886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Orgány státní správy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 koordinační a zprostředkovatelské orgány, zaměřeny na implementaci finanční podpory z prostředků státního rozpočtu, ale i z prostředků fondů EU,  poskytují rovněž nefinanční pomoc - informace, poradenská činnost.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Finanční instituce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 poskytují finanční prostředky na podporu podnikání, Českomoravská záruční a rozvojová banka, a. s., Česká exportní banka a další - především podpory MSP formou záruk a zvýhodněných úvěrů s využitím prostředků státního rozpočtu, strukturálních fondů a krajů a také zvýhodněné úvěry pro rozvoj technické infrastruktury obcí.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10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86033" y="1867476"/>
            <a:ext cx="986005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Podpůrné instituce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pomáhají malým a středním podnikům získat potřebné informace, například: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CzechInvest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CzechTrade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RPIC,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Podnikatelská a inovační centra,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Design centrum,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Národní vzdělávací fond,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Centrum pro regionální rozvoj.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0050" y="1571114"/>
            <a:ext cx="11572276" cy="5016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CzechInvest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Agentura pro podporu podnikání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investic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státní příspěvková organizace podřízená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MPO ČR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posiluje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konkurenceschopnost české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ekonomiky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prostřednictvím podpory malých a středních podnikatelů, podnikatelské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infrastruktury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inovací a získáváním zahraničních investic z oblasti výroby, strategických služeb a technologických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center,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Poskytuje služby: 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informace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možnostech podpory pro malé a střední podnikatele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formální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poradenství k projektům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správa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databáze podnikatelských nemovitostí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podpora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subdodavatelů – správa databáze českých dodavatelských firem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pomoc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realizaci investičních projektů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zprostředkování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státní investiční podpory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AfterCare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služby pro zahraniční 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investory.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601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0050" y="1276926"/>
            <a:ext cx="986005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CzechTrade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 - prosazování a upevňování pozic českých firem exportují na zahraničních trzích, získává informace ohledně zahraničního trhu a pomáhá podnikatelům v jejich zahraničních aktivitách),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MPO ČR a Czech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Trade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vybudovaly portál www.BusinessInfo.cz - obsahuje informace o podnikání a jeho podpoře, cíl portálu - přispívat k posílení informovanosti firem, jejich konkurenceschopnosti a vývozních schopností.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46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98906" y="1663561"/>
            <a:ext cx="1000858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Regionální poradenská a informační centra: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poskytuje podnikatelům úvodní konzultace za zvýhodněnou cenu,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pomáhají při zpracování podnikatelských plánů, 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podnikatelská a inovační centra (BIC):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poskytuje technické a technologické poradenství, 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pomáhá při realizaci výsledků průzkumu.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11768" y="1907084"/>
            <a:ext cx="10008587" cy="3924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Design centrum: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poskytuje poradenské, informační a vzdělávací služby k rozvoji a uplatňování designu ve výrobě, obchodu a službách,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Národní vzdělávací fond: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podporuje celoživotní vzdělávání, zvýšení kvality a efektivnosti lidských zdrojů,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Centrum pro regionální rozvoj ČR: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implementace programů a projektů Evropské unie.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1932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445477" y="456967"/>
            <a:ext cx="10062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36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36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 – organizace a poradenství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5477" y="1586165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Hospodářská komora ČR: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poskytuje odborné informační služby, hlavně MSP nabízí poradenskou a konzultační činnosti,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připravuje potřebné školení a semináře,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Agrární komora - poradenství v oblasti zemědělství, lesnictví a potravinářství,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malých a středních podnikatelů a živnostníků ČR - působí v různých průmyslových oborech,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 podnikatelů České republiky - svaz soukromých podnikatelů, poskytuje informační a konzultační činnost a pomáhá při zajišťování obchodních kontaktů,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445477" y="456967"/>
            <a:ext cx="10062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36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36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 – organizace a poradenství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5477" y="1586165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Svaz průmyslu a dopravy České republiky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pro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podnikatele z oblasti průmyslu a dopravy),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Centrum pro evropskou integraci (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CEBRE)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podporuje zájmy domácích podnikatelů vůči orgánům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vůči celoevropským oborovým a zaměstnavatelským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federacím,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Inovační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podnikání - směřuje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rozvoji inovačních aktivit zaměřených na vývoj nového produktu a jeho zavedení 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trh,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inovačního podnikání ČR,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 vědeckotechnických parků v ČR,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České inovační centrum.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64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7386" y="1663561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Podpora je souhrn nástrojů a institucí které jsou vytvořeny s cílem rozvoje podnikatel-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ské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činnosti malých a středních podniků (Kučerová a Šmardová, 2016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Instituce  - využívají nástroje podpory podnikání a zaměřují se na vytváření nových pracovních příležitostí, řešení regionálních problémů, zvyšování exportní výkonnosti země, rozvoj cestovního ruchu, rozvoj zemědělství, zdravotnictví, výroby na základě domácích surovin a matriálů, úsporu energie a paliv, rozvoj služeb, environmentální cíle, aj.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podpora podnikání - realizována pomocí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finančních a nefinančních nástrojů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304799" y="456967"/>
            <a:ext cx="98942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instituce pro podporu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04799" y="1663561"/>
            <a:ext cx="10260107" cy="45391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ČMZRB 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Českomoravská záruční a rozvojová banka, a. s.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rozvojová banka České republiky,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pomáhá v souladu se záměry HP vlády ČR a regionů rozvoji malého a středního podnikání, infrastruktury a dalších sektorů ekonomiky vyžadujících veřejnou podporu,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hlavní nabídkou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podpory - pro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malé podnikatele národní program Záruka 2015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2023.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304799" y="456967"/>
            <a:ext cx="98942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instituce pro podporu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04799" y="1426334"/>
            <a:ext cx="10260107" cy="50475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ČEB  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Česká exportní banka, a. s.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specializovaná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bankovní instituce pro státní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vývozu přímo a nepřímo vlastněná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státem,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nabídka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produktů financování vývozu 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financování exportu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zboží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služeb, financování inženýrských staveb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zahraničí,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českým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investorům poskytuje výhodné financování jejich záměrů vybudovat nové výrobní kapacity v zahraničí nebo kapitálově vstoupit do zahraničních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firem,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služby financování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MSP,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jejichž činnost je svázána s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exportem,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úvěr na investice v zahraničí,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odkup pohledávek z akreditivů aj.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89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304799" y="456967"/>
            <a:ext cx="98942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instituce pro podporu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04799" y="1663561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EGAP 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Exportní garanční a pojišťovací společnost, a. s. státní úvěrová pojišťovna se zaměřením na tržně nepojistitelná politická a komerční rizika spojená s financováním vývozu zboží, služeb a investic z České republiky,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Produkty, například: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krátkodobého vývozního dodavatelského úvěru,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bankou financovaného krátkodobého vývozního dodavatelského úvěru,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potvrzeného akreditivu,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investic českých právnických osob v zahraničí,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proti riziku nemožnosti plnění smlouvy o vývozu.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6126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304799" y="456967"/>
            <a:ext cx="98942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cap="small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koncepce podpory malých a středních podnikatelů na období 2014-2020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1419" y="2195765"/>
            <a:ext cx="9996074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zásadní strategický dokument,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vymezuje 50 konkrétních opatření, 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 - efektivní fungování a celkový rozvoj MSP jako významné součásti národní ekonomiky,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cílem je stanovení prioritních oblastí podpory pro programovací období 2014–2020, jejichž opatření budou financována ze strukturálních fondů Evropské unie (zejména z Evropského fondu regionálního rozvoje a Evropského sociálního fondu) a dále bude využito také národních prostředků.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304799" y="456967"/>
            <a:ext cx="98942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cap="small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koncepce podpory malých a středních podnikatelů na období 2014-2020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2041887"/>
            <a:ext cx="11680581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cíle: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Posílení postavení MSP v české ekonomice a růst konkurenceschopnosti MSP v evropském a světovém kontextu.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Rozvoj a zkvalitňování podnikatelského prostředí a zvyšování kvality poradenských služeb pro MSP, včetně zvýšení atraktivity technického a přírodovědného vzdělávání, posílení a rozvoje technické inteligence.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Posílení inovační schopnosti a efektivního nakládání s duševním vlastnictvím malých a středních podnikatelů a rozvoj podnikatelské a inovační infrastruktury.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Snižování energetické a materiálové náročnosti při podnikání MSP.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6730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304799" y="456967"/>
            <a:ext cx="98942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cap="small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koncepce podpory malých a středních podnikatelů na období 2014-2020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2270487"/>
            <a:ext cx="10255973" cy="3924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čtyři strategické priority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Kultivace podnikatelského prostředí, rozvoj poradenských služeb a vzdělávání pro podnikání,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Rozvoj podnikání založeného na podpoře výzkumu, vývoje a inovací, včetně inovační a podnikatelské infrastruktury, 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Podpora internacionalizace MSP,</a:t>
            </a:r>
          </a:p>
          <a:p>
            <a:pPr marL="457200" lvl="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Udržitelné hospodaření s energií a rozvoj inovací v energetice.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026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304799" y="456967"/>
            <a:ext cx="98942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Další formy podpory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5478" y="1663561"/>
            <a:ext cx="10062016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hotelů a restaurací České republiky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otevřené dobrovolné sdružení subjektů, podnikajících v oblastech pohostinství, cestovního ruchu a navazujících odvětvích,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prosazování profesních zájmů,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 - aby veškerá činnost byla v souladu s obecně uznávanými etickými zásadami podnikatelské činnosti a mezilidskými vztahy v demokratické společnosti,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sdružuje majitele a provozovatele hotelů, penzionů, restaurací, odborných škol, ale i partnerů nabízejících produkty pro ubytovací či restaurační provozy.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304799" y="456967"/>
            <a:ext cx="98942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formy podpory</a:t>
            </a:r>
            <a:endParaRPr lang="en-GB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5477" y="1780406"/>
            <a:ext cx="10062016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Podnikatelské inkubátory, vědeckotechnické parky</a:t>
            </a:r>
          </a:p>
          <a:p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poskytují finanční prostředky, podávají informace a pomáhají se založením firmy,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nabízejí i různá zařízení do začátku podnikání,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organizují workshopy, hledají vhodné partnery - lidé s velmi dobrým, zajímavým nápadem, který má inovační potenciál a subjekty orientované do oblasti vědy, technologie, inovačního podnikání a odborného vzdělávání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Trimaylov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2014).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224638" y="1684421"/>
            <a:ext cx="4731868" cy="7031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6" name="Picture 9" descr="MCj00903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83" y="3572395"/>
            <a:ext cx="1989978" cy="184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Finanční nástroje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motivují chování podnikatelských subjektů pomocí ekonomických vztahů, a to daňový systém, položky upravující daňový základ, pojistné odvody, metody odepisování,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členění: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přímé – investiční dotace, neinvestiční dotace, exportní prémie, příspěvky,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nepřímé – daňová politika, úvěrová politika, státní záruky, cenová politika, specifické formy.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38928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Nefinanční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nástroje:</a:t>
            </a:r>
          </a:p>
          <a:p>
            <a:pPr>
              <a:lnSpc>
                <a:spcPct val="150000"/>
              </a:lnSpc>
            </a:pP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tvoří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poskytování informací, konzultace a poradenství a vzdělávací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programy,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souhrn legislativních, administrativních, informačních a komunikačních nástrojů.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podle charakteru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Veber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kol. (2009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Finanční opatření 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existují konkrétní programy, pomocí kterých lze získat finanční podporu zaměřenou např. na projekty zaměřené na investice, hospodářské a technické poradenství, získávání informací o podnikání, projekty výzkumu a vývoje, nová pracovní místa, účast na veletrzích atd.,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nefinanční opatření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jsou zaměřená na formování příznivého podnikatelského prostředí, tj. omezování byrokratické zátěže apod.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3585" y="1595021"/>
            <a:ext cx="10255973" cy="4278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širším slova smyslu mohou podporu poskytovat subjekty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státního i nestátního sektoru,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nestátní subjekty - obchodní komory a odvětvové svazy,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další formy podpory: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návratné podpory –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podnikatelský subjekt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zavazuje vrátit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předem dohodnutých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podmínek, například: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dotace, příspěvky, daňové úlevy, úlevy na sankcích, poplatcích a úrocích a bankovní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záruky,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nenávratné podpory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700064" y="456967"/>
            <a:ext cx="94590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podnikání v ČR - zaměření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99539" y="1655941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České republice vychází hlavně z platné legislativy a usnesení Evropské komise,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navazuje také na strategické dokumenty: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Akční plán pro podnikání 2020,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Koncepce podpory malých a středních podnikatelů na období let 2014–2020,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Akční plán strategie regionálního rozvoje ČR 2017–2018, apod.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25415" y="456967"/>
            <a:ext cx="84875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Národní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program podpory CR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9277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NPPCR - na podporu domácího cestovního ruchu v ČR,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koncem roku 2015 byla vyhlášena výzva pro podprogram Cestování dostupné všem na rok 2016: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začlenění nových cílových skupin do aktivit cestovního ruchu,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zachování zaměstnanosti v oblasti cestovního ruchu, 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tvorba nových produktů s cílem snížit sezónnost v cestovním ruchu, 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vytvoření podmínek pro vznik nových pracovních míst nebo udržení stávajících, 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rozvoji domácího cestovního ruchu atd.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3895</TotalTime>
  <Words>2145</Words>
  <Application>Microsoft Office PowerPoint</Application>
  <PresentationFormat>Širokoúhlá obrazovka</PresentationFormat>
  <Paragraphs>215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Wingdings</vt:lpstr>
      <vt:lpstr>Motiv Office</vt:lpstr>
      <vt:lpstr>PONIKÁNÍ V CESTOVNÍM RUCHU  P4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pellesova</cp:lastModifiedBy>
  <cp:revision>117</cp:revision>
  <dcterms:created xsi:type="dcterms:W3CDTF">2016-11-25T20:36:16Z</dcterms:created>
  <dcterms:modified xsi:type="dcterms:W3CDTF">2018-03-16T11:45:48Z</dcterms:modified>
</cp:coreProperties>
</file>