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3" r:id="rId2"/>
    <p:sldId id="265" r:id="rId3"/>
    <p:sldId id="326" r:id="rId4"/>
    <p:sldId id="331" r:id="rId5"/>
    <p:sldId id="344" r:id="rId6"/>
    <p:sldId id="345" r:id="rId7"/>
    <p:sldId id="332" r:id="rId8"/>
    <p:sldId id="333" r:id="rId9"/>
    <p:sldId id="364" r:id="rId10"/>
    <p:sldId id="334" r:id="rId11"/>
    <p:sldId id="335" r:id="rId12"/>
    <p:sldId id="369" r:id="rId13"/>
    <p:sldId id="370" r:id="rId14"/>
    <p:sldId id="336" r:id="rId15"/>
    <p:sldId id="368" r:id="rId16"/>
    <p:sldId id="367" r:id="rId17"/>
    <p:sldId id="348" r:id="rId18"/>
    <p:sldId id="349" r:id="rId19"/>
    <p:sldId id="350" r:id="rId20"/>
    <p:sldId id="351" r:id="rId21"/>
    <p:sldId id="352" r:id="rId22"/>
    <p:sldId id="353" r:id="rId23"/>
    <p:sldId id="339" r:id="rId24"/>
    <p:sldId id="338" r:id="rId25"/>
    <p:sldId id="340" r:id="rId26"/>
    <p:sldId id="354" r:id="rId27"/>
    <p:sldId id="342" r:id="rId28"/>
    <p:sldId id="355" r:id="rId29"/>
    <p:sldId id="356" r:id="rId30"/>
    <p:sldId id="360" r:id="rId31"/>
    <p:sldId id="357" r:id="rId32"/>
    <p:sldId id="358" r:id="rId33"/>
    <p:sldId id="359" r:id="rId34"/>
    <p:sldId id="366" r:id="rId35"/>
    <p:sldId id="365" r:id="rId36"/>
    <p:sldId id="361" r:id="rId37"/>
    <p:sldId id="362" r:id="rId38"/>
    <p:sldId id="300" r:id="rId39"/>
    <p:sldId id="262" r:id="rId4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1" d="100"/>
          <a:sy n="51" d="100"/>
        </p:scale>
        <p:origin x="108" y="60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0864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15. 3. 2018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15. 3. 2018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15. 3. 2018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15. 3. 2018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15. 3. 2018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15. 3. 2018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pPr/>
              <a:t>15. 3. 2018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Obrázek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652" y="740834"/>
            <a:ext cx="2264833" cy="17674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bdélník 6"/>
          <p:cNvSpPr/>
          <p:nvPr/>
        </p:nvSpPr>
        <p:spPr>
          <a:xfrm>
            <a:off x="334434" y="357718"/>
            <a:ext cx="7488767" cy="614256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76" name="Nadpis 1"/>
          <p:cNvSpPr>
            <a:spLocks noGrp="1"/>
          </p:cNvSpPr>
          <p:nvPr>
            <p:ph type="ctrTitle" idx="4294967295"/>
          </p:nvPr>
        </p:nvSpPr>
        <p:spPr bwMode="auto">
          <a:xfrm>
            <a:off x="670983" y="1796819"/>
            <a:ext cx="6815667" cy="2878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PONIKÁNÍ V</a:t>
            </a:r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CESTOVNÍM RUCHU </a:t>
            </a:r>
            <a:b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P6</a:t>
            </a:r>
            <a:endParaRPr lang="cs-CZ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8" name="Podnadpis 2"/>
          <p:cNvSpPr txBox="1">
            <a:spLocks/>
          </p:cNvSpPr>
          <p:nvPr/>
        </p:nvSpPr>
        <p:spPr bwMode="auto">
          <a:xfrm>
            <a:off x="8208236" y="4965700"/>
            <a:ext cx="3755165" cy="1534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cs-CZ" altLang="cs-CZ" sz="1867" b="1" dirty="0">
                <a:solidFill>
                  <a:srgbClr val="307871"/>
                </a:solidFill>
                <a:cs typeface="Times New Roman" panose="02020603050405020304" pitchFamily="18" charset="0"/>
              </a:rPr>
              <a:t>doc. Ing. Pavlína </a:t>
            </a:r>
            <a:r>
              <a:rPr lang="cs-CZ" altLang="cs-CZ" sz="1867" b="1" dirty="0" err="1">
                <a:solidFill>
                  <a:srgbClr val="307871"/>
                </a:solidFill>
                <a:cs typeface="Times New Roman" panose="02020603050405020304" pitchFamily="18" charset="0"/>
              </a:rPr>
              <a:t>Pellešová</a:t>
            </a:r>
            <a:r>
              <a:rPr lang="cs-CZ" altLang="cs-CZ" sz="1867" b="1" dirty="0">
                <a:solidFill>
                  <a:srgbClr val="307871"/>
                </a:solidFill>
                <a:cs typeface="Times New Roman" panose="02020603050405020304" pitchFamily="18" charset="0"/>
              </a:rPr>
              <a:t>, Ph.D</a:t>
            </a:r>
            <a:r>
              <a:rPr lang="cs-CZ" altLang="cs-CZ" sz="1867" b="1" dirty="0" smtClean="0">
                <a:solidFill>
                  <a:srgbClr val="307871"/>
                </a:solidFill>
                <a:cs typeface="Times New Roman" panose="02020603050405020304" pitchFamily="18" charset="0"/>
              </a:rPr>
              <a:t>.,</a:t>
            </a:r>
          </a:p>
          <a:p>
            <a:pPr algn="r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cs-CZ" altLang="cs-CZ" sz="1867" b="1" dirty="0" smtClean="0">
                <a:solidFill>
                  <a:srgbClr val="307871"/>
                </a:solidFill>
                <a:cs typeface="Times New Roman" panose="02020603050405020304" pitchFamily="18" charset="0"/>
              </a:rPr>
              <a:t>Ing. Patrik </a:t>
            </a:r>
            <a:r>
              <a:rPr lang="cs-CZ" altLang="cs-CZ" sz="1867" b="1" dirty="0" err="1" smtClean="0">
                <a:solidFill>
                  <a:srgbClr val="307871"/>
                </a:solidFill>
                <a:cs typeface="Times New Roman" panose="02020603050405020304" pitchFamily="18" charset="0"/>
              </a:rPr>
              <a:t>Kajzar</a:t>
            </a:r>
            <a:endParaRPr lang="cs-CZ" altLang="cs-CZ" sz="1867" b="1" dirty="0">
              <a:solidFill>
                <a:srgbClr val="30787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57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379268" y="456967"/>
            <a:ext cx="6004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slouží jak k interním účelům - 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jako plánovací stroj, podklad pro rozhodovací proces, nástroj kontroly apod. zejména v těch případech, kdy podnikatel firmu zakládá a kdy firma stojí před výraznými změnami, které firmu mohou výrazným způsobem ovlivnit v dalších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letech,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především je vyžadován externími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subjekty - analyzují na základě podnikatelského záměru schopnost firmy realizovat náročnější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investiční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program, připravenost ucházet se o některý druh podnikatelské podpory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apod. 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26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547995" y="456967"/>
            <a:ext cx="79950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Tvorba podnikatelského záměru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616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časově náročnější,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přinese řadu výhod: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získání nové energie a chuti do podnikání,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podstatný předpoklad kvalitního vedení podniku,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podnikatelský záměr jako zdroj financování,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větší šance na úspěch,</a:t>
            </a:r>
          </a:p>
          <a:p>
            <a:pPr lvl="1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objektivní pohled na věc.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261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547995" y="456967"/>
            <a:ext cx="79950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Tvorba podnikatelského záměru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616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Zásady a požadavky (Veber a Srpová, 2005):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srozumitelný ,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logický, 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jednoduchý, stručný a přehledný, 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pravdivý a reálný,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respektující rizika,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inovativní.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596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547995" y="456967"/>
            <a:ext cx="799501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Tvorba podnikatelského záměru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63561"/>
            <a:ext cx="10260107" cy="4616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Zásady zpracování plánu (Veber, Srpová a kol., 2012): 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srozumitelnost,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logika, 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stručnost,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skutečnost a reálnost,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uvědomění si rizika.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023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862965" y="465244"/>
            <a:ext cx="70372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- obsah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není pevně stanoven,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různé pohledy autorů,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podle účelu - každý investor i banka má jiné požadavky,</a:t>
            </a:r>
          </a:p>
          <a:p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Fotr (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1999):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realizační resumé, 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charakteristika firmy a jejich cílů, 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organizace řízení a manažerský tým, 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přehled výsledků a závěrů ekonomických studií, 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shrnutí a závěry, 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přílohy.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261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583113" y="456967"/>
            <a:ext cx="75969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- struktura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035084" y="1768444"/>
            <a:ext cx="8692975" cy="4616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Synek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Kislingerová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2010):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shrnutí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základní východiska,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popis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výrobků, odvětví, trhu, konkurence,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plán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marketingu,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plán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výzkumu a vývoje, plán výroby,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finanční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plán.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4706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583113" y="456967"/>
            <a:ext cx="75969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- struktura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46064" y="1157233"/>
            <a:ext cx="11426262" cy="535531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Srpová, Svobodová, Skopal </a:t>
            </a:r>
            <a:r>
              <a:rPr lang="cs-CZ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Orlík </a:t>
            </a:r>
            <a:r>
              <a:rPr lang="cs-CZ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(2011) </a:t>
            </a:r>
            <a:r>
              <a:rPr 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obsah podnikatelského                                       </a:t>
            </a:r>
          </a:p>
          <a:p>
            <a:r>
              <a:rPr lang="cs-CZ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plánu </a:t>
            </a:r>
            <a:r>
              <a:rPr lang="cs-CZ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není závazně </a:t>
            </a:r>
            <a:r>
              <a:rPr 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stanoven:</a:t>
            </a:r>
            <a:endParaRPr lang="cs-CZ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titulní list,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obsah,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pl-PL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úvod, účel a pozice dokumentu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pl-PL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shrnutí,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pl-PL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profesní a osobní údaje o vlastnících firmy,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pl-PL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popis podniku,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popis podnikatelské příležitosti,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popis výrobku, služby,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při vstupu na trh je vždycky důležité nabídnout zákazníkovi „něco navíc“,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časový harmonogram,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konkurence,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marketing,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stanovení ceny,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personální zdroje,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finanční plán,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rizika projektu,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každý </a:t>
            </a:r>
            <a:r>
              <a:rPr lang="cs-CZ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rok znovu - PP je „živý dokument“, pomůže vám průběžně kontrolovat, jak své vize a plány naplňujete.</a:t>
            </a:r>
            <a:endParaRPr lang="cs-CZ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947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583113" y="456967"/>
            <a:ext cx="759691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- </a:t>
            </a: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projekt</a:t>
            </a:r>
            <a:endParaRPr lang="cs-CZ" sz="4000" b="1" kern="0" dirty="0" smtClean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487057" y="1426334"/>
            <a:ext cx="10020436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Vochozka, Mulač a kol. (2012</a:t>
            </a:r>
            <a:r>
              <a:rPr lang="pl-PL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– definuje oblasti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zdroje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(materiálové, lidské, finanční),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cíle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podnikání,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rizikové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faktory,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konkurenční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výhody a nevýhody,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cílové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trhy a skupiny zákazníků,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právní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formu,</a:t>
            </a:r>
          </a:p>
          <a:p>
            <a:pPr marL="914400" lvl="1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organizační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strukturu.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7268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862965" y="465244"/>
            <a:ext cx="70372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- obsah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Palatková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 kol. (2013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stručné shrnutí, 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popis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podnikatelského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záměru,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analýzy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trh, dodavatelé, odběratelé, prodejní procesy,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SWOT analýza,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návrhová část,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finance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náklady, předpoklad výnosů, projekce nákladů a výnosů, aktiv, pasiv, cash-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flow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analýza rizik.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09462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862965" y="465244"/>
            <a:ext cx="70372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- obsah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1851571"/>
            <a:ext cx="10260107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1"/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stručné shrnutí:</a:t>
            </a:r>
          </a:p>
          <a:p>
            <a:pPr lvl="1"/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podnikatelská myšlenka,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cíle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konkurenční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výhoda,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jedinečnost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produktu a jeho ochrana,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cílové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segmenty trhu,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finanční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cíle a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potenciální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zisk,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574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449092" y="417096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402080"/>
            <a:ext cx="4297080" cy="237654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PODNIKATELSKÝ ZÁMĚR, ZÁSADY A PRINCIPY JEHO ZPRACOVÁNÍ</a:t>
            </a:r>
            <a:endParaRPr lang="cs-CZ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141078" y="3778624"/>
            <a:ext cx="5179193" cy="27023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endParaRPr lang="cs-CZ" sz="28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r">
              <a:buNone/>
            </a:pP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Podnikatelský záměr </a:t>
            </a:r>
          </a:p>
          <a:p>
            <a:pPr marL="0" indent="0" algn="r">
              <a:buNone/>
            </a:pP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obsah,</a:t>
            </a:r>
          </a:p>
          <a:p>
            <a:pPr marL="0" indent="0" algn="r">
              <a:buNone/>
            </a:pP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význam a zásady, </a:t>
            </a:r>
          </a:p>
          <a:p>
            <a:pPr marL="0" indent="0" algn="r">
              <a:buNone/>
            </a:pP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principy jeho zpracování.</a:t>
            </a:r>
          </a:p>
          <a:p>
            <a:pPr marL="0" indent="0" algn="r">
              <a:buNone/>
            </a:pPr>
            <a:r>
              <a:rPr lang="cs-CZ" sz="28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860612" y="4437386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přednášky</a:t>
            </a:r>
            <a:endParaRPr lang="cs-CZ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7379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862965" y="465244"/>
            <a:ext cx="70372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- obsah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1901447"/>
            <a:ext cx="10260107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1"/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popis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podnikatelského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záměru:</a:t>
            </a:r>
          </a:p>
          <a:p>
            <a:pPr lvl="1"/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popis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produktu a jeho přínos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výrobek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či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služba,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výhody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jedinečnost, 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identifikace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zákaznických segmentů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pro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koho jsou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produkty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služba určeny, jaké potřeby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uspokojují, 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ochrana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duševního vlastnictví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patenty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obchodní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značky, 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tým  - zkušenosti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vzdělání, dosažené úspěchu členů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týmu,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definice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cíle podnikatelského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záměru.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26157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862965" y="465244"/>
            <a:ext cx="70372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- obsah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1"/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analýzy:</a:t>
            </a:r>
          </a:p>
          <a:p>
            <a:pPr lvl="1"/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trh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dodavatelé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odběratelé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prodejní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procesy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SWOT analýza: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silné a slabé stránky, 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příležitosti a hrozby.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4422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862965" y="465244"/>
            <a:ext cx="703721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- obsah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lvl="1"/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návrhová část:</a:t>
            </a:r>
          </a:p>
          <a:p>
            <a:pPr lvl="1"/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cíle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definice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cílů podnikatelského záměru v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čase,</a:t>
            </a:r>
          </a:p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strategie: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produktu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ceny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distribuce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propagace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procesů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lidí.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2613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167972" y="512136"/>
            <a:ext cx="67213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- otázky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8585" y="1745849"/>
            <a:ext cx="10260107" cy="4616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přináší odpovědi na následující otázky: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přesně firma plánuje prodávat?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PROČ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firma dělá aktivity, které dělá?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KOHO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jsou produkty nebo služby určeny?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JAK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hodlá firma prodat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CO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KOHO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KDO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se bude ve firmě starat o klíčové role?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KDY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dosáhne firma vytyčených cílů a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KOLIK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to bude stát?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261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379268" y="456967"/>
            <a:ext cx="6004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??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8585" y="1745849"/>
            <a:ext cx="10260107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Obsah rychlého podnikatelského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záměru: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stručné shrnutí – podnikatelská myšlenka, cíle, konkurenční výhoda, jedinečnost produktu a jeho ochrana, cílové segmenty trhu, finanční cíle a potenciální zisk,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popis podnikatelského záměru – obsahuje popis produktu a jeho přínos (zda se jedná o výrobek či službu, jeho výhody, jedinečnost), identifikace zákaznických segmentů (pro koho jsou produkt a služba určeny, jaké potřeby produkt či služba uspokojuje), ochrana duševního vlastnictví (patenty, obchodní značky), tým (jeho zkušenosti, vzdělání, dosažené úspěchu členů týmu), definice cíle podnikatelského záměru.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261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296787" y="485855"/>
            <a:ext cx="81963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36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– druhy plánů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8585" y="1745849"/>
            <a:ext cx="10260107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dle funkčních oblastí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tyto druhy (</a:t>
            </a:r>
            <a:r>
              <a:rPr lang="cs-CZ" sz="2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Koráb, Peterka, </a:t>
            </a:r>
            <a:r>
              <a:rPr lang="cs-CZ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Režňáková,2007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):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výrobní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plány -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určují záležitosti, jakými jsou např. velikost výrobní plochy, zázemí pro poskytované služby, stroje a technologické vybavení, kontrola odpadů a kvalita výrobků/služeb apod.,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organizační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plány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vymezují jaké typy znalostí a dovedností bude potřeba pro podnikání, jaké jsou požadavky na znalosti pro personál atd.,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plánech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řízení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kvality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zjišťujeme a určujeme, jak budou naše výrobky či služby vyhovovat zákazníkům;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261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296787" y="485855"/>
            <a:ext cx="81963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36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– druhy plánů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8585" y="2068830"/>
            <a:ext cx="10260107" cy="36933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marketingové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plány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odpovídají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 otázky typu např.: „Jak mohu získat zákazníky?“, „Za jakou cenu?“,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finanční plány -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určují množství finančních prostředků potřebných pro zahájení podnikání, jaký bude finanční tok během prvního, druhého či třetího roku, stav majetku a jeho krytí na začátku nebo na konci prvního roku apod.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další plány - napomáhají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podnikatelům ve svých podnikatelských aktivitách.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4006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232422" y="512136"/>
            <a:ext cx="813235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Chyby v podnikatelském záměru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98585" y="1745849"/>
            <a:ext cx="10260107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popisu nejsou uvedeny žádné zkušenosti v tomto oboru podnikání,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předpokládané příjmy z podnikání jsou značně přehnané,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neexistuje přímý důkaz, že byznys model přinese skutečné výhody, pokud jde o konkrétní dobu,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neexistuje žádný jasný popis zboží či služby - není možné rychle vyhodnotit jejich nezbytnost na trhu,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neexistuje žádný přímý důkaz, že předložený podnikatelský záměr bude vyžadován v budoucnosti.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261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232422" y="512136"/>
            <a:ext cx="813235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Chyby v podnikatelském záměru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15210" y="2011855"/>
            <a:ext cx="10092283" cy="39703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není žádná jasná představa konkurentů,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nejasná stanovená cílová skupina podnikání,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způsob psaní podnikatelského záměru je nudný a nezajímavý,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je napsán špatně, obsahuje překlepy a gramatické chyby,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obsahuje příliš mnoho informací.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32849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735827" y="465244"/>
            <a:ext cx="92914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– př. CK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349135" y="1402081"/>
            <a:ext cx="9678183" cy="470898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0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Šafránek, 2007, Poláček, 2013.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vypracování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standardní nabídky s předem stanoveným typem zájezdu, danými variantami služeb, rozsahem programu a cenovou nabídkou,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produkt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bude tvořit předem vypsanou základní katalogovou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nabídku, pro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vypracování platí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pravidla: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správné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zařazení produktu podle jeho charakteru,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přesné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uvedení cílové destinace, trasy nebo navštíveného místa,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krátký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výstižný popis nabídky,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přesné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uvedení programu podle dnů a navštívených míst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5296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379268" y="456967"/>
            <a:ext cx="6004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Srpová a kol. (2011, s. 14)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proč podnikatelský záměr (plán) sestavovat, když každý má své podnikatelské nápady uložené v hlavě a tudíž není potřeba tyto myšlenky prezentovat na venek? - problém až se myšlenky stanou předmětem realizace, podnikání by mělo začít sestavením podnikatelského záměru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Bednářová a Škodová Parmová (2010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-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podnikatelský </a:t>
            </a:r>
            <a:r>
              <a:rPr lang="cs-CZ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plán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má široké využití a slouží nejen podnikateli a jeho zaměstnancům, ale též externím subjektům (poskytovatelům kapitálu, jako jsou banky a investoři, obchodním partnerům a privátním či veřejnoprávním institucím) při posuzování životaschopnosti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firmy.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261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735827" y="465244"/>
            <a:ext cx="92914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– př. CK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42480" y="1751215"/>
            <a:ext cx="9678183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zařazení produktu podle charakteru nabídky: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úvod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katalogové nabídky - celkový a přehledný popis nabízených produktů,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členění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nabídky podle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názvů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abecedního pořadí nabízených destinací (zemí),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konání zájezdů nebo pobytů během roku,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tematické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náplně pobytů nebo zájezdů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musí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být přesně uvedena cílová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destinace,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17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735827" y="465244"/>
            <a:ext cx="92914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– př. CK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42480" y="1751215"/>
            <a:ext cx="9678183" cy="46166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zajištění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služeb průvodců, animátorů nebo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delegátů: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vstupy do památkových objektů,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vstupy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 společenské a zábavní akce, koncerty,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zajištěním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exkurzí a prohlídek měst,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organizací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transferů a zvláštních druhů přepravy,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zajištěním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lázeňských a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wellness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služeb,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organizací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volnočasových a turistických aktivit.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9446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735827" y="465244"/>
            <a:ext cx="92914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– př. CK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42480" y="1751215"/>
            <a:ext cx="9678183" cy="33239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součástí je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sestavení programu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zájezdu (včetně kalkulace zájezdu):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motivační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fáze,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organizační fáze,</a:t>
            </a:r>
          </a:p>
          <a:p>
            <a:pPr marL="914400" lvl="1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ekonomická fáze.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8595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735827" y="465244"/>
            <a:ext cx="92914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– př. CK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42480" y="1751215"/>
            <a:ext cx="9678183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včetně kalkulace zájezdu - součástí kalkulace ceny je kalkulační list, který je základním formulářem sloužícím k výpočtu prodejní ceny pobytu nebo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zájezdu (Poláček, 2013):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předběžná cenová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kalkulace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používaná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hlavně u </a:t>
            </a:r>
            <a:r>
              <a:rPr lang="cs-CZ" sz="28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forfaitových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zájezdů s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možností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doúčtování skutečně vzniklých nákladů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objednavateli,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plánovaná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kalkulace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u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standardních, předem vypsaných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akcí,</a:t>
            </a: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výsledná cenová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kalkulace.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01369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735827" y="465244"/>
            <a:ext cx="92914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– př. CK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57200" y="1402080"/>
            <a:ext cx="9763463" cy="52629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součástí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kalkulace ceny je kalkulační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 – základní formulář sloužící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 výpočtu prodejní ceny pobytu nebo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zájezdu,                        = účetní doklad, prokazující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oprávněnost výpočtu konečné ceny pro klienta a dosažení oprávněného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zisku,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každá CK - své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vlastní kalkulační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listy,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kalkulační list - funkce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jsou (Poláček, 2013):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kontrolní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je to interní kontrolní doklad kalkulace ceny zájezdu (plán – skutečnost).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podkladová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slouží pro novou kalkulaci stejného zájezdu na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další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sezonu, zohledňující cenové změny.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přehledová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poskytuje okamžitý přehled dodavatelských služeb a jejich cen.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71550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735827" y="465244"/>
            <a:ext cx="92914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– př. CK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42480" y="1751215"/>
            <a:ext cx="9678183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Při vytváření cenové kalkulace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zohledňovat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správnost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kalkulace pro pokrytí všech nákladů a vytvoření přiměřeného zisku,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přizpůsobení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výsledné ceny spotřebitelské poptávce,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možné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riziko zpochybnění kvality produktu při příliš nízké ceně,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správnost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kalkulace při akceptaci možných rizik úpravy cen dodavatelských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služeb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nízké obsazenosti klienty a průběžných kursových výkyvů české měny,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srovnání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 cenami konkurence při stejné kvalitě služeb.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63819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735827" y="465244"/>
            <a:ext cx="92914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– př. CK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42480" y="2033848"/>
            <a:ext cx="9678183" cy="34932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pojištění - má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klienty CK a CA zabezpečit před nahodilými 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nepředvídatelnými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událostmi během pobytů 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zájezdů,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typy pojištění: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pojištění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osob,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pojištění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majetku,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pojištění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odpovědnosti za škody třetí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osobě.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3232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735827" y="465244"/>
            <a:ext cx="92914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– př. CK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42480" y="2033848"/>
            <a:ext cx="9678183" cy="357020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pojištění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nejčastější složky komplexního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pojištění:</a:t>
            </a:r>
          </a:p>
          <a:p>
            <a:pPr marL="457200" indent="-457200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cs-CZ" sz="28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pojištění léčebných výloh,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úrazové pojištění,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pojištění zavazadel,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pojištění odpovědnosti za škodu,</a:t>
            </a:r>
          </a:p>
          <a:p>
            <a:pPr marL="914400" lvl="1" indent="-4572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pojištění storna zájezdu.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4550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106361" y="274187"/>
            <a:ext cx="736332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Zdroje </a:t>
            </a:r>
            <a:endParaRPr lang="en-GB" sz="4000" b="1" kern="0" dirty="0">
              <a:solidFill>
                <a:srgbClr val="0080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251520" y="1164134"/>
            <a:ext cx="9518122" cy="483209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514350" indent="-51435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URBANOVÁ, E., 2015. Podpora podnikání v Německu a Rakousku. [online] [vid. 20. srpna 2016]. Dostupné z http://www.docplayer.cz/17423455-Podpora-podnikani-v-nemecku-a-rakousku.html.</a:t>
            </a:r>
          </a:p>
          <a:p>
            <a:pPr marL="514350" indent="-514350">
              <a:buFont typeface="Wingdings" panose="05000000000000000000" pitchFamily="2" charset="2"/>
              <a:buChar char="ü"/>
            </a:pPr>
            <a:endParaRPr lang="cs-C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VEBER, J., SRPOVÁ, J. A KOL. 2005. Podnikání malé a střední firmy. Praha: </a:t>
            </a:r>
            <a:r>
              <a:rPr lang="cs-CZ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Grada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Publishing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ISBN 80-247-1069-2.</a:t>
            </a:r>
          </a:p>
          <a:p>
            <a:pPr marL="514350" indent="-514350">
              <a:buFont typeface="Wingdings" panose="05000000000000000000" pitchFamily="2" charset="2"/>
              <a:buChar char="ü"/>
            </a:pPr>
            <a:endParaRPr lang="cs-CZ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Wingdings" panose="05000000000000000000" pitchFamily="2" charset="2"/>
              <a:buChar char="ü"/>
            </a:pP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VODÁČEK, L. a O. VODÁČKOVÁ, 2004. Malé a střední podniky: konkurence a aliance v Evropské unii. Praha: Management </a:t>
            </a:r>
            <a:r>
              <a:rPr lang="cs-CZ" sz="2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Press</a:t>
            </a:r>
            <a:r>
              <a:rPr lang="cs-CZ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ISBN 80-7261-099-6.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89607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3224638" y="1684421"/>
            <a:ext cx="4731868" cy="703189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</a:t>
            </a:r>
            <a:endParaRPr lang="cs-CZ" b="1" dirty="0">
              <a:solidFill>
                <a:srgbClr val="002060"/>
              </a:solidFill>
            </a:endParaRPr>
          </a:p>
        </p:txBody>
      </p:sp>
      <p:pic>
        <p:nvPicPr>
          <p:cNvPr id="6" name="Picture 9" descr="MCj00903840000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95583" y="3572395"/>
            <a:ext cx="1989978" cy="18418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914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735827" y="465244"/>
            <a:ext cx="92914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Proč tvořit podnikatelský záměr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261364" y="2250581"/>
            <a:ext cx="8765954" cy="26776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potřeba získat chybějící finanční prostředky,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najít společníka,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informovat své zaměstnance,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informovat své obchodní partnery apod.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26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735827" y="465244"/>
            <a:ext cx="92914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- definice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615142" y="1684713"/>
            <a:ext cx="9412176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písemný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dokument zpracovaný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podnikatelem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který popisuje všechny podstatné vnitřní a vnější faktory související s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podnikatelskou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činností -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Srpová, Řehoř a kol. (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2010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písemný dokument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zpracovaný podnikatelem, který popisuje všechny podstatné vnější i vnitřní okolnosti související se zahájením podnikatelské činnosti či fungováním existující firmy. Slouží k ověření reálnosti podnikatelských záměrů a měl by si jej tedy vypracovat každý začínající podnikatel, který hodlá zahájit podnikatelskou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činnost (</a:t>
            </a:r>
            <a:r>
              <a:rPr lang="cs-CZ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Vimmer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2012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); 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551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735827" y="465244"/>
            <a:ext cx="929149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- definice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99257" y="1402080"/>
            <a:ext cx="10208235" cy="52014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silniční mapa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plánovací proces je čtením v mapě: rozhodnutí, kde jsme, zvolení města, kam chceme jít a následně můžeme plánovat trasu do zvoleného města, tedy i prostředky, kterými se do námi zvoleného města dostaneme. Pak je zřejmé, že budou existovat i různé cesty, jak se do námi zvoleného města dostaneme. Některé cesty budou sice delší,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pomalejší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ale zatížené malým rizikem, jiné cesty budou kratší, rychlejší, nicméně s daleko větším rizikem. Při některých cestách můžeme havarovat a do cílového města se vůbec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nedostaneme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Je též zřejmé, že bude pouze na nás, jaké prostředky pro dosažení cílového města zvolíme a kolik nás to bude stát. Půjdeme-li pěšky nebo zvolíme-li rychlé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auto - 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Koráb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Peterka 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sz="2400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Režňáková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2007)</a:t>
            </a:r>
            <a:endParaRPr lang="cs-CZ" sz="36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0305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2379268" y="456967"/>
            <a:ext cx="600460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52065"/>
            <a:ext cx="10260107" cy="44012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ústřední řídící dokument:</a:t>
            </a:r>
          </a:p>
          <a:p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slouží k uspořádání a představení podnikové koncepce.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je podkladem pro vedení diskusí se známými a odborníky.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spolu s ním se sestavují plány opatření a projektů, které jsou směrnicí pro pozdější í práci managementu a zaměstnanců,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nutí zakladatele firmy, aby se dohodli na přesných cílech, strategiích a opatřeních,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nástroj pozdějšího srovnávání plánu a skutečnosti.</a:t>
            </a:r>
          </a:p>
          <a:p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261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621896" y="456967"/>
            <a:ext cx="75193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Smysl podnikatelského záměru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1631326"/>
            <a:ext cx="10260107" cy="473975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i-FI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Palatková a kol. (2013, s. 187</a:t>
            </a:r>
            <a:r>
              <a:rPr lang="fi-FI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popsat podnikatelský záměr pro investora, banku či samotného podnikatele, aby byl jasný a srozumitelný,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kompletně vyhodnotit kvalit a potenciál podnikatelského záměru,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číselně vyjádřit parametry podnikatelského záměru,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provést analýzu slabých stránek podnikatelského záměru po stránce finanční a také po stránce realizace v praxi,</a:t>
            </a:r>
          </a:p>
          <a:p>
            <a:pPr marL="457200" indent="-457200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získat nezávislý pohled na podnikatelský záměr.</a:t>
            </a:r>
            <a:endParaRPr lang="cs-CZ" sz="2800" dirty="0" smtClean="0"/>
          </a:p>
          <a:p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1261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9693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400" dirty="0"/>
          </a:p>
        </p:txBody>
      </p:sp>
      <p:sp>
        <p:nvSpPr>
          <p:cNvPr id="5" name="Obdélník 4"/>
          <p:cNvSpPr/>
          <p:nvPr/>
        </p:nvSpPr>
        <p:spPr>
          <a:xfrm>
            <a:off x="1621896" y="456967"/>
            <a:ext cx="75193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Význam </a:t>
            </a:r>
            <a:r>
              <a:rPr lang="cs-CZ" sz="4000" b="1" kern="0" dirty="0" smtClean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podnikatelského záměru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251520" y="1898026"/>
            <a:ext cx="10260107" cy="427809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Šiman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Peter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(2010, s. 46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): 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endParaRPr lang="cs-CZ" sz="28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význam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podnikatelského záměru spočívá zejména v získání, analýze a následném využití relevantních externích i interních informací, které jsou 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základem </a:t>
            </a:r>
            <a:r>
              <a:rPr lang="cs-CZ" sz="28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úspěchu každé podnikatelské činnosti</a:t>
            </a:r>
            <a:r>
              <a:rPr lang="cs-CZ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966379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2593</TotalTime>
  <Words>2055</Words>
  <Application>Microsoft Office PowerPoint</Application>
  <PresentationFormat>Širokoúhlá obrazovka</PresentationFormat>
  <Paragraphs>281</Paragraphs>
  <Slides>39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6" baseType="lpstr">
      <vt:lpstr>Arial</vt:lpstr>
      <vt:lpstr>Calibri</vt:lpstr>
      <vt:lpstr>Calibri Light</vt:lpstr>
      <vt:lpstr>Courier New</vt:lpstr>
      <vt:lpstr>Times New Roman</vt:lpstr>
      <vt:lpstr>Wingdings</vt:lpstr>
      <vt:lpstr>Motiv Office</vt:lpstr>
      <vt:lpstr>PONIKÁNÍ V CESTOVNÍM RUCHU  P6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pellesova</cp:lastModifiedBy>
  <cp:revision>172</cp:revision>
  <dcterms:created xsi:type="dcterms:W3CDTF">2016-11-25T20:36:16Z</dcterms:created>
  <dcterms:modified xsi:type="dcterms:W3CDTF">2018-03-15T14:37:14Z</dcterms:modified>
</cp:coreProperties>
</file>