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0" r:id="rId4"/>
    <p:sldId id="271" r:id="rId5"/>
    <p:sldId id="272" r:id="rId6"/>
    <p:sldId id="273" r:id="rId7"/>
    <p:sldId id="274" r:id="rId8"/>
    <p:sldId id="275" r:id="rId9"/>
    <p:sldId id="276" r:id="rId10"/>
    <p:sldId id="277" r:id="rId11"/>
    <p:sldId id="278" r:id="rId12"/>
    <p:sldId id="279" r:id="rId13"/>
    <p:sldId id="280" r:id="rId14"/>
    <p:sldId id="281" r:id="rId15"/>
    <p:sldId id="287" r:id="rId16"/>
    <p:sldId id="282" r:id="rId17"/>
    <p:sldId id="26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7" d="100"/>
          <a:sy n="77" d="100"/>
        </p:scale>
        <p:origin x="24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9/27/2021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vaclavinkova@opf.slu.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iSvIYrwy0X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dirty="0"/>
              <a:t>Podnikání v cestovním ruchu</a:t>
            </a:r>
            <a:br>
              <a:rPr lang="cs-CZ" dirty="0"/>
            </a:br>
            <a:endParaRPr lang="cs-CZ" dirty="0"/>
          </a:p>
        </p:txBody>
      </p:sp>
      <p:sp>
        <p:nvSpPr>
          <p:cNvPr id="3" name="Podnadpis 2"/>
          <p:cNvSpPr>
            <a:spLocks noGrp="1"/>
          </p:cNvSpPr>
          <p:nvPr>
            <p:ph type="subTitle" idx="1"/>
          </p:nvPr>
        </p:nvSpPr>
        <p:spPr/>
        <p:txBody>
          <a:bodyPr>
            <a:normAutofit fontScale="70000" lnSpcReduction="20000"/>
          </a:bodyPr>
          <a:lstStyle/>
          <a:p>
            <a:r>
              <a:rPr lang="cs-CZ" dirty="0"/>
              <a:t>Mgr. Klára Václavínková</a:t>
            </a:r>
          </a:p>
          <a:p>
            <a:r>
              <a:rPr lang="cs-CZ" dirty="0"/>
              <a:t>Konzultační hodiny: Na Vyhlídce VB-127, Úterý 9:00-12:00</a:t>
            </a:r>
          </a:p>
          <a:p>
            <a:r>
              <a:rPr lang="cs-CZ" dirty="0">
                <a:hlinkClick r:id="rId2"/>
              </a:rPr>
              <a:t>vaclavinkova@opf.slu.cz</a:t>
            </a:r>
            <a:endParaRPr lang="cs-CZ" dirty="0"/>
          </a:p>
          <a:p>
            <a:r>
              <a:rPr lang="cs-CZ" dirty="0"/>
              <a:t>Seminář po 11:25-12:10, 12:15-13:00</a:t>
            </a:r>
          </a:p>
          <a:p>
            <a:endParaRPr lang="cs-CZ" dirty="0"/>
          </a:p>
        </p:txBody>
      </p:sp>
    </p:spTree>
    <p:extLst>
      <p:ext uri="{BB962C8B-B14F-4D97-AF65-F5344CB8AC3E}">
        <p14:creationId xmlns:p14="http://schemas.microsoft.com/office/powerpoint/2010/main" val="3728924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405169" y="224444"/>
            <a:ext cx="10143066" cy="6442363"/>
          </a:xfrm>
          <a:prstGeom prst="rect">
            <a:avLst/>
          </a:prstGeom>
        </p:spPr>
      </p:pic>
    </p:spTree>
    <p:extLst>
      <p:ext uri="{BB962C8B-B14F-4D97-AF65-F5344CB8AC3E}">
        <p14:creationId xmlns:p14="http://schemas.microsoft.com/office/powerpoint/2010/main" val="752856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54233" y="399011"/>
            <a:ext cx="9850380" cy="1505989"/>
          </a:xfrm>
        </p:spPr>
        <p:txBody>
          <a:bodyPr>
            <a:noAutofit/>
          </a:bodyPr>
          <a:lstStyle/>
          <a:p>
            <a:r>
              <a:rPr lang="cs-CZ" sz="2000" dirty="0"/>
              <a:t>Vedle tohoto členění se lze na faktory poptávky cestovního ruchu dívat i z jiného pohledu. </a:t>
            </a:r>
            <a:r>
              <a:rPr lang="cs-CZ" sz="2000" dirty="0" err="1"/>
              <a:t>Palatková</a:t>
            </a:r>
            <a:r>
              <a:rPr lang="cs-CZ" sz="2000" dirty="0"/>
              <a:t> a Zichová (2011) rozlišují mezi faktory motivujícími k účasti na poptávce cestovního ruchu a faktory limitujícími. Motivaci potom ovlivňují sociokulturní, individuální a vnější podněty a vlivy </a:t>
            </a:r>
            <a:br>
              <a:rPr lang="cs-CZ" sz="2000" dirty="0"/>
            </a:br>
            <a:r>
              <a:rPr lang="cs-CZ" sz="2000" dirty="0"/>
              <a:t>Omezení na straně poptávky jsou dána jak poptávající stranou (příjem, volný čas, zdravotní stav), tak stranou nabídky (cena produktu, propagace, atd.). </a:t>
            </a:r>
          </a:p>
        </p:txBody>
      </p:sp>
      <p:pic>
        <p:nvPicPr>
          <p:cNvPr id="4" name="Zástupný symbol pro obsah 3"/>
          <p:cNvPicPr>
            <a:picLocks noGrp="1" noChangeAspect="1"/>
          </p:cNvPicPr>
          <p:nvPr>
            <p:ph idx="1"/>
          </p:nvPr>
        </p:nvPicPr>
        <p:blipFill>
          <a:blip r:embed="rId2"/>
          <a:stretch>
            <a:fillRect/>
          </a:stretch>
        </p:blipFill>
        <p:spPr>
          <a:xfrm>
            <a:off x="2621638" y="2781993"/>
            <a:ext cx="6905372" cy="3778250"/>
          </a:xfrm>
          <a:prstGeom prst="rect">
            <a:avLst/>
          </a:prstGeom>
        </p:spPr>
      </p:pic>
    </p:spTree>
    <p:extLst>
      <p:ext uri="{BB962C8B-B14F-4D97-AF65-F5344CB8AC3E}">
        <p14:creationId xmlns:p14="http://schemas.microsoft.com/office/powerpoint/2010/main" val="1252169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92925" y="624110"/>
            <a:ext cx="8911687" cy="838930"/>
          </a:xfrm>
        </p:spPr>
        <p:txBody>
          <a:bodyPr/>
          <a:lstStyle/>
          <a:p>
            <a:r>
              <a:rPr lang="cs-CZ" dirty="0" err="1"/>
              <a:t>Maslowova</a:t>
            </a:r>
            <a:r>
              <a:rPr lang="cs-CZ" dirty="0"/>
              <a:t> teorie a cestovní ruch? </a:t>
            </a:r>
          </a:p>
        </p:txBody>
      </p:sp>
      <p:sp>
        <p:nvSpPr>
          <p:cNvPr id="3" name="Zástupný symbol pro obsah 2"/>
          <p:cNvSpPr>
            <a:spLocks noGrp="1"/>
          </p:cNvSpPr>
          <p:nvPr>
            <p:ph idx="1"/>
          </p:nvPr>
        </p:nvSpPr>
        <p:spPr>
          <a:xfrm>
            <a:off x="955964" y="1537855"/>
            <a:ext cx="10548648" cy="4373367"/>
          </a:xfrm>
        </p:spPr>
        <p:txBody>
          <a:bodyPr>
            <a:normAutofit fontScale="85000" lnSpcReduction="10000"/>
          </a:bodyPr>
          <a:lstStyle/>
          <a:p>
            <a:pPr marL="0" indent="0">
              <a:buNone/>
            </a:pPr>
            <a:r>
              <a:rPr lang="cs-CZ" dirty="0"/>
              <a:t>Podle Malé (1999: 61, in </a:t>
            </a:r>
            <a:r>
              <a:rPr lang="cs-CZ" dirty="0" err="1"/>
              <a:t>Palatková</a:t>
            </a:r>
            <a:r>
              <a:rPr lang="cs-CZ" dirty="0"/>
              <a:t> 2011: 40) </a:t>
            </a:r>
            <a:r>
              <a:rPr lang="cs-CZ" i="1" dirty="0"/>
              <a:t>„člověk nepociťuje bezprostředně potřebu cestovního ruchu jako takového, nýbrž pociťuje řadu zcela konkrétních potřeb biologického i společenského charakteru. </a:t>
            </a:r>
          </a:p>
          <a:p>
            <a:pPr marL="0" indent="0">
              <a:buNone/>
            </a:pPr>
            <a:r>
              <a:rPr lang="cs-CZ" i="1" dirty="0"/>
              <a:t>Tyto potřeby se nacházejí na všech úrovních tzv. </a:t>
            </a:r>
            <a:r>
              <a:rPr lang="cs-CZ" i="1" dirty="0" err="1"/>
              <a:t>Maslowovy</a:t>
            </a:r>
            <a:r>
              <a:rPr lang="cs-CZ" i="1" dirty="0"/>
              <a:t> pyramidy potřeb…“. </a:t>
            </a:r>
          </a:p>
          <a:p>
            <a:pPr marL="0" indent="0">
              <a:buNone/>
            </a:pPr>
            <a:r>
              <a:rPr lang="cs-CZ" i="1" dirty="0"/>
              <a:t>V zásadě každá z těchto potřeb může být uspokojena jiným způsobem než prostřednictvím cestovního ruchu“</a:t>
            </a:r>
            <a:r>
              <a:rPr lang="cs-CZ" dirty="0"/>
              <a:t>. </a:t>
            </a:r>
          </a:p>
          <a:p>
            <a:pPr marL="0" indent="0">
              <a:buNone/>
            </a:pPr>
            <a:r>
              <a:rPr lang="cs-CZ" dirty="0"/>
              <a:t>Cestovní ruch však dokáže jednotlivé potřeby uspokojovat na jiné, většinou na vyšší, kvalitativní úrovni (vzhledem ke změně obvyklého prostředí, eliminaci rušivých faktorů apod.). </a:t>
            </a:r>
          </a:p>
          <a:p>
            <a:pPr marL="0" indent="0">
              <a:buNone/>
            </a:pPr>
            <a:r>
              <a:rPr lang="cs-CZ" dirty="0"/>
              <a:t>Stejná autorka rozlišuje v souvislosti s </a:t>
            </a:r>
            <a:r>
              <a:rPr lang="cs-CZ" dirty="0" err="1"/>
              <a:t>Maslowovou</a:t>
            </a:r>
            <a:r>
              <a:rPr lang="cs-CZ" dirty="0"/>
              <a:t> teorií dvě skupiny uspokojování potřeb. První se váže k vlastní účasti na cestovním ruchu. Jde o uspokojování potřeb, jež nás motivují k opuštění obvyklého prostředí. </a:t>
            </a:r>
          </a:p>
          <a:p>
            <a:pPr marL="0" indent="0">
              <a:buNone/>
            </a:pPr>
            <a:r>
              <a:rPr lang="cs-CZ" dirty="0"/>
              <a:t>Mezi takové motivy řadíme (</a:t>
            </a:r>
            <a:r>
              <a:rPr lang="cs-CZ" dirty="0" err="1"/>
              <a:t>Palatková</a:t>
            </a:r>
            <a:r>
              <a:rPr lang="cs-CZ" dirty="0"/>
              <a:t>, 2011: 41): </a:t>
            </a:r>
          </a:p>
          <a:p>
            <a:r>
              <a:rPr lang="pl-PL" dirty="0"/>
              <a:t>regeneraci fyzických a psychických sil; </a:t>
            </a:r>
          </a:p>
          <a:p>
            <a:r>
              <a:rPr lang="cs-CZ" dirty="0"/>
              <a:t>poznání v širším slova smyslu; </a:t>
            </a:r>
          </a:p>
          <a:p>
            <a:r>
              <a:rPr lang="cs-CZ" dirty="0"/>
              <a:t>sociální kontakty/vazby; </a:t>
            </a:r>
          </a:p>
          <a:p>
            <a:r>
              <a:rPr lang="cs-CZ" dirty="0"/>
              <a:t>profesní motivy. </a:t>
            </a:r>
          </a:p>
          <a:p>
            <a:endParaRPr lang="cs-CZ" dirty="0"/>
          </a:p>
        </p:txBody>
      </p:sp>
    </p:spTree>
    <p:extLst>
      <p:ext uri="{BB962C8B-B14F-4D97-AF65-F5344CB8AC3E}">
        <p14:creationId xmlns:p14="http://schemas.microsoft.com/office/powerpoint/2010/main" val="2857962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1321724" y="116378"/>
            <a:ext cx="8844741" cy="6542118"/>
          </a:xfrm>
          <a:prstGeom prst="rect">
            <a:avLst/>
          </a:prstGeom>
        </p:spPr>
      </p:pic>
    </p:spTree>
    <p:extLst>
      <p:ext uri="{BB962C8B-B14F-4D97-AF65-F5344CB8AC3E}">
        <p14:creationId xmlns:p14="http://schemas.microsoft.com/office/powerpoint/2010/main" val="2347902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122218" y="864524"/>
            <a:ext cx="10382394" cy="5046698"/>
          </a:xfrm>
        </p:spPr>
        <p:txBody>
          <a:bodyPr>
            <a:normAutofit fontScale="92500" lnSpcReduction="10000"/>
          </a:bodyPr>
          <a:lstStyle/>
          <a:p>
            <a:pPr marL="0" indent="0">
              <a:buNone/>
            </a:pPr>
            <a:r>
              <a:rPr lang="cs-CZ" dirty="0" err="1"/>
              <a:t>Crompton</a:t>
            </a:r>
            <a:r>
              <a:rPr lang="cs-CZ" dirty="0"/>
              <a:t> (1979) identifikoval devět základních motivací k cestování. </a:t>
            </a:r>
          </a:p>
          <a:p>
            <a:pPr marL="0" indent="0">
              <a:buNone/>
            </a:pPr>
            <a:r>
              <a:rPr lang="cs-CZ" dirty="0"/>
              <a:t>Tyto motivace rozčlenil do dvou základních skupin: </a:t>
            </a:r>
            <a:r>
              <a:rPr lang="cs-CZ" dirty="0" err="1"/>
              <a:t>sociopsychologických</a:t>
            </a:r>
            <a:r>
              <a:rPr lang="cs-CZ" dirty="0"/>
              <a:t> motivů a kulturních motivů. </a:t>
            </a:r>
          </a:p>
          <a:p>
            <a:pPr marL="0" indent="0">
              <a:buNone/>
            </a:pPr>
            <a:r>
              <a:rPr lang="cs-CZ" dirty="0"/>
              <a:t>Sedm z nich přiřadil do první skupiny: </a:t>
            </a:r>
          </a:p>
          <a:p>
            <a:r>
              <a:rPr lang="cs-CZ" dirty="0"/>
              <a:t>únik ze všedního prostředí, </a:t>
            </a:r>
          </a:p>
          <a:p>
            <a:r>
              <a:rPr lang="cs-CZ" dirty="0"/>
              <a:t>objevování a hodnocení sám sebe, </a:t>
            </a:r>
          </a:p>
          <a:p>
            <a:r>
              <a:rPr lang="cs-CZ" dirty="0"/>
              <a:t>relaxace, </a:t>
            </a:r>
          </a:p>
          <a:p>
            <a:r>
              <a:rPr lang="cs-CZ" dirty="0"/>
              <a:t>prestiž, </a:t>
            </a:r>
          </a:p>
          <a:p>
            <a:r>
              <a:rPr lang="cs-CZ" dirty="0"/>
              <a:t>návrat do minulosti, </a:t>
            </a:r>
          </a:p>
          <a:p>
            <a:r>
              <a:rPr lang="cs-CZ" dirty="0"/>
              <a:t>posílení vztahů v rodině, </a:t>
            </a:r>
          </a:p>
          <a:p>
            <a:r>
              <a:rPr lang="cs-CZ" dirty="0"/>
              <a:t>usnadnění sociálních interakcí. </a:t>
            </a:r>
          </a:p>
          <a:p>
            <a:pPr marL="0" indent="0">
              <a:buNone/>
            </a:pPr>
            <a:r>
              <a:rPr lang="cs-CZ" dirty="0"/>
              <a:t>Za kulturní motivy považoval vzdělání a novost (hledání něčeho nového či odlišného). I když ne zcela explicitně, </a:t>
            </a:r>
            <a:r>
              <a:rPr lang="cs-CZ" dirty="0" err="1"/>
              <a:t>Crompton</a:t>
            </a:r>
            <a:r>
              <a:rPr lang="cs-CZ" dirty="0"/>
              <a:t> uvedené dvě skupiny motivací přiřadil ke zmíněným </a:t>
            </a:r>
            <a:r>
              <a:rPr lang="cs-CZ" dirty="0" err="1"/>
              <a:t>pull</a:t>
            </a:r>
            <a:r>
              <a:rPr lang="cs-CZ" dirty="0"/>
              <a:t> a </a:t>
            </a:r>
            <a:r>
              <a:rPr lang="cs-CZ" dirty="0" err="1"/>
              <a:t>push</a:t>
            </a:r>
            <a:r>
              <a:rPr lang="cs-CZ" dirty="0"/>
              <a:t> faktorům. </a:t>
            </a:r>
            <a:r>
              <a:rPr lang="cs-CZ" dirty="0" err="1"/>
              <a:t>Sociopsychologické</a:t>
            </a:r>
            <a:r>
              <a:rPr lang="cs-CZ" dirty="0"/>
              <a:t> motivy lze považovat za faktory vytlačování a kulturní pak za faktory přitahování. </a:t>
            </a:r>
          </a:p>
        </p:txBody>
      </p:sp>
    </p:spTree>
    <p:extLst>
      <p:ext uri="{BB962C8B-B14F-4D97-AF65-F5344CB8AC3E}">
        <p14:creationId xmlns:p14="http://schemas.microsoft.com/office/powerpoint/2010/main" val="4112908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205345" y="1080655"/>
            <a:ext cx="10299267" cy="4830567"/>
          </a:xfrm>
        </p:spPr>
        <p:txBody>
          <a:bodyPr/>
          <a:lstStyle/>
          <a:p>
            <a:r>
              <a:rPr lang="cs-CZ" dirty="0"/>
              <a:t>Poptávka je dále ovlivňována úrovní </a:t>
            </a:r>
            <a:r>
              <a:rPr lang="cs-CZ" b="1" dirty="0"/>
              <a:t>cenové hladiny</a:t>
            </a:r>
            <a:r>
              <a:rPr lang="cs-CZ" dirty="0"/>
              <a:t>. </a:t>
            </a:r>
          </a:p>
          <a:p>
            <a:r>
              <a:rPr lang="cs-CZ" dirty="0"/>
              <a:t>K měření míry vlivu změny poptávky v důsledku změny cen produktu se většinou používají cenové indexy (např. spotřebního cenového indexu). To je také hlavní problém většiny modelů. </a:t>
            </a:r>
          </a:p>
          <a:p>
            <a:r>
              <a:rPr lang="cs-CZ" dirty="0"/>
              <a:t>Absence specifických cenových indexů zaměřených pouze na spotřební koš návštěvníků snižuje přesnost a vypovídací schopnost takových analýz (</a:t>
            </a:r>
            <a:r>
              <a:rPr lang="cs-CZ" dirty="0" err="1"/>
              <a:t>Witt</a:t>
            </a:r>
            <a:r>
              <a:rPr lang="cs-CZ" dirty="0"/>
              <a:t> &amp; </a:t>
            </a:r>
            <a:r>
              <a:rPr lang="cs-CZ" dirty="0" err="1"/>
              <a:t>Witt</a:t>
            </a:r>
            <a:r>
              <a:rPr lang="cs-CZ" dirty="0"/>
              <a:t>, 1995). </a:t>
            </a:r>
          </a:p>
          <a:p>
            <a:r>
              <a:rPr lang="cs-CZ" dirty="0"/>
              <a:t>Při konstrukci relativních cen je možné postupovat několika způsoby. Nejednoduší je poměřování vztahu mezi cenovou hladinou zdrojové země a cílové destinace. Další možností je i zahrnutí konkurenčních destinací. </a:t>
            </a:r>
          </a:p>
          <a:p>
            <a:r>
              <a:rPr lang="cs-CZ" dirty="0"/>
              <a:t>V tomto případě se používá vážený průměr cenových indexů alternativních destinací a zdrojové země (</a:t>
            </a:r>
            <a:r>
              <a:rPr lang="cs-CZ" dirty="0" err="1"/>
              <a:t>Sinclair</a:t>
            </a:r>
            <a:r>
              <a:rPr lang="cs-CZ" dirty="0"/>
              <a:t>, Blake &amp; </a:t>
            </a:r>
            <a:r>
              <a:rPr lang="cs-CZ" dirty="0" err="1"/>
              <a:t>Sugiyarto</a:t>
            </a:r>
            <a:r>
              <a:rPr lang="cs-CZ" dirty="0"/>
              <a:t>, in Cooper, 2003). Vliv směnných kursů je někdy zkoumán jako separátní proměnná, jindy je součástí upravených relativních cen </a:t>
            </a:r>
          </a:p>
        </p:txBody>
      </p:sp>
    </p:spTree>
    <p:extLst>
      <p:ext uri="{BB962C8B-B14F-4D97-AF65-F5344CB8AC3E}">
        <p14:creationId xmlns:p14="http://schemas.microsoft.com/office/powerpoint/2010/main" val="3018018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marL="0" indent="0">
              <a:buNone/>
            </a:pPr>
            <a:r>
              <a:rPr lang="cs-CZ" b="1" dirty="0"/>
              <a:t>Vlivy nabídky </a:t>
            </a:r>
            <a:endParaRPr lang="cs-CZ" dirty="0"/>
          </a:p>
          <a:p>
            <a:r>
              <a:rPr lang="cs-CZ" dirty="0"/>
              <a:t>Objem a strukturu poptávky samozřejmě ovlivňuje samotná nabídka. Poskytovatelé služeb cestovního ruchu či jiné subjekty nabídky realizují celou řadu aktivit, které mají za cíl oslovit potenciální spotřebitele svou nabídkou. Řadíme sem například marketingové aktivity, inovace produktu, zvyšování kvality nabídky apod. </a:t>
            </a:r>
          </a:p>
        </p:txBody>
      </p:sp>
    </p:spTree>
    <p:extLst>
      <p:ext uri="{BB962C8B-B14F-4D97-AF65-F5344CB8AC3E}">
        <p14:creationId xmlns:p14="http://schemas.microsoft.com/office/powerpoint/2010/main" val="878684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pPr marL="0" indent="0" algn="ctr">
              <a:buNone/>
            </a:pPr>
            <a:r>
              <a:rPr lang="cs-CZ" sz="4000" b="1" dirty="0">
                <a:hlinkClick r:id="rId2"/>
              </a:rPr>
              <a:t>https://www.youtube.com/watch?v=iSvIYrwy0XU</a:t>
            </a:r>
            <a:r>
              <a:rPr lang="cs-CZ" sz="4000" b="1" dirty="0"/>
              <a:t> </a:t>
            </a:r>
          </a:p>
          <a:p>
            <a:pPr marL="0" indent="0" algn="ctr">
              <a:buNone/>
            </a:pPr>
            <a:endParaRPr lang="cs-CZ" sz="4000" b="1" dirty="0"/>
          </a:p>
          <a:p>
            <a:pPr marL="0" indent="0" algn="ctr">
              <a:buNone/>
            </a:pPr>
            <a:r>
              <a:rPr lang="cs-CZ" sz="4000" b="1" dirty="0"/>
              <a:t>Děkuji za pozornost </a:t>
            </a:r>
          </a:p>
        </p:txBody>
      </p:sp>
    </p:spTree>
    <p:extLst>
      <p:ext uri="{BB962C8B-B14F-4D97-AF65-F5344CB8AC3E}">
        <p14:creationId xmlns:p14="http://schemas.microsoft.com/office/powerpoint/2010/main" val="1534241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Cestovní ruch definice</a:t>
            </a:r>
          </a:p>
        </p:txBody>
      </p:sp>
      <p:sp>
        <p:nvSpPr>
          <p:cNvPr id="3" name="Zástupný symbol pro obsah 2"/>
          <p:cNvSpPr>
            <a:spLocks noGrp="1"/>
          </p:cNvSpPr>
          <p:nvPr>
            <p:ph idx="1"/>
          </p:nvPr>
        </p:nvSpPr>
        <p:spPr>
          <a:xfrm>
            <a:off x="2589212" y="1330036"/>
            <a:ext cx="8915400" cy="4581186"/>
          </a:xfrm>
        </p:spPr>
        <p:txBody>
          <a:bodyPr>
            <a:normAutofit fontScale="77500" lnSpcReduction="20000"/>
          </a:bodyPr>
          <a:lstStyle/>
          <a:p>
            <a:endParaRPr lang="cs-CZ" dirty="0"/>
          </a:p>
          <a:p>
            <a:r>
              <a:rPr lang="cs-CZ" dirty="0"/>
              <a:t>Důvodem je povaha a charakter cestovního ruchu, který se jako předmět studia velmi obtížně definuje. </a:t>
            </a:r>
          </a:p>
          <a:p>
            <a:r>
              <a:rPr lang="cs-CZ" dirty="0"/>
              <a:t>Cestovní ruch je totiž typický svojí </a:t>
            </a:r>
            <a:r>
              <a:rPr lang="cs-CZ" dirty="0" err="1"/>
              <a:t>multidisciplinaritou</a:t>
            </a:r>
            <a:r>
              <a:rPr lang="cs-CZ" dirty="0"/>
              <a:t> a </a:t>
            </a:r>
            <a:r>
              <a:rPr lang="cs-CZ" dirty="0" err="1"/>
              <a:t>průřezovostí</a:t>
            </a:r>
            <a:r>
              <a:rPr lang="cs-CZ" dirty="0"/>
              <a:t>. </a:t>
            </a:r>
          </a:p>
          <a:p>
            <a:r>
              <a:rPr lang="cs-CZ" dirty="0"/>
              <a:t>Cestovní ruch je dnes studován perspektivou mnoha oborů</a:t>
            </a:r>
          </a:p>
          <a:p>
            <a:r>
              <a:rPr lang="cs-CZ" dirty="0"/>
              <a:t>V této souvislosti se vedou diskuse, zda je cestovní ruch samostatnou vědní disciplínou, nebo se nachází v tzv. </a:t>
            </a:r>
            <a:r>
              <a:rPr lang="cs-CZ" i="1" dirty="0"/>
              <a:t>„</a:t>
            </a:r>
            <a:r>
              <a:rPr lang="cs-CZ" i="1" dirty="0" err="1"/>
              <a:t>pre</a:t>
            </a:r>
            <a:r>
              <a:rPr lang="cs-CZ" i="1" dirty="0"/>
              <a:t>-science“ </a:t>
            </a:r>
            <a:r>
              <a:rPr lang="cs-CZ" dirty="0"/>
              <a:t>či </a:t>
            </a:r>
            <a:r>
              <a:rPr lang="cs-CZ" i="1" dirty="0"/>
              <a:t>„</a:t>
            </a:r>
            <a:r>
              <a:rPr lang="cs-CZ" i="1" dirty="0" err="1"/>
              <a:t>pre-paradigmatic</a:t>
            </a:r>
            <a:r>
              <a:rPr lang="cs-CZ" i="1" dirty="0"/>
              <a:t>“ </a:t>
            </a:r>
            <a:r>
              <a:rPr lang="cs-CZ" dirty="0"/>
              <a:t>fázi své konstituce (Cooper 2003: 2). </a:t>
            </a:r>
          </a:p>
          <a:p>
            <a:r>
              <a:rPr lang="cs-CZ" dirty="0"/>
              <a:t>Někteří autoři (např. </a:t>
            </a:r>
            <a:r>
              <a:rPr lang="cs-CZ" dirty="0" err="1"/>
              <a:t>Leiper</a:t>
            </a:r>
            <a:r>
              <a:rPr lang="cs-CZ" dirty="0"/>
              <a:t>, 1981) vidí (nebo by v budoucnu rádi viděli) cestovní ruch jako samostatnou vědní disciplínu s vlastním systémem poznání skutečnosti. </a:t>
            </a:r>
          </a:p>
          <a:p>
            <a:r>
              <a:rPr lang="cs-CZ" dirty="0"/>
              <a:t>Tito autoři tvrdí, že na cestovní ruch je třeba pohlížet skrze holistickou perspektivu, než se omezovat na hlediska jednotlivých oborů a disciplín. Na druhou stranu historicky byl a je cestovní ruch zkoumán v hranicích nejrůznějších vědních disciplín. </a:t>
            </a:r>
          </a:p>
          <a:p>
            <a:r>
              <a:rPr lang="cs-CZ" dirty="0"/>
              <a:t>Jak uvádí </a:t>
            </a:r>
            <a:r>
              <a:rPr lang="cs-CZ" dirty="0" err="1"/>
              <a:t>Ritchie</a:t>
            </a:r>
            <a:r>
              <a:rPr lang="cs-CZ" dirty="0"/>
              <a:t>, </a:t>
            </a:r>
            <a:r>
              <a:rPr lang="cs-CZ" dirty="0" err="1"/>
              <a:t>Sheehan</a:t>
            </a:r>
            <a:r>
              <a:rPr lang="cs-CZ" dirty="0"/>
              <a:t> &amp; Timur (2008) </a:t>
            </a:r>
            <a:r>
              <a:rPr lang="cs-CZ" i="1" dirty="0"/>
              <a:t>„každý odněkud pochází“ </a:t>
            </a:r>
            <a:r>
              <a:rPr lang="cs-CZ" dirty="0"/>
              <a:t>a právě původ badatele do značné míry ovlivňuje jeho pohled na fenomén cestovního ruchu. </a:t>
            </a:r>
          </a:p>
          <a:p>
            <a:r>
              <a:rPr lang="cs-CZ" dirty="0" err="1"/>
              <a:t>Dann</a:t>
            </a:r>
            <a:r>
              <a:rPr lang="cs-CZ" dirty="0"/>
              <a:t> &amp; </a:t>
            </a:r>
            <a:r>
              <a:rPr lang="cs-CZ" dirty="0" err="1"/>
              <a:t>Cohen</a:t>
            </a:r>
            <a:r>
              <a:rPr lang="cs-CZ" dirty="0"/>
              <a:t> (1991) konstatují, že žádná všeobjímající teorie cestovního ruchu neexistuje, protože: </a:t>
            </a:r>
            <a:r>
              <a:rPr lang="cs-CZ" i="1" dirty="0"/>
              <a:t>„cestovní ruch, stejně jako jiné oblasti lidského konání, je pouze předmětem výzkumu“</a:t>
            </a:r>
            <a:r>
              <a:rPr lang="cs-CZ" dirty="0"/>
              <a:t>, tedy slovy </a:t>
            </a:r>
            <a:r>
              <a:rPr lang="cs-CZ" dirty="0" err="1"/>
              <a:t>Ritchieho</a:t>
            </a:r>
            <a:r>
              <a:rPr lang="cs-CZ" dirty="0"/>
              <a:t>, </a:t>
            </a:r>
            <a:r>
              <a:rPr lang="cs-CZ" dirty="0" err="1"/>
              <a:t>Sheehana</a:t>
            </a:r>
            <a:r>
              <a:rPr lang="cs-CZ" dirty="0"/>
              <a:t> &amp; Timura (2008) pouhou matérií pro teoretické přístupy jiných oborů. </a:t>
            </a:r>
            <a:r>
              <a:rPr lang="cs-CZ" dirty="0" err="1"/>
              <a:t>Jafari</a:t>
            </a:r>
            <a:r>
              <a:rPr lang="cs-CZ" dirty="0"/>
              <a:t> &amp; </a:t>
            </a:r>
            <a:r>
              <a:rPr lang="cs-CZ" dirty="0" err="1"/>
              <a:t>Ritchie</a:t>
            </a:r>
            <a:r>
              <a:rPr lang="cs-CZ" dirty="0"/>
              <a:t> (1981) popisují širokou škálu disciplín, z jejichž hlediska byl cestovní ruch zkoumán. </a:t>
            </a:r>
          </a:p>
        </p:txBody>
      </p:sp>
    </p:spTree>
    <p:extLst>
      <p:ext uri="{BB962C8B-B14F-4D97-AF65-F5344CB8AC3E}">
        <p14:creationId xmlns:p14="http://schemas.microsoft.com/office/powerpoint/2010/main" val="790894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2835965" y="273326"/>
            <a:ext cx="6520070" cy="6311348"/>
          </a:xfrm>
          <a:prstGeom prst="rect">
            <a:avLst/>
          </a:prstGeom>
        </p:spPr>
      </p:pic>
    </p:spTree>
    <p:extLst>
      <p:ext uri="{BB962C8B-B14F-4D97-AF65-F5344CB8AC3E}">
        <p14:creationId xmlns:p14="http://schemas.microsoft.com/office/powerpoint/2010/main" val="1175541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596044" y="556953"/>
            <a:ext cx="9908568" cy="6301047"/>
          </a:xfrm>
        </p:spPr>
        <p:txBody>
          <a:bodyPr>
            <a:normAutofit lnSpcReduction="10000"/>
          </a:bodyPr>
          <a:lstStyle/>
          <a:p>
            <a:r>
              <a:rPr lang="cs-CZ" dirty="0"/>
              <a:t>Díky tomu neexistuje jediná univerzální definice cestovního ruchu. </a:t>
            </a:r>
          </a:p>
          <a:p>
            <a:r>
              <a:rPr lang="cs-CZ" dirty="0"/>
              <a:t>V běžném životě je sice cestovní ruch vnímán poměrně jednoznačně – je spojován hlavně s cestováním, změnou místa pobytu a pro většinu lidí znamená hlavně dovolenou (Matějová, 2012), za pojmem cestovní ruch se ale skrývá mnohem více. </a:t>
            </a:r>
          </a:p>
          <a:p>
            <a:pPr marL="0" indent="0">
              <a:buNone/>
            </a:pPr>
            <a:r>
              <a:rPr lang="cs-CZ" dirty="0"/>
              <a:t>S poněkud technickým pojetím definice, dané statistickým účelem, přichází </a:t>
            </a:r>
            <a:r>
              <a:rPr lang="cs-CZ" b="1" dirty="0"/>
              <a:t>Světová organizace cestovního ruchu</a:t>
            </a:r>
            <a:r>
              <a:rPr lang="cs-CZ" dirty="0"/>
              <a:t> (UNWTO, 1995), která definuje cestovní ruch jako „</a:t>
            </a:r>
            <a:r>
              <a:rPr lang="cs-CZ" i="1" dirty="0"/>
              <a:t>souhrn aktivit osob cestujících do míst mimo jejich obvyklé prostředí a pobývajících v těchto místech po dobu ne delší než jeden rok (resp. 6 měsíců), za účelem trávení volného času, podnikání (výdělečná činnost není založena na trvalém či přechodném pracovním poměru) či jiným účelem“. </a:t>
            </a:r>
            <a:r>
              <a:rPr lang="cs-CZ" dirty="0"/>
              <a:t>Z definice vyplývá několik skutečností. Aby se cesta stala součástí cestovního ruchu, musí být: </a:t>
            </a:r>
          </a:p>
          <a:p>
            <a:r>
              <a:rPr lang="cs-CZ" dirty="0"/>
              <a:t>dočasná, </a:t>
            </a:r>
          </a:p>
          <a:p>
            <a:r>
              <a:rPr lang="cs-CZ" dirty="0"/>
              <a:t>nepravidelná, </a:t>
            </a:r>
          </a:p>
          <a:p>
            <a:r>
              <a:rPr lang="cs-CZ" dirty="0"/>
              <a:t>účelově zaměřená (jak volný čas, tak podnikání). </a:t>
            </a:r>
          </a:p>
          <a:p>
            <a:pPr marL="0" indent="0">
              <a:buNone/>
            </a:pPr>
            <a:r>
              <a:rPr lang="cs-CZ" dirty="0"/>
              <a:t>Naopak vylučuje: </a:t>
            </a:r>
          </a:p>
          <a:p>
            <a:r>
              <a:rPr lang="cs-CZ" dirty="0"/>
              <a:t>cesty v rámci bydliště, </a:t>
            </a:r>
          </a:p>
          <a:p>
            <a:r>
              <a:rPr lang="cs-CZ" dirty="0"/>
              <a:t>pravidelné cesty do zahraničí, </a:t>
            </a:r>
          </a:p>
          <a:p>
            <a:r>
              <a:rPr lang="cs-CZ" dirty="0"/>
              <a:t>dočasné přestěhování za prací, </a:t>
            </a:r>
          </a:p>
          <a:p>
            <a:r>
              <a:rPr lang="cs-CZ" dirty="0"/>
              <a:t>dlouhodobou migraci. </a:t>
            </a:r>
          </a:p>
          <a:p>
            <a:endParaRPr lang="cs-CZ" dirty="0"/>
          </a:p>
        </p:txBody>
      </p:sp>
    </p:spTree>
    <p:extLst>
      <p:ext uri="{BB962C8B-B14F-4D97-AF65-F5344CB8AC3E}">
        <p14:creationId xmlns:p14="http://schemas.microsoft.com/office/powerpoint/2010/main" val="1653186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Definice účastníka cestovního ruchu </a:t>
            </a:r>
            <a:endParaRPr lang="cs-CZ" dirty="0"/>
          </a:p>
        </p:txBody>
      </p:sp>
      <p:sp>
        <p:nvSpPr>
          <p:cNvPr id="3" name="Zástupný symbol pro obsah 2"/>
          <p:cNvSpPr>
            <a:spLocks noGrp="1"/>
          </p:cNvSpPr>
          <p:nvPr>
            <p:ph idx="1"/>
          </p:nvPr>
        </p:nvSpPr>
        <p:spPr>
          <a:xfrm>
            <a:off x="1039091" y="1388225"/>
            <a:ext cx="10465521" cy="4522997"/>
          </a:xfrm>
        </p:spPr>
        <p:txBody>
          <a:bodyPr>
            <a:normAutofit/>
          </a:bodyPr>
          <a:lstStyle/>
          <a:p>
            <a:pPr marL="0" indent="0">
              <a:buNone/>
            </a:pPr>
            <a:r>
              <a:rPr lang="cs-CZ" dirty="0"/>
              <a:t>Účastníci cestovního ruchu jsou zejména ve statistických výkazech uváděni pod pojmem návštěvníci (</a:t>
            </a:r>
            <a:r>
              <a:rPr lang="cs-CZ" dirty="0" err="1"/>
              <a:t>visitors</a:t>
            </a:r>
            <a:r>
              <a:rPr lang="cs-CZ" dirty="0"/>
              <a:t>). Ty můžeme podle délky pobytu v destinaci členit na: </a:t>
            </a:r>
          </a:p>
          <a:p>
            <a:r>
              <a:rPr lang="cs-CZ" dirty="0"/>
              <a:t>turisty – dočasní návštěvníci, kteří v navštěvovaném místě přenocují, </a:t>
            </a:r>
          </a:p>
          <a:p>
            <a:r>
              <a:rPr lang="cs-CZ" dirty="0"/>
              <a:t>výletníky – dočasní návštěvníci, kteří se v navštěvovaném místě zdrží pouze jeden den, aniž by v místě přenocovali. </a:t>
            </a:r>
          </a:p>
          <a:p>
            <a:pPr marL="0" indent="0">
              <a:buNone/>
            </a:pPr>
            <a:r>
              <a:rPr lang="cs-CZ" dirty="0"/>
              <a:t>Jiným pojmem jsou cestující (</a:t>
            </a:r>
            <a:r>
              <a:rPr lang="cs-CZ" b="1" dirty="0" err="1"/>
              <a:t>travellers</a:t>
            </a:r>
            <a:r>
              <a:rPr lang="cs-CZ" dirty="0"/>
              <a:t>). </a:t>
            </a:r>
          </a:p>
          <a:p>
            <a:pPr marL="0" indent="0">
              <a:buNone/>
            </a:pPr>
            <a:r>
              <a:rPr lang="cs-CZ" dirty="0"/>
              <a:t>Jde o pojem nadřazený pojmu účastník cestovního ruchu. Podle Výkladového slovníku cestovního ruchu (Zelenka &amp; Pásková, 2012: 372) se za cestujícího považuje </a:t>
            </a:r>
            <a:r>
              <a:rPr lang="cs-CZ" i="1" dirty="0"/>
              <a:t>„každá osoba cestující z jednoho místa do druhého. Pro statistiky cestovního ruchu je důležité rozdělení cestujících na návštěvníky (synonymum účastníka), kteří jsou sledováni v rámci cestovního ruchu, a na ostatní cestující, kteří cestují za zaměstnáním, do školy apod. a nejsou považováni za účastníky cestovního ruchu. Je však nutné uvědomit si, že v některých statistikách (např. při sledování přechodu hranic) se mohou objevit i ostatní cestující a může být obtížné odlišit je od návštěvníků.“ </a:t>
            </a:r>
            <a:endParaRPr lang="cs-CZ" dirty="0"/>
          </a:p>
        </p:txBody>
      </p:sp>
    </p:spTree>
    <p:extLst>
      <p:ext uri="{BB962C8B-B14F-4D97-AF65-F5344CB8AC3E}">
        <p14:creationId xmlns:p14="http://schemas.microsoft.com/office/powerpoint/2010/main" val="3182011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507075" y="130180"/>
            <a:ext cx="10914611" cy="6727820"/>
          </a:xfrm>
          <a:prstGeom prst="rect">
            <a:avLst/>
          </a:prstGeom>
        </p:spPr>
      </p:pic>
    </p:spTree>
    <p:extLst>
      <p:ext uri="{BB962C8B-B14F-4D97-AF65-F5344CB8AC3E}">
        <p14:creationId xmlns:p14="http://schemas.microsoft.com/office/powerpoint/2010/main" val="869042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Poptávka cestovního ruchu</a:t>
            </a:r>
          </a:p>
        </p:txBody>
      </p:sp>
      <p:sp>
        <p:nvSpPr>
          <p:cNvPr id="3" name="Zástupný symbol pro obsah 2"/>
          <p:cNvSpPr>
            <a:spLocks noGrp="1"/>
          </p:cNvSpPr>
          <p:nvPr>
            <p:ph idx="1"/>
          </p:nvPr>
        </p:nvSpPr>
        <p:spPr>
          <a:xfrm>
            <a:off x="1105593" y="1471353"/>
            <a:ext cx="10399019" cy="4439869"/>
          </a:xfrm>
        </p:spPr>
        <p:txBody>
          <a:bodyPr>
            <a:normAutofit/>
          </a:bodyPr>
          <a:lstStyle/>
          <a:p>
            <a:r>
              <a:rPr lang="cs-CZ" dirty="0"/>
              <a:t>Na poptávku cestovního ruchu se lze dívat z různých hledisek.</a:t>
            </a:r>
          </a:p>
          <a:p>
            <a:r>
              <a:rPr lang="cs-CZ" dirty="0"/>
              <a:t> Úhel pohledu většinou určuje účel zkoumání poptávky a oborová specializace jedince, který poptávku studuje. Proto se také nesetkáváme s univerzální definicí poptávky, i když ekonomické vymezení převažuje. Důvodem je samotný koncept poptávky, který má svůj původ právě v ekonomii. </a:t>
            </a:r>
          </a:p>
          <a:p>
            <a:r>
              <a:rPr lang="cs-CZ" dirty="0"/>
              <a:t>Přesto, vedle ekonomického vymezení poptávky cestovního ruchu se můžeme setkat s psychologickou či geografickou definicí poptávky. </a:t>
            </a:r>
          </a:p>
          <a:p>
            <a:r>
              <a:rPr lang="cs-CZ" dirty="0"/>
              <a:t>Podle </a:t>
            </a:r>
            <a:r>
              <a:rPr lang="cs-CZ" dirty="0" err="1"/>
              <a:t>Palatkové</a:t>
            </a:r>
            <a:r>
              <a:rPr lang="cs-CZ" dirty="0"/>
              <a:t> a Zichové (2011) je možné z hlediska ekonomické teorie poptávku charakterizovat jako celkové množství zboží a služeb (statků), které všichni spotřebitelé chtějí koupit za konkrétní cenu. </a:t>
            </a:r>
          </a:p>
          <a:p>
            <a:r>
              <a:rPr lang="cs-CZ" dirty="0"/>
              <a:t>Poptávka cestovního ruchu je podle </a:t>
            </a:r>
            <a:r>
              <a:rPr lang="cs-CZ" dirty="0" err="1"/>
              <a:t>Dwyera</a:t>
            </a:r>
            <a:r>
              <a:rPr lang="cs-CZ" dirty="0"/>
              <a:t>, L., </a:t>
            </a:r>
            <a:r>
              <a:rPr lang="cs-CZ" dirty="0" err="1"/>
              <a:t>Forsytha</a:t>
            </a:r>
            <a:r>
              <a:rPr lang="cs-CZ" dirty="0"/>
              <a:t>, P. &amp; </a:t>
            </a:r>
            <a:r>
              <a:rPr lang="cs-CZ" dirty="0" err="1"/>
              <a:t>Dwyera</a:t>
            </a:r>
            <a:r>
              <a:rPr lang="cs-CZ" dirty="0"/>
              <a:t>, W. (2010) vztažena k ochotě a schopnosti spotřebitelů nakupovat různé množství produktu cestovního ruchu za různé ceny v průběhu jakéhokoliv časového období. </a:t>
            </a:r>
          </a:p>
        </p:txBody>
      </p:sp>
    </p:spTree>
    <p:extLst>
      <p:ext uri="{BB962C8B-B14F-4D97-AF65-F5344CB8AC3E}">
        <p14:creationId xmlns:p14="http://schemas.microsoft.com/office/powerpoint/2010/main" val="642966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847898" y="124691"/>
            <a:ext cx="10906298" cy="6467302"/>
          </a:xfrm>
        </p:spPr>
        <p:txBody>
          <a:bodyPr>
            <a:normAutofit fontScale="92500"/>
          </a:bodyPr>
          <a:lstStyle/>
          <a:p>
            <a:pPr marL="0" indent="0">
              <a:buNone/>
            </a:pPr>
            <a:r>
              <a:rPr lang="cs-CZ" dirty="0"/>
              <a:t>Poptávka cestovního ruchu může být kategorizována podle ochoty a schopnosti populace účastnit se aktivit v cestovním ruchu. Z tohoto hlediska mluvíme o třech typech poptávky (Cooper et al., 2008): tzv. efektivní/současné poptávce, potlačené poptávce a nulové poptávce. </a:t>
            </a:r>
          </a:p>
          <a:p>
            <a:r>
              <a:rPr lang="cs-CZ" dirty="0"/>
              <a:t>Efektivní poptávkou se rozumí aktuální počet účastníků cestovního ruchu, tedy těch, kteří jsou v destinaci či na cestě do a z destinace. S takto vyjádřenou poptávkou se setkáváme nejčastěji. Pokud obecně hovoříme o poptávce, máme většinou implicitně na mysli tento typ poptávky. </a:t>
            </a:r>
          </a:p>
          <a:p>
            <a:pPr marL="0" indent="0">
              <a:buNone/>
            </a:pPr>
            <a:r>
              <a:rPr lang="cs-CZ" dirty="0"/>
              <a:t>Dalším typem poptávky je tzv. </a:t>
            </a:r>
            <a:r>
              <a:rPr lang="cs-CZ" b="1" dirty="0"/>
              <a:t>potlačená poptávka</a:t>
            </a:r>
            <a:r>
              <a:rPr lang="cs-CZ" dirty="0"/>
              <a:t>. Ta zahrnuje část populace, která z nějakého důvodu nemůže cestovat. </a:t>
            </a:r>
          </a:p>
          <a:p>
            <a:r>
              <a:rPr lang="cs-CZ" dirty="0"/>
              <a:t>Můžeme rozlišit dva podtypy potlačené poptávky. </a:t>
            </a:r>
          </a:p>
          <a:p>
            <a:pPr>
              <a:buAutoNum type="arabicPeriod"/>
            </a:pPr>
            <a:r>
              <a:rPr lang="cs-CZ" dirty="0"/>
              <a:t>Prvním podtypem je </a:t>
            </a:r>
            <a:r>
              <a:rPr lang="cs-CZ" u="sng" dirty="0"/>
              <a:t>potenciální poptávka</a:t>
            </a:r>
            <a:r>
              <a:rPr lang="cs-CZ" dirty="0"/>
              <a:t>. V tomto případě existuje touha vycestovat, nicméně na straně subjektu cestovního ruchu (potenciálního návštěvníka) se vyskytují překážky, které realizaci cesty neumožnují (např. ekonomická situace v domácnosti, zdravotní stav, péče o děti, atd.) Odstraněním bariér se potlačená poptávka stává poptávkou efektivní. </a:t>
            </a:r>
          </a:p>
          <a:p>
            <a:pPr>
              <a:buAutoNum type="arabicPeriod"/>
            </a:pPr>
            <a:r>
              <a:rPr lang="cs-CZ" dirty="0"/>
              <a:t>Druhým podtypem potlačené poptávky je </a:t>
            </a:r>
            <a:r>
              <a:rPr lang="cs-CZ" u="sng" dirty="0"/>
              <a:t>odložená poptávka</a:t>
            </a:r>
            <a:r>
              <a:rPr lang="cs-CZ" dirty="0"/>
              <a:t>. Zde jsou příčiny neuskutečnění cesty na straně nabídky (obsazenost hotelů, počasí, přírodní katastrofy, apod.) Přehled důvodů neuskutečnění cesty a jejich zastoupení v německé populaci přináší následující tabulka. </a:t>
            </a:r>
          </a:p>
          <a:p>
            <a:r>
              <a:rPr lang="cs-CZ" dirty="0"/>
              <a:t>V každé společnosti se vyskytuje část populace, která nechce cestovat či není schopna cestovat (vliv věku). Tito lidé se rozhodli, že svůj čas a peníze investují do jiných statků, než jsou služby cestovního ruchu. Pro tento segment populace se používá označení nulová či žádná poptávka (no </a:t>
            </a:r>
            <a:r>
              <a:rPr lang="cs-CZ" dirty="0" err="1"/>
              <a:t>demand</a:t>
            </a:r>
            <a:r>
              <a:rPr lang="cs-CZ" dirty="0"/>
              <a:t>). </a:t>
            </a:r>
          </a:p>
        </p:txBody>
      </p:sp>
    </p:spTree>
    <p:extLst>
      <p:ext uri="{BB962C8B-B14F-4D97-AF65-F5344CB8AC3E}">
        <p14:creationId xmlns:p14="http://schemas.microsoft.com/office/powerpoint/2010/main" val="1169941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Faktory ovlivňující poptávku cestovního ruchu </a:t>
            </a:r>
            <a:endParaRPr lang="cs-CZ" dirty="0"/>
          </a:p>
        </p:txBody>
      </p:sp>
      <p:sp>
        <p:nvSpPr>
          <p:cNvPr id="3" name="Zástupný symbol pro obsah 2"/>
          <p:cNvSpPr>
            <a:spLocks noGrp="1"/>
          </p:cNvSpPr>
          <p:nvPr>
            <p:ph idx="1"/>
          </p:nvPr>
        </p:nvSpPr>
        <p:spPr/>
        <p:txBody>
          <a:bodyPr/>
          <a:lstStyle/>
          <a:p>
            <a:r>
              <a:rPr lang="cs-CZ" dirty="0"/>
              <a:t>Na faktory ovlivňující velikost a strukturu poptávky se můžeme dívat z různých úhlů pohledu. </a:t>
            </a:r>
          </a:p>
          <a:p>
            <a:r>
              <a:rPr lang="cs-CZ" dirty="0"/>
              <a:t>Jinak budou k této otázce přistupovat ekonomové, jinak sociologové či geografové. </a:t>
            </a:r>
          </a:p>
          <a:p>
            <a:r>
              <a:rPr lang="cs-CZ" dirty="0"/>
              <a:t>Určitou syntézu možných hledisek přináší </a:t>
            </a:r>
            <a:r>
              <a:rPr lang="cs-CZ" dirty="0" err="1"/>
              <a:t>Freyer</a:t>
            </a:r>
            <a:r>
              <a:rPr lang="cs-CZ" dirty="0"/>
              <a:t> (2011: 68), který definuje šest základních oblastí ovlivňujících poptávku cestovního ruchu (viz Obr. 2-1). </a:t>
            </a:r>
          </a:p>
          <a:p>
            <a:r>
              <a:rPr lang="cs-CZ" dirty="0"/>
              <a:t>Jsou to: motivace jedinců, společnost, životní prostředí, hospodářství, nabídka a stát.</a:t>
            </a:r>
          </a:p>
        </p:txBody>
      </p:sp>
    </p:spTree>
    <p:extLst>
      <p:ext uri="{BB962C8B-B14F-4D97-AF65-F5344CB8AC3E}">
        <p14:creationId xmlns:p14="http://schemas.microsoft.com/office/powerpoint/2010/main" val="855318805"/>
      </p:ext>
    </p:extLst>
  </p:cSld>
  <p:clrMapOvr>
    <a:masterClrMapping/>
  </p:clrMapOvr>
</p:sld>
</file>

<file path=ppt/theme/theme1.xml><?xml version="1.0" encoding="utf-8"?>
<a:theme xmlns:a="http://schemas.openxmlformats.org/drawingml/2006/main" name="Stébla">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166</TotalTime>
  <Words>1661</Words>
  <Application>Microsoft Office PowerPoint</Application>
  <PresentationFormat>Širokoúhlá obrazovka</PresentationFormat>
  <Paragraphs>83</Paragraphs>
  <Slides>17</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17</vt:i4>
      </vt:variant>
    </vt:vector>
  </HeadingPairs>
  <TitlesOfParts>
    <vt:vector size="21" baseType="lpstr">
      <vt:lpstr>Arial</vt:lpstr>
      <vt:lpstr>Century Gothic</vt:lpstr>
      <vt:lpstr>Wingdings 3</vt:lpstr>
      <vt:lpstr>Stébla</vt:lpstr>
      <vt:lpstr>Podnikání v cestovním ruchu </vt:lpstr>
      <vt:lpstr>Cestovní ruch definice</vt:lpstr>
      <vt:lpstr>Prezentace aplikace PowerPoint</vt:lpstr>
      <vt:lpstr>Prezentace aplikace PowerPoint</vt:lpstr>
      <vt:lpstr>Definice účastníka cestovního ruchu </vt:lpstr>
      <vt:lpstr>Prezentace aplikace PowerPoint</vt:lpstr>
      <vt:lpstr>Poptávka cestovního ruchu</vt:lpstr>
      <vt:lpstr>Prezentace aplikace PowerPoint</vt:lpstr>
      <vt:lpstr>Faktory ovlivňující poptávku cestovního ruchu </vt:lpstr>
      <vt:lpstr>Prezentace aplikace PowerPoint</vt:lpstr>
      <vt:lpstr>Vedle tohoto členění se lze na faktory poptávky cestovního ruchu dívat i z jiného pohledu. Palatková a Zichová (2011) rozlišují mezi faktory motivujícími k účasti na poptávce cestovního ruchu a faktory limitujícími. Motivaci potom ovlivňují sociokulturní, individuální a vnější podněty a vlivy  Omezení na straně poptávky jsou dána jak poptávající stranou (příjem, volný čas, zdravotní stav), tak stranou nabídky (cena produktu, propagace, atd.). </vt:lpstr>
      <vt:lpstr>Maslowova teorie a cestovní ruch? </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Destinační management</dc:title>
  <dc:creator>Klára Václavínková</dc:creator>
  <cp:lastModifiedBy>student</cp:lastModifiedBy>
  <cp:revision>37</cp:revision>
  <dcterms:created xsi:type="dcterms:W3CDTF">2021-09-08T07:03:29Z</dcterms:created>
  <dcterms:modified xsi:type="dcterms:W3CDTF">2021-09-27T10:15:57Z</dcterms:modified>
</cp:coreProperties>
</file>