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1" r:id="rId18"/>
    <p:sldId id="273" r:id="rId19"/>
  </p:sldIdLst>
  <p:sldSz cx="9753600" cy="73152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</p:embeddedFont>
    <p:embeddedFont>
      <p:font typeface="Open Sans Bold" panose="020B0806030504020204" pitchFamily="34" charset="0"/>
      <p:regular r:id="rId27"/>
      <p:bold r:id="rId28"/>
    </p:embeddedFont>
    <p:embeddedFont>
      <p:font typeface="Open Sans Light" panose="020B0306030504020204" pitchFamily="34" charset="0"/>
      <p:regular r:id="rId29"/>
      <p:italic r:id="rId30"/>
    </p:embeddedFont>
    <p:embeddedFont>
      <p:font typeface="Open Sans Light Bold" panose="020B0806030504020204" pitchFamily="34" charset="0"/>
      <p:regular r:id="rId31"/>
      <p:bold r:id="rId32"/>
    </p:embeddedFont>
    <p:embeddedFont>
      <p:font typeface="Prata" pitchFamily="2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8" autoAdjust="0"/>
    <p:restoredTop sz="94654" autoAdjust="0"/>
  </p:normalViewPr>
  <p:slideViewPr>
    <p:cSldViewPr>
      <p:cViewPr varScale="1">
        <p:scale>
          <a:sx n="102" d="100"/>
          <a:sy n="102" d="100"/>
        </p:scale>
        <p:origin x="12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Nezaměstnanost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List1!$B$2:$B$12</c:f>
              <c:numCache>
                <c:formatCode>General</c:formatCode>
                <c:ptCount val="11"/>
                <c:pt idx="0">
                  <c:v>350.6</c:v>
                </c:pt>
                <c:pt idx="1">
                  <c:v>366.9</c:v>
                </c:pt>
                <c:pt idx="2">
                  <c:v>368.9</c:v>
                </c:pt>
                <c:pt idx="3">
                  <c:v>323.60000000000002</c:v>
                </c:pt>
                <c:pt idx="4">
                  <c:v>268</c:v>
                </c:pt>
                <c:pt idx="5">
                  <c:v>211.4</c:v>
                </c:pt>
                <c:pt idx="6">
                  <c:v>155.5</c:v>
                </c:pt>
                <c:pt idx="7">
                  <c:v>121.6</c:v>
                </c:pt>
                <c:pt idx="8">
                  <c:v>109.1</c:v>
                </c:pt>
                <c:pt idx="9">
                  <c:v>137</c:v>
                </c:pt>
                <c:pt idx="10">
                  <c:v>150.5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FA-4040-8CDC-0B55C6AD3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5208399"/>
        <c:axId val="1735206319"/>
      </c:barChart>
      <c:catAx>
        <c:axId val="1735208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35206319"/>
        <c:crosses val="autoZero"/>
        <c:auto val="1"/>
        <c:lblAlgn val="ctr"/>
        <c:lblOffset val="100"/>
        <c:noMultiLvlLbl val="0"/>
      </c:catAx>
      <c:valAx>
        <c:axId val="1735206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35208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4861519175775"/>
          <c:y val="2.5119268501095974E-2"/>
          <c:w val="0.69910447761194017"/>
          <c:h val="0.78001665278934207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Nezaměstnanost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8F-449B-941A-9D78722CDA32}"/>
              </c:ext>
            </c:extLst>
          </c:dPt>
          <c:dPt>
            <c:idx val="1"/>
            <c:bubble3D val="0"/>
            <c:spPr>
              <a:solidFill>
                <a:srgbClr val="CC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8F-449B-941A-9D78722CDA32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8F-449B-941A-9D78722CDA32}"/>
              </c:ext>
            </c:extLst>
          </c:dPt>
          <c:dPt>
            <c:idx val="3"/>
            <c:bubble3D val="0"/>
            <c:spPr>
              <a:solidFill>
                <a:srgbClr val="FFCC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8F-449B-941A-9D78722CDA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Elementary</c:v>
                </c:pt>
                <c:pt idx="1">
                  <c:v>High school without graduation</c:v>
                </c:pt>
                <c:pt idx="2">
                  <c:v>High school with graduation</c:v>
                </c:pt>
                <c:pt idx="3">
                  <c:v>University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32.1</c:v>
                </c:pt>
                <c:pt idx="1">
                  <c:v>52.4</c:v>
                </c:pt>
                <c:pt idx="2">
                  <c:v>46.6</c:v>
                </c:pt>
                <c:pt idx="3">
                  <c:v>19.399999999999999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8F-449B-941A-9D78722CDA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37366659442799"/>
          <c:y val="0.78465689157823171"/>
          <c:w val="0.84683864143847709"/>
          <c:h val="0.213600578603839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865E91A-1D53-6544-8A25-FF6413599E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21A5141-B43D-3948-ADB5-EF6A4D1A95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AA778-E02C-324B-A3F1-57CC296ADE0E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3EC1353-395A-CC4B-BADA-6E24CC4D6C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98BD441-D363-2049-AB09-FB1923C2C1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632B2-E980-124F-B8C0-7402DCF1A5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4913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E8BEF-797F-0A44-9925-C3D0736E90CB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59334-9D67-464D-B9CA-D4F644581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8724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2275-D125-DE48-92D0-5FE95FD5D70D}" type="datetime1">
              <a:rPr lang="cs-CZ" smtClean="0"/>
              <a:t>17.10.2022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29FF-6945-3B4A-8A34-9D55C141F8BC}" type="datetime1">
              <a:rPr lang="cs-CZ" smtClean="0"/>
              <a:t>17.10.2022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86C2-EED3-0B44-8334-E3B693BA9E70}" type="datetime1">
              <a:rPr lang="cs-CZ" smtClean="0"/>
              <a:t>17.10.2022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ADEE-58EA-E043-9573-77EB01725020}" type="datetime1">
              <a:rPr lang="cs-CZ" smtClean="0"/>
              <a:t>17.10.2022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A914-572F-F241-9DDC-CA2C2B0611F8}" type="datetime1">
              <a:rPr lang="cs-CZ" smtClean="0"/>
              <a:t>17.10.2022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96B4-1925-644D-B3DA-DC882CB41B7D}" type="datetime1">
              <a:rPr lang="cs-CZ" smtClean="0"/>
              <a:t>17.10.2022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E17F-693F-7746-8F12-A5994910126A}" type="datetime1">
              <a:rPr lang="cs-CZ" smtClean="0"/>
              <a:t>17.10.2022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BBE5-5E8B-0847-9E39-D24144D51E29}" type="datetime1">
              <a:rPr lang="cs-CZ" smtClean="0"/>
              <a:t>17.10.2022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F7F7-20F9-994F-89C9-13635701B20C}" type="datetime1">
              <a:rPr lang="cs-CZ" smtClean="0"/>
              <a:t>17.10.2022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7E44-9A99-2D40-9526-CFB1E670950B}" type="datetime1">
              <a:rPr lang="cs-CZ" smtClean="0"/>
              <a:t>17.10.2022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548D-D501-F145-8BE2-90D0459F44EE}" type="datetime1">
              <a:rPr lang="cs-CZ" smtClean="0"/>
              <a:t>17.10.2022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119CB-9FE8-0A4C-87A0-3EF880FEDEFD}" type="datetime1">
              <a:rPr lang="cs-CZ" smtClean="0"/>
              <a:t>17.10.2022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" TargetMode="External"/><Relationship Id="rId2" Type="http://schemas.openxmlformats.org/officeDocument/2006/relationships/hyperlink" Target="https://en.wikipedia.org/wiki/Unemploy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ras.cz/seminarky/makroekonomie-n10-nezamestnanost.php" TargetMode="External"/><Relationship Id="rId5" Type="http://schemas.openxmlformats.org/officeDocument/2006/relationships/hyperlink" Target="https://cs.wikipedia.org/wiki/Nezam%C4%9Bstnanost" TargetMode="External"/><Relationship Id="rId4" Type="http://schemas.openxmlformats.org/officeDocument/2006/relationships/hyperlink" Target="http://www.jobmanual.cz/cs/dlouhodoba-nezamestnanost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" y="-114300"/>
            <a:ext cx="9982200" cy="7543800"/>
            <a:chOff x="0" y="0"/>
            <a:chExt cx="13309600" cy="100584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5000"/>
            </a:blip>
            <a:srcRect l="5829" r="5829"/>
            <a:stretch>
              <a:fillRect/>
            </a:stretch>
          </p:blipFill>
          <p:spPr>
            <a:xfrm>
              <a:off x="0" y="0"/>
              <a:ext cx="13309600" cy="100584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1636341" y="3009184"/>
            <a:ext cx="6477000" cy="829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1"/>
              </a:lnSpc>
            </a:pPr>
            <a:r>
              <a:rPr lang="en-US" sz="4830" dirty="0">
                <a:solidFill>
                  <a:srgbClr val="FFFFFF"/>
                </a:solidFill>
                <a:latin typeface="Prata"/>
              </a:rPr>
              <a:t>UNEMPLOYMENT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43190" y="3895132"/>
            <a:ext cx="6477000" cy="273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3"/>
              </a:lnSpc>
            </a:pPr>
            <a:r>
              <a:rPr lang="en-US" sz="1609" spc="321">
                <a:solidFill>
                  <a:srgbClr val="FFFFFF"/>
                </a:solidFill>
                <a:latin typeface="Open Sans"/>
              </a:rPr>
              <a:t>NIKOLA ŠKOVRANOVÁ, SÁRA KIEDROŇOVÁ 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35258" y="6001305"/>
            <a:ext cx="941212" cy="939485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10800000">
            <a:off x="8364059" y="370974"/>
            <a:ext cx="941212" cy="939485"/>
            <a:chOff x="0" y="0"/>
            <a:chExt cx="6350000" cy="63398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637731" y="329291"/>
            <a:ext cx="6477000" cy="197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0"/>
              </a:lnSpc>
            </a:pPr>
            <a:r>
              <a:rPr lang="en-US" sz="1207" spc="241">
                <a:solidFill>
                  <a:srgbClr val="FFFFFF"/>
                </a:solidFill>
                <a:latin typeface="Open Sans"/>
              </a:rPr>
              <a:t>OBCHODNĚ PODNIKATELSKÁ FAKULTA V KARVINÉ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43190" y="6781952"/>
            <a:ext cx="6477000" cy="197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0"/>
              </a:lnSpc>
            </a:pPr>
            <a:r>
              <a:rPr lang="en-US" sz="1207" spc="241">
                <a:solidFill>
                  <a:srgbClr val="FFFFFF"/>
                </a:solidFill>
                <a:latin typeface="Open Sans"/>
              </a:rPr>
              <a:t>PROFESIONAL ENGLISH III-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858636" cy="733721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3056" y="2271035"/>
            <a:ext cx="4073172" cy="25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3056" y="3159807"/>
            <a:ext cx="4073172" cy="25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2732" y="4375617"/>
            <a:ext cx="4073172" cy="254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3056" y="5352141"/>
            <a:ext cx="4073172" cy="254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2732" y="6367535"/>
            <a:ext cx="4073172" cy="2543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93056" y="1290214"/>
            <a:ext cx="698660" cy="96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88"/>
              </a:lnSpc>
            </a:pPr>
            <a:r>
              <a:rPr lang="en-US" sz="5634" spc="450">
                <a:solidFill>
                  <a:srgbClr val="444440">
                    <a:alpha val="29804"/>
                  </a:srgbClr>
                </a:solidFill>
                <a:latin typeface="Open Sans Bold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93056" y="2229278"/>
            <a:ext cx="698660" cy="96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88"/>
              </a:lnSpc>
            </a:pPr>
            <a:r>
              <a:rPr lang="en-US" sz="5634" spc="450">
                <a:solidFill>
                  <a:srgbClr val="444440">
                    <a:alpha val="29804"/>
                  </a:srgbClr>
                </a:solidFill>
                <a:latin typeface="Open Sans Bold"/>
              </a:rPr>
              <a:t>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3056" y="3337646"/>
            <a:ext cx="698660" cy="96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88"/>
              </a:lnSpc>
            </a:pPr>
            <a:r>
              <a:rPr lang="en-US" sz="5634" spc="450">
                <a:solidFill>
                  <a:srgbClr val="444440">
                    <a:alpha val="29804"/>
                  </a:srgbClr>
                </a:solidFill>
                <a:latin typeface="Open Sans Bold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3056" y="4317147"/>
            <a:ext cx="698660" cy="96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88"/>
              </a:lnSpc>
            </a:pPr>
            <a:r>
              <a:rPr lang="en-US" sz="5634" spc="450">
                <a:solidFill>
                  <a:srgbClr val="444440">
                    <a:alpha val="29804"/>
                  </a:srgbClr>
                </a:solidFill>
                <a:latin typeface="Open Sans Bold"/>
              </a:rPr>
              <a:t>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3056" y="5405764"/>
            <a:ext cx="698660" cy="96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88"/>
              </a:lnSpc>
            </a:pPr>
            <a:r>
              <a:rPr lang="en-US" sz="5634" spc="450">
                <a:solidFill>
                  <a:srgbClr val="444440">
                    <a:alpha val="29804"/>
                  </a:srgbClr>
                </a:solidFill>
                <a:latin typeface="Open Sans Bold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06211" y="1616604"/>
            <a:ext cx="3638550" cy="559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3"/>
              </a:lnSpc>
            </a:pPr>
            <a:r>
              <a:rPr lang="en-US" sz="1609" spc="128" dirty="0">
                <a:solidFill>
                  <a:srgbClr val="444440"/>
                </a:solidFill>
                <a:latin typeface="Open Sans Bold"/>
              </a:rPr>
              <a:t>LACK OF JOBS, POOR INFORMATION ABOUT JOBS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06211" y="3434166"/>
            <a:ext cx="3638550" cy="844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3"/>
              </a:lnSpc>
            </a:pPr>
            <a:r>
              <a:rPr lang="en-US" sz="1609" spc="128" dirty="0">
                <a:solidFill>
                  <a:srgbClr val="444440"/>
                </a:solidFill>
                <a:latin typeface="Open Sans Bold"/>
              </a:rPr>
              <a:t>DEPENDENCE ON STATE AID (SOCIAL BENEFITS), HIGH UNEMPLOYMENT BENEFITS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99486" y="4821845"/>
            <a:ext cx="3638550" cy="273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3"/>
              </a:lnSpc>
            </a:pPr>
            <a:r>
              <a:rPr lang="en-US" sz="1609" spc="128">
                <a:solidFill>
                  <a:srgbClr val="444440"/>
                </a:solidFill>
                <a:latin typeface="Open Sans Bold"/>
              </a:rPr>
              <a:t>LACK OF WORK EXPERIENCE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06211" y="5653160"/>
            <a:ext cx="3638550" cy="559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3"/>
              </a:lnSpc>
            </a:pPr>
            <a:r>
              <a:rPr lang="en-US" sz="1609" spc="128" dirty="0">
                <a:solidFill>
                  <a:srgbClr val="444440"/>
                </a:solidFill>
                <a:latin typeface="Open Sans Bold"/>
              </a:rPr>
              <a:t>RELUCTANCE TO COMMUTE TO ANOTHER REGION FOR WORK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06211" y="2733976"/>
            <a:ext cx="3638550" cy="273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3"/>
              </a:lnSpc>
            </a:pPr>
            <a:r>
              <a:rPr lang="en-US" sz="1609" spc="128">
                <a:solidFill>
                  <a:srgbClr val="444440"/>
                </a:solidFill>
                <a:latin typeface="Open Sans Bold"/>
              </a:rPr>
              <a:t>MINIMUM WAGE LAW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306460" y="3090850"/>
            <a:ext cx="4126019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63"/>
              </a:lnSpc>
            </a:pP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 OF UNEMPLOYMENT</a:t>
            </a:r>
          </a:p>
        </p:txBody>
      </p:sp>
      <p:grpSp>
        <p:nvGrpSpPr>
          <p:cNvPr id="19" name="Group 19"/>
          <p:cNvGrpSpPr>
            <a:grpSpLocks noChangeAspect="1"/>
          </p:cNvGrpSpPr>
          <p:nvPr/>
        </p:nvGrpSpPr>
        <p:grpSpPr>
          <a:xfrm rot="-5400000">
            <a:off x="8420100" y="6000750"/>
            <a:ext cx="1333781" cy="1333781"/>
            <a:chOff x="0" y="0"/>
            <a:chExt cx="6350000" cy="63398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1" name="Zástupný symbol pro číslo snímku 20">
            <a:extLst>
              <a:ext uri="{FF2B5EF4-FFF2-40B4-BE49-F238E27FC236}">
                <a16:creationId xmlns:a16="http://schemas.microsoft.com/office/drawing/2014/main" id="{5F0ABC32-818C-864E-A842-FF3D76462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4927" y="6858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894964" y="0"/>
            <a:ext cx="4858636" cy="733721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3056" y="2271035"/>
            <a:ext cx="4073172" cy="25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3056" y="3159807"/>
            <a:ext cx="4073172" cy="25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2732" y="4375617"/>
            <a:ext cx="4073172" cy="254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3056" y="5352141"/>
            <a:ext cx="4073172" cy="254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2732" y="6367535"/>
            <a:ext cx="4073172" cy="25439"/>
          </a:xfrm>
          <a:prstGeom prst="rect">
            <a:avLst/>
          </a:prstGeom>
        </p:spPr>
      </p:pic>
      <p:grpSp>
        <p:nvGrpSpPr>
          <p:cNvPr id="8" name="Group 8"/>
          <p:cNvGrpSpPr>
            <a:grpSpLocks noChangeAspect="1"/>
          </p:cNvGrpSpPr>
          <p:nvPr/>
        </p:nvGrpSpPr>
        <p:grpSpPr>
          <a:xfrm rot="91035">
            <a:off x="-259490" y="6229765"/>
            <a:ext cx="1333781" cy="1333781"/>
            <a:chOff x="0" y="0"/>
            <a:chExt cx="6350000" cy="63398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5258777" y="500567"/>
            <a:ext cx="698660" cy="96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88"/>
              </a:lnSpc>
            </a:pPr>
            <a:r>
              <a:rPr lang="en-US" sz="5634" spc="450">
                <a:solidFill>
                  <a:srgbClr val="444440">
                    <a:alpha val="29804"/>
                  </a:srgbClr>
                </a:solidFill>
                <a:latin typeface="Open Sans Bold"/>
              </a:rPr>
              <a:t>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58777" y="1640773"/>
            <a:ext cx="698660" cy="96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88"/>
              </a:lnSpc>
            </a:pPr>
            <a:r>
              <a:rPr lang="en-US" sz="5634" spc="450" dirty="0">
                <a:solidFill>
                  <a:srgbClr val="444440">
                    <a:alpha val="29804"/>
                  </a:srgbClr>
                </a:solidFill>
                <a:latin typeface="Open Sans Bold"/>
              </a:rPr>
              <a:t>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58777" y="2742829"/>
            <a:ext cx="698660" cy="96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88"/>
              </a:lnSpc>
            </a:pPr>
            <a:r>
              <a:rPr lang="en-US" sz="5634" spc="450">
                <a:solidFill>
                  <a:srgbClr val="444440">
                    <a:alpha val="29804"/>
                  </a:srgbClr>
                </a:solidFill>
                <a:latin typeface="Open Sans Bold"/>
              </a:rPr>
              <a:t>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258777" y="3801577"/>
            <a:ext cx="698660" cy="96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88"/>
              </a:lnSpc>
            </a:pPr>
            <a:r>
              <a:rPr lang="en-US" sz="5634" spc="450">
                <a:solidFill>
                  <a:srgbClr val="444440">
                    <a:alpha val="29804"/>
                  </a:srgbClr>
                </a:solidFill>
                <a:latin typeface="Open Sans Bold"/>
              </a:rPr>
              <a:t>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258777" y="4906223"/>
            <a:ext cx="698660" cy="96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88"/>
              </a:lnSpc>
            </a:pPr>
            <a:r>
              <a:rPr lang="en-US" sz="5634" spc="450">
                <a:solidFill>
                  <a:srgbClr val="444440">
                    <a:alpha val="29804"/>
                  </a:srgbClr>
                </a:solidFill>
                <a:latin typeface="Open Sans Bold"/>
              </a:rPr>
              <a:t>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900286" y="903157"/>
            <a:ext cx="3638550" cy="559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4"/>
              </a:lnSpc>
            </a:pPr>
            <a:r>
              <a:rPr lang="en-US" sz="1610" spc="128">
                <a:solidFill>
                  <a:srgbClr val="444440"/>
                </a:solidFill>
                <a:latin typeface="Open Sans Bold"/>
              </a:rPr>
              <a:t>GRADUATES</a:t>
            </a:r>
          </a:p>
          <a:p>
            <a:pPr>
              <a:lnSpc>
                <a:spcPts val="2253"/>
              </a:lnSpc>
            </a:pPr>
            <a:endParaRPr lang="en-US" sz="1610" spc="128">
              <a:solidFill>
                <a:srgbClr val="444440"/>
              </a:solidFill>
              <a:latin typeface="Open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900286" y="3004271"/>
            <a:ext cx="3638550" cy="559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3"/>
              </a:lnSpc>
            </a:pPr>
            <a:r>
              <a:rPr lang="en-US" sz="1609" spc="128">
                <a:solidFill>
                  <a:srgbClr val="444440"/>
                </a:solidFill>
                <a:latin typeface="Open Sans Bold"/>
              </a:rPr>
              <a:t>YOUNG PEOPLE (LACK OF EXPERIENCE)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900286" y="4250054"/>
            <a:ext cx="3638550" cy="273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3"/>
              </a:lnSpc>
            </a:pPr>
            <a:r>
              <a:rPr lang="en-US" sz="1609" spc="128">
                <a:solidFill>
                  <a:srgbClr val="444440"/>
                </a:solidFill>
                <a:latin typeface="Open Sans Bold"/>
              </a:rPr>
              <a:t>WOMEN (PREGNANCY)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00286" y="5287223"/>
            <a:ext cx="3638550" cy="273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3"/>
              </a:lnSpc>
            </a:pPr>
            <a:r>
              <a:rPr lang="en-US" sz="1609" spc="128">
                <a:solidFill>
                  <a:srgbClr val="444440"/>
                </a:solidFill>
                <a:latin typeface="Open Sans Bold"/>
              </a:rPr>
              <a:t>PEOPLE WITH DISABILITIES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900286" y="2023043"/>
            <a:ext cx="3638550" cy="273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3"/>
              </a:lnSpc>
            </a:pPr>
            <a:r>
              <a:rPr lang="en-US" sz="1609" spc="128" dirty="0">
                <a:solidFill>
                  <a:srgbClr val="444440"/>
                </a:solidFill>
                <a:latin typeface="Open Sans Bold"/>
              </a:rPr>
              <a:t>OLDER PEOPLE (55+)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92732" y="2328185"/>
            <a:ext cx="4126019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63"/>
              </a:lnSpc>
            </a:pP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GROUPS FOR THE LABOUR MARKET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900286" y="6183766"/>
            <a:ext cx="3638550" cy="844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3"/>
              </a:lnSpc>
            </a:pPr>
            <a:r>
              <a:rPr lang="en-US" sz="1609" spc="128">
                <a:solidFill>
                  <a:srgbClr val="444440"/>
                </a:solidFill>
                <a:latin typeface="Open Sans Bold"/>
              </a:rPr>
              <a:t>PEOPLE WITHOUT SUFFICIENT EDUCATION, WITH LOW QUALIFICATIONS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258777" y="6037266"/>
            <a:ext cx="698660" cy="96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88"/>
              </a:lnSpc>
            </a:pPr>
            <a:r>
              <a:rPr lang="en-US" sz="5634" spc="450">
                <a:solidFill>
                  <a:srgbClr val="444440">
                    <a:alpha val="29804"/>
                  </a:srgbClr>
                </a:solidFill>
                <a:latin typeface="Open Sans Bold"/>
              </a:rPr>
              <a:t>6</a:t>
            </a:r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FB2261D7-70FE-7B45-8E94-FCC4D111F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12618" y="684613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3729" y="-57150"/>
            <a:ext cx="9981059" cy="7429500"/>
            <a:chOff x="0" y="0"/>
            <a:chExt cx="13308078" cy="990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10999"/>
            </a:blip>
            <a:srcRect l="23823" r="23823"/>
            <a:stretch>
              <a:fillRect/>
            </a:stretch>
          </p:blipFill>
          <p:spPr>
            <a:xfrm>
              <a:off x="0" y="0"/>
              <a:ext cx="13308078" cy="990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533400" y="2165361"/>
            <a:ext cx="3597008" cy="4868992"/>
            <a:chOff x="0" y="0"/>
            <a:chExt cx="15719137" cy="2127778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719137" cy="21277782"/>
            </a:xfrm>
            <a:custGeom>
              <a:avLst/>
              <a:gdLst/>
              <a:ahLst/>
              <a:cxnLst/>
              <a:rect l="l" t="t" r="r" b="b"/>
              <a:pathLst>
                <a:path w="15719137" h="21277782">
                  <a:moveTo>
                    <a:pt x="15493078" y="0"/>
                  </a:moveTo>
                  <a:lnTo>
                    <a:pt x="0" y="0"/>
                  </a:lnTo>
                  <a:lnTo>
                    <a:pt x="0" y="21277782"/>
                  </a:lnTo>
                  <a:lnTo>
                    <a:pt x="15719137" y="21277782"/>
                  </a:lnTo>
                  <a:lnTo>
                    <a:pt x="15719137" y="0"/>
                  </a:lnTo>
                  <a:lnTo>
                    <a:pt x="15493076" y="0"/>
                  </a:lnTo>
                  <a:close/>
                  <a:moveTo>
                    <a:pt x="15493078" y="21051723"/>
                  </a:moveTo>
                  <a:lnTo>
                    <a:pt x="228600" y="21051723"/>
                  </a:lnTo>
                  <a:lnTo>
                    <a:pt x="228600" y="228600"/>
                  </a:lnTo>
                  <a:lnTo>
                    <a:pt x="15493078" y="228600"/>
                  </a:lnTo>
                  <a:lnTo>
                    <a:pt x="15493078" y="21051723"/>
                  </a:lnTo>
                  <a:close/>
                </a:path>
              </a:pathLst>
            </a:custGeom>
            <a:solidFill>
              <a:srgbClr val="FFCE41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5151712" y="2165361"/>
            <a:ext cx="3597030" cy="4868992"/>
            <a:chOff x="0" y="0"/>
            <a:chExt cx="15719137" cy="212776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719137" cy="21277652"/>
            </a:xfrm>
            <a:custGeom>
              <a:avLst/>
              <a:gdLst/>
              <a:ahLst/>
              <a:cxnLst/>
              <a:rect l="l" t="t" r="r" b="b"/>
              <a:pathLst>
                <a:path w="15719137" h="21277652">
                  <a:moveTo>
                    <a:pt x="15493078" y="0"/>
                  </a:moveTo>
                  <a:lnTo>
                    <a:pt x="0" y="0"/>
                  </a:lnTo>
                  <a:lnTo>
                    <a:pt x="0" y="21277652"/>
                  </a:lnTo>
                  <a:lnTo>
                    <a:pt x="15719137" y="21277652"/>
                  </a:lnTo>
                  <a:lnTo>
                    <a:pt x="15719137" y="0"/>
                  </a:lnTo>
                  <a:lnTo>
                    <a:pt x="15493076" y="0"/>
                  </a:lnTo>
                  <a:close/>
                  <a:moveTo>
                    <a:pt x="15493078" y="21051593"/>
                  </a:moveTo>
                  <a:lnTo>
                    <a:pt x="228600" y="21051593"/>
                  </a:lnTo>
                  <a:lnTo>
                    <a:pt x="228600" y="228600"/>
                  </a:lnTo>
                  <a:lnTo>
                    <a:pt x="15493078" y="228600"/>
                  </a:lnTo>
                  <a:lnTo>
                    <a:pt x="15493078" y="21051593"/>
                  </a:lnTo>
                  <a:close/>
                </a:path>
              </a:pathLst>
            </a:custGeom>
            <a:solidFill>
              <a:srgbClr val="FFCE41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4081" b="14081"/>
          <a:stretch>
            <a:fillRect/>
          </a:stretch>
        </p:blipFill>
        <p:spPr>
          <a:xfrm>
            <a:off x="1054787" y="1569083"/>
            <a:ext cx="2534816" cy="18209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619923" y="1615853"/>
            <a:ext cx="2469709" cy="177415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31520" y="2289764"/>
            <a:ext cx="3181350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76"/>
              </a:lnSpc>
            </a:pPr>
            <a:r>
              <a:rPr lang="en-US" sz="2800" spc="187" dirty="0">
                <a:solidFill>
                  <a:srgbClr val="444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 rot="5400000">
            <a:off x="533400" y="393700"/>
            <a:ext cx="1390405" cy="1390405"/>
            <a:chOff x="0" y="0"/>
            <a:chExt cx="6350000" cy="63398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5400000">
            <a:off x="7886700" y="5549900"/>
            <a:ext cx="1390405" cy="1390405"/>
            <a:chOff x="0" y="0"/>
            <a:chExt cx="6350000" cy="63398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965455" y="3619500"/>
            <a:ext cx="2713480" cy="3207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5"/>
              </a:lnSpc>
            </a:pPr>
            <a:r>
              <a:rPr lang="en-US" sz="1975" dirty="0">
                <a:solidFill>
                  <a:srgbClr val="444440"/>
                </a:solidFill>
                <a:latin typeface="Open Sans Light Bold"/>
              </a:rPr>
              <a:t>Social welfare expenditure</a:t>
            </a:r>
          </a:p>
          <a:p>
            <a:pPr algn="ctr">
              <a:lnSpc>
                <a:spcPts val="2765"/>
              </a:lnSpc>
            </a:pPr>
            <a:endParaRPr lang="en-US" sz="1975" dirty="0">
              <a:solidFill>
                <a:srgbClr val="444440"/>
              </a:solidFill>
              <a:latin typeface="Open Sans Light Bold"/>
            </a:endParaRPr>
          </a:p>
          <a:p>
            <a:pPr algn="ctr">
              <a:lnSpc>
                <a:spcPts val="2765"/>
              </a:lnSpc>
            </a:pPr>
            <a:r>
              <a:rPr lang="en-US" sz="1975" dirty="0">
                <a:solidFill>
                  <a:srgbClr val="444440"/>
                </a:solidFill>
                <a:latin typeface="Open Sans Light Bold"/>
              </a:rPr>
              <a:t> Expenditure on retraining</a:t>
            </a:r>
          </a:p>
          <a:p>
            <a:pPr algn="ctr">
              <a:lnSpc>
                <a:spcPts val="2765"/>
              </a:lnSpc>
            </a:pPr>
            <a:endParaRPr lang="en-US" sz="1975" dirty="0">
              <a:solidFill>
                <a:srgbClr val="444440"/>
              </a:solidFill>
              <a:latin typeface="Open Sans Light Bold"/>
            </a:endParaRPr>
          </a:p>
          <a:p>
            <a:pPr algn="ctr">
              <a:lnSpc>
                <a:spcPts val="2765"/>
              </a:lnSpc>
            </a:pPr>
            <a:r>
              <a:rPr lang="en-US" sz="1975" dirty="0">
                <a:solidFill>
                  <a:srgbClr val="444440"/>
                </a:solidFill>
                <a:latin typeface="Open Sans Light Bold"/>
              </a:rPr>
              <a:t>Loss of what those out of work could produce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278513" y="3619500"/>
            <a:ext cx="3181350" cy="1411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5"/>
              </a:lnSpc>
            </a:pPr>
            <a:r>
              <a:rPr lang="en-US" sz="1968" dirty="0">
                <a:solidFill>
                  <a:srgbClr val="444440"/>
                </a:solidFill>
                <a:latin typeface="Open Sans Light Bold"/>
              </a:rPr>
              <a:t>Decline in living standards</a:t>
            </a:r>
          </a:p>
          <a:p>
            <a:pPr algn="ctr">
              <a:lnSpc>
                <a:spcPts val="2755"/>
              </a:lnSpc>
            </a:pPr>
            <a:endParaRPr lang="en-US" sz="1968" dirty="0">
              <a:solidFill>
                <a:srgbClr val="444440"/>
              </a:solidFill>
              <a:latin typeface="Open Sans Light Bold"/>
            </a:endParaRPr>
          </a:p>
          <a:p>
            <a:pPr algn="ctr">
              <a:lnSpc>
                <a:spcPts val="2755"/>
              </a:lnSpc>
            </a:pPr>
            <a:endParaRPr lang="en-US" sz="1968" dirty="0">
              <a:solidFill>
                <a:srgbClr val="444440"/>
              </a:solidFill>
              <a:latin typeface="Open Sans Light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359552" y="2266379"/>
            <a:ext cx="3181350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76"/>
              </a:lnSpc>
            </a:pPr>
            <a:r>
              <a:rPr lang="en-US" sz="2800" spc="187" dirty="0">
                <a:solidFill>
                  <a:srgbClr val="444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endParaRPr lang="en-US" sz="2400" spc="187" dirty="0">
              <a:solidFill>
                <a:srgbClr val="4444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359552" y="4130668"/>
            <a:ext cx="3303390" cy="212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5"/>
              </a:lnSpc>
            </a:pPr>
            <a:endParaRPr dirty="0"/>
          </a:p>
          <a:p>
            <a:pPr algn="ctr">
              <a:lnSpc>
                <a:spcPts val="2755"/>
              </a:lnSpc>
            </a:pPr>
            <a:endParaRPr dirty="0"/>
          </a:p>
          <a:p>
            <a:pPr algn="ctr">
              <a:lnSpc>
                <a:spcPts val="2755"/>
              </a:lnSpc>
            </a:pPr>
            <a:r>
              <a:rPr lang="en-US" sz="1968" dirty="0">
                <a:solidFill>
                  <a:srgbClr val="444440"/>
                </a:solidFill>
                <a:latin typeface="Open Sans Light Bold"/>
              </a:rPr>
              <a:t>Stress, health problems</a:t>
            </a:r>
          </a:p>
          <a:p>
            <a:pPr algn="ctr">
              <a:lnSpc>
                <a:spcPts val="2755"/>
              </a:lnSpc>
            </a:pPr>
            <a:endParaRPr lang="en-US" sz="1968" dirty="0">
              <a:solidFill>
                <a:srgbClr val="444440"/>
              </a:solidFill>
              <a:latin typeface="Open Sans Light Bold"/>
            </a:endParaRPr>
          </a:p>
          <a:p>
            <a:pPr algn="ctr">
              <a:lnSpc>
                <a:spcPts val="2755"/>
              </a:lnSpc>
            </a:pPr>
            <a:endParaRPr lang="en-US" sz="1968" dirty="0">
              <a:solidFill>
                <a:srgbClr val="444440"/>
              </a:solidFill>
              <a:latin typeface="Open Sans Light Bold"/>
            </a:endParaRPr>
          </a:p>
          <a:p>
            <a:pPr algn="ctr">
              <a:lnSpc>
                <a:spcPts val="2755"/>
              </a:lnSpc>
            </a:pPr>
            <a:endParaRPr lang="en-US" sz="1968" dirty="0">
              <a:solidFill>
                <a:srgbClr val="444440"/>
              </a:solidFill>
              <a:latin typeface="Open Sans Light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298532" y="5309430"/>
            <a:ext cx="3303390" cy="1770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5"/>
              </a:lnSpc>
            </a:pPr>
            <a:endParaRPr dirty="0"/>
          </a:p>
          <a:p>
            <a:pPr algn="ctr">
              <a:lnSpc>
                <a:spcPts val="2755"/>
              </a:lnSpc>
            </a:pPr>
            <a:endParaRPr dirty="0"/>
          </a:p>
          <a:p>
            <a:pPr algn="ctr">
              <a:lnSpc>
                <a:spcPts val="2755"/>
              </a:lnSpc>
            </a:pPr>
            <a:r>
              <a:rPr lang="en-US" sz="1968" dirty="0">
                <a:solidFill>
                  <a:srgbClr val="444440"/>
                </a:solidFill>
                <a:latin typeface="Open Sans Light Bold"/>
              </a:rPr>
              <a:t>Loss of skills</a:t>
            </a:r>
          </a:p>
          <a:p>
            <a:pPr algn="ctr">
              <a:lnSpc>
                <a:spcPts val="2755"/>
              </a:lnSpc>
            </a:pPr>
            <a:endParaRPr lang="en-US" sz="1968" dirty="0">
              <a:solidFill>
                <a:srgbClr val="444440"/>
              </a:solidFill>
              <a:latin typeface="Open Sans Light Bold"/>
            </a:endParaRPr>
          </a:p>
          <a:p>
            <a:pPr algn="ctr">
              <a:lnSpc>
                <a:spcPts val="2755"/>
              </a:lnSpc>
            </a:pPr>
            <a:endParaRPr lang="en-US" sz="1968" dirty="0">
              <a:solidFill>
                <a:srgbClr val="444440"/>
              </a:solidFill>
              <a:latin typeface="Open Sans Light Bold"/>
            </a:endParaRP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376D8112-631C-4336-A55E-B394963D258A}"/>
              </a:ext>
            </a:extLst>
          </p:cNvPr>
          <p:cNvSpPr txBox="1"/>
          <p:nvPr/>
        </p:nvSpPr>
        <p:spPr>
          <a:xfrm>
            <a:off x="498634" y="347882"/>
            <a:ext cx="8756331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2"/>
              </a:lnSpc>
              <a:spcBef>
                <a:spcPct val="0"/>
              </a:spcBef>
            </a:pPr>
            <a:r>
              <a:rPr lang="en-US" sz="4000" spc="244" dirty="0">
                <a:solidFill>
                  <a:srgbClr val="444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CONSEQUENCES OF UNEMPLOYMENT</a:t>
            </a:r>
          </a:p>
        </p:txBody>
      </p:sp>
      <p:sp>
        <p:nvSpPr>
          <p:cNvPr id="18" name="Zástupný symbol pro číslo snímku 17">
            <a:extLst>
              <a:ext uri="{FF2B5EF4-FFF2-40B4-BE49-F238E27FC236}">
                <a16:creationId xmlns:a16="http://schemas.microsoft.com/office/drawing/2014/main" id="{6339E9C8-6AD4-B34D-A5C9-8BEAA753C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15102" y="687168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876800" y="0"/>
            <a:ext cx="4858636" cy="7337212"/>
          </a:xfrm>
          <a:prstGeom prst="rect">
            <a:avLst/>
          </a:prstGeom>
        </p:spPr>
      </p:pic>
      <p:sp>
        <p:nvSpPr>
          <p:cNvPr id="3" name="TextBox 20">
            <a:extLst>
              <a:ext uri="{FF2B5EF4-FFF2-40B4-BE49-F238E27FC236}">
                <a16:creationId xmlns:a16="http://schemas.microsoft.com/office/drawing/2014/main" id="{8A7F27EA-9282-CDE3-352B-990E648FC1B2}"/>
              </a:ext>
            </a:extLst>
          </p:cNvPr>
          <p:cNvSpPr txBox="1"/>
          <p:nvPr/>
        </p:nvSpPr>
        <p:spPr>
          <a:xfrm>
            <a:off x="-61568" y="2447527"/>
            <a:ext cx="4572000" cy="923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463"/>
              </a:lnSpc>
            </a:pPr>
            <a:r>
              <a:rPr lang="cs-CZ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UNEMPLOYMENT RATE</a:t>
            </a:r>
            <a:endParaRPr lang="en-US" sz="4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F39FD806-66E1-1D40-6A26-CAD207077789}"/>
              </a:ext>
            </a:extLst>
          </p:cNvPr>
          <p:cNvSpPr txBox="1"/>
          <p:nvPr/>
        </p:nvSpPr>
        <p:spPr>
          <a:xfrm>
            <a:off x="5029200" y="1295400"/>
            <a:ext cx="4343400" cy="4219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4319"/>
              </a:lnSpc>
              <a:buFont typeface="Courier New" panose="02070309020205020404" pitchFamily="49" charset="0"/>
              <a:buChar char="o"/>
            </a:pPr>
            <a:r>
              <a:rPr lang="cs-CZ" sz="2400" dirty="0" err="1">
                <a:solidFill>
                  <a:srgbClr val="000000"/>
                </a:solidFill>
                <a:latin typeface="Open Sans Light"/>
              </a:rPr>
              <a:t>Unemployment</a:t>
            </a:r>
            <a:r>
              <a:rPr lang="cs-CZ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Open Sans Light"/>
              </a:rPr>
              <a:t>is</a:t>
            </a:r>
            <a:r>
              <a:rPr lang="cs-CZ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Open Sans Light"/>
              </a:rPr>
              <a:t>measured</a:t>
            </a:r>
            <a:r>
              <a:rPr lang="cs-CZ" sz="2400" dirty="0">
                <a:solidFill>
                  <a:srgbClr val="000000"/>
                </a:solidFill>
                <a:latin typeface="Open Sans Light"/>
              </a:rPr>
              <a:t> by </a:t>
            </a:r>
            <a:r>
              <a:rPr lang="cs-CZ" sz="2400" dirty="0" err="1">
                <a:solidFill>
                  <a:srgbClr val="000000"/>
                </a:solidFill>
                <a:latin typeface="Open Sans Light"/>
              </a:rPr>
              <a:t>the</a:t>
            </a:r>
            <a:r>
              <a:rPr lang="cs-CZ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Open Sans Light"/>
              </a:rPr>
              <a:t>unemployment</a:t>
            </a:r>
            <a:r>
              <a:rPr lang="cs-CZ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Open Sans Light"/>
              </a:rPr>
              <a:t>rate</a:t>
            </a:r>
            <a:endParaRPr lang="cs-CZ" sz="2400" dirty="0">
              <a:solidFill>
                <a:srgbClr val="000000"/>
              </a:solidFill>
              <a:latin typeface="Open Sans Light"/>
            </a:endParaRPr>
          </a:p>
          <a:p>
            <a:pPr marL="342900" indent="-342900">
              <a:lnSpc>
                <a:spcPts val="4319"/>
              </a:lnSpc>
              <a:buFont typeface="Courier New" panose="02070309020205020404" pitchFamily="49" charset="0"/>
              <a:buChar char="o"/>
            </a:pPr>
            <a:endParaRPr lang="cs-CZ" sz="2400" dirty="0">
              <a:solidFill>
                <a:srgbClr val="000000"/>
              </a:solidFill>
              <a:latin typeface="Open Sans Light"/>
            </a:endParaRPr>
          </a:p>
          <a:p>
            <a:pPr marL="342900" indent="-342900">
              <a:lnSpc>
                <a:spcPts val="4319"/>
              </a:lnSpc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00000"/>
                </a:solidFill>
                <a:latin typeface="Open Sans Light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s the proportion of the unemployed to all persons able to work</a:t>
            </a:r>
            <a:r>
              <a:rPr lang="cs-CZ" sz="2400" dirty="0">
                <a:solidFill>
                  <a:srgbClr val="000000"/>
                </a:solidFill>
                <a:latin typeface="Open Sans Light"/>
              </a:rPr>
              <a:t> (</a:t>
            </a:r>
            <a:r>
              <a:rPr lang="cs-CZ" sz="2400" dirty="0" err="1">
                <a:solidFill>
                  <a:srgbClr val="000000"/>
                </a:solidFill>
                <a:latin typeface="Open Sans Light"/>
              </a:rPr>
              <a:t>employed</a:t>
            </a:r>
            <a:r>
              <a:rPr lang="cs-CZ" sz="2400" dirty="0">
                <a:solidFill>
                  <a:srgbClr val="000000"/>
                </a:solidFill>
                <a:latin typeface="Open Sans Light"/>
              </a:rPr>
              <a:t> and </a:t>
            </a:r>
            <a:r>
              <a:rPr lang="cs-CZ" sz="2400" dirty="0" err="1">
                <a:solidFill>
                  <a:srgbClr val="000000"/>
                </a:solidFill>
                <a:latin typeface="Open Sans Light"/>
              </a:rPr>
              <a:t>unemployed</a:t>
            </a:r>
            <a:r>
              <a:rPr lang="cs-CZ" sz="2400" dirty="0">
                <a:solidFill>
                  <a:srgbClr val="000000"/>
                </a:solidFill>
                <a:latin typeface="Open Sans Light"/>
              </a:rPr>
              <a:t>)</a:t>
            </a:r>
            <a:endParaRPr lang="en-US" sz="2400" dirty="0">
              <a:solidFill>
                <a:srgbClr val="000000"/>
              </a:solidFill>
              <a:latin typeface="Open Sans Light"/>
            </a:endParaRPr>
          </a:p>
          <a:p>
            <a:pPr algn="r">
              <a:lnSpc>
                <a:spcPts val="2847"/>
              </a:lnSpc>
            </a:pPr>
            <a:endParaRPr lang="en-US" sz="2347" dirty="0">
              <a:solidFill>
                <a:srgbClr val="000000"/>
              </a:solidFill>
              <a:latin typeface="Open Sans Ligh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BA95788-0DA0-E2A4-9D4E-337F62623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495800"/>
            <a:ext cx="3458263" cy="2420784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08E934-35AD-B24D-B1CB-6B31BA539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91400" y="680990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7333308"/>
            <a:chOff x="0" y="0"/>
            <a:chExt cx="35647425" cy="268017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647424" cy="26801750"/>
            </a:xfrm>
            <a:custGeom>
              <a:avLst/>
              <a:gdLst/>
              <a:ahLst/>
              <a:cxnLst/>
              <a:rect l="l" t="t" r="r" b="b"/>
              <a:pathLst>
                <a:path w="35647424" h="26801750">
                  <a:moveTo>
                    <a:pt x="35421364" y="0"/>
                  </a:moveTo>
                  <a:lnTo>
                    <a:pt x="0" y="0"/>
                  </a:lnTo>
                  <a:lnTo>
                    <a:pt x="0" y="26801750"/>
                  </a:lnTo>
                  <a:lnTo>
                    <a:pt x="35647424" y="26801750"/>
                  </a:lnTo>
                  <a:lnTo>
                    <a:pt x="35647424" y="0"/>
                  </a:lnTo>
                  <a:lnTo>
                    <a:pt x="35421364" y="0"/>
                  </a:lnTo>
                  <a:close/>
                  <a:moveTo>
                    <a:pt x="35421364" y="26575693"/>
                  </a:moveTo>
                  <a:lnTo>
                    <a:pt x="228600" y="26575693"/>
                  </a:lnTo>
                  <a:lnTo>
                    <a:pt x="228600" y="228600"/>
                  </a:lnTo>
                  <a:lnTo>
                    <a:pt x="35421364" y="228600"/>
                  </a:lnTo>
                  <a:lnTo>
                    <a:pt x="35421364" y="26575693"/>
                  </a:lnTo>
                  <a:close/>
                </a:path>
              </a:pathLst>
            </a:custGeom>
            <a:solidFill>
              <a:srgbClr val="FFCE41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/>
          <a:srcRect t="13925" b="6260"/>
          <a:stretch/>
        </p:blipFill>
        <p:spPr>
          <a:xfrm>
            <a:off x="304800" y="1600200"/>
            <a:ext cx="9379917" cy="5287424"/>
          </a:xfrm>
          <a:prstGeom prst="rect">
            <a:avLst/>
          </a:prstGeom>
        </p:spPr>
      </p:pic>
      <p:sp>
        <p:nvSpPr>
          <p:cNvPr id="5" name="TextBox 18">
            <a:extLst>
              <a:ext uri="{FF2B5EF4-FFF2-40B4-BE49-F238E27FC236}">
                <a16:creationId xmlns:a16="http://schemas.microsoft.com/office/drawing/2014/main" id="{C23A310A-3DFF-F4EE-01DD-B97390AB2039}"/>
              </a:ext>
            </a:extLst>
          </p:cNvPr>
          <p:cNvSpPr txBox="1"/>
          <p:nvPr/>
        </p:nvSpPr>
        <p:spPr>
          <a:xfrm>
            <a:off x="540069" y="362967"/>
            <a:ext cx="8756331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2"/>
              </a:lnSpc>
              <a:spcBef>
                <a:spcPct val="0"/>
              </a:spcBef>
            </a:pPr>
            <a:r>
              <a:rPr lang="cs-CZ" sz="3600" spc="244" dirty="0">
                <a:solidFill>
                  <a:srgbClr val="444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UNEMPLOYMENT RATE 2021</a:t>
            </a:r>
            <a:endParaRPr lang="en-US" sz="3600" spc="244" dirty="0">
              <a:solidFill>
                <a:srgbClr val="4444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8E0460-FB98-EC48-8E6B-FF0824BB2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91400" y="674534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7333308"/>
            <a:chOff x="0" y="0"/>
            <a:chExt cx="35647425" cy="268017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647424" cy="26801750"/>
            </a:xfrm>
            <a:custGeom>
              <a:avLst/>
              <a:gdLst/>
              <a:ahLst/>
              <a:cxnLst/>
              <a:rect l="l" t="t" r="r" b="b"/>
              <a:pathLst>
                <a:path w="35647424" h="26801750">
                  <a:moveTo>
                    <a:pt x="35421364" y="0"/>
                  </a:moveTo>
                  <a:lnTo>
                    <a:pt x="0" y="0"/>
                  </a:lnTo>
                  <a:lnTo>
                    <a:pt x="0" y="26801750"/>
                  </a:lnTo>
                  <a:lnTo>
                    <a:pt x="35647424" y="26801750"/>
                  </a:lnTo>
                  <a:lnTo>
                    <a:pt x="35647424" y="0"/>
                  </a:lnTo>
                  <a:lnTo>
                    <a:pt x="35421364" y="0"/>
                  </a:lnTo>
                  <a:close/>
                  <a:moveTo>
                    <a:pt x="35421364" y="26575693"/>
                  </a:moveTo>
                  <a:lnTo>
                    <a:pt x="228600" y="26575693"/>
                  </a:lnTo>
                  <a:lnTo>
                    <a:pt x="228600" y="228600"/>
                  </a:lnTo>
                  <a:lnTo>
                    <a:pt x="35421364" y="228600"/>
                  </a:lnTo>
                  <a:lnTo>
                    <a:pt x="35421364" y="26575693"/>
                  </a:lnTo>
                  <a:close/>
                </a:path>
              </a:pathLst>
            </a:custGeom>
            <a:solidFill>
              <a:srgbClr val="FFCE41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882883" y="383890"/>
            <a:ext cx="5987835" cy="1820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3"/>
              </a:lnSpc>
              <a:spcBef>
                <a:spcPct val="0"/>
              </a:spcBef>
            </a:pPr>
            <a:r>
              <a:rPr lang="en-US" sz="3600" spc="27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UNEMPLOYMENT IN THE CZECH REPUBLIC BY YEAR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B469693-5DD9-41B6-A9ED-4F51991530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0491811"/>
              </p:ext>
            </p:extLst>
          </p:nvPr>
        </p:nvGraphicFramePr>
        <p:xfrm>
          <a:off x="533400" y="2197100"/>
          <a:ext cx="8610600" cy="488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1E0B9AE-9F0A-9D40-AE16-F6FEE0C6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91400" y="672773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7333308"/>
            <a:chOff x="0" y="0"/>
            <a:chExt cx="35647425" cy="268017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647424" cy="26801750"/>
            </a:xfrm>
            <a:custGeom>
              <a:avLst/>
              <a:gdLst/>
              <a:ahLst/>
              <a:cxnLst/>
              <a:rect l="l" t="t" r="r" b="b"/>
              <a:pathLst>
                <a:path w="35647424" h="26801750">
                  <a:moveTo>
                    <a:pt x="35421364" y="0"/>
                  </a:moveTo>
                  <a:lnTo>
                    <a:pt x="0" y="0"/>
                  </a:lnTo>
                  <a:lnTo>
                    <a:pt x="0" y="26801750"/>
                  </a:lnTo>
                  <a:lnTo>
                    <a:pt x="35647424" y="26801750"/>
                  </a:lnTo>
                  <a:lnTo>
                    <a:pt x="35647424" y="0"/>
                  </a:lnTo>
                  <a:lnTo>
                    <a:pt x="35421364" y="0"/>
                  </a:lnTo>
                  <a:close/>
                  <a:moveTo>
                    <a:pt x="35421364" y="26575693"/>
                  </a:moveTo>
                  <a:lnTo>
                    <a:pt x="228600" y="26575693"/>
                  </a:lnTo>
                  <a:lnTo>
                    <a:pt x="228600" y="228600"/>
                  </a:lnTo>
                  <a:lnTo>
                    <a:pt x="35421364" y="228600"/>
                  </a:lnTo>
                  <a:lnTo>
                    <a:pt x="35421364" y="26575693"/>
                  </a:lnTo>
                  <a:close/>
                </a:path>
              </a:pathLst>
            </a:custGeom>
            <a:solidFill>
              <a:srgbClr val="FFCE41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882883" y="383890"/>
            <a:ext cx="5987835" cy="1820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3"/>
              </a:lnSpc>
              <a:spcBef>
                <a:spcPct val="0"/>
              </a:spcBef>
            </a:pPr>
            <a:r>
              <a:rPr lang="en-US" sz="3600" spc="27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UNEMPLOYMENT IN THE CZECH REPUBLIC BY YEAR 2021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7778A755-F918-4C0F-9471-64F657E7BF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4689532"/>
              </p:ext>
            </p:extLst>
          </p:nvPr>
        </p:nvGraphicFramePr>
        <p:xfrm>
          <a:off x="838200" y="2204658"/>
          <a:ext cx="8305800" cy="5110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A28787-8AC7-9B45-96FF-F74BF0B80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91400" y="67056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49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" y="-114300"/>
            <a:ext cx="9982200" cy="7543800"/>
            <a:chOff x="0" y="0"/>
            <a:chExt cx="13309600" cy="100584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15000"/>
            </a:blip>
            <a:srcRect l="5837" r="5837"/>
            <a:stretch>
              <a:fillRect/>
            </a:stretch>
          </p:blipFill>
          <p:spPr>
            <a:xfrm>
              <a:off x="0" y="0"/>
              <a:ext cx="13309600" cy="100584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1643190" y="3105076"/>
            <a:ext cx="647700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1"/>
              </a:lnSpc>
            </a:pPr>
            <a:r>
              <a:rPr lang="en-US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35258" y="6001305"/>
            <a:ext cx="941212" cy="939485"/>
            <a:chOff x="0" y="0"/>
            <a:chExt cx="6350000" cy="63398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10800000">
            <a:off x="8364059" y="370974"/>
            <a:ext cx="941212" cy="939485"/>
            <a:chOff x="0" y="0"/>
            <a:chExt cx="6350000" cy="63398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2F5E1-A0E4-B242-380A-87B37B8D8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E9180A-A2FC-36A1-50BB-3525F2865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https://en.wikipedia.org/wiki/Unemployment</a:t>
            </a:r>
            <a:endParaRPr lang="cs-CZ" sz="1800" dirty="0"/>
          </a:p>
          <a:p>
            <a:r>
              <a:rPr lang="cs-CZ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https://www.czso.cz/</a:t>
            </a:r>
            <a:endParaRPr lang="cs-CZ" sz="1800" dirty="0"/>
          </a:p>
          <a:p>
            <a:r>
              <a:rPr lang="cs-CZ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http://www.jobmanual.cz/cs/dlouhodoba-nezamestnanost.html</a:t>
            </a:r>
            <a:endParaRPr lang="cs-CZ" sz="1800" dirty="0"/>
          </a:p>
          <a:p>
            <a:r>
              <a:rPr lang="cs-CZ" sz="18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https://cs.wikipedia.org/wiki/Nezam%C4%9Bstnanost</a:t>
            </a:r>
            <a:endParaRPr lang="cs-CZ" sz="1800" dirty="0"/>
          </a:p>
          <a:p>
            <a:r>
              <a:rPr lang="cs-CZ" sz="18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https://www.miras.cz/seminarky/makroekonomie-n10-nezamestnanost.php</a:t>
            </a:r>
            <a:endParaRPr lang="cs-CZ" sz="1800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6C732D-ECC3-4B47-96F1-A2DA9CC22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99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8995" y="655320"/>
            <a:ext cx="8575611" cy="661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2"/>
              </a:lnSpc>
            </a:pPr>
            <a:r>
              <a:rPr lang="en-US" sz="4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03692" y="1219200"/>
            <a:ext cx="7346216" cy="5068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69"/>
              </a:lnSpc>
              <a:spcBef>
                <a:spcPct val="0"/>
              </a:spcBef>
            </a:pPr>
            <a:r>
              <a:rPr lang="en-US" spc="3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UNEMPLOYMENT</a:t>
            </a:r>
          </a:p>
          <a:p>
            <a:pPr algn="ctr">
              <a:lnSpc>
                <a:spcPts val="6769"/>
              </a:lnSpc>
              <a:spcBef>
                <a:spcPct val="0"/>
              </a:spcBef>
            </a:pPr>
            <a:r>
              <a:rPr lang="en-US" spc="3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TYPES OF UNEMPLOYMENT</a:t>
            </a:r>
          </a:p>
          <a:p>
            <a:pPr algn="ctr">
              <a:lnSpc>
                <a:spcPts val="6769"/>
              </a:lnSpc>
              <a:spcBef>
                <a:spcPct val="0"/>
              </a:spcBef>
            </a:pPr>
            <a:r>
              <a:rPr lang="en-US" spc="3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CAUSES OF UNEMPLOYMENT</a:t>
            </a:r>
          </a:p>
          <a:p>
            <a:pPr algn="ctr">
              <a:lnSpc>
                <a:spcPts val="6769"/>
              </a:lnSpc>
              <a:spcBef>
                <a:spcPct val="0"/>
              </a:spcBef>
            </a:pPr>
            <a:r>
              <a:rPr lang="en-US" spc="3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RISK GROUP OF UNEMPLOYMENT</a:t>
            </a:r>
          </a:p>
          <a:p>
            <a:pPr algn="ctr">
              <a:lnSpc>
                <a:spcPts val="6769"/>
              </a:lnSpc>
              <a:spcBef>
                <a:spcPct val="0"/>
              </a:spcBef>
            </a:pPr>
            <a:r>
              <a:rPr lang="en-US" spc="3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CONSEQENCES OF UNEMPLOYMENT</a:t>
            </a:r>
          </a:p>
          <a:p>
            <a:pPr algn="ctr">
              <a:lnSpc>
                <a:spcPts val="6769"/>
              </a:lnSpc>
              <a:spcBef>
                <a:spcPct val="0"/>
              </a:spcBef>
            </a:pPr>
            <a:r>
              <a:rPr lang="en-US" spc="3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GRAPHS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29C23E-C6C3-BC4D-9AD8-46F8BE78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67600" y="6781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66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920783" y="2770240"/>
            <a:ext cx="4023973" cy="402397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0160" y="10160"/>
              <a:ext cx="6329680" cy="6329680"/>
            </a:xfrm>
            <a:custGeom>
              <a:avLst/>
              <a:gdLst/>
              <a:ahLst/>
              <a:cxnLst/>
              <a:rect l="l" t="t" r="r" b="b"/>
              <a:pathLst>
                <a:path w="6329680" h="6329680">
                  <a:moveTo>
                    <a:pt x="3164840" y="6329680"/>
                  </a:moveTo>
                  <a:cubicBezTo>
                    <a:pt x="2319020" y="6329680"/>
                    <a:pt x="1524000" y="6000750"/>
                    <a:pt x="927100" y="5402580"/>
                  </a:cubicBezTo>
                  <a:cubicBezTo>
                    <a:pt x="328930" y="4804410"/>
                    <a:pt x="0" y="4009390"/>
                    <a:pt x="0" y="3164840"/>
                  </a:cubicBezTo>
                  <a:cubicBezTo>
                    <a:pt x="0" y="2319020"/>
                    <a:pt x="328930" y="1524000"/>
                    <a:pt x="927100" y="927100"/>
                  </a:cubicBezTo>
                  <a:cubicBezTo>
                    <a:pt x="1525270" y="328930"/>
                    <a:pt x="2320290" y="0"/>
                    <a:pt x="3164840" y="0"/>
                  </a:cubicBezTo>
                  <a:cubicBezTo>
                    <a:pt x="4010660" y="0"/>
                    <a:pt x="4805680" y="328930"/>
                    <a:pt x="5402580" y="927100"/>
                  </a:cubicBezTo>
                  <a:cubicBezTo>
                    <a:pt x="6000750" y="1525270"/>
                    <a:pt x="6329680" y="2320290"/>
                    <a:pt x="6329680" y="3164840"/>
                  </a:cubicBezTo>
                  <a:cubicBezTo>
                    <a:pt x="6329680" y="4010660"/>
                    <a:pt x="6000750" y="4805680"/>
                    <a:pt x="5402580" y="5402580"/>
                  </a:cubicBezTo>
                  <a:cubicBezTo>
                    <a:pt x="4805680" y="6000750"/>
                    <a:pt x="4010660" y="6329680"/>
                    <a:pt x="3164840" y="6329680"/>
                  </a:cubicBezTo>
                  <a:close/>
                  <a:moveTo>
                    <a:pt x="3164840" y="254000"/>
                  </a:moveTo>
                  <a:cubicBezTo>
                    <a:pt x="2387600" y="254000"/>
                    <a:pt x="1656080" y="556260"/>
                    <a:pt x="1106170" y="1106170"/>
                  </a:cubicBezTo>
                  <a:cubicBezTo>
                    <a:pt x="556260" y="1656080"/>
                    <a:pt x="254000" y="2387600"/>
                    <a:pt x="254000" y="3164840"/>
                  </a:cubicBezTo>
                  <a:cubicBezTo>
                    <a:pt x="254000" y="3942080"/>
                    <a:pt x="556260" y="4673600"/>
                    <a:pt x="1106170" y="5223510"/>
                  </a:cubicBezTo>
                  <a:cubicBezTo>
                    <a:pt x="1656080" y="5773420"/>
                    <a:pt x="2387600" y="6075680"/>
                    <a:pt x="3164840" y="6075680"/>
                  </a:cubicBezTo>
                  <a:cubicBezTo>
                    <a:pt x="3942080" y="6075680"/>
                    <a:pt x="4673600" y="5773420"/>
                    <a:pt x="5223510" y="5223510"/>
                  </a:cubicBezTo>
                  <a:cubicBezTo>
                    <a:pt x="5773420" y="4673600"/>
                    <a:pt x="6075680" y="3942080"/>
                    <a:pt x="6075680" y="3164840"/>
                  </a:cubicBezTo>
                  <a:cubicBezTo>
                    <a:pt x="6075680" y="2387600"/>
                    <a:pt x="5773420" y="1656080"/>
                    <a:pt x="5223510" y="1106170"/>
                  </a:cubicBezTo>
                  <a:cubicBezTo>
                    <a:pt x="4673600" y="556260"/>
                    <a:pt x="3942080" y="254000"/>
                    <a:pt x="3164840" y="2540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0" y="1984043"/>
            <a:ext cx="4349085" cy="4349086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9895" r="-29895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5400000">
            <a:off x="8439776" y="6021392"/>
            <a:ext cx="941212" cy="939485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784143" y="451496"/>
            <a:ext cx="6477000" cy="829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761"/>
              </a:lnSpc>
            </a:pPr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UNEMPLOYMENT</a:t>
            </a:r>
            <a:endParaRPr lang="en-US" sz="483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784143" y="1247011"/>
            <a:ext cx="6477000" cy="273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53"/>
              </a:lnSpc>
            </a:pPr>
            <a:r>
              <a:rPr lang="en-US" sz="1609" spc="321" dirty="0">
                <a:solidFill>
                  <a:srgbClr val="FFFFFF"/>
                </a:solidFill>
                <a:latin typeface="Open Sans"/>
              </a:rPr>
              <a:t>WHAT IT MEANS?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49085" y="2596601"/>
            <a:ext cx="4913537" cy="2145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19"/>
              </a:lnSpc>
            </a:pPr>
            <a:r>
              <a:rPr lang="en-US" sz="2347" dirty="0">
                <a:solidFill>
                  <a:srgbClr val="000000"/>
                </a:solidFill>
                <a:latin typeface="Open Sans Light"/>
              </a:rPr>
              <a:t>The term unemployment refers to a situation where a person actively searches for employment but is unable to find work. 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1DF831C-01E1-7941-B4D9-536BD1BCB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2940" y="677917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4754207"/>
            <a:ext cx="2558510" cy="255851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E41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84200" y="835602"/>
            <a:ext cx="721344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383"/>
              </a:lnSpc>
            </a:pPr>
            <a:r>
              <a:rPr lang="en-US" sz="4800" spc="307" dirty="0">
                <a:solidFill>
                  <a:srgbClr val="444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UNEMPLOYED</a:t>
            </a:r>
            <a:endParaRPr lang="en-US" sz="4000" spc="307" dirty="0">
              <a:solidFill>
                <a:srgbClr val="4444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43000" y="2045192"/>
            <a:ext cx="7543800" cy="279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694"/>
              </a:lnSpc>
            </a:pPr>
            <a:r>
              <a:rPr lang="en-US" sz="2400" dirty="0">
                <a:solidFill>
                  <a:srgbClr val="444440"/>
                </a:solidFill>
                <a:latin typeface="Open Sans Light"/>
              </a:rPr>
              <a:t>A person older than 15 years, looking for work, ready to start work within 14 days at the latest.</a:t>
            </a:r>
          </a:p>
          <a:p>
            <a:pPr algn="r">
              <a:lnSpc>
                <a:spcPts val="3694"/>
              </a:lnSpc>
            </a:pPr>
            <a:r>
              <a:rPr lang="en-US" sz="2400" dirty="0">
                <a:solidFill>
                  <a:srgbClr val="444440"/>
                </a:solidFill>
                <a:latin typeface="Open Sans Light"/>
              </a:rPr>
              <a:t>A person registered at the Labor Office.</a:t>
            </a:r>
          </a:p>
          <a:p>
            <a:pPr algn="r">
              <a:lnSpc>
                <a:spcPts val="3694"/>
              </a:lnSpc>
            </a:pPr>
            <a:r>
              <a:rPr lang="en-US" sz="2400" dirty="0">
                <a:solidFill>
                  <a:srgbClr val="444440"/>
                </a:solidFill>
                <a:latin typeface="Open Sans Light"/>
              </a:rPr>
              <a:t>Does not have a paid employment or self-employment.</a:t>
            </a:r>
          </a:p>
          <a:p>
            <a:pPr algn="r">
              <a:lnSpc>
                <a:spcPts val="3694"/>
              </a:lnSpc>
            </a:pPr>
            <a:endParaRPr lang="en-US" sz="2008" dirty="0">
              <a:solidFill>
                <a:srgbClr val="444440"/>
              </a:solidFill>
              <a:latin typeface="Open Sans Light"/>
            </a:endParaRPr>
          </a:p>
          <a:p>
            <a:pPr algn="r">
              <a:lnSpc>
                <a:spcPts val="3694"/>
              </a:lnSpc>
            </a:pPr>
            <a:endParaRPr lang="en-US" sz="2008" dirty="0">
              <a:solidFill>
                <a:srgbClr val="444440"/>
              </a:solidFill>
              <a:latin typeface="Open Sans Light"/>
            </a:endParaRP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 rot="-10800000">
            <a:off x="7388589" y="0"/>
            <a:ext cx="2471477" cy="2471477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E41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629521" y="4207763"/>
            <a:ext cx="3518138" cy="2926080"/>
          </a:xfrm>
          <a:prstGeom prst="rect">
            <a:avLst/>
          </a:prstGeom>
        </p:spPr>
      </p:pic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E4E2A7D-50B6-854E-92E5-96C753DD9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88589" y="680030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8995" y="655320"/>
            <a:ext cx="8575611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2"/>
              </a:lnSpc>
            </a:pP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UNEMPLOYMENT</a:t>
            </a:r>
            <a:endParaRPr lang="en-US" sz="4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92416" y="2126636"/>
            <a:ext cx="6767631" cy="3432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9"/>
              </a:lnSpc>
              <a:spcBef>
                <a:spcPct val="0"/>
              </a:spcBef>
            </a:pPr>
            <a:r>
              <a:rPr lang="en-US" sz="5400" spc="38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FRICTIONAL</a:t>
            </a:r>
          </a:p>
          <a:p>
            <a:pPr algn="ctr">
              <a:lnSpc>
                <a:spcPts val="6769"/>
              </a:lnSpc>
              <a:spcBef>
                <a:spcPct val="0"/>
              </a:spcBef>
            </a:pPr>
            <a:r>
              <a:rPr lang="en-US" sz="5400" spc="38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SEASONAL</a:t>
            </a:r>
          </a:p>
          <a:p>
            <a:pPr algn="ctr">
              <a:lnSpc>
                <a:spcPts val="6769"/>
              </a:lnSpc>
              <a:spcBef>
                <a:spcPct val="0"/>
              </a:spcBef>
            </a:pPr>
            <a:r>
              <a:rPr lang="en-US" sz="5400" spc="38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CYCLICAL</a:t>
            </a:r>
          </a:p>
          <a:p>
            <a:pPr algn="ctr">
              <a:lnSpc>
                <a:spcPts val="6769"/>
              </a:lnSpc>
              <a:spcBef>
                <a:spcPct val="0"/>
              </a:spcBef>
            </a:pPr>
            <a:r>
              <a:rPr lang="en-US" sz="5400" spc="38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STRUCTURAL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29C23E-C6C3-BC4D-9AD8-46F8BE78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67600" y="6781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2400" y="-710211"/>
            <a:ext cx="9981059" cy="7429500"/>
            <a:chOff x="0" y="0"/>
            <a:chExt cx="13308078" cy="990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10999"/>
            </a:blip>
            <a:srcRect l="12215" r="12215"/>
            <a:stretch>
              <a:fillRect/>
            </a:stretch>
          </p:blipFill>
          <p:spPr>
            <a:xfrm>
              <a:off x="0" y="0"/>
              <a:ext cx="13308078" cy="990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768350" y="1771650"/>
            <a:ext cx="3612205" cy="4889563"/>
            <a:chOff x="0" y="0"/>
            <a:chExt cx="15719137" cy="2127778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719137" cy="21277782"/>
            </a:xfrm>
            <a:custGeom>
              <a:avLst/>
              <a:gdLst/>
              <a:ahLst/>
              <a:cxnLst/>
              <a:rect l="l" t="t" r="r" b="b"/>
              <a:pathLst>
                <a:path w="15719137" h="21277782">
                  <a:moveTo>
                    <a:pt x="15493078" y="0"/>
                  </a:moveTo>
                  <a:lnTo>
                    <a:pt x="0" y="0"/>
                  </a:lnTo>
                  <a:lnTo>
                    <a:pt x="0" y="21277782"/>
                  </a:lnTo>
                  <a:lnTo>
                    <a:pt x="15719137" y="21277782"/>
                  </a:lnTo>
                  <a:lnTo>
                    <a:pt x="15719137" y="0"/>
                  </a:lnTo>
                  <a:lnTo>
                    <a:pt x="15493076" y="0"/>
                  </a:lnTo>
                  <a:close/>
                  <a:moveTo>
                    <a:pt x="15493078" y="21051723"/>
                  </a:moveTo>
                  <a:lnTo>
                    <a:pt x="228600" y="21051723"/>
                  </a:lnTo>
                  <a:lnTo>
                    <a:pt x="228600" y="228600"/>
                  </a:lnTo>
                  <a:lnTo>
                    <a:pt x="15493078" y="228600"/>
                  </a:lnTo>
                  <a:lnTo>
                    <a:pt x="15493078" y="21051723"/>
                  </a:lnTo>
                  <a:close/>
                </a:path>
              </a:pathLst>
            </a:custGeom>
            <a:solidFill>
              <a:srgbClr val="FFCE41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5359400" y="1771650"/>
            <a:ext cx="3612206" cy="4889535"/>
            <a:chOff x="0" y="0"/>
            <a:chExt cx="15719137" cy="212776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719137" cy="21277652"/>
            </a:xfrm>
            <a:custGeom>
              <a:avLst/>
              <a:gdLst/>
              <a:ahLst/>
              <a:cxnLst/>
              <a:rect l="l" t="t" r="r" b="b"/>
              <a:pathLst>
                <a:path w="15719137" h="21277652">
                  <a:moveTo>
                    <a:pt x="15493078" y="0"/>
                  </a:moveTo>
                  <a:lnTo>
                    <a:pt x="0" y="0"/>
                  </a:lnTo>
                  <a:lnTo>
                    <a:pt x="0" y="21277652"/>
                  </a:lnTo>
                  <a:lnTo>
                    <a:pt x="15719137" y="21277652"/>
                  </a:lnTo>
                  <a:lnTo>
                    <a:pt x="15719137" y="0"/>
                  </a:lnTo>
                  <a:lnTo>
                    <a:pt x="15493076" y="0"/>
                  </a:lnTo>
                  <a:close/>
                  <a:moveTo>
                    <a:pt x="15493078" y="21051593"/>
                  </a:moveTo>
                  <a:lnTo>
                    <a:pt x="228600" y="21051593"/>
                  </a:lnTo>
                  <a:lnTo>
                    <a:pt x="228600" y="228600"/>
                  </a:lnTo>
                  <a:lnTo>
                    <a:pt x="15493078" y="228600"/>
                  </a:lnTo>
                  <a:lnTo>
                    <a:pt x="15493078" y="21051593"/>
                  </a:lnTo>
                  <a:close/>
                </a:path>
              </a:pathLst>
            </a:custGeom>
            <a:solidFill>
              <a:srgbClr val="FFCE41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4081" b="14081"/>
          <a:stretch>
            <a:fillRect/>
          </a:stretch>
        </p:blipFill>
        <p:spPr>
          <a:xfrm>
            <a:off x="787400" y="654050"/>
            <a:ext cx="3605089" cy="25897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87494" y="654050"/>
            <a:ext cx="3605089" cy="258977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14401" y="1530983"/>
            <a:ext cx="335280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76"/>
              </a:lnSpc>
            </a:pPr>
            <a:r>
              <a:rPr lang="en-US" sz="2800" spc="187" dirty="0">
                <a:solidFill>
                  <a:srgbClr val="444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FRICTIONAL UNEMPLOYMENT</a:t>
            </a:r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 rot="5400000">
            <a:off x="533400" y="393700"/>
            <a:ext cx="1390405" cy="1390405"/>
            <a:chOff x="0" y="0"/>
            <a:chExt cx="6350000" cy="63398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5400000">
            <a:off x="7886700" y="5549900"/>
            <a:ext cx="1390405" cy="1390405"/>
            <a:chOff x="0" y="0"/>
            <a:chExt cx="6350000" cy="63398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041063" y="3951232"/>
            <a:ext cx="3269931" cy="1826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380"/>
              </a:lnSpc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444440"/>
                </a:solidFill>
                <a:latin typeface="Open Sans Light"/>
              </a:rPr>
              <a:t>T</a:t>
            </a:r>
            <a:r>
              <a:rPr lang="en-US" dirty="0">
                <a:solidFill>
                  <a:srgbClr val="444440"/>
                </a:solidFill>
                <a:latin typeface="Open Sans Light"/>
              </a:rPr>
              <a:t>his term refers to temporary unemployment of people who are out of work for a short time while</a:t>
            </a:r>
            <a:r>
              <a:rPr lang="cs-CZ" dirty="0">
                <a:solidFill>
                  <a:srgbClr val="444440"/>
                </a:solidFill>
                <a:latin typeface="Open Sans Light"/>
              </a:rPr>
              <a:t> </a:t>
            </a:r>
            <a:r>
              <a:rPr lang="en-US" dirty="0">
                <a:solidFill>
                  <a:srgbClr val="444440"/>
                </a:solidFill>
                <a:latin typeface="Open Sans Light"/>
              </a:rPr>
              <a:t>waiting to start a new job. </a:t>
            </a:r>
            <a:endParaRPr lang="cs-CZ" dirty="0">
              <a:solidFill>
                <a:srgbClr val="444440"/>
              </a:solidFill>
              <a:latin typeface="Open Sans Light"/>
            </a:endParaRPr>
          </a:p>
          <a:p>
            <a:pPr algn="ctr">
              <a:lnSpc>
                <a:spcPts val="2380"/>
              </a:lnSpc>
            </a:pPr>
            <a:endParaRPr lang="en-US" sz="1700" dirty="0">
              <a:solidFill>
                <a:srgbClr val="444440"/>
              </a:solidFill>
              <a:latin typeface="Open Sans Ligh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499179" y="4084757"/>
            <a:ext cx="3468710" cy="21371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38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44440"/>
                </a:solidFill>
                <a:latin typeface="Open Sans Light"/>
              </a:rPr>
              <a:t>It is caused by changes in areas where the demand</a:t>
            </a:r>
            <a:r>
              <a:rPr lang="cs-CZ" dirty="0">
                <a:solidFill>
                  <a:srgbClr val="444440"/>
                </a:solidFill>
                <a:latin typeface="Open Sans Light"/>
              </a:rPr>
              <a:t> </a:t>
            </a:r>
            <a:r>
              <a:rPr lang="en-US" dirty="0">
                <a:solidFill>
                  <a:srgbClr val="444440"/>
                </a:solidFill>
                <a:latin typeface="Open Sans Light"/>
              </a:rPr>
              <a:t>for jobs rises or falls in accordance with periods of</a:t>
            </a:r>
            <a:r>
              <a:rPr lang="cs-CZ" dirty="0">
                <a:solidFill>
                  <a:srgbClr val="444440"/>
                </a:solidFill>
                <a:latin typeface="Open Sans Light"/>
              </a:rPr>
              <a:t> </a:t>
            </a:r>
            <a:r>
              <a:rPr lang="en-US" dirty="0">
                <a:solidFill>
                  <a:srgbClr val="444440"/>
                </a:solidFill>
                <a:latin typeface="Open Sans Light"/>
              </a:rPr>
              <a:t>high or low economic a</a:t>
            </a:r>
            <a:r>
              <a:rPr lang="cs-CZ" dirty="0">
                <a:solidFill>
                  <a:srgbClr val="444440"/>
                </a:solidFill>
                <a:latin typeface="Open Sans Light"/>
              </a:rPr>
              <a:t>c</a:t>
            </a:r>
            <a:r>
              <a:rPr lang="en-US" dirty="0">
                <a:solidFill>
                  <a:srgbClr val="444440"/>
                </a:solidFill>
                <a:latin typeface="Open Sans Light"/>
              </a:rPr>
              <a:t>t</a:t>
            </a:r>
            <a:r>
              <a:rPr lang="cs-CZ" dirty="0" err="1">
                <a:solidFill>
                  <a:srgbClr val="444440"/>
                </a:solidFill>
                <a:latin typeface="Open Sans Light"/>
              </a:rPr>
              <a:t>iv</a:t>
            </a:r>
            <a:r>
              <a:rPr lang="en-US" dirty="0" err="1">
                <a:solidFill>
                  <a:srgbClr val="444440"/>
                </a:solidFill>
                <a:latin typeface="Open Sans Light"/>
              </a:rPr>
              <a:t>ity</a:t>
            </a:r>
            <a:r>
              <a:rPr lang="en-US" dirty="0">
                <a:solidFill>
                  <a:srgbClr val="444440"/>
                </a:solidFill>
                <a:latin typeface="Open Sans Light"/>
              </a:rPr>
              <a:t>. </a:t>
            </a:r>
            <a:endParaRPr lang="en-US" sz="1700" dirty="0">
              <a:solidFill>
                <a:srgbClr val="444440"/>
              </a:solidFill>
              <a:latin typeface="Open Sans Light"/>
            </a:endParaRPr>
          </a:p>
          <a:p>
            <a:pPr marL="285750" indent="-285750">
              <a:lnSpc>
                <a:spcPts val="2380"/>
              </a:lnSpc>
              <a:buFont typeface="Courier New" panose="02070309020205020404" pitchFamily="49" charset="0"/>
              <a:buChar char="o"/>
            </a:pPr>
            <a:endParaRPr lang="en-US" sz="1700" dirty="0">
              <a:solidFill>
                <a:srgbClr val="444440"/>
              </a:solidFill>
              <a:latin typeface="Open Sans Light"/>
            </a:endParaRPr>
          </a:p>
          <a:p>
            <a:pPr marL="285750" indent="-285750">
              <a:lnSpc>
                <a:spcPts val="2380"/>
              </a:lnSpc>
              <a:buFont typeface="Courier New" panose="02070309020205020404" pitchFamily="49" charset="0"/>
              <a:buChar char="o"/>
            </a:pPr>
            <a:endParaRPr lang="cs-CZ" dirty="0">
              <a:solidFill>
                <a:srgbClr val="444440"/>
              </a:solidFill>
              <a:latin typeface="Open Sans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502896" y="1530983"/>
            <a:ext cx="3336303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76"/>
              </a:lnSpc>
            </a:pPr>
            <a:r>
              <a:rPr lang="en-US" sz="2800" spc="187" dirty="0">
                <a:solidFill>
                  <a:srgbClr val="444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SEASONAL UNEMPLOYMENT</a:t>
            </a:r>
          </a:p>
        </p:txBody>
      </p:sp>
      <p:sp>
        <p:nvSpPr>
          <p:cNvPr id="18" name="Zástupný symbol pro číslo snímku 17">
            <a:extLst>
              <a:ext uri="{FF2B5EF4-FFF2-40B4-BE49-F238E27FC236}">
                <a16:creationId xmlns:a16="http://schemas.microsoft.com/office/drawing/2014/main" id="{D3DB8459-305C-784F-A4C7-84DBD6E4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9123" y="6719289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" y="-114300"/>
            <a:ext cx="9981059" cy="7429500"/>
            <a:chOff x="0" y="0"/>
            <a:chExt cx="13308078" cy="990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10999"/>
            </a:blip>
            <a:srcRect l="12215" r="12215"/>
            <a:stretch>
              <a:fillRect/>
            </a:stretch>
          </p:blipFill>
          <p:spPr>
            <a:xfrm>
              <a:off x="0" y="0"/>
              <a:ext cx="13308078" cy="990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768350" y="1771650"/>
            <a:ext cx="3612205" cy="4889563"/>
            <a:chOff x="0" y="0"/>
            <a:chExt cx="15719137" cy="2127778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719137" cy="21277782"/>
            </a:xfrm>
            <a:custGeom>
              <a:avLst/>
              <a:gdLst/>
              <a:ahLst/>
              <a:cxnLst/>
              <a:rect l="l" t="t" r="r" b="b"/>
              <a:pathLst>
                <a:path w="15719137" h="21277782">
                  <a:moveTo>
                    <a:pt x="15493078" y="0"/>
                  </a:moveTo>
                  <a:lnTo>
                    <a:pt x="0" y="0"/>
                  </a:lnTo>
                  <a:lnTo>
                    <a:pt x="0" y="21277782"/>
                  </a:lnTo>
                  <a:lnTo>
                    <a:pt x="15719137" y="21277782"/>
                  </a:lnTo>
                  <a:lnTo>
                    <a:pt x="15719137" y="0"/>
                  </a:lnTo>
                  <a:lnTo>
                    <a:pt x="15493076" y="0"/>
                  </a:lnTo>
                  <a:close/>
                  <a:moveTo>
                    <a:pt x="15493078" y="21051723"/>
                  </a:moveTo>
                  <a:lnTo>
                    <a:pt x="228600" y="21051723"/>
                  </a:lnTo>
                  <a:lnTo>
                    <a:pt x="228600" y="228600"/>
                  </a:lnTo>
                  <a:lnTo>
                    <a:pt x="15493078" y="228600"/>
                  </a:lnTo>
                  <a:lnTo>
                    <a:pt x="15493078" y="21051723"/>
                  </a:lnTo>
                  <a:close/>
                </a:path>
              </a:pathLst>
            </a:custGeom>
            <a:solidFill>
              <a:srgbClr val="FFCE41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5359400" y="1771650"/>
            <a:ext cx="3612206" cy="4889535"/>
            <a:chOff x="0" y="0"/>
            <a:chExt cx="15719137" cy="212776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719137" cy="21277652"/>
            </a:xfrm>
            <a:custGeom>
              <a:avLst/>
              <a:gdLst/>
              <a:ahLst/>
              <a:cxnLst/>
              <a:rect l="l" t="t" r="r" b="b"/>
              <a:pathLst>
                <a:path w="15719137" h="21277652">
                  <a:moveTo>
                    <a:pt x="15493078" y="0"/>
                  </a:moveTo>
                  <a:lnTo>
                    <a:pt x="0" y="0"/>
                  </a:lnTo>
                  <a:lnTo>
                    <a:pt x="0" y="21277652"/>
                  </a:lnTo>
                  <a:lnTo>
                    <a:pt x="15719137" y="21277652"/>
                  </a:lnTo>
                  <a:lnTo>
                    <a:pt x="15719137" y="0"/>
                  </a:lnTo>
                  <a:lnTo>
                    <a:pt x="15493076" y="0"/>
                  </a:lnTo>
                  <a:close/>
                  <a:moveTo>
                    <a:pt x="15493078" y="21051593"/>
                  </a:moveTo>
                  <a:lnTo>
                    <a:pt x="228600" y="21051593"/>
                  </a:lnTo>
                  <a:lnTo>
                    <a:pt x="228600" y="228600"/>
                  </a:lnTo>
                  <a:lnTo>
                    <a:pt x="15493078" y="228600"/>
                  </a:lnTo>
                  <a:lnTo>
                    <a:pt x="15493078" y="21051593"/>
                  </a:lnTo>
                  <a:close/>
                </a:path>
              </a:pathLst>
            </a:custGeom>
            <a:solidFill>
              <a:srgbClr val="FFCE41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4081" b="14081"/>
          <a:stretch>
            <a:fillRect/>
          </a:stretch>
        </p:blipFill>
        <p:spPr>
          <a:xfrm>
            <a:off x="787400" y="654050"/>
            <a:ext cx="3605089" cy="25897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87494" y="654050"/>
            <a:ext cx="3605089" cy="258977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69489" y="1530983"/>
            <a:ext cx="3297711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76"/>
              </a:lnSpc>
            </a:pPr>
            <a:r>
              <a:rPr lang="en-US" sz="2800" spc="187" dirty="0">
                <a:solidFill>
                  <a:srgbClr val="444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CYCLICAL UNEMPLOYMENT</a:t>
            </a:r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 rot="5400000">
            <a:off x="533400" y="393700"/>
            <a:ext cx="1390405" cy="1390405"/>
            <a:chOff x="0" y="0"/>
            <a:chExt cx="6350000" cy="63398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5400000">
            <a:off x="7886700" y="5549900"/>
            <a:ext cx="1390405" cy="1390405"/>
            <a:chOff x="0" y="0"/>
            <a:chExt cx="6350000" cy="63398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057275" y="4170012"/>
            <a:ext cx="3209925" cy="1826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38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44440"/>
                </a:solidFill>
                <a:latin typeface="Open Sans Light"/>
              </a:rPr>
              <a:t>Is the downturn in employment caused a corresponding fluctuation in the business cycle.</a:t>
            </a:r>
            <a:endParaRPr lang="cs-CZ" dirty="0">
              <a:solidFill>
                <a:srgbClr val="444440"/>
              </a:solidFill>
              <a:latin typeface="Open Sans Light"/>
            </a:endParaRPr>
          </a:p>
          <a:p>
            <a:pPr algn="ctr">
              <a:lnSpc>
                <a:spcPts val="2380"/>
              </a:lnSpc>
            </a:pPr>
            <a:endParaRPr lang="en-US" sz="1700" dirty="0">
              <a:solidFill>
                <a:srgbClr val="444440"/>
              </a:solidFill>
              <a:latin typeface="Open Sans Light"/>
            </a:endParaRPr>
          </a:p>
          <a:p>
            <a:pPr algn="ctr">
              <a:lnSpc>
                <a:spcPts val="2380"/>
              </a:lnSpc>
            </a:pPr>
            <a:endParaRPr lang="en-US" sz="1700" dirty="0">
              <a:solidFill>
                <a:srgbClr val="444440"/>
              </a:solidFill>
              <a:latin typeface="Open Sans Ligh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627046" y="4012177"/>
            <a:ext cx="3209925" cy="1826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380"/>
              </a:lnSpc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rgbClr val="444440"/>
                </a:solidFill>
                <a:latin typeface="Open Sans Light"/>
              </a:rPr>
              <a:t>It results from the difference between the existing</a:t>
            </a:r>
            <a:r>
              <a:rPr lang="cs-CZ" sz="1700" dirty="0">
                <a:solidFill>
                  <a:srgbClr val="444440"/>
                </a:solidFill>
                <a:latin typeface="Open Sans Light"/>
              </a:rPr>
              <a:t> </a:t>
            </a:r>
            <a:r>
              <a:rPr lang="en-US" sz="1700" dirty="0">
                <a:solidFill>
                  <a:srgbClr val="444440"/>
                </a:solidFill>
                <a:latin typeface="Open Sans Light"/>
              </a:rPr>
              <a:t>qualifications of workers and the new requirements</a:t>
            </a:r>
            <a:r>
              <a:rPr lang="cs-CZ" sz="1700" dirty="0">
                <a:solidFill>
                  <a:srgbClr val="444440"/>
                </a:solidFill>
                <a:latin typeface="Open Sans Light"/>
              </a:rPr>
              <a:t> </a:t>
            </a:r>
            <a:r>
              <a:rPr lang="en-US" sz="1700" dirty="0">
                <a:solidFill>
                  <a:srgbClr val="444440"/>
                </a:solidFill>
                <a:latin typeface="Open Sans Light"/>
              </a:rPr>
              <a:t>for jobs. </a:t>
            </a:r>
          </a:p>
          <a:p>
            <a:pPr algn="ctr">
              <a:lnSpc>
                <a:spcPts val="2380"/>
              </a:lnSpc>
            </a:pPr>
            <a:endParaRPr lang="en-US" sz="1700" dirty="0">
              <a:solidFill>
                <a:srgbClr val="444440"/>
              </a:solidFill>
              <a:latin typeface="Open Sans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387494" y="1530983"/>
            <a:ext cx="3451706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76"/>
              </a:lnSpc>
            </a:pPr>
            <a:r>
              <a:rPr lang="en-US" sz="2800" spc="187" dirty="0">
                <a:solidFill>
                  <a:srgbClr val="444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 UNEMPLOYMENT</a:t>
            </a:r>
          </a:p>
        </p:txBody>
      </p:sp>
      <p:sp>
        <p:nvSpPr>
          <p:cNvPr id="18" name="Zástupný symbol pro číslo snímku 17">
            <a:extLst>
              <a:ext uri="{FF2B5EF4-FFF2-40B4-BE49-F238E27FC236}">
                <a16:creationId xmlns:a16="http://schemas.microsoft.com/office/drawing/2014/main" id="{90D844FF-69B4-6B43-8A52-5D8EA6D2D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15102" y="675774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5400000">
            <a:off x="0" y="0"/>
            <a:ext cx="2126567" cy="2126567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475083" y="674370"/>
            <a:ext cx="9652343" cy="96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3"/>
              </a:lnSpc>
            </a:pPr>
            <a:r>
              <a:rPr lang="en-US" sz="3600" spc="211" dirty="0">
                <a:solidFill>
                  <a:srgbClr val="444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VOLUNTARY AND INVOLUNTARY UNEMPLOYMENT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96302" y="2069417"/>
            <a:ext cx="7061985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7"/>
              </a:lnSpc>
            </a:pPr>
            <a:r>
              <a:rPr lang="en-US" sz="3200" dirty="0">
                <a:solidFill>
                  <a:srgbClr val="444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Voluntary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75083" y="2681935"/>
            <a:ext cx="6725957" cy="1858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3694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44440"/>
                </a:solidFill>
                <a:latin typeface="Open Sans Light"/>
              </a:rPr>
              <a:t>Termination of employment due to taking up another job</a:t>
            </a:r>
          </a:p>
          <a:p>
            <a:pPr marL="342900" indent="-342900">
              <a:lnSpc>
                <a:spcPts val="3694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44440"/>
                </a:solidFill>
                <a:latin typeface="Open Sans Light"/>
              </a:rPr>
              <a:t>Unemployed are not interested in jobs for various reasons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87091" y="4547946"/>
            <a:ext cx="7061985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7"/>
              </a:lnSpc>
            </a:pPr>
            <a:r>
              <a:rPr lang="en-US" sz="3200" dirty="0">
                <a:solidFill>
                  <a:srgbClr val="444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Involuntary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10537" y="5096082"/>
            <a:ext cx="4295775" cy="909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just">
              <a:lnSpc>
                <a:spcPts val="3694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44440"/>
                </a:solidFill>
                <a:latin typeface="Open Sans Light"/>
              </a:rPr>
              <a:t>Lack of jobs</a:t>
            </a:r>
          </a:p>
          <a:p>
            <a:pPr marL="342900" indent="-342900" algn="just">
              <a:lnSpc>
                <a:spcPts val="3694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44440"/>
                </a:solidFill>
                <a:latin typeface="Open Sans Light"/>
              </a:rPr>
              <a:t>Inflexible wages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818B913-24EB-9B42-B237-3A74E8BA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2276" y="669162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5186149"/>
            <a:ext cx="2126567" cy="2126567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E41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475083" y="1852732"/>
            <a:ext cx="7775648" cy="519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03"/>
              </a:lnSpc>
            </a:pPr>
            <a:r>
              <a:rPr lang="en-US" sz="2800" dirty="0">
                <a:solidFill>
                  <a:srgbClr val="444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SHORT-TERM (NORMAL)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75082" y="4619509"/>
            <a:ext cx="2792760" cy="494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2800" dirty="0">
                <a:solidFill>
                  <a:srgbClr val="444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-TERM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75082" y="5186149"/>
            <a:ext cx="4087518" cy="842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399" dirty="0">
                <a:solidFill>
                  <a:srgbClr val="444440"/>
                </a:solidFill>
                <a:latin typeface="Open Sans Light"/>
              </a:rPr>
              <a:t>Over 1 year</a:t>
            </a:r>
          </a:p>
          <a:p>
            <a:pPr marL="342900" indent="-342900">
              <a:lnSpc>
                <a:spcPts val="3359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399" dirty="0">
                <a:solidFill>
                  <a:srgbClr val="444440"/>
                </a:solidFill>
                <a:latin typeface="Open Sans Light"/>
              </a:rPr>
              <a:t>Serious economic problem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75082" y="2396920"/>
            <a:ext cx="5687718" cy="21507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7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407" dirty="0">
                <a:solidFill>
                  <a:srgbClr val="444440"/>
                </a:solidFill>
                <a:latin typeface="Open Sans Light"/>
              </a:rPr>
              <a:t>Up to 1 year</a:t>
            </a:r>
          </a:p>
          <a:p>
            <a:pPr marL="342900" indent="-342900">
              <a:lnSpc>
                <a:spcPts val="337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407" dirty="0">
                <a:solidFill>
                  <a:srgbClr val="444440"/>
                </a:solidFill>
                <a:latin typeface="Open Sans Light"/>
              </a:rPr>
              <a:t>Voluntary departure from employment</a:t>
            </a:r>
          </a:p>
          <a:p>
            <a:pPr marL="342900" indent="-342900">
              <a:lnSpc>
                <a:spcPts val="337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407" dirty="0">
                <a:solidFill>
                  <a:srgbClr val="444440"/>
                </a:solidFill>
                <a:latin typeface="Open Sans Light"/>
              </a:rPr>
              <a:t>Seasonal unemployment (construction)</a:t>
            </a:r>
          </a:p>
          <a:p>
            <a:pPr algn="ctr">
              <a:lnSpc>
                <a:spcPts val="3370"/>
              </a:lnSpc>
              <a:spcBef>
                <a:spcPct val="0"/>
              </a:spcBef>
            </a:pPr>
            <a:endParaRPr lang="en-US" sz="2407" dirty="0">
              <a:solidFill>
                <a:srgbClr val="444440"/>
              </a:solidFill>
              <a:latin typeface="Open Sans Light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548B2955-AB05-F412-9386-29BEA4E4707E}"/>
              </a:ext>
            </a:extLst>
          </p:cNvPr>
          <p:cNvSpPr txBox="1"/>
          <p:nvPr/>
        </p:nvSpPr>
        <p:spPr>
          <a:xfrm>
            <a:off x="1475084" y="674370"/>
            <a:ext cx="7775648" cy="953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03"/>
              </a:lnSpc>
            </a:pPr>
            <a:r>
              <a:rPr lang="cs-CZ" sz="3600" spc="211" dirty="0">
                <a:solidFill>
                  <a:srgbClr val="444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SHORT-TERM AND LONG-TERM UNEMPLOYMET</a:t>
            </a:r>
            <a:endParaRPr lang="en-US" sz="3600" spc="211" dirty="0">
              <a:solidFill>
                <a:srgbClr val="4444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0C887B3-50BC-98CF-0ED7-D8360E063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4283603"/>
            <a:ext cx="2900306" cy="2647565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063B2D7A-8737-3B4D-AC5F-31FEDF3FF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67600" y="674860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514</Words>
  <Application>Microsoft Macintosh PowerPoint</Application>
  <PresentationFormat>Vlastní</PresentationFormat>
  <Paragraphs>115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8" baseType="lpstr">
      <vt:lpstr>Open Sans Light</vt:lpstr>
      <vt:lpstr>Courier New</vt:lpstr>
      <vt:lpstr>Open Sans Bold</vt:lpstr>
      <vt:lpstr>Open Sans</vt:lpstr>
      <vt:lpstr>Open Sans Light Bold</vt:lpstr>
      <vt:lpstr>Times New Roman</vt:lpstr>
      <vt:lpstr>Prata</vt:lpstr>
      <vt:lpstr>Calibri</vt:lpstr>
      <vt:lpstr>Arial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Green Advertising Presentation</dc:title>
  <dc:creator>Sára Kiedroňová</dc:creator>
  <cp:lastModifiedBy>Microsoft Office User</cp:lastModifiedBy>
  <cp:revision>13</cp:revision>
  <dcterms:created xsi:type="dcterms:W3CDTF">2006-08-16T00:00:00Z</dcterms:created>
  <dcterms:modified xsi:type="dcterms:W3CDTF">2022-10-18T05:59:24Z</dcterms:modified>
  <dc:identifier>DAFOtvJEfrM</dc:identifier>
</cp:coreProperties>
</file>