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59" r:id="rId19"/>
    <p:sldId id="278" r:id="rId20"/>
    <p:sldId id="262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TERMS 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CONTEXT 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ECONOMICS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Ingrid Majerova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EVS/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SOME IMPORTANT TERMS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Production - </a:t>
            </a:r>
            <a:r>
              <a:rPr lang="en-US" altLang="cs-CZ" sz="2400" dirty="0">
                <a:latin typeface="Arial" panose="020B0604020202020204" pitchFamily="34" charset="0"/>
              </a:rPr>
              <a:t>the process of transformation of natural resources </a:t>
            </a:r>
            <a:r>
              <a:rPr lang="cs-CZ" altLang="cs-CZ" sz="2400" dirty="0">
                <a:latin typeface="Arial" panose="020B0604020202020204" pitchFamily="34" charset="0"/>
              </a:rPr>
              <a:t>(</a:t>
            </a:r>
            <a:r>
              <a:rPr lang="en-US" altLang="cs-CZ" sz="2400" dirty="0">
                <a:latin typeface="Arial" panose="020B0604020202020204" pitchFamily="34" charset="0"/>
              </a:rPr>
              <a:t>through factors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of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production</a:t>
            </a:r>
            <a:r>
              <a:rPr lang="cs-CZ" altLang="cs-CZ" sz="2400" dirty="0">
                <a:latin typeface="Arial" panose="020B0604020202020204" pitchFamily="34" charset="0"/>
              </a:rPr>
              <a:t>)</a:t>
            </a:r>
            <a:r>
              <a:rPr lang="en-US" altLang="cs-CZ" sz="2400" dirty="0">
                <a:latin typeface="Arial" panose="020B0604020202020204" pitchFamily="34" charset="0"/>
              </a:rPr>
              <a:t> to economic goods that satisfy needs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latin typeface="Arial" panose="020B0604020202020204" pitchFamily="34" charset="0"/>
              </a:rPr>
              <a:t>M</a:t>
            </a:r>
            <a:r>
              <a:rPr lang="en-US" altLang="cs-CZ" sz="2400" dirty="0">
                <a:latin typeface="Arial" panose="020B0604020202020204" pitchFamily="34" charset="0"/>
              </a:rPr>
              <a:t>an must produce most of the goods from natural sources, which can be found in nature in limited or unlimited amount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b</a:t>
            </a:r>
            <a:r>
              <a:rPr lang="en-US" altLang="cs-CZ" sz="2400" dirty="0" err="1">
                <a:latin typeface="Arial" panose="020B0604020202020204" pitchFamily="34" charset="0"/>
              </a:rPr>
              <a:t>ut</a:t>
            </a:r>
            <a:r>
              <a:rPr lang="en-US" altLang="cs-CZ" sz="2400" dirty="0">
                <a:latin typeface="Arial" panose="020B0604020202020204" pitchFamily="34" charset="0"/>
              </a:rPr>
              <a:t> these resources by themselves are useless</a:t>
            </a:r>
            <a:endParaRPr lang="en-GB" altLang="cs-CZ" sz="24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866410" y="1164853"/>
            <a:ext cx="2254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PRODUCTION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408" y="4061589"/>
            <a:ext cx="2852510" cy="18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5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SOME IMPORTANT TERMS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In the production of economic goods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hum</a:t>
            </a:r>
            <a:r>
              <a:rPr lang="en-US" altLang="cs-CZ" sz="2400" dirty="0">
                <a:latin typeface="Arial" panose="020B0604020202020204" pitchFamily="34" charset="0"/>
              </a:rPr>
              <a:t>an uses rare goods - </a:t>
            </a:r>
            <a:r>
              <a:rPr lang="en-US" altLang="cs-CZ" sz="2400" b="1" dirty="0">
                <a:latin typeface="Arial" panose="020B0604020202020204" pitchFamily="34" charset="0"/>
              </a:rPr>
              <a:t>Factors of Production - F</a:t>
            </a:r>
            <a:r>
              <a:rPr lang="en-US" altLang="cs-CZ" sz="2400" dirty="0">
                <a:latin typeface="Arial" panose="020B0604020202020204" pitchFamily="34" charset="0"/>
              </a:rPr>
              <a:t>:</a:t>
            </a:r>
          </a:p>
          <a:p>
            <a:pPr marL="285750">
              <a:spcBef>
                <a:spcPct val="0"/>
              </a:spcBef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Land - A </a:t>
            </a:r>
            <a:r>
              <a:rPr lang="en-US" altLang="cs-CZ" sz="2400" dirty="0">
                <a:latin typeface="Arial" panose="020B0604020202020204" pitchFamily="34" charset="0"/>
              </a:rPr>
              <a:t>- is a product of nature, but it is not a free good. Land rent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is</a:t>
            </a:r>
            <a:r>
              <a:rPr lang="cs-CZ" altLang="cs-CZ" sz="2400" dirty="0">
                <a:latin typeface="Arial" panose="020B0604020202020204" pitchFamily="34" charset="0"/>
              </a:rPr>
              <a:t> a</a:t>
            </a:r>
            <a:r>
              <a:rPr lang="en-US" altLang="cs-CZ" sz="2400" dirty="0">
                <a:latin typeface="Arial" panose="020B0604020202020204" pitchFamily="34" charset="0"/>
              </a:rPr>
              <a:t> revenue from the land. </a:t>
            </a:r>
            <a:r>
              <a:rPr lang="cs-CZ" altLang="cs-CZ" sz="2400" dirty="0">
                <a:latin typeface="Arial" panose="020B0604020202020204" pitchFamily="34" charset="0"/>
              </a:rPr>
              <a:t>Land</a:t>
            </a:r>
            <a:r>
              <a:rPr lang="en-US" altLang="cs-CZ" sz="2400" dirty="0">
                <a:latin typeface="Arial" panose="020B0604020202020204" pitchFamily="34" charset="0"/>
              </a:rPr>
              <a:t> is a part of natural resources.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PRIMARY PRODUCTION FACTOR</a:t>
            </a:r>
          </a:p>
          <a:p>
            <a:pPr marL="45720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Labor - L </a:t>
            </a:r>
            <a:r>
              <a:rPr lang="en-US" altLang="cs-CZ" sz="2400" dirty="0">
                <a:latin typeface="Arial" panose="020B0604020202020204" pitchFamily="34" charset="0"/>
              </a:rPr>
              <a:t>- is a human activity, the </a:t>
            </a:r>
            <a:r>
              <a:rPr lang="cs-CZ" altLang="cs-CZ" sz="2400" dirty="0" err="1">
                <a:latin typeface="Arial" panose="020B0604020202020204" pitchFamily="34" charset="0"/>
              </a:rPr>
              <a:t>holder</a:t>
            </a:r>
            <a:r>
              <a:rPr lang="en-US" altLang="cs-CZ" sz="2400" dirty="0">
                <a:latin typeface="Arial" panose="020B0604020202020204" pitchFamily="34" charset="0"/>
              </a:rPr>
              <a:t> is human. The result of the use of labor is wage.</a:t>
            </a: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PRIMARY PRODUCTION FACTOR</a:t>
            </a:r>
          </a:p>
          <a:p>
            <a:pPr marL="45720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Capital - K </a:t>
            </a:r>
            <a:r>
              <a:rPr lang="en-US" altLang="cs-CZ" sz="2400" dirty="0">
                <a:latin typeface="Arial" panose="020B0604020202020204" pitchFamily="34" charset="0"/>
              </a:rPr>
              <a:t>- goods that were made to participate in the production of other goods.</a:t>
            </a:r>
            <a:endParaRPr lang="en-GB" altLang="cs-CZ" sz="24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793264" y="1164853"/>
            <a:ext cx="4400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FACTORS OF PRODUCTION </a:t>
            </a:r>
          </a:p>
        </p:txBody>
      </p:sp>
    </p:spTree>
    <p:extLst>
      <p:ext uri="{BB962C8B-B14F-4D97-AF65-F5344CB8AC3E}">
        <p14:creationId xmlns:p14="http://schemas.microsoft.com/office/powerpoint/2010/main" val="178629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SOME IMPORTANT TERMS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Capital</a:t>
            </a:r>
            <a:r>
              <a:rPr lang="en-US" altLang="cs-CZ" sz="2400" dirty="0">
                <a:latin typeface="Arial" panose="020B0604020202020204" pitchFamily="34" charset="0"/>
              </a:rPr>
              <a:t> - is not made for immediate consumption, but to become a production factor. Capital can also be called capital goods. The result of using capital </a:t>
            </a:r>
            <a:r>
              <a:rPr lang="cs-CZ" altLang="cs-CZ" sz="2400" dirty="0" err="1">
                <a:latin typeface="Arial" panose="020B0604020202020204" pitchFamily="34" charset="0"/>
              </a:rPr>
              <a:t>is</a:t>
            </a:r>
            <a:r>
              <a:rPr lang="cs-CZ" altLang="cs-CZ" sz="2400" dirty="0">
                <a:latin typeface="Arial" panose="020B0604020202020204" pitchFamily="34" charset="0"/>
              </a:rPr>
              <a:t> profit</a:t>
            </a:r>
            <a:r>
              <a:rPr lang="en-US" altLang="cs-CZ" sz="2400" dirty="0">
                <a:latin typeface="Arial" panose="020B0604020202020204" pitchFamily="34" charset="0"/>
              </a:rPr>
              <a:t> or interest.</a:t>
            </a:r>
          </a:p>
          <a:p>
            <a:pPr marL="285750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   SECONDARY PRODUCTION FACTOR</a:t>
            </a:r>
          </a:p>
          <a:p>
            <a:pPr marL="285750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Technology</a:t>
            </a:r>
            <a:r>
              <a:rPr lang="en-US" altLang="cs-CZ" sz="2400" dirty="0">
                <a:latin typeface="Arial" panose="020B0604020202020204" pitchFamily="34" charset="0"/>
              </a:rPr>
              <a:t> - a special form of capital, which has no material form (thoughts, ideas, original approach). Can significantly multiply the effects of labor and capital.</a:t>
            </a:r>
          </a:p>
          <a:p>
            <a:pPr marL="285750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Income from the production factors have motivational character 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marL="285750">
              <a:spcBef>
                <a:spcPct val="0"/>
              </a:spcBef>
              <a:defRPr/>
            </a:pPr>
            <a:r>
              <a:rPr lang="cs-CZ" altLang="cs-CZ" sz="2400" b="1" dirty="0">
                <a:latin typeface="Arial" panose="020B0604020202020204" pitchFamily="34" charset="0"/>
              </a:rPr>
              <a:t>                          </a:t>
            </a:r>
            <a:r>
              <a:rPr lang="en-US" altLang="cs-CZ" sz="2400" b="1" dirty="0">
                <a:latin typeface="Arial" panose="020B0604020202020204" pitchFamily="34" charset="0"/>
              </a:rPr>
              <a:t>driving force of the economic system.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793264" y="1164853"/>
            <a:ext cx="4400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FACTORS OF PRODUCTION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72" y="5531174"/>
            <a:ext cx="597460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31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SOME IMPORTANT TERMS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High production efficiency is conditioned by high returns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of</a:t>
            </a:r>
            <a:r>
              <a:rPr lang="en-US" altLang="cs-CZ" sz="2400" dirty="0">
                <a:latin typeface="Arial" panose="020B0604020202020204" pitchFamily="34" charset="0"/>
              </a:rPr>
              <a:t> production factors.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The </a:t>
            </a:r>
            <a:r>
              <a:rPr lang="en-US" altLang="cs-CZ" sz="2400" b="1" dirty="0">
                <a:latin typeface="Arial" panose="020B0604020202020204" pitchFamily="34" charset="0"/>
              </a:rPr>
              <a:t>Law of Diminishing Returns </a:t>
            </a:r>
            <a:r>
              <a:rPr lang="en-US" altLang="cs-CZ" sz="2400" dirty="0">
                <a:latin typeface="Arial" panose="020B0604020202020204" pitchFamily="34" charset="0"/>
              </a:rPr>
              <a:t>- return of one factor</a:t>
            </a:r>
            <a:r>
              <a:rPr lang="cs-CZ" altLang="cs-CZ" sz="2400" dirty="0">
                <a:latin typeface="Arial" panose="020B0604020202020204" pitchFamily="34" charset="0"/>
              </a:rPr>
              <a:t>, </a:t>
            </a:r>
            <a:r>
              <a:rPr lang="en-US" altLang="cs-CZ" sz="2400" dirty="0">
                <a:latin typeface="Arial" panose="020B0604020202020204" pitchFamily="34" charset="0"/>
              </a:rPr>
              <a:t>whose volume increases, will decrease.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Valid only assuming that output is increasing due to the growth of a </a:t>
            </a:r>
            <a:r>
              <a:rPr lang="cs-CZ" altLang="cs-CZ" sz="2400" dirty="0" err="1">
                <a:latin typeface="Arial" panose="020B0604020202020204" pitchFamily="34" charset="0"/>
              </a:rPr>
              <a:t>one</a:t>
            </a:r>
            <a:r>
              <a:rPr lang="en-US" altLang="cs-CZ" sz="2400" dirty="0">
                <a:latin typeface="Arial" panose="020B0604020202020204" pitchFamily="34" charset="0"/>
              </a:rPr>
              <a:t> factor of production</a:t>
            </a:r>
            <a:r>
              <a:rPr lang="cs-CZ" altLang="cs-CZ" sz="2400" dirty="0">
                <a:latin typeface="Arial" panose="020B0604020202020204" pitchFamily="34" charset="0"/>
              </a:rPr>
              <a:t>,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when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volume </a:t>
            </a:r>
            <a:r>
              <a:rPr lang="cs-CZ" altLang="cs-CZ" sz="2400" dirty="0" err="1">
                <a:latin typeface="Arial" panose="020B0604020202020204" pitchFamily="34" charset="0"/>
              </a:rPr>
              <a:t>of</a:t>
            </a:r>
            <a:r>
              <a:rPr lang="en-US" altLang="cs-CZ" sz="2400" dirty="0">
                <a:latin typeface="Arial" panose="020B0604020202020204" pitchFamily="34" charset="0"/>
              </a:rPr>
              <a:t> other factors </a:t>
            </a:r>
            <a:r>
              <a:rPr lang="cs-CZ" altLang="cs-CZ" sz="2400" dirty="0" err="1">
                <a:latin typeface="Arial" panose="020B0604020202020204" pitchFamily="34" charset="0"/>
              </a:rPr>
              <a:t>is</a:t>
            </a:r>
            <a:r>
              <a:rPr lang="en-US" altLang="cs-CZ" sz="2400" dirty="0">
                <a:latin typeface="Arial" panose="020B0604020202020204" pitchFamily="34" charset="0"/>
              </a:rPr>
              <a:t> unchanged.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336617" y="1164853"/>
            <a:ext cx="3313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RETURNS OF SCALE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363" y="2638732"/>
            <a:ext cx="838272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2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SOME IMPORTANT TERMS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Increasing Returns </a:t>
            </a:r>
            <a:r>
              <a:rPr lang="cs-CZ" altLang="cs-CZ" sz="2400" b="1" dirty="0" err="1">
                <a:latin typeface="Arial" panose="020B0604020202020204" pitchFamily="34" charset="0"/>
              </a:rPr>
              <a:t>of</a:t>
            </a:r>
            <a:r>
              <a:rPr lang="en-US" altLang="cs-CZ" sz="2400" b="1" dirty="0">
                <a:latin typeface="Arial" panose="020B0604020202020204" pitchFamily="34" charset="0"/>
              </a:rPr>
              <a:t> Scale </a:t>
            </a:r>
            <a:r>
              <a:rPr lang="en-US" altLang="cs-CZ" sz="2400" dirty="0">
                <a:latin typeface="Arial" panose="020B0604020202020204" pitchFamily="34" charset="0"/>
              </a:rPr>
              <a:t>- growth in the volume of used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production factors leads to more rapid growth of revenues from them.</a:t>
            </a:r>
          </a:p>
          <a:p>
            <a:pPr marL="285750">
              <a:spcBef>
                <a:spcPct val="0"/>
              </a:spcBef>
              <a:defRPr/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marL="285750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Constant </a:t>
            </a:r>
            <a:r>
              <a:rPr lang="cs-CZ" altLang="cs-CZ" sz="2400" b="1" dirty="0">
                <a:latin typeface="Arial" panose="020B0604020202020204" pitchFamily="34" charset="0"/>
              </a:rPr>
              <a:t>R</a:t>
            </a:r>
            <a:r>
              <a:rPr lang="en-US" altLang="cs-CZ" sz="2400" b="1" dirty="0" err="1">
                <a:latin typeface="Arial" panose="020B0604020202020204" pitchFamily="34" charset="0"/>
              </a:rPr>
              <a:t>eturns</a:t>
            </a:r>
            <a:r>
              <a:rPr lang="en-US" altLang="cs-CZ" sz="2400" b="1" dirty="0">
                <a:latin typeface="Arial" panose="020B0604020202020204" pitchFamily="34" charset="0"/>
              </a:rPr>
              <a:t> of </a:t>
            </a:r>
            <a:r>
              <a:rPr lang="cs-CZ" altLang="cs-CZ" sz="2400" b="1" dirty="0">
                <a:latin typeface="Arial" panose="020B0604020202020204" pitchFamily="34" charset="0"/>
              </a:rPr>
              <a:t>S</a:t>
            </a:r>
            <a:r>
              <a:rPr lang="en-US" altLang="cs-CZ" sz="2400" b="1" dirty="0" err="1">
                <a:latin typeface="Arial" panose="020B0604020202020204" pitchFamily="34" charset="0"/>
              </a:rPr>
              <a:t>cale</a:t>
            </a:r>
            <a:r>
              <a:rPr lang="en-US" altLang="cs-CZ" sz="2400" b="1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- income from production factors increases proportionally with the growth of the </a:t>
            </a:r>
            <a:r>
              <a:rPr lang="cs-CZ" altLang="cs-CZ" sz="2400" dirty="0" err="1">
                <a:latin typeface="Arial" panose="020B0604020202020204" pitchFamily="34" charset="0"/>
              </a:rPr>
              <a:t>scale</a:t>
            </a:r>
            <a:r>
              <a:rPr lang="en-US" altLang="cs-CZ" sz="2400" dirty="0">
                <a:latin typeface="Arial" panose="020B0604020202020204" pitchFamily="34" charset="0"/>
              </a:rPr>
              <a:t> of their involvement in the production.</a:t>
            </a:r>
          </a:p>
          <a:p>
            <a:pPr marL="285750">
              <a:spcBef>
                <a:spcPct val="0"/>
              </a:spcBef>
              <a:defRPr/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marL="285750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Diminishing Returns of Scale </a:t>
            </a:r>
            <a:r>
              <a:rPr lang="en-US" altLang="cs-CZ" sz="2400" dirty="0">
                <a:latin typeface="Arial" panose="020B0604020202020204" pitchFamily="34" charset="0"/>
              </a:rPr>
              <a:t>- revenue growth in factors of production is lower than the growth of these factors.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970057" y="1164853"/>
            <a:ext cx="6046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THREE TYPES OF RETURNS OF SCALE</a:t>
            </a:r>
          </a:p>
        </p:txBody>
      </p:sp>
    </p:spTree>
    <p:extLst>
      <p:ext uri="{BB962C8B-B14F-4D97-AF65-F5344CB8AC3E}">
        <p14:creationId xmlns:p14="http://schemas.microsoft.com/office/powerpoint/2010/main" val="278798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SOME IMPORTANT TERMS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economic relations are displayed by the models</a:t>
            </a: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</a:t>
            </a:r>
            <a:r>
              <a:rPr lang="en-US" altLang="cs-CZ" sz="2200" b="1" dirty="0">
                <a:latin typeface="Arial" panose="020B0604020202020204" pitchFamily="34" charset="0"/>
              </a:rPr>
              <a:t>economic model </a:t>
            </a:r>
            <a:r>
              <a:rPr lang="en-US" altLang="cs-CZ" sz="2200" dirty="0">
                <a:latin typeface="Arial" panose="020B0604020202020204" pitchFamily="34" charset="0"/>
              </a:rPr>
              <a:t>is a (no</a:t>
            </a:r>
            <a:r>
              <a:rPr lang="cs-CZ" altLang="cs-CZ" sz="2200" dirty="0">
                <a:latin typeface="Arial" panose="020B0604020202020204" pitchFamily="34" charset="0"/>
              </a:rPr>
              <a:t>n</a:t>
            </a:r>
            <a:r>
              <a:rPr lang="en-US" altLang="cs-CZ" sz="2200" dirty="0">
                <a:latin typeface="Arial" panose="020B0604020202020204" pitchFamily="34" charset="0"/>
              </a:rPr>
              <a:t>)formalized displaying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real functioning economy, whose main aim is to simplify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described economic system, </a:t>
            </a:r>
            <a:r>
              <a:rPr lang="cs-CZ" altLang="cs-CZ" sz="2200" dirty="0" err="1">
                <a:latin typeface="Arial" panose="020B0604020202020204" pitchFamily="34" charset="0"/>
              </a:rPr>
              <a:t>keeping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its essential characteristics.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It can be formulated: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verbally,</a:t>
            </a: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g</a:t>
            </a:r>
            <a:r>
              <a:rPr lang="en-US" altLang="cs-CZ" sz="2000" dirty="0" err="1">
                <a:latin typeface="Arial" panose="020B0604020202020204" pitchFamily="34" charset="0"/>
              </a:rPr>
              <a:t>raphic</a:t>
            </a:r>
            <a:r>
              <a:rPr lang="cs-CZ" altLang="cs-CZ" sz="2000" dirty="0" err="1">
                <a:latin typeface="Arial" panose="020B0604020202020204" pitchFamily="34" charset="0"/>
              </a:rPr>
              <a:t>ally</a:t>
            </a:r>
            <a:r>
              <a:rPr lang="cs-CZ" altLang="cs-CZ" sz="2000" dirty="0">
                <a:latin typeface="Arial" panose="020B0604020202020204" pitchFamily="34" charset="0"/>
              </a:rPr>
              <a:t>,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mathematically.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 marL="285750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55290" y="1164853"/>
            <a:ext cx="3876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MODELS IN ECONOMICS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870" y="3791698"/>
            <a:ext cx="33337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20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SOME IMPORTANT TERMS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160671" y="1164853"/>
            <a:ext cx="3665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MODEL IN ECONOMICS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t="21536"/>
          <a:stretch/>
        </p:blipFill>
        <p:spPr>
          <a:xfrm>
            <a:off x="2746796" y="2258007"/>
            <a:ext cx="6810375" cy="305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61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SOME IMPORTANT TERMS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253874" y="1164853"/>
            <a:ext cx="3479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ECONOMIC ANALYSIS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348" y="2123629"/>
            <a:ext cx="8480271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24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17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SOME IMPORTANT TERMS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936162" y="5527726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01169" y="1847460"/>
            <a:ext cx="4086807" cy="390946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spcBef>
                <a:spcPct val="0"/>
              </a:spcBef>
              <a:defRPr/>
            </a:pPr>
            <a:r>
              <a:rPr lang="cs-CZ" altLang="cs-CZ" sz="1800" b="1" dirty="0">
                <a:latin typeface="Arial" panose="020B0604020202020204" pitchFamily="34" charset="0"/>
              </a:rPr>
              <a:t>GRAPH</a:t>
            </a:r>
          </a:p>
          <a:p>
            <a:pPr marL="285750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graphical representation of the function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>
              <a:spcBef>
                <a:spcPct val="0"/>
              </a:spcBef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a</a:t>
            </a:r>
            <a:r>
              <a:rPr lang="en-US" altLang="cs-CZ" sz="1800" dirty="0" err="1">
                <a:latin typeface="Arial" panose="020B0604020202020204" pitchFamily="34" charset="0"/>
              </a:rPr>
              <a:t>lteration</a:t>
            </a:r>
            <a:r>
              <a:rPr lang="en-US" altLang="cs-CZ" sz="1800" dirty="0">
                <a:latin typeface="Arial" panose="020B0604020202020204" pitchFamily="34" charset="0"/>
              </a:rPr>
              <a:t> of function is expressed </a:t>
            </a:r>
            <a:r>
              <a:rPr lang="cs-CZ" altLang="cs-CZ" sz="1800" dirty="0" err="1">
                <a:latin typeface="Arial" panose="020B0604020202020204" pitchFamily="34" charset="0"/>
              </a:rPr>
              <a:t>with</a:t>
            </a:r>
            <a:r>
              <a:rPr lang="en-US" altLang="cs-CZ" sz="1800" dirty="0">
                <a:latin typeface="Arial" panose="020B0604020202020204" pitchFamily="34" charset="0"/>
              </a:rPr>
              <a:t> slope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62" y="1847460"/>
            <a:ext cx="5429251" cy="310242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001169" y="3883349"/>
            <a:ext cx="3990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slope  of the linear function graph is expressed mathematically by first derivative</a:t>
            </a:r>
          </a:p>
        </p:txBody>
      </p:sp>
    </p:spTree>
    <p:extLst>
      <p:ext uri="{BB962C8B-B14F-4D97-AF65-F5344CB8AC3E}">
        <p14:creationId xmlns:p14="http://schemas.microsoft.com/office/powerpoint/2010/main" val="4095900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SOME IMPORTANT TERMS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The </a:t>
            </a:r>
            <a:r>
              <a:rPr lang="en-US" altLang="cs-CZ" sz="2400" b="1" dirty="0">
                <a:latin typeface="Arial" panose="020B0604020202020204" pitchFamily="34" charset="0"/>
              </a:rPr>
              <a:t>derivative</a:t>
            </a:r>
            <a:r>
              <a:rPr lang="en-US" altLang="cs-CZ" sz="2400" dirty="0">
                <a:latin typeface="Arial" panose="020B0604020202020204" pitchFamily="34" charset="0"/>
              </a:rPr>
              <a:t> is changing </a:t>
            </a:r>
            <a:r>
              <a:rPr lang="cs-CZ" altLang="cs-CZ" sz="2400" dirty="0" err="1">
                <a:latin typeface="Arial" panose="020B0604020202020204" pitchFamily="34" charset="0"/>
              </a:rPr>
              <a:t>of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the dependent variable related to infinitely small change in the independent variable.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Economics interprets the </a:t>
            </a:r>
            <a:r>
              <a:rPr lang="en-US" altLang="cs-CZ" sz="2400" b="1" dirty="0">
                <a:latin typeface="Arial" panose="020B0604020202020204" pitchFamily="34" charset="0"/>
              </a:rPr>
              <a:t>first derivative </a:t>
            </a:r>
            <a:r>
              <a:rPr lang="en-US" altLang="cs-CZ" sz="2400" dirty="0">
                <a:latin typeface="Arial" panose="020B0604020202020204" pitchFamily="34" charset="0"/>
              </a:rPr>
              <a:t>of the total </a:t>
            </a:r>
            <a:r>
              <a:rPr lang="cs-CZ" altLang="cs-CZ" sz="2400" dirty="0" err="1">
                <a:latin typeface="Arial" panose="020B0604020202020204" pitchFamily="34" charset="0"/>
              </a:rPr>
              <a:t>variable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function as its</a:t>
            </a:r>
            <a:r>
              <a:rPr lang="cs-CZ" altLang="cs-CZ" sz="2400" dirty="0">
                <a:latin typeface="Arial" panose="020B0604020202020204" pitchFamily="34" charset="0"/>
              </a:rPr>
              <a:t> (</a:t>
            </a:r>
            <a:r>
              <a:rPr lang="cs-CZ" altLang="cs-CZ" sz="2400" dirty="0" err="1">
                <a:latin typeface="Arial" panose="020B0604020202020204" pitchFamily="34" charset="0"/>
              </a:rPr>
              <a:t>total</a:t>
            </a:r>
            <a:r>
              <a:rPr lang="cs-CZ" altLang="cs-CZ" sz="2400" dirty="0">
                <a:latin typeface="Arial" panose="020B0604020202020204" pitchFamily="34" charset="0"/>
              </a:rPr>
              <a:t>)</a:t>
            </a:r>
            <a:r>
              <a:rPr lang="en-US" altLang="cs-CZ" sz="2400" dirty="0">
                <a:latin typeface="Arial" panose="020B0604020202020204" pitchFamily="34" charset="0"/>
              </a:rPr>
              <a:t> marginal </a:t>
            </a:r>
            <a:r>
              <a:rPr lang="cs-CZ" altLang="cs-CZ" sz="2400" dirty="0" err="1">
                <a:latin typeface="Arial" panose="020B0604020202020204" pitchFamily="34" charset="0"/>
              </a:rPr>
              <a:t>variable</a:t>
            </a:r>
            <a:r>
              <a:rPr lang="en-US" altLang="cs-CZ" sz="2400" dirty="0">
                <a:latin typeface="Arial" panose="020B0604020202020204" pitchFamily="34" charset="0"/>
              </a:rPr>
              <a:t>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Marginal value </a:t>
            </a:r>
            <a:r>
              <a:rPr lang="en-US" altLang="cs-CZ" sz="2400" dirty="0">
                <a:latin typeface="Arial" panose="020B0604020202020204" pitchFamily="34" charset="0"/>
              </a:rPr>
              <a:t>expresses increase in the dependent variable due to changes in the independent variable by one unit.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62865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dirty="0" err="1">
                <a:latin typeface="Arial" panose="020B0604020202020204" pitchFamily="34" charset="0"/>
              </a:rPr>
              <a:t>We</a:t>
            </a:r>
            <a:r>
              <a:rPr lang="cs-CZ" altLang="cs-CZ" sz="2400" dirty="0">
                <a:latin typeface="Arial" panose="020B0604020202020204" pitchFamily="34" charset="0"/>
              </a:rPr>
              <a:t> a</a:t>
            </a:r>
            <a:r>
              <a:rPr lang="en-US" altLang="cs-CZ" sz="2400" dirty="0" err="1">
                <a:latin typeface="Arial" panose="020B0604020202020204" pitchFamily="34" charset="0"/>
              </a:rPr>
              <a:t>lso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determine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the </a:t>
            </a:r>
            <a:r>
              <a:rPr lang="en-US" altLang="cs-CZ" sz="2400" b="1" dirty="0">
                <a:latin typeface="Arial" panose="020B0604020202020204" pitchFamily="34" charset="0"/>
              </a:rPr>
              <a:t>average value </a:t>
            </a:r>
            <a:r>
              <a:rPr lang="en-US" altLang="cs-CZ" sz="2400" dirty="0">
                <a:latin typeface="Arial" panose="020B0604020202020204" pitchFamily="34" charset="0"/>
              </a:rPr>
              <a:t>(the </a:t>
            </a:r>
            <a:r>
              <a:rPr lang="cs-CZ" altLang="cs-CZ" sz="2400" dirty="0" err="1">
                <a:latin typeface="Arial" panose="020B0604020202020204" pitchFamily="34" charset="0"/>
              </a:rPr>
              <a:t>share</a:t>
            </a:r>
            <a:r>
              <a:rPr lang="en-US" altLang="cs-CZ" sz="2400" dirty="0">
                <a:latin typeface="Arial" panose="020B0604020202020204" pitchFamily="34" charset="0"/>
              </a:rPr>
              <a:t> of dependent variable per unit of the independent variable)</a:t>
            </a:r>
            <a:r>
              <a:rPr lang="cs-CZ" altLang="cs-CZ" sz="2400" dirty="0">
                <a:latin typeface="Arial" panose="020B0604020202020204" pitchFamily="34" charset="0"/>
              </a:rPr>
              <a:t>.</a:t>
            </a:r>
            <a:endParaRPr lang="en-GB" altLang="cs-CZ" sz="2400" dirty="0">
              <a:latin typeface="Arial" panose="020B0604020202020204" pitchFamily="34" charset="0"/>
            </a:endParaRPr>
          </a:p>
          <a:p>
            <a:pPr marL="285750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253870" y="1164853"/>
            <a:ext cx="3479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ECONOMIC ANALYSIS</a:t>
            </a:r>
            <a:endParaRPr lang="en-GB" altLang="cs-CZ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8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13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First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….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47564" y="1558770"/>
            <a:ext cx="8280920" cy="347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Name: Ingrid Majerova</a:t>
            </a:r>
          </a:p>
          <a:p>
            <a:endParaRPr lang="en-US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A 203</a:t>
            </a:r>
          </a:p>
          <a:p>
            <a:endParaRPr lang="en-US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majerova@opf.slu.cz</a:t>
            </a:r>
          </a:p>
          <a:p>
            <a:endParaRPr lang="en-US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ation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hours: …….</a:t>
            </a:r>
          </a:p>
          <a:p>
            <a:endParaRPr lang="en-US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Info:   Moodle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SU</a:t>
            </a: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END</a:t>
            </a:r>
          </a:p>
        </p:txBody>
      </p:sp>
      <p:sp>
        <p:nvSpPr>
          <p:cNvPr id="2" name="Obdélník 1"/>
          <p:cNvSpPr/>
          <p:nvPr/>
        </p:nvSpPr>
        <p:spPr>
          <a:xfrm>
            <a:off x="3653536" y="3244334"/>
            <a:ext cx="488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>
              <a:spcBef>
                <a:spcPct val="0"/>
              </a:spcBef>
              <a:defRPr/>
            </a:pPr>
            <a:r>
              <a:rPr lang="cs-CZ" altLang="cs-CZ" dirty="0">
                <a:latin typeface="Arial" panose="020B0604020202020204" pitchFamily="34" charset="0"/>
              </a:rPr>
              <a:t>THANK YOU FOR YOUR ATTENTION . . . </a:t>
            </a:r>
            <a:endParaRPr lang="en-GB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</a:t>
            </a:r>
            <a:r>
              <a:rPr kumimoji="0" lang="en-GB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is Economics?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Two Branches and Kinds of Economics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Factors of Production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Returns of Scale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Models in Economics</a:t>
            </a:r>
          </a:p>
        </p:txBody>
      </p:sp>
    </p:spTree>
    <p:extLst>
      <p:ext uri="{BB962C8B-B14F-4D97-AF65-F5344CB8AC3E}">
        <p14:creationId xmlns:p14="http://schemas.microsoft.com/office/powerpoint/2010/main" val="178394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666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GENERAL ECONOMIC THEORY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Introduction to the study of economic disciplines is a general economic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deals with the regularities of society´s economic life,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describes abstract mechanisms of their functioning that help to understand the logic of real economic processes.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Economics therefore examines how scarce resources are used to produce useful commodities</a:t>
            </a:r>
          </a:p>
          <a:p>
            <a:endParaRPr lang="en-US" sz="2400" dirty="0"/>
          </a:p>
          <a:p>
            <a:pPr algn="ctr"/>
            <a:r>
              <a:rPr lang="en-US" sz="2400" b="1" dirty="0"/>
              <a:t>ECONOMICS IS SCIENCE, ECONOMY IS REALITY</a:t>
            </a:r>
          </a:p>
        </p:txBody>
      </p:sp>
      <p:sp>
        <p:nvSpPr>
          <p:cNvPr id="2" name="Obdélník 1"/>
          <p:cNvSpPr/>
          <p:nvPr/>
        </p:nvSpPr>
        <p:spPr>
          <a:xfrm>
            <a:off x="4788024" y="1164853"/>
            <a:ext cx="321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WHAT IS ECONOMICS …</a:t>
            </a:r>
          </a:p>
        </p:txBody>
      </p:sp>
    </p:spTree>
    <p:extLst>
      <p:ext uri="{BB962C8B-B14F-4D97-AF65-F5344CB8AC3E}">
        <p14:creationId xmlns:p14="http://schemas.microsoft.com/office/powerpoint/2010/main" val="185647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666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GENERAL ECONOMIC THEORY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Mathematical branch </a:t>
            </a:r>
            <a:r>
              <a:rPr lang="en-US" altLang="cs-CZ" sz="2200" dirty="0">
                <a:latin typeface="Arial" panose="020B0604020202020204" pitchFamily="34" charset="0"/>
              </a:rPr>
              <a:t>- asserts that the criterion of truthfulness is the possibility of mathematical proof</a:t>
            </a:r>
            <a:r>
              <a:rPr lang="cs-CZ" altLang="cs-CZ" sz="2200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	</a:t>
            </a:r>
            <a:r>
              <a:rPr lang="en-US" altLang="cs-CZ" sz="2200" dirty="0">
                <a:latin typeface="Arial" panose="020B0604020202020204" pitchFamily="34" charset="0"/>
              </a:rPr>
              <a:t> PROFIT = ...</a:t>
            </a:r>
          </a:p>
          <a:p>
            <a:pPr marL="1200150" lvl="1" indent="-457200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endParaRPr lang="cs-CZ" altLang="cs-CZ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 err="1">
                <a:latin typeface="Arial" panose="020B0604020202020204" pitchFamily="34" charset="0"/>
              </a:rPr>
              <a:t>Social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branch</a:t>
            </a:r>
            <a:r>
              <a:rPr lang="cs-CZ" altLang="cs-CZ" sz="2200" b="1" dirty="0">
                <a:latin typeface="Arial" panose="020B0604020202020204" pitchFamily="34" charset="0"/>
              </a:rPr>
              <a:t> - </a:t>
            </a:r>
            <a:r>
              <a:rPr lang="en-US" altLang="cs-CZ" sz="2200" dirty="0">
                <a:latin typeface="Arial" panose="020B0604020202020204" pitchFamily="34" charset="0"/>
              </a:rPr>
              <a:t>rejects mathematics in economics, economics is a science of human behavior and production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	UNABLE TO WRITE INTO FORMULAS….</a:t>
            </a:r>
          </a:p>
          <a:p>
            <a:pPr algn="ctr"/>
            <a:endParaRPr lang="en-US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3379625" y="1164853"/>
            <a:ext cx="5227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TWO BRANCHES OF ECONOMICS</a:t>
            </a:r>
          </a:p>
        </p:txBody>
      </p:sp>
    </p:spTree>
    <p:extLst>
      <p:ext uri="{BB962C8B-B14F-4D97-AF65-F5344CB8AC3E}">
        <p14:creationId xmlns:p14="http://schemas.microsoft.com/office/powerpoint/2010/main" val="238936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666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GENERAL ECONOMIC THEORY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Positive economics - </a:t>
            </a:r>
            <a:r>
              <a:rPr lang="en-US" altLang="cs-CZ" sz="2400" dirty="0">
                <a:latin typeface="Arial" panose="020B0604020202020204" pitchFamily="34" charset="0"/>
              </a:rPr>
              <a:t>accepts the economic reality as it is. Its aim is to describe this reality and find in it regularities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of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the</a:t>
            </a:r>
            <a:r>
              <a:rPr lang="cs-CZ" altLang="cs-CZ" sz="2400" dirty="0">
                <a:latin typeface="Arial" panose="020B0604020202020204" pitchFamily="34" charset="0"/>
              </a:rPr>
              <a:t> f</a:t>
            </a:r>
            <a:r>
              <a:rPr lang="en-US" altLang="cs-CZ" sz="2400" dirty="0" err="1">
                <a:latin typeface="Arial" panose="020B0604020202020204" pitchFamily="34" charset="0"/>
              </a:rPr>
              <a:t>unctioning</a:t>
            </a:r>
            <a:r>
              <a:rPr lang="cs-CZ" altLang="cs-CZ" sz="2400" dirty="0">
                <a:latin typeface="Arial" panose="020B0604020202020204" pitchFamily="34" charset="0"/>
              </a:rPr>
              <a:t>: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	INFLATION IS</a:t>
            </a:r>
            <a:r>
              <a:rPr lang="en-US" altLang="cs-CZ" sz="2400" dirty="0">
                <a:latin typeface="Arial" panose="020B0604020202020204" pitchFamily="34" charset="0"/>
              </a:rPr>
              <a:t> 1%</a:t>
            </a:r>
            <a:r>
              <a:rPr lang="cs-CZ" altLang="cs-CZ" sz="24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Normative economics - </a:t>
            </a:r>
            <a:r>
              <a:rPr lang="en-US" altLang="cs-CZ" sz="2400" dirty="0">
                <a:latin typeface="Arial" panose="020B0604020202020204" pitchFamily="34" charset="0"/>
              </a:rPr>
              <a:t>exploring of reality is just the starting point. </a:t>
            </a:r>
            <a:r>
              <a:rPr lang="cs-CZ" altLang="cs-CZ" sz="2400" dirty="0" err="1">
                <a:latin typeface="Arial" panose="020B0604020202020204" pitchFamily="34" charset="0"/>
              </a:rPr>
              <a:t>It</a:t>
            </a:r>
            <a:r>
              <a:rPr lang="en-US" altLang="cs-CZ" sz="2400" dirty="0">
                <a:latin typeface="Arial" panose="020B0604020202020204" pitchFamily="34" charset="0"/>
              </a:rPr>
              <a:t> evaluates the </a:t>
            </a:r>
            <a:r>
              <a:rPr lang="cs-CZ" altLang="cs-CZ" sz="2400" dirty="0" err="1">
                <a:latin typeface="Arial" panose="020B0604020202020204" pitchFamily="34" charset="0"/>
              </a:rPr>
              <a:t>established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facts</a:t>
            </a:r>
            <a:r>
              <a:rPr lang="en-US" altLang="cs-CZ" sz="2400" dirty="0">
                <a:latin typeface="Arial" panose="020B0604020202020204" pitchFamily="34" charset="0"/>
              </a:rPr>
              <a:t> and evaluate</a:t>
            </a:r>
            <a:r>
              <a:rPr lang="cs-CZ" altLang="cs-CZ" sz="2400" dirty="0">
                <a:latin typeface="Arial" panose="020B0604020202020204" pitchFamily="34" charset="0"/>
              </a:rPr>
              <a:t>s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them</a:t>
            </a:r>
            <a:r>
              <a:rPr lang="en-US" altLang="cs-CZ" sz="2400" dirty="0">
                <a:latin typeface="Arial" panose="020B0604020202020204" pitchFamily="34" charset="0"/>
              </a:rPr>
              <a:t> usually critically. The aim of normative economics is to construct a prototype of more perfect economic system, play an active role in the development of human society.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	NATIONAL BANK ANNOUNCED 2</a:t>
            </a:r>
            <a:r>
              <a:rPr lang="en-US" altLang="cs-CZ" sz="2400" dirty="0">
                <a:latin typeface="Arial" panose="020B0604020202020204" pitchFamily="34" charset="0"/>
              </a:rPr>
              <a:t>%</a:t>
            </a:r>
            <a:r>
              <a:rPr lang="cs-CZ" altLang="cs-CZ" sz="2400" dirty="0">
                <a:latin typeface="Arial" panose="020B0604020202020204" pitchFamily="34" charset="0"/>
              </a:rPr>
              <a:t> INFLATION.</a:t>
            </a:r>
            <a:endParaRPr lang="en-GB" altLang="cs-CZ" sz="24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773964" y="1164853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TWO KINDS OF ECONOMICS</a:t>
            </a:r>
          </a:p>
        </p:txBody>
      </p:sp>
    </p:spTree>
    <p:extLst>
      <p:ext uri="{BB962C8B-B14F-4D97-AF65-F5344CB8AC3E}">
        <p14:creationId xmlns:p14="http://schemas.microsoft.com/office/powerpoint/2010/main" val="409796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666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GENERAL ECONOMIC THEORY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Positive economics </a:t>
            </a:r>
            <a:r>
              <a:rPr lang="en-US" altLang="cs-CZ" sz="2000" dirty="0">
                <a:latin typeface="Arial" panose="020B0604020202020204" pitchFamily="34" charset="0"/>
              </a:rPr>
              <a:t>is divided into</a:t>
            </a:r>
            <a:r>
              <a:rPr lang="cs-CZ" altLang="cs-CZ" sz="2000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Microeconomics</a:t>
            </a:r>
            <a:r>
              <a:rPr lang="en-US" altLang="cs-CZ" sz="2000" dirty="0">
                <a:latin typeface="Arial" panose="020B0604020202020204" pitchFamily="34" charset="0"/>
              </a:rPr>
              <a:t> - examines the behavior of individual economic entities (individuals, households, firms), the state and development of individual markets</a:t>
            </a:r>
          </a:p>
          <a:p>
            <a:pPr lvl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 PRICES </a:t>
            </a:r>
            <a:r>
              <a:rPr lang="cs-CZ" altLang="cs-CZ" sz="2000" dirty="0">
                <a:latin typeface="Arial" panose="020B0604020202020204" pitchFamily="34" charset="0"/>
              </a:rPr>
              <a:t>ON MOBILE PHONE MARKET</a:t>
            </a:r>
          </a:p>
          <a:p>
            <a:pPr marL="342900" indent="-342900">
              <a:spcBef>
                <a:spcPct val="0"/>
              </a:spcBef>
              <a:defRPr/>
            </a:pPr>
            <a:endParaRPr lang="en-US" altLang="cs-CZ" sz="2000" b="1" dirty="0">
              <a:latin typeface="Arial" panose="020B0604020202020204" pitchFamily="34" charset="0"/>
            </a:endParaRP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Macroeconomics - </a:t>
            </a:r>
            <a:r>
              <a:rPr lang="en-US" altLang="cs-CZ" sz="2000" dirty="0">
                <a:latin typeface="Arial" panose="020B0604020202020204" pitchFamily="34" charset="0"/>
              </a:rPr>
              <a:t>deals with the economy as a whole and is the basis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of economic policy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	INFLATION IN THE ECONOMY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773964" y="1164853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TWO KINDS OF ECONOMICS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396" y="3204644"/>
            <a:ext cx="1880375" cy="15090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761" y="4713646"/>
            <a:ext cx="1726023" cy="143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3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SOME IMPORTANT TERMS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Inputs</a:t>
            </a:r>
            <a:r>
              <a:rPr lang="en-US" altLang="cs-CZ" sz="2000" dirty="0">
                <a:latin typeface="Arial" panose="020B0604020202020204" pitchFamily="34" charset="0"/>
              </a:rPr>
              <a:t> - goods or services which are used by companies in manufacturing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	</a:t>
            </a:r>
            <a:r>
              <a:rPr lang="en-US" altLang="cs-CZ" sz="2000" dirty="0">
                <a:latin typeface="Arial" panose="020B0604020202020204" pitchFamily="34" charset="0"/>
              </a:rPr>
              <a:t>FLOUR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Outputs</a:t>
            </a:r>
            <a:r>
              <a:rPr lang="en-US" altLang="cs-CZ" sz="2000" dirty="0">
                <a:latin typeface="Arial" panose="020B0604020202020204" pitchFamily="34" charset="0"/>
              </a:rPr>
              <a:t> - goods or services that are either consumed or used for further production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188436" y="1164853"/>
            <a:ext cx="3610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INPUTS AND OUTPUTS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908" y="4007406"/>
            <a:ext cx="1835055" cy="12193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978" y="3709894"/>
            <a:ext cx="158509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8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SOME IMPORTANT TERMS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Economic goods - </a:t>
            </a:r>
            <a:r>
              <a:rPr lang="en-US" altLang="cs-CZ" sz="2200" dirty="0">
                <a:latin typeface="Arial" panose="020B0604020202020204" pitchFamily="34" charset="0"/>
              </a:rPr>
              <a:t>items that man needs or she desires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endParaRPr lang="cs-CZ" altLang="cs-CZ" dirty="0">
              <a:latin typeface="Arial" panose="020B0604020202020204" pitchFamily="34" charset="0"/>
            </a:endParaRPr>
          </a:p>
          <a:p>
            <a:pPr marL="285750">
              <a:spcBef>
                <a:spcPct val="0"/>
              </a:spcBef>
              <a:defRPr/>
            </a:pPr>
            <a:endParaRPr lang="cs-CZ" altLang="cs-CZ" dirty="0">
              <a:latin typeface="Arial" panose="020B0604020202020204" pitchFamily="34" charset="0"/>
            </a:endParaRPr>
          </a:p>
          <a:p>
            <a:pPr marL="285750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- </a:t>
            </a:r>
            <a:r>
              <a:rPr lang="en-US" altLang="cs-CZ" sz="2000" dirty="0">
                <a:latin typeface="Arial" panose="020B0604020202020204" pitchFamily="34" charset="0"/>
              </a:rPr>
              <a:t>Economic goods are characterized by their rarity</a:t>
            </a:r>
            <a:endParaRPr lang="en-US" altLang="cs-CZ" sz="20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All goods are characterized by two properties</a:t>
            </a: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usefulness (satisfies the needs)</a:t>
            </a: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availability (scarcity)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Rare good </a:t>
            </a:r>
            <a:r>
              <a:rPr lang="en-US" altLang="cs-CZ" sz="2200" dirty="0">
                <a:latin typeface="Arial" panose="020B0604020202020204" pitchFamily="34" charset="0"/>
              </a:rPr>
              <a:t>- a subject that is useful, but it is shortcoming to satisfy the needs.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Free </a:t>
            </a:r>
            <a:r>
              <a:rPr lang="cs-CZ" altLang="cs-CZ" sz="2200" b="1" dirty="0" err="1">
                <a:latin typeface="Arial" panose="020B0604020202020204" pitchFamily="34" charset="0"/>
              </a:rPr>
              <a:t>good</a:t>
            </a:r>
            <a:r>
              <a:rPr lang="en-US" altLang="cs-CZ" sz="2200" b="1" dirty="0">
                <a:latin typeface="Arial" panose="020B0604020202020204" pitchFamily="34" charset="0"/>
              </a:rPr>
              <a:t> - a subject that is useful and also freely available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156280" y="1164853"/>
            <a:ext cx="3674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ECONOMIC RARENESS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b="7645"/>
          <a:stretch/>
        </p:blipFill>
        <p:spPr>
          <a:xfrm>
            <a:off x="9235474" y="1790733"/>
            <a:ext cx="1234292" cy="18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353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932</Words>
  <Application>Microsoft Office PowerPoint</Application>
  <PresentationFormat>Širokoúhlá obrazovka</PresentationFormat>
  <Paragraphs>160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Enriqueta</vt:lpstr>
      <vt:lpstr>Times New Roman</vt:lpstr>
      <vt:lpstr>Motiv Office</vt:lpstr>
      <vt:lpstr>BASIC TERMS  AND CONTEXT  OF ECONOMICS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maj0001</cp:lastModifiedBy>
  <cp:revision>26</cp:revision>
  <dcterms:created xsi:type="dcterms:W3CDTF">2016-11-25T20:36:16Z</dcterms:created>
  <dcterms:modified xsi:type="dcterms:W3CDTF">2019-09-10T19:20:22Z</dcterms:modified>
</cp:coreProperties>
</file>