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5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262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10.09.2019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05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10.09.2019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9729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10.09.2019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973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98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10.09.2019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0021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10.09.2019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500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10.09.2019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93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10.09.2019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154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10.09.2019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277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10.09.2019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999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10.09.2019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581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10.09.2019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8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BAEC6-A37A-4403-B919-4854A6448652}" type="datetimeFigureOut">
              <a:rPr lang="cs-CZ" smtClean="0"/>
              <a:t>10.09.2019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5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1" y="752054"/>
            <a:ext cx="2266000" cy="174477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35360" y="356659"/>
            <a:ext cx="7488832" cy="6144683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23392" y="932723"/>
            <a:ext cx="6816757" cy="288032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en-US" sz="53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 AND ITS BASIC ELEMENTS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2351584" y="4101075"/>
            <a:ext cx="5184576" cy="105611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I</a:t>
            </a:r>
            <a:r>
              <a:rPr lang="cs-CZ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sz="18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9274729" y="4965171"/>
            <a:ext cx="2688299" cy="153617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altLang="cs-CZ" sz="12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GB" alt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Ingrid Majerova</a:t>
            </a:r>
          </a:p>
          <a:p>
            <a:pPr algn="r"/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Microeconomics</a:t>
            </a:r>
            <a:endParaRPr lang="en-GB" altLang="cs-CZ" sz="1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EVS/</a:t>
            </a:r>
            <a:r>
              <a:rPr lang="cs-CZ" altLang="cs-CZ" sz="12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xxxx</a:t>
            </a:r>
            <a:endParaRPr lang="en-GB" altLang="cs-CZ" sz="1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32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52670" y="1790733"/>
            <a:ext cx="102761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The </a:t>
            </a:r>
            <a:r>
              <a:rPr lang="cs-CZ" altLang="cs-CZ" sz="2200" b="1" dirty="0" err="1">
                <a:latin typeface="Arial" panose="020B0604020202020204" pitchFamily="34" charset="0"/>
              </a:rPr>
              <a:t>law</a:t>
            </a:r>
            <a:r>
              <a:rPr lang="cs-CZ" altLang="cs-CZ" sz="2200" b="1" dirty="0">
                <a:latin typeface="Arial" panose="020B0604020202020204" pitchFamily="34" charset="0"/>
              </a:rPr>
              <a:t> </a:t>
            </a:r>
            <a:r>
              <a:rPr lang="cs-CZ" altLang="cs-CZ" sz="2200" b="1" dirty="0" err="1">
                <a:latin typeface="Arial" panose="020B0604020202020204" pitchFamily="34" charset="0"/>
              </a:rPr>
              <a:t>of</a:t>
            </a:r>
            <a:r>
              <a:rPr lang="en-US" altLang="cs-CZ" sz="2200" b="1" dirty="0">
                <a:latin typeface="Arial" panose="020B0604020202020204" pitchFamily="34" charset="0"/>
              </a:rPr>
              <a:t> increasing supply </a:t>
            </a:r>
            <a:r>
              <a:rPr lang="en-US" altLang="cs-CZ" sz="2200" dirty="0">
                <a:latin typeface="Arial" panose="020B0604020202020204" pitchFamily="34" charset="0"/>
              </a:rPr>
              <a:t>–</a:t>
            </a:r>
            <a:r>
              <a:rPr lang="en-US" altLang="cs-CZ" sz="2200" b="1" dirty="0">
                <a:latin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</a:rPr>
              <a:t>price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en-US" altLang="cs-CZ" sz="2200" dirty="0">
                <a:latin typeface="Arial" panose="020B0604020202020204" pitchFamily="34" charset="0"/>
              </a:rPr>
              <a:t>growth causes an increase in </a:t>
            </a:r>
            <a:r>
              <a:rPr lang="cs-CZ" altLang="cs-CZ" sz="2200" dirty="0" err="1">
                <a:latin typeface="Arial" panose="020B0604020202020204" pitchFamily="34" charset="0"/>
              </a:rPr>
              <a:t>the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en-US" altLang="cs-CZ" sz="2200" dirty="0">
                <a:latin typeface="Arial" panose="020B0604020202020204" pitchFamily="34" charset="0"/>
              </a:rPr>
              <a:t>supply, the price drop causes a decrease in the </a:t>
            </a:r>
            <a:r>
              <a:rPr lang="cs-CZ" altLang="cs-CZ" sz="2200" dirty="0" err="1">
                <a:latin typeface="Arial" panose="020B0604020202020204" pitchFamily="34" charset="0"/>
              </a:rPr>
              <a:t>supply</a:t>
            </a:r>
            <a:r>
              <a:rPr lang="en-US" altLang="cs-CZ" sz="2200" dirty="0">
                <a:latin typeface="Arial" panose="020B0604020202020204" pitchFamily="34" charset="0"/>
              </a:rPr>
              <a:t>.</a:t>
            </a:r>
            <a:endParaRPr lang="cs-CZ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Price growth causes an increased interest in the production, </a:t>
            </a:r>
            <a:r>
              <a:rPr lang="cs-CZ" altLang="cs-CZ" sz="2200" dirty="0" err="1">
                <a:latin typeface="Arial" panose="020B0604020202020204" pitchFamily="34" charset="0"/>
              </a:rPr>
              <a:t>it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en-US" altLang="cs-CZ" sz="2200" dirty="0">
                <a:latin typeface="Arial" panose="020B0604020202020204" pitchFamily="34" charset="0"/>
              </a:rPr>
              <a:t>will attract other producers</a:t>
            </a:r>
            <a:r>
              <a:rPr lang="cs-CZ" altLang="cs-CZ" sz="2200" dirty="0">
                <a:latin typeface="Arial" panose="020B0604020202020204" pitchFamily="34" charset="0"/>
              </a:rPr>
              <a:t> and </a:t>
            </a:r>
            <a:r>
              <a:rPr lang="cs-CZ" altLang="cs-CZ" sz="2200" dirty="0" err="1">
                <a:latin typeface="Arial" panose="020B0604020202020204" pitchFamily="34" charset="0"/>
              </a:rPr>
              <a:t>the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</a:rPr>
              <a:t>interest</a:t>
            </a:r>
            <a:r>
              <a:rPr lang="en-US" altLang="cs-CZ" sz="2200" dirty="0">
                <a:latin typeface="Arial" panose="020B0604020202020204" pitchFamily="34" charset="0"/>
              </a:rPr>
              <a:t> for production growth in those who previously produced less.</a:t>
            </a:r>
            <a:endParaRPr lang="cs-CZ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Price growth</a:t>
            </a:r>
            <a:r>
              <a:rPr lang="cs-CZ" altLang="cs-CZ" sz="2200" dirty="0">
                <a:latin typeface="Arial" panose="020B0604020202020204" pitchFamily="34" charset="0"/>
              </a:rPr>
              <a:t>    </a:t>
            </a:r>
            <a:r>
              <a:rPr lang="en-US" altLang="cs-CZ" sz="2200" dirty="0">
                <a:latin typeface="Arial" panose="020B0604020202020204" pitchFamily="34" charset="0"/>
              </a:rPr>
              <a:t> higher prices </a:t>
            </a:r>
            <a:r>
              <a:rPr lang="cs-CZ" altLang="cs-CZ" sz="2200" dirty="0">
                <a:latin typeface="Arial" panose="020B0604020202020204" pitchFamily="34" charset="0"/>
              </a:rPr>
              <a:t>     </a:t>
            </a:r>
            <a:r>
              <a:rPr lang="en-US" altLang="cs-CZ" sz="2200" dirty="0">
                <a:latin typeface="Arial" panose="020B0604020202020204" pitchFamily="34" charset="0"/>
              </a:rPr>
              <a:t>higher incomes </a:t>
            </a:r>
            <a:r>
              <a:rPr lang="cs-CZ" altLang="cs-CZ" sz="2200" dirty="0">
                <a:latin typeface="Arial" panose="020B0604020202020204" pitchFamily="34" charset="0"/>
              </a:rPr>
              <a:t>     </a:t>
            </a:r>
            <a:r>
              <a:rPr lang="cs-CZ" altLang="cs-CZ" sz="2200" dirty="0" err="1">
                <a:latin typeface="Arial" panose="020B0604020202020204" pitchFamily="34" charset="0"/>
              </a:rPr>
              <a:t>possibility</a:t>
            </a:r>
            <a:r>
              <a:rPr lang="cs-CZ" altLang="cs-CZ" sz="2200" dirty="0">
                <a:latin typeface="Arial" panose="020B0604020202020204" pitchFamily="34" charset="0"/>
              </a:rPr>
              <a:t> to</a:t>
            </a:r>
            <a:r>
              <a:rPr lang="en-US" altLang="cs-CZ" sz="2200" dirty="0">
                <a:latin typeface="Arial" panose="020B0604020202020204" pitchFamily="34" charset="0"/>
              </a:rPr>
              <a:t> buy </a:t>
            </a:r>
            <a:r>
              <a:rPr lang="cs-CZ" altLang="cs-CZ" sz="2200" dirty="0">
                <a:latin typeface="Arial" panose="020B0604020202020204" pitchFamily="34" charset="0"/>
              </a:rPr>
              <a:t>more </a:t>
            </a:r>
            <a:r>
              <a:rPr lang="en-US" altLang="cs-CZ" sz="2200" dirty="0">
                <a:latin typeface="Arial" panose="020B0604020202020204" pitchFamily="34" charset="0"/>
              </a:rPr>
              <a:t>additional factors of production</a:t>
            </a:r>
            <a:r>
              <a:rPr lang="cs-CZ" altLang="cs-CZ" sz="2200" dirty="0">
                <a:latin typeface="Arial" panose="020B0604020202020204" pitchFamily="34" charset="0"/>
              </a:rPr>
              <a:t>       </a:t>
            </a:r>
            <a:r>
              <a:rPr lang="en-US" altLang="cs-CZ" sz="2200" dirty="0">
                <a:latin typeface="Arial" panose="020B0604020202020204" pitchFamily="34" charset="0"/>
              </a:rPr>
              <a:t>expansion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</a:rPr>
              <a:t>production</a:t>
            </a:r>
            <a:r>
              <a:rPr lang="en-US" altLang="cs-CZ" sz="2200" dirty="0">
                <a:latin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ct val="0"/>
              </a:spcBef>
              <a:defRPr/>
            </a:pPr>
            <a:endParaRPr lang="en-US" altLang="cs-CZ" sz="2200" dirty="0">
              <a:latin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650726" y="1164853"/>
            <a:ext cx="4685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LAW OF INCREASING SUPPLY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013" y="4293753"/>
            <a:ext cx="384081" cy="1646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045" y="4299692"/>
            <a:ext cx="384081" cy="1646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371" y="4269982"/>
            <a:ext cx="384081" cy="16460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086" y="4657726"/>
            <a:ext cx="384081" cy="16460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9583" y="4740029"/>
            <a:ext cx="1894406" cy="12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54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52670" y="1790733"/>
            <a:ext cx="1027611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From the </a:t>
            </a:r>
            <a:r>
              <a:rPr lang="cs-CZ" altLang="cs-CZ" sz="2200" dirty="0">
                <a:latin typeface="Arial" panose="020B0604020202020204" pitchFamily="34" charset="0"/>
              </a:rPr>
              <a:t>term</a:t>
            </a:r>
            <a:r>
              <a:rPr lang="en-US" altLang="cs-CZ" sz="2200" dirty="0">
                <a:latin typeface="Arial" panose="020B0604020202020204" pitchFamily="34" charset="0"/>
              </a:rPr>
              <a:t> of </a:t>
            </a:r>
            <a:r>
              <a:rPr lang="en-US" altLang="cs-CZ" sz="2200" b="1" dirty="0">
                <a:latin typeface="Arial" panose="020B0604020202020204" pitchFamily="34" charset="0"/>
              </a:rPr>
              <a:t>supply</a:t>
            </a:r>
            <a:r>
              <a:rPr lang="en-US" altLang="cs-CZ" sz="2200" dirty="0">
                <a:latin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</a:rPr>
              <a:t>we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en-US" altLang="cs-CZ" sz="2200" dirty="0">
                <a:latin typeface="Arial" panose="020B0604020202020204" pitchFamily="34" charset="0"/>
              </a:rPr>
              <a:t>must distinguish the term </a:t>
            </a:r>
            <a:r>
              <a:rPr lang="cs-CZ" altLang="cs-CZ" sz="2200" dirty="0" err="1">
                <a:latin typeface="Arial" panose="020B0604020202020204" pitchFamily="34" charset="0"/>
              </a:rPr>
              <a:t>the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cs-CZ" altLang="cs-CZ" sz="2200" b="1" dirty="0" err="1">
                <a:latin typeface="Arial" panose="020B0604020202020204" pitchFamily="34" charset="0"/>
              </a:rPr>
              <a:t>supplied</a:t>
            </a:r>
            <a:r>
              <a:rPr lang="cs-CZ" altLang="cs-CZ" sz="2200" b="1" dirty="0">
                <a:latin typeface="Arial" panose="020B0604020202020204" pitchFamily="34" charset="0"/>
              </a:rPr>
              <a:t> </a:t>
            </a:r>
            <a:r>
              <a:rPr lang="en-US" altLang="cs-CZ" sz="2200" b="1" dirty="0">
                <a:latin typeface="Arial" panose="020B0604020202020204" pitchFamily="34" charset="0"/>
              </a:rPr>
              <a:t>quantity</a:t>
            </a:r>
            <a:r>
              <a:rPr lang="en-US" altLang="cs-CZ" sz="2200" dirty="0">
                <a:latin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ct val="0"/>
              </a:spcBef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defRPr/>
            </a:pPr>
            <a:r>
              <a:rPr lang="cs-CZ" altLang="cs-CZ" sz="2200" b="1" dirty="0">
                <a:latin typeface="Arial" panose="020B0604020202020204" pitchFamily="34" charset="0"/>
              </a:rPr>
              <a:t>Supply</a:t>
            </a:r>
            <a:r>
              <a:rPr lang="en-US" altLang="cs-CZ" sz="2200" dirty="0">
                <a:latin typeface="Arial" panose="020B0604020202020204" pitchFamily="34" charset="0"/>
              </a:rPr>
              <a:t> – </a:t>
            </a:r>
            <a:r>
              <a:rPr lang="cs-CZ" altLang="cs-CZ" sz="2200" dirty="0" err="1">
                <a:latin typeface="Arial" panose="020B0604020202020204" pitchFamily="34" charset="0"/>
              </a:rPr>
              <a:t>is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en-US" altLang="cs-CZ" sz="2200" dirty="0">
                <a:latin typeface="Arial" panose="020B0604020202020204" pitchFamily="34" charset="0"/>
              </a:rPr>
              <a:t>show</a:t>
            </a:r>
            <a:r>
              <a:rPr lang="cs-CZ" altLang="cs-CZ" sz="2200" dirty="0">
                <a:latin typeface="Arial" panose="020B0604020202020204" pitchFamily="34" charset="0"/>
              </a:rPr>
              <a:t>n by</a:t>
            </a:r>
            <a:r>
              <a:rPr lang="en-US" altLang="cs-CZ" sz="2200" dirty="0">
                <a:latin typeface="Arial" panose="020B0604020202020204" pitchFamily="34" charset="0"/>
              </a:rPr>
              <a:t> the </a:t>
            </a:r>
            <a:r>
              <a:rPr lang="cs-CZ" altLang="cs-CZ" sz="2200" dirty="0" err="1">
                <a:latin typeface="Arial" panose="020B0604020202020204" pitchFamily="34" charset="0"/>
              </a:rPr>
              <a:t>whole</a:t>
            </a:r>
            <a:r>
              <a:rPr lang="en-US" altLang="cs-CZ" sz="2200" dirty="0">
                <a:latin typeface="Arial" panose="020B0604020202020204" pitchFamily="34" charset="0"/>
              </a:rPr>
              <a:t> supply curve.</a:t>
            </a:r>
          </a:p>
          <a:p>
            <a:pPr marL="285750" indent="-285750">
              <a:spcBef>
                <a:spcPct val="0"/>
              </a:spcBef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defRPr/>
            </a:pPr>
            <a:r>
              <a:rPr lang="cs-CZ" altLang="cs-CZ" sz="2200" b="1" dirty="0" err="1">
                <a:latin typeface="Arial" panose="020B0604020202020204" pitchFamily="34" charset="0"/>
              </a:rPr>
              <a:t>Supplied</a:t>
            </a:r>
            <a:r>
              <a:rPr lang="en-US" altLang="cs-CZ" sz="2200" b="1" dirty="0">
                <a:latin typeface="Arial" panose="020B0604020202020204" pitchFamily="34" charset="0"/>
              </a:rPr>
              <a:t> quantity </a:t>
            </a:r>
            <a:r>
              <a:rPr lang="en-US" altLang="cs-CZ" sz="2200" dirty="0">
                <a:latin typeface="Arial" panose="020B0604020202020204" pitchFamily="34" charset="0"/>
              </a:rPr>
              <a:t>- a graphical representation of a point on the curve (</a:t>
            </a:r>
            <a:r>
              <a:rPr lang="cs-CZ" altLang="cs-CZ" sz="2200" dirty="0" err="1">
                <a:latin typeface="Arial" panose="020B0604020202020204" pitchFamily="34" charset="0"/>
              </a:rPr>
              <a:t>supply</a:t>
            </a:r>
            <a:r>
              <a:rPr lang="en-US" altLang="cs-CZ" sz="2200" dirty="0">
                <a:latin typeface="Arial" panose="020B0604020202020204" pitchFamily="34" charset="0"/>
              </a:rPr>
              <a:t> volume at a particular price).</a:t>
            </a:r>
          </a:p>
          <a:p>
            <a:pPr marL="285750" indent="-285750">
              <a:spcBef>
                <a:spcPct val="0"/>
              </a:spcBef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We have clearly distinguished the terms:</a:t>
            </a:r>
          </a:p>
          <a:p>
            <a:pPr marL="1028700" lvl="1">
              <a:spcBef>
                <a:spcPct val="0"/>
              </a:spcBef>
              <a:defRPr/>
            </a:pPr>
            <a:r>
              <a:rPr lang="en-US" altLang="cs-CZ" sz="2000" b="1" dirty="0">
                <a:latin typeface="Arial" panose="020B0604020202020204" pitchFamily="34" charset="0"/>
              </a:rPr>
              <a:t>Shift along the curve </a:t>
            </a:r>
            <a:r>
              <a:rPr lang="en-US" altLang="cs-CZ" sz="2000" dirty="0">
                <a:latin typeface="Arial" panose="020B0604020202020204" pitchFamily="34" charset="0"/>
              </a:rPr>
              <a:t>(change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supplied</a:t>
            </a:r>
            <a:r>
              <a:rPr lang="en-US" altLang="cs-CZ" sz="2000" dirty="0">
                <a:latin typeface="Arial" panose="020B0604020202020204" pitchFamily="34" charset="0"/>
              </a:rPr>
              <a:t> quantity due to price changes).</a:t>
            </a:r>
          </a:p>
          <a:p>
            <a:pPr marL="1028700" lvl="1">
              <a:spcBef>
                <a:spcPct val="0"/>
              </a:spcBef>
              <a:defRPr/>
            </a:pPr>
            <a:r>
              <a:rPr lang="cs-CZ" altLang="cs-CZ" sz="2000" b="1" dirty="0">
                <a:latin typeface="Arial" panose="020B0604020202020204" pitchFamily="34" charset="0"/>
              </a:rPr>
              <a:t>S</a:t>
            </a:r>
            <a:r>
              <a:rPr lang="en-US" altLang="cs-CZ" sz="2000" b="1" dirty="0" err="1">
                <a:latin typeface="Arial" panose="020B0604020202020204" pitchFamily="34" charset="0"/>
              </a:rPr>
              <a:t>hift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the</a:t>
            </a:r>
            <a:r>
              <a:rPr lang="en-US" altLang="cs-CZ" sz="2000" b="1" dirty="0">
                <a:latin typeface="Arial" panose="020B0604020202020204" pitchFamily="34" charset="0"/>
              </a:rPr>
              <a:t> curve </a:t>
            </a:r>
            <a:r>
              <a:rPr lang="en-US" altLang="cs-CZ" sz="2000" dirty="0">
                <a:latin typeface="Arial" panose="020B0604020202020204" pitchFamily="34" charset="0"/>
              </a:rPr>
              <a:t>(supply change caused by other than price effects).</a:t>
            </a:r>
          </a:p>
          <a:p>
            <a:pPr marL="285750" indent="-285750">
              <a:spcBef>
                <a:spcPct val="0"/>
              </a:spcBef>
              <a:defRPr/>
            </a:pPr>
            <a:endParaRPr lang="en-US" altLang="cs-CZ" sz="2200" dirty="0">
              <a:latin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440721" y="1166556"/>
            <a:ext cx="6246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!</a:t>
            </a:r>
            <a:r>
              <a:rPr lang="cs-CZ" altLang="cs-CZ" sz="2400" b="1" dirty="0">
                <a:latin typeface="Arial" panose="020B0604020202020204" pitchFamily="34" charset="0"/>
              </a:rPr>
              <a:t> THE SUPPLIED QUANTITY vs. SUPPLY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!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141" y="4530613"/>
            <a:ext cx="384081" cy="16460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141" y="4878606"/>
            <a:ext cx="384081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80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723423" y="1164853"/>
            <a:ext cx="2540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SUPPLY CURVE</a:t>
            </a:r>
            <a:endParaRPr lang="en-GB" altLang="cs-CZ" sz="2400" b="1" dirty="0">
              <a:latin typeface="Arial" panose="020B0604020202020204" pitchFamily="34" charset="0"/>
            </a:endParaRPr>
          </a:p>
        </p:txBody>
      </p:sp>
      <p:sp>
        <p:nvSpPr>
          <p:cNvPr id="10" name="Zástupný symbol pro text 2"/>
          <p:cNvSpPr txBox="1">
            <a:spLocks/>
          </p:cNvSpPr>
          <p:nvPr/>
        </p:nvSpPr>
        <p:spPr>
          <a:xfrm>
            <a:off x="757881" y="1883290"/>
            <a:ext cx="4616552" cy="92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/>
          <a:srcRect l="2925" t="32109" r="1972" b="2584"/>
          <a:stretch/>
        </p:blipFill>
        <p:spPr>
          <a:xfrm>
            <a:off x="1736222" y="1883290"/>
            <a:ext cx="8696130" cy="44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52670" y="1790733"/>
            <a:ext cx="1027611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Aggregate Demand </a:t>
            </a:r>
            <a:r>
              <a:rPr lang="en-US" altLang="cs-CZ" sz="2200" dirty="0">
                <a:latin typeface="Arial" panose="020B0604020202020204" pitchFamily="34" charset="0"/>
              </a:rPr>
              <a:t>- AD </a:t>
            </a:r>
            <a:endParaRPr lang="cs-CZ" altLang="cs-CZ" sz="2200" dirty="0">
              <a:latin typeface="Arial" panose="020B0604020202020204" pitchFamily="34" charset="0"/>
            </a:endParaRPr>
          </a:p>
          <a:p>
            <a:pPr marL="1371600" lvl="1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000" dirty="0" err="1">
                <a:latin typeface="Arial" panose="020B0604020202020204" pitchFamily="34" charset="0"/>
              </a:rPr>
              <a:t>it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is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</a:rPr>
              <a:t>a summary of all planned purchases in the market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marL="1371600" lvl="1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i</a:t>
            </a:r>
            <a:r>
              <a:rPr lang="en-US" altLang="cs-CZ" sz="2000" dirty="0">
                <a:latin typeface="Arial" panose="020B0604020202020204" pitchFamily="34" charset="0"/>
              </a:rPr>
              <a:t>t is determined by the volume of demanded products and their prices.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Individual demand </a:t>
            </a:r>
            <a:r>
              <a:rPr lang="en-US" altLang="cs-CZ" sz="2200" dirty="0">
                <a:latin typeface="Arial" panose="020B0604020202020204" pitchFamily="34" charset="0"/>
              </a:rPr>
              <a:t>–</a:t>
            </a:r>
            <a:r>
              <a:rPr lang="cs-CZ" altLang="cs-CZ" sz="2200" dirty="0">
                <a:latin typeface="Arial" panose="020B0604020202020204" pitchFamily="34" charset="0"/>
              </a:rPr>
              <a:t> d - </a:t>
            </a:r>
            <a:r>
              <a:rPr lang="en-US" altLang="cs-CZ" sz="2200" dirty="0">
                <a:latin typeface="Arial" panose="020B0604020202020204" pitchFamily="34" charset="0"/>
              </a:rPr>
              <a:t>the demand of a </a:t>
            </a:r>
            <a:r>
              <a:rPr lang="cs-CZ" altLang="cs-CZ" sz="2200" dirty="0" err="1">
                <a:latin typeface="Arial" panose="020B0604020202020204" pitchFamily="34" charset="0"/>
              </a:rPr>
              <a:t>one</a:t>
            </a:r>
            <a:r>
              <a:rPr lang="en-US" altLang="cs-CZ" sz="2200" dirty="0">
                <a:latin typeface="Arial" panose="020B0604020202020204" pitchFamily="34" charset="0"/>
              </a:rPr>
              <a:t> buyer (the demand for the production of a </a:t>
            </a:r>
            <a:r>
              <a:rPr lang="cs-CZ" altLang="cs-CZ" sz="2200" dirty="0" err="1">
                <a:latin typeface="Arial" panose="020B0604020202020204" pitchFamily="34" charset="0"/>
              </a:rPr>
              <a:t>one</a:t>
            </a:r>
            <a:r>
              <a:rPr lang="en-US" altLang="cs-CZ" sz="2200" dirty="0">
                <a:latin typeface="Arial" panose="020B0604020202020204" pitchFamily="34" charset="0"/>
              </a:rPr>
              <a:t> producer).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Market Dem</a:t>
            </a:r>
            <a:r>
              <a:rPr lang="en-US" altLang="cs-CZ" sz="2200" dirty="0">
                <a:latin typeface="Arial" panose="020B0604020202020204" pitchFamily="34" charset="0"/>
              </a:rPr>
              <a:t>and - MD, respectively. D - the demand for one product.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Economic theory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</a:rPr>
              <a:t>is</a:t>
            </a:r>
            <a:r>
              <a:rPr lang="en-US" altLang="cs-CZ" sz="2200" dirty="0">
                <a:latin typeface="Arial" panose="020B0604020202020204" pitchFamily="34" charset="0"/>
              </a:rPr>
              <a:t> interested only</a:t>
            </a:r>
            <a:r>
              <a:rPr lang="cs-CZ" altLang="cs-CZ" sz="2200" dirty="0">
                <a:latin typeface="Arial" panose="020B0604020202020204" pitchFamily="34" charset="0"/>
              </a:rPr>
              <a:t> in </a:t>
            </a:r>
            <a:r>
              <a:rPr lang="en-US" altLang="cs-CZ" sz="2200" dirty="0">
                <a:latin typeface="Arial" panose="020B0604020202020204" pitchFamily="34" charset="0"/>
              </a:rPr>
              <a:t>just demand within the budgetary limitations = </a:t>
            </a:r>
            <a:r>
              <a:rPr lang="en-US" altLang="cs-CZ" sz="2200" b="1" dirty="0">
                <a:latin typeface="Arial" panose="020B0604020202020204" pitchFamily="34" charset="0"/>
              </a:rPr>
              <a:t>efficient </a:t>
            </a:r>
            <a:r>
              <a:rPr lang="cs-CZ" altLang="cs-CZ" sz="2200" b="1" dirty="0">
                <a:latin typeface="Arial" panose="020B0604020202020204" pitchFamily="34" charset="0"/>
              </a:rPr>
              <a:t>p</a:t>
            </a:r>
            <a:r>
              <a:rPr lang="en-US" altLang="cs-CZ" sz="2200" b="1" dirty="0" err="1">
                <a:latin typeface="Arial" panose="020B0604020202020204" pitchFamily="34" charset="0"/>
              </a:rPr>
              <a:t>urchasing</a:t>
            </a:r>
            <a:r>
              <a:rPr lang="en-US" altLang="cs-CZ" sz="2200" b="1" dirty="0">
                <a:latin typeface="Arial" panose="020B0604020202020204" pitchFamily="34" charset="0"/>
              </a:rPr>
              <a:t> power demand</a:t>
            </a:r>
            <a:r>
              <a:rPr lang="en-US" altLang="cs-CZ" sz="2200" dirty="0">
                <a:latin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ct val="0"/>
              </a:spcBef>
              <a:defRPr/>
            </a:pPr>
            <a:endParaRPr lang="en-US" altLang="cs-CZ" sz="2200" dirty="0">
              <a:latin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795052" y="1166556"/>
            <a:ext cx="1537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DEMAND</a:t>
            </a:r>
          </a:p>
        </p:txBody>
      </p:sp>
    </p:spTree>
    <p:extLst>
      <p:ext uri="{BB962C8B-B14F-4D97-AF65-F5344CB8AC3E}">
        <p14:creationId xmlns:p14="http://schemas.microsoft.com/office/powerpoint/2010/main" val="3943080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645581" y="1164853"/>
            <a:ext cx="2695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DEMAND CURVE</a:t>
            </a:r>
            <a:endParaRPr lang="en-GB" altLang="cs-CZ" sz="2400" b="1" dirty="0">
              <a:latin typeface="Arial" panose="020B060402020202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516495" y="2088182"/>
            <a:ext cx="3652665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000" dirty="0">
                <a:latin typeface="Arial" panose="020B0604020202020204" pitchFamily="34" charset="0"/>
              </a:rPr>
              <a:t>The volume of </a:t>
            </a:r>
            <a:r>
              <a:rPr lang="cs-CZ" altLang="cs-CZ" sz="2000" dirty="0" err="1">
                <a:latin typeface="Arial" panose="020B0604020202020204" pitchFamily="34" charset="0"/>
              </a:rPr>
              <a:t>demand</a:t>
            </a:r>
            <a:r>
              <a:rPr lang="en-US" altLang="cs-CZ" sz="2000" dirty="0">
                <a:latin typeface="Arial" panose="020B0604020202020204" pitchFamily="34" charset="0"/>
              </a:rPr>
              <a:t> (Q) is dependent on the price (P).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900" dirty="0">
              <a:latin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000" dirty="0">
                <a:latin typeface="Arial" panose="020B0604020202020204" pitchFamily="34" charset="0"/>
              </a:rPr>
              <a:t>The price is therefore independent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</a:rPr>
              <a:t>and the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quantity</a:t>
            </a:r>
            <a:r>
              <a:rPr lang="en-US" altLang="cs-CZ" sz="2000" dirty="0">
                <a:latin typeface="Arial" panose="020B0604020202020204" pitchFamily="34" charset="0"/>
              </a:rPr>
              <a:t> the dependent variable.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900" dirty="0">
              <a:latin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000" dirty="0">
                <a:latin typeface="Arial" panose="020B0604020202020204" pitchFamily="34" charset="0"/>
              </a:rPr>
              <a:t>The relationship between these two variables reflects the </a:t>
            </a:r>
            <a:r>
              <a:rPr lang="cs-CZ" altLang="cs-CZ" sz="2000" b="1" dirty="0" err="1">
                <a:latin typeface="Arial" panose="020B0604020202020204" pitchFamily="34" charset="0"/>
              </a:rPr>
              <a:t>demand</a:t>
            </a:r>
            <a:r>
              <a:rPr lang="en-US" altLang="cs-CZ" sz="2000" b="1" dirty="0">
                <a:latin typeface="Arial" panose="020B0604020202020204" pitchFamily="34" charset="0"/>
              </a:rPr>
              <a:t> curve</a:t>
            </a:r>
            <a:r>
              <a:rPr lang="en-US" altLang="cs-CZ" sz="2000" dirty="0">
                <a:latin typeface="Arial" panose="020B0604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164" y="2332811"/>
            <a:ext cx="4633362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90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93871" y="1814833"/>
            <a:ext cx="1027611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The law of diminishing demand </a:t>
            </a:r>
            <a:r>
              <a:rPr lang="en-US" altLang="cs-CZ" sz="2200" dirty="0">
                <a:latin typeface="Arial" panose="020B0604020202020204" pitchFamily="34" charset="0"/>
              </a:rPr>
              <a:t>- when the price rises, demand falls</a:t>
            </a:r>
            <a:r>
              <a:rPr lang="cs-CZ" altLang="cs-CZ" sz="2200" dirty="0">
                <a:latin typeface="Arial" panose="020B0604020202020204" pitchFamily="34" charset="0"/>
              </a:rPr>
              <a:t>,</a:t>
            </a:r>
            <a:r>
              <a:rPr lang="en-US" altLang="cs-CZ" sz="2200" dirty="0">
                <a:latin typeface="Arial" panose="020B0604020202020204" pitchFamily="34" charset="0"/>
              </a:rPr>
              <a:t> when the price drops, demand rises.</a:t>
            </a:r>
            <a:endParaRPr lang="cs-CZ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1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200" dirty="0">
                <a:latin typeface="Arial" panose="020B0604020202020204" pitchFamily="34" charset="0"/>
              </a:rPr>
              <a:t>W</a:t>
            </a:r>
            <a:r>
              <a:rPr lang="en-US" altLang="cs-CZ" sz="2200" dirty="0">
                <a:latin typeface="Arial" panose="020B0604020202020204" pitchFamily="34" charset="0"/>
              </a:rPr>
              <a:t>hen the price</a:t>
            </a:r>
            <a:r>
              <a:rPr lang="cs-CZ" altLang="cs-CZ" sz="2200" dirty="0">
                <a:latin typeface="Arial" panose="020B0604020202020204" pitchFamily="34" charset="0"/>
              </a:rPr>
              <a:t> f</a:t>
            </a:r>
            <a:r>
              <a:rPr lang="en-US" altLang="cs-CZ" sz="2200" dirty="0" err="1">
                <a:latin typeface="Arial" panose="020B0604020202020204" pitchFamily="34" charset="0"/>
              </a:rPr>
              <a:t>alls</a:t>
            </a:r>
            <a:r>
              <a:rPr lang="cs-CZ" altLang="cs-CZ" sz="2200" dirty="0">
                <a:latin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</a:rPr>
              <a:t>commodity</a:t>
            </a:r>
            <a:r>
              <a:rPr lang="en-US" altLang="cs-CZ" sz="2200" dirty="0">
                <a:latin typeface="Arial" panose="020B0604020202020204" pitchFamily="34" charset="0"/>
              </a:rPr>
              <a:t> is cheaper, and thus more appealing to demand.</a:t>
            </a:r>
            <a:endParaRPr lang="cs-CZ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1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A lower price will also enable within unchanged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en-US" altLang="cs-CZ" sz="2200" dirty="0">
                <a:latin typeface="Arial" panose="020B0604020202020204" pitchFamily="34" charset="0"/>
              </a:rPr>
              <a:t>budgetary limitations to buy more goods to those who previously shopped less.</a:t>
            </a:r>
            <a:endParaRPr lang="cs-CZ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1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For some kinds of goods that anyone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en-US" altLang="cs-CZ" sz="2200" dirty="0">
                <a:latin typeface="Arial" panose="020B0604020202020204" pitchFamily="34" charset="0"/>
              </a:rPr>
              <a:t>buys, a price reduction will attract more buyers.</a:t>
            </a:r>
            <a:endParaRPr lang="cs-CZ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1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Low price make</a:t>
            </a:r>
            <a:r>
              <a:rPr lang="cs-CZ" altLang="cs-CZ" sz="2200" dirty="0">
                <a:latin typeface="Arial" panose="020B0604020202020204" pitchFamily="34" charset="0"/>
              </a:rPr>
              <a:t>s</a:t>
            </a:r>
            <a:r>
              <a:rPr lang="en-US" altLang="cs-CZ" sz="2200" dirty="0">
                <a:latin typeface="Arial" panose="020B0604020202020204" pitchFamily="34" charset="0"/>
              </a:rPr>
              <a:t> available </a:t>
            </a:r>
            <a:r>
              <a:rPr lang="cs-CZ" altLang="cs-CZ" sz="2200" dirty="0" err="1">
                <a:latin typeface="Arial" panose="020B0604020202020204" pitchFamily="34" charset="0"/>
              </a:rPr>
              <a:t>the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en-US" altLang="cs-CZ" sz="2200" dirty="0" err="1">
                <a:latin typeface="Arial" panose="020B0604020202020204" pitchFamily="34" charset="0"/>
              </a:rPr>
              <a:t>commodit</a:t>
            </a:r>
            <a:r>
              <a:rPr lang="cs-CZ" altLang="cs-CZ" sz="2200" dirty="0" err="1">
                <a:latin typeface="Arial" panose="020B0604020202020204" pitchFamily="34" charset="0"/>
              </a:rPr>
              <a:t>ies</a:t>
            </a:r>
            <a:r>
              <a:rPr lang="en-US" altLang="cs-CZ" sz="2200" dirty="0">
                <a:latin typeface="Arial" panose="020B0604020202020204" pitchFamily="34" charset="0"/>
              </a:rPr>
              <a:t> and is a major psychological factor, which causes an increase in demand.</a:t>
            </a:r>
          </a:p>
          <a:p>
            <a:pPr marL="285750" indent="-285750">
              <a:spcBef>
                <a:spcPct val="0"/>
              </a:spcBef>
              <a:defRPr/>
            </a:pPr>
            <a:endParaRPr lang="en-US" altLang="cs-CZ" sz="2200" dirty="0">
              <a:latin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300733" y="1166556"/>
            <a:ext cx="4526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LAW OF DIMISHING DEMAND</a:t>
            </a:r>
          </a:p>
        </p:txBody>
      </p:sp>
    </p:spTree>
    <p:extLst>
      <p:ext uri="{BB962C8B-B14F-4D97-AF65-F5344CB8AC3E}">
        <p14:creationId xmlns:p14="http://schemas.microsoft.com/office/powerpoint/2010/main" val="3732040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645582" y="1164853"/>
            <a:ext cx="2695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DEMAND CURVE</a:t>
            </a:r>
            <a:endParaRPr lang="en-GB" altLang="cs-CZ" sz="2400" b="1" dirty="0">
              <a:latin typeface="Arial" panose="020B0604020202020204" pitchFamily="34" charset="0"/>
            </a:endParaRPr>
          </a:p>
        </p:txBody>
      </p:sp>
      <p:sp>
        <p:nvSpPr>
          <p:cNvPr id="10" name="Zástupný symbol pro text 2"/>
          <p:cNvSpPr txBox="1">
            <a:spLocks/>
          </p:cNvSpPr>
          <p:nvPr/>
        </p:nvSpPr>
        <p:spPr>
          <a:xfrm>
            <a:off x="757881" y="1883290"/>
            <a:ext cx="4616552" cy="92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t="26395" b="11020"/>
          <a:stretch/>
        </p:blipFill>
        <p:spPr>
          <a:xfrm>
            <a:off x="1524000" y="1810139"/>
            <a:ext cx="9144000" cy="42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32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93871" y="1814833"/>
            <a:ext cx="1027611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The market is in equilibrium </a:t>
            </a:r>
            <a:r>
              <a:rPr lang="en-US" altLang="cs-CZ" sz="2200" dirty="0">
                <a:latin typeface="Arial" panose="020B0604020202020204" pitchFamily="34" charset="0"/>
              </a:rPr>
              <a:t>when the supply equals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</a:rPr>
              <a:t>the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en-US" altLang="cs-CZ" sz="2200" dirty="0">
                <a:latin typeface="Arial" panose="020B0604020202020204" pitchFamily="34" charset="0"/>
              </a:rPr>
              <a:t>demand.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200" b="1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The equilibrium price - </a:t>
            </a:r>
            <a:r>
              <a:rPr lang="en-US" altLang="cs-CZ" sz="2200" dirty="0">
                <a:latin typeface="Arial" panose="020B0604020202020204" pitchFamily="34" charset="0"/>
              </a:rPr>
              <a:t>the price at which trades in case of equality of supply and demand.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200" b="1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Equilibrium state is very rare and exceptional - </a:t>
            </a:r>
            <a:r>
              <a:rPr lang="en-US" altLang="cs-CZ" sz="2200" dirty="0">
                <a:latin typeface="Arial" panose="020B0604020202020204" pitchFamily="34" charset="0"/>
              </a:rPr>
              <a:t>there is a constant confrontation of supply and demand.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200" b="1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Market price </a:t>
            </a:r>
            <a:r>
              <a:rPr lang="en-US" altLang="cs-CZ" sz="2200" dirty="0">
                <a:latin typeface="Arial" panose="020B0604020202020204" pitchFamily="34" charset="0"/>
              </a:rPr>
              <a:t>- the price that arises in the market at current supply and demand conditions.</a:t>
            </a:r>
          </a:p>
          <a:p>
            <a:pPr marL="285750" indent="-285750">
              <a:spcBef>
                <a:spcPct val="0"/>
              </a:spcBef>
              <a:defRPr/>
            </a:pPr>
            <a:endParaRPr lang="en-US" altLang="cs-CZ" sz="2200" dirty="0">
              <a:latin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001038" y="1166556"/>
            <a:ext cx="1125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PRICE</a:t>
            </a:r>
          </a:p>
        </p:txBody>
      </p:sp>
    </p:spTree>
    <p:extLst>
      <p:ext uri="{BB962C8B-B14F-4D97-AF65-F5344CB8AC3E}">
        <p14:creationId xmlns:p14="http://schemas.microsoft.com/office/powerpoint/2010/main" val="4068199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973184" y="1164853"/>
            <a:ext cx="8040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FORMATION OF THE PRICE – MARKET EQUILIBRIUM</a:t>
            </a:r>
            <a:endParaRPr lang="en-GB" altLang="cs-CZ" b="1" dirty="0">
              <a:latin typeface="Arial" panose="020B0604020202020204" pitchFamily="34" charset="0"/>
            </a:endParaRPr>
          </a:p>
        </p:txBody>
      </p:sp>
      <p:sp>
        <p:nvSpPr>
          <p:cNvPr id="10" name="Zástupný symbol pro text 2"/>
          <p:cNvSpPr txBox="1">
            <a:spLocks/>
          </p:cNvSpPr>
          <p:nvPr/>
        </p:nvSpPr>
        <p:spPr>
          <a:xfrm>
            <a:off x="757881" y="1883290"/>
            <a:ext cx="4616552" cy="92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166356" y="1941049"/>
            <a:ext cx="2706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FORMATION OF PRICE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7763680" y="1941049"/>
            <a:ext cx="2250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FORMATION OF PRICE</a:t>
            </a:r>
          </a:p>
        </p:txBody>
      </p:sp>
      <p:pic>
        <p:nvPicPr>
          <p:cNvPr id="11" name="Zástupný symbol pro obsah 9"/>
          <p:cNvPicPr>
            <a:picLocks noChangeAspect="1"/>
          </p:cNvPicPr>
          <p:nvPr/>
        </p:nvPicPr>
        <p:blipFill rotWithShape="1">
          <a:blip r:embed="rId3"/>
          <a:srcRect r="2919" b="4591"/>
          <a:stretch/>
        </p:blipFill>
        <p:spPr>
          <a:xfrm>
            <a:off x="955536" y="2598806"/>
            <a:ext cx="3742347" cy="3096141"/>
          </a:xfrm>
          <a:prstGeom prst="rect">
            <a:avLst/>
          </a:prstGeom>
        </p:spPr>
      </p:pic>
      <p:pic>
        <p:nvPicPr>
          <p:cNvPr id="12" name="Zástupný symbol pro obsah 10"/>
          <p:cNvPicPr>
            <a:picLocks noChangeAspect="1"/>
          </p:cNvPicPr>
          <p:nvPr/>
        </p:nvPicPr>
        <p:blipFill rotWithShape="1">
          <a:blip r:embed="rId4"/>
          <a:srcRect l="7969" t="16452" r="10457"/>
          <a:stretch/>
        </p:blipFill>
        <p:spPr>
          <a:xfrm>
            <a:off x="6395466" y="2415208"/>
            <a:ext cx="4780548" cy="348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78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93871" y="1814833"/>
            <a:ext cx="1027611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Market competition - </a:t>
            </a:r>
            <a:r>
              <a:rPr lang="en-US" altLang="cs-CZ" sz="2200" dirty="0">
                <a:latin typeface="Arial" panose="020B0604020202020204" pitchFamily="34" charset="0"/>
              </a:rPr>
              <a:t>is a process where the two different interests of the various market subjects</a:t>
            </a:r>
            <a:r>
              <a:rPr lang="cs-CZ" altLang="cs-CZ" sz="2200" dirty="0">
                <a:latin typeface="Arial" panose="020B0604020202020204" pitchFamily="34" charset="0"/>
              </a:rPr>
              <a:t> are </a:t>
            </a:r>
            <a:r>
              <a:rPr lang="cs-CZ" altLang="cs-CZ" sz="2200" dirty="0" err="1">
                <a:latin typeface="Arial" panose="020B0604020202020204" pitchFamily="34" charset="0"/>
              </a:rPr>
              <a:t>confronted</a:t>
            </a:r>
            <a:r>
              <a:rPr lang="en-US" altLang="cs-CZ" sz="2200" b="1" dirty="0">
                <a:latin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1400" b="1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Competition between supply and demand - </a:t>
            </a:r>
            <a:r>
              <a:rPr lang="en-US" altLang="cs-CZ" sz="2200" dirty="0">
                <a:latin typeface="Arial" panose="020B0604020202020204" pitchFamily="34" charset="0"/>
              </a:rPr>
              <a:t>the </a:t>
            </a:r>
            <a:r>
              <a:rPr lang="cs-CZ" altLang="cs-CZ" sz="2200" dirty="0" err="1">
                <a:latin typeface="Arial" panose="020B0604020202020204" pitchFamily="34" charset="0"/>
              </a:rPr>
              <a:t>producer</a:t>
            </a:r>
            <a:r>
              <a:rPr lang="en-US" altLang="cs-CZ" sz="2200" dirty="0">
                <a:latin typeface="Arial" panose="020B0604020202020204" pitchFamily="34" charset="0"/>
              </a:rPr>
              <a:t>s want to sell </a:t>
            </a:r>
            <a:r>
              <a:rPr lang="cs-CZ" altLang="cs-CZ" sz="2200" dirty="0" err="1">
                <a:latin typeface="Arial" panose="020B0604020202020204" pitchFamily="34" charset="0"/>
              </a:rPr>
              <a:t>the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</a:rPr>
              <a:t>commodities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en-US" altLang="cs-CZ" sz="2200" dirty="0">
                <a:latin typeface="Arial" panose="020B0604020202020204" pitchFamily="34" charset="0"/>
              </a:rPr>
              <a:t>with the greatest profit, consumers want to satisfy their needs as cheap as possible.</a:t>
            </a:r>
            <a:endParaRPr lang="cs-CZ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14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Competition on the demand side - </a:t>
            </a:r>
            <a:r>
              <a:rPr lang="en-US" altLang="cs-CZ" sz="2200" dirty="0">
                <a:latin typeface="Arial" panose="020B0604020202020204" pitchFamily="34" charset="0"/>
              </a:rPr>
              <a:t>every consumer wants to buy the most commodity as cheap as possible, even at the expense of other consumers. </a:t>
            </a:r>
            <a:endParaRPr lang="cs-CZ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cs-CZ" altLang="cs-CZ" sz="14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It arises in the case where D&gt; S </a:t>
            </a:r>
            <a:r>
              <a:rPr lang="cs-CZ" altLang="cs-CZ" sz="2200" dirty="0">
                <a:latin typeface="Arial" panose="020B0604020202020204" pitchFamily="34" charset="0"/>
              </a:rPr>
              <a:t>       </a:t>
            </a:r>
            <a:r>
              <a:rPr lang="en-US" altLang="cs-CZ" sz="2200" dirty="0">
                <a:latin typeface="Arial" panose="020B0604020202020204" pitchFamily="34" charset="0"/>
              </a:rPr>
              <a:t>shortages on the market.</a:t>
            </a:r>
          </a:p>
          <a:p>
            <a:pPr marL="285750" indent="-285750">
              <a:spcBef>
                <a:spcPct val="0"/>
              </a:spcBef>
              <a:defRPr/>
            </a:pPr>
            <a:endParaRPr lang="en-US" altLang="cs-CZ" sz="2200" dirty="0">
              <a:latin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403919" y="1166556"/>
            <a:ext cx="2319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COMPETITION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595" y="4920670"/>
            <a:ext cx="592404" cy="2583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331" y="4692117"/>
            <a:ext cx="2216627" cy="157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25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888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Outline of the </a:t>
            </a: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L</a:t>
            </a:r>
            <a:r>
              <a:rPr kumimoji="0" lang="en-GB" sz="2400" b="0" i="0" u="none" strike="noStrike" kern="0" cap="none" spc="0" normalizeH="0" baseline="0" dirty="0" err="1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ecture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52670" y="1790733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Font typeface="+mj-lt"/>
              <a:buAutoNum type="arabicPeriod"/>
              <a:defRPr/>
            </a:pPr>
            <a:r>
              <a:rPr lang="cs-CZ" altLang="cs-CZ" dirty="0" err="1">
                <a:latin typeface="Arial" panose="020B0604020202020204" pitchFamily="34" charset="0"/>
              </a:rPr>
              <a:t>Characteristic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</a:rPr>
              <a:t> Market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 typeface="+mj-lt"/>
              <a:buAutoNum type="arabicPeriod"/>
              <a:defRPr/>
            </a:pPr>
            <a:endParaRPr lang="en-GB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+mj-lt"/>
              <a:buAutoNum type="arabicPeriod"/>
              <a:defRPr/>
            </a:pP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</a:rPr>
              <a:t>Supply and </a:t>
            </a:r>
            <a:r>
              <a:rPr lang="cs-CZ" altLang="cs-CZ" dirty="0" err="1">
                <a:latin typeface="Arial" panose="020B0604020202020204" pitchFamily="34" charset="0"/>
              </a:rPr>
              <a:t>Demand</a:t>
            </a:r>
            <a:endParaRPr lang="en-GB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+mj-lt"/>
              <a:buAutoNum type="arabicPeriod"/>
              <a:defRPr/>
            </a:pPr>
            <a:endParaRPr lang="en-GB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+mj-lt"/>
              <a:buAutoNum type="arabicPeriod"/>
              <a:defRPr/>
            </a:pP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Formation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Price</a:t>
            </a:r>
            <a:endParaRPr lang="en-GB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+mj-lt"/>
              <a:buAutoNum type="arabicPeriod"/>
              <a:defRPr/>
            </a:pPr>
            <a:endParaRPr lang="en-GB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+mj-lt"/>
              <a:buAutoNum type="arabicPeriod"/>
              <a:defRPr/>
            </a:pP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Competition</a:t>
            </a:r>
            <a:endParaRPr lang="en-GB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+mj-lt"/>
              <a:buAutoNum type="arabicPeriod"/>
              <a:defRPr/>
            </a:pPr>
            <a:endParaRPr lang="en-GB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+mj-lt"/>
              <a:buAutoNum type="arabicPeriod"/>
              <a:defRPr/>
            </a:pP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Function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</a:rPr>
              <a:t> Market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945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93871" y="1814833"/>
            <a:ext cx="1027611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Competition on the supply side - </a:t>
            </a:r>
            <a:r>
              <a:rPr lang="en-US" altLang="cs-CZ" sz="2200" dirty="0">
                <a:latin typeface="Arial" panose="020B0604020202020204" pitchFamily="34" charset="0"/>
              </a:rPr>
              <a:t>every </a:t>
            </a:r>
            <a:r>
              <a:rPr lang="cs-CZ" altLang="cs-CZ" sz="2200" dirty="0" err="1">
                <a:latin typeface="Arial" panose="020B0604020202020204" pitchFamily="34" charset="0"/>
              </a:rPr>
              <a:t>produce</a:t>
            </a:r>
            <a:r>
              <a:rPr lang="en-US" altLang="cs-CZ" sz="2200" dirty="0">
                <a:latin typeface="Arial" panose="020B0604020202020204" pitchFamily="34" charset="0"/>
              </a:rPr>
              <a:t>r is trying to get the greatest possible market share</a:t>
            </a:r>
            <a:r>
              <a:rPr lang="cs-CZ" altLang="cs-CZ" sz="2200" dirty="0">
                <a:latin typeface="Arial" panose="020B0604020202020204" pitchFamily="34" charset="0"/>
              </a:rPr>
              <a:t>      </a:t>
            </a:r>
            <a:r>
              <a:rPr lang="en-US" altLang="cs-CZ" sz="2200" dirty="0">
                <a:latin typeface="Arial" panose="020B0604020202020204" pitchFamily="34" charset="0"/>
              </a:rPr>
              <a:t> </a:t>
            </a:r>
            <a:r>
              <a:rPr lang="cs-CZ" altLang="cs-CZ" sz="2200" dirty="0">
                <a:latin typeface="Arial" panose="020B0604020202020204" pitchFamily="34" charset="0"/>
              </a:rPr>
              <a:t>PROFIT</a:t>
            </a:r>
            <a:r>
              <a:rPr lang="en-US" altLang="cs-CZ" sz="2200" dirty="0">
                <a:latin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ct val="0"/>
              </a:spcBef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    </a:t>
            </a:r>
            <a:r>
              <a:rPr lang="en-US" altLang="cs-CZ" sz="2200" b="1" dirty="0">
                <a:latin typeface="Arial" panose="020B0604020202020204" pitchFamily="34" charset="0"/>
              </a:rPr>
              <a:t>S</a:t>
            </a:r>
            <a:r>
              <a:rPr lang="cs-CZ" altLang="cs-CZ" sz="2200" b="1" dirty="0">
                <a:latin typeface="Arial" panose="020B0604020202020204" pitchFamily="34" charset="0"/>
              </a:rPr>
              <a:t> </a:t>
            </a:r>
            <a:r>
              <a:rPr lang="en-US" altLang="cs-CZ" sz="2200" b="1" dirty="0">
                <a:latin typeface="Arial" panose="020B0604020202020204" pitchFamily="34" charset="0"/>
              </a:rPr>
              <a:t>&gt; D </a:t>
            </a:r>
            <a:r>
              <a:rPr lang="en-US" altLang="cs-CZ" sz="2200" dirty="0">
                <a:latin typeface="Arial" panose="020B0604020202020204" pitchFamily="34" charset="0"/>
              </a:rPr>
              <a:t>- competition becomes a fight for survival, who </a:t>
            </a:r>
            <a:r>
              <a:rPr lang="cs-CZ" altLang="cs-CZ" sz="2200" dirty="0" err="1">
                <a:latin typeface="Arial" panose="020B0604020202020204" pitchFamily="34" charset="0"/>
              </a:rPr>
              <a:t>reduces</a:t>
            </a:r>
            <a:r>
              <a:rPr lang="en-US" altLang="cs-CZ" sz="2200" dirty="0">
                <a:latin typeface="Arial" panose="020B0604020202020204" pitchFamily="34" charset="0"/>
              </a:rPr>
              <a:t> the price, will lose, </a:t>
            </a:r>
            <a:r>
              <a:rPr lang="cs-CZ" altLang="cs-CZ" sz="2200" dirty="0" err="1">
                <a:latin typeface="Arial" panose="020B0604020202020204" pitchFamily="34" charset="0"/>
              </a:rPr>
              <a:t>the</a:t>
            </a:r>
            <a:r>
              <a:rPr lang="cs-CZ" altLang="cs-CZ" sz="2200" dirty="0">
                <a:latin typeface="Arial" panose="020B0604020202020204" pitchFamily="34" charset="0"/>
              </a:rPr>
              <a:t> point </a:t>
            </a:r>
            <a:r>
              <a:rPr lang="cs-CZ" altLang="cs-CZ" sz="2200" dirty="0" err="1">
                <a:latin typeface="Arial" panose="020B0604020202020204" pitchFamily="34" charset="0"/>
              </a:rPr>
              <a:t>is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en-US" altLang="cs-CZ" sz="2200" dirty="0">
                <a:latin typeface="Arial" panose="020B0604020202020204" pitchFamily="34" charset="0"/>
              </a:rPr>
              <a:t>who will lose the least.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    </a:t>
            </a:r>
            <a:r>
              <a:rPr lang="en-US" altLang="cs-CZ" sz="2200" b="1" dirty="0">
                <a:latin typeface="Arial" panose="020B0604020202020204" pitchFamily="34" charset="0"/>
              </a:rPr>
              <a:t>S &lt;</a:t>
            </a:r>
            <a:r>
              <a:rPr lang="cs-CZ" altLang="cs-CZ" sz="2200" b="1" dirty="0">
                <a:latin typeface="Arial" panose="020B0604020202020204" pitchFamily="34" charset="0"/>
              </a:rPr>
              <a:t> </a:t>
            </a:r>
            <a:r>
              <a:rPr lang="en-US" altLang="cs-CZ" sz="2200" b="1" dirty="0">
                <a:latin typeface="Arial" panose="020B0604020202020204" pitchFamily="34" charset="0"/>
              </a:rPr>
              <a:t>D </a:t>
            </a:r>
            <a:r>
              <a:rPr lang="en-US" altLang="cs-CZ" sz="2200" dirty="0">
                <a:latin typeface="Arial" panose="020B0604020202020204" pitchFamily="34" charset="0"/>
              </a:rPr>
              <a:t>– </a:t>
            </a:r>
            <a:r>
              <a:rPr lang="cs-CZ" altLang="cs-CZ" sz="2200" dirty="0" err="1">
                <a:latin typeface="Arial" panose="020B0604020202020204" pitchFamily="34" charset="0"/>
              </a:rPr>
              <a:t>the</a:t>
            </a:r>
            <a:r>
              <a:rPr lang="cs-CZ" altLang="cs-CZ" sz="2200" dirty="0">
                <a:latin typeface="Arial" panose="020B0604020202020204" pitchFamily="34" charset="0"/>
              </a:rPr>
              <a:t> point </a:t>
            </a:r>
            <a:r>
              <a:rPr lang="cs-CZ" altLang="cs-CZ" sz="2200" dirty="0" err="1">
                <a:latin typeface="Arial" panose="020B0604020202020204" pitchFamily="34" charset="0"/>
              </a:rPr>
              <a:t>is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en-US" altLang="cs-CZ" sz="2200" dirty="0">
                <a:latin typeface="Arial" panose="020B0604020202020204" pitchFamily="34" charset="0"/>
              </a:rPr>
              <a:t>who can best take advantage of </a:t>
            </a:r>
            <a:r>
              <a:rPr lang="cs-CZ" altLang="cs-CZ" sz="2200" dirty="0" err="1">
                <a:latin typeface="Arial" panose="020B0604020202020204" pitchFamily="34" charset="0"/>
              </a:rPr>
              <a:t>the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en-US" altLang="cs-CZ" sz="2200" dirty="0">
                <a:latin typeface="Arial" panose="020B0604020202020204" pitchFamily="34" charset="0"/>
              </a:rPr>
              <a:t>prices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</a:rPr>
              <a:t>growth</a:t>
            </a:r>
            <a:r>
              <a:rPr lang="en-US" altLang="cs-CZ" sz="2200" dirty="0">
                <a:latin typeface="Arial" panose="020B0604020202020204" pitchFamily="34" charset="0"/>
              </a:rPr>
              <a:t> and </a:t>
            </a:r>
            <a:r>
              <a:rPr lang="cs-CZ" altLang="cs-CZ" sz="2200" dirty="0" err="1">
                <a:latin typeface="Arial" panose="020B0604020202020204" pitchFamily="34" charset="0"/>
              </a:rPr>
              <a:t>makes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en-US" altLang="cs-CZ" sz="2200" dirty="0">
                <a:latin typeface="Arial" panose="020B0604020202020204" pitchFamily="34" charset="0"/>
              </a:rPr>
              <a:t>the most profit. </a:t>
            </a:r>
            <a:r>
              <a:rPr lang="cs-CZ" altLang="cs-CZ" sz="2200" dirty="0" err="1">
                <a:latin typeface="Arial" panose="020B0604020202020204" pitchFamily="34" charset="0"/>
              </a:rPr>
              <a:t>This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</a:rPr>
              <a:t>firm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</a:rPr>
              <a:t>then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en-US" altLang="cs-CZ" sz="2200" dirty="0">
                <a:latin typeface="Arial" panose="020B0604020202020204" pitchFamily="34" charset="0"/>
              </a:rPr>
              <a:t>creates the best conditions to dominate the greater part of the market.</a:t>
            </a:r>
          </a:p>
        </p:txBody>
      </p:sp>
      <p:sp>
        <p:nvSpPr>
          <p:cNvPr id="2" name="Obdélník 1"/>
          <p:cNvSpPr/>
          <p:nvPr/>
        </p:nvSpPr>
        <p:spPr>
          <a:xfrm>
            <a:off x="4403919" y="1166556"/>
            <a:ext cx="2319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COMPETITION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916" y="2266796"/>
            <a:ext cx="543782" cy="23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09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93871" y="1814833"/>
            <a:ext cx="1027611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Basic forms of competition on the supply side:</a:t>
            </a:r>
          </a:p>
          <a:p>
            <a:pPr marL="285750" indent="-285750">
              <a:spcBef>
                <a:spcPct val="0"/>
              </a:spcBef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Price competition </a:t>
            </a:r>
            <a:r>
              <a:rPr lang="en-US" altLang="cs-CZ" sz="2200" dirty="0">
                <a:latin typeface="Arial" panose="020B0604020202020204" pitchFamily="34" charset="0"/>
              </a:rPr>
              <a:t>- voluntary price cuts by manufacturers, without being forced to excess supply over demand</a:t>
            </a:r>
            <a:r>
              <a:rPr lang="cs-CZ" altLang="cs-CZ" sz="2200" dirty="0">
                <a:latin typeface="Arial" panose="020B0604020202020204" pitchFamily="34" charset="0"/>
              </a:rPr>
              <a:t>         a</a:t>
            </a:r>
            <a:r>
              <a:rPr lang="en-US" altLang="cs-CZ" sz="2200" dirty="0" err="1">
                <a:latin typeface="Arial" panose="020B0604020202020204" pitchFamily="34" charset="0"/>
              </a:rPr>
              <a:t>ttracting</a:t>
            </a:r>
            <a:r>
              <a:rPr lang="en-US" altLang="cs-CZ" sz="2200" dirty="0">
                <a:latin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</a:rPr>
              <a:t>the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en-US" altLang="cs-CZ" sz="2200" dirty="0">
                <a:latin typeface="Arial" panose="020B0604020202020204" pitchFamily="34" charset="0"/>
              </a:rPr>
              <a:t>consumers.</a:t>
            </a:r>
            <a:endParaRPr lang="cs-CZ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Non-price competition </a:t>
            </a:r>
            <a:r>
              <a:rPr lang="en-US" altLang="cs-CZ" sz="2200" dirty="0">
                <a:latin typeface="Arial" panose="020B0604020202020204" pitchFamily="34" charset="0"/>
              </a:rPr>
              <a:t>- attracting demand, but with other (non-price) methods (quality, advertising, packaging, discounts, service, additional services).</a:t>
            </a:r>
          </a:p>
          <a:p>
            <a:pPr marL="285750" indent="-285750">
              <a:spcBef>
                <a:spcPct val="0"/>
              </a:spcBef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Competition on the supply side = connection</a:t>
            </a:r>
            <a:r>
              <a:rPr lang="cs-CZ" altLang="cs-CZ" sz="2200" b="1" dirty="0">
                <a:latin typeface="Arial" panose="020B0604020202020204" pitchFamily="34" charset="0"/>
              </a:rPr>
              <a:t> </a:t>
            </a:r>
            <a:r>
              <a:rPr lang="cs-CZ" altLang="cs-CZ" sz="2200" b="1" dirty="0" err="1">
                <a:latin typeface="Arial" panose="020B0604020202020204" pitchFamily="34" charset="0"/>
              </a:rPr>
              <a:t>the</a:t>
            </a:r>
            <a:r>
              <a:rPr lang="en-US" altLang="cs-CZ" sz="2200" b="1" dirty="0">
                <a:latin typeface="Arial" panose="020B0604020202020204" pitchFamily="34" charset="0"/>
              </a:rPr>
              <a:t> price and non-price competition</a:t>
            </a:r>
            <a:r>
              <a:rPr lang="cs-CZ" altLang="cs-CZ" sz="2200" b="1" dirty="0">
                <a:latin typeface="Arial" panose="020B0604020202020204" pitchFamily="34" charset="0"/>
              </a:rPr>
              <a:t>.</a:t>
            </a:r>
            <a:endParaRPr lang="en-US" altLang="cs-CZ" sz="2200" b="1" dirty="0">
              <a:latin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613461" y="1166556"/>
            <a:ext cx="59007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PRICE AND NON-PRICE COMPETITION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928" y="2938600"/>
            <a:ext cx="543782" cy="23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6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93871" y="1814833"/>
            <a:ext cx="102761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Perfect competition </a:t>
            </a:r>
            <a:r>
              <a:rPr lang="en-US" altLang="cs-CZ" sz="2200" dirty="0">
                <a:latin typeface="Arial" panose="020B0604020202020204" pitchFamily="34" charset="0"/>
              </a:rPr>
              <a:t>- abstract economic theory (in the real world we seek </a:t>
            </a:r>
            <a:r>
              <a:rPr lang="cs-CZ" altLang="cs-CZ" sz="2200" dirty="0" err="1">
                <a:latin typeface="Arial" panose="020B0604020202020204" pitchFamily="34" charset="0"/>
              </a:rPr>
              <a:t>it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en-US" altLang="cs-CZ" sz="2200" dirty="0">
                <a:latin typeface="Arial" panose="020B0604020202020204" pitchFamily="34" charset="0"/>
              </a:rPr>
              <a:t>hard, but still exists).</a:t>
            </a:r>
          </a:p>
          <a:p>
            <a:pPr marL="285750" indent="-285750">
              <a:spcBef>
                <a:spcPct val="0"/>
              </a:spcBef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Perfect competition = absolutely equal conditions for all its participants</a:t>
            </a:r>
          </a:p>
          <a:p>
            <a:pPr marL="1371600" lvl="1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f</a:t>
            </a:r>
            <a:r>
              <a:rPr lang="en-US" altLang="cs-CZ" sz="2000" dirty="0" err="1">
                <a:latin typeface="Arial" panose="020B0604020202020204" pitchFamily="34" charset="0"/>
              </a:rPr>
              <a:t>ree</a:t>
            </a:r>
            <a:r>
              <a:rPr lang="en-US" altLang="cs-CZ" sz="2000" dirty="0">
                <a:latin typeface="Arial" panose="020B0604020202020204" pitchFamily="34" charset="0"/>
              </a:rPr>
              <a:t> entry to the sector</a:t>
            </a:r>
          </a:p>
          <a:p>
            <a:pPr marL="1371600" lvl="1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t</a:t>
            </a:r>
            <a:r>
              <a:rPr lang="en-US" altLang="cs-CZ" sz="2000" dirty="0">
                <a:latin typeface="Arial" panose="020B0604020202020204" pitchFamily="34" charset="0"/>
              </a:rPr>
              <a:t>he same level of information for all market </a:t>
            </a:r>
            <a:r>
              <a:rPr lang="cs-CZ" altLang="cs-CZ" sz="2000" dirty="0" err="1">
                <a:latin typeface="Arial" panose="020B0604020202020204" pitchFamily="34" charset="0"/>
              </a:rPr>
              <a:t>subjects</a:t>
            </a:r>
            <a:endParaRPr lang="en-US" altLang="cs-CZ" sz="2000" dirty="0">
              <a:latin typeface="Arial" panose="020B0604020202020204" pitchFamily="34" charset="0"/>
            </a:endParaRPr>
          </a:p>
          <a:p>
            <a:pPr marL="1371600" lvl="1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m</a:t>
            </a:r>
            <a:r>
              <a:rPr lang="en-US" altLang="cs-CZ" sz="2000" dirty="0">
                <a:latin typeface="Arial" panose="020B0604020202020204" pitchFamily="34" charset="0"/>
              </a:rPr>
              <a:t>any manufacturers on the market </a:t>
            </a:r>
            <a:r>
              <a:rPr lang="cs-CZ" altLang="cs-CZ" sz="2000" dirty="0" err="1">
                <a:latin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</a:rPr>
              <a:t>one product</a:t>
            </a:r>
          </a:p>
          <a:p>
            <a:pPr marL="1371600" lvl="1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000" dirty="0">
                <a:latin typeface="Arial" panose="020B0604020202020204" pitchFamily="34" charset="0"/>
              </a:rPr>
              <a:t>homogeneous production</a:t>
            </a:r>
            <a:endParaRPr lang="en-US" altLang="cs-CZ" sz="2000" b="1" dirty="0">
              <a:latin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340951" y="1166556"/>
            <a:ext cx="64458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PERFECT AND IMPERFECT COMPETITION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928" y="2938600"/>
            <a:ext cx="543782" cy="2371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816" y="4016494"/>
            <a:ext cx="3272809" cy="208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9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93871" y="1814833"/>
            <a:ext cx="1027611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The producer can not influence the market price of production (market price changes when the price of all other products on the market</a:t>
            </a:r>
            <a:r>
              <a:rPr lang="cs-CZ" altLang="cs-CZ" sz="2200" dirty="0">
                <a:latin typeface="Arial" panose="020B0604020202020204" pitchFamily="34" charset="0"/>
              </a:rPr>
              <a:t> are </a:t>
            </a:r>
            <a:r>
              <a:rPr lang="cs-CZ" altLang="cs-CZ" sz="2200" dirty="0" err="1">
                <a:latin typeface="Arial" panose="020B0604020202020204" pitchFamily="34" charset="0"/>
              </a:rPr>
              <a:t>changed</a:t>
            </a:r>
            <a:r>
              <a:rPr lang="en-US" altLang="cs-CZ" sz="2200" dirty="0">
                <a:latin typeface="Arial" panose="020B0604020202020204" pitchFamily="34" charset="0"/>
              </a:rPr>
              <a:t>).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The only method to maximize profit in perfect competition in the </a:t>
            </a:r>
            <a:r>
              <a:rPr lang="cs-CZ" altLang="cs-CZ" sz="2200" dirty="0" err="1">
                <a:latin typeface="Arial" panose="020B0604020202020204" pitchFamily="34" charset="0"/>
              </a:rPr>
              <a:t>uchanged</a:t>
            </a:r>
            <a:r>
              <a:rPr lang="en-US" altLang="cs-CZ" sz="2200" dirty="0">
                <a:latin typeface="Arial" panose="020B0604020202020204" pitchFamily="34" charset="0"/>
              </a:rPr>
              <a:t> scale of production is the elimination of unnecessary production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en-US" altLang="cs-CZ" sz="2200" dirty="0">
                <a:latin typeface="Arial" panose="020B0604020202020204" pitchFamily="34" charset="0"/>
              </a:rPr>
              <a:t>costs.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Perfect competition = producer are directly interested in the search</a:t>
            </a:r>
            <a:r>
              <a:rPr lang="cs-CZ" altLang="cs-CZ" sz="2200" dirty="0" err="1">
                <a:latin typeface="Arial" panose="020B0604020202020204" pitchFamily="34" charset="0"/>
              </a:rPr>
              <a:t>ing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</a:rPr>
              <a:t>of</a:t>
            </a:r>
            <a:r>
              <a:rPr lang="en-US" altLang="cs-CZ" sz="2200" dirty="0">
                <a:latin typeface="Arial" panose="020B0604020202020204" pitchFamily="34" charset="0"/>
              </a:rPr>
              <a:t> savings</a:t>
            </a:r>
            <a:r>
              <a:rPr lang="cs-CZ" altLang="cs-CZ" sz="2200" dirty="0">
                <a:latin typeface="Arial" panose="020B0604020202020204" pitchFamily="34" charset="0"/>
              </a:rPr>
              <a:t>  </a:t>
            </a:r>
            <a:r>
              <a:rPr lang="en-US" altLang="cs-CZ" sz="2200" dirty="0">
                <a:latin typeface="Arial" panose="020B0604020202020204" pitchFamily="34" charset="0"/>
              </a:rPr>
              <a:t> </a:t>
            </a:r>
            <a:r>
              <a:rPr lang="cs-CZ" altLang="cs-CZ" sz="2200" dirty="0">
                <a:latin typeface="Arial" panose="020B0604020202020204" pitchFamily="34" charset="0"/>
              </a:rPr>
              <a:t>      </a:t>
            </a:r>
            <a:r>
              <a:rPr lang="en-US" altLang="cs-CZ" sz="2200" dirty="0">
                <a:latin typeface="Arial" panose="020B0604020202020204" pitchFamily="34" charset="0"/>
              </a:rPr>
              <a:t>in it is its perfection.</a:t>
            </a:r>
            <a:endParaRPr lang="cs-CZ" altLang="cs-CZ" sz="2200" dirty="0">
              <a:latin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643295" y="1166556"/>
            <a:ext cx="3841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PERFECT COMPETITION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772" y="4168729"/>
            <a:ext cx="482418" cy="44687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9720" y="4392164"/>
            <a:ext cx="2692081" cy="179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43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93871" y="1814833"/>
            <a:ext cx="1027611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In the real world we meet with various forms of imperfect competition</a:t>
            </a:r>
          </a:p>
          <a:p>
            <a:pPr marL="285750" indent="-285750">
              <a:spcBef>
                <a:spcPct val="0"/>
              </a:spcBef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200" b="1" dirty="0">
                <a:latin typeface="Arial" panose="020B0604020202020204" pitchFamily="34" charset="0"/>
              </a:rPr>
              <a:t>M</a:t>
            </a:r>
            <a:r>
              <a:rPr lang="en-US" altLang="cs-CZ" sz="2200" b="1" dirty="0" err="1">
                <a:latin typeface="Arial" panose="020B0604020202020204" pitchFamily="34" charset="0"/>
              </a:rPr>
              <a:t>onopolistic</a:t>
            </a:r>
            <a:r>
              <a:rPr lang="en-US" altLang="cs-CZ" sz="2200" b="1" dirty="0">
                <a:latin typeface="Arial" panose="020B0604020202020204" pitchFamily="34" charset="0"/>
              </a:rPr>
              <a:t> competition</a:t>
            </a:r>
            <a:endParaRPr lang="cs-CZ" altLang="cs-CZ" sz="2200" b="1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200" b="1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Oligopoly</a:t>
            </a:r>
            <a:endParaRPr lang="cs-CZ" altLang="cs-CZ" sz="2200" b="1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200" b="1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200" b="1" dirty="0">
                <a:latin typeface="Arial" panose="020B0604020202020204" pitchFamily="34" charset="0"/>
              </a:rPr>
              <a:t>M</a:t>
            </a:r>
            <a:r>
              <a:rPr lang="en-US" altLang="cs-CZ" sz="2200" b="1" dirty="0" err="1">
                <a:latin typeface="Arial" panose="020B0604020202020204" pitchFamily="34" charset="0"/>
              </a:rPr>
              <a:t>onopoly</a:t>
            </a:r>
            <a:endParaRPr lang="cs-CZ" altLang="cs-CZ" sz="2200" b="1" dirty="0">
              <a:latin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472576" y="1166556"/>
            <a:ext cx="4182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IMPERFECT COMPETITION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972" y="2522720"/>
            <a:ext cx="3296720" cy="324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37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93871" y="1814833"/>
            <a:ext cx="1027611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The market, in spite of all its imperfections, is the only tool that can answer the questions:</a:t>
            </a:r>
            <a:endParaRPr lang="cs-CZ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cs-CZ" altLang="cs-CZ" sz="2200" dirty="0">
              <a:latin typeface="Arial" panose="020B0604020202020204" pitchFamily="34" charset="0"/>
            </a:endParaRP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what?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how?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for whom?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The market is therefore required.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The market is so far the most advanced identified regulator </a:t>
            </a:r>
            <a:endParaRPr lang="cs-CZ" altLang="cs-CZ" sz="22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and stimulator of economic development.</a:t>
            </a:r>
          </a:p>
        </p:txBody>
      </p:sp>
      <p:sp>
        <p:nvSpPr>
          <p:cNvPr id="2" name="Obdélník 1"/>
          <p:cNvSpPr/>
          <p:nvPr/>
        </p:nvSpPr>
        <p:spPr>
          <a:xfrm>
            <a:off x="3369182" y="1166556"/>
            <a:ext cx="4389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FUNCTION OF THE MARKET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121" y="2909206"/>
            <a:ext cx="312420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24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400" kern="0" dirty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THE END</a:t>
            </a:r>
          </a:p>
        </p:txBody>
      </p:sp>
      <p:sp>
        <p:nvSpPr>
          <p:cNvPr id="2" name="Obdélník 1"/>
          <p:cNvSpPr/>
          <p:nvPr/>
        </p:nvSpPr>
        <p:spPr>
          <a:xfrm>
            <a:off x="3653536" y="3244334"/>
            <a:ext cx="4884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>
              <a:spcBef>
                <a:spcPct val="0"/>
              </a:spcBef>
              <a:defRPr/>
            </a:pPr>
            <a:r>
              <a:rPr lang="cs-CZ" altLang="cs-CZ" dirty="0">
                <a:latin typeface="Arial" panose="020B0604020202020204" pitchFamily="34" charset="0"/>
              </a:rPr>
              <a:t>THANK YOU FOR YOUR ATTENTION . . . </a:t>
            </a:r>
            <a:endParaRPr lang="en-GB" altLang="cs-CZ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47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MARKET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52670" y="1790733"/>
            <a:ext cx="102761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400" dirty="0">
                <a:latin typeface="Arial" panose="020B0604020202020204" pitchFamily="34" charset="0"/>
              </a:rPr>
              <a:t>M</a:t>
            </a:r>
            <a:r>
              <a:rPr lang="en-US" altLang="cs-CZ" sz="2400" dirty="0" err="1">
                <a:latin typeface="Arial" panose="020B0604020202020204" pitchFamily="34" charset="0"/>
              </a:rPr>
              <a:t>arket</a:t>
            </a:r>
            <a:r>
              <a:rPr lang="en-US" altLang="cs-CZ" sz="2400" dirty="0">
                <a:latin typeface="Arial" panose="020B0604020202020204" pitchFamily="34" charset="0"/>
              </a:rPr>
              <a:t> is a place where supply and demand</a:t>
            </a:r>
            <a:r>
              <a:rPr lang="cs-CZ" altLang="cs-CZ" sz="2400" dirty="0">
                <a:latin typeface="Arial" panose="020B0604020202020204" pitchFamily="34" charset="0"/>
              </a:rPr>
              <a:t> are </a:t>
            </a:r>
            <a:r>
              <a:rPr lang="cs-CZ" altLang="cs-CZ" sz="2400" dirty="0" err="1">
                <a:latin typeface="Arial" panose="020B0604020202020204" pitchFamily="34" charset="0"/>
              </a:rPr>
              <a:t>confronted</a:t>
            </a:r>
            <a:r>
              <a:rPr lang="cs-CZ" altLang="cs-CZ" sz="2400" dirty="0">
                <a:latin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4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400" dirty="0">
                <a:latin typeface="Arial" panose="020B0604020202020204" pitchFamily="34" charset="0"/>
              </a:rPr>
              <a:t>The quantitative relationship in which the </a:t>
            </a:r>
            <a:r>
              <a:rPr lang="cs-CZ" altLang="cs-CZ" sz="2400" dirty="0" err="1">
                <a:latin typeface="Arial" panose="020B0604020202020204" pitchFamily="34" charset="0"/>
              </a:rPr>
              <a:t>commodities</a:t>
            </a:r>
            <a:r>
              <a:rPr lang="en-US" altLang="cs-CZ" sz="2400" dirty="0">
                <a:latin typeface="Arial" panose="020B0604020202020204" pitchFamily="34" charset="0"/>
              </a:rPr>
              <a:t> (goods and services) </a:t>
            </a:r>
            <a:r>
              <a:rPr lang="cs-CZ" altLang="cs-CZ" sz="2400" dirty="0">
                <a:latin typeface="Arial" panose="020B0604020202020204" pitchFamily="34" charset="0"/>
              </a:rPr>
              <a:t>are </a:t>
            </a:r>
            <a:r>
              <a:rPr lang="en-US" altLang="cs-CZ" sz="2400" dirty="0">
                <a:latin typeface="Arial" panose="020B0604020202020204" pitchFamily="34" charset="0"/>
              </a:rPr>
              <a:t>exchanged</a:t>
            </a:r>
            <a:r>
              <a:rPr lang="cs-CZ" altLang="cs-CZ" sz="2400" dirty="0">
                <a:latin typeface="Arial" panose="020B0604020202020204" pitchFamily="34" charset="0"/>
              </a:rPr>
              <a:t>,</a:t>
            </a:r>
            <a:r>
              <a:rPr lang="en-US" altLang="cs-CZ" sz="2400" dirty="0">
                <a:latin typeface="Arial" panose="020B0604020202020204" pitchFamily="34" charset="0"/>
              </a:rPr>
              <a:t> is called the </a:t>
            </a:r>
            <a:r>
              <a:rPr lang="en-US" altLang="cs-CZ" sz="2400" b="1" dirty="0">
                <a:latin typeface="Arial" panose="020B0604020202020204" pitchFamily="34" charset="0"/>
              </a:rPr>
              <a:t>exchange value</a:t>
            </a:r>
            <a:r>
              <a:rPr lang="en-US" altLang="cs-CZ" sz="2400" dirty="0">
                <a:latin typeface="Arial" panose="020B0604020202020204" pitchFamily="34" charset="0"/>
              </a:rPr>
              <a:t>.</a:t>
            </a:r>
            <a:endParaRPr lang="cs-CZ" altLang="cs-CZ" sz="24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4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400" dirty="0">
                <a:latin typeface="Arial" panose="020B0604020202020204" pitchFamily="34" charset="0"/>
              </a:rPr>
              <a:t>The exchange value expressed in money is called ..........</a:t>
            </a:r>
            <a:r>
              <a:rPr lang="cs-CZ" altLang="cs-CZ" sz="2400" dirty="0">
                <a:latin typeface="Arial" panose="020B0604020202020204" pitchFamily="34" charset="0"/>
              </a:rPr>
              <a:t>?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4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400" dirty="0" err="1">
                <a:latin typeface="Arial" panose="020B0604020202020204" pitchFamily="34" charset="0"/>
              </a:rPr>
              <a:t>Commodities</a:t>
            </a:r>
            <a:r>
              <a:rPr lang="en-US" altLang="cs-CZ" sz="2400" dirty="0">
                <a:latin typeface="Arial" panose="020B0604020202020204" pitchFamily="34" charset="0"/>
              </a:rPr>
              <a:t> - goods and services that were produced for </a:t>
            </a:r>
            <a:r>
              <a:rPr lang="cs-CZ" altLang="cs-CZ" sz="2400" dirty="0">
                <a:latin typeface="Arial" panose="020B0604020202020204" pitchFamily="34" charset="0"/>
              </a:rPr>
              <a:t>e</a:t>
            </a:r>
            <a:r>
              <a:rPr lang="en-US" altLang="cs-CZ" sz="2400" dirty="0" err="1">
                <a:latin typeface="Arial" panose="020B0604020202020204" pitchFamily="34" charset="0"/>
              </a:rPr>
              <a:t>xchange</a:t>
            </a:r>
            <a:r>
              <a:rPr lang="cs-CZ" altLang="cs-CZ" sz="2400" dirty="0">
                <a:latin typeface="Arial" panose="020B0604020202020204" pitchFamily="34" charset="0"/>
              </a:rPr>
              <a:t>.</a:t>
            </a:r>
          </a:p>
          <a:p>
            <a:pPr algn="ctr">
              <a:spcBef>
                <a:spcPct val="0"/>
              </a:spcBef>
              <a:defRPr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cs-CZ" altLang="cs-CZ" sz="2400" b="1" dirty="0">
                <a:latin typeface="Arial" panose="020B0604020202020204" pitchFamily="34" charset="0"/>
              </a:rPr>
              <a:t>ON THE MARKET OPERATE THE MARKET ENTITIES, WHICH CREATE DEMAND AND SUPPLY</a:t>
            </a:r>
            <a:endParaRPr lang="en-US" altLang="cs-CZ" sz="2400" b="1" dirty="0">
              <a:latin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869008" y="1164853"/>
            <a:ext cx="3050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WHAT IS MARKET?</a:t>
            </a:r>
          </a:p>
        </p:txBody>
      </p:sp>
    </p:spTree>
    <p:extLst>
      <p:ext uri="{BB962C8B-B14F-4D97-AF65-F5344CB8AC3E}">
        <p14:creationId xmlns:p14="http://schemas.microsoft.com/office/powerpoint/2010/main" val="1856472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52670" y="1790733"/>
            <a:ext cx="1027611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The market economy has its clearly defined functions, which consist in finding answers to the</a:t>
            </a:r>
            <a:r>
              <a:rPr lang="cs-CZ" altLang="cs-CZ" sz="2200" dirty="0">
                <a:latin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</a:rPr>
              <a:t>following</a:t>
            </a:r>
            <a:r>
              <a:rPr lang="en-US" altLang="cs-CZ" sz="2200" dirty="0">
                <a:latin typeface="Arial" panose="020B0604020202020204" pitchFamily="34" charset="0"/>
              </a:rPr>
              <a:t> questions: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What?</a:t>
            </a:r>
            <a:r>
              <a:rPr lang="en-US" altLang="cs-CZ" sz="2200" dirty="0">
                <a:latin typeface="Arial" panose="020B0604020202020204" pitchFamily="34" charset="0"/>
              </a:rPr>
              <a:t> - It solves the competition on the demand side (money, crown votes)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How?</a:t>
            </a:r>
            <a:r>
              <a:rPr lang="en-US" altLang="cs-CZ" sz="2200" dirty="0">
                <a:latin typeface="Arial" panose="020B0604020202020204" pitchFamily="34" charset="0"/>
              </a:rPr>
              <a:t> - It determines the competition on the supply side (cost, quality, technical </a:t>
            </a:r>
            <a:r>
              <a:rPr lang="cs-CZ" altLang="cs-CZ" sz="2200" dirty="0" err="1">
                <a:latin typeface="Arial" panose="020B0604020202020204" pitchFamily="34" charset="0"/>
              </a:rPr>
              <a:t>level</a:t>
            </a:r>
            <a:r>
              <a:rPr lang="en-US" altLang="cs-CZ" sz="2200" dirty="0">
                <a:latin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For whom? </a:t>
            </a:r>
            <a:r>
              <a:rPr lang="en-US" altLang="cs-CZ" sz="2200" dirty="0">
                <a:latin typeface="Arial" panose="020B0604020202020204" pitchFamily="34" charset="0"/>
              </a:rPr>
              <a:t>- It determines pensions, which are formed on the market of production factors (wages, rents, profits and interest)</a:t>
            </a:r>
            <a:r>
              <a:rPr lang="cs-CZ" altLang="cs-CZ" sz="2200" dirty="0">
                <a:latin typeface="Arial" panose="020B0604020202020204" pitchFamily="34" charset="0"/>
              </a:rPr>
              <a:t>.</a:t>
            </a:r>
            <a:endParaRPr lang="en-US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Perfectly competitive market (mostly abstract model) would be able to answer these questions </a:t>
            </a:r>
            <a:r>
              <a:rPr lang="cs-CZ" altLang="cs-CZ" sz="2200" dirty="0" err="1">
                <a:latin typeface="Arial" panose="020B0604020202020204" pitchFamily="34" charset="0"/>
              </a:rPr>
              <a:t>it</a:t>
            </a:r>
            <a:r>
              <a:rPr lang="en-US" altLang="cs-CZ" sz="2200" dirty="0">
                <a:latin typeface="Arial" panose="020B0604020202020204" pitchFamily="34" charset="0"/>
              </a:rPr>
              <a:t>self (without other influences and interventions).</a:t>
            </a:r>
          </a:p>
          <a:p>
            <a:pPr algn="ctr"/>
            <a:endParaRPr lang="en-US" sz="2400" b="1" dirty="0"/>
          </a:p>
        </p:txBody>
      </p:sp>
      <p:sp>
        <p:nvSpPr>
          <p:cNvPr id="2" name="Obdélník 1"/>
          <p:cNvSpPr/>
          <p:nvPr/>
        </p:nvSpPr>
        <p:spPr>
          <a:xfrm>
            <a:off x="4046474" y="1164853"/>
            <a:ext cx="3894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FUNCTIONS OF MARKET</a:t>
            </a:r>
          </a:p>
        </p:txBody>
      </p:sp>
    </p:spTree>
    <p:extLst>
      <p:ext uri="{BB962C8B-B14F-4D97-AF65-F5344CB8AC3E}">
        <p14:creationId xmlns:p14="http://schemas.microsoft.com/office/powerpoint/2010/main" val="2389364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52670" y="1790733"/>
            <a:ext cx="10276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The imperfections of the market mechanism necessitate additional state intervention in the economy.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Socially oriented market economy </a:t>
            </a:r>
            <a:r>
              <a:rPr lang="en-US" altLang="cs-CZ" sz="2200" dirty="0">
                <a:latin typeface="Arial" panose="020B0604020202020204" pitchFamily="34" charset="0"/>
              </a:rPr>
              <a:t>(Sweden) - these theories promoted significant government interventions in the market mechanism in order to maintain economic stability and social reconciliation.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Market (pure) economy </a:t>
            </a:r>
            <a:r>
              <a:rPr lang="en-US" altLang="cs-CZ" sz="2200" dirty="0">
                <a:latin typeface="Arial" panose="020B0604020202020204" pitchFamily="34" charset="0"/>
              </a:rPr>
              <a:t>(USA) - promoted no or minimal state intervention in the market mechanism.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2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dirty="0">
                <a:latin typeface="Arial" panose="020B0604020202020204" pitchFamily="34" charset="0"/>
              </a:rPr>
              <a:t>The present system of developed countries is a compromise between market and state regulation</a:t>
            </a:r>
            <a:r>
              <a:rPr lang="cs-CZ" altLang="cs-CZ" sz="2200" dirty="0">
                <a:latin typeface="Arial" panose="020B0604020202020204" pitchFamily="34" charset="0"/>
              </a:rPr>
              <a:t>s</a:t>
            </a:r>
            <a:r>
              <a:rPr lang="en-US" altLang="cs-CZ" sz="2200" dirty="0">
                <a:latin typeface="Arial" panose="020B0604020202020204" pitchFamily="34" charset="0"/>
              </a:rPr>
              <a:t>.</a:t>
            </a:r>
            <a:endParaRPr lang="en-GB" altLang="cs-CZ" sz="2200" dirty="0">
              <a:latin typeface="Arial" panose="020B0604020202020204" pitchFamily="34" charset="0"/>
            </a:endParaRPr>
          </a:p>
          <a:p>
            <a:pPr algn="ctr"/>
            <a:endParaRPr lang="en-US" sz="2400" b="1" dirty="0"/>
          </a:p>
        </p:txBody>
      </p:sp>
      <p:sp>
        <p:nvSpPr>
          <p:cNvPr id="2" name="Obdélník 1"/>
          <p:cNvSpPr/>
          <p:nvPr/>
        </p:nvSpPr>
        <p:spPr>
          <a:xfrm>
            <a:off x="4464859" y="1164853"/>
            <a:ext cx="3057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KINDS OF MARKET</a:t>
            </a:r>
          </a:p>
        </p:txBody>
      </p:sp>
    </p:spTree>
    <p:extLst>
      <p:ext uri="{BB962C8B-B14F-4D97-AF65-F5344CB8AC3E}">
        <p14:creationId xmlns:p14="http://schemas.microsoft.com/office/powerpoint/2010/main" val="1642784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52670" y="1790733"/>
            <a:ext cx="102761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T</a:t>
            </a:r>
            <a:r>
              <a:rPr lang="cs-CZ" altLang="cs-CZ" sz="2200" b="1" dirty="0" err="1">
                <a:latin typeface="Arial" panose="020B0604020202020204" pitchFamily="34" charset="0"/>
              </a:rPr>
              <a:t>eritorial</a:t>
            </a:r>
            <a:r>
              <a:rPr lang="cs-CZ" altLang="cs-CZ" sz="2200" b="1" dirty="0">
                <a:latin typeface="Arial" panose="020B0604020202020204" pitchFamily="34" charset="0"/>
              </a:rPr>
              <a:t> </a:t>
            </a:r>
            <a:r>
              <a:rPr lang="cs-CZ" altLang="cs-CZ" sz="2200" b="1" dirty="0" err="1">
                <a:latin typeface="Arial" panose="020B0604020202020204" pitchFamily="34" charset="0"/>
              </a:rPr>
              <a:t>aspects</a:t>
            </a:r>
            <a:endParaRPr lang="cs-CZ" altLang="cs-CZ" sz="2200" b="1" dirty="0">
              <a:latin typeface="Arial" panose="020B0604020202020204" pitchFamily="34" charset="0"/>
            </a:endParaRPr>
          </a:p>
          <a:p>
            <a:pPr marL="1028700" lvl="1">
              <a:spcBef>
                <a:spcPct val="0"/>
              </a:spcBef>
              <a:defRPr/>
            </a:pPr>
            <a:r>
              <a:rPr lang="en-US" altLang="cs-CZ" sz="2000" u="sng" dirty="0">
                <a:latin typeface="Arial" panose="020B0604020202020204" pitchFamily="34" charset="0"/>
              </a:rPr>
              <a:t>Local market </a:t>
            </a:r>
            <a:r>
              <a:rPr lang="en-US" altLang="cs-CZ" sz="2000" dirty="0">
                <a:latin typeface="Arial" panose="020B0604020202020204" pitchFamily="34" charset="0"/>
              </a:rPr>
              <a:t>- local shops in cities.</a:t>
            </a:r>
          </a:p>
          <a:p>
            <a:pPr lvl="1">
              <a:spcBef>
                <a:spcPct val="0"/>
              </a:spcBef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               </a:t>
            </a:r>
            <a:r>
              <a:rPr lang="en-US" altLang="cs-CZ" sz="2000" dirty="0">
                <a:latin typeface="Arial" panose="020B0604020202020204" pitchFamily="34" charset="0"/>
              </a:rPr>
              <a:t>Notebook market in KARVIN</a:t>
            </a:r>
            <a:r>
              <a:rPr lang="cs-CZ" altLang="cs-CZ" sz="2000" dirty="0">
                <a:latin typeface="Arial" panose="020B0604020202020204" pitchFamily="34" charset="0"/>
              </a:rPr>
              <a:t>A</a:t>
            </a:r>
            <a:endParaRPr lang="en-US" altLang="cs-CZ" sz="2000" dirty="0">
              <a:latin typeface="Arial" panose="020B0604020202020204" pitchFamily="34" charset="0"/>
            </a:endParaRPr>
          </a:p>
          <a:p>
            <a:pPr marL="1028700" lvl="1">
              <a:spcBef>
                <a:spcPct val="0"/>
              </a:spcBef>
              <a:defRPr/>
            </a:pPr>
            <a:r>
              <a:rPr lang="en-US" altLang="cs-CZ" sz="2000" u="sng" dirty="0">
                <a:latin typeface="Arial" panose="020B0604020202020204" pitchFamily="34" charset="0"/>
              </a:rPr>
              <a:t>National market </a:t>
            </a:r>
            <a:r>
              <a:rPr lang="en-US" altLang="cs-CZ" sz="2000" dirty="0">
                <a:latin typeface="Arial" panose="020B0604020202020204" pitchFamily="34" charset="0"/>
              </a:rPr>
              <a:t>- the market within the polity. Formed by merger (sum) of the local markets. 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               </a:t>
            </a:r>
            <a:r>
              <a:rPr lang="en-US" altLang="cs-CZ" sz="2000" dirty="0">
                <a:latin typeface="Arial" panose="020B0604020202020204" pitchFamily="34" charset="0"/>
              </a:rPr>
              <a:t>Notebook market in CZECH REPUBLIC</a:t>
            </a:r>
          </a:p>
          <a:p>
            <a:pPr marL="1028700" lvl="1">
              <a:spcBef>
                <a:spcPct val="0"/>
              </a:spcBef>
              <a:defRPr/>
            </a:pPr>
            <a:r>
              <a:rPr lang="en-US" altLang="cs-CZ" sz="2000" u="sng" dirty="0">
                <a:latin typeface="Arial" panose="020B0604020202020204" pitchFamily="34" charset="0"/>
              </a:rPr>
              <a:t>International Market </a:t>
            </a:r>
            <a:r>
              <a:rPr lang="en-US" altLang="cs-CZ" sz="2000" dirty="0">
                <a:latin typeface="Arial" panose="020B0604020202020204" pitchFamily="34" charset="0"/>
              </a:rPr>
              <a:t>– </a:t>
            </a:r>
            <a:r>
              <a:rPr lang="cs-CZ" altLang="cs-CZ" sz="2000" dirty="0">
                <a:latin typeface="Arial" panose="020B0604020202020204" pitchFamily="34" charset="0"/>
              </a:rPr>
              <a:t>(</a:t>
            </a:r>
            <a:r>
              <a:rPr lang="en-US" altLang="cs-CZ" sz="2000" dirty="0">
                <a:latin typeface="Arial" panose="020B0604020202020204" pitchFamily="34" charset="0"/>
              </a:rPr>
              <a:t>every product enters the global Marketplace</a:t>
            </a:r>
            <a:r>
              <a:rPr lang="cs-CZ" altLang="cs-CZ" sz="2000" dirty="0">
                <a:latin typeface="Arial" panose="020B0604020202020204" pitchFamily="34" charset="0"/>
              </a:rPr>
              <a:t>)</a:t>
            </a:r>
          </a:p>
          <a:p>
            <a:pPr marL="1428750" lvl="2" indent="-285750">
              <a:spcBef>
                <a:spcPct val="0"/>
              </a:spcBef>
              <a:defRPr/>
            </a:pPr>
            <a:r>
              <a:rPr lang="en-US" altLang="cs-CZ" dirty="0">
                <a:latin typeface="Arial" panose="020B0604020202020204" pitchFamily="34" charset="0"/>
              </a:rPr>
              <a:t> Formed by merger (sum) of the national markets.</a:t>
            </a:r>
            <a:endParaRPr lang="cs-CZ" altLang="cs-CZ" dirty="0"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              </a:t>
            </a:r>
            <a:r>
              <a:rPr lang="en-US" altLang="cs-CZ" sz="2000" dirty="0">
                <a:latin typeface="Arial" panose="020B0604020202020204" pitchFamily="34" charset="0"/>
              </a:rPr>
              <a:t>The global notebook market</a:t>
            </a:r>
          </a:p>
          <a:p>
            <a:pPr marL="285750" indent="-285750">
              <a:spcBef>
                <a:spcPct val="0"/>
              </a:spcBef>
              <a:defRPr/>
            </a:pPr>
            <a:endParaRPr lang="en-US" altLang="cs-CZ" sz="14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200" b="1" dirty="0" err="1">
                <a:latin typeface="Arial" panose="020B0604020202020204" pitchFamily="34" charset="0"/>
              </a:rPr>
              <a:t>Factual</a:t>
            </a:r>
            <a:r>
              <a:rPr lang="cs-CZ" altLang="cs-CZ" sz="2200" b="1" dirty="0">
                <a:latin typeface="Arial" panose="020B0604020202020204" pitchFamily="34" charset="0"/>
              </a:rPr>
              <a:t> </a:t>
            </a:r>
            <a:r>
              <a:rPr lang="cs-CZ" altLang="cs-CZ" sz="2200" b="1" dirty="0" err="1">
                <a:latin typeface="Arial" panose="020B0604020202020204" pitchFamily="34" charset="0"/>
              </a:rPr>
              <a:t>aspects</a:t>
            </a:r>
            <a:endParaRPr lang="en-US" altLang="cs-CZ" sz="2200" b="1" dirty="0">
              <a:latin typeface="Arial" panose="020B0604020202020204" pitchFamily="34" charset="0"/>
            </a:endParaRPr>
          </a:p>
          <a:p>
            <a:pPr marL="1028700" lvl="1">
              <a:spcBef>
                <a:spcPct val="0"/>
              </a:spcBef>
              <a:defRPr/>
            </a:pPr>
            <a:r>
              <a:rPr lang="cs-CZ" altLang="cs-CZ" sz="2000" u="sng" dirty="0" err="1">
                <a:latin typeface="Arial" panose="020B0604020202020204" pitchFamily="34" charset="0"/>
              </a:rPr>
              <a:t>Sectional</a:t>
            </a:r>
            <a:r>
              <a:rPr lang="en-US" altLang="cs-CZ" sz="2000" u="sng" dirty="0">
                <a:latin typeface="Arial" panose="020B0604020202020204" pitchFamily="34" charset="0"/>
              </a:rPr>
              <a:t> market </a:t>
            </a:r>
            <a:r>
              <a:rPr lang="en-US" altLang="cs-CZ" sz="2000" dirty="0">
                <a:latin typeface="Arial" panose="020B0604020202020204" pitchFamily="34" charset="0"/>
              </a:rPr>
              <a:t>- market which sells and buys </a:t>
            </a:r>
            <a:r>
              <a:rPr lang="cs-CZ" altLang="cs-CZ" sz="2000" dirty="0">
                <a:latin typeface="Arial" panose="020B0604020202020204" pitchFamily="34" charset="0"/>
              </a:rPr>
              <a:t>a </a:t>
            </a:r>
            <a:r>
              <a:rPr lang="cs-CZ" altLang="cs-CZ" sz="2000" dirty="0" err="1">
                <a:latin typeface="Arial" panose="020B0604020202020204" pitchFamily="34" charset="0"/>
              </a:rPr>
              <a:t>one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kind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commodity</a:t>
            </a:r>
            <a:endParaRPr lang="en-US" altLang="cs-CZ" sz="2000" dirty="0">
              <a:latin typeface="Arial" panose="020B0604020202020204" pitchFamily="34" charset="0"/>
            </a:endParaRPr>
          </a:p>
          <a:p>
            <a:pPr marL="1028700" lvl="1">
              <a:spcBef>
                <a:spcPct val="0"/>
              </a:spcBef>
              <a:defRPr/>
            </a:pPr>
            <a:r>
              <a:rPr lang="en-US" altLang="cs-CZ" sz="2000" u="sng" dirty="0">
                <a:latin typeface="Arial" panose="020B0604020202020204" pitchFamily="34" charset="0"/>
              </a:rPr>
              <a:t>Aggregate market </a:t>
            </a:r>
            <a:r>
              <a:rPr lang="en-US" altLang="cs-CZ" sz="2000" dirty="0">
                <a:latin typeface="Arial" panose="020B0604020202020204" pitchFamily="34" charset="0"/>
              </a:rPr>
              <a:t>- the market </a:t>
            </a:r>
            <a:r>
              <a:rPr lang="cs-CZ" altLang="cs-CZ" sz="2000" dirty="0" err="1">
                <a:latin typeface="Arial" panose="020B0604020202020204" pitchFamily="34" charset="0"/>
              </a:rPr>
              <a:t>of</a:t>
            </a:r>
            <a:r>
              <a:rPr lang="en-US" altLang="cs-CZ" sz="2000" dirty="0">
                <a:latin typeface="Arial" panose="020B0604020202020204" pitchFamily="34" charset="0"/>
              </a:rPr>
              <a:t> all </a:t>
            </a:r>
            <a:r>
              <a:rPr lang="cs-CZ" altLang="cs-CZ" sz="2000" dirty="0" err="1">
                <a:latin typeface="Arial" panose="020B0604020202020204" pitchFamily="34" charset="0"/>
              </a:rPr>
              <a:t>commodities</a:t>
            </a:r>
            <a:endParaRPr lang="en-GB" altLang="cs-CZ" sz="2000" dirty="0">
              <a:latin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440012" y="1164853"/>
            <a:ext cx="3106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TYPES OF MARKET</a:t>
            </a:r>
          </a:p>
        </p:txBody>
      </p:sp>
    </p:spTree>
    <p:extLst>
      <p:ext uri="{BB962C8B-B14F-4D97-AF65-F5344CB8AC3E}">
        <p14:creationId xmlns:p14="http://schemas.microsoft.com/office/powerpoint/2010/main" val="1287444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440012" y="1164853"/>
            <a:ext cx="3106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ECONOMIC CIRCLE</a:t>
            </a:r>
            <a:endParaRPr lang="en-GB" altLang="cs-CZ" sz="2400" b="1" dirty="0">
              <a:latin typeface="Arial" panose="020B0604020202020204" pitchFamily="34" charset="0"/>
            </a:endParaRPr>
          </a:p>
        </p:txBody>
      </p:sp>
      <p:pic>
        <p:nvPicPr>
          <p:cNvPr id="7" name="Zástupný symbol pro obsah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863" y="2190843"/>
            <a:ext cx="5111750" cy="336254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222" y="1954758"/>
            <a:ext cx="3072650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84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52670" y="1790733"/>
            <a:ext cx="10276114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Households </a:t>
            </a:r>
            <a:r>
              <a:rPr lang="en-US" altLang="cs-CZ" sz="2200" dirty="0">
                <a:latin typeface="Arial" panose="020B0604020202020204" pitchFamily="34" charset="0"/>
              </a:rPr>
              <a:t>(</a:t>
            </a:r>
            <a:r>
              <a:rPr lang="cs-CZ" altLang="cs-CZ" sz="2200" dirty="0" err="1">
                <a:latin typeface="Arial" panose="020B0604020202020204" pitchFamily="34" charset="0"/>
              </a:rPr>
              <a:t>target</a:t>
            </a:r>
            <a:r>
              <a:rPr lang="en-US" altLang="cs-CZ" sz="2200" dirty="0">
                <a:latin typeface="Arial" panose="020B0604020202020204" pitchFamily="34" charset="0"/>
              </a:rPr>
              <a:t>: to satisfy their needs, </a:t>
            </a:r>
            <a:r>
              <a:rPr lang="cs-CZ" altLang="cs-CZ" sz="2200" dirty="0">
                <a:latin typeface="Arial" panose="020B0604020202020204" pitchFamily="34" charset="0"/>
              </a:rPr>
              <a:t>UTILITY MAXIMALIZATION</a:t>
            </a:r>
            <a:r>
              <a:rPr lang="en-US" altLang="cs-CZ" sz="2200" dirty="0">
                <a:latin typeface="Arial" panose="020B0604020202020204" pitchFamily="34" charset="0"/>
              </a:rPr>
              <a:t>)</a:t>
            </a:r>
          </a:p>
          <a:p>
            <a:pPr marL="1371600" lvl="1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t</a:t>
            </a:r>
            <a:r>
              <a:rPr lang="en-US" altLang="cs-CZ" sz="2000" dirty="0">
                <a:latin typeface="Arial" panose="020B0604020202020204" pitchFamily="34" charset="0"/>
              </a:rPr>
              <a:t>hey want to </a:t>
            </a:r>
            <a:r>
              <a:rPr lang="cs-CZ" altLang="cs-CZ" sz="2000" dirty="0" err="1">
                <a:latin typeface="Arial" panose="020B0604020202020204" pitchFamily="34" charset="0"/>
              </a:rPr>
              <a:t>obtain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the</a:t>
            </a:r>
            <a:r>
              <a:rPr lang="en-US" altLang="cs-CZ" sz="2000" dirty="0">
                <a:latin typeface="Arial" panose="020B0604020202020204" pitchFamily="34" charset="0"/>
              </a:rPr>
              <a:t> useful </a:t>
            </a:r>
            <a:r>
              <a:rPr lang="cs-CZ" altLang="cs-CZ" sz="2000" dirty="0" err="1">
                <a:latin typeface="Arial" panose="020B0604020202020204" pitchFamily="34" charset="0"/>
              </a:rPr>
              <a:t>rare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commodities</a:t>
            </a:r>
            <a:r>
              <a:rPr lang="en-US" altLang="cs-CZ" sz="2000" dirty="0">
                <a:latin typeface="Arial" panose="020B0604020202020204" pitchFamily="34" charset="0"/>
              </a:rPr>
              <a:t> for their need</a:t>
            </a:r>
            <a:r>
              <a:rPr lang="cs-CZ" altLang="cs-CZ" sz="2000" dirty="0">
                <a:latin typeface="Arial" panose="020B0604020202020204" pitchFamily="34" charset="0"/>
              </a:rPr>
              <a:t>s</a:t>
            </a:r>
            <a:endParaRPr lang="en-US" altLang="cs-CZ" sz="2000" dirty="0">
              <a:latin typeface="Arial" panose="020B0604020202020204" pitchFamily="34" charset="0"/>
            </a:endParaRPr>
          </a:p>
          <a:p>
            <a:pPr marL="1371600" lvl="1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t</a:t>
            </a:r>
            <a:r>
              <a:rPr lang="en-US" altLang="cs-CZ" sz="2000" dirty="0">
                <a:latin typeface="Arial" panose="020B0604020202020204" pitchFamily="34" charset="0"/>
              </a:rPr>
              <a:t>hey offer FACTORS</a:t>
            </a:r>
            <a:r>
              <a:rPr lang="cs-CZ" altLang="cs-CZ" sz="2000" dirty="0">
                <a:latin typeface="Arial" panose="020B0604020202020204" pitchFamily="34" charset="0"/>
              </a:rPr>
              <a:t> OF </a:t>
            </a:r>
            <a:r>
              <a:rPr lang="en-US" altLang="cs-CZ" sz="2000" dirty="0">
                <a:latin typeface="Arial" panose="020B0604020202020204" pitchFamily="34" charset="0"/>
              </a:rPr>
              <a:t>PRODUCTION </a:t>
            </a:r>
            <a:r>
              <a:rPr lang="cs-CZ" altLang="cs-CZ" sz="2000" dirty="0">
                <a:latin typeface="Arial" panose="020B0604020202020204" pitchFamily="34" charset="0"/>
              </a:rPr>
              <a:t>to </a:t>
            </a:r>
            <a:r>
              <a:rPr lang="en-US" altLang="cs-CZ" sz="2000" dirty="0">
                <a:latin typeface="Arial" panose="020B0604020202020204" pitchFamily="34" charset="0"/>
              </a:rPr>
              <a:t>firms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marL="1371600" lvl="1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0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200" b="1" dirty="0" err="1">
                <a:latin typeface="Arial" panose="020B0604020202020204" pitchFamily="34" charset="0"/>
              </a:rPr>
              <a:t>Firm</a:t>
            </a:r>
            <a:r>
              <a:rPr lang="en-US" altLang="cs-CZ" sz="2200" b="1" dirty="0">
                <a:latin typeface="Arial" panose="020B0604020202020204" pitchFamily="34" charset="0"/>
              </a:rPr>
              <a:t>s </a:t>
            </a:r>
            <a:r>
              <a:rPr lang="en-US" altLang="cs-CZ" sz="2200" dirty="0">
                <a:latin typeface="Arial" panose="020B0604020202020204" pitchFamily="34" charset="0"/>
              </a:rPr>
              <a:t>(target: MAXIMIZE </a:t>
            </a:r>
            <a:r>
              <a:rPr lang="cs-CZ" altLang="cs-CZ" sz="2200" dirty="0">
                <a:latin typeface="Arial" panose="020B0604020202020204" pitchFamily="34" charset="0"/>
              </a:rPr>
              <a:t>THE </a:t>
            </a:r>
            <a:r>
              <a:rPr lang="en-US" altLang="cs-CZ" sz="2200" dirty="0">
                <a:latin typeface="Arial" panose="020B0604020202020204" pitchFamily="34" charset="0"/>
              </a:rPr>
              <a:t>PROFITS)</a:t>
            </a:r>
          </a:p>
          <a:p>
            <a:pPr marL="1371600" lvl="1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T</a:t>
            </a:r>
            <a:r>
              <a:rPr lang="en-US" altLang="cs-CZ" sz="2000" dirty="0">
                <a:latin typeface="Arial" panose="020B0604020202020204" pitchFamily="34" charset="0"/>
              </a:rPr>
              <a:t>hey</a:t>
            </a:r>
            <a:r>
              <a:rPr lang="cs-CZ" altLang="cs-CZ" sz="2000" dirty="0">
                <a:latin typeface="Arial" panose="020B0604020202020204" pitchFamily="34" charset="0"/>
              </a:rPr>
              <a:t> enter </a:t>
            </a:r>
            <a:r>
              <a:rPr lang="cs-CZ" altLang="cs-CZ" sz="2000" dirty="0" err="1">
                <a:latin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</a:rPr>
              <a:t>market to transform products into money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marL="1371600" lvl="1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cs-CZ" sz="20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200" b="1" dirty="0">
                <a:latin typeface="Arial" panose="020B0604020202020204" pitchFamily="34" charset="0"/>
              </a:rPr>
              <a:t>State</a:t>
            </a:r>
            <a:r>
              <a:rPr lang="en-US" altLang="cs-CZ" sz="2200" dirty="0">
                <a:latin typeface="Arial" panose="020B0604020202020204" pitchFamily="34" charset="0"/>
              </a:rPr>
              <a:t> (goal: </a:t>
            </a:r>
            <a:r>
              <a:rPr lang="cs-CZ" altLang="cs-CZ" sz="2200" dirty="0">
                <a:latin typeface="Arial" panose="020B0604020202020204" pitchFamily="34" charset="0"/>
              </a:rPr>
              <a:t>INFLUENCE OF MARKET</a:t>
            </a:r>
            <a:r>
              <a:rPr lang="en-US" altLang="cs-CZ" sz="2200" dirty="0">
                <a:latin typeface="Arial" panose="020B0604020202020204" pitchFamily="34" charset="0"/>
              </a:rPr>
              <a:t>)</a:t>
            </a:r>
          </a:p>
          <a:p>
            <a:pPr marL="1371600" lvl="1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000" dirty="0" err="1">
                <a:latin typeface="Arial" panose="020B0604020202020204" pitchFamily="34" charset="0"/>
              </a:rPr>
              <a:t>it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</a:rPr>
              <a:t>remove</a:t>
            </a:r>
            <a:r>
              <a:rPr lang="cs-CZ" altLang="cs-CZ" sz="2000" dirty="0">
                <a:latin typeface="Arial" panose="020B0604020202020204" pitchFamily="34" charset="0"/>
              </a:rPr>
              <a:t>s</a:t>
            </a:r>
            <a:r>
              <a:rPr lang="en-US" altLang="cs-CZ" sz="2000" dirty="0">
                <a:latin typeface="Arial" panose="020B0604020202020204" pitchFamily="34" charset="0"/>
              </a:rPr>
              <a:t> the negative impact of the market influences and stimulate</a:t>
            </a:r>
            <a:r>
              <a:rPr lang="cs-CZ" altLang="cs-CZ" sz="2000" dirty="0">
                <a:latin typeface="Arial" panose="020B0604020202020204" pitchFamily="34" charset="0"/>
              </a:rPr>
              <a:t>s</a:t>
            </a:r>
            <a:r>
              <a:rPr lang="en-US" altLang="cs-CZ" sz="2000" dirty="0">
                <a:latin typeface="Arial" panose="020B0604020202020204" pitchFamily="34" charset="0"/>
              </a:rPr>
              <a:t> positive influences</a:t>
            </a:r>
          </a:p>
        </p:txBody>
      </p:sp>
      <p:sp>
        <p:nvSpPr>
          <p:cNvPr id="2" name="Obdélník 1"/>
          <p:cNvSpPr/>
          <p:nvPr/>
        </p:nvSpPr>
        <p:spPr>
          <a:xfrm>
            <a:off x="4508140" y="1164853"/>
            <a:ext cx="2970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MARKET ENTITIES</a:t>
            </a:r>
          </a:p>
        </p:txBody>
      </p:sp>
    </p:spTree>
    <p:extLst>
      <p:ext uri="{BB962C8B-B14F-4D97-AF65-F5344CB8AC3E}">
        <p14:creationId xmlns:p14="http://schemas.microsoft.com/office/powerpoint/2010/main" val="2468738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307871"/>
                </a:solidFill>
                <a:latin typeface="Times New Roman"/>
              </a:rPr>
              <a:t>MARKET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2715765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723423" y="1164853"/>
            <a:ext cx="2540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</a:rPr>
              <a:t>SUPPLY CURVE</a:t>
            </a:r>
            <a:endParaRPr lang="en-GB" altLang="cs-CZ" sz="2400" b="1" dirty="0">
              <a:latin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161" y="1796248"/>
            <a:ext cx="4584589" cy="4151736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516495" y="2088182"/>
            <a:ext cx="380195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volume of supply (Q) is dependent on the price (P).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price is therefore independent and the quantity the dependent variable.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relationship between these two variables reflects the </a:t>
            </a:r>
            <a:r>
              <a:rPr lang="en-US" sz="2000" b="1" dirty="0"/>
              <a:t>supply curve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67990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1487</Words>
  <Application>Microsoft Office PowerPoint</Application>
  <PresentationFormat>Širokoúhlá obrazovka</PresentationFormat>
  <Paragraphs>206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Motiv Office</vt:lpstr>
      <vt:lpstr>MARKET AND ITS BASIC ELEMENTS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Roman Šperka</dc:creator>
  <cp:lastModifiedBy>maj0001</cp:lastModifiedBy>
  <cp:revision>33</cp:revision>
  <dcterms:created xsi:type="dcterms:W3CDTF">2016-11-25T20:36:16Z</dcterms:created>
  <dcterms:modified xsi:type="dcterms:W3CDTF">2019-09-10T19:22:18Z</dcterms:modified>
</cp:coreProperties>
</file>