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300" r:id="rId5"/>
    <p:sldId id="301" r:id="rId6"/>
    <p:sldId id="281" r:id="rId7"/>
    <p:sldId id="302" r:id="rId8"/>
    <p:sldId id="303" r:id="rId9"/>
    <p:sldId id="304" r:id="rId10"/>
    <p:sldId id="305" r:id="rId11"/>
    <p:sldId id="306" r:id="rId12"/>
    <p:sldId id="307" r:id="rId13"/>
    <p:sldId id="283" r:id="rId14"/>
    <p:sldId id="308" r:id="rId15"/>
    <p:sldId id="309" r:id="rId16"/>
    <p:sldId id="310" r:id="rId17"/>
    <p:sldId id="318" r:id="rId18"/>
    <p:sldId id="311" r:id="rId19"/>
    <p:sldId id="319" r:id="rId20"/>
    <p:sldId id="312" r:id="rId21"/>
    <p:sldId id="313" r:id="rId22"/>
    <p:sldId id="314" r:id="rId23"/>
    <p:sldId id="315" r:id="rId24"/>
    <p:sldId id="317" r:id="rId25"/>
    <p:sldId id="26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7001090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RATIONAL CHOISE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Ingrid Majerova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Cardinalism</a:t>
            </a:r>
            <a:r>
              <a:rPr lang="en-US" altLang="cs-CZ" sz="2200" dirty="0">
                <a:latin typeface="Arial" panose="020B0604020202020204" pitchFamily="34" charset="0"/>
              </a:rPr>
              <a:t> (origin of the word cardinal </a:t>
            </a:r>
            <a:r>
              <a:rPr lang="cs-CZ" altLang="cs-CZ" sz="2200" dirty="0">
                <a:latin typeface="Arial" panose="020B0604020202020204" pitchFamily="34" charset="0"/>
              </a:rPr>
              <a:t>= </a:t>
            </a:r>
            <a:r>
              <a:rPr lang="cs-CZ" altLang="cs-CZ" sz="2200" dirty="0" err="1">
                <a:latin typeface="Arial" panose="020B0604020202020204" pitchFamily="34" charset="0"/>
              </a:rPr>
              <a:t>crusial</a:t>
            </a:r>
            <a:r>
              <a:rPr lang="en-US" altLang="cs-CZ" sz="2200" dirty="0">
                <a:latin typeface="Arial" panose="020B0604020202020204" pitchFamily="34" charset="0"/>
              </a:rPr>
              <a:t>) considers </a:t>
            </a:r>
            <a:r>
              <a:rPr lang="cs-CZ" altLang="cs-CZ" sz="2200" dirty="0">
                <a:latin typeface="Arial" panose="020B0604020202020204" pitchFamily="34" charset="0"/>
              </a:rPr>
              <a:t>utility </a:t>
            </a:r>
            <a:r>
              <a:rPr lang="en-US" altLang="cs-CZ" sz="2200" dirty="0">
                <a:latin typeface="Arial" panose="020B0604020202020204" pitchFamily="34" charset="0"/>
              </a:rPr>
              <a:t>as a measurable </a:t>
            </a:r>
            <a:r>
              <a:rPr lang="cs-CZ" altLang="cs-CZ" sz="2200" dirty="0">
                <a:latin typeface="Arial" panose="020B0604020202020204" pitchFamily="34" charset="0"/>
              </a:rPr>
              <a:t>unit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</a:t>
            </a:r>
            <a:r>
              <a:rPr lang="en-US" altLang="cs-CZ" sz="2200" dirty="0">
                <a:latin typeface="Arial" panose="020B0604020202020204" pitchFamily="34" charset="0"/>
              </a:rPr>
              <a:t>cardinal units - </a:t>
            </a:r>
            <a:r>
              <a:rPr lang="cs-CZ" altLang="cs-CZ" sz="2200" dirty="0" err="1">
                <a:latin typeface="Arial" panose="020B0604020202020204" pitchFamily="34" charset="0"/>
              </a:rPr>
              <a:t>utilities</a:t>
            </a:r>
            <a:r>
              <a:rPr lang="en-US" altLang="cs-CZ" sz="2200" dirty="0">
                <a:latin typeface="Arial" panose="020B0604020202020204" pitchFamily="34" charset="0"/>
              </a:rPr>
              <a:t> (Willian Stanley Jevons, 1871, neoclassical school)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other representatives - Carl </a:t>
            </a:r>
            <a:r>
              <a:rPr lang="en-US" altLang="cs-CZ" sz="2200" dirty="0" err="1">
                <a:latin typeface="Arial" panose="020B0604020202020204" pitchFamily="34" charset="0"/>
              </a:rPr>
              <a:t>Menger</a:t>
            </a:r>
            <a:r>
              <a:rPr lang="en-US" altLang="cs-CZ" sz="2200" dirty="0">
                <a:latin typeface="Arial" panose="020B0604020202020204" pitchFamily="34" charset="0"/>
              </a:rPr>
              <a:t>, Herrmann Heinrich </a:t>
            </a:r>
            <a:r>
              <a:rPr lang="en-US" altLang="cs-CZ" sz="2200" dirty="0" err="1">
                <a:latin typeface="Arial" panose="020B0604020202020204" pitchFamily="34" charset="0"/>
              </a:rPr>
              <a:t>Gossen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benefit is measured by the total utility and marginal utility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</a:t>
            </a:r>
            <a:r>
              <a:rPr lang="en-US" altLang="cs-CZ" sz="2200" b="1" dirty="0">
                <a:latin typeface="Arial" panose="020B0604020202020204" pitchFamily="34" charset="0"/>
              </a:rPr>
              <a:t>TOTAL UTILITY (TU) </a:t>
            </a:r>
            <a:r>
              <a:rPr lang="en-US" altLang="cs-CZ" sz="2200" dirty="0">
                <a:latin typeface="Arial" panose="020B0604020202020204" pitchFamily="34" charset="0"/>
              </a:rPr>
              <a:t>-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from total </a:t>
            </a:r>
            <a:r>
              <a:rPr lang="cs-CZ" altLang="cs-CZ" sz="2200" dirty="0" err="1">
                <a:latin typeface="Arial" panose="020B0604020202020204" pitchFamily="34" charset="0"/>
              </a:rPr>
              <a:t>consumption</a:t>
            </a:r>
            <a:endParaRPr lang="en-GB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81558" y="1164853"/>
            <a:ext cx="362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CARDINAL APPROACH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32" y="4866236"/>
            <a:ext cx="581896" cy="2271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32" y="2902377"/>
            <a:ext cx="58526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752670" y="1790733"/>
                <a:ext cx="10276114" cy="377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cs-CZ" altLang="cs-CZ" sz="2200" b="1" dirty="0">
                    <a:latin typeface="Arial" panose="020B0604020202020204" pitchFamily="34" charset="0"/>
                  </a:rPr>
                  <a:t>MARGINAL UTILITY (MU)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change in total utility generated by a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consumption by one unit (Jevons, 1862)</a:t>
                </a:r>
              </a:p>
              <a:p>
                <a:pPr marL="285750" indent="-285750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sz="2200" dirty="0">
                          <a:latin typeface="Arial" panose="020B0604020202020204" pitchFamily="34" charset="0"/>
                        </a:rPr>
                        <m:t>Mux</m:t>
                      </m:r>
                      <m:r>
                        <m:rPr>
                          <m:nor/>
                        </m:rPr>
                        <a:rPr lang="cs-CZ" altLang="cs-CZ" sz="2200" dirty="0">
                          <a:latin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cs-CZ" alt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△</m:t>
                          </m:r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𝑇𝑈</m:t>
                          </m:r>
                        </m:num>
                        <m:den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△</m:t>
                          </m:r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MU the most important characteristic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MU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is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that DECREASES</a:t>
                </a:r>
              </a:p>
              <a:p>
                <a:pPr marL="285750" indent="-285750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          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Law of diminishing marginal utility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, or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the </a:t>
                </a:r>
                <a:r>
                  <a:rPr lang="en-US" altLang="cs-CZ" sz="22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 </a:t>
                </a:r>
                <a:r>
                  <a:rPr lang="en-US" altLang="cs-CZ" sz="2200" b="1" i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Gossen</a:t>
                </a:r>
                <a:r>
                  <a:rPr lang="cs-CZ" altLang="cs-CZ" sz="22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´s</a:t>
                </a:r>
                <a:r>
                  <a:rPr lang="en-US" altLang="cs-CZ" sz="2200" b="1" i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law</a:t>
                </a:r>
                <a:r>
                  <a:rPr lang="en-US" altLang="cs-CZ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says that consumers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utility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from the satisfaction of each of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his/her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consumption is declining as increasing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his/her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degree of saturation</a:t>
                </a:r>
                <a:endParaRPr lang="en-GB" altLang="cs-CZ" sz="22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70" y="1790733"/>
                <a:ext cx="10276114" cy="3776740"/>
              </a:xfrm>
              <a:prstGeom prst="rect">
                <a:avLst/>
              </a:prstGeom>
              <a:blipFill>
                <a:blip r:embed="rId3"/>
                <a:stretch>
                  <a:fillRect l="-771" t="-969" b="-24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4581558" y="1164853"/>
            <a:ext cx="362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CARDINAL APPROACH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42" y="4540271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80807" y="1164853"/>
            <a:ext cx="362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CARDINAL APPROACH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91850" y="2067730"/>
            <a:ext cx="4710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C</a:t>
            </a:r>
            <a:r>
              <a:rPr lang="en-US" altLang="cs-CZ" sz="2000" dirty="0" err="1">
                <a:latin typeface="Arial" panose="020B0604020202020204" pitchFamily="34" charset="0"/>
              </a:rPr>
              <a:t>onsumers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utility </a:t>
            </a:r>
            <a:r>
              <a:rPr lang="en-US" altLang="cs-CZ" sz="2000" dirty="0">
                <a:latin typeface="Arial" panose="020B0604020202020204" pitchFamily="34" charset="0"/>
              </a:rPr>
              <a:t>has </a:t>
            </a:r>
            <a:r>
              <a:rPr lang="en-US" altLang="cs-CZ" sz="2000" dirty="0" err="1">
                <a:latin typeface="Arial" panose="020B0604020202020204" pitchFamily="34" charset="0"/>
              </a:rPr>
              <a:t>tende</a:t>
            </a:r>
            <a:r>
              <a:rPr lang="cs-CZ" altLang="cs-CZ" sz="2000" dirty="0" err="1">
                <a:latin typeface="Arial" panose="020B0604020202020204" pitchFamily="34" charset="0"/>
              </a:rPr>
              <a:t>ncy</a:t>
            </a:r>
            <a:r>
              <a:rPr lang="en-US" altLang="cs-CZ" sz="2000" dirty="0">
                <a:latin typeface="Arial" panose="020B0604020202020204" pitchFamily="34" charset="0"/>
              </a:rPr>
              <a:t> to decline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with consumption growth</a:t>
            </a:r>
            <a:r>
              <a:rPr lang="cs-CZ" altLang="cs-CZ" sz="2000" dirty="0">
                <a:latin typeface="Arial" panose="020B0604020202020204" pitchFamily="34" charset="0"/>
              </a:rPr>
              <a:t>           </a:t>
            </a:r>
            <a:r>
              <a:rPr lang="en-US" altLang="cs-CZ" sz="2000" dirty="0">
                <a:latin typeface="Arial" panose="020B0604020202020204" pitchFamily="34" charset="0"/>
              </a:rPr>
              <a:t> for example: the amount of beer consumed after a busy tourist outlet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Carl </a:t>
            </a:r>
            <a:r>
              <a:rPr lang="en-US" altLang="cs-CZ" sz="2000" dirty="0" err="1">
                <a:latin typeface="Arial" panose="020B0604020202020204" pitchFamily="34" charset="0"/>
              </a:rPr>
              <a:t>Menger</a:t>
            </a:r>
            <a:r>
              <a:rPr lang="en-US" altLang="cs-CZ" sz="2000" dirty="0">
                <a:latin typeface="Arial" panose="020B0604020202020204" pitchFamily="34" charset="0"/>
              </a:rPr>
              <a:t> (1841-1921 Austrian School) expressed numerically 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above law with a </a:t>
            </a:r>
            <a:r>
              <a:rPr lang="cs-CZ" altLang="cs-CZ" sz="2000" b="1" dirty="0">
                <a:latin typeface="Arial" panose="020B0604020202020204" pitchFamily="34" charset="0"/>
              </a:rPr>
              <a:t>MENGER RANGE</a:t>
            </a:r>
            <a:endParaRPr lang="en-GB" altLang="cs-CZ" sz="2000" b="1" dirty="0">
              <a:latin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97" y="2132633"/>
            <a:ext cx="4166768" cy="2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80807" y="1164853"/>
            <a:ext cx="362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CARDINAL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16494" y="2088182"/>
            <a:ext cx="4022739" cy="35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consumers </a:t>
            </a:r>
            <a:r>
              <a:rPr lang="cs-CZ" altLang="cs-CZ" sz="2000" dirty="0">
                <a:latin typeface="Arial" panose="020B0604020202020204" pitchFamily="34" charset="0"/>
              </a:rPr>
              <a:t>utility </a:t>
            </a:r>
            <a:r>
              <a:rPr lang="en-US" altLang="cs-CZ" sz="2000" dirty="0">
                <a:latin typeface="Arial" panose="020B0604020202020204" pitchFamily="34" charset="0"/>
              </a:rPr>
              <a:t>increase</a:t>
            </a:r>
            <a:r>
              <a:rPr lang="cs-CZ" altLang="cs-CZ" sz="2000" dirty="0">
                <a:latin typeface="Arial" panose="020B0604020202020204" pitchFamily="34" charset="0"/>
              </a:rPr>
              <a:t>s</a:t>
            </a:r>
            <a:r>
              <a:rPr lang="en-US" altLang="cs-CZ" sz="2000" dirty="0">
                <a:latin typeface="Arial" panose="020B0604020202020204" pitchFamily="34" charset="0"/>
              </a:rPr>
              <a:t> more slowly</a:t>
            </a:r>
            <a:r>
              <a:rPr lang="cs-CZ" altLang="cs-CZ" sz="2000" dirty="0">
                <a:latin typeface="Arial" panose="020B0604020202020204" pitchFamily="34" charset="0"/>
              </a:rPr>
              <a:t> w</a:t>
            </a:r>
            <a:r>
              <a:rPr lang="en-US" altLang="cs-CZ" sz="2000" dirty="0" err="1">
                <a:latin typeface="Arial" panose="020B0604020202020204" pitchFamily="34" charset="0"/>
              </a:rPr>
              <a:t>ith</a:t>
            </a:r>
            <a:r>
              <a:rPr lang="en-US" altLang="cs-CZ" sz="2000" dirty="0">
                <a:latin typeface="Arial" panose="020B0604020202020204" pitchFamily="34" charset="0"/>
              </a:rPr>
              <a:t> the growth of consumed</a:t>
            </a:r>
            <a:r>
              <a:rPr lang="cs-CZ" altLang="cs-CZ" sz="2000" dirty="0">
                <a:latin typeface="Arial" panose="020B0604020202020204" pitchFamily="34" charset="0"/>
              </a:rPr>
              <a:t> q</a:t>
            </a:r>
            <a:r>
              <a:rPr lang="en-US" altLang="cs-CZ" sz="2000" dirty="0" err="1">
                <a:latin typeface="Arial" panose="020B0604020202020204" pitchFamily="34" charset="0"/>
              </a:rPr>
              <a:t>uantity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SATURATION POINT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 err="1">
                <a:latin typeface="Arial" panose="020B0604020202020204" pitchFamily="34" charset="0"/>
              </a:rPr>
              <a:t>maxTU</a:t>
            </a:r>
            <a:r>
              <a:rPr lang="en-US" altLang="cs-CZ" sz="2000" dirty="0">
                <a:latin typeface="Arial" panose="020B0604020202020204" pitchFamily="34" charset="0"/>
              </a:rPr>
              <a:t> =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MU equals 0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          t</a:t>
            </a:r>
            <a:r>
              <a:rPr lang="en-US" altLang="cs-CZ" sz="2000" dirty="0">
                <a:latin typeface="Arial" panose="020B0604020202020204" pitchFamily="34" charset="0"/>
              </a:rPr>
              <a:t>hen the total </a:t>
            </a:r>
            <a:r>
              <a:rPr lang="cs-CZ" altLang="cs-CZ" sz="2000" dirty="0">
                <a:latin typeface="Arial" panose="020B0604020202020204" pitchFamily="34" charset="0"/>
              </a:rPr>
              <a:t>utility</a:t>
            </a:r>
            <a:r>
              <a:rPr lang="en-US" altLang="cs-CZ" sz="2000" dirty="0">
                <a:latin typeface="Arial" panose="020B0604020202020204" pitchFamily="34" charset="0"/>
              </a:rPr>
              <a:t> is declining and marginal </a:t>
            </a:r>
            <a:r>
              <a:rPr lang="cs-CZ" altLang="cs-CZ" sz="2000" dirty="0">
                <a:latin typeface="Arial" panose="020B0604020202020204" pitchFamily="34" charset="0"/>
              </a:rPr>
              <a:t>utility </a:t>
            </a:r>
            <a:r>
              <a:rPr lang="en-US" altLang="cs-CZ" sz="2000" dirty="0">
                <a:latin typeface="Arial" panose="020B0604020202020204" pitchFamily="34" charset="0"/>
              </a:rPr>
              <a:t>is negative</a:t>
            </a:r>
            <a:endParaRPr lang="en-GB" sz="2000" dirty="0"/>
          </a:p>
        </p:txBody>
      </p:sp>
      <p:pic>
        <p:nvPicPr>
          <p:cNvPr id="10" name="Zástupný symbol pro obsa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96" y="1614103"/>
            <a:ext cx="3137222" cy="44789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90" y="4602170"/>
            <a:ext cx="440374" cy="2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contrast to the </a:t>
            </a:r>
            <a:r>
              <a:rPr lang="cs-CZ" altLang="cs-CZ" sz="2200" dirty="0" err="1">
                <a:latin typeface="Arial" panose="020B0604020202020204" pitchFamily="34" charset="0"/>
              </a:rPr>
              <a:t>cardinalism</a:t>
            </a:r>
            <a:r>
              <a:rPr lang="en-US" altLang="cs-CZ" sz="2200" dirty="0">
                <a:latin typeface="Arial" panose="020B0604020202020204" pitchFamily="34" charset="0"/>
              </a:rPr>
              <a:t> this approach argue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that the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can not be measured, just to </a:t>
            </a:r>
            <a:r>
              <a:rPr lang="cs-CZ" altLang="cs-CZ" sz="2200" dirty="0" err="1">
                <a:latin typeface="Arial" panose="020B0604020202020204" pitchFamily="34" charset="0"/>
              </a:rPr>
              <a:t>arrange</a:t>
            </a:r>
            <a:r>
              <a:rPr lang="cs-CZ" altLang="cs-CZ" sz="2200" dirty="0">
                <a:latin typeface="Arial" panose="020B0604020202020204" pitchFamily="34" charset="0"/>
              </a:rPr>
              <a:t> to</a:t>
            </a:r>
            <a:r>
              <a:rPr lang="en-US" altLang="cs-CZ" sz="2200" dirty="0">
                <a:latin typeface="Arial" panose="020B0604020202020204" pitchFamily="34" charset="0"/>
              </a:rPr>
              <a:t> ordinal scale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</a:t>
            </a:r>
            <a:r>
              <a:rPr lang="en-US" altLang="cs-CZ" sz="2200" dirty="0">
                <a:latin typeface="Arial" panose="020B0604020202020204" pitchFamily="34" charset="0"/>
              </a:rPr>
              <a:t>        goods are arranged so that </a:t>
            </a:r>
            <a:r>
              <a:rPr lang="cs-CZ" altLang="cs-CZ" sz="2200" dirty="0" err="1">
                <a:latin typeface="Arial" panose="020B0604020202020204" pitchFamily="34" charset="0"/>
              </a:rPr>
              <a:t>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with</a:t>
            </a:r>
            <a:r>
              <a:rPr lang="en-US" altLang="cs-CZ" sz="2200" dirty="0">
                <a:latin typeface="Arial" panose="020B0604020202020204" pitchFamily="34" charset="0"/>
              </a:rPr>
              <a:t> lowest </a:t>
            </a:r>
            <a:r>
              <a:rPr lang="cs-CZ" altLang="cs-CZ" sz="2200" dirty="0">
                <a:latin typeface="Arial" panose="020B0604020202020204" pitchFamily="34" charset="0"/>
              </a:rPr>
              <a:t>utility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  l</a:t>
            </a:r>
            <a:r>
              <a:rPr lang="en-US" altLang="cs-CZ" sz="2200" dirty="0" err="1">
                <a:latin typeface="Arial" panose="020B0604020202020204" pitchFamily="34" charset="0"/>
              </a:rPr>
              <a:t>ocated</a:t>
            </a:r>
            <a:r>
              <a:rPr lang="en-US" altLang="cs-CZ" sz="2200" dirty="0">
                <a:latin typeface="Arial" panose="020B0604020202020204" pitchFamily="34" charset="0"/>
              </a:rPr>
              <a:t> prior </a:t>
            </a:r>
            <a:r>
              <a:rPr lang="cs-CZ" altLang="cs-CZ" sz="2200" dirty="0" err="1">
                <a:latin typeface="Arial" panose="020B0604020202020204" pitchFamily="34" charset="0"/>
              </a:rPr>
              <a:t>that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with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second lowest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etc., etc.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r</a:t>
            </a:r>
            <a:r>
              <a:rPr lang="en-US" altLang="cs-CZ" sz="2200" dirty="0" err="1">
                <a:latin typeface="Arial" panose="020B0604020202020204" pitchFamily="34" charset="0"/>
              </a:rPr>
              <a:t>epresentatives</a:t>
            </a:r>
            <a:r>
              <a:rPr lang="en-US" altLang="cs-CZ" sz="2200" dirty="0">
                <a:latin typeface="Arial" panose="020B0604020202020204" pitchFamily="34" charset="0"/>
              </a:rPr>
              <a:t> - </a:t>
            </a:r>
            <a:r>
              <a:rPr lang="en-US" altLang="cs-CZ" sz="2200" b="1" dirty="0">
                <a:latin typeface="Arial" panose="020B0604020202020204" pitchFamily="34" charset="0"/>
              </a:rPr>
              <a:t>Vilfredo Pareto, Francis </a:t>
            </a:r>
            <a:r>
              <a:rPr lang="en-US" altLang="cs-CZ" sz="2200" b="1" dirty="0" err="1">
                <a:latin typeface="Arial" panose="020B0604020202020204" pitchFamily="34" charset="0"/>
              </a:rPr>
              <a:t>Ysidro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 err="1">
                <a:latin typeface="Arial" panose="020B0604020202020204" pitchFamily="34" charset="0"/>
              </a:rPr>
              <a:t>Egdeworth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</a:t>
            </a:r>
            <a:r>
              <a:rPr lang="en-US" altLang="cs-CZ" sz="2200" b="1" dirty="0">
                <a:latin typeface="Arial" panose="020B0604020202020204" pitchFamily="34" charset="0"/>
              </a:rPr>
              <a:t> John Richard </a:t>
            </a:r>
            <a:r>
              <a:rPr lang="cs-CZ" altLang="cs-CZ" sz="2200" b="1" dirty="0">
                <a:latin typeface="Arial" panose="020B0604020202020204" pitchFamily="34" charset="0"/>
              </a:rPr>
              <a:t>H</a:t>
            </a:r>
            <a:r>
              <a:rPr lang="en-US" altLang="cs-CZ" sz="2200" b="1" dirty="0" err="1">
                <a:latin typeface="Arial" panose="020B0604020202020204" pitchFamily="34" charset="0"/>
              </a:rPr>
              <a:t>iks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ctr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</a:t>
            </a:r>
            <a:r>
              <a:rPr lang="cs-CZ" altLang="cs-CZ" sz="2200" dirty="0">
                <a:latin typeface="Arial" panose="020B0604020202020204" pitchFamily="34" charset="0"/>
              </a:rPr>
              <a:t>OW THEN I</a:t>
            </a:r>
            <a:r>
              <a:rPr lang="en-US" altLang="cs-CZ" sz="2200" dirty="0">
                <a:latin typeface="Arial" panose="020B0604020202020204" pitchFamily="34" charset="0"/>
              </a:rPr>
              <a:t>S THIS APPROACH</a:t>
            </a:r>
            <a:r>
              <a:rPr lang="cs-CZ" altLang="cs-CZ" sz="2200" dirty="0">
                <a:latin typeface="Arial" panose="020B0604020202020204" pitchFamily="34" charset="0"/>
              </a:rPr>
              <a:t> WORKING</a:t>
            </a:r>
            <a:r>
              <a:rPr lang="en-US" altLang="cs-CZ" sz="2200" dirty="0">
                <a:latin typeface="Arial" panose="020B0604020202020204" pitchFamily="34" charset="0"/>
              </a:rPr>
              <a:t>?</a:t>
            </a:r>
            <a:endParaRPr lang="en-GB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84951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32" y="2902377"/>
            <a:ext cx="58526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7" y="1790733"/>
            <a:ext cx="11491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base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indifference analysis, </a:t>
            </a:r>
            <a:r>
              <a:rPr lang="en-US" altLang="cs-CZ" sz="2200" b="1" dirty="0">
                <a:latin typeface="Arial" panose="020B0604020202020204" pitchFamily="34" charset="0"/>
              </a:rPr>
              <a:t>or the theory of consumer behavior</a:t>
            </a:r>
            <a:r>
              <a:rPr lang="en-US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 err="1">
                <a:latin typeface="Arial" panose="020B0604020202020204" pitchFamily="34" charset="0"/>
              </a:rPr>
              <a:t>auth</a:t>
            </a:r>
            <a:r>
              <a:rPr lang="en-US" altLang="cs-CZ" sz="2200" dirty="0">
                <a:latin typeface="Arial" panose="020B0604020202020204" pitchFamily="34" charset="0"/>
              </a:rPr>
              <a:t>or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  <a:r>
              <a:rPr lang="en-US" altLang="cs-CZ" sz="2200" dirty="0">
                <a:latin typeface="Arial" panose="020B0604020202020204" pitchFamily="34" charset="0"/>
              </a:rPr>
              <a:t> Vilfredo Pareto)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The principle of </a:t>
            </a:r>
            <a:r>
              <a:rPr lang="cs-CZ" altLang="cs-CZ" sz="2200" b="1" dirty="0">
                <a:latin typeface="Arial" panose="020B0604020202020204" pitchFamily="34" charset="0"/>
              </a:rPr>
              <a:t>c</a:t>
            </a:r>
            <a:r>
              <a:rPr lang="en-US" altLang="cs-CZ" sz="2200" b="1" dirty="0" err="1">
                <a:latin typeface="Arial" panose="020B0604020202020204" pitchFamily="34" charset="0"/>
              </a:rPr>
              <a:t>onsumer</a:t>
            </a:r>
            <a:r>
              <a:rPr lang="en-US" altLang="cs-CZ" sz="2200" b="1" dirty="0">
                <a:latin typeface="Arial" panose="020B0604020202020204" pitchFamily="34" charset="0"/>
              </a:rPr>
              <a:t> substitution </a:t>
            </a:r>
            <a:r>
              <a:rPr lang="en-US" altLang="cs-CZ" sz="2200" dirty="0">
                <a:latin typeface="Arial" panose="020B0604020202020204" pitchFamily="34" charset="0"/>
              </a:rPr>
              <a:t>- the consumer chooses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between goods that are substitutes, a combination that brings him the same satisfaction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</a:t>
            </a:r>
            <a:r>
              <a:rPr lang="en-US" altLang="cs-CZ" sz="2200" dirty="0">
                <a:latin typeface="Arial" panose="020B0604020202020204" pitchFamily="34" charset="0"/>
              </a:rPr>
              <a:t>graphically – </a:t>
            </a:r>
            <a:r>
              <a:rPr lang="cs-CZ" altLang="cs-CZ" sz="2200" b="1" dirty="0">
                <a:latin typeface="Arial" panose="020B0604020202020204" pitchFamily="34" charset="0"/>
              </a:rPr>
              <a:t>INDIFFERENCE CURVE </a:t>
            </a:r>
            <a:r>
              <a:rPr lang="cs-CZ" altLang="cs-CZ" sz="2200" dirty="0">
                <a:latin typeface="Arial" panose="020B0604020202020204" pitchFamily="34" charset="0"/>
              </a:rPr>
              <a:t>(IC)</a:t>
            </a:r>
            <a:r>
              <a:rPr lang="en-US" altLang="cs-CZ" sz="2200" dirty="0">
                <a:latin typeface="Arial" panose="020B0604020202020204" pitchFamily="34" charset="0"/>
              </a:rPr>
              <a:t>, whose author is F.Y. Edgeworth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(1881)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IC shows all baskets that bring the same level of utility - consumer is indifferent to the fact that basket </a:t>
            </a:r>
            <a:r>
              <a:rPr lang="cs-CZ" altLang="cs-CZ" sz="2200" dirty="0">
                <a:latin typeface="Arial" panose="020B0604020202020204" pitchFamily="34" charset="0"/>
              </a:rPr>
              <a:t>he </a:t>
            </a:r>
            <a:r>
              <a:rPr lang="en-US" altLang="cs-CZ" sz="2200" dirty="0">
                <a:latin typeface="Arial" panose="020B0604020202020204" pitchFamily="34" charset="0"/>
              </a:rPr>
              <a:t>will consume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GB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84951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2" y="3928745"/>
            <a:ext cx="58526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84200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16494" y="2088182"/>
            <a:ext cx="47536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Slope</a:t>
            </a:r>
            <a:r>
              <a:rPr lang="cs-CZ" altLang="cs-CZ" sz="2000" dirty="0">
                <a:latin typeface="Arial" panose="020B0604020202020204" pitchFamily="34" charset="0"/>
              </a:rPr>
              <a:t> 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IC shows the degree of substitutability of two </a:t>
            </a:r>
            <a:r>
              <a:rPr lang="cs-CZ" altLang="cs-CZ" sz="2000" dirty="0" err="1">
                <a:latin typeface="Arial" panose="020B0604020202020204" pitchFamily="34" charset="0"/>
              </a:rPr>
              <a:t>goods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           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THE RATE OF SUBSTITUTION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</a:rPr>
              <a:t>ratio, in which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one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goods</a:t>
            </a:r>
            <a:r>
              <a:rPr lang="en-US" sz="2000" dirty="0">
                <a:latin typeface="Arial" panose="020B0604020202020204" pitchFamily="34" charset="0"/>
              </a:rPr>
              <a:t> is replaced by a second </a:t>
            </a:r>
            <a:r>
              <a:rPr lang="cs-CZ" sz="2000" dirty="0" err="1">
                <a:latin typeface="Arial" panose="020B0604020202020204" pitchFamily="34" charset="0"/>
              </a:rPr>
              <a:t>one</a:t>
            </a:r>
            <a:endParaRPr lang="cs-CZ" sz="2000" dirty="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41" y="3095325"/>
            <a:ext cx="440374" cy="2701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247" y="2088182"/>
            <a:ext cx="4539311" cy="37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84200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25" y="2163003"/>
            <a:ext cx="440374" cy="2701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08" y="1880369"/>
            <a:ext cx="5670765" cy="425307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1767253"/>
            <a:ext cx="281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RATE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210356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84200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16494" y="2088182"/>
            <a:ext cx="4753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set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of indifference curves form</a:t>
            </a:r>
            <a:r>
              <a:rPr lang="cs-CZ" altLang="cs-CZ" sz="2000" dirty="0">
                <a:latin typeface="Arial" panose="020B0604020202020204" pitchFamily="34" charset="0"/>
              </a:rPr>
              <a:t>s</a:t>
            </a:r>
            <a:r>
              <a:rPr lang="en-US" altLang="cs-CZ" sz="2000" dirty="0">
                <a:latin typeface="Arial" panose="020B0604020202020204" pitchFamily="34" charset="0"/>
              </a:rPr>
              <a:t> the </a:t>
            </a:r>
            <a:r>
              <a:rPr lang="cs-CZ" altLang="cs-CZ" sz="2000" b="1" dirty="0">
                <a:latin typeface="Arial" panose="020B0604020202020204" pitchFamily="34" charset="0"/>
              </a:rPr>
              <a:t>INDIFFERENCE</a:t>
            </a:r>
            <a:r>
              <a:rPr lang="en-US" altLang="cs-CZ" sz="2000" b="1" dirty="0">
                <a:latin typeface="Arial" panose="020B0604020202020204" pitchFamily="34" charset="0"/>
              </a:rPr>
              <a:t> MAP 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         </a:t>
            </a:r>
            <a:r>
              <a:rPr lang="en-US" altLang="cs-CZ" sz="2000" dirty="0">
                <a:latin typeface="Arial" panose="020B0604020202020204" pitchFamily="34" charset="0"/>
              </a:rPr>
              <a:t>each upper curve shows higher utility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consumers</a:t>
            </a:r>
            <a:endParaRPr lang="en-GB" sz="20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90" y="3058002"/>
            <a:ext cx="440374" cy="270129"/>
          </a:xfrm>
          <a:prstGeom prst="rect">
            <a:avLst/>
          </a:prstGeom>
        </p:spPr>
      </p:pic>
      <p:pic>
        <p:nvPicPr>
          <p:cNvPr id="10" name="Zástupný symbol pro obsah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77" y="2119059"/>
            <a:ext cx="371888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84200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29881" y="1800065"/>
            <a:ext cx="102587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 of the curves is dependent on the degree of substitution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limited degree of substitution (salad and Coca-Cola)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a high degree of substitution (a salad and mushrooms)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sz="2000" dirty="0"/>
          </a:p>
          <a:p>
            <a:pPr>
              <a:spcBef>
                <a:spcPct val="0"/>
              </a:spcBef>
              <a:defRPr/>
            </a:pPr>
            <a:r>
              <a:rPr lang="cs-CZ" sz="2000" dirty="0"/>
              <a:t>	                      a) </a:t>
            </a:r>
            <a:r>
              <a:rPr lang="cs-CZ" sz="2000" dirty="0" err="1"/>
              <a:t>components</a:t>
            </a:r>
            <a:r>
              <a:rPr lang="cs-CZ" sz="2000" dirty="0"/>
              <a:t>                     b) </a:t>
            </a:r>
            <a:r>
              <a:rPr lang="cs-CZ" sz="2000" dirty="0" err="1"/>
              <a:t>substitutes</a:t>
            </a:r>
            <a:endParaRPr lang="cs-CZ" sz="2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41" y="3095325"/>
            <a:ext cx="440374" cy="2701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428" y="3533175"/>
            <a:ext cx="4961511" cy="26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Rational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Choise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Consumer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Theory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Consumer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Preferences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Cardinal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Approach to </a:t>
            </a:r>
            <a:r>
              <a:rPr lang="cs-CZ" altLang="cs-CZ" sz="2000" dirty="0">
                <a:latin typeface="Arial" panose="020B0604020202020204" pitchFamily="34" charset="0"/>
              </a:rPr>
              <a:t>M</a:t>
            </a:r>
            <a:r>
              <a:rPr lang="en-US" altLang="cs-CZ" sz="2000" dirty="0" err="1">
                <a:latin typeface="Arial" panose="020B0604020202020204" pitchFamily="34" charset="0"/>
              </a:rPr>
              <a:t>easurement</a:t>
            </a:r>
            <a:r>
              <a:rPr lang="en-US" altLang="cs-CZ" sz="2000" dirty="0">
                <a:latin typeface="Arial" panose="020B0604020202020204" pitchFamily="34" charset="0"/>
              </a:rPr>
              <a:t> of </a:t>
            </a:r>
            <a:r>
              <a:rPr lang="cs-CZ" altLang="cs-CZ" sz="2000" dirty="0">
                <a:latin typeface="Arial" panose="020B0604020202020204" pitchFamily="34" charset="0"/>
              </a:rPr>
              <a:t>U</a:t>
            </a:r>
            <a:r>
              <a:rPr lang="en-US" altLang="cs-CZ" sz="2000" dirty="0" err="1">
                <a:latin typeface="Arial" panose="020B0604020202020204" pitchFamily="34" charset="0"/>
              </a:rPr>
              <a:t>tility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Ordinal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Approach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Measurement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Utility  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84200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16494" y="2088182"/>
            <a:ext cx="4753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Alternative display of 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    INDIFFERENCE</a:t>
            </a:r>
            <a:r>
              <a:rPr lang="en-US" altLang="cs-CZ" sz="2000" b="1" dirty="0">
                <a:latin typeface="Arial" panose="020B0604020202020204" pitchFamily="34" charset="0"/>
              </a:rPr>
              <a:t> MAP 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         </a:t>
            </a:r>
            <a:endParaRPr lang="en-GB" sz="20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3342">
            <a:off x="4944665" y="2713271"/>
            <a:ext cx="1273441" cy="531182"/>
          </a:xfrm>
          <a:prstGeom prst="rect">
            <a:avLst/>
          </a:prstGeom>
        </p:spPr>
      </p:pic>
      <p:pic>
        <p:nvPicPr>
          <p:cNvPr id="12" name="Zástupný symbol pro obsa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956" y="1880369"/>
            <a:ext cx="342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24542" y="3107651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7" y="1790733"/>
            <a:ext cx="114916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Characteristics of IC: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curves are </a:t>
            </a:r>
            <a:r>
              <a:rPr lang="cs-CZ" altLang="cs-CZ" sz="2200" b="1" dirty="0">
                <a:latin typeface="Arial" panose="020B0604020202020204" pitchFamily="34" charset="0"/>
              </a:rPr>
              <a:t>CONVEX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 the beginning - the marginal rate of substitution increases as the consumer progresses along IC upwards (increasingly replaces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goods</a:t>
            </a:r>
            <a:r>
              <a:rPr lang="cs-CZ" altLang="cs-CZ" sz="2200" dirty="0">
                <a:latin typeface="Arial" panose="020B0604020202020204" pitchFamily="34" charset="0"/>
              </a:rPr>
              <a:t> x by </a:t>
            </a:r>
            <a:r>
              <a:rPr lang="cs-CZ" altLang="cs-CZ" sz="2200" dirty="0" err="1">
                <a:latin typeface="Arial" panose="020B0604020202020204" pitchFamily="34" charset="0"/>
              </a:rPr>
              <a:t>goods</a:t>
            </a:r>
            <a:r>
              <a:rPr lang="en-US" altLang="cs-CZ" sz="2200" dirty="0">
                <a:latin typeface="Arial" panose="020B0604020202020204" pitchFamily="34" charset="0"/>
              </a:rPr>
              <a:t> y)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curves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have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b="1" dirty="0">
                <a:latin typeface="Arial" panose="020B0604020202020204" pitchFamily="34" charset="0"/>
              </a:rPr>
              <a:t>DECREASING SHAPE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- a reduction in the consumption of one good is offset by increasing consumption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second </a:t>
            </a:r>
            <a:r>
              <a:rPr lang="cs-CZ" altLang="cs-CZ" sz="2200" dirty="0" err="1">
                <a:latin typeface="Arial" panose="020B0604020202020204" pitchFamily="34" charset="0"/>
              </a:rPr>
              <a:t>one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Thecurves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NEVER </a:t>
            </a:r>
            <a:r>
              <a:rPr lang="cs-CZ" altLang="cs-CZ" sz="2200" b="1" dirty="0">
                <a:latin typeface="Arial" panose="020B0604020202020204" pitchFamily="34" charset="0"/>
              </a:rPr>
              <a:t>CROSS </a:t>
            </a:r>
            <a:r>
              <a:rPr lang="cs-CZ" altLang="cs-CZ" sz="2200" dirty="0" err="1">
                <a:latin typeface="Arial" panose="020B0604020202020204" pitchFamily="34" charset="0"/>
              </a:rPr>
              <a:t>each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other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- if so, the consumer is irrational (not confess in</a:t>
            </a:r>
            <a:r>
              <a:rPr lang="cs-CZ" altLang="cs-CZ" sz="2200" dirty="0">
                <a:latin typeface="Arial" panose="020B0604020202020204" pitchFamily="34" charset="0"/>
              </a:rPr>
              <a:t> his</a:t>
            </a:r>
            <a:r>
              <a:rPr lang="en-US" altLang="cs-CZ" sz="2200" dirty="0">
                <a:latin typeface="Arial" panose="020B0604020202020204" pitchFamily="34" charset="0"/>
              </a:rPr>
              <a:t> preferences and all combinations would be equally satisfactory)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GB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84951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</a:p>
        </p:txBody>
      </p:sp>
    </p:spTree>
    <p:extLst>
      <p:ext uri="{BB962C8B-B14F-4D97-AF65-F5344CB8AC3E}">
        <p14:creationId xmlns:p14="http://schemas.microsoft.com/office/powerpoint/2010/main" val="210977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24542" y="3107651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7" y="1790733"/>
            <a:ext cx="114916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BUT!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above characteristics 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desirable goods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(positive preference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</a:p>
          <a:p>
            <a:pPr>
              <a:spcBef>
                <a:spcPct val="0"/>
              </a:spcBef>
              <a:defRPr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IC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(X)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undesirable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neuter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endParaRPr lang="cs-CZ" sz="2200" dirty="0"/>
          </a:p>
          <a:p>
            <a:pPr>
              <a:spcBef>
                <a:spcPct val="0"/>
              </a:spcBef>
              <a:defRPr/>
            </a:pPr>
            <a:r>
              <a:rPr lang="cs-CZ" sz="2200" dirty="0"/>
              <a:t>	    </a:t>
            </a:r>
          </a:p>
          <a:p>
            <a:pPr>
              <a:spcBef>
                <a:spcPct val="0"/>
              </a:spcBef>
              <a:defRPr/>
            </a:pPr>
            <a:r>
              <a:rPr lang="cs-CZ" sz="2200" dirty="0"/>
              <a:t>                      a) </a:t>
            </a:r>
            <a:r>
              <a:rPr lang="cs-CZ" sz="2200" dirty="0" err="1"/>
              <a:t>undesirable</a:t>
            </a:r>
            <a:r>
              <a:rPr lang="cs-CZ" sz="2200" dirty="0"/>
              <a:t> </a:t>
            </a:r>
            <a:r>
              <a:rPr lang="cs-CZ" sz="2200" dirty="0" err="1"/>
              <a:t>goods</a:t>
            </a:r>
            <a:r>
              <a:rPr lang="cs-CZ" sz="2200" dirty="0"/>
              <a:t>              		b) neuter </a:t>
            </a:r>
            <a:r>
              <a:rPr lang="cs-CZ" sz="2200" dirty="0" err="1"/>
              <a:t>goods</a:t>
            </a:r>
            <a:endParaRPr lang="cs-CZ" sz="2200" dirty="0"/>
          </a:p>
        </p:txBody>
      </p:sp>
      <p:sp>
        <p:nvSpPr>
          <p:cNvPr id="2" name="Obdélník 1"/>
          <p:cNvSpPr/>
          <p:nvPr/>
        </p:nvSpPr>
        <p:spPr>
          <a:xfrm>
            <a:off x="4684951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43" y="3937796"/>
            <a:ext cx="2706859" cy="2371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694" y="3748804"/>
            <a:ext cx="326164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24542" y="3107651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7" y="1790733"/>
            <a:ext cx="11491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BUT! 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IC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perfect substitutes and perfect complements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200" dirty="0"/>
              <a:t>                      a) </a:t>
            </a:r>
            <a:r>
              <a:rPr lang="cs-CZ" sz="2200" dirty="0" err="1"/>
              <a:t>perfect</a:t>
            </a:r>
            <a:r>
              <a:rPr lang="cs-CZ" sz="2200" dirty="0"/>
              <a:t> </a:t>
            </a:r>
            <a:r>
              <a:rPr lang="cs-CZ" sz="2200" dirty="0" err="1"/>
              <a:t>substitutes</a:t>
            </a:r>
            <a:r>
              <a:rPr lang="cs-CZ" sz="2200" dirty="0"/>
              <a:t>                                        b) </a:t>
            </a:r>
            <a:r>
              <a:rPr lang="cs-CZ" sz="2200" dirty="0" err="1"/>
              <a:t>perfect</a:t>
            </a:r>
            <a:r>
              <a:rPr lang="cs-CZ" sz="2200" dirty="0"/>
              <a:t> </a:t>
            </a:r>
            <a:r>
              <a:rPr lang="cs-CZ" sz="2200" dirty="0" err="1"/>
              <a:t>complements</a:t>
            </a:r>
            <a:endParaRPr lang="cs-CZ" sz="2200" dirty="0"/>
          </a:p>
        </p:txBody>
      </p:sp>
      <p:sp>
        <p:nvSpPr>
          <p:cNvPr id="2" name="Obdélník 1"/>
          <p:cNvSpPr/>
          <p:nvPr/>
        </p:nvSpPr>
        <p:spPr>
          <a:xfrm>
            <a:off x="4684951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</a:p>
        </p:txBody>
      </p:sp>
      <p:pic>
        <p:nvPicPr>
          <p:cNvPr id="9" name="Zástupný symbol pro obsah 8"/>
          <p:cNvPicPr>
            <a:picLocks noChangeAspect="1"/>
          </p:cNvPicPr>
          <p:nvPr/>
        </p:nvPicPr>
        <p:blipFill rotWithShape="1">
          <a:blip r:embed="rId3"/>
          <a:srcRect l="11390" t="31786" r="7756" b="8587"/>
          <a:stretch/>
        </p:blipFill>
        <p:spPr>
          <a:xfrm>
            <a:off x="3072044" y="3421949"/>
            <a:ext cx="6138650" cy="28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4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84200" y="1164853"/>
            <a:ext cx="341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ORDINAL APPROACH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16494" y="2088182"/>
            <a:ext cx="4753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SATIATION AND SATURATION POINT</a:t>
            </a:r>
          </a:p>
          <a:p>
            <a:pPr>
              <a:spcBef>
                <a:spcPct val="0"/>
              </a:spcBef>
              <a:defRPr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of utility increases with approximation to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saturation point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(which is the top of the "utility hill").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234" y="2246414"/>
            <a:ext cx="4077078" cy="3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53536" y="3244334"/>
            <a:ext cx="488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</a:rPr>
              <a:t>THANK YOU FOR YOUR ATTENTION . . . 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People are rational creatures, with their own interests </a:t>
            </a:r>
            <a:r>
              <a:rPr lang="cs-CZ" altLang="cs-CZ" sz="2400" dirty="0">
                <a:latin typeface="Arial" panose="020B0604020202020204" pitchFamily="34" charset="0"/>
              </a:rPr>
              <a:t>        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b="1" dirty="0">
                <a:latin typeface="Arial" panose="020B0604020202020204" pitchFamily="34" charset="0"/>
              </a:rPr>
              <a:t>                </a:t>
            </a:r>
            <a:r>
              <a:rPr lang="en-US" altLang="cs-CZ" sz="2400" b="1" dirty="0">
                <a:latin typeface="Arial" panose="020B0604020202020204" pitchFamily="34" charset="0"/>
              </a:rPr>
              <a:t>"homo </a:t>
            </a:r>
            <a:r>
              <a:rPr lang="en-US" altLang="cs-CZ" sz="2400" b="1" dirty="0" err="1">
                <a:latin typeface="Arial" panose="020B0604020202020204" pitchFamily="34" charset="0"/>
              </a:rPr>
              <a:t>economicus</a:t>
            </a:r>
            <a:r>
              <a:rPr lang="cs-CZ" altLang="cs-CZ" sz="2400" b="1" dirty="0">
                <a:latin typeface="Arial" panose="020B0604020202020204" pitchFamily="34" charset="0"/>
              </a:rPr>
              <a:t>“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Every individual makes decisions addressed to maximize his personal well-being based on a reasonable assessment of all the facts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Consumer makes the decision to such option that provides the greatest benefits (satisfaction) </a:t>
            </a:r>
            <a:r>
              <a:rPr lang="cs-CZ" altLang="cs-CZ" sz="2400" dirty="0" err="1">
                <a:latin typeface="Arial" panose="020B0604020202020204" pitchFamily="34" charset="0"/>
              </a:rPr>
              <a:t>with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the </a:t>
            </a:r>
            <a:r>
              <a:rPr lang="cs-CZ" altLang="cs-CZ" sz="2400" dirty="0" err="1">
                <a:latin typeface="Arial" panose="020B0604020202020204" pitchFamily="34" charset="0"/>
              </a:rPr>
              <a:t>smallest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effort</a:t>
            </a:r>
            <a:r>
              <a:rPr lang="cs-CZ" altLang="cs-CZ" sz="2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Adam Smith (1723-1790), before Aristotle (350 l. Ex. K.), Francois Quesnay (ca. 1750) - the primary economic stimulus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en-US" altLang="cs-CZ" sz="2400" dirty="0">
                <a:latin typeface="Arial" panose="020B0604020202020204" pitchFamily="34" charset="0"/>
              </a:rPr>
              <a:t> everyone is his own interest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869008" y="1164853"/>
            <a:ext cx="3050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RATIONAL CHOISE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11" y="2292889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At present, the idea of "homo </a:t>
            </a:r>
            <a:r>
              <a:rPr lang="en-US" altLang="cs-CZ" sz="2400" dirty="0" err="1">
                <a:latin typeface="Arial" panose="020B0604020202020204" pitchFamily="34" charset="0"/>
              </a:rPr>
              <a:t>economicus</a:t>
            </a:r>
            <a:r>
              <a:rPr lang="en-US" altLang="cs-CZ" sz="2400" dirty="0">
                <a:latin typeface="Arial" panose="020B0604020202020204" pitchFamily="34" charset="0"/>
              </a:rPr>
              <a:t>" is known as the </a:t>
            </a:r>
            <a:r>
              <a:rPr lang="en-US" altLang="cs-CZ" sz="2400" b="1" dirty="0">
                <a:latin typeface="Arial" panose="020B0604020202020204" pitchFamily="34" charset="0"/>
              </a:rPr>
              <a:t>theory of rational consumer choice</a:t>
            </a:r>
            <a:r>
              <a:rPr lang="en-US" altLang="cs-CZ" sz="24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   </a:t>
            </a:r>
            <a:r>
              <a:rPr lang="en-US" altLang="cs-CZ" sz="2400" dirty="0">
                <a:latin typeface="Arial" panose="020B0604020202020204" pitchFamily="34" charset="0"/>
              </a:rPr>
              <a:t>people make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a variety of  economic decisions based on the costs and </a:t>
            </a:r>
            <a:r>
              <a:rPr lang="cs-CZ" altLang="cs-CZ" sz="2400" dirty="0">
                <a:latin typeface="Arial" panose="020B0604020202020204" pitchFamily="34" charset="0"/>
              </a:rPr>
              <a:t>utility</a:t>
            </a:r>
            <a:r>
              <a:rPr lang="en-US" altLang="cs-CZ" sz="2400" dirty="0">
                <a:latin typeface="Arial" panose="020B0604020202020204" pitchFamily="34" charset="0"/>
              </a:rPr>
              <a:t> (bank robber – benefits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˃ costs)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           1992</a:t>
            </a:r>
            <a:r>
              <a:rPr lang="cs-CZ" altLang="cs-CZ" sz="2400" dirty="0">
                <a:latin typeface="Arial" panose="020B0604020202020204" pitchFamily="34" charset="0"/>
              </a:rPr>
              <a:t>:</a:t>
            </a:r>
            <a:r>
              <a:rPr lang="en-US" altLang="cs-CZ" sz="2400" dirty="0">
                <a:latin typeface="Arial" panose="020B0604020202020204" pitchFamily="34" charset="0"/>
              </a:rPr>
              <a:t> Gary Becker (Nobel Prize </a:t>
            </a:r>
            <a:r>
              <a:rPr lang="cs-CZ" altLang="cs-CZ" sz="2400" dirty="0">
                <a:latin typeface="Arial" panose="020B0604020202020204" pitchFamily="34" charset="0"/>
              </a:rPr>
              <a:t>in</a:t>
            </a:r>
            <a:r>
              <a:rPr lang="en-US" altLang="cs-CZ" sz="2400" dirty="0">
                <a:latin typeface="Arial" panose="020B0604020202020204" pitchFamily="34" charset="0"/>
              </a:rPr>
              <a:t> Economics in TR</a:t>
            </a:r>
            <a:r>
              <a:rPr lang="cs-CZ" altLang="cs-CZ" sz="2400" dirty="0">
                <a:latin typeface="Arial" panose="020B0604020202020204" pitchFamily="34" charset="0"/>
              </a:rPr>
              <a:t>Ch</a:t>
            </a:r>
            <a:r>
              <a:rPr lang="en-US" altLang="cs-CZ" sz="2400" dirty="0">
                <a:latin typeface="Arial" panose="020B0604020202020204" pitchFamily="34" charset="0"/>
              </a:rPr>
              <a:t> - applications for family crimes and human capital)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idea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TR</a:t>
            </a:r>
            <a:r>
              <a:rPr lang="cs-CZ" altLang="cs-CZ" sz="2400" dirty="0">
                <a:latin typeface="Arial" panose="020B0604020202020204" pitchFamily="34" charset="0"/>
              </a:rPr>
              <a:t>Ch</a:t>
            </a:r>
            <a:r>
              <a:rPr lang="en-US" altLang="cs-CZ" sz="2400" dirty="0">
                <a:latin typeface="Arial" panose="020B0604020202020204" pitchFamily="34" charset="0"/>
              </a:rPr>
              <a:t> realistic?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9008" y="1164853"/>
            <a:ext cx="3050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RATIONAL CHOISE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09" y="3057999"/>
            <a:ext cx="581896" cy="2271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10" y="4096620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consumer consumes - </a:t>
            </a:r>
            <a:r>
              <a:rPr lang="cs-CZ" altLang="cs-CZ" sz="2200" dirty="0" err="1">
                <a:latin typeface="Arial" panose="020B0604020202020204" pitchFamily="34" charset="0"/>
              </a:rPr>
              <a:t>select</a:t>
            </a:r>
            <a:r>
              <a:rPr lang="en-US" altLang="cs-CZ" sz="2200" dirty="0">
                <a:latin typeface="Arial" panose="020B0604020202020204" pitchFamily="34" charset="0"/>
              </a:rPr>
              <a:t> a combination of goods and services at a given level of income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that</a:t>
            </a:r>
            <a:r>
              <a:rPr lang="en-US" altLang="cs-CZ" sz="2200" dirty="0">
                <a:latin typeface="Arial" panose="020B0604020202020204" pitchFamily="34" charset="0"/>
              </a:rPr>
              <a:t> bring the greatest possible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Two questions: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WHICH COMBINATION IS THE BEST  FOR ME</a:t>
            </a:r>
            <a:r>
              <a:rPr lang="en-US" altLang="cs-CZ" sz="2000" dirty="0">
                <a:latin typeface="Arial" panose="020B0604020202020204" pitchFamily="34" charset="0"/>
              </a:rPr>
              <a:t>?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CAN I AFFORD THIS COMBINATION?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Certain precisely specified combinations of </a:t>
            </a:r>
            <a:r>
              <a:rPr lang="cs-CZ" altLang="cs-CZ" sz="2200" dirty="0" err="1">
                <a:latin typeface="Arial" panose="020B0604020202020204" pitchFamily="34" charset="0"/>
              </a:rPr>
              <a:t>commodities</a:t>
            </a:r>
            <a:r>
              <a:rPr lang="en-US" altLang="cs-CZ" sz="2200" dirty="0">
                <a:latin typeface="Arial" panose="020B0604020202020204" pitchFamily="34" charset="0"/>
              </a:rPr>
              <a:t> – </a:t>
            </a:r>
            <a:r>
              <a:rPr lang="cs-CZ" altLang="cs-CZ" sz="2200" dirty="0">
                <a:latin typeface="Arial" panose="020B0604020202020204" pitchFamily="34" charset="0"/>
              </a:rPr>
              <a:t>CONSUMER BASKET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limited amount of financial resources that we have </a:t>
            </a:r>
            <a:r>
              <a:rPr lang="cs-CZ" altLang="cs-CZ" sz="2200" dirty="0" err="1">
                <a:latin typeface="Arial" panose="020B0604020202020204" pitchFamily="34" charset="0"/>
              </a:rPr>
              <a:t>determined</a:t>
            </a:r>
            <a:r>
              <a:rPr lang="en-US" altLang="cs-CZ" sz="2200" dirty="0">
                <a:latin typeface="Arial" panose="020B0604020202020204" pitchFamily="34" charset="0"/>
              </a:rPr>
              <a:t> to combine - BUDGET </a:t>
            </a:r>
            <a:r>
              <a:rPr lang="cs-CZ" altLang="cs-CZ" sz="2200" dirty="0">
                <a:latin typeface="Arial" panose="020B0604020202020204" pitchFamily="34" charset="0"/>
              </a:rPr>
              <a:t>CONSTRAINT</a:t>
            </a:r>
            <a:r>
              <a:rPr lang="en-US" altLang="cs-CZ" sz="2200" dirty="0">
                <a:latin typeface="Arial" panose="020B0604020202020204" pitchFamily="34" charset="0"/>
              </a:rPr>
              <a:t> OF CONSUMERS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Px</a:t>
            </a:r>
            <a:r>
              <a:rPr lang="en-US" altLang="cs-CZ" sz="2200" b="1" dirty="0">
                <a:latin typeface="Arial" panose="020B0604020202020204" pitchFamily="34" charset="0"/>
              </a:rPr>
              <a:t>. x + </a:t>
            </a:r>
            <a:r>
              <a:rPr lang="en-US" altLang="cs-CZ" sz="2200" b="1" dirty="0" err="1">
                <a:latin typeface="Arial" panose="020B0604020202020204" pitchFamily="34" charset="0"/>
              </a:rPr>
              <a:t>Py</a:t>
            </a:r>
            <a:r>
              <a:rPr lang="en-US" altLang="cs-CZ" sz="2200" b="1" dirty="0">
                <a:latin typeface="Arial" panose="020B0604020202020204" pitchFamily="34" charset="0"/>
              </a:rPr>
              <a:t>. y = I</a:t>
            </a:r>
            <a:endParaRPr lang="en-GB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85753" y="1164853"/>
            <a:ext cx="3416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CONSUMER THEORY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9" y="3106033"/>
            <a:ext cx="581896" cy="2271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9" y="3432320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1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24692" y="1164853"/>
            <a:ext cx="333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CONSUMER THEORY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 rotWithShape="1">
          <a:blip r:embed="rId3"/>
          <a:srcRect l="4119" t="8021" r="27906" b="11470"/>
          <a:stretch/>
        </p:blipFill>
        <p:spPr>
          <a:xfrm>
            <a:off x="6202222" y="1954758"/>
            <a:ext cx="4948468" cy="359415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91850" y="2067730"/>
            <a:ext cx="47103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set of consumption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baskets </a:t>
            </a:r>
            <a:r>
              <a:rPr lang="cs-CZ" altLang="cs-CZ" sz="2000" dirty="0" err="1">
                <a:latin typeface="Arial" panose="020B0604020202020204" pitchFamily="34" charset="0"/>
              </a:rPr>
              <a:t>that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consumer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obtains</a:t>
            </a:r>
            <a:r>
              <a:rPr lang="cs-CZ" altLang="cs-CZ" sz="2000" dirty="0">
                <a:latin typeface="Arial" panose="020B0604020202020204" pitchFamily="34" charset="0"/>
              </a:rPr>
              <a:t> by </a:t>
            </a:r>
            <a:r>
              <a:rPr lang="en-US" altLang="cs-CZ" sz="2000" dirty="0">
                <a:latin typeface="Arial" panose="020B0604020202020204" pitchFamily="34" charset="0"/>
              </a:rPr>
              <a:t>the budget </a:t>
            </a:r>
            <a:r>
              <a:rPr lang="cs-CZ" altLang="cs-CZ" sz="2000" dirty="0" err="1">
                <a:latin typeface="Arial" panose="020B0604020202020204" pitchFamily="34" charset="0"/>
              </a:rPr>
              <a:t>constraint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  </a:t>
            </a:r>
            <a:r>
              <a:rPr lang="cs-CZ" altLang="cs-CZ" sz="2000" b="1" dirty="0">
                <a:latin typeface="Arial" panose="020B0604020202020204" pitchFamily="34" charset="0"/>
              </a:rPr>
              <a:t>MARKET  OPPORTUNITY SET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Border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en-US" altLang="cs-CZ" sz="2000" dirty="0">
                <a:latin typeface="Arial" panose="020B0604020202020204" pitchFamily="34" charset="0"/>
              </a:rPr>
              <a:t> market </a:t>
            </a:r>
            <a:r>
              <a:rPr lang="en-US" altLang="cs-CZ" sz="2000" dirty="0" err="1">
                <a:latin typeface="Arial" panose="020B0604020202020204" pitchFamily="34" charset="0"/>
              </a:rPr>
              <a:t>opportunit</a:t>
            </a:r>
            <a:r>
              <a:rPr lang="cs-CZ" altLang="cs-CZ" sz="2000" dirty="0">
                <a:latin typeface="Arial" panose="020B0604020202020204" pitchFamily="34" charset="0"/>
              </a:rPr>
              <a:t>y</a:t>
            </a:r>
            <a:r>
              <a:rPr lang="en-US" altLang="cs-CZ" sz="2000" dirty="0">
                <a:latin typeface="Arial" panose="020B0604020202020204" pitchFamily="34" charset="0"/>
              </a:rPr>
              <a:t> set </a:t>
            </a:r>
            <a:r>
              <a:rPr lang="cs-CZ" altLang="cs-CZ" sz="2000" dirty="0" err="1">
                <a:latin typeface="Arial" panose="020B0604020202020204" pitchFamily="34" charset="0"/>
              </a:rPr>
              <a:t>form</a:t>
            </a:r>
            <a:r>
              <a:rPr lang="en-US" altLang="cs-CZ" sz="2000" dirty="0">
                <a:latin typeface="Arial" panose="020B0604020202020204" pitchFamily="34" charset="0"/>
              </a:rPr>
              <a:t>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BUDGET LINE</a:t>
            </a:r>
            <a:r>
              <a:rPr lang="en-US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(BL)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908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40581" y="1164853"/>
            <a:ext cx="4105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400" b="1" dirty="0"/>
              <a:t>CHANGES IN THE BUDGET LINE</a:t>
            </a:r>
            <a:endParaRPr lang="en-GB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16002"/>
          <a:stretch/>
        </p:blipFill>
        <p:spPr>
          <a:xfrm>
            <a:off x="2628900" y="1660849"/>
            <a:ext cx="6934200" cy="43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budget </a:t>
            </a:r>
            <a:r>
              <a:rPr lang="cs-CZ" altLang="cs-CZ" sz="2200" dirty="0">
                <a:latin typeface="Arial" panose="020B0604020202020204" pitchFamily="34" charset="0"/>
              </a:rPr>
              <a:t>line </a:t>
            </a:r>
            <a:r>
              <a:rPr lang="en-US" altLang="cs-CZ" sz="2200" dirty="0">
                <a:latin typeface="Arial" panose="020B0604020202020204" pitchFamily="34" charset="0"/>
              </a:rPr>
              <a:t>is negatively sloped line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slope expresses the willingness of consumers to substitute one </a:t>
            </a:r>
            <a:r>
              <a:rPr lang="cs-CZ" altLang="cs-CZ" sz="2200" dirty="0" err="1">
                <a:latin typeface="Arial" panose="020B0604020202020204" pitchFamily="34" charset="0"/>
              </a:rPr>
              <a:t>commodity</a:t>
            </a:r>
            <a:r>
              <a:rPr lang="cs-CZ" altLang="cs-CZ" sz="2200" dirty="0">
                <a:latin typeface="Arial" panose="020B0604020202020204" pitchFamily="34" charset="0"/>
              </a:rPr>
              <a:t> by </a:t>
            </a:r>
            <a:r>
              <a:rPr lang="cs-CZ" altLang="cs-CZ" sz="2200" dirty="0" err="1">
                <a:latin typeface="Arial" panose="020B0604020202020204" pitchFamily="34" charset="0"/>
              </a:rPr>
              <a:t>another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slope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determined by dividing the price of the good x to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y (</a:t>
            </a:r>
            <a:r>
              <a:rPr lang="en-US" altLang="cs-CZ" sz="2200" dirty="0" err="1">
                <a:latin typeface="Arial" panose="020B0604020202020204" pitchFamily="34" charset="0"/>
              </a:rPr>
              <a:t>Px</a:t>
            </a:r>
            <a:r>
              <a:rPr lang="en-US" altLang="cs-CZ" sz="2200" dirty="0">
                <a:latin typeface="Arial" panose="020B0604020202020204" pitchFamily="34" charset="0"/>
              </a:rPr>
              <a:t> / </a:t>
            </a:r>
            <a:r>
              <a:rPr lang="en-US" altLang="cs-CZ" sz="2200" dirty="0" err="1">
                <a:latin typeface="Arial" panose="020B0604020202020204" pitchFamily="34" charset="0"/>
              </a:rPr>
              <a:t>Py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slope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known </a:t>
            </a:r>
            <a:r>
              <a:rPr lang="cs-CZ" altLang="cs-CZ" sz="2200" dirty="0">
                <a:latin typeface="Arial" panose="020B0604020202020204" pitchFamily="34" charset="0"/>
              </a:rPr>
              <a:t>in </a:t>
            </a:r>
            <a:r>
              <a:rPr lang="en-US" altLang="cs-CZ" sz="2200" dirty="0">
                <a:latin typeface="Arial" panose="020B0604020202020204" pitchFamily="34" charset="0"/>
              </a:rPr>
              <a:t>economic theory as the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	MARGINAL RATE OF SUBSTITUTION IN THE EXCHANGE </a:t>
            </a: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cs-CZ" altLang="cs-CZ" sz="2200" b="1" dirty="0" err="1">
                <a:latin typeface="Arial" panose="020B0604020202020204" pitchFamily="34" charset="0"/>
              </a:rPr>
              <a:t>MRSe</a:t>
            </a:r>
            <a:r>
              <a:rPr lang="cs-CZ" altLang="cs-CZ" sz="2200" b="1" dirty="0">
                <a:latin typeface="Arial" panose="020B0604020202020204" pitchFamily="34" charset="0"/>
              </a:rPr>
              <a:t> = </a:t>
            </a:r>
            <a:r>
              <a:rPr lang="cs-CZ" altLang="cs-CZ" sz="2200" b="1" dirty="0" err="1">
                <a:latin typeface="Arial" panose="020B0604020202020204" pitchFamily="34" charset="0"/>
              </a:rPr>
              <a:t>Px</a:t>
            </a:r>
            <a:r>
              <a:rPr lang="cs-CZ" altLang="cs-CZ" sz="2200" b="1" dirty="0">
                <a:latin typeface="Arial" panose="020B0604020202020204" pitchFamily="34" charset="0"/>
              </a:rPr>
              <a:t>/</a:t>
            </a:r>
            <a:r>
              <a:rPr lang="cs-CZ" altLang="cs-CZ" sz="2200" b="1" dirty="0" err="1">
                <a:latin typeface="Arial" panose="020B0604020202020204" pitchFamily="34" charset="0"/>
              </a:rPr>
              <a:t>Py</a:t>
            </a:r>
            <a:r>
              <a:rPr lang="cs-CZ" altLang="cs-CZ" sz="2200" b="1" dirty="0">
                <a:latin typeface="Arial" panose="020B0604020202020204" pitchFamily="34" charset="0"/>
              </a:rPr>
              <a:t>                          </a:t>
            </a:r>
            <a:endParaRPr lang="en-US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85753" y="1164853"/>
            <a:ext cx="3416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CONSUMER THEORY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158" y="5953640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THEORY OF RATIONAL CHOISE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Consumer preferences - findings that one </a:t>
            </a:r>
            <a:r>
              <a:rPr lang="cs-CZ" altLang="cs-CZ" sz="2200" dirty="0" err="1">
                <a:latin typeface="Arial" panose="020B0604020202020204" pitchFamily="34" charset="0"/>
              </a:rPr>
              <a:t>goods</a:t>
            </a:r>
            <a:r>
              <a:rPr lang="en-US" altLang="cs-CZ" sz="2200" dirty="0">
                <a:latin typeface="Arial" panose="020B0604020202020204" pitchFamily="34" charset="0"/>
              </a:rPr>
              <a:t> is better (more useful) than the other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How to describe the consumer's preferences?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								</a:t>
            </a:r>
            <a:r>
              <a:rPr lang="en-US" altLang="cs-CZ" sz="2200" dirty="0">
                <a:latin typeface="Arial" panose="020B0604020202020204" pitchFamily="34" charset="0"/>
              </a:rPr>
              <a:t>UTILITY ...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we prefer </a:t>
            </a:r>
            <a:r>
              <a:rPr lang="cs-CZ" altLang="cs-CZ" sz="2200" dirty="0" err="1">
                <a:latin typeface="Arial" panose="020B0604020202020204" pitchFamily="34" charset="0"/>
              </a:rPr>
              <a:t>goods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x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before y, if consumption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x bring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better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than the consumption of goods y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But how we can measure the </a:t>
            </a:r>
            <a:r>
              <a:rPr lang="cs-CZ" altLang="cs-CZ" sz="2200" b="1" dirty="0">
                <a:latin typeface="Arial" panose="020B0604020202020204" pitchFamily="34" charset="0"/>
              </a:rPr>
              <a:t>utility</a:t>
            </a:r>
            <a:r>
              <a:rPr lang="en-US" altLang="cs-CZ" sz="2200" b="1" dirty="0">
                <a:latin typeface="Arial" panose="020B0604020202020204" pitchFamily="34" charset="0"/>
              </a:rPr>
              <a:t>?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two approaches - cardinal and ordinal version</a:t>
            </a:r>
            <a:r>
              <a:rPr lang="cs-CZ" altLang="cs-CZ" sz="2200" b="1" dirty="0">
                <a:latin typeface="Arial" panose="020B0604020202020204" pitchFamily="34" charset="0"/>
              </a:rPr>
              <a:t>  </a:t>
            </a:r>
            <a:endParaRPr lang="en-US" altLang="cs-CZ" sz="2200" b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63494" y="1164853"/>
            <a:ext cx="4461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CONSUMER PREFERENCES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0" y="5625941"/>
            <a:ext cx="581896" cy="2271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70" y="3868225"/>
            <a:ext cx="58526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0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1155</Words>
  <Application>Microsoft Office PowerPoint</Application>
  <PresentationFormat>Širokoúhlá obrazovka</PresentationFormat>
  <Paragraphs>191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Motiv Office</vt:lpstr>
      <vt:lpstr>THEORY  OF RATIONAL CHOISE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maj0001</cp:lastModifiedBy>
  <cp:revision>45</cp:revision>
  <dcterms:created xsi:type="dcterms:W3CDTF">2016-11-25T20:36:16Z</dcterms:created>
  <dcterms:modified xsi:type="dcterms:W3CDTF">2019-09-10T19:25:00Z</dcterms:modified>
</cp:coreProperties>
</file>