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262" r:id="rId2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2" d="100"/>
          <a:sy n="52" d="100"/>
        </p:scale>
        <p:origin x="114" y="1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11. 9. 2019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11. 9. 2019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11. 9. 2019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986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11. 9. 2019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11. 9. 2019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11. 9. 2019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11. 9. 2019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11. 9. 2019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11. 9. 2019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11. 9. 2019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11. 9. 2019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11. 9. 2019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1" y="752054"/>
            <a:ext cx="2266000" cy="174477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35360" y="356659"/>
            <a:ext cx="7488832" cy="614468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623392" y="932723"/>
            <a:ext cx="6973162" cy="288032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r>
              <a:rPr lang="en-US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 OF PRODUCTION </a:t>
            </a:r>
            <a:r>
              <a:rPr lang="en-US" sz="5333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r>
              <a:rPr lang="cs-CZ" sz="5333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LAND and LABOUR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2351584" y="4101075"/>
            <a:ext cx="5184576" cy="105611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GB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</a:t>
            </a:r>
            <a:r>
              <a:rPr lang="cs-CZ" sz="1867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IX</a:t>
            </a:r>
            <a:endParaRPr lang="en-GB" sz="1867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9274729" y="4965171"/>
            <a:ext cx="2688299" cy="153617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altLang="cs-CZ" sz="12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GB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Ingrid Majerova</a:t>
            </a: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Basic </a:t>
            </a:r>
            <a:r>
              <a:rPr lang="cs-CZ" altLang="cs-CZ" sz="12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Microeconomics</a:t>
            </a:r>
            <a:endParaRPr lang="en-GB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EVS/</a:t>
            </a:r>
            <a:r>
              <a:rPr lang="cs-CZ" altLang="cs-CZ" sz="12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xxxx</a:t>
            </a:r>
            <a:endParaRPr lang="en-GB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83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55082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MARKET OF PRODUCTION </a:t>
            </a:r>
            <a:r>
              <a:rPr lang="en-US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FACTOR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</a:t>
            </a:r>
            <a:endParaRPr lang="en-US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  <a:p>
            <a:pPr lvl="0">
              <a:defRPr/>
            </a:pPr>
            <a:endParaRPr lang="cs-CZ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380899" y="1207660"/>
            <a:ext cx="29402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>
                <a:latin typeface="Arial" panose="020B0604020202020204" pitchFamily="34" charset="0"/>
              </a:rPr>
              <a:t>LABOUR DEMAND</a:t>
            </a:r>
            <a:endParaRPr lang="en-US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108551" y="2181426"/>
            <a:ext cx="34274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cs-CZ" sz="2000" dirty="0" err="1">
                <a:latin typeface="Arial" panose="020B0604020202020204" pitchFamily="34" charset="0"/>
              </a:rPr>
              <a:t>When</a:t>
            </a:r>
            <a:r>
              <a:rPr lang="cs-CZ" sz="2000" dirty="0">
                <a:latin typeface="Arial" panose="020B0604020202020204" pitchFamily="34" charset="0"/>
              </a:rPr>
              <a:t> a </a:t>
            </a:r>
            <a:r>
              <a:rPr lang="cs-CZ" sz="2000" dirty="0" err="1">
                <a:latin typeface="Arial" panose="020B0604020202020204" pitchFamily="34" charset="0"/>
              </a:rPr>
              <a:t>firm</a:t>
            </a:r>
            <a:r>
              <a:rPr lang="cs-CZ" sz="2000" dirty="0">
                <a:latin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</a:rPr>
              <a:t>uses</a:t>
            </a:r>
            <a:r>
              <a:rPr lang="cs-CZ" sz="2000" dirty="0">
                <a:latin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</a:rPr>
              <a:t>only</a:t>
            </a:r>
            <a:r>
              <a:rPr lang="cs-CZ" sz="2000" dirty="0">
                <a:latin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</a:rPr>
              <a:t>one</a:t>
            </a:r>
            <a:r>
              <a:rPr lang="cs-CZ" sz="2000" dirty="0">
                <a:latin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</a:rPr>
              <a:t>factor</a:t>
            </a:r>
            <a:r>
              <a:rPr lang="cs-CZ" sz="2000" dirty="0">
                <a:latin typeface="Arial" panose="020B0604020202020204" pitchFamily="34" charset="0"/>
              </a:rPr>
              <a:t>, </a:t>
            </a:r>
            <a:r>
              <a:rPr lang="cs-CZ" sz="2000" dirty="0" err="1">
                <a:latin typeface="Arial" panose="020B0604020202020204" pitchFamily="34" charset="0"/>
              </a:rPr>
              <a:t>that</a:t>
            </a:r>
            <a:r>
              <a:rPr lang="cs-CZ" sz="2000" dirty="0">
                <a:latin typeface="Arial" panose="020B0604020202020204" pitchFamily="34" charset="0"/>
              </a:rPr>
              <a:t> MRP </a:t>
            </a:r>
            <a:r>
              <a:rPr lang="cs-CZ" sz="2000" dirty="0" err="1">
                <a:latin typeface="Arial" panose="020B0604020202020204" pitchFamily="34" charset="0"/>
              </a:rPr>
              <a:t>curve</a:t>
            </a:r>
            <a:r>
              <a:rPr lang="cs-CZ" sz="2000" dirty="0">
                <a:latin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</a:rPr>
              <a:t>is</a:t>
            </a:r>
            <a:r>
              <a:rPr lang="cs-CZ" sz="2000" dirty="0">
                <a:latin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</a:rPr>
              <a:t>demand</a:t>
            </a:r>
            <a:r>
              <a:rPr lang="cs-CZ" sz="2000" b="1" dirty="0">
                <a:latin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</a:rPr>
              <a:t>curve</a:t>
            </a:r>
            <a:r>
              <a:rPr lang="cs-CZ" sz="2000" b="1" dirty="0">
                <a:latin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</a:rPr>
              <a:t>of</a:t>
            </a:r>
            <a:r>
              <a:rPr lang="cs-CZ" sz="2000" b="1" dirty="0">
                <a:latin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</a:rPr>
              <a:t>firm</a:t>
            </a:r>
            <a:endParaRPr lang="en-GB" sz="2000" dirty="0"/>
          </a:p>
        </p:txBody>
      </p:sp>
      <p:pic>
        <p:nvPicPr>
          <p:cNvPr id="9" name="Zástupný symbol pro obsah 7"/>
          <p:cNvPicPr>
            <a:picLocks noChangeAspect="1"/>
          </p:cNvPicPr>
          <p:nvPr/>
        </p:nvPicPr>
        <p:blipFill rotWithShape="1">
          <a:blip r:embed="rId4"/>
          <a:srcRect t="21987" r="46584" b="16895"/>
          <a:stretch/>
        </p:blipFill>
        <p:spPr>
          <a:xfrm>
            <a:off x="6221833" y="2181426"/>
            <a:ext cx="4235450" cy="3634609"/>
          </a:xfrm>
          <a:prstGeom prst="rect">
            <a:avLst/>
          </a:prstGeom>
        </p:spPr>
      </p:pic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310753"/>
              </p:ext>
            </p:extLst>
          </p:nvPr>
        </p:nvGraphicFramePr>
        <p:xfrm>
          <a:off x="92075" y="92075"/>
          <a:ext cx="2847975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Objekt prostředí balíčkovače" showAsIcon="1" r:id="rId5" imgW="2847960" imgH="547920" progId="Package">
                  <p:embed/>
                </p:oleObj>
              </mc:Choice>
              <mc:Fallback>
                <p:oleObj name="Objekt prostředí balíčkovače" showAsIcon="1" r:id="rId5" imgW="2847960" imgH="5479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2847975" cy="547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430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55082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MARKET OF PRODUCTION </a:t>
            </a:r>
            <a:r>
              <a:rPr lang="en-US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FACTOR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</a:t>
            </a:r>
            <a:endParaRPr lang="en-US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  <a:p>
            <a:pPr lvl="0">
              <a:defRPr/>
            </a:pPr>
            <a:endParaRPr lang="cs-CZ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752669" y="1790733"/>
            <a:ext cx="10574693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Work</a:t>
            </a:r>
            <a:r>
              <a:rPr lang="cs-CZ" altLang="cs-CZ" sz="2200" dirty="0">
                <a:latin typeface="Arial" panose="020B0604020202020204" pitchFamily="34" charset="0"/>
              </a:rPr>
              <a:t>in</a:t>
            </a:r>
            <a:r>
              <a:rPr lang="en-US" altLang="cs-CZ" sz="2200" dirty="0">
                <a:latin typeface="Arial" panose="020B0604020202020204" pitchFamily="34" charset="0"/>
              </a:rPr>
              <a:t>g </a:t>
            </a:r>
            <a:r>
              <a:rPr lang="cs-CZ" altLang="cs-CZ" sz="2200" dirty="0">
                <a:latin typeface="Arial" panose="020B0604020202020204" pitchFamily="34" charset="0"/>
              </a:rPr>
              <a:t>in a</a:t>
            </a:r>
            <a:r>
              <a:rPr lang="en-US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firm</a:t>
            </a:r>
            <a:r>
              <a:rPr lang="cs-CZ" altLang="cs-CZ" sz="2200" dirty="0">
                <a:latin typeface="Arial" panose="020B0604020202020204" pitchFamily="34" charset="0"/>
              </a:rPr>
              <a:t> and </a:t>
            </a:r>
            <a:r>
              <a:rPr lang="cs-CZ" altLang="cs-CZ" sz="2200" dirty="0" err="1">
                <a:latin typeface="Arial" panose="020B0604020202020204" pitchFamily="34" charset="0"/>
              </a:rPr>
              <a:t>at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home take up part of the day, the rest is free time.</a:t>
            </a:r>
          </a:p>
          <a:p>
            <a:pPr marL="285750" indent="-285750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To determine the market supply is advisable to assume only two possibilities for the use of time:</a:t>
            </a:r>
          </a:p>
          <a:p>
            <a:pPr marL="13716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Work - which is leased for wage</a:t>
            </a:r>
          </a:p>
          <a:p>
            <a:pPr marL="13716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Leisure</a:t>
            </a:r>
          </a:p>
          <a:p>
            <a:pPr marL="285750" indent="-285750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The consumer</a:t>
            </a:r>
            <a:r>
              <a:rPr lang="cs-CZ" altLang="cs-CZ" sz="2200" dirty="0">
                <a:latin typeface="Arial" panose="020B0604020202020204" pitchFamily="34" charset="0"/>
              </a:rPr>
              <a:t>´s </a:t>
            </a:r>
            <a:r>
              <a:rPr lang="en-US" altLang="cs-CZ" sz="2200" dirty="0">
                <a:latin typeface="Arial" panose="020B0604020202020204" pitchFamily="34" charset="0"/>
              </a:rPr>
              <a:t>aim is to </a:t>
            </a:r>
            <a:r>
              <a:rPr lang="en-US" altLang="cs-CZ" sz="2200" b="1" dirty="0">
                <a:latin typeface="Arial" panose="020B0604020202020204" pitchFamily="34" charset="0"/>
              </a:rPr>
              <a:t>maximize benefits </a:t>
            </a:r>
            <a:r>
              <a:rPr lang="en-US" altLang="cs-CZ" sz="2200" dirty="0">
                <a:latin typeface="Arial" panose="020B0604020202020204" pitchFamily="34" charset="0"/>
              </a:rPr>
              <a:t>= how to maximize</a:t>
            </a:r>
            <a:r>
              <a:rPr lang="cs-CZ" altLang="cs-CZ" sz="2200" dirty="0">
                <a:latin typeface="Arial" panose="020B0604020202020204" pitchFamily="34" charset="0"/>
              </a:rPr>
              <a:t> utility</a:t>
            </a:r>
            <a:r>
              <a:rPr lang="en-US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>
                <a:latin typeface="Arial" panose="020B0604020202020204" pitchFamily="34" charset="0"/>
              </a:rPr>
              <a:t>by </a:t>
            </a:r>
            <a:r>
              <a:rPr lang="en-US" altLang="cs-CZ" sz="2200" dirty="0">
                <a:latin typeface="Arial" panose="020B0604020202020204" pitchFamily="34" charset="0"/>
              </a:rPr>
              <a:t>dividing time between work in the </a:t>
            </a:r>
            <a:r>
              <a:rPr lang="cs-CZ" altLang="cs-CZ" sz="2200" dirty="0" err="1">
                <a:latin typeface="Arial" panose="020B0604020202020204" pitchFamily="34" charset="0"/>
              </a:rPr>
              <a:t>firm</a:t>
            </a:r>
            <a:r>
              <a:rPr lang="en-US" altLang="cs-CZ" sz="2200" dirty="0">
                <a:latin typeface="Arial" panose="020B0604020202020204" pitchFamily="34" charset="0"/>
              </a:rPr>
              <a:t> and leisure.</a:t>
            </a:r>
            <a:endParaRPr lang="en-GB" altLang="cs-CZ" sz="2000" dirty="0">
              <a:latin typeface="Arial" panose="020B0604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455951" y="1207660"/>
            <a:ext cx="2790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>
                <a:latin typeface="Arial" panose="020B0604020202020204" pitchFamily="34" charset="0"/>
              </a:rPr>
              <a:t>LABOUR</a:t>
            </a:r>
            <a:r>
              <a:rPr lang="cs-CZ" altLang="cs-CZ" sz="2400" b="1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dirty="0">
                <a:latin typeface="Arial" panose="020B0604020202020204" pitchFamily="34" charset="0"/>
              </a:rPr>
              <a:t>SUPPLY</a:t>
            </a:r>
          </a:p>
        </p:txBody>
      </p:sp>
    </p:spTree>
    <p:extLst>
      <p:ext uri="{BB962C8B-B14F-4D97-AF65-F5344CB8AC3E}">
        <p14:creationId xmlns:p14="http://schemas.microsoft.com/office/powerpoint/2010/main" val="50198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55082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MARKET OF PRODUCTION </a:t>
            </a:r>
            <a:r>
              <a:rPr lang="en-US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FACTOR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</a:t>
            </a:r>
            <a:endParaRPr lang="en-US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  <a:p>
            <a:pPr lvl="0">
              <a:defRPr/>
            </a:pPr>
            <a:endParaRPr lang="cs-CZ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752669" y="1790733"/>
            <a:ext cx="1057469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0"/>
              </a:spcBef>
              <a:defRPr/>
            </a:pPr>
            <a:r>
              <a:rPr lang="cs-CZ" altLang="cs-CZ" sz="2200" dirty="0" err="1">
                <a:latin typeface="Arial" panose="020B0604020202020204" pitchFamily="34" charset="0"/>
              </a:rPr>
              <a:t>People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want to increase the number of hours until the </a:t>
            </a:r>
            <a:r>
              <a:rPr lang="en-US" altLang="cs-CZ" sz="2200" b="1" dirty="0">
                <a:latin typeface="Arial" panose="020B0604020202020204" pitchFamily="34" charset="0"/>
              </a:rPr>
              <a:t>marginal </a:t>
            </a:r>
            <a:r>
              <a:rPr lang="cs-CZ" altLang="cs-CZ" sz="2200" b="1" dirty="0">
                <a:latin typeface="Arial" panose="020B0604020202020204" pitchFamily="34" charset="0"/>
              </a:rPr>
              <a:t>utility</a:t>
            </a:r>
            <a:r>
              <a:rPr lang="en-US" altLang="cs-CZ" sz="2200" b="1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arising from goods obtained through the last hour of work</a:t>
            </a:r>
            <a:r>
              <a:rPr lang="cs-CZ" altLang="cs-CZ" sz="2200" dirty="0">
                <a:latin typeface="Arial" panose="020B0604020202020204" pitchFamily="34" charset="0"/>
              </a:rPr>
              <a:t>,</a:t>
            </a:r>
            <a:r>
              <a:rPr lang="en-US" altLang="cs-CZ" sz="2200" dirty="0">
                <a:latin typeface="Arial" panose="020B0604020202020204" pitchFamily="34" charset="0"/>
              </a:rPr>
              <a:t> equal to the marginal utility of the last hour of free time</a:t>
            </a:r>
          </a:p>
          <a:p>
            <a:pPr marL="285750" indent="-285750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T</a:t>
            </a:r>
            <a:r>
              <a:rPr lang="en-US" altLang="cs-CZ" sz="2200" dirty="0">
                <a:latin typeface="Arial" panose="020B0604020202020204" pitchFamily="34" charset="0"/>
              </a:rPr>
              <a:t>he maximum </a:t>
            </a:r>
            <a:r>
              <a:rPr lang="cs-CZ" altLang="cs-CZ" sz="2200" dirty="0">
                <a:latin typeface="Arial" panose="020B0604020202020204" pitchFamily="34" charset="0"/>
              </a:rPr>
              <a:t>utility</a:t>
            </a:r>
            <a:r>
              <a:rPr lang="en-US" altLang="cs-CZ" sz="2200" dirty="0">
                <a:latin typeface="Arial" panose="020B0604020202020204" pitchFamily="34" charset="0"/>
              </a:rPr>
              <a:t> is achieved when the marginal utility of additional units of time in both alternatives use of time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is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consistent</a:t>
            </a:r>
            <a:endParaRPr lang="en-GB" altLang="cs-CZ" sz="2200" dirty="0">
              <a:latin typeface="Arial" panose="020B0604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495720" y="1207660"/>
            <a:ext cx="47105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>
                <a:latin typeface="Arial" panose="020B0604020202020204" pitchFamily="34" charset="0"/>
              </a:rPr>
              <a:t>INDIVIDUAL LABOUR SUPPLY </a:t>
            </a:r>
          </a:p>
        </p:txBody>
      </p:sp>
    </p:spTree>
    <p:extLst>
      <p:ext uri="{BB962C8B-B14F-4D97-AF65-F5344CB8AC3E}">
        <p14:creationId xmlns:p14="http://schemas.microsoft.com/office/powerpoint/2010/main" val="192908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55082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MARKET OF PRODUCTION </a:t>
            </a:r>
            <a:r>
              <a:rPr lang="en-US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FACTOR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</a:t>
            </a:r>
            <a:endParaRPr lang="en-US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  <a:p>
            <a:pPr lvl="0">
              <a:defRPr/>
            </a:pPr>
            <a:endParaRPr lang="cs-CZ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752669" y="1790733"/>
            <a:ext cx="10574693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Changing wage rates have on a choice between work and leisure dual effect: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defRPr/>
            </a:pPr>
            <a:endParaRPr lang="en-US" altLang="cs-CZ" sz="900" dirty="0">
              <a:latin typeface="Arial" panose="020B0604020202020204" pitchFamily="34" charset="0"/>
            </a:endParaRPr>
          </a:p>
          <a:p>
            <a:pPr marL="13716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000" b="1" dirty="0">
                <a:latin typeface="Arial" panose="020B0604020202020204" pitchFamily="34" charset="0"/>
              </a:rPr>
              <a:t>Substitution effect </a:t>
            </a:r>
            <a:r>
              <a:rPr lang="en-US" altLang="cs-CZ" sz="2000" dirty="0">
                <a:latin typeface="Arial" panose="020B0604020202020204" pitchFamily="34" charset="0"/>
              </a:rPr>
              <a:t>- with higher wage</a:t>
            </a:r>
            <a:r>
              <a:rPr lang="cs-CZ" altLang="cs-CZ" sz="2000" dirty="0">
                <a:latin typeface="Arial" panose="020B0604020202020204" pitchFamily="34" charset="0"/>
              </a:rPr>
              <a:t>,</a:t>
            </a:r>
            <a:r>
              <a:rPr lang="en-US" altLang="cs-CZ" sz="2000" dirty="0">
                <a:latin typeface="Arial" panose="020B0604020202020204" pitchFamily="34" charset="0"/>
              </a:rPr>
              <a:t> every hour of work brings a greater variety of goods and services, which leads to a tendency to work more at the expense of free time (resulting in increase of the offered amount of work).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1200150" lvl="1" indent="-1714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marL="13716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000" b="1" dirty="0">
                <a:latin typeface="Arial" panose="020B0604020202020204" pitchFamily="34" charset="0"/>
              </a:rPr>
              <a:t>Income effect </a:t>
            </a:r>
            <a:r>
              <a:rPr lang="en-US" altLang="cs-CZ" sz="2000" dirty="0">
                <a:latin typeface="Arial" panose="020B0604020202020204" pitchFamily="34" charset="0"/>
              </a:rPr>
              <a:t>- the higher wage increases real income (assuming that the prices of goods and services remain the same) and thus leads to a tendency to have more free time (leading to a reduction of the offered amount of work).</a:t>
            </a:r>
            <a:endParaRPr lang="en-GB" altLang="cs-CZ" sz="2000" dirty="0">
              <a:latin typeface="Arial" panose="020B0604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495720" y="1207660"/>
            <a:ext cx="47105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>
                <a:latin typeface="Arial" panose="020B0604020202020204" pitchFamily="34" charset="0"/>
              </a:rPr>
              <a:t>INDIVIDUAL LABOUR SUPPLY </a:t>
            </a:r>
          </a:p>
        </p:txBody>
      </p:sp>
    </p:spTree>
    <p:extLst>
      <p:ext uri="{BB962C8B-B14F-4D97-AF65-F5344CB8AC3E}">
        <p14:creationId xmlns:p14="http://schemas.microsoft.com/office/powerpoint/2010/main" val="98422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55082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MARKET OF PRODUCTION </a:t>
            </a:r>
            <a:r>
              <a:rPr lang="en-US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FACTOR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</a:t>
            </a:r>
            <a:endParaRPr lang="en-US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  <a:p>
            <a:pPr lvl="0">
              <a:defRPr/>
            </a:pPr>
            <a:endParaRPr lang="cs-CZ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495720" y="1207660"/>
            <a:ext cx="47105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>
                <a:latin typeface="Arial" panose="020B0604020202020204" pitchFamily="34" charset="0"/>
              </a:rPr>
              <a:t>INDIVIDUAL LABOUR SUPPLY </a:t>
            </a:r>
          </a:p>
        </p:txBody>
      </p:sp>
      <p:sp>
        <p:nvSpPr>
          <p:cNvPr id="6" name="Obdélník 5"/>
          <p:cNvSpPr/>
          <p:nvPr/>
        </p:nvSpPr>
        <p:spPr>
          <a:xfrm>
            <a:off x="1291916" y="3241975"/>
            <a:ext cx="34274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cs-CZ" sz="2000" b="1" dirty="0"/>
              <a:t>BECKWARD BENDIDNG LABOUR SUPPLY CURVE</a:t>
            </a:r>
            <a:endParaRPr lang="en-GB" sz="2000" b="1" dirty="0"/>
          </a:p>
        </p:txBody>
      </p:sp>
      <p:pic>
        <p:nvPicPr>
          <p:cNvPr id="10" name="Zástupný symbol pro obsah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2494451"/>
            <a:ext cx="5139747" cy="322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12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55082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MARKET OF PRODUCTION </a:t>
            </a:r>
            <a:r>
              <a:rPr lang="en-US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FACTOR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</a:t>
            </a:r>
            <a:endParaRPr lang="en-US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  <a:p>
            <a:pPr lvl="0">
              <a:defRPr/>
            </a:pPr>
            <a:endParaRPr lang="cs-CZ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023155" y="1207660"/>
            <a:ext cx="56557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>
                <a:latin typeface="Arial" panose="020B0604020202020204" pitchFamily="34" charset="0"/>
              </a:rPr>
              <a:t>EQUILIBRIUM ON LABOUR MARKET </a:t>
            </a:r>
          </a:p>
        </p:txBody>
      </p:sp>
      <p:sp>
        <p:nvSpPr>
          <p:cNvPr id="6" name="Obdélník 5"/>
          <p:cNvSpPr/>
          <p:nvPr/>
        </p:nvSpPr>
        <p:spPr>
          <a:xfrm>
            <a:off x="1291916" y="2038657"/>
            <a:ext cx="9960802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0"/>
              </a:spcBef>
              <a:defRPr/>
            </a:pPr>
            <a:r>
              <a:rPr lang="cs-CZ" altLang="cs-CZ" sz="2000" dirty="0">
                <a:latin typeface="Arial" panose="020B0604020202020204" pitchFamily="34" charset="0"/>
              </a:rPr>
              <a:t>E</a:t>
            </a:r>
            <a:r>
              <a:rPr lang="en-US" altLang="cs-CZ" sz="2000" dirty="0" err="1">
                <a:latin typeface="Arial" panose="020B0604020202020204" pitchFamily="34" charset="0"/>
              </a:rPr>
              <a:t>quilibrium</a:t>
            </a:r>
            <a:r>
              <a:rPr lang="en-US" altLang="cs-CZ" sz="2000" dirty="0">
                <a:latin typeface="Arial" panose="020B0604020202020204" pitchFamily="34" charset="0"/>
              </a:rPr>
              <a:t> o</a:t>
            </a:r>
            <a:r>
              <a:rPr lang="cs-CZ" altLang="cs-CZ" sz="2000" dirty="0">
                <a:latin typeface="Arial" panose="020B0604020202020204" pitchFamily="34" charset="0"/>
              </a:rPr>
              <a:t>n</a:t>
            </a:r>
            <a:r>
              <a:rPr lang="en-US" altLang="cs-CZ" sz="2000" dirty="0">
                <a:latin typeface="Arial" panose="020B0604020202020204" pitchFamily="34" charset="0"/>
              </a:rPr>
              <a:t> the labor market occurs at the intersection point of the curve of </a:t>
            </a:r>
            <a:r>
              <a:rPr lang="en-US" altLang="cs-CZ" sz="2000" dirty="0" err="1">
                <a:latin typeface="Arial" panose="020B0604020202020204" pitchFamily="34" charset="0"/>
              </a:rPr>
              <a:t>labo</a:t>
            </a:r>
            <a:r>
              <a:rPr lang="cs-CZ" altLang="cs-CZ" sz="2000" dirty="0">
                <a:latin typeface="Arial" panose="020B0604020202020204" pitchFamily="34" charset="0"/>
              </a:rPr>
              <a:t>u</a:t>
            </a:r>
            <a:r>
              <a:rPr lang="en-US" altLang="cs-CZ" sz="2000" dirty="0">
                <a:latin typeface="Arial" panose="020B0604020202020204" pitchFamily="34" charset="0"/>
              </a:rPr>
              <a:t>r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market supply and market demand for labor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defRPr/>
            </a:pPr>
            <a:endParaRPr lang="en-US" altLang="cs-CZ" sz="7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defRPr/>
            </a:pPr>
            <a:r>
              <a:rPr lang="cs-CZ" altLang="cs-CZ" sz="2000" b="1" dirty="0">
                <a:latin typeface="Arial" panose="020B0604020202020204" pitchFamily="34" charset="0"/>
              </a:rPr>
              <a:t>L</a:t>
            </a:r>
            <a:r>
              <a:rPr lang="en-US" altLang="cs-CZ" sz="2000" b="1" dirty="0">
                <a:latin typeface="Arial" panose="020B0604020202020204" pitchFamily="34" charset="0"/>
              </a:rPr>
              <a:t>abo</a:t>
            </a:r>
            <a:r>
              <a:rPr lang="cs-CZ" altLang="cs-CZ" sz="2000" b="1" dirty="0">
                <a:latin typeface="Arial" panose="020B0604020202020204" pitchFamily="34" charset="0"/>
              </a:rPr>
              <a:t>u</a:t>
            </a:r>
            <a:r>
              <a:rPr lang="en-US" altLang="cs-CZ" sz="2000" b="1" dirty="0">
                <a:latin typeface="Arial" panose="020B0604020202020204" pitchFamily="34" charset="0"/>
              </a:rPr>
              <a:t>r supply </a:t>
            </a:r>
            <a:r>
              <a:rPr lang="en-US" altLang="cs-CZ" sz="2000" dirty="0">
                <a:latin typeface="Arial" panose="020B0604020202020204" pitchFamily="34" charset="0"/>
              </a:rPr>
              <a:t>- employees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cs-CZ" altLang="cs-CZ" sz="2000" b="1" dirty="0">
                <a:latin typeface="Arial" panose="020B0604020202020204" pitchFamily="34" charset="0"/>
              </a:rPr>
              <a:t>D</a:t>
            </a:r>
            <a:r>
              <a:rPr lang="en-US" altLang="cs-CZ" sz="2000" b="1" dirty="0" err="1">
                <a:latin typeface="Arial" panose="020B0604020202020204" pitchFamily="34" charset="0"/>
              </a:rPr>
              <a:t>emand</a:t>
            </a:r>
            <a:r>
              <a:rPr lang="en-US" altLang="cs-CZ" sz="2000" b="1" dirty="0">
                <a:latin typeface="Arial" panose="020B0604020202020204" pitchFamily="34" charset="0"/>
              </a:rPr>
              <a:t> for </a:t>
            </a:r>
            <a:r>
              <a:rPr lang="en-US" altLang="cs-CZ" sz="2000" b="1" dirty="0" err="1">
                <a:latin typeface="Arial" panose="020B0604020202020204" pitchFamily="34" charset="0"/>
              </a:rPr>
              <a:t>labo</a:t>
            </a:r>
            <a:r>
              <a:rPr lang="cs-CZ" altLang="cs-CZ" sz="2000" b="1" dirty="0">
                <a:latin typeface="Arial" panose="020B0604020202020204" pitchFamily="34" charset="0"/>
              </a:rPr>
              <a:t>u</a:t>
            </a:r>
            <a:r>
              <a:rPr lang="en-US" altLang="cs-CZ" sz="2000" b="1" dirty="0">
                <a:latin typeface="Arial" panose="020B0604020202020204" pitchFamily="34" charset="0"/>
              </a:rPr>
              <a:t>r </a:t>
            </a:r>
            <a:r>
              <a:rPr lang="en-US" altLang="cs-CZ" sz="2000" dirty="0">
                <a:latin typeface="Arial" panose="020B0604020202020204" pitchFamily="34" charset="0"/>
              </a:rPr>
              <a:t>- employers (</a:t>
            </a:r>
            <a:r>
              <a:rPr lang="cs-CZ" altLang="cs-CZ" sz="2000" dirty="0" err="1">
                <a:latin typeface="Arial" panose="020B0604020202020204" pitchFamily="34" charset="0"/>
              </a:rPr>
              <a:t>firms</a:t>
            </a:r>
            <a:r>
              <a:rPr lang="en-US" altLang="cs-CZ" sz="2000" dirty="0">
                <a:latin typeface="Arial" panose="020B0604020202020204" pitchFamily="34" charset="0"/>
              </a:rPr>
              <a:t>)</a:t>
            </a:r>
            <a:endParaRPr lang="en-GB" altLang="cs-CZ" sz="2000" dirty="0">
              <a:latin typeface="Arial" panose="020B0604020202020204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9544" y="2859561"/>
            <a:ext cx="5631412" cy="330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9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55082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MARKET OF PRODUCTION </a:t>
            </a:r>
            <a:r>
              <a:rPr lang="en-US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FACTOR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</a:t>
            </a:r>
            <a:endParaRPr lang="en-US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  <a:p>
            <a:pPr lvl="0">
              <a:defRPr/>
            </a:pPr>
            <a:endParaRPr lang="cs-CZ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752669" y="1790733"/>
            <a:ext cx="10574693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0"/>
              </a:spcBef>
              <a:defRPr/>
            </a:pPr>
            <a:r>
              <a:rPr lang="cs-CZ" altLang="cs-CZ" sz="2200" b="1" dirty="0">
                <a:latin typeface="Arial" panose="020B0604020202020204" pitchFamily="34" charset="0"/>
              </a:rPr>
              <a:t>M</a:t>
            </a:r>
            <a:r>
              <a:rPr lang="en-US" altLang="cs-CZ" sz="2200" b="1" dirty="0" err="1">
                <a:latin typeface="Arial" panose="020B0604020202020204" pitchFamily="34" charset="0"/>
              </a:rPr>
              <a:t>onopoly</a:t>
            </a:r>
            <a:r>
              <a:rPr lang="en-US" altLang="cs-CZ" sz="2200" b="1" dirty="0">
                <a:latin typeface="Arial" panose="020B0604020202020204" pitchFamily="34" charset="0"/>
              </a:rPr>
              <a:t> power </a:t>
            </a:r>
            <a:r>
              <a:rPr lang="cs-CZ" altLang="cs-CZ" sz="2200" b="1" dirty="0">
                <a:latin typeface="Arial" panose="020B0604020202020204" pitchFamily="34" charset="0"/>
              </a:rPr>
              <a:t>o</a:t>
            </a:r>
            <a:r>
              <a:rPr lang="en-US" altLang="cs-CZ" sz="2200" b="1" dirty="0">
                <a:latin typeface="Arial" panose="020B0604020202020204" pitchFamily="34" charset="0"/>
              </a:rPr>
              <a:t>n the </a:t>
            </a:r>
            <a:r>
              <a:rPr lang="cs-CZ" altLang="cs-CZ" sz="2200" b="1" dirty="0" err="1">
                <a:latin typeface="Arial" panose="020B0604020202020204" pitchFamily="34" charset="0"/>
              </a:rPr>
              <a:t>site</a:t>
            </a:r>
            <a:r>
              <a:rPr lang="cs-CZ" altLang="cs-CZ" sz="2200" b="1" dirty="0">
                <a:latin typeface="Arial" panose="020B0604020202020204" pitchFamily="34" charset="0"/>
              </a:rPr>
              <a:t> </a:t>
            </a:r>
            <a:r>
              <a:rPr lang="cs-CZ" altLang="cs-CZ" sz="2200" b="1" dirty="0" err="1">
                <a:latin typeface="Arial" panose="020B0604020202020204" pitchFamily="34" charset="0"/>
              </a:rPr>
              <a:t>of</a:t>
            </a:r>
            <a:r>
              <a:rPr lang="cs-CZ" altLang="cs-CZ" sz="2200" b="1" dirty="0">
                <a:latin typeface="Arial" panose="020B0604020202020204" pitchFamily="34" charset="0"/>
              </a:rPr>
              <a:t> </a:t>
            </a:r>
            <a:r>
              <a:rPr lang="en-US" altLang="cs-CZ" sz="2200" b="1" dirty="0">
                <a:latin typeface="Arial" panose="020B0604020202020204" pitchFamily="34" charset="0"/>
              </a:rPr>
              <a:t>demand for </a:t>
            </a:r>
            <a:r>
              <a:rPr lang="en-US" altLang="cs-CZ" sz="2200" b="1" dirty="0" err="1">
                <a:latin typeface="Arial" panose="020B0604020202020204" pitchFamily="34" charset="0"/>
              </a:rPr>
              <a:t>labo</a:t>
            </a:r>
            <a:r>
              <a:rPr lang="cs-CZ" altLang="cs-CZ" sz="2200" b="1" dirty="0">
                <a:latin typeface="Arial" panose="020B0604020202020204" pitchFamily="34" charset="0"/>
              </a:rPr>
              <a:t>u</a:t>
            </a:r>
            <a:r>
              <a:rPr lang="en-US" altLang="cs-CZ" sz="2200" b="1" dirty="0">
                <a:latin typeface="Arial" panose="020B0604020202020204" pitchFamily="34" charset="0"/>
              </a:rPr>
              <a:t>r</a:t>
            </a:r>
            <a:endParaRPr lang="cs-CZ" altLang="cs-CZ" sz="2200" b="1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S</a:t>
            </a:r>
            <a:r>
              <a:rPr lang="en-US" altLang="cs-CZ" sz="2200" dirty="0">
                <a:latin typeface="Arial" panose="020B0604020202020204" pitchFamily="34" charset="0"/>
              </a:rPr>
              <a:t>ingle buyer of a particular input (single employer </a:t>
            </a:r>
            <a:r>
              <a:rPr lang="cs-CZ" altLang="cs-CZ" sz="2200" dirty="0" err="1">
                <a:latin typeface="Arial" panose="020B0604020202020204" pitchFamily="34" charset="0"/>
              </a:rPr>
              <a:t>of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some</a:t>
            </a:r>
            <a:r>
              <a:rPr lang="en-US" altLang="cs-CZ" sz="2200" dirty="0">
                <a:latin typeface="Arial" panose="020B0604020202020204" pitchFamily="34" charset="0"/>
              </a:rPr>
              <a:t> specific skill</a:t>
            </a:r>
            <a:r>
              <a:rPr lang="cs-CZ" altLang="cs-CZ" sz="2200" dirty="0" err="1">
                <a:latin typeface="Arial" panose="020B0604020202020204" pitchFamily="34" charset="0"/>
              </a:rPr>
              <a:t>ed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worker</a:t>
            </a:r>
            <a:r>
              <a:rPr lang="en-US" altLang="cs-CZ" sz="2200" dirty="0">
                <a:latin typeface="Arial" panose="020B0604020202020204" pitchFamily="34" charset="0"/>
              </a:rPr>
              <a:t> or sole employer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of</a:t>
            </a:r>
            <a:r>
              <a:rPr lang="en-US" altLang="cs-CZ" sz="2200" dirty="0">
                <a:latin typeface="Arial" panose="020B0604020202020204" pitchFamily="34" charset="0"/>
              </a:rPr>
              <a:t> work in a certain area)</a:t>
            </a:r>
          </a:p>
          <a:p>
            <a:pPr marL="285750" indent="-285750">
              <a:spcBef>
                <a:spcPct val="0"/>
              </a:spcBef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M</a:t>
            </a:r>
            <a:r>
              <a:rPr lang="en-US" altLang="cs-CZ" sz="2200" dirty="0" err="1">
                <a:latin typeface="Arial" panose="020B0604020202020204" pitchFamily="34" charset="0"/>
              </a:rPr>
              <a:t>onopsony</a:t>
            </a:r>
            <a:r>
              <a:rPr lang="en-US" altLang="cs-CZ" sz="2200" dirty="0">
                <a:latin typeface="Arial" panose="020B0604020202020204" pitchFamily="34" charset="0"/>
              </a:rPr>
              <a:t> may affect the wages of their employees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defRPr/>
            </a:pPr>
            <a:endParaRPr lang="cs-CZ" altLang="cs-CZ" sz="10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A </a:t>
            </a:r>
            <a:r>
              <a:rPr lang="en-US" altLang="cs-CZ" sz="2200" dirty="0" err="1">
                <a:latin typeface="Arial" panose="020B0604020202020204" pitchFamily="34" charset="0"/>
              </a:rPr>
              <a:t>monopsonist</a:t>
            </a:r>
            <a:r>
              <a:rPr lang="en-US" altLang="cs-CZ" sz="2200" dirty="0">
                <a:latin typeface="Arial" panose="020B0604020202020204" pitchFamily="34" charset="0"/>
              </a:rPr>
              <a:t> employer maximizes profits by choosing the employment level L, that equates the marginal revenue product (MRP) to the marginal cost MC, at point A. </a:t>
            </a:r>
            <a:endParaRPr lang="cs-CZ" altLang="cs-CZ" sz="2200" dirty="0">
              <a:latin typeface="Arial" panose="020B0604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741574" y="1207660"/>
            <a:ext cx="22188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>
                <a:latin typeface="Arial" panose="020B0604020202020204" pitchFamily="34" charset="0"/>
              </a:rPr>
              <a:t>MONOPSONY</a:t>
            </a:r>
          </a:p>
        </p:txBody>
      </p:sp>
    </p:spTree>
    <p:extLst>
      <p:ext uri="{BB962C8B-B14F-4D97-AF65-F5344CB8AC3E}">
        <p14:creationId xmlns:p14="http://schemas.microsoft.com/office/powerpoint/2010/main" val="264958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55082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MARKET OF PRODUCTION </a:t>
            </a:r>
            <a:r>
              <a:rPr lang="en-US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FACTOR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</a:t>
            </a:r>
            <a:endParaRPr lang="en-US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  <a:p>
            <a:pPr lvl="0">
              <a:defRPr/>
            </a:pPr>
            <a:endParaRPr lang="cs-CZ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741574" y="1207660"/>
            <a:ext cx="22188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>
                <a:latin typeface="Arial" panose="020B0604020202020204" pitchFamily="34" charset="0"/>
              </a:rPr>
              <a:t>MONOPSONY</a:t>
            </a:r>
            <a:endParaRPr lang="en-US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291916" y="2038657"/>
            <a:ext cx="391456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M</a:t>
            </a:r>
            <a:r>
              <a:rPr lang="en-US" sz="2000" dirty="0" err="1"/>
              <a:t>onopsony</a:t>
            </a:r>
            <a:r>
              <a:rPr lang="en-US" sz="2000" dirty="0"/>
              <a:t> will hire a smaller quantity of </a:t>
            </a:r>
            <a:r>
              <a:rPr lang="en-US" sz="2000" dirty="0" err="1"/>
              <a:t>labo</a:t>
            </a:r>
            <a:r>
              <a:rPr lang="cs-CZ" sz="2000" dirty="0"/>
              <a:t>u</a:t>
            </a:r>
            <a:r>
              <a:rPr lang="en-US" sz="2000" dirty="0"/>
              <a:t>r at a lower wage rate</a:t>
            </a:r>
            <a:endParaRPr lang="cs-CZ" sz="2000" dirty="0"/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sz="800" dirty="0"/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The wage is determined on the supply curve, at point M, and is equal to w. 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sz="700" dirty="0"/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sz="2000" b="1" dirty="0"/>
              <a:t>DEADWEIGHT LOSS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sz="900" b="1" dirty="0"/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 err="1"/>
              <a:t>Competitive</a:t>
            </a:r>
            <a:r>
              <a:rPr lang="cs-CZ" sz="2000" dirty="0"/>
              <a:t> market – </a:t>
            </a:r>
            <a:r>
              <a:rPr lang="cs-CZ" sz="2000" dirty="0" err="1"/>
              <a:t>wages</a:t>
            </a:r>
            <a:r>
              <a:rPr lang="cs-CZ" sz="2000" dirty="0"/>
              <a:t> and </a:t>
            </a:r>
            <a:r>
              <a:rPr lang="cs-CZ" sz="2000" dirty="0" err="1"/>
              <a:t>labour</a:t>
            </a:r>
            <a:r>
              <a:rPr lang="cs-CZ" sz="2000" dirty="0"/>
              <a:t> </a:t>
            </a:r>
            <a:r>
              <a:rPr lang="cs-CZ" sz="2000" dirty="0" err="1"/>
              <a:t>amount</a:t>
            </a:r>
            <a:r>
              <a:rPr lang="cs-CZ" sz="2000" dirty="0"/>
              <a:t> </a:t>
            </a:r>
            <a:r>
              <a:rPr lang="cs-CZ" sz="2000" dirty="0" err="1"/>
              <a:t>at</a:t>
            </a:r>
            <a:r>
              <a:rPr lang="cs-CZ" sz="2000" dirty="0"/>
              <a:t> C</a:t>
            </a:r>
            <a:endParaRPr lang="cs-CZ" sz="2000" dirty="0"/>
          </a:p>
        </p:txBody>
      </p:sp>
      <p:pic>
        <p:nvPicPr>
          <p:cNvPr id="10" name="Zástupný symbol pro obsah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311" y="2038657"/>
            <a:ext cx="3879669" cy="3879669"/>
          </a:xfrm>
          <a:prstGeom prst="rect">
            <a:avLst/>
          </a:prstGeom>
        </p:spPr>
      </p:pic>
      <p:sp>
        <p:nvSpPr>
          <p:cNvPr id="11" name="Šipka dolů 10"/>
          <p:cNvSpPr/>
          <p:nvPr/>
        </p:nvSpPr>
        <p:spPr>
          <a:xfrm flipH="1">
            <a:off x="8417145" y="3828811"/>
            <a:ext cx="287893" cy="4762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7286" y="4375372"/>
            <a:ext cx="579170" cy="524301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7299" y="4528863"/>
            <a:ext cx="579170" cy="524301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381512">
            <a:off x="7994107" y="4412243"/>
            <a:ext cx="579170" cy="524301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381512">
            <a:off x="8146507" y="4564643"/>
            <a:ext cx="579170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28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55082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MARKET OF PRODUCTION </a:t>
            </a:r>
            <a:r>
              <a:rPr lang="en-US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FACTOR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</a:t>
            </a:r>
            <a:endParaRPr lang="en-US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  <a:p>
            <a:pPr lvl="0">
              <a:defRPr/>
            </a:pPr>
            <a:endParaRPr lang="cs-CZ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752669" y="1790733"/>
            <a:ext cx="10574693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0"/>
              </a:spcBef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A</a:t>
            </a:r>
            <a:r>
              <a:rPr lang="en-US" altLang="cs-CZ" sz="2200" dirty="0">
                <a:latin typeface="Arial" panose="020B0604020202020204" pitchFamily="34" charset="0"/>
              </a:rPr>
              <a:t>rises when there is a </a:t>
            </a:r>
            <a:r>
              <a:rPr lang="en-US" altLang="cs-CZ" sz="2200" b="1" dirty="0">
                <a:latin typeface="Arial" panose="020B0604020202020204" pitchFamily="34" charset="0"/>
              </a:rPr>
              <a:t>monopoly power on both the labor supply (</a:t>
            </a:r>
            <a:r>
              <a:rPr lang="en-US" altLang="cs-CZ" sz="2200" b="1" dirty="0" err="1">
                <a:latin typeface="Arial" panose="020B0604020202020204" pitchFamily="34" charset="0"/>
              </a:rPr>
              <a:t>labo</a:t>
            </a:r>
            <a:r>
              <a:rPr lang="cs-CZ" altLang="cs-CZ" sz="2200" b="1" dirty="0">
                <a:latin typeface="Arial" panose="020B0604020202020204" pitchFamily="34" charset="0"/>
              </a:rPr>
              <a:t>u</a:t>
            </a:r>
            <a:r>
              <a:rPr lang="en-US" altLang="cs-CZ" sz="2200" b="1" dirty="0">
                <a:latin typeface="Arial" panose="020B0604020202020204" pitchFamily="34" charset="0"/>
              </a:rPr>
              <a:t>r unions), and on the side of labor demand (monopsony)</a:t>
            </a:r>
          </a:p>
          <a:p>
            <a:pPr marL="285750" indent="-285750">
              <a:spcBef>
                <a:spcPct val="0"/>
              </a:spcBef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T</a:t>
            </a:r>
            <a:r>
              <a:rPr lang="en-US" altLang="cs-CZ" sz="2200" dirty="0">
                <a:latin typeface="Arial" panose="020B0604020202020204" pitchFamily="34" charset="0"/>
              </a:rPr>
              <a:t>he interests of both sides are opposed (monopsony - a minimum wage, trade unions - the highest </a:t>
            </a:r>
            <a:r>
              <a:rPr lang="cs-CZ" altLang="cs-CZ" sz="2200" dirty="0" err="1">
                <a:latin typeface="Arial" panose="020B0604020202020204" pitchFamily="34" charset="0"/>
              </a:rPr>
              <a:t>wages</a:t>
            </a:r>
            <a:r>
              <a:rPr lang="en-US" altLang="cs-CZ" sz="2200" dirty="0">
                <a:latin typeface="Arial" panose="020B0604020202020204" pitchFamily="34" charset="0"/>
              </a:rPr>
              <a:t>)</a:t>
            </a:r>
          </a:p>
          <a:p>
            <a:pPr marL="285750" indent="-285750">
              <a:spcBef>
                <a:spcPct val="0"/>
              </a:spcBef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T</a:t>
            </a:r>
            <a:r>
              <a:rPr lang="en-US" altLang="cs-CZ" sz="2200" dirty="0">
                <a:latin typeface="Arial" panose="020B0604020202020204" pitchFamily="34" charset="0"/>
              </a:rPr>
              <a:t>he height of the real wage rate depends on the ratio of monopoly power of unions and monopsony</a:t>
            </a:r>
          </a:p>
          <a:p>
            <a:pPr marL="285750" indent="-285750">
              <a:spcBef>
                <a:spcPct val="0"/>
              </a:spcBef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W</a:t>
            </a:r>
            <a:r>
              <a:rPr lang="en-US" altLang="cs-CZ" sz="2200" dirty="0">
                <a:latin typeface="Arial" panose="020B0604020202020204" pitchFamily="34" charset="0"/>
              </a:rPr>
              <a:t>ages are the result of collective agreements between both sides</a:t>
            </a:r>
            <a:endParaRPr lang="en-GB" altLang="cs-CZ" sz="2000" dirty="0">
              <a:latin typeface="Arial" panose="020B0604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975627" y="1207660"/>
            <a:ext cx="37507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>
                <a:latin typeface="Arial" panose="020B0604020202020204" pitchFamily="34" charset="0"/>
              </a:rPr>
              <a:t>BILATERAL MONOPOLY</a:t>
            </a:r>
          </a:p>
        </p:txBody>
      </p:sp>
    </p:spTree>
    <p:extLst>
      <p:ext uri="{BB962C8B-B14F-4D97-AF65-F5344CB8AC3E}">
        <p14:creationId xmlns:p14="http://schemas.microsoft.com/office/powerpoint/2010/main" val="241846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55082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MARKET OF PRODUCTION </a:t>
            </a:r>
            <a:r>
              <a:rPr lang="en-US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FACTOR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</a:t>
            </a:r>
            <a:endParaRPr lang="en-US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  <a:p>
            <a:pPr lvl="0">
              <a:defRPr/>
            </a:pPr>
            <a:endParaRPr lang="cs-CZ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975627" y="1207660"/>
            <a:ext cx="37507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>
                <a:latin typeface="Arial" panose="020B0604020202020204" pitchFamily="34" charset="0"/>
              </a:rPr>
              <a:t>BILATERAL MONOPOLY</a:t>
            </a:r>
            <a:endParaRPr lang="en-US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291916" y="2038657"/>
            <a:ext cx="39145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Monopoly </a:t>
            </a:r>
            <a:r>
              <a:rPr lang="cs-CZ" sz="2000" dirty="0" err="1"/>
              <a:t>wage</a:t>
            </a:r>
            <a:r>
              <a:rPr lang="cs-CZ" sz="2000" dirty="0"/>
              <a:t> –</a:t>
            </a:r>
            <a:r>
              <a:rPr lang="cs-CZ" sz="2000" dirty="0" err="1"/>
              <a:t>wage</a:t>
            </a:r>
            <a:r>
              <a:rPr lang="cs-CZ" sz="2000" dirty="0"/>
              <a:t> </a:t>
            </a:r>
            <a:r>
              <a:rPr lang="cs-CZ" sz="2000" dirty="0" err="1"/>
              <a:t>required</a:t>
            </a:r>
            <a:r>
              <a:rPr lang="cs-CZ" sz="2000" dirty="0"/>
              <a:t> by </a:t>
            </a:r>
            <a:r>
              <a:rPr lang="cs-CZ" sz="2000" dirty="0" err="1"/>
              <a:t>unions</a:t>
            </a:r>
            <a:r>
              <a:rPr lang="cs-CZ" sz="2000" dirty="0"/>
              <a:t> 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sz="2000" dirty="0"/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 err="1"/>
              <a:t>Difference</a:t>
            </a:r>
            <a:r>
              <a:rPr lang="cs-CZ" sz="2000" dirty="0"/>
              <a:t> </a:t>
            </a:r>
            <a:r>
              <a:rPr lang="cs-CZ" sz="2000" dirty="0" err="1"/>
              <a:t>between</a:t>
            </a:r>
            <a:r>
              <a:rPr lang="cs-CZ" sz="2000" dirty="0"/>
              <a:t> </a:t>
            </a:r>
            <a:r>
              <a:rPr lang="cs-CZ" sz="2000" dirty="0" err="1"/>
              <a:t>required</a:t>
            </a:r>
            <a:r>
              <a:rPr lang="cs-CZ" sz="2000" dirty="0"/>
              <a:t> and </a:t>
            </a:r>
            <a:r>
              <a:rPr lang="cs-CZ" sz="2000" dirty="0" err="1"/>
              <a:t>offered</a:t>
            </a:r>
            <a:r>
              <a:rPr lang="cs-CZ" sz="2000" dirty="0"/>
              <a:t> </a:t>
            </a:r>
            <a:r>
              <a:rPr lang="cs-CZ" sz="2000" dirty="0" err="1"/>
              <a:t>wages</a:t>
            </a:r>
            <a:r>
              <a:rPr lang="cs-CZ" sz="2000" dirty="0"/>
              <a:t> </a:t>
            </a:r>
            <a:r>
              <a:rPr lang="cs-CZ" sz="2000" dirty="0" err="1"/>
              <a:t>is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range</a:t>
            </a:r>
            <a:r>
              <a:rPr lang="cs-CZ" sz="2000" dirty="0"/>
              <a:t> </a:t>
            </a:r>
            <a:r>
              <a:rPr lang="cs-CZ" sz="2000" dirty="0" err="1"/>
              <a:t>for</a:t>
            </a:r>
            <a:r>
              <a:rPr lang="cs-CZ" sz="2000" dirty="0"/>
              <a:t> </a:t>
            </a:r>
            <a:r>
              <a:rPr lang="cs-CZ" sz="2000" dirty="0" err="1"/>
              <a:t>negotiation</a:t>
            </a:r>
            <a:r>
              <a:rPr lang="cs-CZ" sz="2000" dirty="0"/>
              <a:t> </a:t>
            </a:r>
            <a:endParaRPr lang="cs-CZ" sz="2000" dirty="0"/>
          </a:p>
        </p:txBody>
      </p:sp>
      <p:pic>
        <p:nvPicPr>
          <p:cNvPr id="16" name="Zástupný symbol pro obsah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0443" y="1882149"/>
            <a:ext cx="4191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78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8889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Outline of the </a:t>
            </a: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L</a:t>
            </a:r>
            <a:r>
              <a:rPr kumimoji="0" lang="en-GB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ecture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752670" y="1790733"/>
            <a:ext cx="935262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dirty="0" smtClean="0">
                <a:latin typeface="Arial" panose="020B0604020202020204" pitchFamily="34" charset="0"/>
              </a:rPr>
              <a:t>    </a:t>
            </a:r>
            <a:r>
              <a:rPr lang="cs-CZ" altLang="cs-CZ" sz="2000" dirty="0" err="1">
                <a:latin typeface="Arial" panose="020B0604020202020204" pitchFamily="34" charset="0"/>
              </a:rPr>
              <a:t>Revenues</a:t>
            </a:r>
            <a:r>
              <a:rPr lang="cs-CZ" altLang="cs-CZ" sz="2000" dirty="0">
                <a:latin typeface="Arial" panose="020B0604020202020204" pitchFamily="34" charset="0"/>
              </a:rPr>
              <a:t> and </a:t>
            </a:r>
            <a:r>
              <a:rPr lang="cs-CZ" altLang="cs-CZ" sz="2000" dirty="0" err="1">
                <a:latin typeface="Arial" panose="020B0604020202020204" pitchFamily="34" charset="0"/>
              </a:rPr>
              <a:t>Costs</a:t>
            </a:r>
            <a:r>
              <a:rPr lang="cs-CZ" altLang="cs-CZ" sz="2000" dirty="0">
                <a:latin typeface="Arial" panose="020B0604020202020204" pitchFamily="34" charset="0"/>
              </a:rPr>
              <a:t> on </a:t>
            </a:r>
            <a:r>
              <a:rPr lang="cs-CZ" altLang="cs-CZ" sz="2000" dirty="0" err="1">
                <a:latin typeface="Arial" panose="020B0604020202020204" pitchFamily="34" charset="0"/>
              </a:rPr>
              <a:t>the</a:t>
            </a:r>
            <a:r>
              <a:rPr lang="cs-CZ" altLang="cs-CZ" sz="2000" dirty="0">
                <a:latin typeface="Arial" panose="020B0604020202020204" pitchFamily="34" charset="0"/>
              </a:rPr>
              <a:t> Market </a:t>
            </a:r>
            <a:r>
              <a:rPr lang="cs-CZ" altLang="cs-CZ" sz="2000" dirty="0" err="1">
                <a:latin typeface="Arial" panose="020B0604020202020204" pitchFamily="34" charset="0"/>
              </a:rPr>
              <a:t>of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Production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Factors</a:t>
            </a:r>
            <a:endParaRPr lang="en-GB" altLang="cs-CZ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000" dirty="0" smtClean="0">
                <a:latin typeface="Arial" panose="020B0604020202020204" pitchFamily="34" charset="0"/>
              </a:rPr>
              <a:t>   Land </a:t>
            </a:r>
            <a:r>
              <a:rPr lang="cs-CZ" altLang="cs-CZ" sz="2000" dirty="0">
                <a:latin typeface="Arial" panose="020B0604020202020204" pitchFamily="34" charset="0"/>
              </a:rPr>
              <a:t>Market and Land Rent</a:t>
            </a:r>
          </a:p>
          <a:p>
            <a:pPr>
              <a:spcBef>
                <a:spcPct val="0"/>
              </a:spcBef>
              <a:defRPr/>
            </a:pPr>
            <a:endParaRPr lang="en-GB" altLang="cs-CZ" sz="2000" dirty="0">
              <a:latin typeface="Arial" panose="020B0604020202020204" pitchFamily="34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 startAt="3"/>
              <a:defRPr/>
            </a:pPr>
            <a:r>
              <a:rPr lang="cs-CZ" altLang="cs-CZ" sz="2000" dirty="0" err="1">
                <a:latin typeface="Arial" panose="020B0604020202020204" pitchFamily="34" charset="0"/>
              </a:rPr>
              <a:t>Labour</a:t>
            </a:r>
            <a:r>
              <a:rPr lang="cs-CZ" altLang="cs-CZ" sz="2000" dirty="0">
                <a:latin typeface="Arial" panose="020B0604020202020204" pitchFamily="34" charset="0"/>
              </a:rPr>
              <a:t> Market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 startAt="3"/>
              <a:defRPr/>
            </a:pPr>
            <a:endParaRPr lang="en-GB" altLang="cs-CZ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+mj-lt"/>
              <a:buAutoNum type="arabicPeriod" startAt="3"/>
              <a:defRPr/>
            </a:pPr>
            <a:r>
              <a:rPr lang="cs-CZ" altLang="cs-CZ" sz="2000" dirty="0" smtClean="0">
                <a:latin typeface="Arial" panose="020B0604020202020204" pitchFamily="34" charset="0"/>
              </a:rPr>
              <a:t>    </a:t>
            </a:r>
            <a:r>
              <a:rPr lang="cs-CZ" altLang="cs-CZ" sz="2000" dirty="0" err="1" smtClean="0">
                <a:latin typeface="Arial" panose="020B0604020202020204" pitchFamily="34" charset="0"/>
              </a:rPr>
              <a:t>Monopsony</a:t>
            </a:r>
            <a:endParaRPr lang="en-GB" altLang="cs-CZ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+mj-lt"/>
              <a:buAutoNum type="arabicPeriod" startAt="3"/>
              <a:defRPr/>
            </a:pPr>
            <a:endParaRPr lang="en-GB" altLang="cs-CZ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+mj-lt"/>
              <a:buAutoNum type="arabicPeriod" startAt="3"/>
              <a:defRPr/>
            </a:pPr>
            <a:r>
              <a:rPr lang="en-GB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smtClean="0">
                <a:latin typeface="Arial" panose="020B0604020202020204" pitchFamily="34" charset="0"/>
              </a:rPr>
              <a:t>   </a:t>
            </a:r>
            <a:r>
              <a:rPr lang="cs-CZ" altLang="cs-CZ" sz="2000" dirty="0" err="1" smtClean="0">
                <a:latin typeface="Arial" panose="020B0604020202020204" pitchFamily="34" charset="0"/>
              </a:rPr>
              <a:t>Bilateral</a:t>
            </a:r>
            <a:r>
              <a:rPr lang="cs-CZ" altLang="cs-CZ" sz="2000" dirty="0" smtClean="0">
                <a:latin typeface="Arial" panose="020B0604020202020204" pitchFamily="34" charset="0"/>
              </a:rPr>
              <a:t> </a:t>
            </a:r>
            <a:r>
              <a:rPr lang="cs-CZ" altLang="cs-CZ" sz="2000" dirty="0">
                <a:latin typeface="Arial" panose="020B0604020202020204" pitchFamily="34" charset="0"/>
              </a:rPr>
              <a:t>Monopoly</a:t>
            </a:r>
            <a:endParaRPr lang="en-GB" altLang="cs-CZ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GB" altLang="cs-CZ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94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55082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MARKET OF PRODUCTION </a:t>
            </a:r>
            <a:r>
              <a:rPr lang="en-US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FACTOR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</a:t>
            </a:r>
            <a:endParaRPr lang="en-US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  <a:p>
            <a:pPr lvl="0">
              <a:defRPr/>
            </a:pPr>
            <a:endParaRPr lang="cs-CZ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976603" y="2173796"/>
            <a:ext cx="1057469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= </a:t>
            </a:r>
            <a:r>
              <a:rPr lang="cs-CZ" altLang="cs-CZ" sz="2200" dirty="0">
                <a:latin typeface="Arial" panose="020B0604020202020204" pitchFamily="34" charset="0"/>
              </a:rPr>
              <a:t>P</a:t>
            </a:r>
            <a:r>
              <a:rPr lang="en-US" altLang="cs-CZ" sz="2200" dirty="0">
                <a:latin typeface="Arial" panose="020B0604020202020204" pitchFamily="34" charset="0"/>
              </a:rPr>
              <a:t>rice regulation on the labor market, or wage regulation</a:t>
            </a:r>
          </a:p>
          <a:p>
            <a:pPr marL="285750" indent="-285750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Objectives:</a:t>
            </a:r>
          </a:p>
          <a:p>
            <a:pPr marL="13716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guaranteeing a minimum income workers by the state → instrument of social policy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1200150" lvl="1" indent="-1714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cs-CZ" sz="800" dirty="0">
              <a:latin typeface="Arial" panose="020B0604020202020204" pitchFamily="34" charset="0"/>
            </a:endParaRPr>
          </a:p>
          <a:p>
            <a:pPr marL="13716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increase the motivation to find a job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1200150" lvl="1" indent="-1714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cs-CZ" sz="800" dirty="0">
              <a:latin typeface="Arial" panose="020B0604020202020204" pitchFamily="34" charset="0"/>
            </a:endParaRPr>
          </a:p>
          <a:p>
            <a:pPr marL="13716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increase employment</a:t>
            </a:r>
            <a:endParaRPr lang="en-GB" altLang="cs-CZ" sz="2000" dirty="0">
              <a:latin typeface="Arial" panose="020B0604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764573" y="1207660"/>
            <a:ext cx="81728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>
                <a:latin typeface="Arial" panose="020B0604020202020204" pitchFamily="34" charset="0"/>
              </a:rPr>
              <a:t>MINIMUM WAGE AND THE ROLE OF LABOUR UNIONS</a:t>
            </a:r>
          </a:p>
        </p:txBody>
      </p:sp>
    </p:spTree>
    <p:extLst>
      <p:ext uri="{BB962C8B-B14F-4D97-AF65-F5344CB8AC3E}">
        <p14:creationId xmlns:p14="http://schemas.microsoft.com/office/powerpoint/2010/main" val="64316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03016" y="376663"/>
            <a:ext cx="55082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MARKET OF PRODUCTION </a:t>
            </a:r>
            <a:r>
              <a:rPr lang="en-US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FACTOR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</a:t>
            </a:r>
            <a:endParaRPr lang="en-US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  <a:p>
            <a:pPr lvl="0">
              <a:defRPr/>
            </a:pPr>
            <a:endParaRPr lang="cs-CZ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451110" y="1207660"/>
            <a:ext cx="27998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>
                <a:latin typeface="Arial" panose="020B0604020202020204" pitchFamily="34" charset="0"/>
              </a:rPr>
              <a:t>MINIMUM WAGES</a:t>
            </a:r>
            <a:endParaRPr lang="en-GB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291916" y="2038657"/>
            <a:ext cx="3914566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Minimum wage causes</a:t>
            </a:r>
            <a:r>
              <a:rPr lang="cs-CZ" sz="2000" dirty="0"/>
              <a:t> </a:t>
            </a:r>
            <a:r>
              <a:rPr lang="cs-CZ" sz="2000" dirty="0" err="1"/>
              <a:t>that</a:t>
            </a:r>
            <a:r>
              <a:rPr lang="en-US" sz="2000" dirty="0"/>
              <a:t> the labor market does not clear, there is excess of S</a:t>
            </a:r>
            <a:r>
              <a:rPr lang="cs-CZ" sz="2000" dirty="0"/>
              <a:t> </a:t>
            </a:r>
            <a:r>
              <a:rPr lang="en-US" sz="2000" dirty="0"/>
              <a:t>above D</a:t>
            </a:r>
            <a:endParaRPr lang="cs-CZ" sz="2000" dirty="0"/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sz="900" dirty="0"/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causing the emergence of </a:t>
            </a:r>
            <a:r>
              <a:rPr lang="en-US" sz="2000" b="1" dirty="0"/>
              <a:t>involuntary unemployment</a:t>
            </a:r>
            <a:endParaRPr lang="en-GB" sz="2000" b="1" dirty="0"/>
          </a:p>
        </p:txBody>
      </p:sp>
      <p:pic>
        <p:nvPicPr>
          <p:cNvPr id="9" name="Zástupný symbol pro obsah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0889" y="2173795"/>
            <a:ext cx="5681442" cy="377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81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03016" y="376663"/>
            <a:ext cx="55082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MARKET OF PRODUCTION </a:t>
            </a:r>
            <a:r>
              <a:rPr lang="en-US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FACTOR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</a:t>
            </a:r>
            <a:endParaRPr lang="en-US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  <a:p>
            <a:pPr lvl="0">
              <a:defRPr/>
            </a:pPr>
            <a:endParaRPr lang="cs-CZ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8366" y="1207660"/>
            <a:ext cx="7428776" cy="507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67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03016" y="376663"/>
            <a:ext cx="55082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MARKET OF PRODUCTION </a:t>
            </a:r>
            <a:r>
              <a:rPr lang="en-US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FACTOR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</a:t>
            </a:r>
            <a:endParaRPr lang="en-US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  <a:p>
            <a:pPr lvl="0">
              <a:defRPr/>
            </a:pPr>
            <a:endParaRPr lang="cs-CZ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451110" y="1207660"/>
            <a:ext cx="27998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>
                <a:latin typeface="Arial" panose="020B0604020202020204" pitchFamily="34" charset="0"/>
              </a:rPr>
              <a:t>MINIMUM WAGES</a:t>
            </a:r>
            <a:endParaRPr lang="en-GB" altLang="cs-CZ" sz="2400" b="1" dirty="0">
              <a:latin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0206" y="1938165"/>
            <a:ext cx="5566250" cy="396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60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03016" y="376663"/>
            <a:ext cx="55082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MARKET OF PRODUCTION </a:t>
            </a:r>
            <a:r>
              <a:rPr lang="en-US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FACTOR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</a:t>
            </a:r>
            <a:endParaRPr lang="en-US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  <a:p>
            <a:pPr lvl="0">
              <a:defRPr/>
            </a:pPr>
            <a:endParaRPr lang="cs-CZ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451110" y="1207660"/>
            <a:ext cx="27998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>
                <a:latin typeface="Arial" panose="020B0604020202020204" pitchFamily="34" charset="0"/>
              </a:rPr>
              <a:t>MINIMUM WAGES</a:t>
            </a:r>
            <a:endParaRPr lang="en-GB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9" name="AutoShape 2" descr="Výsledek obrázku pro MINIMUM WAGES IN THE WORLD 201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675" y="2286750"/>
            <a:ext cx="7616113" cy="323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52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03016" y="376663"/>
            <a:ext cx="55082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MARKET OF PRODUCTION </a:t>
            </a:r>
            <a:r>
              <a:rPr lang="en-US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FACTOR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</a:t>
            </a:r>
            <a:endParaRPr lang="en-US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  <a:p>
            <a:pPr lvl="0">
              <a:defRPr/>
            </a:pPr>
            <a:endParaRPr lang="cs-CZ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2" descr="Výsledek obrázku pro MINIMUM WAGES IN THE WORLD 201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0278" y="1093920"/>
            <a:ext cx="5206481" cy="517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01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4927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THE END</a:t>
            </a:r>
          </a:p>
        </p:txBody>
      </p:sp>
      <p:sp>
        <p:nvSpPr>
          <p:cNvPr id="2" name="Obdélník 1"/>
          <p:cNvSpPr/>
          <p:nvPr/>
        </p:nvSpPr>
        <p:spPr>
          <a:xfrm>
            <a:off x="3653536" y="3244334"/>
            <a:ext cx="4884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>
              <a:spcBef>
                <a:spcPct val="0"/>
              </a:spcBef>
              <a:defRPr/>
            </a:pPr>
            <a:r>
              <a:rPr lang="cs-CZ" altLang="cs-CZ" dirty="0">
                <a:latin typeface="Arial" panose="020B0604020202020204" pitchFamily="34" charset="0"/>
              </a:rPr>
              <a:t>THANK YOU FOR YOUR ATTENTION . . . </a:t>
            </a:r>
            <a:endParaRPr lang="en-GB" altLang="cs-CZ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14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55082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MARKET OF PRODUCTION </a:t>
            </a:r>
            <a:r>
              <a:rPr lang="en-US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FACTOR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</a:t>
            </a:r>
            <a:endParaRPr lang="en-US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  <a:p>
            <a:pPr lvl="0">
              <a:defRPr/>
            </a:pPr>
            <a:endParaRPr lang="cs-CZ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752669" y="1790733"/>
            <a:ext cx="10574693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ct val="0"/>
              </a:spcBef>
              <a:defRPr/>
            </a:pPr>
            <a:r>
              <a:rPr lang="cs-CZ" altLang="cs-CZ" sz="2200" b="1" dirty="0">
                <a:latin typeface="Arial" panose="020B0604020202020204" pitchFamily="34" charset="0"/>
              </a:rPr>
              <a:t>M</a:t>
            </a:r>
            <a:r>
              <a:rPr lang="en-US" altLang="cs-CZ" sz="2200" b="1" dirty="0" err="1">
                <a:latin typeface="Arial" panose="020B0604020202020204" pitchFamily="34" charset="0"/>
              </a:rPr>
              <a:t>arginal</a:t>
            </a:r>
            <a:r>
              <a:rPr lang="en-US" altLang="cs-CZ" sz="2200" b="1" dirty="0">
                <a:latin typeface="Arial" panose="020B0604020202020204" pitchFamily="34" charset="0"/>
              </a:rPr>
              <a:t> </a:t>
            </a:r>
            <a:r>
              <a:rPr lang="cs-CZ" altLang="cs-CZ" sz="2200" b="1" dirty="0" err="1">
                <a:latin typeface="Arial" panose="020B0604020202020204" pitchFamily="34" charset="0"/>
              </a:rPr>
              <a:t>revenue</a:t>
            </a:r>
            <a:r>
              <a:rPr lang="cs-CZ" altLang="cs-CZ" sz="2200" b="1" dirty="0">
                <a:latin typeface="Arial" panose="020B0604020202020204" pitchFamily="34" charset="0"/>
              </a:rPr>
              <a:t> </a:t>
            </a:r>
            <a:r>
              <a:rPr lang="cs-CZ" altLang="cs-CZ" sz="2200" b="1" dirty="0" err="1">
                <a:latin typeface="Arial" panose="020B0604020202020204" pitchFamily="34" charset="0"/>
              </a:rPr>
              <a:t>product</a:t>
            </a:r>
            <a:r>
              <a:rPr lang="cs-CZ" altLang="cs-CZ" sz="2200" b="1" dirty="0">
                <a:latin typeface="Arial" panose="020B0604020202020204" pitchFamily="34" charset="0"/>
              </a:rPr>
              <a:t> </a:t>
            </a:r>
            <a:r>
              <a:rPr lang="cs-CZ" altLang="cs-CZ" sz="2200" b="1" dirty="0" err="1">
                <a:latin typeface="Arial" panose="020B0604020202020204" pitchFamily="34" charset="0"/>
              </a:rPr>
              <a:t>of</a:t>
            </a:r>
            <a:r>
              <a:rPr lang="cs-CZ" altLang="cs-CZ" sz="2200" b="1" dirty="0">
                <a:latin typeface="Arial" panose="020B0604020202020204" pitchFamily="34" charset="0"/>
              </a:rPr>
              <a:t> </a:t>
            </a:r>
            <a:r>
              <a:rPr lang="cs-CZ" altLang="cs-CZ" sz="2200" b="1" dirty="0" err="1">
                <a:latin typeface="Arial" panose="020B0604020202020204" pitchFamily="34" charset="0"/>
              </a:rPr>
              <a:t>factor</a:t>
            </a:r>
            <a:r>
              <a:rPr lang="cs-CZ" altLang="cs-CZ" sz="2200" b="1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(MRP</a:t>
            </a:r>
            <a:r>
              <a:rPr lang="cs-CZ" altLang="cs-CZ" sz="1400" dirty="0">
                <a:latin typeface="Arial" panose="020B0604020202020204" pitchFamily="34" charset="0"/>
              </a:rPr>
              <a:t>P</a:t>
            </a:r>
            <a:r>
              <a:rPr lang="en-US" altLang="cs-CZ" sz="1400" dirty="0">
                <a:latin typeface="Arial" panose="020B0604020202020204" pitchFamily="34" charset="0"/>
              </a:rPr>
              <a:t>F</a:t>
            </a:r>
            <a:r>
              <a:rPr lang="en-US" altLang="cs-CZ" sz="2200" dirty="0">
                <a:latin typeface="Arial" panose="020B0604020202020204" pitchFamily="34" charset="0"/>
              </a:rPr>
              <a:t>)</a:t>
            </a:r>
          </a:p>
          <a:p>
            <a:pPr marL="1028700" lvl="1" algn="just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how m</a:t>
            </a:r>
            <a:r>
              <a:rPr lang="cs-CZ" altLang="cs-CZ" sz="2000" dirty="0">
                <a:latin typeface="Arial" panose="020B0604020202020204" pitchFamily="34" charset="0"/>
              </a:rPr>
              <a:t>uch</a:t>
            </a:r>
            <a:r>
              <a:rPr lang="en-US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the</a:t>
            </a:r>
            <a:r>
              <a:rPr lang="en-US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revenue</a:t>
            </a:r>
            <a:r>
              <a:rPr lang="en-US" altLang="cs-CZ" sz="2000" dirty="0">
                <a:latin typeface="Arial" panose="020B0604020202020204" pitchFamily="34" charset="0"/>
              </a:rPr>
              <a:t> changes</a:t>
            </a:r>
            <a:r>
              <a:rPr lang="cs-CZ" altLang="cs-CZ" sz="2000" dirty="0">
                <a:latin typeface="Arial" panose="020B0604020202020204" pitchFamily="34" charset="0"/>
              </a:rPr>
              <a:t>, </a:t>
            </a:r>
            <a:r>
              <a:rPr lang="en-US" altLang="cs-CZ" sz="2000" dirty="0">
                <a:latin typeface="Arial" panose="020B0604020202020204" pitchFamily="34" charset="0"/>
              </a:rPr>
              <a:t>if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the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marginal product of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firm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changes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with</a:t>
            </a:r>
            <a:r>
              <a:rPr lang="cs-CZ" altLang="cs-CZ" sz="2000" dirty="0">
                <a:latin typeface="Arial" panose="020B0604020202020204" pitchFamily="34" charset="0"/>
              </a:rPr>
              <a:t> i</a:t>
            </a:r>
            <a:r>
              <a:rPr lang="en-US" altLang="cs-CZ" sz="2000" dirty="0" err="1">
                <a:latin typeface="Arial" panose="020B0604020202020204" pitchFamily="34" charset="0"/>
              </a:rPr>
              <a:t>nvolvement</a:t>
            </a:r>
            <a:r>
              <a:rPr lang="en-US" altLang="cs-CZ" sz="2000" dirty="0">
                <a:latin typeface="Arial" panose="020B0604020202020204" pitchFamily="34" charset="0"/>
              </a:rPr>
              <a:t> of additional </a:t>
            </a:r>
            <a:r>
              <a:rPr lang="cs-CZ" altLang="cs-CZ" sz="2000" dirty="0">
                <a:latin typeface="Arial" panose="020B0604020202020204" pitchFamily="34" charset="0"/>
              </a:rPr>
              <a:t>P</a:t>
            </a:r>
            <a:r>
              <a:rPr lang="en-US" altLang="cs-CZ" sz="2000" dirty="0">
                <a:latin typeface="Arial" panose="020B0604020202020204" pitchFamily="34" charset="0"/>
              </a:rPr>
              <a:t>F 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cs-CZ" altLang="cs-CZ" sz="1000" dirty="0">
              <a:latin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r>
              <a:rPr lang="cs-CZ" altLang="cs-CZ" sz="2200" b="1" dirty="0">
                <a:latin typeface="Arial" panose="020B0604020202020204" pitchFamily="34" charset="0"/>
              </a:rPr>
              <a:t>A</a:t>
            </a:r>
            <a:r>
              <a:rPr lang="en-US" altLang="cs-CZ" sz="2200" b="1" dirty="0" err="1">
                <a:latin typeface="Arial" panose="020B0604020202020204" pitchFamily="34" charset="0"/>
              </a:rPr>
              <a:t>verage</a:t>
            </a:r>
            <a:r>
              <a:rPr lang="en-US" altLang="cs-CZ" sz="2200" b="1" dirty="0">
                <a:latin typeface="Arial" panose="020B0604020202020204" pitchFamily="34" charset="0"/>
              </a:rPr>
              <a:t> </a:t>
            </a:r>
            <a:r>
              <a:rPr lang="cs-CZ" altLang="cs-CZ" sz="2200" b="1" dirty="0" err="1">
                <a:latin typeface="Arial" panose="020B0604020202020204" pitchFamily="34" charset="0"/>
              </a:rPr>
              <a:t>revenue</a:t>
            </a:r>
            <a:r>
              <a:rPr lang="cs-CZ" altLang="cs-CZ" sz="2200" b="1" dirty="0">
                <a:latin typeface="Arial" panose="020B0604020202020204" pitchFamily="34" charset="0"/>
              </a:rPr>
              <a:t> </a:t>
            </a:r>
            <a:r>
              <a:rPr lang="cs-CZ" altLang="cs-CZ" sz="2200" b="1" dirty="0" err="1">
                <a:latin typeface="Arial" panose="020B0604020202020204" pitchFamily="34" charset="0"/>
              </a:rPr>
              <a:t>product</a:t>
            </a:r>
            <a:r>
              <a:rPr lang="en-US" altLang="cs-CZ" sz="2200" b="1" dirty="0">
                <a:latin typeface="Arial" panose="020B0604020202020204" pitchFamily="34" charset="0"/>
              </a:rPr>
              <a:t> of </a:t>
            </a:r>
            <a:r>
              <a:rPr lang="cs-CZ" altLang="cs-CZ" sz="2200" b="1" dirty="0" err="1">
                <a:latin typeface="Arial" panose="020B0604020202020204" pitchFamily="34" charset="0"/>
              </a:rPr>
              <a:t>factor</a:t>
            </a:r>
            <a:r>
              <a:rPr lang="en-US" altLang="cs-CZ" sz="2200" b="1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(ARP</a:t>
            </a:r>
            <a:r>
              <a:rPr lang="cs-CZ" altLang="cs-CZ" sz="1400" dirty="0">
                <a:latin typeface="Arial" panose="020B0604020202020204" pitchFamily="34" charset="0"/>
              </a:rPr>
              <a:t>P</a:t>
            </a:r>
            <a:r>
              <a:rPr lang="en-US" altLang="cs-CZ" sz="1400" dirty="0">
                <a:latin typeface="Arial" panose="020B0604020202020204" pitchFamily="34" charset="0"/>
              </a:rPr>
              <a:t>F</a:t>
            </a:r>
            <a:r>
              <a:rPr lang="en-US" altLang="cs-CZ" sz="2200" dirty="0">
                <a:latin typeface="Arial" panose="020B0604020202020204" pitchFamily="34" charset="0"/>
              </a:rPr>
              <a:t>)</a:t>
            </a:r>
          </a:p>
          <a:p>
            <a:pPr marL="1028700" lvl="1" algn="just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how many units </a:t>
            </a:r>
            <a:r>
              <a:rPr lang="cs-CZ" altLang="cs-CZ" sz="2000" dirty="0" err="1">
                <a:latin typeface="Arial" panose="020B0604020202020204" pitchFamily="34" charset="0"/>
              </a:rPr>
              <a:t>of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goods</a:t>
            </a:r>
            <a:r>
              <a:rPr lang="en-US" altLang="cs-CZ" sz="2000" dirty="0">
                <a:latin typeface="Arial" panose="020B0604020202020204" pitchFamily="34" charset="0"/>
              </a:rPr>
              <a:t> on average </a:t>
            </a:r>
            <a:r>
              <a:rPr lang="cs-CZ" altLang="cs-CZ" sz="2000" dirty="0" err="1">
                <a:latin typeface="Arial" panose="020B0604020202020204" pitchFamily="34" charset="0"/>
              </a:rPr>
              <a:t>is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per unit of </a:t>
            </a:r>
            <a:r>
              <a:rPr lang="cs-CZ" altLang="cs-CZ" sz="2000" dirty="0">
                <a:latin typeface="Arial" panose="020B0604020202020204" pitchFamily="34" charset="0"/>
              </a:rPr>
              <a:t>P</a:t>
            </a:r>
            <a:r>
              <a:rPr lang="en-US" altLang="cs-CZ" sz="2000" dirty="0">
                <a:latin typeface="Arial" panose="020B0604020202020204" pitchFamily="34" charset="0"/>
              </a:rPr>
              <a:t>F(</a:t>
            </a:r>
            <a:r>
              <a:rPr lang="en-US" altLang="cs-CZ" sz="2000" dirty="0" err="1">
                <a:latin typeface="Arial" panose="020B0604020202020204" pitchFamily="34" charset="0"/>
              </a:rPr>
              <a:t>eg</a:t>
            </a:r>
            <a:r>
              <a:rPr lang="en-US" altLang="cs-CZ" sz="2000" dirty="0">
                <a:latin typeface="Arial" panose="020B0604020202020204" pitchFamily="34" charset="0"/>
              </a:rPr>
              <a:t>. how much, on average, one worker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produces)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1028700" lvl="1" algn="just">
              <a:spcBef>
                <a:spcPct val="0"/>
              </a:spcBef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MRP and ARP normally first </a:t>
            </a:r>
            <a:r>
              <a:rPr lang="en-US" altLang="cs-CZ" sz="2200" dirty="0" err="1">
                <a:latin typeface="Arial" panose="020B0604020202020204" pitchFamily="34" charset="0"/>
              </a:rPr>
              <a:t>ris</a:t>
            </a:r>
            <a:r>
              <a:rPr lang="cs-CZ" altLang="cs-CZ" sz="2200" dirty="0">
                <a:latin typeface="Arial" panose="020B0604020202020204" pitchFamily="34" charset="0"/>
              </a:rPr>
              <a:t>e</a:t>
            </a:r>
            <a:r>
              <a:rPr lang="en-US" altLang="cs-CZ" sz="2200" dirty="0">
                <a:latin typeface="Arial" panose="020B0604020202020204" pitchFamily="34" charset="0"/>
              </a:rPr>
              <a:t> and then fall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1028700" lvl="1" algn="just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First</a:t>
            </a:r>
            <a:r>
              <a:rPr lang="cs-CZ" altLang="cs-CZ" sz="2000" dirty="0">
                <a:latin typeface="Arial" panose="020B0604020202020204" pitchFamily="34" charset="0"/>
              </a:rPr>
              <a:t>,</a:t>
            </a:r>
            <a:r>
              <a:rPr lang="en-US" altLang="cs-CZ" sz="2000" dirty="0">
                <a:latin typeface="Arial" panose="020B0604020202020204" pitchFamily="34" charset="0"/>
              </a:rPr>
              <a:t> additional unit of </a:t>
            </a:r>
            <a:r>
              <a:rPr lang="cs-CZ" altLang="cs-CZ" sz="2000" dirty="0">
                <a:latin typeface="Arial" panose="020B0604020202020204" pitchFamily="34" charset="0"/>
              </a:rPr>
              <a:t>P</a:t>
            </a:r>
            <a:r>
              <a:rPr lang="en-US" altLang="cs-CZ" sz="2000" dirty="0">
                <a:latin typeface="Arial" panose="020B0604020202020204" pitchFamily="34" charset="0"/>
              </a:rPr>
              <a:t>F produces more than the previous unit - the division of labor, specialization, etc. </a:t>
            </a:r>
            <a:r>
              <a:rPr lang="cs-CZ" altLang="cs-CZ" sz="2000" dirty="0">
                <a:latin typeface="Arial" panose="020B0604020202020204" pitchFamily="34" charset="0"/>
              </a:rPr>
              <a:t>are </a:t>
            </a:r>
            <a:r>
              <a:rPr lang="en-US" altLang="cs-CZ" sz="2000" dirty="0">
                <a:latin typeface="Arial" panose="020B0604020202020204" pitchFamily="34" charset="0"/>
              </a:rPr>
              <a:t>reflected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1028700" lvl="1" algn="just">
              <a:spcBef>
                <a:spcPct val="0"/>
              </a:spcBef>
              <a:defRPr/>
            </a:pPr>
            <a:endParaRPr lang="cs-CZ" altLang="cs-CZ" sz="800" dirty="0">
              <a:latin typeface="Arial" panose="020B0604020202020204" pitchFamily="34" charset="0"/>
            </a:endParaRPr>
          </a:p>
          <a:p>
            <a:pPr marL="1028700" lvl="1" algn="just">
              <a:spcBef>
                <a:spcPct val="0"/>
              </a:spcBef>
              <a:defRPr/>
            </a:pPr>
            <a:r>
              <a:rPr lang="cs-CZ" altLang="cs-CZ" sz="2000" dirty="0">
                <a:latin typeface="Arial" panose="020B0604020202020204" pitchFamily="34" charset="0"/>
              </a:rPr>
              <a:t>L</a:t>
            </a:r>
            <a:r>
              <a:rPr lang="en-US" altLang="cs-CZ" sz="2000" dirty="0" err="1" smtClean="0">
                <a:latin typeface="Arial" panose="020B0604020202020204" pitchFamily="34" charset="0"/>
              </a:rPr>
              <a:t>ater</a:t>
            </a:r>
            <a:r>
              <a:rPr lang="en-US" altLang="cs-CZ" sz="2000" dirty="0" smtClean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the additional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unit 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of</a:t>
            </a:r>
            <a:r>
              <a:rPr lang="cs-CZ" altLang="cs-CZ" sz="2000" dirty="0">
                <a:latin typeface="Arial" panose="020B0604020202020204" pitchFamily="34" charset="0"/>
              </a:rPr>
              <a:t> P</a:t>
            </a:r>
            <a:r>
              <a:rPr lang="en-US" altLang="cs-CZ" sz="2000" dirty="0">
                <a:latin typeface="Arial" panose="020B0604020202020204" pitchFamily="34" charset="0"/>
              </a:rPr>
              <a:t>F produces less than the previous unit - the law of diminishing marginal returns</a:t>
            </a:r>
            <a:endParaRPr lang="en-GB" altLang="cs-CZ" sz="2000" dirty="0">
              <a:latin typeface="Arial" panose="020B0604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478726" y="1207660"/>
            <a:ext cx="87445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>
                <a:latin typeface="Arial" panose="020B0604020202020204" pitchFamily="34" charset="0"/>
              </a:rPr>
              <a:t>REVENUES </a:t>
            </a:r>
            <a:r>
              <a:rPr lang="cs-CZ" altLang="cs-CZ" sz="2400" b="1" dirty="0" smtClean="0">
                <a:latin typeface="Arial" panose="020B0604020202020204" pitchFamily="34" charset="0"/>
              </a:rPr>
              <a:t>ON </a:t>
            </a:r>
            <a:r>
              <a:rPr lang="cs-CZ" altLang="cs-CZ" sz="2400" b="1" dirty="0">
                <a:latin typeface="Arial" panose="020B0604020202020204" pitchFamily="34" charset="0"/>
              </a:rPr>
              <a:t>THE MARKET OF PRODUCTION FACTORS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830" y="4447966"/>
            <a:ext cx="581896" cy="22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47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55082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MARKET OF PRODUCTION </a:t>
            </a:r>
            <a:r>
              <a:rPr lang="en-US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FACTOR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</a:t>
            </a:r>
            <a:endParaRPr lang="en-US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  <a:p>
            <a:pPr lvl="0">
              <a:defRPr/>
            </a:pPr>
            <a:endParaRPr lang="cs-CZ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752669" y="1790733"/>
            <a:ext cx="372602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MRP and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ARP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curves follow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the MP and AP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curves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sz="22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Arial" panose="020B0604020202020204" pitchFamily="34" charset="0"/>
              </a:rPr>
              <a:t>shape of the curve depends on the type of competition - </a:t>
            </a:r>
            <a:r>
              <a:rPr lang="cs-CZ" sz="2200" dirty="0" err="1">
                <a:latin typeface="Arial" panose="020B0604020202020204" pitchFamily="34" charset="0"/>
              </a:rPr>
              <a:t>they</a:t>
            </a:r>
            <a:r>
              <a:rPr lang="cs-CZ" sz="2200" dirty="0">
                <a:latin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</a:rPr>
              <a:t>are flatter in perfect</a:t>
            </a:r>
            <a:r>
              <a:rPr lang="cs-CZ" sz="2200" dirty="0">
                <a:latin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</a:rPr>
              <a:t>one</a:t>
            </a:r>
            <a:r>
              <a:rPr lang="en-US" sz="2200" dirty="0">
                <a:latin typeface="Arial" panose="020B0604020202020204" pitchFamily="34" charset="0"/>
              </a:rPr>
              <a:t> and steeper</a:t>
            </a:r>
            <a:r>
              <a:rPr lang="cs-CZ" sz="2200" dirty="0">
                <a:latin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</a:rPr>
              <a:t>in imperfect competition </a:t>
            </a:r>
            <a:endParaRPr lang="cs-CZ" sz="2200" dirty="0">
              <a:latin typeface="Arial" panose="020B0604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95536" y="1397884"/>
            <a:ext cx="107609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cs-CZ" sz="2000" b="1" dirty="0">
                <a:latin typeface="Arial" panose="020B0604020202020204" pitchFamily="34" charset="0"/>
              </a:rPr>
              <a:t>MARGINAL AND AVERAGE VARIABLES ON THE MARKET OF PRODUCTION FACTORS</a:t>
            </a:r>
            <a:endParaRPr lang="en-US" altLang="cs-CZ" sz="2000" b="1" dirty="0">
              <a:latin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5827" y="3318731"/>
            <a:ext cx="581896" cy="227179"/>
          </a:xfrm>
          <a:prstGeom prst="rect">
            <a:avLst/>
          </a:prstGeom>
        </p:spPr>
      </p:pic>
      <p:pic>
        <p:nvPicPr>
          <p:cNvPr id="9" name="Zástupný symbol pro obsah 6"/>
          <p:cNvPicPr>
            <a:picLocks noChangeAspect="1"/>
          </p:cNvPicPr>
          <p:nvPr/>
        </p:nvPicPr>
        <p:blipFill rotWithShape="1">
          <a:blip r:embed="rId4"/>
          <a:srcRect l="9069" t="37912" r="4471" b="-1491"/>
          <a:stretch/>
        </p:blipFill>
        <p:spPr>
          <a:xfrm>
            <a:off x="5759759" y="2212817"/>
            <a:ext cx="5540619" cy="305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16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55082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MARKET OF PRODUCTION </a:t>
            </a:r>
            <a:r>
              <a:rPr lang="en-US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FACTOR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</a:t>
            </a:r>
            <a:endParaRPr lang="en-US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  <a:p>
            <a:pPr lvl="0">
              <a:defRPr/>
            </a:pPr>
            <a:endParaRPr lang="cs-CZ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752669" y="1790733"/>
            <a:ext cx="10574693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ct val="0"/>
              </a:spcBef>
              <a:defRPr/>
            </a:pPr>
            <a:r>
              <a:rPr lang="en-US" altLang="cs-CZ" sz="2200" b="1" dirty="0">
                <a:latin typeface="Arial" panose="020B0604020202020204" pitchFamily="34" charset="0"/>
              </a:rPr>
              <a:t>Marginal Factor Costs (MFC) </a:t>
            </a:r>
            <a:r>
              <a:rPr lang="en-US" altLang="cs-CZ" sz="2200" dirty="0">
                <a:latin typeface="Arial" panose="020B0604020202020204" pitchFamily="34" charset="0"/>
              </a:rPr>
              <a:t>- change in total cost due to the additional involvement of </a:t>
            </a:r>
            <a:r>
              <a:rPr lang="cs-CZ" altLang="cs-CZ" sz="2200" dirty="0" err="1">
                <a:latin typeface="Arial" panose="020B0604020202020204" pitchFamily="34" charset="0"/>
              </a:rPr>
              <a:t>factor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r>
              <a:rPr lang="en-US" altLang="cs-CZ" sz="2200" b="1" dirty="0">
                <a:latin typeface="Arial" panose="020B0604020202020204" pitchFamily="34" charset="0"/>
              </a:rPr>
              <a:t>Average Factor Costs</a:t>
            </a:r>
            <a:r>
              <a:rPr lang="cs-CZ" altLang="cs-CZ" sz="2200" b="1" dirty="0">
                <a:latin typeface="Arial" panose="020B0604020202020204" pitchFamily="34" charset="0"/>
              </a:rPr>
              <a:t> </a:t>
            </a:r>
            <a:r>
              <a:rPr lang="en-US" altLang="cs-CZ" sz="2200" b="1" dirty="0">
                <a:latin typeface="Arial" panose="020B0604020202020204" pitchFamily="34" charset="0"/>
              </a:rPr>
              <a:t>(AFC) </a:t>
            </a:r>
            <a:r>
              <a:rPr lang="en-US" altLang="cs-CZ" sz="2200" dirty="0">
                <a:latin typeface="Arial" panose="020B0604020202020204" pitchFamily="34" charset="0"/>
              </a:rPr>
              <a:t>– costs</a:t>
            </a:r>
            <a:r>
              <a:rPr lang="cs-CZ" altLang="cs-CZ" sz="2200" dirty="0">
                <a:latin typeface="Arial" panose="020B0604020202020204" pitchFamily="34" charset="0"/>
              </a:rPr>
              <a:t> on t</a:t>
            </a:r>
            <a:r>
              <a:rPr lang="en-US" altLang="cs-CZ" sz="2200" dirty="0">
                <a:latin typeface="Arial" panose="020B0604020202020204" pitchFamily="34" charset="0"/>
              </a:rPr>
              <a:t>he unit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of</a:t>
            </a:r>
            <a:r>
              <a:rPr lang="en-US" altLang="cs-CZ" sz="2200" dirty="0">
                <a:latin typeface="Arial" panose="020B0604020202020204" pitchFamily="34" charset="0"/>
              </a:rPr>
              <a:t> involved </a:t>
            </a:r>
            <a:r>
              <a:rPr lang="cs-CZ" altLang="cs-CZ" sz="2200" dirty="0" err="1">
                <a:latin typeface="Arial" panose="020B0604020202020204" pitchFamily="34" charset="0"/>
              </a:rPr>
              <a:t>factor</a:t>
            </a:r>
            <a:r>
              <a:rPr lang="en-US" altLang="cs-CZ" sz="2200" dirty="0">
                <a:latin typeface="Arial" panose="020B0604020202020204" pitchFamily="34" charset="0"/>
              </a:rPr>
              <a:t> (how much the </a:t>
            </a:r>
            <a:r>
              <a:rPr lang="cs-CZ" altLang="cs-CZ" sz="2200" dirty="0" err="1">
                <a:latin typeface="Arial" panose="020B0604020202020204" pitchFamily="34" charset="0"/>
              </a:rPr>
              <a:t>firm</a:t>
            </a:r>
            <a:r>
              <a:rPr lang="en-US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pays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for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one unit of </a:t>
            </a:r>
            <a:r>
              <a:rPr lang="cs-CZ" altLang="cs-CZ" sz="2200" dirty="0" err="1">
                <a:latin typeface="Arial" panose="020B0604020202020204" pitchFamily="34" charset="0"/>
              </a:rPr>
              <a:t>factor</a:t>
            </a:r>
            <a:r>
              <a:rPr lang="en-US" altLang="cs-CZ" sz="2200" dirty="0">
                <a:latin typeface="Arial" panose="020B0604020202020204" pitchFamily="34" charset="0"/>
              </a:rPr>
              <a:t>)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A = </a:t>
            </a:r>
            <a:r>
              <a:rPr lang="cs-CZ" altLang="cs-CZ" sz="2200" dirty="0" err="1">
                <a:latin typeface="Arial" panose="020B0604020202020204" pitchFamily="34" charset="0"/>
              </a:rPr>
              <a:t>land</a:t>
            </a:r>
            <a:r>
              <a:rPr lang="en-US" altLang="cs-CZ" sz="2200" dirty="0">
                <a:latin typeface="Arial" panose="020B0604020202020204" pitchFamily="34" charset="0"/>
              </a:rPr>
              <a:t>, L = </a:t>
            </a:r>
            <a:r>
              <a:rPr lang="en-US" altLang="cs-CZ" sz="2200" dirty="0" err="1">
                <a:latin typeface="Arial" panose="020B0604020202020204" pitchFamily="34" charset="0"/>
              </a:rPr>
              <a:t>Labour</a:t>
            </a:r>
            <a:r>
              <a:rPr lang="en-US" altLang="cs-CZ" sz="2200" dirty="0">
                <a:latin typeface="Arial" panose="020B0604020202020204" pitchFamily="34" charset="0"/>
              </a:rPr>
              <a:t> (number of units of work), K = capital (number of units of capital)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r>
              <a:rPr lang="en-US" altLang="cs-CZ" sz="2200" b="1" dirty="0">
                <a:latin typeface="Arial" panose="020B0604020202020204" pitchFamily="34" charset="0"/>
              </a:rPr>
              <a:t>AFC</a:t>
            </a:r>
            <a:r>
              <a:rPr lang="en-US" altLang="cs-CZ" sz="1600" b="1" dirty="0">
                <a:latin typeface="Arial" panose="020B0604020202020204" pitchFamily="34" charset="0"/>
              </a:rPr>
              <a:t>K</a:t>
            </a:r>
            <a:r>
              <a:rPr lang="en-US" altLang="cs-CZ" sz="2200" b="1" dirty="0">
                <a:latin typeface="Arial" panose="020B0604020202020204" pitchFamily="34" charset="0"/>
              </a:rPr>
              <a:t> = TC / K = </a:t>
            </a:r>
            <a:r>
              <a:rPr lang="en-US" altLang="cs-CZ" sz="2200" b="1" dirty="0" err="1">
                <a:latin typeface="Arial" panose="020B0604020202020204" pitchFamily="34" charset="0"/>
              </a:rPr>
              <a:t>i.K</a:t>
            </a:r>
            <a:r>
              <a:rPr lang="en-US" altLang="cs-CZ" sz="2200" b="1" dirty="0">
                <a:latin typeface="Arial" panose="020B0604020202020204" pitchFamily="34" charset="0"/>
              </a:rPr>
              <a:t> / K</a:t>
            </a:r>
            <a:r>
              <a:rPr lang="cs-CZ" altLang="cs-CZ" sz="2200" b="1" dirty="0">
                <a:latin typeface="Arial" panose="020B0604020202020204" pitchFamily="34" charset="0"/>
              </a:rPr>
              <a:t> </a:t>
            </a:r>
            <a:r>
              <a:rPr lang="en-US" altLang="cs-CZ" sz="2200" b="1" dirty="0">
                <a:latin typeface="Arial" panose="020B0604020202020204" pitchFamily="34" charset="0"/>
              </a:rPr>
              <a:t>= </a:t>
            </a:r>
            <a:r>
              <a:rPr lang="en-US" altLang="cs-CZ" sz="2200" b="1" dirty="0" err="1">
                <a:latin typeface="Arial" panose="020B0604020202020204" pitchFamily="34" charset="0"/>
              </a:rPr>
              <a:t>i</a:t>
            </a:r>
            <a:endParaRPr lang="en-US" altLang="cs-CZ" sz="2200" b="1" dirty="0">
              <a:latin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r>
              <a:rPr lang="en-US" altLang="cs-CZ" sz="2200" b="1" dirty="0">
                <a:latin typeface="Arial" panose="020B0604020202020204" pitchFamily="34" charset="0"/>
              </a:rPr>
              <a:t>AFC</a:t>
            </a:r>
            <a:r>
              <a:rPr lang="en-US" altLang="cs-CZ" sz="1600" b="1" dirty="0">
                <a:latin typeface="Arial" panose="020B0604020202020204" pitchFamily="34" charset="0"/>
              </a:rPr>
              <a:t>L</a:t>
            </a:r>
            <a:r>
              <a:rPr lang="en-US" altLang="cs-CZ" sz="2200" b="1" dirty="0">
                <a:latin typeface="Arial" panose="020B0604020202020204" pitchFamily="34" charset="0"/>
              </a:rPr>
              <a:t> = TC / L = </a:t>
            </a:r>
            <a:r>
              <a:rPr lang="en-US" altLang="cs-CZ" sz="2200" b="1" dirty="0" err="1">
                <a:latin typeface="Arial" panose="020B0604020202020204" pitchFamily="34" charset="0"/>
              </a:rPr>
              <a:t>w.L</a:t>
            </a:r>
            <a:r>
              <a:rPr lang="en-US" altLang="cs-CZ" sz="2200" b="1" dirty="0">
                <a:latin typeface="Arial" panose="020B0604020202020204" pitchFamily="34" charset="0"/>
              </a:rPr>
              <a:t> / L = w</a:t>
            </a:r>
            <a:endParaRPr lang="cs-CZ" altLang="cs-CZ" sz="2200" b="1" dirty="0">
              <a:latin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US" altLang="cs-CZ" sz="1000" b="1" dirty="0">
              <a:latin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r>
              <a:rPr lang="cs-CZ" altLang="cs-CZ" sz="2200" dirty="0" smtClean="0">
                <a:latin typeface="Arial" panose="020B0604020202020204" pitchFamily="34" charset="0"/>
              </a:rPr>
              <a:t>                     </a:t>
            </a:r>
            <a:r>
              <a:rPr lang="cs-CZ" altLang="cs-CZ" sz="2200" b="1" dirty="0" err="1" smtClean="0">
                <a:latin typeface="Arial" panose="020B0604020202020204" pitchFamily="34" charset="0"/>
              </a:rPr>
              <a:t>Price</a:t>
            </a:r>
            <a:r>
              <a:rPr lang="cs-CZ" altLang="cs-CZ" sz="2200" b="1" dirty="0" smtClean="0">
                <a:latin typeface="Arial" panose="020B0604020202020204" pitchFamily="34" charset="0"/>
              </a:rPr>
              <a:t> </a:t>
            </a:r>
            <a:r>
              <a:rPr lang="cs-CZ" altLang="cs-CZ" sz="2200" b="1" dirty="0" err="1">
                <a:latin typeface="Arial" panose="020B0604020202020204" pitchFamily="34" charset="0"/>
              </a:rPr>
              <a:t>of</a:t>
            </a:r>
            <a:r>
              <a:rPr lang="cs-CZ" altLang="cs-CZ" sz="2200" b="1" dirty="0">
                <a:latin typeface="Arial" panose="020B0604020202020204" pitchFamily="34" charset="0"/>
              </a:rPr>
              <a:t> </a:t>
            </a:r>
            <a:r>
              <a:rPr lang="cs-CZ" altLang="cs-CZ" sz="2200" b="1" dirty="0" err="1">
                <a:latin typeface="Arial" panose="020B0604020202020204" pitchFamily="34" charset="0"/>
              </a:rPr>
              <a:t>factor</a:t>
            </a:r>
            <a:r>
              <a:rPr lang="cs-CZ" altLang="cs-CZ" sz="2200" dirty="0">
                <a:latin typeface="Arial" panose="020B0604020202020204" pitchFamily="34" charset="0"/>
              </a:rPr>
              <a:t>: </a:t>
            </a:r>
            <a:r>
              <a:rPr lang="en-US" altLang="cs-CZ" sz="2200" dirty="0">
                <a:latin typeface="Arial" panose="020B0604020202020204" pitchFamily="34" charset="0"/>
              </a:rPr>
              <a:t>r = land </a:t>
            </a:r>
            <a:r>
              <a:rPr lang="en-US" altLang="cs-CZ" sz="2200" dirty="0" smtClean="0">
                <a:latin typeface="Arial" panose="020B0604020202020204" pitchFamily="34" charset="0"/>
              </a:rPr>
              <a:t>rent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rate</a:t>
            </a:r>
            <a:r>
              <a:rPr lang="en-US" altLang="cs-CZ" sz="2200" dirty="0" smtClean="0">
                <a:latin typeface="Arial" panose="020B0604020202020204" pitchFamily="34" charset="0"/>
              </a:rPr>
              <a:t>, </a:t>
            </a:r>
            <a:r>
              <a:rPr lang="en-US" altLang="cs-CZ" sz="2200" dirty="0">
                <a:latin typeface="Arial" panose="020B0604020202020204" pitchFamily="34" charset="0"/>
              </a:rPr>
              <a:t>w = wage rate, </a:t>
            </a:r>
            <a:r>
              <a:rPr lang="en-US" altLang="cs-CZ" sz="2200" dirty="0" err="1">
                <a:latin typeface="Arial" panose="020B0604020202020204" pitchFamily="34" charset="0"/>
              </a:rPr>
              <a:t>i</a:t>
            </a:r>
            <a:r>
              <a:rPr lang="en-US" altLang="cs-CZ" sz="2200" dirty="0">
                <a:latin typeface="Arial" panose="020B0604020202020204" pitchFamily="34" charset="0"/>
              </a:rPr>
              <a:t> = interest rate</a:t>
            </a:r>
            <a:endParaRPr lang="en-GB" altLang="cs-CZ" sz="2000" dirty="0">
              <a:latin typeface="Arial" panose="020B0604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796121" y="1207660"/>
            <a:ext cx="8109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>
                <a:latin typeface="Arial" panose="020B0604020202020204" pitchFamily="34" charset="0"/>
              </a:rPr>
              <a:t>COSTS </a:t>
            </a:r>
            <a:r>
              <a:rPr lang="cs-CZ" altLang="cs-CZ" sz="2400" b="1" dirty="0" smtClean="0">
                <a:latin typeface="Arial" panose="020B0604020202020204" pitchFamily="34" charset="0"/>
              </a:rPr>
              <a:t>ON </a:t>
            </a:r>
            <a:r>
              <a:rPr lang="cs-CZ" altLang="cs-CZ" sz="2400" b="1" dirty="0">
                <a:latin typeface="Arial" panose="020B0604020202020204" pitchFamily="34" charset="0"/>
              </a:rPr>
              <a:t>THE MARKET OF PRODUCTION FACTORS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173" y="5187498"/>
            <a:ext cx="581896" cy="22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10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55082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MARKET OF PRODUCTION </a:t>
            </a:r>
            <a:r>
              <a:rPr lang="en-US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FACTOR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</a:t>
            </a:r>
            <a:endParaRPr lang="en-US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  <a:p>
            <a:pPr lvl="0">
              <a:defRPr/>
            </a:pPr>
            <a:endParaRPr lang="cs-CZ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752669" y="1790733"/>
            <a:ext cx="105746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dirty="0" smtClean="0">
                <a:latin typeface="Arial" panose="020B0604020202020204" pitchFamily="34" charset="0"/>
              </a:rPr>
              <a:t>          </a:t>
            </a:r>
            <a:r>
              <a:rPr lang="cs-CZ" altLang="cs-CZ" sz="2400" dirty="0" err="1" smtClean="0">
                <a:latin typeface="Arial" panose="020B0604020202020204" pitchFamily="34" charset="0"/>
              </a:rPr>
              <a:t>Perfect</a:t>
            </a:r>
            <a:r>
              <a:rPr lang="cs-CZ" altLang="cs-CZ" sz="2400" dirty="0" smtClean="0">
                <a:latin typeface="Arial" panose="020B0604020202020204" pitchFamily="34" charset="0"/>
              </a:rPr>
              <a:t> </a:t>
            </a:r>
            <a:r>
              <a:rPr lang="cs-CZ" altLang="cs-CZ" sz="2400" dirty="0" err="1" smtClean="0">
                <a:latin typeface="Arial" panose="020B0604020202020204" pitchFamily="34" charset="0"/>
              </a:rPr>
              <a:t>Competiton</a:t>
            </a:r>
            <a:r>
              <a:rPr lang="cs-CZ" altLang="cs-CZ" sz="2400" dirty="0" smtClean="0">
                <a:latin typeface="Arial" panose="020B0604020202020204" pitchFamily="34" charset="0"/>
              </a:rPr>
              <a:t>                                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Imperfect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Competition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alt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796121" y="1207660"/>
            <a:ext cx="8109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>
                <a:latin typeface="Arial" panose="020B0604020202020204" pitchFamily="34" charset="0"/>
              </a:rPr>
              <a:t>COSTS </a:t>
            </a:r>
            <a:r>
              <a:rPr lang="cs-CZ" altLang="cs-CZ" sz="2400" b="1" dirty="0" smtClean="0">
                <a:latin typeface="Arial" panose="020B0604020202020204" pitchFamily="34" charset="0"/>
              </a:rPr>
              <a:t>ON </a:t>
            </a:r>
            <a:r>
              <a:rPr lang="cs-CZ" altLang="cs-CZ" sz="2400" b="1" dirty="0">
                <a:latin typeface="Arial" panose="020B0604020202020204" pitchFamily="34" charset="0"/>
              </a:rPr>
              <a:t>THE MARKET OF PRODUCTION FACTORS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939" y="2621730"/>
            <a:ext cx="4089400" cy="306705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4146" y="2610120"/>
            <a:ext cx="3213881" cy="309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28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55082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MARKET OF PRODUCTION </a:t>
            </a:r>
            <a:r>
              <a:rPr lang="en-US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FACTOR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</a:t>
            </a:r>
            <a:endParaRPr lang="en-US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  <a:p>
            <a:pPr lvl="0">
              <a:defRPr/>
            </a:pPr>
            <a:endParaRPr lang="cs-CZ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752669" y="1790733"/>
            <a:ext cx="10574693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Land rent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rate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 smtClean="0">
                <a:latin typeface="Arial" panose="020B0604020202020204" pitchFamily="34" charset="0"/>
              </a:rPr>
              <a:t>(r</a:t>
            </a:r>
            <a:r>
              <a:rPr lang="en-US" altLang="cs-CZ" sz="2200" dirty="0">
                <a:latin typeface="Arial" panose="020B0604020202020204" pitchFamily="34" charset="0"/>
              </a:rPr>
              <a:t>) - the </a:t>
            </a:r>
            <a:r>
              <a:rPr lang="en-US" altLang="cs-CZ" sz="2200" b="1" dirty="0">
                <a:latin typeface="Arial" panose="020B0604020202020204" pitchFamily="34" charset="0"/>
              </a:rPr>
              <a:t>price for renting land</a:t>
            </a:r>
            <a:r>
              <a:rPr lang="en-US" altLang="cs-CZ" sz="2200" dirty="0">
                <a:latin typeface="Arial" panose="020B0604020202020204" pitchFamily="34" charset="0"/>
              </a:rPr>
              <a:t>. Land use brings </a:t>
            </a:r>
            <a:r>
              <a:rPr lang="cs-CZ" altLang="cs-CZ" sz="2200" dirty="0" err="1">
                <a:latin typeface="Arial" panose="020B0604020202020204" pitchFamily="34" charset="0"/>
              </a:rPr>
              <a:t>land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rent if the total supply of land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is</a:t>
            </a:r>
            <a:r>
              <a:rPr lang="en-US" altLang="cs-CZ" sz="2200" dirty="0">
                <a:latin typeface="Arial" panose="020B0604020202020204" pitchFamily="34" charset="0"/>
              </a:rPr>
              <a:t> fixed (perfectly inelastic) and there is no other possibility of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its</a:t>
            </a:r>
            <a:r>
              <a:rPr lang="en-US" altLang="cs-CZ" sz="2200" dirty="0">
                <a:latin typeface="Arial" panose="020B0604020202020204" pitchFamily="34" charset="0"/>
              </a:rPr>
              <a:t> using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r - is </a:t>
            </a:r>
            <a:r>
              <a:rPr lang="en-US" altLang="cs-CZ" sz="2200" b="1" dirty="0">
                <a:latin typeface="Arial" panose="020B0604020202020204" pitchFamily="34" charset="0"/>
              </a:rPr>
              <a:t>pure economic rent </a:t>
            </a:r>
            <a:r>
              <a:rPr lang="en-US" altLang="cs-CZ" sz="2200" dirty="0">
                <a:latin typeface="Arial" panose="020B0604020202020204" pitchFamily="34" charset="0"/>
              </a:rPr>
              <a:t>- income paid for services </a:t>
            </a:r>
            <a:r>
              <a:rPr lang="cs-CZ" altLang="cs-CZ" sz="2200" dirty="0" err="1">
                <a:latin typeface="Arial" panose="020B0604020202020204" pitchFamily="34" charset="0"/>
              </a:rPr>
              <a:t>of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factor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with</a:t>
            </a:r>
            <a:r>
              <a:rPr lang="en-US" altLang="cs-CZ" sz="2200" dirty="0">
                <a:latin typeface="Arial" panose="020B0604020202020204" pitchFamily="34" charset="0"/>
              </a:rPr>
              <a:t> fixed supply (it can also be labor - </a:t>
            </a:r>
            <a:r>
              <a:rPr lang="en-US" altLang="cs-CZ" sz="2200" dirty="0" err="1">
                <a:latin typeface="Arial" panose="020B0604020202020204" pitchFamily="34" charset="0"/>
              </a:rPr>
              <a:t>eg</a:t>
            </a:r>
            <a:r>
              <a:rPr lang="en-US" altLang="cs-CZ" sz="2200" dirty="0">
                <a:latin typeface="Arial" panose="020B0604020202020204" pitchFamily="34" charset="0"/>
              </a:rPr>
              <a:t>. extraordinary singers, sportsmen ...)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The amount of rent is determined </a:t>
            </a:r>
            <a:r>
              <a:rPr lang="cs-CZ" altLang="cs-CZ" sz="2200" dirty="0">
                <a:latin typeface="Arial" panose="020B0604020202020204" pitchFamily="34" charset="0"/>
              </a:rPr>
              <a:t>by </a:t>
            </a:r>
            <a:r>
              <a:rPr lang="en-US" altLang="cs-CZ" sz="2200" dirty="0">
                <a:latin typeface="Arial" panose="020B0604020202020204" pitchFamily="34" charset="0"/>
              </a:rPr>
              <a:t>the rate of land rent and the amount of leased land.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Land rent can arise </a:t>
            </a:r>
            <a:r>
              <a:rPr lang="cs-CZ" altLang="cs-CZ" sz="2200" dirty="0">
                <a:latin typeface="Arial" panose="020B0604020202020204" pitchFamily="34" charset="0"/>
              </a:rPr>
              <a:t>by</a:t>
            </a:r>
            <a:r>
              <a:rPr lang="en-US" altLang="cs-CZ" sz="2200" dirty="0">
                <a:latin typeface="Arial" panose="020B0604020202020204" pitchFamily="34" charset="0"/>
              </a:rPr>
              <a:t>:</a:t>
            </a:r>
          </a:p>
          <a:p>
            <a:pPr marL="1028700" lvl="1" algn="just">
              <a:spcBef>
                <a:spcPct val="0"/>
              </a:spcBef>
              <a:defRPr/>
            </a:pPr>
            <a:r>
              <a:rPr lang="cs-CZ" altLang="cs-CZ" sz="2000" dirty="0" err="1">
                <a:latin typeface="Arial" panose="020B0604020202020204" pitchFamily="34" charset="0"/>
              </a:rPr>
              <a:t>Cultivation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of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particular crop</a:t>
            </a:r>
          </a:p>
          <a:p>
            <a:pPr marL="1028700" lvl="1" algn="just">
              <a:spcBef>
                <a:spcPct val="0"/>
              </a:spcBef>
              <a:defRPr/>
            </a:pPr>
            <a:r>
              <a:rPr lang="cs-CZ" altLang="cs-CZ" sz="2000" dirty="0">
                <a:latin typeface="Arial" panose="020B0604020202020204" pitchFamily="34" charset="0"/>
              </a:rPr>
              <a:t>M</a:t>
            </a:r>
            <a:r>
              <a:rPr lang="en-US" altLang="cs-CZ" sz="2000" dirty="0" err="1">
                <a:latin typeface="Arial" panose="020B0604020202020204" pitchFamily="34" charset="0"/>
              </a:rPr>
              <a:t>ining</a:t>
            </a:r>
            <a:r>
              <a:rPr lang="en-US" altLang="cs-CZ" sz="2000" dirty="0">
                <a:latin typeface="Arial" panose="020B0604020202020204" pitchFamily="34" charset="0"/>
              </a:rPr>
              <a:t> of raw materials</a:t>
            </a:r>
          </a:p>
          <a:p>
            <a:pPr marL="1028700" lvl="1" algn="just">
              <a:spcBef>
                <a:spcPct val="0"/>
              </a:spcBef>
              <a:defRPr/>
            </a:pPr>
            <a:r>
              <a:rPr lang="cs-CZ" altLang="cs-CZ" sz="2000" dirty="0">
                <a:latin typeface="Arial" panose="020B0604020202020204" pitchFamily="34" charset="0"/>
              </a:rPr>
              <a:t>R</a:t>
            </a:r>
            <a:r>
              <a:rPr lang="en-US" altLang="cs-CZ" sz="2000" dirty="0" err="1">
                <a:latin typeface="Arial" panose="020B0604020202020204" pitchFamily="34" charset="0"/>
              </a:rPr>
              <a:t>ental</a:t>
            </a:r>
            <a:r>
              <a:rPr lang="en-US" altLang="cs-CZ" sz="2000" dirty="0">
                <a:latin typeface="Arial" panose="020B0604020202020204" pitchFamily="34" charset="0"/>
              </a:rPr>
              <a:t> of building land</a:t>
            </a:r>
            <a:endParaRPr lang="en-US" altLang="cs-CZ" sz="2000" dirty="0">
              <a:latin typeface="Arial" panose="020B0604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629364" y="1207660"/>
            <a:ext cx="24432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>
                <a:latin typeface="Arial" panose="020B0604020202020204" pitchFamily="34" charset="0"/>
              </a:rPr>
              <a:t>LAND MARKET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013" y="5281781"/>
            <a:ext cx="581896" cy="22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51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55082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MARKET OF PRODUCTION </a:t>
            </a:r>
            <a:r>
              <a:rPr lang="en-US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FACTOR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</a:t>
            </a:r>
            <a:endParaRPr lang="en-US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  <a:p>
            <a:pPr lvl="0">
              <a:defRPr/>
            </a:pPr>
            <a:endParaRPr lang="cs-CZ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326219" y="1207660"/>
            <a:ext cx="50495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>
                <a:latin typeface="Arial" panose="020B0604020202020204" pitchFamily="34" charset="0"/>
              </a:rPr>
              <a:t>LAND MARKET AND LAND RENT</a:t>
            </a:r>
            <a:endParaRPr lang="en-US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108551" y="2173796"/>
            <a:ext cx="34274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cs-CZ" altLang="cs-CZ" sz="2000" b="1" dirty="0">
                <a:latin typeface="Arial" panose="020B0604020202020204" pitchFamily="34" charset="0"/>
              </a:rPr>
              <a:t>Land rent </a:t>
            </a:r>
            <a:r>
              <a:rPr lang="cs-CZ" altLang="cs-CZ" sz="2000" dirty="0">
                <a:latin typeface="Arial" panose="020B0604020202020204" pitchFamily="34" charset="0"/>
              </a:rPr>
              <a:t>– </a:t>
            </a:r>
            <a:r>
              <a:rPr lang="cs-CZ" altLang="cs-CZ" sz="2000" dirty="0" err="1">
                <a:latin typeface="Arial" panose="020B0604020202020204" pitchFamily="34" charset="0"/>
              </a:rPr>
              <a:t>periodical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payment</a:t>
            </a:r>
            <a:r>
              <a:rPr lang="cs-CZ" altLang="cs-CZ" sz="2000" dirty="0">
                <a:latin typeface="Arial" panose="020B0604020202020204" pitchFamily="34" charset="0"/>
              </a:rPr>
              <a:t> by a </a:t>
            </a:r>
            <a:r>
              <a:rPr lang="cs-CZ" altLang="cs-CZ" sz="2000" dirty="0" err="1">
                <a:latin typeface="Arial" panose="020B0604020202020204" pitchFamily="34" charset="0"/>
              </a:rPr>
              <a:t>landuser</a:t>
            </a:r>
            <a:r>
              <a:rPr lang="cs-CZ" altLang="cs-CZ" sz="2000" dirty="0">
                <a:latin typeface="Arial" panose="020B0604020202020204" pitchFamily="34" charset="0"/>
              </a:rPr>
              <a:t> to a </a:t>
            </a:r>
            <a:r>
              <a:rPr lang="cs-CZ" altLang="cs-CZ" sz="2000" dirty="0" err="1">
                <a:latin typeface="Arial" panose="020B0604020202020204" pitchFamily="34" charset="0"/>
              </a:rPr>
              <a:t>landowner</a:t>
            </a:r>
            <a:endParaRPr lang="en-GB" sz="2000" dirty="0"/>
          </a:p>
        </p:txBody>
      </p:sp>
      <p:pic>
        <p:nvPicPr>
          <p:cNvPr id="11" name="Zástupný symbol pro obsah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9011" y="2038657"/>
            <a:ext cx="5111750" cy="383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55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55082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MARKET OF PRODUCTION </a:t>
            </a:r>
            <a:r>
              <a:rPr lang="en-US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FACTOR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</a:t>
            </a:r>
            <a:endParaRPr lang="en-US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  <a:p>
            <a:pPr lvl="0">
              <a:defRPr/>
            </a:pPr>
            <a:endParaRPr lang="cs-CZ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752669" y="1790733"/>
            <a:ext cx="10574693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0"/>
              </a:spcBef>
              <a:defRPr/>
            </a:pPr>
            <a:r>
              <a:rPr lang="en-US" altLang="cs-CZ" sz="2200" b="1" dirty="0">
                <a:latin typeface="Arial" panose="020B0604020202020204" pitchFamily="34" charset="0"/>
              </a:rPr>
              <a:t>Perfect competitive </a:t>
            </a:r>
            <a:r>
              <a:rPr lang="cs-CZ" altLang="cs-CZ" sz="2200" b="1" dirty="0" err="1">
                <a:latin typeface="Arial" panose="020B0604020202020204" pitchFamily="34" charset="0"/>
              </a:rPr>
              <a:t>labour</a:t>
            </a:r>
            <a:r>
              <a:rPr lang="en-US" altLang="cs-CZ" sz="2200" b="1" dirty="0">
                <a:latin typeface="Arial" panose="020B0604020202020204" pitchFamily="34" charset="0"/>
              </a:rPr>
              <a:t> market</a:t>
            </a:r>
            <a:r>
              <a:rPr lang="en-US" altLang="cs-CZ" sz="2200" dirty="0">
                <a:latin typeface="Arial" panose="020B0604020202020204" pitchFamily="34" charset="0"/>
              </a:rPr>
              <a:t>:</a:t>
            </a:r>
          </a:p>
          <a:p>
            <a:pPr marL="13716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a large number of firms requesting </a:t>
            </a:r>
            <a:r>
              <a:rPr lang="cs-CZ" altLang="cs-CZ" sz="2000" dirty="0" err="1">
                <a:latin typeface="Arial" panose="020B0604020202020204" pitchFamily="34" charset="0"/>
              </a:rPr>
              <a:t>labour</a:t>
            </a:r>
            <a:endParaRPr lang="en-US" altLang="cs-CZ" sz="2000" dirty="0">
              <a:latin typeface="Arial" panose="020B0604020202020204" pitchFamily="34" charset="0"/>
            </a:endParaRPr>
          </a:p>
          <a:p>
            <a:pPr marL="13716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the price of labor (wage rate) </a:t>
            </a:r>
            <a:r>
              <a:rPr lang="cs-CZ" altLang="cs-CZ" sz="2000" dirty="0" err="1">
                <a:latin typeface="Arial" panose="020B0604020202020204" pitchFamily="34" charset="0"/>
              </a:rPr>
              <a:t>is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objective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towards the </a:t>
            </a:r>
            <a:r>
              <a:rPr lang="cs-CZ" altLang="cs-CZ" sz="2000" dirty="0" err="1">
                <a:latin typeface="Arial" panose="020B0604020202020204" pitchFamily="34" charset="0"/>
              </a:rPr>
              <a:t>firm</a:t>
            </a:r>
            <a:r>
              <a:rPr lang="en-US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>
                <a:latin typeface="Arial" panose="020B0604020202020204" pitchFamily="34" charset="0"/>
              </a:rPr>
              <a:t>and </a:t>
            </a:r>
            <a:r>
              <a:rPr lang="cs-CZ" altLang="cs-CZ" sz="2000" dirty="0" err="1">
                <a:latin typeface="Arial" panose="020B0604020202020204" pitchFamily="34" charset="0"/>
              </a:rPr>
              <a:t>is</a:t>
            </a:r>
            <a:r>
              <a:rPr lang="en-US" altLang="cs-CZ" sz="2000" dirty="0">
                <a:latin typeface="Arial" panose="020B0604020202020204" pitchFamily="34" charset="0"/>
              </a:rPr>
              <a:t> given </a:t>
            </a:r>
            <a:r>
              <a:rPr lang="cs-CZ" altLang="cs-CZ" sz="2000" dirty="0">
                <a:latin typeface="Arial" panose="020B0604020202020204" pitchFamily="34" charset="0"/>
              </a:rPr>
              <a:t>by </a:t>
            </a:r>
            <a:r>
              <a:rPr lang="cs-CZ" altLang="cs-CZ" sz="2000" dirty="0" err="1">
                <a:latin typeface="Arial" panose="020B0604020202020204" pitchFamily="34" charset="0"/>
              </a:rPr>
              <a:t>the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market</a:t>
            </a:r>
          </a:p>
          <a:p>
            <a:pPr marL="13716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MFC</a:t>
            </a:r>
            <a:r>
              <a:rPr lang="en-US" altLang="cs-CZ" sz="1400" dirty="0">
                <a:latin typeface="Arial" panose="020B0604020202020204" pitchFamily="34" charset="0"/>
              </a:rPr>
              <a:t>L</a:t>
            </a:r>
            <a:r>
              <a:rPr lang="en-US" altLang="cs-CZ" sz="2000" dirty="0">
                <a:latin typeface="Arial" panose="020B0604020202020204" pitchFamily="34" charset="0"/>
              </a:rPr>
              <a:t> = AFC</a:t>
            </a:r>
            <a:r>
              <a:rPr lang="en-US" altLang="cs-CZ" sz="1400" dirty="0">
                <a:latin typeface="Arial" panose="020B0604020202020204" pitchFamily="34" charset="0"/>
              </a:rPr>
              <a:t>L</a:t>
            </a:r>
            <a:r>
              <a:rPr lang="en-US" altLang="cs-CZ" sz="2000" dirty="0">
                <a:latin typeface="Arial" panose="020B0604020202020204" pitchFamily="34" charset="0"/>
              </a:rPr>
              <a:t> = w</a:t>
            </a:r>
          </a:p>
          <a:p>
            <a:pPr marL="285750" indent="-285750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defRPr/>
            </a:pPr>
            <a:r>
              <a:rPr lang="en-US" altLang="cs-CZ" sz="2200" b="1" dirty="0">
                <a:latin typeface="Arial" panose="020B0604020202020204" pitchFamily="34" charset="0"/>
              </a:rPr>
              <a:t>Imperfect </a:t>
            </a:r>
            <a:r>
              <a:rPr lang="en-US" altLang="cs-CZ" sz="2200" b="1" dirty="0" err="1">
                <a:latin typeface="Arial" panose="020B0604020202020204" pitchFamily="34" charset="0"/>
              </a:rPr>
              <a:t>competi</a:t>
            </a:r>
            <a:r>
              <a:rPr lang="cs-CZ" altLang="cs-CZ" sz="2200" b="1" dirty="0" err="1">
                <a:latin typeface="Arial" panose="020B0604020202020204" pitchFamily="34" charset="0"/>
              </a:rPr>
              <a:t>tive</a:t>
            </a:r>
            <a:r>
              <a:rPr lang="cs-CZ" altLang="cs-CZ" sz="2200" b="1" dirty="0">
                <a:latin typeface="Arial" panose="020B0604020202020204" pitchFamily="34" charset="0"/>
              </a:rPr>
              <a:t> </a:t>
            </a:r>
            <a:r>
              <a:rPr lang="cs-CZ" altLang="cs-CZ" sz="2200" b="1" dirty="0" err="1">
                <a:latin typeface="Arial" panose="020B0604020202020204" pitchFamily="34" charset="0"/>
              </a:rPr>
              <a:t>labour</a:t>
            </a:r>
            <a:r>
              <a:rPr lang="cs-CZ" altLang="cs-CZ" sz="2200" b="1" dirty="0">
                <a:latin typeface="Arial" panose="020B0604020202020204" pitchFamily="34" charset="0"/>
              </a:rPr>
              <a:t> market</a:t>
            </a:r>
            <a:r>
              <a:rPr lang="en-US" altLang="cs-CZ" sz="2200" b="1" dirty="0">
                <a:latin typeface="Arial" panose="020B0604020202020204" pitchFamily="34" charset="0"/>
              </a:rPr>
              <a:t>:</a:t>
            </a:r>
          </a:p>
          <a:p>
            <a:pPr marL="13716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wage rigidities</a:t>
            </a:r>
          </a:p>
          <a:p>
            <a:pPr marL="13716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regulation of wages</a:t>
            </a:r>
            <a:endParaRPr lang="en-GB" altLang="cs-CZ" sz="2000" dirty="0">
              <a:latin typeface="Arial" panose="020B0604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398532" y="1207660"/>
            <a:ext cx="29049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>
                <a:latin typeface="Arial" panose="020B0604020202020204" pitchFamily="34" charset="0"/>
              </a:rPr>
              <a:t>LABOUR</a:t>
            </a:r>
            <a:r>
              <a:rPr lang="cs-CZ" altLang="cs-CZ" sz="2400" b="1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dirty="0">
                <a:latin typeface="Arial" panose="020B0604020202020204" pitchFamily="34" charset="0"/>
              </a:rPr>
              <a:t>MARKET</a:t>
            </a:r>
          </a:p>
        </p:txBody>
      </p:sp>
    </p:spTree>
    <p:extLst>
      <p:ext uri="{BB962C8B-B14F-4D97-AF65-F5344CB8AC3E}">
        <p14:creationId xmlns:p14="http://schemas.microsoft.com/office/powerpoint/2010/main" val="221278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1287</Words>
  <Application>Microsoft Office PowerPoint</Application>
  <PresentationFormat>Širokoúhlá obrazovka</PresentationFormat>
  <Paragraphs>160</Paragraphs>
  <Slides>26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Motiv Office</vt:lpstr>
      <vt:lpstr>Balíček</vt:lpstr>
      <vt:lpstr>MARKET OF PRODUCTION FACTORS: LAND and LABOUR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majerova</cp:lastModifiedBy>
  <cp:revision>110</cp:revision>
  <dcterms:created xsi:type="dcterms:W3CDTF">2016-11-25T20:36:16Z</dcterms:created>
  <dcterms:modified xsi:type="dcterms:W3CDTF">2019-09-11T10:29:46Z</dcterms:modified>
</cp:coreProperties>
</file>