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3" r:id="rId17"/>
    <p:sldId id="352" r:id="rId18"/>
    <p:sldId id="354" r:id="rId19"/>
    <p:sldId id="355" r:id="rId20"/>
    <p:sldId id="356" r:id="rId21"/>
    <p:sldId id="357" r:id="rId22"/>
    <p:sldId id="358" r:id="rId23"/>
    <p:sldId id="359" r:id="rId24"/>
    <p:sldId id="361" r:id="rId25"/>
    <p:sldId id="362" r:id="rId26"/>
    <p:sldId id="360" r:id="rId27"/>
    <p:sldId id="262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973162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TECHNOLOGY CHOICE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</a:t>
            </a: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GB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Ingrid Majerova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Microeconomics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EVS/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710611" y="2197727"/>
                <a:ext cx="10503877" cy="40662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Marginal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product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</a:p>
              <a:p>
                <a:pPr algn="ctr">
                  <a:spcBef>
                    <a:spcPct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altLang="cs-CZ" sz="22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cs-CZ" altLang="cs-CZ" sz="2200" i="1">
                              <a:latin typeface="Cambria Math" panose="02040503050406030204" pitchFamily="18" charset="0"/>
                            </a:rPr>
                            <m:t>𝑇𝑃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altLang="cs-CZ" sz="22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cs-CZ" altLang="cs-CZ" sz="2200" i="1">
                              <a:latin typeface="Cambria Math" panose="02040503050406030204" pitchFamily="18" charset="0"/>
                            </a:rPr>
                            <m:t>𝑃𝐹</m:t>
                          </m:r>
                        </m:den>
                      </m:f>
                    </m:oMath>
                  </m:oMathPara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r>
                  <a:rPr lang="cs-CZ" altLang="cs-CZ" sz="2200" dirty="0" err="1">
                    <a:latin typeface="Arial" panose="020B0604020202020204" pitchFamily="34" charset="0"/>
                  </a:rPr>
                  <a:t>Another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important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variable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– </a:t>
                </a:r>
                <a:r>
                  <a:rPr lang="cs-CZ" altLang="cs-CZ" sz="2200" b="1" dirty="0">
                    <a:latin typeface="Arial" panose="020B0604020202020204" pitchFamily="34" charset="0"/>
                  </a:rPr>
                  <a:t>AVERAGE PRODUCT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AP -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defined as the product produced by every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variable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input</a:t>
                </a: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200" i="1">
                          <a:latin typeface="Cambria Math" panose="02040503050406030204" pitchFamily="18" charset="0"/>
                        </a:rPr>
                        <m:t>𝐴𝑃</m:t>
                      </m:r>
                      <m:r>
                        <a:rPr lang="cs-CZ" altLang="cs-CZ" sz="22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200" i="1">
                              <a:latin typeface="Cambria Math" panose="02040503050406030204" pitchFamily="18" charset="0"/>
                            </a:rPr>
                            <m:t>𝑇𝑃</m:t>
                          </m:r>
                        </m:num>
                        <m:den>
                          <m:r>
                            <a:rPr lang="cs-CZ" altLang="cs-CZ" sz="2200" i="1">
                              <a:latin typeface="Cambria Math" panose="02040503050406030204" pitchFamily="18" charset="0"/>
                            </a:rPr>
                            <m:t>𝑃𝐹</m:t>
                          </m:r>
                        </m:den>
                      </m:f>
                    </m:oMath>
                  </m:oMathPara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T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here is a mutual linkage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between the total, marginal and average product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.</a:t>
                </a:r>
                <a:endParaRPr lang="en-US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11" y="2197727"/>
                <a:ext cx="10503877" cy="4066241"/>
              </a:xfrm>
              <a:prstGeom prst="rect">
                <a:avLst/>
              </a:prstGeom>
              <a:blipFill>
                <a:blip r:embed="rId3"/>
                <a:stretch>
                  <a:fillRect l="-754" t="-900" r="-754" b="-20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/>
          <p:cNvSpPr/>
          <p:nvPr/>
        </p:nvSpPr>
        <p:spPr>
          <a:xfrm>
            <a:off x="4011133" y="1188927"/>
            <a:ext cx="4169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SHORT RUN PRODUCTION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BDD973F-27F6-4926-98B3-C2AC0BE2CC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210348">
            <a:off x="3752517" y="4776500"/>
            <a:ext cx="889570" cy="23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960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127996" y="1150017"/>
            <a:ext cx="4169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SHORT RUN PRODUCTION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BDD973F-27F6-4926-98B3-C2AC0BE2CC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210348">
            <a:off x="6085634" y="2086302"/>
            <a:ext cx="889570" cy="23519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D152E86-B2F5-4BC4-BCE4-134685DEB3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9264" y="1492738"/>
            <a:ext cx="2647582" cy="4769007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3CE4C3A8-9904-4A13-B5F1-48D892275B7B}"/>
              </a:ext>
            </a:extLst>
          </p:cNvPr>
          <p:cNvSpPr/>
          <p:nvPr/>
        </p:nvSpPr>
        <p:spPr>
          <a:xfrm>
            <a:off x="2773755" y="1837750"/>
            <a:ext cx="352448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Total product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Marginal and average product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F498FB7-98AC-49BF-A0B4-98EE4CC29F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210348">
            <a:off x="5972563" y="4706837"/>
            <a:ext cx="889570" cy="23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159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127996" y="1150017"/>
            <a:ext cx="4169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SHORT RUN PRODUCTION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D152E86-B2F5-4BC4-BCE4-134685DEB3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9264" y="1492738"/>
            <a:ext cx="2647582" cy="4769007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3CE4C3A8-9904-4A13-B5F1-48D892275B7B}"/>
              </a:ext>
            </a:extLst>
          </p:cNvPr>
          <p:cNvSpPr/>
          <p:nvPr/>
        </p:nvSpPr>
        <p:spPr>
          <a:xfrm>
            <a:off x="1171963" y="1922331"/>
            <a:ext cx="60316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oint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maximiz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the marginal product (maximum return),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law of diminishing returns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(J. B. Clark)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Point B - maximizing the average product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>
              <a:spcBef>
                <a:spcPct val="0"/>
              </a:spcBef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(a decline in labor productivity) and</a:t>
            </a:r>
          </a:p>
          <a:p>
            <a:pPr>
              <a:spcBef>
                <a:spcPct val="0"/>
              </a:spcBef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between points A and B – </a:t>
            </a: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production stage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Point C - maximizing total production (zero marginal product, average product is maximum)</a:t>
            </a:r>
          </a:p>
          <a:p>
            <a:pPr>
              <a:spcBef>
                <a:spcPct val="0"/>
              </a:spcBef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between points B and C –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production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stage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712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70" y="1790733"/>
            <a:ext cx="1019668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In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long run are </a:t>
            </a:r>
            <a:r>
              <a:rPr lang="cs-CZ" altLang="cs-CZ" sz="2200" dirty="0" err="1">
                <a:latin typeface="Arial" panose="020B0604020202020204" pitchFamily="34" charset="0"/>
              </a:rPr>
              <a:t>all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production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factors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Q = f (K, L)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altLang="cs-CZ" sz="10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P</a:t>
            </a:r>
            <a:r>
              <a:rPr lang="en-US" altLang="cs-CZ" sz="2200" dirty="0" err="1">
                <a:latin typeface="Arial" panose="020B0604020202020204" pitchFamily="34" charset="0"/>
              </a:rPr>
              <a:t>roduction</a:t>
            </a:r>
            <a:r>
              <a:rPr lang="en-US" altLang="cs-CZ" sz="2200" dirty="0">
                <a:latin typeface="Arial" panose="020B0604020202020204" pitchFamily="34" charset="0"/>
              </a:rPr>
              <a:t> function in the long term measures the maximum volume of production which the firm is able to produce various combinations of inputs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G</a:t>
            </a:r>
            <a:r>
              <a:rPr lang="en-US" altLang="cs-CZ" sz="2200" dirty="0" err="1">
                <a:latin typeface="Arial" panose="020B0604020202020204" pitchFamily="34" charset="0"/>
              </a:rPr>
              <a:t>raphical</a:t>
            </a:r>
            <a:r>
              <a:rPr lang="en-US" altLang="cs-CZ" sz="2200" dirty="0">
                <a:latin typeface="Arial" panose="020B0604020202020204" pitchFamily="34" charset="0"/>
              </a:rPr>
              <a:t> representation </a:t>
            </a:r>
            <a:r>
              <a:rPr lang="cs-CZ" altLang="cs-CZ" sz="2200" b="1" dirty="0">
                <a:latin typeface="Arial" panose="020B0604020202020204" pitchFamily="34" charset="0"/>
              </a:rPr>
              <a:t>ISOQUANT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</a:t>
            </a:r>
            <a:r>
              <a:rPr lang="cs-CZ" altLang="cs-CZ" sz="2200" dirty="0">
                <a:latin typeface="Arial" panose="020B0604020202020204" pitchFamily="34" charset="0"/>
              </a:rPr>
              <a:t>ISOPRODUCT</a:t>
            </a:r>
            <a:r>
              <a:rPr lang="en-US" altLang="cs-CZ" sz="2200" dirty="0">
                <a:latin typeface="Arial" panose="020B0604020202020204" pitchFamily="34" charset="0"/>
              </a:rPr>
              <a:t> CURVE IQ)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IQ represents a certain level of production and shows all possible combinations of two inputs that can be used to achieve a given output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    </a:t>
            </a:r>
            <a:r>
              <a:rPr lang="cs-CZ" altLang="cs-CZ" sz="2200" b="1" dirty="0">
                <a:latin typeface="Arial" panose="020B0604020202020204" pitchFamily="34" charset="0"/>
              </a:rPr>
              <a:t>ISOQUANT MAP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253946" y="1204558"/>
            <a:ext cx="3980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>
                <a:latin typeface="Arial" panose="020B0604020202020204" pitchFamily="34" charset="0"/>
              </a:rPr>
              <a:t>LONG RUN PRODUCTION</a:t>
            </a:r>
            <a:endParaRPr lang="en-GB" altLang="cs-CZ" b="1" dirty="0">
              <a:latin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2867" y="2539921"/>
            <a:ext cx="581896" cy="227179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DD898796-867F-445A-AF57-768CE2D9B8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805" y="5357367"/>
            <a:ext cx="581896" cy="227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134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253946" y="1204558"/>
            <a:ext cx="3980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>
                <a:latin typeface="Arial" panose="020B0604020202020204" pitchFamily="34" charset="0"/>
              </a:rPr>
              <a:t>LONG RUN PRODUCTION</a:t>
            </a:r>
            <a:endParaRPr lang="en-GB" altLang="cs-CZ" b="1" dirty="0">
              <a:latin typeface="Arial" panose="020B0604020202020204" pitchFamily="34" charset="0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E8AE26E-9EAB-487F-A08E-9428EA7EB3DE}"/>
              </a:ext>
            </a:extLst>
          </p:cNvPr>
          <p:cNvSpPr/>
          <p:nvPr/>
        </p:nvSpPr>
        <p:spPr>
          <a:xfrm>
            <a:off x="1290045" y="1744098"/>
            <a:ext cx="92060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>
                <a:latin typeface="Arial" panose="020B0604020202020204" pitchFamily="34" charset="0"/>
              </a:rPr>
              <a:t>ISOQUANT    						ISOQUANT MAP            </a:t>
            </a: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Zástupný symbol pro obsah 2">
            <a:extLst>
              <a:ext uri="{FF2B5EF4-FFF2-40B4-BE49-F238E27FC236}">
                <a16:creationId xmlns:a16="http://schemas.microsoft.com/office/drawing/2014/main" id="{6078AC48-9A75-4689-9520-E3ED674FD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0045" y="2405385"/>
            <a:ext cx="4081600" cy="3090354"/>
          </a:xfrm>
          <a:prstGeom prst="rect">
            <a:avLst/>
          </a:prstGeom>
        </p:spPr>
      </p:pic>
      <p:pic>
        <p:nvPicPr>
          <p:cNvPr id="11" name="Zástupný symbol pro obsah 4">
            <a:extLst>
              <a:ext uri="{FF2B5EF4-FFF2-40B4-BE49-F238E27FC236}">
                <a16:creationId xmlns:a16="http://schemas.microsoft.com/office/drawing/2014/main" id="{8950734C-D481-4BE2-9558-B4AA589D4D8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6043"/>
          <a:stretch/>
        </p:blipFill>
        <p:spPr>
          <a:xfrm>
            <a:off x="6957384" y="2405385"/>
            <a:ext cx="3438144" cy="324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748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76116" y="1959779"/>
            <a:ext cx="101966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TECHNICAL SUBSTITUTION</a:t>
            </a:r>
            <a:endParaRPr lang="en-US" altLang="cs-CZ" sz="2200" b="1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produces some production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en-US" altLang="cs-CZ" sz="2200" dirty="0">
                <a:latin typeface="Arial" panose="020B0604020202020204" pitchFamily="34" charset="0"/>
              </a:rPr>
              <a:t> various techniques - various combinations of labor and capital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If there is one production technology, production factors are </a:t>
            </a:r>
            <a:r>
              <a:rPr lang="cs-CZ" altLang="cs-CZ" sz="2200" b="1" dirty="0">
                <a:latin typeface="Arial" panose="020B0604020202020204" pitchFamily="34" charset="0"/>
              </a:rPr>
              <a:t>COMPLEMENTS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(usually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en-US" altLang="cs-CZ" sz="2200" dirty="0">
                <a:latin typeface="Arial" panose="020B0604020202020204" pitchFamily="34" charset="0"/>
              </a:rPr>
              <a:t>short </a:t>
            </a:r>
            <a:r>
              <a:rPr lang="cs-CZ" altLang="cs-CZ" sz="2200" dirty="0">
                <a:latin typeface="Arial" panose="020B0604020202020204" pitchFamily="34" charset="0"/>
              </a:rPr>
              <a:t>run</a:t>
            </a:r>
            <a:r>
              <a:rPr lang="en-US" altLang="cs-CZ" sz="2200" dirty="0">
                <a:latin typeface="Arial" panose="020B0604020202020204" pitchFamily="34" charset="0"/>
              </a:rPr>
              <a:t>)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the long run </a:t>
            </a:r>
            <a:r>
              <a:rPr lang="cs-CZ" altLang="cs-CZ" sz="2200" dirty="0" err="1">
                <a:latin typeface="Arial" panose="020B0604020202020204" pitchFamily="34" charset="0"/>
              </a:rPr>
              <a:t>we</a:t>
            </a:r>
            <a:r>
              <a:rPr lang="en-US" altLang="cs-CZ" sz="2200" dirty="0">
                <a:latin typeface="Arial" panose="020B0604020202020204" pitchFamily="34" charset="0"/>
              </a:rPr>
              <a:t> can always find a combination of inputs and they are </a:t>
            </a:r>
            <a:r>
              <a:rPr lang="cs-CZ" altLang="cs-CZ" sz="2200" b="1" dirty="0">
                <a:latin typeface="Arial" panose="020B0604020202020204" pitchFamily="34" charset="0"/>
              </a:rPr>
              <a:t>SUBSTITUTES</a:t>
            </a:r>
            <a:endParaRPr lang="en-US" altLang="cs-CZ" sz="2200" b="1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253946" y="1204558"/>
            <a:ext cx="3980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>
                <a:latin typeface="Arial" panose="020B0604020202020204" pitchFamily="34" charset="0"/>
              </a:rPr>
              <a:t>LONG RUN PRODUCTION</a:t>
            </a:r>
            <a:endParaRPr lang="en-GB" altLang="cs-CZ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436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776116" y="1959779"/>
                <a:ext cx="10196684" cy="36783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bigger the firm, the greater the possibility of substitution</a:t>
                </a:r>
              </a:p>
              <a:p>
                <a:pPr marL="342900" indent="-342900" algn="just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ratio at which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mutually substitution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production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factor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occurred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            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           </a:t>
                </a:r>
                <a:r>
                  <a:rPr lang="cs-CZ" altLang="cs-CZ" sz="2200" b="1" dirty="0">
                    <a:latin typeface="Arial" panose="020B0604020202020204" pitchFamily="34" charset="0"/>
                  </a:rPr>
                  <a:t>RATE OF TECHNICAL SUBSTITUTION</a:t>
                </a:r>
                <a:endParaRPr lang="en-US" altLang="cs-CZ" sz="2200" b="1" dirty="0">
                  <a:latin typeface="Arial" panose="020B0604020202020204" pitchFamily="34" charset="0"/>
                </a:endParaRPr>
              </a:p>
              <a:p>
                <a:pPr marL="342900" indent="-342900" algn="just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ratio at which one unit is replaced by another entry input so that production remained unchanged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    </a:t>
                </a:r>
                <a:r>
                  <a:rPr lang="cs-CZ" altLang="cs-CZ" sz="2200" b="1" dirty="0">
                    <a:latin typeface="Arial" panose="020B0604020202020204" pitchFamily="34" charset="0"/>
                  </a:rPr>
                  <a:t>MARGINAL RATE OF TECHNICAL SUBSTITUTION</a:t>
                </a:r>
              </a:p>
              <a:p>
                <a:pPr marL="342900" indent="-342900" algn="just">
                  <a:spcBef>
                    <a:spcPct val="0"/>
                  </a:spcBef>
                  <a:defRPr/>
                </a:pPr>
                <a:endParaRPr lang="cs-CZ" altLang="cs-CZ" sz="2200" b="1" dirty="0">
                  <a:latin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14:m>
                  <m:oMath xmlns:m="http://schemas.openxmlformats.org/officeDocument/2006/math">
                    <m:r>
                      <a:rPr lang="cs-CZ" altLang="cs-CZ" sz="2400" b="1" i="1">
                        <a:latin typeface="Cambria Math" panose="02040503050406030204" pitchFamily="18" charset="0"/>
                      </a:rPr>
                      <m:t>𝑴𝑹𝑻𝑺</m:t>
                    </m:r>
                    <m:r>
                      <a:rPr lang="cs-CZ" altLang="cs-CZ" sz="2400" b="1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altLang="cs-CZ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altLang="cs-CZ" sz="2400" b="1"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cs-CZ" altLang="cs-CZ" sz="2400" b="1" i="1">
                            <a:latin typeface="Cambria Math" panose="02040503050406030204" pitchFamily="18" charset="0"/>
                          </a:rPr>
                          <m:t>𝑲</m:t>
                        </m:r>
                      </m:num>
                      <m:den>
                        <m:r>
                          <a:rPr lang="el-GR" altLang="cs-CZ" sz="2400" b="1"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cs-CZ" altLang="cs-CZ" sz="2400" b="1" i="1">
                            <a:latin typeface="Cambria Math" panose="02040503050406030204" pitchFamily="18" charset="0"/>
                          </a:rPr>
                          <m:t>𝑳</m:t>
                        </m:r>
                      </m:den>
                    </m:f>
                  </m:oMath>
                </a14:m>
                <a:r>
                  <a:rPr lang="cs-CZ" altLang="cs-CZ" sz="2400" b="1" dirty="0"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b="1" i="1">
                            <a:latin typeface="Cambria Math" panose="02040503050406030204" pitchFamily="18" charset="0"/>
                          </a:rPr>
                          <m:t>𝑴𝑷𝒍</m:t>
                        </m:r>
                      </m:num>
                      <m:den>
                        <m:r>
                          <a:rPr lang="cs-CZ" altLang="cs-CZ" sz="2400" b="1" i="1">
                            <a:latin typeface="Cambria Math" panose="02040503050406030204" pitchFamily="18" charset="0"/>
                          </a:rPr>
                          <m:t>𝑴𝑷𝒌</m:t>
                        </m:r>
                      </m:den>
                    </m:f>
                  </m:oMath>
                </a14:m>
                <a:endParaRPr lang="en-US" altLang="cs-CZ" sz="2400" b="1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16" y="1959779"/>
                <a:ext cx="10196684" cy="3678379"/>
              </a:xfrm>
              <a:prstGeom prst="rect">
                <a:avLst/>
              </a:prstGeom>
              <a:blipFill>
                <a:blip r:embed="rId3"/>
                <a:stretch>
                  <a:fillRect l="-777" t="-828" r="-717" b="-4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/>
          <p:cNvSpPr/>
          <p:nvPr/>
        </p:nvSpPr>
        <p:spPr>
          <a:xfrm>
            <a:off x="4253946" y="1204558"/>
            <a:ext cx="3980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>
                <a:latin typeface="Arial" panose="020B0604020202020204" pitchFamily="34" charset="0"/>
              </a:rPr>
              <a:t>LONG RUN PRODUCTION</a:t>
            </a:r>
            <a:endParaRPr lang="en-GB" altLang="cs-CZ" b="1" dirty="0">
              <a:latin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175DF61-7307-4EFE-B7D6-8167D28BD1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210348">
            <a:off x="4432311" y="4066675"/>
            <a:ext cx="889570" cy="23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65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253946" y="1204558"/>
            <a:ext cx="3980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>
                <a:latin typeface="Arial" panose="020B0604020202020204" pitchFamily="34" charset="0"/>
              </a:rPr>
              <a:t>LONG RUN PRODUCTION</a:t>
            </a:r>
            <a:endParaRPr lang="en-GB" altLang="cs-CZ" b="1" dirty="0">
              <a:latin typeface="Arial" panose="020B0604020202020204" pitchFamily="34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4A5D63A-E97D-4B6F-8E0C-85B93F4EA578}"/>
              </a:ext>
            </a:extLst>
          </p:cNvPr>
          <p:cNvSpPr/>
          <p:nvPr/>
        </p:nvSpPr>
        <p:spPr>
          <a:xfrm>
            <a:off x="1633158" y="2114749"/>
            <a:ext cx="42049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MRTS gives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curve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characteristic shape - if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increasingly substitute one input to other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MRTS increases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MRTS at each point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isoquant  is given by the slope of the tangent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isoquant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at this point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Zástupný symbol pro obsah 2">
            <a:extLst>
              <a:ext uri="{FF2B5EF4-FFF2-40B4-BE49-F238E27FC236}">
                <a16:creationId xmlns:a16="http://schemas.microsoft.com/office/drawing/2014/main" id="{1734F005-309A-4FE9-8E5D-E49F9E0A6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8799" y="1871754"/>
            <a:ext cx="3765177" cy="376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030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76116" y="1959779"/>
            <a:ext cx="101966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>
                <a:latin typeface="Arial" panose="020B0604020202020204" pitchFamily="34" charset="0"/>
              </a:rPr>
              <a:t>main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target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the firm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 </a:t>
            </a:r>
            <a:r>
              <a:rPr lang="cs-CZ" altLang="cs-CZ" sz="2200" b="1" dirty="0">
                <a:latin typeface="Arial" panose="020B0604020202020204" pitchFamily="34" charset="0"/>
              </a:rPr>
              <a:t>PROFIT MAXIMIZATION</a:t>
            </a:r>
          </a:p>
          <a:p>
            <a:pPr algn="just">
              <a:spcBef>
                <a:spcPct val="0"/>
              </a:spcBef>
              <a:defRPr/>
            </a:pPr>
            <a:endParaRPr lang="cs-CZ" altLang="cs-CZ" sz="10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      </a:t>
            </a:r>
            <a:r>
              <a:rPr lang="en-US" altLang="cs-CZ" sz="2200" dirty="0">
                <a:latin typeface="Arial" panose="020B0604020202020204" pitchFamily="34" charset="0"/>
              </a:rPr>
              <a:t>the largest production output at least cost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total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(</a:t>
            </a:r>
            <a:r>
              <a:rPr lang="en-US" altLang="cs-CZ" sz="2200" dirty="0">
                <a:latin typeface="Arial" panose="020B0604020202020204" pitchFamily="34" charset="0"/>
              </a:rPr>
              <a:t>TC</a:t>
            </a:r>
            <a:r>
              <a:rPr lang="cs-CZ" altLang="cs-CZ" sz="2200" dirty="0">
                <a:latin typeface="Arial" panose="020B0604020202020204" pitchFamily="34" charset="0"/>
              </a:rPr>
              <a:t>)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are dependent on the volume of output and input prices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M</a:t>
            </a:r>
            <a:r>
              <a:rPr lang="en-US" altLang="cs-CZ" sz="2200" b="1" dirty="0" err="1">
                <a:latin typeface="Arial" panose="020B0604020202020204" pitchFamily="34" charset="0"/>
              </a:rPr>
              <a:t>athematical</a:t>
            </a:r>
            <a:r>
              <a:rPr lang="en-US" altLang="cs-CZ" sz="2200" b="1" dirty="0">
                <a:latin typeface="Arial" panose="020B0604020202020204" pitchFamily="34" charset="0"/>
              </a:rPr>
              <a:t> expression</a:t>
            </a:r>
          </a:p>
          <a:p>
            <a:pPr algn="ctr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TC = </a:t>
            </a:r>
            <a:r>
              <a:rPr lang="cs-CZ" altLang="cs-CZ" sz="2200" dirty="0" err="1">
                <a:latin typeface="Arial" panose="020B0604020202020204" pitchFamily="34" charset="0"/>
              </a:rPr>
              <a:t>pL</a:t>
            </a:r>
            <a:r>
              <a:rPr lang="cs-CZ" altLang="cs-CZ" sz="2200" dirty="0">
                <a:latin typeface="Arial" panose="020B0604020202020204" pitchFamily="34" charset="0"/>
              </a:rPr>
              <a:t> x L + </a:t>
            </a:r>
            <a:r>
              <a:rPr lang="cs-CZ" altLang="cs-CZ" sz="2200" dirty="0" err="1">
                <a:latin typeface="Arial" panose="020B0604020202020204" pitchFamily="34" charset="0"/>
              </a:rPr>
              <a:t>pK</a:t>
            </a:r>
            <a:r>
              <a:rPr lang="cs-CZ" altLang="cs-CZ" sz="2200" dirty="0">
                <a:latin typeface="Arial" panose="020B0604020202020204" pitchFamily="34" charset="0"/>
              </a:rPr>
              <a:t> x K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G</a:t>
            </a:r>
            <a:r>
              <a:rPr lang="en-US" altLang="cs-CZ" sz="2200" b="1" dirty="0" err="1">
                <a:latin typeface="Arial" panose="020B0604020202020204" pitchFamily="34" charset="0"/>
              </a:rPr>
              <a:t>raphic</a:t>
            </a:r>
            <a:r>
              <a:rPr lang="cs-CZ" altLang="cs-CZ" sz="2200" b="1" dirty="0">
                <a:latin typeface="Arial" panose="020B0604020202020204" pitchFamily="34" charset="0"/>
              </a:rPr>
              <a:t>al </a:t>
            </a:r>
            <a:r>
              <a:rPr lang="en-US" altLang="cs-CZ" sz="2200" b="1" dirty="0">
                <a:latin typeface="Arial" panose="020B0604020202020204" pitchFamily="34" charset="0"/>
              </a:rPr>
              <a:t>expression</a:t>
            </a:r>
          </a:p>
          <a:p>
            <a:pPr algn="just">
              <a:spcBef>
                <a:spcPct val="0"/>
              </a:spcBef>
              <a:defRPr/>
            </a:pPr>
            <a:endParaRPr lang="en-US" altLang="cs-CZ" sz="12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 T</a:t>
            </a:r>
            <a:r>
              <a:rPr lang="en-US" altLang="cs-CZ" sz="2200" dirty="0">
                <a:latin typeface="Arial" panose="020B0604020202020204" pitchFamily="34" charset="0"/>
              </a:rPr>
              <a:t>C is </a:t>
            </a:r>
            <a:r>
              <a:rPr lang="cs-CZ" altLang="cs-CZ" sz="2200" dirty="0">
                <a:latin typeface="Arial" panose="020B0604020202020204" pitchFamily="34" charset="0"/>
              </a:rPr>
              <a:t>i</a:t>
            </a:r>
            <a:r>
              <a:rPr lang="en-US" altLang="cs-CZ" sz="2200" dirty="0" err="1">
                <a:latin typeface="Arial" panose="020B0604020202020204" pitchFamily="34" charset="0"/>
              </a:rPr>
              <a:t>socost</a:t>
            </a:r>
            <a:r>
              <a:rPr lang="en-US" altLang="cs-CZ" sz="2200" dirty="0">
                <a:latin typeface="Arial" panose="020B0604020202020204" pitchFamily="34" charset="0"/>
              </a:rPr>
              <a:t> (equal line costs) CL</a:t>
            </a:r>
            <a:endParaRPr lang="cs-CZ" altLang="cs-CZ" sz="22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253946" y="1204558"/>
            <a:ext cx="3980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>
                <a:latin typeface="Arial" panose="020B0604020202020204" pitchFamily="34" charset="0"/>
              </a:rPr>
              <a:t>LONG RUN PRODUCTION</a:t>
            </a:r>
            <a:endParaRPr lang="en-GB" altLang="cs-CZ" b="1" dirty="0">
              <a:latin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175DF61-7307-4EFE-B7D6-8167D28BD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210348">
            <a:off x="1063880" y="2582144"/>
            <a:ext cx="889570" cy="23519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E68D7050-C2B6-4E08-A6A8-2646C82FB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210348">
            <a:off x="3350830" y="4608950"/>
            <a:ext cx="889570" cy="23519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2F42F28D-D4BD-4029-B6C9-2B74CC6D86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210348">
            <a:off x="821037" y="5781209"/>
            <a:ext cx="889570" cy="23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660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253946" y="1204558"/>
            <a:ext cx="3980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>
                <a:latin typeface="Arial" panose="020B0604020202020204" pitchFamily="34" charset="0"/>
              </a:rPr>
              <a:t>LONG RUN PRODUCTION</a:t>
            </a:r>
            <a:endParaRPr lang="en-GB" altLang="cs-CZ" b="1" dirty="0">
              <a:latin typeface="Arial" panose="020B0604020202020204" pitchFamily="34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4A5D63A-E97D-4B6F-8E0C-85B93F4EA578}"/>
              </a:ext>
            </a:extLst>
          </p:cNvPr>
          <p:cNvSpPr/>
          <p:nvPr/>
        </p:nvSpPr>
        <p:spPr>
          <a:xfrm>
            <a:off x="1633158" y="2114749"/>
            <a:ext cx="420493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combinations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inputs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producer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amount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input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prices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isocosts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farther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origin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costs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Zástupný symbol pro obsah 5">
            <a:extLst>
              <a:ext uri="{FF2B5EF4-FFF2-40B4-BE49-F238E27FC236}">
                <a16:creationId xmlns:a16="http://schemas.microsoft.com/office/drawing/2014/main" id="{970996B5-30F0-4505-95F4-F7CBFA72D0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5890" y="2215994"/>
            <a:ext cx="4026844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50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</a:t>
            </a:r>
            <a:r>
              <a:rPr kumimoji="0" lang="en-GB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70" y="1790733"/>
            <a:ext cx="935262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dirty="0">
                <a:latin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</a:rPr>
              <a:t>Existence </a:t>
            </a:r>
            <a:r>
              <a:rPr lang="cs-CZ" altLang="cs-CZ" sz="2000" dirty="0" err="1">
                <a:latin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the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Firm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Technological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Constraints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Short</a:t>
            </a:r>
            <a:r>
              <a:rPr lang="cs-CZ" altLang="cs-CZ" sz="2000" dirty="0">
                <a:latin typeface="Arial" panose="020B0604020202020204" pitchFamily="34" charset="0"/>
              </a:rPr>
              <a:t> Run and Long Run </a:t>
            </a:r>
            <a:r>
              <a:rPr lang="cs-CZ" altLang="cs-CZ" sz="2000" dirty="0" err="1">
                <a:latin typeface="Arial" panose="020B0604020202020204" pitchFamily="34" charset="0"/>
              </a:rPr>
              <a:t>Production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Isoquant</a:t>
            </a:r>
            <a:r>
              <a:rPr lang="cs-CZ" altLang="cs-CZ" sz="2000" dirty="0">
                <a:latin typeface="Arial" panose="020B0604020202020204" pitchFamily="34" charset="0"/>
              </a:rPr>
              <a:t> and </a:t>
            </a:r>
            <a:r>
              <a:rPr lang="cs-CZ" altLang="cs-CZ" sz="2000" dirty="0" err="1">
                <a:latin typeface="Arial" panose="020B0604020202020204" pitchFamily="34" charset="0"/>
              </a:rPr>
              <a:t>Isocost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Firm</a:t>
            </a:r>
            <a:r>
              <a:rPr lang="cs-CZ" altLang="cs-CZ" sz="2000" dirty="0">
                <a:latin typeface="Arial" panose="020B0604020202020204" pitchFamily="34" charset="0"/>
              </a:rPr>
              <a:t> Optimum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945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253946" y="1204558"/>
            <a:ext cx="3980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>
                <a:latin typeface="Arial" panose="020B0604020202020204" pitchFamily="34" charset="0"/>
              </a:rPr>
              <a:t>LONG RUN PRODUCTION</a:t>
            </a:r>
            <a:endParaRPr lang="en-GB" altLang="cs-CZ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A4A5D63A-E97D-4B6F-8E0C-85B93F4EA578}"/>
                  </a:ext>
                </a:extLst>
              </p:cNvPr>
              <p:cNvSpPr/>
              <p:nvPr/>
            </p:nvSpPr>
            <p:spPr>
              <a:xfrm>
                <a:off x="1633157" y="2114749"/>
                <a:ext cx="4939323" cy="41202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Changes  in input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prices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change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the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slope</a:t>
                </a:r>
                <a:r>
                  <a:rPr lang="cs-CZ" sz="2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of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the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isocost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line</a:t>
                </a:r>
              </a:p>
              <a:p>
                <a:pPr marL="285750" indent="-285750">
                  <a:spcBef>
                    <a:spcPct val="0"/>
                  </a:spcBef>
                  <a:buFont typeface="Arial" panose="020B0604020202020204" pitchFamily="34" charset="0"/>
                  <a:buChar char="•"/>
                  <a:defRPr/>
                </a:pPr>
                <a:endParaRPr lang="cs-CZ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>
                  <a:spcBef>
                    <a:spcPct val="0"/>
                  </a:spcBef>
                  <a:buFont typeface="Arial" panose="020B0604020202020204" pitchFamily="34" charset="0"/>
                  <a:buChar char="‒"/>
                  <a:defRPr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</a:t>
                </a:r>
                <a:r>
                  <a:rPr lang="cs-CZ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firm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's ability to replace</a:t>
                </a:r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one factor of production to others in the manufacturing process, so that </a:t>
                </a:r>
                <a:r>
                  <a:rPr lang="cs-CZ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does</a:t>
                </a:r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not change the amount of costs</a:t>
                </a:r>
              </a:p>
              <a:p>
                <a:pPr marL="285750" indent="-285750">
                  <a:spcBef>
                    <a:spcPct val="0"/>
                  </a:spcBef>
                  <a:buFont typeface="Arial" panose="020B0604020202020204" pitchFamily="34" charset="0"/>
                  <a:buChar char="•"/>
                  <a:defRPr/>
                </a:pPr>
                <a:endParaRPr lang="cs-CZ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TC = </a:t>
                </a:r>
                <a:r>
                  <a:rPr lang="en-GB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pL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x L + </a:t>
                </a:r>
                <a:r>
                  <a:rPr lang="en-GB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pK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x K</a:t>
                </a:r>
              </a:p>
              <a:p>
                <a:pPr algn="ctr">
                  <a:spcBef>
                    <a:spcPct val="0"/>
                  </a:spcBef>
                  <a:defRPr/>
                </a:pPr>
                <a:endParaRPr lang="cs-CZ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S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2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Δ</m:t>
                        </m:r>
                        <m:r>
                          <a:rPr lang="cs-CZ" sz="2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sz="22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Δ</m:t>
                        </m:r>
                        <m:r>
                          <a:rPr lang="cs-CZ" sz="2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den>
                    </m:f>
                  </m:oMath>
                </a14:m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𝑃𝑙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𝑃𝑘</m:t>
                        </m:r>
                      </m:den>
                    </m:f>
                  </m:oMath>
                </a14:m>
                <a:endParaRPr lang="en-GB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A4A5D63A-E97D-4B6F-8E0C-85B93F4EA5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157" y="2114749"/>
                <a:ext cx="4939323" cy="4120295"/>
              </a:xfrm>
              <a:prstGeom prst="rect">
                <a:avLst/>
              </a:prstGeom>
              <a:blipFill>
                <a:blip r:embed="rId3"/>
                <a:stretch>
                  <a:fillRect l="-1481" t="-888" r="-1852" b="-1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Zástupný symbol pro obsah 2">
            <a:extLst>
              <a:ext uri="{FF2B5EF4-FFF2-40B4-BE49-F238E27FC236}">
                <a16:creationId xmlns:a16="http://schemas.microsoft.com/office/drawing/2014/main" id="{D5CF82C6-CDEA-47B9-9316-D1FAC8A66E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5714" y="2538716"/>
            <a:ext cx="3849252" cy="2924238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02A738AA-6C4C-4612-B48D-0B258678CD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1096183">
            <a:off x="6257781" y="2789957"/>
            <a:ext cx="889570" cy="23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1817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76116" y="1959779"/>
            <a:ext cx="1019668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We solved the problem: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HOW THE</a:t>
            </a:r>
            <a:r>
              <a:rPr lang="cs-CZ" altLang="cs-CZ" sz="2000" dirty="0">
                <a:latin typeface="Arial" panose="020B0604020202020204" pitchFamily="34" charset="0"/>
              </a:rPr>
              <a:t> FIRM DETERMINES THE</a:t>
            </a:r>
            <a:r>
              <a:rPr lang="en-US" altLang="cs-CZ" sz="2000" dirty="0">
                <a:latin typeface="Arial" panose="020B0604020202020204" pitchFamily="34" charset="0"/>
              </a:rPr>
              <a:t> MOST EFFICIENT PRODUCTION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en-US" altLang="cs-CZ" sz="800" dirty="0">
              <a:latin typeface="Arial" panose="020B0604020202020204" pitchFamily="34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HOW THE FIRM STATES THAT THE </a:t>
            </a:r>
            <a:r>
              <a:rPr lang="en-US" altLang="cs-CZ" sz="2000" dirty="0">
                <a:latin typeface="Arial" panose="020B0604020202020204" pitchFamily="34" charset="0"/>
              </a:rPr>
              <a:t>PRODUCTION</a:t>
            </a:r>
            <a:r>
              <a:rPr lang="cs-CZ" altLang="cs-CZ" sz="2000" dirty="0">
                <a:latin typeface="Arial" panose="020B0604020202020204" pitchFamily="34" charset="0"/>
              </a:rPr>
              <a:t> IS AVAILABLE BY THAT AMOUN</a:t>
            </a:r>
            <a:r>
              <a:rPr lang="en-US" altLang="cs-CZ" sz="2000" dirty="0">
                <a:latin typeface="Arial" panose="020B0604020202020204" pitchFamily="34" charset="0"/>
              </a:rPr>
              <a:t>T OF COSTS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lvl="1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It remains to be solved: how much production will be least expensive?</a:t>
            </a:r>
          </a:p>
          <a:p>
            <a:pPr algn="ctr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b="1" dirty="0">
                <a:latin typeface="Arial" panose="020B0604020202020204" pitchFamily="34" charset="0"/>
              </a:rPr>
              <a:t>FIRM </a:t>
            </a:r>
            <a:r>
              <a:rPr lang="en-US" altLang="cs-CZ" sz="2200" b="1" dirty="0">
                <a:latin typeface="Arial" panose="020B0604020202020204" pitchFamily="34" charset="0"/>
              </a:rPr>
              <a:t>COST OPTIMUM 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If the last monetary unit spent on hire of individual inputs </a:t>
            </a:r>
            <a:r>
              <a:rPr lang="cs-CZ" altLang="cs-CZ" sz="2200" dirty="0" err="1">
                <a:latin typeface="Arial" panose="020B0604020202020204" pitchFamily="34" charset="0"/>
              </a:rPr>
              <a:t>brings</a:t>
            </a:r>
            <a:r>
              <a:rPr lang="en-US" altLang="cs-CZ" sz="2200" dirty="0">
                <a:latin typeface="Arial" panose="020B0604020202020204" pitchFamily="34" charset="0"/>
              </a:rPr>
              <a:t> the same </a:t>
            </a:r>
            <a:r>
              <a:rPr lang="cs-CZ" altLang="cs-CZ" sz="2200" dirty="0" err="1">
                <a:latin typeface="Arial" panose="020B0604020202020204" pitchFamily="34" charset="0"/>
              </a:rPr>
              <a:t>gowth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production.</a:t>
            </a:r>
          </a:p>
        </p:txBody>
      </p:sp>
      <p:sp>
        <p:nvSpPr>
          <p:cNvPr id="2" name="Obdélník 1"/>
          <p:cNvSpPr/>
          <p:nvPr/>
        </p:nvSpPr>
        <p:spPr>
          <a:xfrm>
            <a:off x="5007358" y="1204558"/>
            <a:ext cx="24737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FIRM OPTIMUM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175DF61-7307-4EFE-B7D6-8167D28BD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210348">
            <a:off x="786188" y="2398525"/>
            <a:ext cx="661531" cy="174899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E68D7050-C2B6-4E08-A6A8-2646C82FB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210348">
            <a:off x="775881" y="2923143"/>
            <a:ext cx="671684" cy="177584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2F42F28D-D4BD-4029-B6C9-2B74CC6D86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210348">
            <a:off x="2510822" y="4450248"/>
            <a:ext cx="889570" cy="23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680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776116" y="1959779"/>
                <a:ext cx="10196684" cy="32750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spcBef>
                    <a:spcPct val="0"/>
                  </a:spcBef>
                  <a:defRPr/>
                </a:pPr>
                <a:r>
                  <a:rPr lang="cs-CZ" altLang="cs-CZ" sz="2200" dirty="0" err="1">
                    <a:latin typeface="Arial" panose="020B0604020202020204" pitchFamily="34" charset="0"/>
                  </a:rPr>
                  <a:t>Mathematical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expression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:</a:t>
                </a:r>
              </a:p>
              <a:p>
                <a:pPr marL="342900" indent="-342900" algn="just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200" i="1">
                          <a:latin typeface="Cambria Math" panose="02040503050406030204" pitchFamily="18" charset="0"/>
                        </a:rPr>
                        <m:t>𝑀𝑅𝑇𝑆</m:t>
                      </m:r>
                      <m:r>
                        <a:rPr lang="cs-CZ" altLang="cs-CZ" sz="22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200" i="1">
                              <a:latin typeface="Cambria Math" panose="02040503050406030204" pitchFamily="18" charset="0"/>
                            </a:rPr>
                            <m:t>𝑝𝐿</m:t>
                          </m:r>
                        </m:num>
                        <m:den>
                          <m:r>
                            <a:rPr lang="cs-CZ" altLang="cs-CZ" sz="2200" i="1">
                              <a:latin typeface="Cambria Math" panose="02040503050406030204" pitchFamily="18" charset="0"/>
                            </a:rPr>
                            <m:t>𝑝𝐾</m:t>
                          </m:r>
                        </m:den>
                      </m:f>
                    </m:oMath>
                  </m:oMathPara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i="1">
                            <a:latin typeface="Cambria Math" panose="02040503050406030204" pitchFamily="18" charset="0"/>
                          </a:rPr>
                          <m:t>𝑀𝑃𝑙</m:t>
                        </m:r>
                      </m:num>
                      <m:den>
                        <m:r>
                          <a:rPr lang="cs-CZ" altLang="cs-CZ" sz="2400" i="1">
                            <a:latin typeface="Cambria Math" panose="02040503050406030204" pitchFamily="18" charset="0"/>
                          </a:rPr>
                          <m:t>𝑀𝑃𝑘</m:t>
                        </m:r>
                      </m:den>
                    </m:f>
                  </m:oMath>
                </a14:m>
                <a:r>
                  <a:rPr lang="cs-CZ" altLang="cs-CZ" sz="2400" dirty="0"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i="1">
                            <a:latin typeface="Cambria Math" panose="02040503050406030204" pitchFamily="18" charset="0"/>
                          </a:rPr>
                          <m:t>𝑝𝐿</m:t>
                        </m:r>
                      </m:num>
                      <m:den>
                        <m:r>
                          <a:rPr lang="cs-CZ" altLang="cs-CZ" sz="2400" i="1">
                            <a:latin typeface="Cambria Math" panose="02040503050406030204" pitchFamily="18" charset="0"/>
                          </a:rPr>
                          <m:t>𝑝𝐾</m:t>
                        </m:r>
                      </m:den>
                    </m:f>
                  </m:oMath>
                </a14:m>
                <a:endParaRPr lang="cs-CZ" altLang="cs-CZ" sz="2400" dirty="0">
                  <a:latin typeface="Arial" panose="020B0604020202020204" pitchFamily="34" charset="0"/>
                </a:endParaRPr>
              </a:p>
              <a:p>
                <a:pPr marL="342900" indent="-342900" algn="just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i="1">
                            <a:latin typeface="Cambria Math" panose="02040503050406030204" pitchFamily="18" charset="0"/>
                          </a:rPr>
                          <m:t>𝑀𝑃𝑙</m:t>
                        </m:r>
                      </m:num>
                      <m:den>
                        <m:r>
                          <a:rPr lang="cs-CZ" altLang="cs-CZ" sz="2400" i="1">
                            <a:latin typeface="Cambria Math" panose="02040503050406030204" pitchFamily="18" charset="0"/>
                          </a:rPr>
                          <m:t>𝑝𝐾</m:t>
                        </m:r>
                      </m:den>
                    </m:f>
                  </m:oMath>
                </a14:m>
                <a:r>
                  <a:rPr lang="cs-CZ" altLang="cs-CZ" sz="2400" dirty="0"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i="1">
                            <a:latin typeface="Cambria Math" panose="02040503050406030204" pitchFamily="18" charset="0"/>
                          </a:rPr>
                          <m:t>𝑀𝑃𝑘</m:t>
                        </m:r>
                      </m:num>
                      <m:den>
                        <m:r>
                          <a:rPr lang="cs-CZ" altLang="cs-CZ" sz="2400" i="1">
                            <a:latin typeface="Cambria Math" panose="02040503050406030204" pitchFamily="18" charset="0"/>
                          </a:rPr>
                          <m:t>𝑝𝐾</m:t>
                        </m:r>
                      </m:den>
                    </m:f>
                  </m:oMath>
                </a14:m>
                <a:endParaRPr lang="cs-CZ" altLang="cs-CZ" sz="24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16" y="1959779"/>
                <a:ext cx="10196684" cy="3275064"/>
              </a:xfrm>
              <a:prstGeom prst="rect">
                <a:avLst/>
              </a:prstGeom>
              <a:blipFill>
                <a:blip r:embed="rId3"/>
                <a:stretch>
                  <a:fillRect l="-777" t="-9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/>
          <p:cNvSpPr/>
          <p:nvPr/>
        </p:nvSpPr>
        <p:spPr>
          <a:xfrm>
            <a:off x="5007358" y="1204558"/>
            <a:ext cx="24737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FIRM OPTIMUM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F42F28D-D4BD-4029-B6C9-2B74CC6D86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1401423">
            <a:off x="3206390" y="2707189"/>
            <a:ext cx="889570" cy="23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002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227015" y="1204558"/>
            <a:ext cx="955821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</a:p>
          <a:p>
            <a:pPr algn="ctr">
              <a:spcBef>
                <a:spcPct val="0"/>
              </a:spcBef>
            </a:pPr>
            <a:endParaRPr lang="cs-CZ" altLang="cs-CZ" b="1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cs-CZ" altLang="cs-CZ" sz="2000" b="1" dirty="0" err="1">
                <a:latin typeface="Arial" panose="020B0604020202020204" pitchFamily="34" charset="0"/>
              </a:rPr>
              <a:t>Problem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</a:rPr>
              <a:t>of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</a:rPr>
              <a:t>finding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</a:rPr>
              <a:t>an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</a:rPr>
              <a:t>optimal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</a:rPr>
              <a:t>production</a:t>
            </a:r>
            <a:endParaRPr lang="en-US" altLang="cs-CZ" sz="2000" b="1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endParaRPr lang="en-US" altLang="cs-CZ" sz="1600" b="1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cs-CZ" altLang="cs-CZ" sz="2000" b="1" dirty="0">
                <a:latin typeface="Arial" panose="020B0604020202020204" pitchFamily="34" charset="0"/>
              </a:rPr>
              <a:t>       MINIMIZING OF COSTS                                MAXIMIZING OF PRODUCTION</a:t>
            </a:r>
          </a:p>
        </p:txBody>
      </p:sp>
      <p:pic>
        <p:nvPicPr>
          <p:cNvPr id="12" name="Zástupný symbol pro obsah 2">
            <a:extLst>
              <a:ext uri="{FF2B5EF4-FFF2-40B4-BE49-F238E27FC236}">
                <a16:creationId xmlns:a16="http://schemas.microsoft.com/office/drawing/2014/main" id="{18AFBEB1-36D8-43C7-B053-FBF1711E0E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4677" y="3058662"/>
            <a:ext cx="3492647" cy="2960434"/>
          </a:xfrm>
          <a:prstGeom prst="rect">
            <a:avLst/>
          </a:prstGeom>
        </p:spPr>
      </p:pic>
      <p:pic>
        <p:nvPicPr>
          <p:cNvPr id="13" name="Zástupný symbol pro obsah 5">
            <a:extLst>
              <a:ext uri="{FF2B5EF4-FFF2-40B4-BE49-F238E27FC236}">
                <a16:creationId xmlns:a16="http://schemas.microsoft.com/office/drawing/2014/main" id="{F1E6E1F9-9231-4190-B4E6-76EB1F2DCCD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3190"/>
          <a:stretch/>
        </p:blipFill>
        <p:spPr>
          <a:xfrm>
            <a:off x="6452950" y="2963631"/>
            <a:ext cx="3492647" cy="315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84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72090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227015" y="1204558"/>
            <a:ext cx="9558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EXPANSION PATH</a:t>
            </a:r>
            <a:endParaRPr lang="en-GB" altLang="cs-CZ" b="1" dirty="0">
              <a:latin typeface="Arial" panose="020B0604020202020204" pitchFamily="34" charset="0"/>
            </a:endParaRPr>
          </a:p>
        </p:txBody>
      </p:sp>
      <p:pic>
        <p:nvPicPr>
          <p:cNvPr id="9" name="Zástupný symbol pro obsah 7">
            <a:extLst>
              <a:ext uri="{FF2B5EF4-FFF2-40B4-BE49-F238E27FC236}">
                <a16:creationId xmlns:a16="http://schemas.microsoft.com/office/drawing/2014/main" id="{B05E1495-1282-48B0-A101-1C4698D281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695" t="23182" r="8613"/>
          <a:stretch/>
        </p:blipFill>
        <p:spPr>
          <a:xfrm>
            <a:off x="7375266" y="1501812"/>
            <a:ext cx="3339626" cy="2573818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426B0CBC-425A-4089-BAF0-E0F7B6D26F8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443" t="6145" r="7921" b="11898"/>
          <a:stretch/>
        </p:blipFill>
        <p:spPr>
          <a:xfrm>
            <a:off x="6134326" y="4061294"/>
            <a:ext cx="2793685" cy="1987814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CA4D430A-88AD-4D11-BED9-9C0EC20D916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4869"/>
          <a:stretch/>
        </p:blipFill>
        <p:spPr>
          <a:xfrm>
            <a:off x="8928011" y="3830344"/>
            <a:ext cx="2646575" cy="2408826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221E143C-1287-48EA-92BE-E047371E2840}"/>
              </a:ext>
            </a:extLst>
          </p:cNvPr>
          <p:cNvSpPr/>
          <p:nvPr/>
        </p:nvSpPr>
        <p:spPr>
          <a:xfrm>
            <a:off x="1934892" y="1959778"/>
            <a:ext cx="36218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effiecient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(least-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input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combinations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every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output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EXPANSION PATH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Along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expansion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input-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ratio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constant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equals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MRTS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FF22DA2-09F2-45B2-A9FB-A0C44B0AAB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9242376">
            <a:off x="5622925" y="2864238"/>
            <a:ext cx="1616522" cy="42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5514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76116" y="1959779"/>
            <a:ext cx="1019668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LEP shows how </a:t>
            </a:r>
            <a:r>
              <a:rPr lang="cs-CZ" altLang="cs-CZ" sz="2200" dirty="0">
                <a:latin typeface="Arial" panose="020B0604020202020204" pitchFamily="34" charset="0"/>
              </a:rPr>
              <a:t>t</a:t>
            </a:r>
            <a:r>
              <a:rPr lang="en-US" altLang="cs-CZ" sz="2200" dirty="0">
                <a:latin typeface="Arial" panose="020B0604020202020204" pitchFamily="34" charset="0"/>
              </a:rPr>
              <a:t>he volume output </a:t>
            </a:r>
            <a:r>
              <a:rPr lang="cs-CZ" altLang="cs-CZ" sz="2200" dirty="0" err="1">
                <a:latin typeface="Arial" panose="020B0604020202020204" pitchFamily="34" charset="0"/>
              </a:rPr>
              <a:t>changes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when 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changes leased quantities of inputs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  </a:t>
            </a:r>
            <a:r>
              <a:rPr lang="en-US" altLang="cs-CZ" sz="2200" dirty="0" err="1">
                <a:latin typeface="Arial" panose="020B0604020202020204" pitchFamily="34" charset="0"/>
              </a:rPr>
              <a:t>relat</a:t>
            </a:r>
            <a:r>
              <a:rPr lang="cs-CZ" altLang="cs-CZ" sz="2200" dirty="0">
                <a:latin typeface="Arial" panose="020B0604020202020204" pitchFamily="34" charset="0"/>
              </a:rPr>
              <a:t>ion</a:t>
            </a:r>
            <a:r>
              <a:rPr lang="en-US" altLang="cs-CZ" sz="2200" dirty="0">
                <a:latin typeface="Arial" panose="020B0604020202020204" pitchFamily="34" charset="0"/>
              </a:rPr>
              <a:t> to </a:t>
            </a:r>
            <a:r>
              <a:rPr lang="en-US" altLang="cs-CZ" sz="2200" b="1" dirty="0">
                <a:latin typeface="Arial" panose="020B0604020202020204" pitchFamily="34" charset="0"/>
              </a:rPr>
              <a:t>returns to scale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200" i="1" dirty="0">
                <a:solidFill>
                  <a:srgbClr val="FF0000"/>
                </a:solidFill>
                <a:latin typeface="Arial" panose="020B0604020202020204" pitchFamily="34" charset="0"/>
              </a:rPr>
              <a:t>I</a:t>
            </a:r>
            <a:r>
              <a:rPr lang="en-US" altLang="cs-CZ" sz="2200" i="1" dirty="0" err="1">
                <a:solidFill>
                  <a:srgbClr val="FF0000"/>
                </a:solidFill>
                <a:latin typeface="Arial" panose="020B0604020202020204" pitchFamily="34" charset="0"/>
              </a:rPr>
              <a:t>ncreasing</a:t>
            </a:r>
            <a:r>
              <a:rPr lang="en-US" altLang="cs-CZ" sz="2200" i="1" dirty="0">
                <a:solidFill>
                  <a:srgbClr val="FF0000"/>
                </a:solidFill>
                <a:latin typeface="Arial" panose="020B0604020202020204" pitchFamily="34" charset="0"/>
              </a:rPr>
              <a:t> returns to scale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volume of output grows faster than the amount of inputs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the growth rate of output exceeds the growth rate of total costs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lvl="1" algn="just">
              <a:spcBef>
                <a:spcPct val="0"/>
              </a:spcBef>
              <a:defRPr/>
            </a:pPr>
            <a:endParaRPr lang="en-US" altLang="cs-CZ" sz="1000" b="1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200" i="1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en-US" altLang="cs-CZ" sz="2200" i="1" dirty="0" err="1">
                <a:solidFill>
                  <a:srgbClr val="FF0000"/>
                </a:solidFill>
                <a:latin typeface="Arial" panose="020B0604020202020204" pitchFamily="34" charset="0"/>
              </a:rPr>
              <a:t>onstant</a:t>
            </a:r>
            <a:r>
              <a:rPr lang="en-US" altLang="cs-CZ" sz="2200" i="1" dirty="0">
                <a:solidFill>
                  <a:srgbClr val="FF0000"/>
                </a:solidFill>
                <a:latin typeface="Arial" panose="020B0604020202020204" pitchFamily="34" charset="0"/>
              </a:rPr>
              <a:t> returns to scale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o</a:t>
            </a:r>
            <a:r>
              <a:rPr lang="en-US" altLang="cs-CZ" sz="2000" dirty="0" err="1">
                <a:latin typeface="Arial" panose="020B0604020202020204" pitchFamily="34" charset="0"/>
              </a:rPr>
              <a:t>utput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volume grows at the same rate as the number of inputs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the growth rate of production corresponds to the growth rate of costs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lvl="1" algn="just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200" i="1" dirty="0">
                <a:solidFill>
                  <a:srgbClr val="FF0000"/>
                </a:solidFill>
                <a:latin typeface="Arial" panose="020B0604020202020204" pitchFamily="34" charset="0"/>
              </a:rPr>
              <a:t>D</a:t>
            </a:r>
            <a:r>
              <a:rPr lang="en-US" altLang="cs-CZ" sz="2200" i="1" dirty="0" err="1">
                <a:solidFill>
                  <a:srgbClr val="FF0000"/>
                </a:solidFill>
                <a:latin typeface="Arial" panose="020B0604020202020204" pitchFamily="34" charset="0"/>
              </a:rPr>
              <a:t>ecreasing</a:t>
            </a:r>
            <a:r>
              <a:rPr lang="en-US" altLang="cs-CZ" sz="2200" i="1" dirty="0">
                <a:solidFill>
                  <a:srgbClr val="FF0000"/>
                </a:solidFill>
                <a:latin typeface="Arial" panose="020B0604020202020204" pitchFamily="34" charset="0"/>
              </a:rPr>
              <a:t> returns to scale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volume of output grows more slowly than the number of inputs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the growth rate of production is lower than the growth of costs</a:t>
            </a:r>
            <a:endParaRPr lang="cs-CZ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887436" y="1204558"/>
            <a:ext cx="47135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LONG EXPANSION PATH (LEP)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175DF61-7307-4EFE-B7D6-8167D28BD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210348">
            <a:off x="774415" y="2789957"/>
            <a:ext cx="889570" cy="23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3890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400347" y="1204558"/>
            <a:ext cx="61578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800" b="1" dirty="0">
                <a:latin typeface="Arial" panose="020B0604020202020204" pitchFamily="34" charset="0"/>
              </a:rPr>
              <a:t>LONG EXPANSION PATH</a:t>
            </a:r>
          </a:p>
          <a:p>
            <a:pPr algn="ctr">
              <a:spcBef>
                <a:spcPct val="0"/>
              </a:spcBef>
            </a:pPr>
            <a:endParaRPr lang="cs-CZ" altLang="cs-CZ" sz="800" b="1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altLang="cs-CZ" sz="2000" b="1" dirty="0">
                <a:latin typeface="Arial" panose="020B0604020202020204" pitchFamily="34" charset="0"/>
              </a:rPr>
              <a:t>DIFFERENT SHAPES </a:t>
            </a:r>
            <a:r>
              <a:rPr lang="cs-CZ" altLang="cs-CZ" sz="2000" b="1" dirty="0">
                <a:latin typeface="Arial" panose="020B0604020202020204" pitchFamily="34" charset="0"/>
              </a:rPr>
              <a:t>OF ISOQUANTS</a:t>
            </a:r>
          </a:p>
        </p:txBody>
      </p:sp>
      <p:pic>
        <p:nvPicPr>
          <p:cNvPr id="9" name="Zástupný symbol pro obsah 4">
            <a:extLst>
              <a:ext uri="{FF2B5EF4-FFF2-40B4-BE49-F238E27FC236}">
                <a16:creationId xmlns:a16="http://schemas.microsoft.com/office/drawing/2014/main" id="{C130FE0B-1E1E-4398-B157-6D4846F17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8041" y="3223288"/>
            <a:ext cx="8788880" cy="282748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CC2587F-DFEE-493C-8808-A8D8AEB9F4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8041" y="2418546"/>
            <a:ext cx="8700974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2169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492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END</a:t>
            </a:r>
          </a:p>
        </p:txBody>
      </p:sp>
      <p:sp>
        <p:nvSpPr>
          <p:cNvPr id="2" name="Obdélník 1"/>
          <p:cNvSpPr/>
          <p:nvPr/>
        </p:nvSpPr>
        <p:spPr>
          <a:xfrm>
            <a:off x="3653536" y="3244334"/>
            <a:ext cx="4884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>
              <a:spcBef>
                <a:spcPct val="0"/>
              </a:spcBef>
              <a:defRPr/>
            </a:pPr>
            <a:r>
              <a:rPr lang="cs-CZ" altLang="cs-CZ" dirty="0">
                <a:latin typeface="Arial" panose="020B0604020202020204" pitchFamily="34" charset="0"/>
              </a:rPr>
              <a:t>THANK YOU FOR YOUR ATTENTION . . . </a:t>
            </a:r>
            <a:endParaRPr lang="en-GB" altLang="cs-CZ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70" y="1790733"/>
            <a:ext cx="1019668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Consumers in the market of goods and services</a:t>
            </a:r>
          </a:p>
          <a:p>
            <a:pPr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        formation of demand in this market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Subject</a:t>
            </a:r>
            <a:r>
              <a:rPr lang="en-US" altLang="cs-CZ" sz="2200" dirty="0">
                <a:latin typeface="Arial" panose="020B0604020202020204" pitchFamily="34" charset="0"/>
              </a:rPr>
              <a:t> which creates the main part of the supply on the market products and services </a:t>
            </a:r>
            <a:r>
              <a:rPr lang="cs-CZ" altLang="cs-CZ" sz="2200" dirty="0">
                <a:latin typeface="Arial" panose="020B0604020202020204" pitchFamily="34" charset="0"/>
              </a:rPr>
              <a:t>    </a:t>
            </a:r>
            <a:r>
              <a:rPr lang="cs-CZ" altLang="cs-CZ" sz="2200" b="1" dirty="0">
                <a:latin typeface="Arial" panose="020B0604020202020204" pitchFamily="34" charset="0"/>
              </a:rPr>
              <a:t>FIRM</a:t>
            </a: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C</a:t>
            </a:r>
            <a:r>
              <a:rPr lang="en-US" altLang="cs-CZ" sz="2200" dirty="0" err="1">
                <a:latin typeface="Arial" panose="020B0604020202020204" pitchFamily="34" charset="0"/>
              </a:rPr>
              <a:t>auses</a:t>
            </a:r>
            <a:r>
              <a:rPr lang="en-US" altLang="cs-CZ" sz="2200" dirty="0">
                <a:latin typeface="Arial" panose="020B0604020202020204" pitchFamily="34" charset="0"/>
              </a:rPr>
              <a:t> of the existence of 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:</a:t>
            </a: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benefits of teamwork</a:t>
            </a: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r</a:t>
            </a:r>
            <a:r>
              <a:rPr lang="en-US" altLang="cs-CZ" sz="2000" dirty="0">
                <a:latin typeface="Arial" panose="020B0604020202020204" pitchFamily="34" charset="0"/>
              </a:rPr>
              <a:t>educ</a:t>
            </a:r>
            <a:r>
              <a:rPr lang="cs-CZ" altLang="cs-CZ" sz="2000" dirty="0" err="1">
                <a:latin typeface="Arial" panose="020B0604020202020204" pitchFamily="34" charset="0"/>
              </a:rPr>
              <a:t>ing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the</a:t>
            </a:r>
            <a:r>
              <a:rPr lang="en-US" altLang="cs-CZ" sz="2000" dirty="0">
                <a:latin typeface="Arial" panose="020B0604020202020204" pitchFamily="34" charset="0"/>
              </a:rPr>
              <a:t> costs associated with entering into contracts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T</a:t>
            </a:r>
            <a:r>
              <a:rPr lang="en-US" altLang="cs-CZ" sz="2200" b="1" dirty="0" err="1">
                <a:latin typeface="Arial" panose="020B0604020202020204" pitchFamily="34" charset="0"/>
              </a:rPr>
              <a:t>ransaction</a:t>
            </a:r>
            <a:r>
              <a:rPr lang="en-US" altLang="cs-CZ" sz="2200" b="1" dirty="0">
                <a:latin typeface="Arial" panose="020B0604020202020204" pitchFamily="34" charset="0"/>
              </a:rPr>
              <a:t> costs </a:t>
            </a:r>
            <a:r>
              <a:rPr lang="en-US" altLang="cs-CZ" sz="2200" dirty="0">
                <a:latin typeface="Arial" panose="020B0604020202020204" pitchFamily="34" charset="0"/>
              </a:rPr>
              <a:t>(author of Harry Ronald Coase, development of neoclassical theory of the firm)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104243" y="1303133"/>
            <a:ext cx="936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FIRM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971" y="2280773"/>
            <a:ext cx="581896" cy="227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472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70" y="1790733"/>
            <a:ext cx="1019668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Neoclassical theory of the firm </a:t>
            </a:r>
            <a:r>
              <a:rPr lang="en-US" altLang="cs-CZ" sz="2200" dirty="0">
                <a:latin typeface="Arial" panose="020B0604020202020204" pitchFamily="34" charset="0"/>
              </a:rPr>
              <a:t>- analysis of behavior in the marketplace with an emphasis on deciding the amount and cost of production and of technology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choice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      </a:t>
            </a:r>
            <a:r>
              <a:rPr lang="cs-CZ" altLang="cs-CZ" sz="2200" dirty="0">
                <a:latin typeface="Arial" panose="020B0604020202020204" pitchFamily="34" charset="0"/>
              </a:rPr>
              <a:t>L</a:t>
            </a:r>
            <a:r>
              <a:rPr lang="en-US" altLang="cs-CZ" sz="2200" dirty="0">
                <a:latin typeface="Arial" panose="020B0604020202020204" pitchFamily="34" charset="0"/>
              </a:rPr>
              <a:t>imitations: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Market</a:t>
            </a:r>
            <a:r>
              <a:rPr lang="en-US" altLang="cs-CZ" sz="2000" dirty="0">
                <a:latin typeface="Arial" panose="020B0604020202020204" pitchFamily="34" charset="0"/>
              </a:rPr>
              <a:t> - level of demand for farm-produced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Economic</a:t>
            </a:r>
            <a:r>
              <a:rPr lang="en-US" altLang="cs-CZ" sz="2000" dirty="0">
                <a:latin typeface="Arial" panose="020B0604020202020204" pitchFamily="34" charset="0"/>
              </a:rPr>
              <a:t> - on the cost side (limitations in terms of competition)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000" dirty="0" err="1">
                <a:latin typeface="Arial" panose="020B0604020202020204" pitchFamily="34" charset="0"/>
              </a:rPr>
              <a:t>Techologic</a:t>
            </a:r>
            <a:r>
              <a:rPr lang="cs-CZ" altLang="cs-CZ" sz="2000" dirty="0" err="1">
                <a:latin typeface="Arial" panose="020B0604020202020204" pitchFamily="34" charset="0"/>
              </a:rPr>
              <a:t>ally</a:t>
            </a:r>
            <a:r>
              <a:rPr lang="en-US" altLang="cs-CZ" sz="2000" dirty="0">
                <a:latin typeface="Arial" panose="020B0604020202020204" pitchFamily="34" charset="0"/>
              </a:rPr>
              <a:t> - a limited number of technologies and natural conditions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main objective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is to </a:t>
            </a:r>
            <a:r>
              <a:rPr lang="cs-CZ" altLang="cs-CZ" sz="2200" dirty="0">
                <a:latin typeface="Arial" panose="020B0604020202020204" pitchFamily="34" charset="0"/>
              </a:rPr>
              <a:t>MAXIMIZE THE PROFIT</a:t>
            </a:r>
            <a:r>
              <a:rPr lang="en-US" altLang="cs-CZ" sz="2200" dirty="0">
                <a:latin typeface="Arial" panose="020B0604020202020204" pitchFamily="34" charset="0"/>
              </a:rPr>
              <a:t> (first used by  Antoine Augustin Cournot)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104243" y="1303133"/>
            <a:ext cx="936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FIRM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698" y="3285515"/>
            <a:ext cx="581896" cy="227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721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737040" y="2177816"/>
                <a:ext cx="10196684" cy="2462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firm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is in production limited to those production plans that are technologically feasible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         SET OF PRODUCTION</a:t>
                </a: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A</a:t>
                </a:r>
                <a:r>
                  <a:rPr lang="en-US" altLang="cs-CZ" sz="2200" dirty="0" err="1">
                    <a:latin typeface="Arial" panose="020B0604020202020204" pitchFamily="34" charset="0"/>
                  </a:rPr>
                  <a:t>ll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combinations of input and output, which is given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firm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able to produce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with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technology - maximum –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PRODUCTION FUNCTION </a:t>
                </a: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:r>
                  <a:rPr lang="cs-CZ" altLang="cs-CZ" sz="2200" dirty="0"/>
                  <a:t>Q</a:t>
                </a:r>
                <a14:m>
                  <m:oMath xmlns:m="http://schemas.openxmlformats.org/officeDocument/2006/math">
                    <m:r>
                      <a:rPr lang="en-GB" altLang="cs-CZ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40" y="2177816"/>
                <a:ext cx="10196684" cy="2462213"/>
              </a:xfrm>
              <a:prstGeom prst="rect">
                <a:avLst/>
              </a:prstGeom>
              <a:blipFill>
                <a:blip r:embed="rId3"/>
                <a:stretch>
                  <a:fillRect l="-777" t="-1238" r="-717" b="-42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/>
          <p:cNvSpPr/>
          <p:nvPr/>
        </p:nvSpPr>
        <p:spPr>
          <a:xfrm>
            <a:off x="3510580" y="1188927"/>
            <a:ext cx="5170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TECHNOLOGICAL CONSTRAINTS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4743" y="2666193"/>
            <a:ext cx="587934" cy="22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996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737040" y="2177816"/>
                <a:ext cx="10196684" cy="36933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original equation </a:t>
                </a:r>
                <a:r>
                  <a:rPr lang="cs-CZ" altLang="cs-CZ" sz="2200" dirty="0"/>
                  <a:t>Q</a:t>
                </a:r>
                <a14:m>
                  <m:oMath xmlns:m="http://schemas.openxmlformats.org/officeDocument/2006/math">
                    <m:r>
                      <a:rPr lang="en-GB" altLang="cs-CZ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altLang="cs-CZ" sz="2200" dirty="0">
                    <a:latin typeface="Arial" panose="020B0604020202020204" pitchFamily="34" charset="0"/>
                  </a:rPr>
                  <a:t>  -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too complicated for analysis -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s</a:t>
                </a:r>
                <a:r>
                  <a:rPr lang="en-US" altLang="cs-CZ" sz="2200" dirty="0" err="1">
                    <a:latin typeface="Arial" panose="020B0604020202020204" pitchFamily="34" charset="0"/>
                  </a:rPr>
                  <a:t>implification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86150" lvl="7" algn="just">
                  <a:spcBef>
                    <a:spcPct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altLang="cs-CZ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Expression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of the maximum output:</a:t>
                </a:r>
              </a:p>
              <a:p>
                <a:pPr marL="1028700" lvl="1" algn="just">
                  <a:spcBef>
                    <a:spcPct val="0"/>
                  </a:spcBef>
                  <a:defRPr/>
                </a:pPr>
                <a:r>
                  <a:rPr lang="cs-CZ" altLang="cs-CZ" sz="2000" b="1" dirty="0">
                    <a:latin typeface="Arial" panose="020B0604020202020204" pitchFamily="34" charset="0"/>
                  </a:rPr>
                  <a:t>i</a:t>
                </a:r>
                <a:r>
                  <a:rPr lang="en-US" altLang="cs-CZ" sz="2000" b="1" dirty="0" err="1">
                    <a:latin typeface="Arial" panose="020B0604020202020204" pitchFamily="34" charset="0"/>
                  </a:rPr>
                  <a:t>mmediate</a:t>
                </a:r>
                <a:r>
                  <a:rPr lang="en-US" altLang="cs-CZ" sz="2000" b="1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000" dirty="0">
                    <a:latin typeface="Arial" panose="020B0604020202020204" pitchFamily="34" charset="0"/>
                  </a:rPr>
                  <a:t>- short-term production function</a:t>
                </a:r>
              </a:p>
              <a:p>
                <a:pPr marL="1028700" lvl="1" algn="just">
                  <a:spcBef>
                    <a:spcPct val="0"/>
                  </a:spcBef>
                  <a:defRPr/>
                </a:pPr>
                <a:r>
                  <a:rPr lang="en-US" altLang="cs-CZ" sz="2000" b="1" dirty="0">
                    <a:latin typeface="Arial" panose="020B0604020202020204" pitchFamily="34" charset="0"/>
                  </a:rPr>
                  <a:t>future</a:t>
                </a:r>
                <a:r>
                  <a:rPr lang="en-US" altLang="cs-CZ" sz="2000" dirty="0">
                    <a:latin typeface="Arial" panose="020B0604020202020204" pitchFamily="34" charset="0"/>
                  </a:rPr>
                  <a:t> - long-term production function</a:t>
                </a: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We distinguish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very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short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run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production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, short and long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run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production (Alfred Marshall)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.</a:t>
                </a:r>
                <a:endParaRPr lang="en-US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40" y="2177816"/>
                <a:ext cx="10196684" cy="3693319"/>
              </a:xfrm>
              <a:prstGeom prst="rect">
                <a:avLst/>
              </a:prstGeom>
              <a:blipFill>
                <a:blip r:embed="rId3"/>
                <a:stretch>
                  <a:fillRect l="-777" t="-1155" r="-717" b="-26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/>
          <p:cNvSpPr/>
          <p:nvPr/>
        </p:nvSpPr>
        <p:spPr>
          <a:xfrm>
            <a:off x="4968928" y="1188927"/>
            <a:ext cx="2254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PRODUCTION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8033" y="3273308"/>
            <a:ext cx="587934" cy="22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280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79938" y="2305538"/>
            <a:ext cx="488461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L</a:t>
            </a:r>
            <a:r>
              <a:rPr lang="en-US" altLang="cs-CZ" sz="2200" b="1" dirty="0">
                <a:latin typeface="Arial" panose="020B0604020202020204" pitchFamily="34" charset="0"/>
              </a:rPr>
              <a:t>aw of diminishing returns </a:t>
            </a:r>
            <a:r>
              <a:rPr lang="cs-CZ" altLang="cs-CZ" sz="2200" b="1" dirty="0" err="1">
                <a:latin typeface="Arial" panose="020B0604020202020204" pitchFamily="34" charset="0"/>
              </a:rPr>
              <a:t>from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the</a:t>
            </a:r>
            <a:r>
              <a:rPr lang="en-US" altLang="cs-CZ" sz="2200" b="1" dirty="0">
                <a:latin typeface="Arial" panose="020B0604020202020204" pitchFamily="34" charset="0"/>
              </a:rPr>
              <a:t> production factor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U</a:t>
            </a:r>
            <a:r>
              <a:rPr lang="en-US" altLang="cs-CZ" sz="2200" dirty="0" err="1">
                <a:latin typeface="Arial" panose="020B0604020202020204" pitchFamily="34" charset="0"/>
              </a:rPr>
              <a:t>nder</a:t>
            </a:r>
            <a:r>
              <a:rPr lang="en-US" altLang="cs-CZ" sz="2200" dirty="0">
                <a:latin typeface="Arial" panose="020B0604020202020204" pitchFamily="34" charset="0"/>
              </a:rPr>
              <a:t> the curve is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en-US" altLang="cs-CZ" sz="2200" dirty="0">
                <a:latin typeface="Arial" panose="020B0604020202020204" pitchFamily="34" charset="0"/>
              </a:rPr>
              <a:t> set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production</a:t>
            </a:r>
            <a:endParaRPr lang="en-GB" sz="2400" dirty="0"/>
          </a:p>
        </p:txBody>
      </p:sp>
      <p:sp>
        <p:nvSpPr>
          <p:cNvPr id="2" name="Obdélník 1"/>
          <p:cNvSpPr/>
          <p:nvPr/>
        </p:nvSpPr>
        <p:spPr>
          <a:xfrm>
            <a:off x="4131358" y="1188927"/>
            <a:ext cx="39292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PRODUCTION FUNCTION</a:t>
            </a:r>
          </a:p>
        </p:txBody>
      </p:sp>
      <p:pic>
        <p:nvPicPr>
          <p:cNvPr id="9" name="Zástupný symbol pro obsah 5">
            <a:extLst>
              <a:ext uri="{FF2B5EF4-FFF2-40B4-BE49-F238E27FC236}">
                <a16:creationId xmlns:a16="http://schemas.microsoft.com/office/drawing/2014/main" id="{B0D2A2EA-5E3C-43EF-A012-C3A595CAF8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7013"/>
          <a:stretch/>
        </p:blipFill>
        <p:spPr>
          <a:xfrm>
            <a:off x="5744308" y="1840152"/>
            <a:ext cx="4968229" cy="3828922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1BDD973F-27F6-4926-98B3-C2AC0BE2CC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6095999" y="3169490"/>
            <a:ext cx="1455863" cy="38491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E8576CE5-7C3F-47C4-86B8-61254BEB45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639469">
            <a:off x="5936962" y="4307220"/>
            <a:ext cx="1773935" cy="37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383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710611" y="2197727"/>
                <a:ext cx="10503877" cy="37548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SHORT RUN?</a:t>
                </a: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r>
                  <a:rPr lang="cs-CZ" altLang="cs-CZ" sz="2200" dirty="0" err="1">
                    <a:latin typeface="Arial" panose="020B0604020202020204" pitchFamily="34" charset="0"/>
                  </a:rPr>
                  <a:t>It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is not determined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by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time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range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but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by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the existence of only one production factor, which can be changed (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VARIABLE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inputs), other factors are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FIXED</a:t>
                </a: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algn="just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              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we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can change only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LABOR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, capital remains fixed</a:t>
                </a: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WHY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?</a:t>
                </a: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M</a:t>
                </a:r>
                <a:r>
                  <a:rPr lang="en-US" altLang="cs-CZ" sz="2200" dirty="0" err="1">
                    <a:latin typeface="Arial" panose="020B0604020202020204" pitchFamily="34" charset="0"/>
                  </a:rPr>
                  <a:t>athematical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expression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0" lvl="7" algn="just">
                  <a:spcBef>
                    <a:spcPct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𝐾𝑜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altLang="cs-CZ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11" y="2197727"/>
                <a:ext cx="10503877" cy="3754874"/>
              </a:xfrm>
              <a:prstGeom prst="rect">
                <a:avLst/>
              </a:prstGeom>
              <a:blipFill>
                <a:blip r:embed="rId3"/>
                <a:stretch>
                  <a:fillRect l="-754" t="-976" r="-754" b="-6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/>
          <p:cNvSpPr/>
          <p:nvPr/>
        </p:nvSpPr>
        <p:spPr>
          <a:xfrm>
            <a:off x="4011133" y="1188927"/>
            <a:ext cx="4169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SHORT RUN PRODUCTION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BDD973F-27F6-4926-98B3-C2AC0BE2CC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885993" y="3586534"/>
            <a:ext cx="889570" cy="23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668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20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 AND TECHNOLOGY CHOICE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0611" y="2197727"/>
            <a:ext cx="1050387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Production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function</a:t>
            </a:r>
            <a:r>
              <a:rPr lang="cs-CZ" altLang="cs-CZ" sz="2200" dirty="0">
                <a:latin typeface="Arial" panose="020B0604020202020204" pitchFamily="34" charset="0"/>
              </a:rPr>
              <a:t> = TOTAL PRODUCT TP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TP - </a:t>
            </a:r>
            <a:r>
              <a:rPr lang="en-US" altLang="cs-CZ" sz="2200" dirty="0">
                <a:latin typeface="Arial" panose="020B0604020202020204" pitchFamily="34" charset="0"/>
              </a:rPr>
              <a:t>the total quantity of output produced by a firm in the given inputs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                                TP = Q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Very </a:t>
            </a:r>
            <a:r>
              <a:rPr lang="cs-CZ" altLang="cs-CZ" sz="2200" dirty="0" err="1">
                <a:latin typeface="Arial" panose="020B0604020202020204" pitchFamily="34" charset="0"/>
              </a:rPr>
              <a:t>important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b="1" dirty="0">
                <a:latin typeface="Arial" panose="020B0604020202020204" pitchFamily="34" charset="0"/>
              </a:rPr>
              <a:t>MARGINAL PRODUCT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production</a:t>
            </a:r>
            <a:r>
              <a:rPr lang="cs-CZ" altLang="cs-CZ" sz="2200" dirty="0">
                <a:latin typeface="Arial" panose="020B0604020202020204" pitchFamily="34" charset="0"/>
              </a:rPr>
              <a:t> MP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MP - t</a:t>
            </a:r>
            <a:r>
              <a:rPr lang="en-US" altLang="cs-CZ" sz="2200" dirty="0">
                <a:latin typeface="Arial" panose="020B0604020202020204" pitchFamily="34" charset="0"/>
              </a:rPr>
              <a:t>he net change in total production by using the additional units of </a:t>
            </a:r>
            <a:r>
              <a:rPr lang="cs-CZ" altLang="cs-CZ" sz="2200" dirty="0">
                <a:latin typeface="Arial" panose="020B0604020202020204" pitchFamily="34" charset="0"/>
              </a:rPr>
              <a:t>input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" name="Obdélník 1"/>
          <p:cNvSpPr/>
          <p:nvPr/>
        </p:nvSpPr>
        <p:spPr>
          <a:xfrm>
            <a:off x="4011133" y="1188927"/>
            <a:ext cx="4169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SHORT RUN PRODUCTION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BDD973F-27F6-4926-98B3-C2AC0BE2CC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210348">
            <a:off x="2650548" y="3620102"/>
            <a:ext cx="889570" cy="23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9142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1310</Words>
  <Application>Microsoft Office PowerPoint</Application>
  <PresentationFormat>Širokoúhlá obrazovka</PresentationFormat>
  <Paragraphs>238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Times New Roman</vt:lpstr>
      <vt:lpstr>Motiv Office</vt:lpstr>
      <vt:lpstr>PRODUCTION  AND TECHNOLOGY CHOICE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maj0001</cp:lastModifiedBy>
  <cp:revision>71</cp:revision>
  <dcterms:created xsi:type="dcterms:W3CDTF">2016-11-25T20:36:16Z</dcterms:created>
  <dcterms:modified xsi:type="dcterms:W3CDTF">2019-09-10T19:33:42Z</dcterms:modified>
</cp:coreProperties>
</file>