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3" r:id="rId24"/>
    <p:sldId id="285" r:id="rId25"/>
    <p:sldId id="262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11. 9. 2019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973162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REVENUES, COSTS AND PROFIT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cs-CZ" sz="1867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Ingrid Majerova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EVS/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xxxx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80384" y="1868527"/>
            <a:ext cx="101966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22106" y="1207660"/>
            <a:ext cx="783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RETURNS TO SCALE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t="7004" b="18272"/>
          <a:stretch/>
        </p:blipFill>
        <p:spPr>
          <a:xfrm>
            <a:off x="2519772" y="1868527"/>
            <a:ext cx="7355174" cy="41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80384" y="1868528"/>
            <a:ext cx="9799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 smtClean="0">
                <a:latin typeface="Arial" panose="020B0604020202020204" pitchFamily="34" charset="0"/>
              </a:rPr>
              <a:t>             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Total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Costs</a:t>
            </a:r>
            <a:r>
              <a:rPr lang="cs-CZ" altLang="cs-CZ" sz="2000" dirty="0" smtClean="0">
                <a:latin typeface="Arial" panose="020B0604020202020204" pitchFamily="34" charset="0"/>
              </a:rPr>
              <a:t>       				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Av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altLang="cs-CZ" sz="24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CONSTANT RETURNS </a:t>
            </a:r>
            <a:r>
              <a:rPr lang="cs-CZ" altLang="cs-CZ" sz="2400" b="1" dirty="0">
                <a:latin typeface="Arial" panose="020B0604020202020204" pitchFamily="34" charset="0"/>
              </a:rPr>
              <a:t>TO SCALE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t="25287" r="51071" b="45998"/>
          <a:stretch/>
        </p:blipFill>
        <p:spPr>
          <a:xfrm>
            <a:off x="643313" y="2888034"/>
            <a:ext cx="5427742" cy="2542381"/>
          </a:xfrm>
          <a:prstGeom prst="rect">
            <a:avLst/>
          </a:prstGeom>
        </p:spPr>
      </p:pic>
      <p:pic>
        <p:nvPicPr>
          <p:cNvPr id="10" name="Zástupný symbol pro obsah 5"/>
          <p:cNvPicPr>
            <a:picLocks noChangeAspect="1"/>
          </p:cNvPicPr>
          <p:nvPr/>
        </p:nvPicPr>
        <p:blipFill rotWithShape="1">
          <a:blip r:embed="rId4"/>
          <a:srcRect l="5232" t="23214" r="52326" b="45922"/>
          <a:stretch/>
        </p:blipFill>
        <p:spPr>
          <a:xfrm>
            <a:off x="6548753" y="2695254"/>
            <a:ext cx="5014915" cy="27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80384" y="1868528"/>
            <a:ext cx="9799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 smtClean="0">
                <a:latin typeface="Arial" panose="020B0604020202020204" pitchFamily="34" charset="0"/>
              </a:rPr>
              <a:t>             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Total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Costs</a:t>
            </a:r>
            <a:r>
              <a:rPr lang="cs-CZ" altLang="cs-CZ" sz="2000" dirty="0" smtClean="0">
                <a:latin typeface="Arial" panose="020B0604020202020204" pitchFamily="34" charset="0"/>
              </a:rPr>
              <a:t>       				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Av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altLang="cs-CZ" sz="24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DECREASING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RETURNS </a:t>
            </a:r>
            <a:r>
              <a:rPr lang="cs-CZ" altLang="cs-CZ" sz="2400" b="1" dirty="0">
                <a:latin typeface="Arial" panose="020B0604020202020204" pitchFamily="34" charset="0"/>
              </a:rPr>
              <a:t>TO SCALE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49381" t="25196" r="11062" b="47761"/>
          <a:stretch/>
        </p:blipFill>
        <p:spPr>
          <a:xfrm>
            <a:off x="1023960" y="2811249"/>
            <a:ext cx="4955979" cy="2541208"/>
          </a:xfrm>
          <a:prstGeom prst="rect">
            <a:avLst/>
          </a:prstGeom>
        </p:spPr>
      </p:pic>
      <p:pic>
        <p:nvPicPr>
          <p:cNvPr id="12" name="Zástupný symbol pro obsah 2"/>
          <p:cNvPicPr>
            <a:picLocks noChangeAspect="1"/>
          </p:cNvPicPr>
          <p:nvPr/>
        </p:nvPicPr>
        <p:blipFill rotWithShape="1">
          <a:blip r:embed="rId4"/>
          <a:srcRect l="49032" t="22761" r="8552" b="46793"/>
          <a:stretch/>
        </p:blipFill>
        <p:spPr>
          <a:xfrm>
            <a:off x="6904654" y="2741335"/>
            <a:ext cx="4659688" cy="2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80384" y="1868528"/>
            <a:ext cx="9799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 smtClean="0">
                <a:latin typeface="Arial" panose="020B0604020202020204" pitchFamily="34" charset="0"/>
              </a:rPr>
              <a:t>             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Total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Costs</a:t>
            </a:r>
            <a:r>
              <a:rPr lang="cs-CZ" altLang="cs-CZ" sz="2000" dirty="0" smtClean="0">
                <a:latin typeface="Arial" panose="020B0604020202020204" pitchFamily="34" charset="0"/>
              </a:rPr>
              <a:t>       				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Av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altLang="cs-CZ" sz="24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INCREASING</a:t>
            </a:r>
            <a:r>
              <a:rPr lang="cs-CZ" altLang="cs-CZ" sz="2400" b="1" dirty="0" smtClean="0">
                <a:latin typeface="Arial" panose="020B0604020202020204" pitchFamily="34" charset="0"/>
              </a:rPr>
              <a:t> RETURNS </a:t>
            </a:r>
            <a:r>
              <a:rPr lang="cs-CZ" altLang="cs-CZ" sz="2400" b="1" dirty="0">
                <a:latin typeface="Arial" panose="020B0604020202020204" pitchFamily="34" charset="0"/>
              </a:rPr>
              <a:t>TO SCALE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9889" t="60462" r="50578" b="13585"/>
          <a:stretch/>
        </p:blipFill>
        <p:spPr>
          <a:xfrm>
            <a:off x="1080383" y="2749053"/>
            <a:ext cx="4663449" cy="2296143"/>
          </a:xfrm>
          <a:prstGeom prst="rect">
            <a:avLst/>
          </a:prstGeom>
        </p:spPr>
      </p:pic>
      <p:pic>
        <p:nvPicPr>
          <p:cNvPr id="10" name="Zástupný symbol pro obsah 2"/>
          <p:cNvPicPr>
            <a:picLocks noChangeAspect="1"/>
          </p:cNvPicPr>
          <p:nvPr/>
        </p:nvPicPr>
        <p:blipFill rotWithShape="1">
          <a:blip r:embed="rId4"/>
          <a:srcRect l="6958" t="58336" r="51310" b="12826"/>
          <a:stretch/>
        </p:blipFill>
        <p:spPr>
          <a:xfrm>
            <a:off x="7169754" y="2699525"/>
            <a:ext cx="4581544" cy="23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36366" y="2344462"/>
            <a:ext cx="9799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 smtClean="0">
                <a:latin typeface="Arial" panose="020B0604020202020204" pitchFamily="34" charset="0"/>
              </a:rPr>
              <a:t>                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Total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Costs</a:t>
            </a:r>
            <a:r>
              <a:rPr lang="cs-CZ" altLang="cs-CZ" sz="2000" dirty="0" smtClean="0">
                <a:latin typeface="Arial" panose="020B0604020202020204" pitchFamily="34" charset="0"/>
              </a:rPr>
              <a:t>       				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Av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erage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altLang="cs-CZ" sz="2400" dirty="0" smtClean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COSTS CURVES AND OPTIMAL RETURNS TO SCALE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=</a:t>
            </a:r>
          </a:p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OPTIMAL PRODUCTION </a:t>
            </a: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47203" t="57129" r="11757" b="14731"/>
          <a:stretch/>
        </p:blipFill>
        <p:spPr>
          <a:xfrm>
            <a:off x="1011355" y="3042092"/>
            <a:ext cx="4788198" cy="2462409"/>
          </a:xfrm>
          <a:prstGeom prst="rect">
            <a:avLst/>
          </a:prstGeom>
        </p:spPr>
      </p:pic>
      <p:pic>
        <p:nvPicPr>
          <p:cNvPr id="12" name="Zástupný symbol pro obsah 2"/>
          <p:cNvPicPr>
            <a:picLocks noChangeAspect="1"/>
          </p:cNvPicPr>
          <p:nvPr/>
        </p:nvPicPr>
        <p:blipFill rotWithShape="1">
          <a:blip r:embed="rId4"/>
          <a:srcRect l="48006" t="57281" r="9236" b="13225"/>
          <a:stretch/>
        </p:blipFill>
        <p:spPr>
          <a:xfrm>
            <a:off x="6815824" y="3104266"/>
            <a:ext cx="4487260" cy="246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COSTS IN SHORT RUN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09127" y="1866122"/>
                <a:ext cx="10245012" cy="34863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000" dirty="0" smtClean="0">
                    <a:latin typeface="Arial" panose="020B0604020202020204" pitchFamily="34" charset="0"/>
                  </a:rPr>
                  <a:t>P</a:t>
                </a:r>
                <a:r>
                  <a:rPr lang="en-US" altLang="cs-CZ" sz="2000" dirty="0" err="1" smtClean="0">
                    <a:latin typeface="Arial" panose="020B0604020202020204" pitchFamily="34" charset="0"/>
                  </a:rPr>
                  <a:t>eriod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, when the company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spend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 both fixed and variable costs - 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short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- short-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total cost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STC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STC = FC + VC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FC = i x K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VC = w x L</a:t>
                </a: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000" dirty="0" smtClean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 err="1" smtClean="0">
                    <a:latin typeface="Arial" panose="020B0604020202020204" pitchFamily="34" charset="0"/>
                  </a:rPr>
                  <a:t>hort</a:t>
                </a:r>
                <a:r>
                  <a:rPr lang="cs-CZ" altLang="cs-CZ" sz="2000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average costs SAC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𝑆𝐴𝐶</m:t>
                      </m:r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𝑆𝑇𝐶</m:t>
                          </m:r>
                        </m:num>
                        <m:den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7" y="1866122"/>
                <a:ext cx="10245012" cy="3486339"/>
              </a:xfrm>
              <a:prstGeom prst="rect">
                <a:avLst/>
              </a:prstGeom>
              <a:blipFill rotWithShape="0">
                <a:blip r:embed="rId3"/>
                <a:stretch>
                  <a:fillRect l="-595" t="-699" r="-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79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COSTS IN SHORT RUN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09127" y="1866122"/>
                <a:ext cx="10245012" cy="3794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SAC as well as STC consists of fixed and variable costs - in this case, the average fixed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costs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AFC and the average variable cost AVC (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ie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the share of these costs per unit of production)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SAC = AFC + AVC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AFC = FC/Q</a:t>
                </a: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AVC = AC/Q</a:t>
                </a: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000" b="1" dirty="0" smtClean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b="1" dirty="0" err="1" smtClean="0">
                    <a:latin typeface="Arial" panose="020B0604020202020204" pitchFamily="34" charset="0"/>
                  </a:rPr>
                  <a:t>hort</a:t>
                </a:r>
                <a:r>
                  <a:rPr lang="cs-CZ" altLang="cs-CZ" sz="2000" b="1" dirty="0" smtClean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 average costs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SAC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𝑆𝐴𝐶</m:t>
                      </m:r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𝐹𝐶</m:t>
                          </m:r>
                        </m:num>
                        <m:den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cs-CZ" alt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7" y="1866122"/>
                <a:ext cx="10245012" cy="3794116"/>
              </a:xfrm>
              <a:prstGeom prst="rect">
                <a:avLst/>
              </a:prstGeom>
              <a:blipFill rotWithShape="0">
                <a:blip r:embed="rId3"/>
                <a:stretch>
                  <a:fillRect l="-595" t="-642" r="-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5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cs-CZ" sz="2400" b="1" dirty="0">
                <a:latin typeface="Arial" panose="020B0604020202020204" pitchFamily="34" charset="0"/>
              </a:rPr>
              <a:t>RELATIONSHIP OF FIRM COSTS IN SHORT RUN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9127" y="1866122"/>
            <a:ext cx="589694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 – </a:t>
            </a:r>
            <a:r>
              <a:rPr lang="en-US" altLang="cs-CZ" sz="2000" b="1" dirty="0">
                <a:latin typeface="Arial" panose="020B0604020202020204" pitchFamily="34" charset="0"/>
              </a:rPr>
              <a:t>SMC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minimum </a:t>
            </a:r>
            <a:r>
              <a:rPr lang="en-US" altLang="cs-CZ" sz="2000" dirty="0">
                <a:latin typeface="Arial" panose="020B0604020202020204" pitchFamily="34" charset="0"/>
              </a:rPr>
              <a:t>- increasing returns </a:t>
            </a:r>
            <a:r>
              <a:rPr lang="en-US" altLang="cs-CZ" sz="2000" dirty="0" smtClean="0">
                <a:latin typeface="Arial" panose="020B0604020202020204" pitchFamily="34" charset="0"/>
              </a:rPr>
              <a:t>to </a:t>
            </a:r>
            <a:r>
              <a:rPr lang="en-US" altLang="cs-CZ" sz="2000" dirty="0">
                <a:latin typeface="Arial" panose="020B0604020202020204" pitchFamily="34" charset="0"/>
              </a:rPr>
              <a:t>variable input are hereby amended in decreasing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II – </a:t>
            </a:r>
            <a:r>
              <a:rPr lang="en-US" altLang="cs-CZ" sz="2000" b="1" dirty="0">
                <a:latin typeface="Arial" panose="020B0604020202020204" pitchFamily="34" charset="0"/>
              </a:rPr>
              <a:t>AVC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minimum</a:t>
            </a:r>
            <a:endParaRPr lang="cs-CZ" altLang="cs-CZ" sz="2000" b="1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III – </a:t>
            </a:r>
            <a:r>
              <a:rPr lang="en-US" altLang="cs-CZ" sz="2000" b="1" dirty="0">
                <a:latin typeface="Arial" panose="020B0604020202020204" pitchFamily="34" charset="0"/>
              </a:rPr>
              <a:t>SAC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b="1" dirty="0">
                <a:latin typeface="Arial" panose="020B0604020202020204" pitchFamily="34" charset="0"/>
              </a:rPr>
              <a:t>minimum </a:t>
            </a:r>
            <a:r>
              <a:rPr lang="en-US" altLang="cs-CZ" sz="2000" dirty="0">
                <a:latin typeface="Arial" panose="020B0604020202020204" pitchFamily="34" charset="0"/>
              </a:rPr>
              <a:t>- at that point the firm by hiring additional units of labor increases the capacity utilization of fixed capital - exceeding this point reduces labor productivity</a:t>
            </a:r>
            <a:endParaRPr lang="en-GB" sz="2000" dirty="0"/>
          </a:p>
          <a:p>
            <a:pPr marL="285750" indent="-285750" algn="just">
              <a:spcBef>
                <a:spcPct val="0"/>
              </a:spcBef>
              <a:defRPr/>
            </a:pPr>
            <a:endParaRPr lang="en-GB" sz="2000" dirty="0"/>
          </a:p>
        </p:txBody>
      </p:sp>
      <p:pic>
        <p:nvPicPr>
          <p:cNvPr id="7" name="Zástupný symbol pro obsah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45" y="1807824"/>
            <a:ext cx="2951095" cy="44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COSTS IN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LONG </a:t>
            </a:r>
            <a:r>
              <a:rPr lang="cs-CZ" altLang="cs-CZ" sz="2400" b="1" dirty="0">
                <a:latin typeface="Arial" panose="020B0604020202020204" pitchFamily="34" charset="0"/>
              </a:rPr>
              <a:t>RUN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709127" y="1866122"/>
                <a:ext cx="10245012" cy="4110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000" b="1" dirty="0">
                    <a:latin typeface="Arial" panose="020B0604020202020204" pitchFamily="34" charset="0"/>
                  </a:rPr>
                  <a:t>T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here are no fixed costs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i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n the long run - labor and capital are variable</a:t>
                </a:r>
                <a:endParaRPr lang="cs-CZ" altLang="cs-CZ" sz="2000" b="1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endParaRPr lang="cs-CZ" altLang="cs-CZ" sz="2000" dirty="0" smtClean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000" dirty="0" smtClean="0">
                    <a:latin typeface="Arial" panose="020B0604020202020204" pitchFamily="34" charset="0"/>
                  </a:rPr>
                  <a:t>LTC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= LVC</a:t>
                </a:r>
              </a:p>
              <a:p>
                <a:pPr algn="ctr">
                  <a:spcBef>
                    <a:spcPct val="0"/>
                  </a:spcBef>
                  <a:defRPr/>
                </a:pPr>
                <a:endParaRPr lang="cs-CZ" altLang="cs-CZ" sz="2000" b="1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000" b="1" dirty="0">
                    <a:latin typeface="Arial" panose="020B0604020202020204" pitchFamily="34" charset="0"/>
                  </a:rPr>
                  <a:t>T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he long-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 average costs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LAC</a:t>
                </a: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𝐿𝐴𝐶</m:t>
                      </m:r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000" b="1" dirty="0">
                    <a:latin typeface="Arial" panose="020B0604020202020204" pitchFamily="34" charset="0"/>
                  </a:rPr>
                  <a:t>T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he long-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run</a:t>
                </a:r>
                <a:r>
                  <a:rPr lang="en-US" altLang="cs-CZ" sz="2000" b="1" dirty="0">
                    <a:latin typeface="Arial" panose="020B0604020202020204" pitchFamily="34" charset="0"/>
                  </a:rPr>
                  <a:t> marginal costs</a:t>
                </a:r>
                <a:r>
                  <a:rPr lang="cs-CZ" altLang="cs-CZ" sz="2000" b="1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L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MC</a:t>
                </a: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𝐿𝑀𝐶</m:t>
                      </m:r>
                      <m:r>
                        <a:rPr lang="cs-CZ" altLang="cs-CZ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𝐿𝑇𝐶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0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27" y="1866122"/>
                <a:ext cx="10245012" cy="4110356"/>
              </a:xfrm>
              <a:prstGeom prst="rect">
                <a:avLst/>
              </a:prstGeom>
              <a:blipFill rotWithShape="0">
                <a:blip r:embed="rId3"/>
                <a:stretch>
                  <a:fillRect l="-595" t="-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42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cs-CZ" sz="2400" b="1" dirty="0">
                <a:latin typeface="Arial" panose="020B0604020202020204" pitchFamily="34" charset="0"/>
              </a:rPr>
              <a:t>FIRM COSTS IN </a:t>
            </a:r>
            <a:r>
              <a:rPr lang="cs-CZ" altLang="cs-CZ" sz="2400" b="1" dirty="0">
                <a:latin typeface="Arial" panose="020B0604020202020204" pitchFamily="34" charset="0"/>
              </a:rPr>
              <a:t>LONG</a:t>
            </a:r>
            <a:r>
              <a:rPr lang="en-US" altLang="cs-CZ" sz="2400" b="1" dirty="0">
                <a:latin typeface="Arial" panose="020B0604020202020204" pitchFamily="34" charset="0"/>
              </a:rPr>
              <a:t> RUN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9127" y="1866122"/>
            <a:ext cx="58969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q</a:t>
            </a:r>
            <a:r>
              <a:rPr lang="en-US" altLang="cs-CZ" sz="2000" b="1" dirty="0">
                <a:latin typeface="Arial" panose="020B0604020202020204" pitchFamily="34" charset="0"/>
              </a:rPr>
              <a:t>1</a:t>
            </a:r>
            <a:r>
              <a:rPr lang="en-US" altLang="cs-CZ" sz="2000" dirty="0">
                <a:latin typeface="Arial" panose="020B0604020202020204" pitchFamily="34" charset="0"/>
              </a:rPr>
              <a:t> - minimum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LMC - increasing returns to scale </a:t>
            </a:r>
            <a:r>
              <a:rPr lang="cs-CZ" altLang="cs-CZ" sz="2000" dirty="0">
                <a:latin typeface="Arial" panose="020B0604020202020204" pitchFamily="34" charset="0"/>
              </a:rPr>
              <a:t>are </a:t>
            </a:r>
            <a:r>
              <a:rPr lang="cs-CZ" altLang="cs-CZ" sz="2000" dirty="0" err="1">
                <a:latin typeface="Arial" panose="020B0604020202020204" pitchFamily="34" charset="0"/>
              </a:rPr>
              <a:t>changing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in decreasing returns to scale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latin typeface="Arial" panose="020B0604020202020204" pitchFamily="34" charset="0"/>
              </a:rPr>
              <a:t>q</a:t>
            </a:r>
            <a:r>
              <a:rPr lang="en-US" altLang="cs-CZ" sz="2000" b="1" dirty="0">
                <a:latin typeface="Arial" panose="020B0604020202020204" pitchFamily="34" charset="0"/>
              </a:rPr>
              <a:t>2</a:t>
            </a:r>
            <a:r>
              <a:rPr lang="en-US" altLang="cs-CZ" sz="2000" dirty="0">
                <a:latin typeface="Arial" panose="020B0604020202020204" pitchFamily="34" charset="0"/>
              </a:rPr>
              <a:t> - minimum 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LAC</a:t>
            </a:r>
            <a:endParaRPr lang="en-GB" sz="20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/>
          <a:srcRect t="15269" r="2903"/>
          <a:stretch/>
        </p:blipFill>
        <p:spPr>
          <a:xfrm>
            <a:off x="6475413" y="2407989"/>
            <a:ext cx="5387869" cy="3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Outline of the 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L</a:t>
            </a:r>
            <a:r>
              <a:rPr kumimoji="0" lang="en-GB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ecture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93526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Firm</a:t>
            </a:r>
            <a:r>
              <a:rPr lang="cs-CZ" altLang="cs-CZ" sz="2000" dirty="0">
                <a:latin typeface="Arial" panose="020B0604020202020204" pitchFamily="34" charset="0"/>
              </a:rPr>
              <a:t> Profit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Firm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Revenues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77200">
              <a:spcBef>
                <a:spcPct val="0"/>
              </a:spcBef>
              <a:defRPr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3.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Firm</a:t>
            </a:r>
            <a:r>
              <a:rPr lang="en-GB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Costs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4.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Costs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and </a:t>
            </a:r>
            <a:r>
              <a:rPr lang="cs-CZ" altLang="cs-CZ" sz="2000" dirty="0" err="1">
                <a:latin typeface="Arial" panose="020B0604020202020204" pitchFamily="34" charset="0"/>
              </a:rPr>
              <a:t>Returns</a:t>
            </a:r>
            <a:r>
              <a:rPr lang="cs-CZ" altLang="cs-CZ" sz="2000" dirty="0">
                <a:latin typeface="Arial" panose="020B0604020202020204" pitchFamily="34" charset="0"/>
              </a:rPr>
              <a:t> to </a:t>
            </a:r>
            <a:r>
              <a:rPr lang="cs-CZ" altLang="cs-CZ" sz="2000" dirty="0" err="1">
                <a:latin typeface="Arial" panose="020B0604020202020204" pitchFamily="34" charset="0"/>
              </a:rPr>
              <a:t>Scale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+mj-lt"/>
              <a:buAutoNum type="arabicPeriod" startAt="3"/>
              <a:defRPr/>
            </a:pP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dirty="0" smtClean="0">
                <a:latin typeface="Arial" panose="020B0604020202020204" pitchFamily="34" charset="0"/>
              </a:rPr>
              <a:t>5.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Short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</a:rPr>
              <a:t>and Long Run </a:t>
            </a:r>
            <a:r>
              <a:rPr lang="cs-CZ" altLang="cs-CZ" sz="2000" dirty="0" err="1">
                <a:latin typeface="Arial" panose="020B0604020202020204" pitchFamily="34" charset="0"/>
              </a:rPr>
              <a:t>Costs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alt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RELATIONSHIP OF SHORT-RUN AND LONG-RUN COSTS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9127" y="1866122"/>
            <a:ext cx="102450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shape of long</a:t>
            </a:r>
            <a:r>
              <a:rPr lang="cs-CZ" altLang="cs-CZ" sz="2400" dirty="0">
                <a:latin typeface="Arial" panose="020B0604020202020204" pitchFamily="34" charset="0"/>
              </a:rPr>
              <a:t>-run</a:t>
            </a:r>
            <a:r>
              <a:rPr lang="en-US" altLang="cs-CZ" sz="2400" dirty="0">
                <a:latin typeface="Arial" panose="020B0604020202020204" pitchFamily="34" charset="0"/>
              </a:rPr>
              <a:t> curves is based on the </a:t>
            </a:r>
            <a:r>
              <a:rPr lang="cs-CZ" altLang="cs-CZ" sz="2400" dirty="0" err="1">
                <a:latin typeface="Arial" panose="020B0604020202020204" pitchFamily="34" charset="0"/>
              </a:rPr>
              <a:t>shapes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of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short</a:t>
            </a:r>
            <a:r>
              <a:rPr lang="cs-CZ" altLang="cs-CZ" sz="2400" dirty="0">
                <a:latin typeface="Arial" panose="020B0604020202020204" pitchFamily="34" charset="0"/>
              </a:rPr>
              <a:t>-run </a:t>
            </a:r>
            <a:r>
              <a:rPr lang="en-US" altLang="cs-CZ" sz="2400" dirty="0">
                <a:latin typeface="Arial" panose="020B0604020202020204" pitchFamily="34" charset="0"/>
              </a:rPr>
              <a:t>curve</a:t>
            </a:r>
            <a:r>
              <a:rPr lang="cs-CZ" altLang="cs-CZ" sz="2400" dirty="0">
                <a:latin typeface="Arial" panose="020B0604020202020204" pitchFamily="34" charset="0"/>
              </a:rPr>
              <a:t>s</a:t>
            </a:r>
            <a:r>
              <a:rPr lang="en-US" altLang="cs-CZ" sz="2400" dirty="0">
                <a:latin typeface="Arial" panose="020B0604020202020204" pitchFamily="34" charset="0"/>
              </a:rPr>
              <a:t> 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The </a:t>
            </a:r>
            <a:r>
              <a:rPr lang="cs-CZ" altLang="cs-CZ" sz="2400" dirty="0" err="1">
                <a:latin typeface="Arial" panose="020B0604020202020204" pitchFamily="34" charset="0"/>
              </a:rPr>
              <a:t>firm</a:t>
            </a:r>
            <a:r>
              <a:rPr lang="en-US" altLang="cs-CZ" sz="2400" dirty="0">
                <a:latin typeface="Arial" panose="020B0604020202020204" pitchFamily="34" charset="0"/>
              </a:rPr>
              <a:t> does not produce at minimum cost in </a:t>
            </a:r>
            <a:r>
              <a:rPr lang="cs-CZ" altLang="cs-CZ" sz="2400" dirty="0" err="1">
                <a:latin typeface="Arial" panose="020B0604020202020204" pitchFamily="34" charset="0"/>
              </a:rPr>
              <a:t>the</a:t>
            </a:r>
            <a:r>
              <a:rPr lang="en-US" altLang="cs-CZ" sz="2400" dirty="0">
                <a:latin typeface="Arial" panose="020B0604020202020204" pitchFamily="34" charset="0"/>
              </a:rPr>
              <a:t> short</a:t>
            </a:r>
            <a:r>
              <a:rPr lang="cs-CZ" altLang="cs-CZ" sz="2400" dirty="0">
                <a:latin typeface="Arial" panose="020B0604020202020204" pitchFamily="34" charset="0"/>
              </a:rPr>
              <a:t>-run</a:t>
            </a:r>
            <a:r>
              <a:rPr lang="en-US" altLang="cs-CZ" sz="2400" dirty="0">
                <a:latin typeface="Arial" panose="020B0604020202020204" pitchFamily="34" charset="0"/>
              </a:rPr>
              <a:t> - because of the existence of fixed costs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US" altLang="cs-CZ" sz="24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altLang="cs-CZ" sz="2400" dirty="0">
                <a:latin typeface="Arial" panose="020B0604020202020204" pitchFamily="34" charset="0"/>
              </a:rPr>
              <a:t>               </a:t>
            </a:r>
            <a:r>
              <a:rPr lang="en-US" altLang="cs-CZ" sz="2400" b="1" dirty="0">
                <a:latin typeface="Arial" panose="020B0604020202020204" pitchFamily="34" charset="0"/>
              </a:rPr>
              <a:t>production with higher total costs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GB" sz="20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83" y="3831686"/>
            <a:ext cx="683555" cy="3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cs-CZ" sz="2400" b="1" dirty="0">
                <a:latin typeface="Arial" panose="020B0604020202020204" pitchFamily="34" charset="0"/>
              </a:rPr>
              <a:t>RELATIONSHIP OF SHORT-RUN AND LONG-RUN COSTS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9127" y="1866122"/>
            <a:ext cx="5896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endParaRPr lang="cs-CZ" altLang="cs-CZ" sz="20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</a:rPr>
              <a:t>Construction</a:t>
            </a:r>
            <a:r>
              <a:rPr lang="cs-CZ" altLang="cs-CZ" sz="2000" b="1" dirty="0" smtClean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LAC</a:t>
            </a:r>
            <a:r>
              <a:rPr lang="en-US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– </a:t>
            </a:r>
            <a:r>
              <a:rPr lang="cs-CZ" altLang="cs-CZ" sz="2000" dirty="0" smtClean="0">
                <a:latin typeface="Arial" panose="020B0604020202020204" pitchFamily="34" charset="0"/>
              </a:rPr>
              <a:t>ENVELOPE CURVE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000" dirty="0" smtClean="0">
              <a:latin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74" y="3074771"/>
            <a:ext cx="4739246" cy="32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cs-CZ" sz="2400" b="1" dirty="0">
                <a:latin typeface="Arial" panose="020B0604020202020204" pitchFamily="34" charset="0"/>
              </a:rPr>
              <a:t>RELATIONSHIP OF SHORT-RUN AND LONG-RUN COSTS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9127" y="1866122"/>
            <a:ext cx="58969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altLang="cs-CZ" sz="2000" b="1" dirty="0" err="1" smtClean="0">
                <a:latin typeface="Arial" panose="020B0604020202020204" pitchFamily="34" charset="0"/>
              </a:rPr>
              <a:t>Construction</a:t>
            </a:r>
            <a:r>
              <a:rPr lang="cs-CZ" altLang="cs-CZ" sz="2000" b="1" dirty="0" smtClean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of</a:t>
            </a:r>
            <a:r>
              <a:rPr lang="cs-CZ" altLang="cs-CZ" sz="2000" b="1" dirty="0">
                <a:latin typeface="Arial" panose="020B0604020202020204" pitchFamily="34" charset="0"/>
              </a:rPr>
              <a:t> LM</a:t>
            </a:r>
            <a:r>
              <a:rPr lang="en-US" altLang="cs-CZ" sz="2000" b="1" dirty="0">
                <a:latin typeface="Arial" panose="020B0604020202020204" pitchFamily="34" charset="0"/>
              </a:rPr>
              <a:t>C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– </a:t>
            </a:r>
            <a:r>
              <a:rPr lang="cs-CZ" altLang="cs-CZ" sz="2000" dirty="0">
                <a:latin typeface="Arial" panose="020B0604020202020204" pitchFamily="34" charset="0"/>
              </a:rPr>
              <a:t>LMC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not </a:t>
            </a:r>
            <a:r>
              <a:rPr lang="cs-CZ" altLang="cs-CZ" sz="2000" dirty="0" err="1">
                <a:latin typeface="Arial" panose="020B0604020202020204" pitchFamily="34" charset="0"/>
              </a:rPr>
              <a:t>formed</a:t>
            </a:r>
            <a:r>
              <a:rPr lang="cs-CZ" altLang="cs-CZ" sz="2000" dirty="0">
                <a:latin typeface="Arial" panose="020B0604020202020204" pitchFamily="34" charset="0"/>
              </a:rPr>
              <a:t> by minimum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SMC</a:t>
            </a:r>
            <a:endParaRPr lang="en-GB" sz="20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11" name="Zástupný symbol pro obsah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585491"/>
            <a:ext cx="4691878" cy="34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9295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cs-CZ" sz="2400" b="1" dirty="0">
                <a:latin typeface="Arial" panose="020B0604020202020204" pitchFamily="34" charset="0"/>
              </a:rPr>
              <a:t>FIRM COSTS IN </a:t>
            </a:r>
            <a:r>
              <a:rPr lang="cs-CZ" altLang="cs-CZ" sz="2400" b="1" dirty="0">
                <a:latin typeface="Arial" panose="020B0604020202020204" pitchFamily="34" charset="0"/>
              </a:rPr>
              <a:t>LONG</a:t>
            </a:r>
            <a:r>
              <a:rPr lang="en-US" altLang="cs-CZ" sz="2400" b="1" dirty="0">
                <a:latin typeface="Arial" panose="020B0604020202020204" pitchFamily="34" charset="0"/>
              </a:rPr>
              <a:t> RUN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80383" y="2063975"/>
            <a:ext cx="37076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LTC </a:t>
            </a:r>
            <a:r>
              <a:rPr lang="cs-CZ" altLang="cs-CZ" sz="2000" dirty="0" err="1">
                <a:latin typeface="Arial" panose="020B0604020202020204" pitchFamily="34" charset="0"/>
              </a:rPr>
              <a:t>curve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formed</a:t>
            </a:r>
            <a:r>
              <a:rPr lang="cs-CZ" altLang="cs-CZ" sz="2000" dirty="0">
                <a:latin typeface="Arial" panose="020B0604020202020204" pitchFamily="34" charset="0"/>
              </a:rPr>
              <a:t> by minimum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STC </a:t>
            </a:r>
            <a:r>
              <a:rPr lang="cs-CZ" altLang="cs-CZ" sz="2000" dirty="0" err="1">
                <a:latin typeface="Arial" panose="020B0604020202020204" pitchFamily="34" charset="0"/>
              </a:rPr>
              <a:t>curves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point      </a:t>
            </a:r>
            <a:r>
              <a:rPr lang="cs-CZ" altLang="cs-CZ" sz="2000" dirty="0" err="1">
                <a:latin typeface="Arial" panose="020B0604020202020204" pitchFamily="34" charset="0"/>
              </a:rPr>
              <a:t>is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</a:rPr>
              <a:t> point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optimal</a:t>
            </a:r>
            <a:r>
              <a:rPr lang="cs-CZ" altLang="cs-CZ" sz="2000" b="1" dirty="0"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latin typeface="Arial" panose="020B0604020202020204" pitchFamily="34" charset="0"/>
              </a:rPr>
              <a:t>production</a:t>
            </a:r>
            <a:r>
              <a:rPr lang="cs-CZ" altLang="cs-CZ" sz="2000" b="1" dirty="0">
                <a:latin typeface="Arial" panose="020B0604020202020204" pitchFamily="34" charset="0"/>
              </a:rPr>
              <a:t>, </a:t>
            </a:r>
            <a:r>
              <a:rPr lang="cs-CZ" altLang="cs-CZ" sz="2000" dirty="0" err="1">
                <a:latin typeface="Arial" panose="020B0604020202020204" pitchFamily="34" charset="0"/>
              </a:rPr>
              <a:t>where</a:t>
            </a:r>
            <a:r>
              <a:rPr lang="cs-CZ" altLang="cs-CZ" sz="2000" dirty="0">
                <a:latin typeface="Arial" panose="020B0604020202020204" pitchFamily="34" charset="0"/>
              </a:rPr>
              <a:t> LTC/STC, LMC/SMC and LAC/SAC are </a:t>
            </a:r>
            <a:r>
              <a:rPr lang="cs-CZ" altLang="cs-CZ" sz="2000" dirty="0" err="1">
                <a:latin typeface="Arial" panose="020B0604020202020204" pitchFamily="34" charset="0"/>
              </a:rPr>
              <a:t>equal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124" y="3569164"/>
            <a:ext cx="271137" cy="354870"/>
          </a:xfrm>
          <a:prstGeom prst="rect">
            <a:avLst/>
          </a:prstGeom>
        </p:spPr>
      </p:pic>
      <p:pic>
        <p:nvPicPr>
          <p:cNvPr id="13" name="Zástupný symbol pro obsah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449" y="1769539"/>
            <a:ext cx="3390296" cy="438786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704" y="5508708"/>
            <a:ext cx="271137" cy="35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641120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0383" y="1207660"/>
            <a:ext cx="103962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LONG COSTS WITH CONSTANT RETURNS TO SCALE</a:t>
            </a:r>
          </a:p>
          <a:p>
            <a:pPr algn="ctr">
              <a:spcBef>
                <a:spcPct val="0"/>
              </a:spcBef>
            </a:pPr>
            <a:endParaRPr lang="en-US" altLang="cs-CZ" sz="2400" b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Long-run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Marginal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80382" y="2038657"/>
            <a:ext cx="95938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 smtClean="0">
                <a:latin typeface="Arial" panose="020B0604020202020204" pitchFamily="34" charset="0"/>
              </a:rPr>
              <a:t>            Long-run </a:t>
            </a:r>
            <a:r>
              <a:rPr lang="cs-CZ" altLang="cs-CZ" sz="2000" dirty="0" err="1">
                <a:latin typeface="Arial" panose="020B0604020202020204" pitchFamily="34" charset="0"/>
              </a:rPr>
              <a:t>Total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 smtClean="0">
                <a:latin typeface="Arial" panose="020B0604020202020204" pitchFamily="34" charset="0"/>
              </a:rPr>
              <a:t>Cost</a:t>
            </a:r>
            <a:r>
              <a:rPr lang="cs-CZ" altLang="cs-CZ" sz="2000" dirty="0" smtClean="0">
                <a:latin typeface="Arial" panose="020B0604020202020204" pitchFamily="34" charset="0"/>
              </a:rPr>
              <a:t> 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10315" t="27513" r="9641" b="29806"/>
          <a:stretch/>
        </p:blipFill>
        <p:spPr>
          <a:xfrm>
            <a:off x="1783516" y="2704412"/>
            <a:ext cx="8890703" cy="355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THE END</a:t>
            </a:r>
          </a:p>
        </p:txBody>
      </p:sp>
      <p:sp>
        <p:nvSpPr>
          <p:cNvPr id="2" name="Obdélník 1"/>
          <p:cNvSpPr/>
          <p:nvPr/>
        </p:nvSpPr>
        <p:spPr>
          <a:xfrm>
            <a:off x="3653536" y="3244334"/>
            <a:ext cx="4884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>
              <a:spcBef>
                <a:spcPct val="0"/>
              </a:spcBef>
              <a:defRPr/>
            </a:pPr>
            <a:r>
              <a:rPr lang="cs-CZ" altLang="cs-CZ" dirty="0">
                <a:latin typeface="Arial" panose="020B0604020202020204" pitchFamily="34" charset="0"/>
              </a:rPr>
              <a:t>THANK YOU FOR YOUR ATTENTION . . . </a:t>
            </a:r>
            <a:endParaRPr lang="en-GB" altLang="cs-C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2670" y="1790733"/>
            <a:ext cx="101966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The aim of the company is to maximize profit ... .. what's the profit?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PROFIT </a:t>
            </a:r>
            <a:r>
              <a:rPr lang="cs-CZ" altLang="cs-CZ" sz="2200" dirty="0">
                <a:latin typeface="Arial" panose="020B0604020202020204" pitchFamily="34" charset="0"/>
              </a:rPr>
              <a:t> OF THE FIRM IS </a:t>
            </a:r>
            <a:r>
              <a:rPr lang="en-US" altLang="cs-CZ" sz="2200" dirty="0">
                <a:latin typeface="Arial" panose="020B0604020202020204" pitchFamily="34" charset="0"/>
              </a:rPr>
              <a:t>IS A </a:t>
            </a:r>
            <a:r>
              <a:rPr lang="cs-CZ" altLang="cs-CZ" sz="2200" dirty="0">
                <a:latin typeface="Arial" panose="020B0604020202020204" pitchFamily="34" charset="0"/>
              </a:rPr>
              <a:t>DIFFERENCE BETWEEN TOTAL FIRM REVENUES AND TOTAL FIRM COSTS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</a:t>
            </a:r>
            <a:r>
              <a:rPr lang="en-US" altLang="cs-CZ" sz="2200" dirty="0" smtClean="0">
                <a:latin typeface="Arial" panose="020B0604020202020204" pitchFamily="34" charset="0"/>
              </a:rPr>
              <a:t>he </a:t>
            </a:r>
            <a:r>
              <a:rPr lang="en-US" altLang="cs-CZ" sz="2200" dirty="0">
                <a:latin typeface="Arial" panose="020B0604020202020204" pitchFamily="34" charset="0"/>
              </a:rPr>
              <a:t>concept of economic theory EARNINGS understand otherwise than as we know from </a:t>
            </a:r>
            <a:r>
              <a:rPr lang="cs-CZ" altLang="cs-CZ" sz="2200" dirty="0" err="1">
                <a:latin typeface="Arial" panose="020B0604020202020204" pitchFamily="34" charset="0"/>
              </a:rPr>
              <a:t>practice</a:t>
            </a:r>
            <a:r>
              <a:rPr lang="en-US" altLang="cs-CZ" sz="2200" dirty="0">
                <a:latin typeface="Arial" panose="020B0604020202020204" pitchFamily="34" charset="0"/>
              </a:rPr>
              <a:t> (</a:t>
            </a:r>
            <a:r>
              <a:rPr lang="cs-CZ" altLang="cs-CZ" sz="2200" dirty="0">
                <a:latin typeface="Arial" panose="020B0604020202020204" pitchFamily="34" charset="0"/>
              </a:rPr>
              <a:t>a</a:t>
            </a:r>
            <a:r>
              <a:rPr lang="en-US" altLang="cs-CZ" sz="2200" dirty="0" err="1">
                <a:latin typeface="Arial" panose="020B0604020202020204" pitchFamily="34" charset="0"/>
              </a:rPr>
              <a:t>ccounting</a:t>
            </a:r>
            <a:r>
              <a:rPr lang="en-US" altLang="cs-CZ" sz="2200" dirty="0">
                <a:latin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  </a:t>
            </a:r>
            <a:r>
              <a:rPr lang="cs-CZ" altLang="cs-CZ" sz="2200" dirty="0">
                <a:latin typeface="Arial" panose="020B0604020202020204" pitchFamily="34" charset="0"/>
              </a:rPr>
              <a:t>       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We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en-US" altLang="cs-CZ" sz="2200" dirty="0">
                <a:latin typeface="Arial" panose="020B0604020202020204" pitchFamily="34" charset="0"/>
              </a:rPr>
              <a:t>distinguish: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ACCOUNTING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en-US" altLang="cs-CZ" sz="2000" dirty="0">
                <a:latin typeface="Arial" panose="020B0604020202020204" pitchFamily="34" charset="0"/>
              </a:rPr>
              <a:t>profit 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ECONOMIC profit</a:t>
            </a:r>
            <a:endParaRPr lang="en-GB" altLang="cs-CZ" sz="2000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776840" y="1207660"/>
            <a:ext cx="21483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PROFIT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04" y="4607127"/>
            <a:ext cx="581896" cy="2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752670" y="1790733"/>
                <a:ext cx="10196684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defRPr/>
                </a:pP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Accounting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profit is profit, which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expresse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s the difference between total revenue (TR)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and EXPLICIT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costs</a:t>
                </a:r>
              </a:p>
              <a:p>
                <a:pPr marL="285750" indent="-285750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en-US" altLang="cs-CZ" sz="2200" b="1" dirty="0">
                    <a:latin typeface="Arial" panose="020B0604020202020204" pitchFamily="34" charset="0"/>
                  </a:rPr>
                  <a:t>Explicit costs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the actual and accounted costs (purchase of materials, wages of workers, gasoline in cars etc.).</a:t>
                </a:r>
              </a:p>
              <a:p>
                <a:pPr marL="285750" indent="-285750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>
                  <a:spcBef>
                    <a:spcPct val="0"/>
                  </a:spcBef>
                  <a:defRPr/>
                </a:pPr>
                <a:r>
                  <a:rPr lang="cs-CZ" altLang="cs-CZ" sz="2200" dirty="0" smtClean="0">
                    <a:latin typeface="Arial" panose="020B0604020202020204" pitchFamily="34" charset="0"/>
                  </a:rPr>
                  <a:t>		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known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as 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T</a:t>
                </a:r>
                <a:r>
                  <a:rPr lang="cs-CZ" altLang="cs-CZ" sz="2200" dirty="0" smtClean="0">
                    <a:latin typeface="Arial" panose="020B0604020202020204" pitchFamily="34" charset="0"/>
                  </a:rPr>
                  <a:t>C</a:t>
                </a:r>
                <a:r>
                  <a:rPr lang="en-US" altLang="cs-CZ" sz="2200" dirty="0" smtClean="0">
                    <a:latin typeface="Arial" panose="020B0604020202020204" pitchFamily="34" charset="0"/>
                  </a:rPr>
                  <a:t>ex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altLang="cs-CZ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cs-CZ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altLang="cs-CZ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𝑇𝐶𝑒𝑥</m:t>
                      </m:r>
                    </m:oMath>
                  </m:oMathPara>
                </a14:m>
                <a:endParaRPr lang="en-GB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70" y="1790733"/>
                <a:ext cx="10196684" cy="3508653"/>
              </a:xfrm>
              <a:prstGeom prst="rect">
                <a:avLst/>
              </a:prstGeom>
              <a:blipFill rotWithShape="0">
                <a:blip r:embed="rId3"/>
                <a:stretch>
                  <a:fillRect l="-777" r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4109190" y="1207660"/>
            <a:ext cx="4064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ACCOUNTING PROFIT</a:t>
            </a: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043061" y="1852045"/>
                <a:ext cx="10196684" cy="38472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defRPr/>
                </a:pP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Economic profit also includes other types of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costs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, namely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IMPLICIT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costs</a:t>
                </a: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b="1" dirty="0">
                    <a:latin typeface="Arial" panose="020B0604020202020204" pitchFamily="34" charset="0"/>
                  </a:rPr>
                  <a:t>I</a:t>
                </a:r>
                <a:r>
                  <a:rPr lang="en-US" altLang="cs-CZ" sz="2200" b="1" dirty="0" err="1">
                    <a:latin typeface="Arial" panose="020B0604020202020204" pitchFamily="34" charset="0"/>
                  </a:rPr>
                  <a:t>mplicit</a:t>
                </a:r>
                <a:r>
                  <a:rPr lang="en-US" altLang="cs-CZ" sz="2200" b="1" dirty="0">
                    <a:latin typeface="Arial" panose="020B0604020202020204" pitchFamily="34" charset="0"/>
                  </a:rPr>
                  <a:t> costs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- costs that are not recorded in the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account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books, because they are not actually paid (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eg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. use their own hall, unpaid wages business owners etc.).</a:t>
                </a: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OPPORTUNITY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COSTS </a:t>
                </a: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I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mplicit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and explicit costs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create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the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TOTAL ECONOMIC COSTS TC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e</a:t>
                </a:r>
              </a:p>
              <a:p>
                <a:pPr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r>
                  <a:rPr lang="cs-CZ" altLang="cs-CZ" sz="2400" i="1" dirty="0" err="1"/>
                  <a:t>TCe</a:t>
                </a:r>
                <a14:m>
                  <m:oMath xmlns:m="http://schemas.openxmlformats.org/officeDocument/2006/math">
                    <m:r>
                      <a:rPr lang="en-US" alt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𝑇𝐶𝑖𝑚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𝑇𝐶𝑒𝑥</m:t>
                    </m:r>
                  </m:oMath>
                </a14:m>
                <a:endParaRPr lang="en-US" altLang="cs-CZ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61" y="1852045"/>
                <a:ext cx="10196684" cy="3847207"/>
              </a:xfrm>
              <a:prstGeom prst="rect">
                <a:avLst/>
              </a:prstGeom>
              <a:blipFill rotWithShape="0">
                <a:blip r:embed="rId3"/>
                <a:stretch>
                  <a:fillRect l="-777" r="-717" b="-26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4109190" y="1207660"/>
            <a:ext cx="4064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ECONOMIC PROFIT</a:t>
            </a: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043061" y="1852045"/>
                <a:ext cx="10196684" cy="3508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0"/>
                  </a:spcBef>
                  <a:defRPr/>
                </a:pPr>
                <a:endParaRPr lang="cs-CZ" altLang="cs-CZ" sz="2200" dirty="0" smtClean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E</a:t>
                </a:r>
                <a:r>
                  <a:rPr lang="en-US" altLang="cs-CZ" sz="2200" dirty="0" err="1">
                    <a:latin typeface="Arial" panose="020B0604020202020204" pitchFamily="34" charset="0"/>
                  </a:rPr>
                  <a:t>conomic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profit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- difference between total revenue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and total economic costs</a:t>
                </a: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altLang="cs-CZ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altLang="cs-CZ" sz="22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cs-CZ" altLang="cs-CZ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cs-CZ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</a:rPr>
                        <m:t>𝑇𝑅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</a:rPr>
                        <m:t>𝑇𝐶𝑒</m:t>
                      </m:r>
                    </m:oMath>
                  </m:oMathPara>
                </a14:m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en-US" altLang="cs-CZ" sz="2200" dirty="0" err="1">
                    <a:latin typeface="Arial" panose="020B0604020202020204" pitchFamily="34" charset="0"/>
                  </a:rPr>
                  <a:t>Economi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c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profit is 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SMALLER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 than accounting </a:t>
                </a:r>
                <a:r>
                  <a:rPr lang="cs-CZ" altLang="cs-CZ" sz="2200" dirty="0" err="1">
                    <a:latin typeface="Arial" panose="020B0604020202020204" pitchFamily="34" charset="0"/>
                  </a:rPr>
                  <a:t>one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(implicit costs)</a:t>
                </a: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en-US" altLang="cs-CZ" sz="2200" dirty="0">
                    <a:latin typeface="Arial" panose="020B0604020202020204" pitchFamily="34" charset="0"/>
                  </a:rPr>
                  <a:t>difference =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 NORMAL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profit</a:t>
                </a: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cs-CZ" altLang="cs-CZ" sz="22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defRPr/>
                </a:pPr>
                <a:r>
                  <a:rPr lang="cs-CZ" altLang="cs-CZ" sz="2400" dirty="0">
                    <a:ea typeface="Cambria Math" panose="02040503050406030204" pitchFamily="18" charset="0"/>
                  </a:rPr>
                  <a:t>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en-GB" altLang="cs-CZ" sz="2400" dirty="0">
                            <a:latin typeface="Arial" panose="020B0604020202020204" pitchFamily="34" charset="0"/>
                          </a:rPr>
                          <m:t> </m:t>
                        </m:r>
                      </m:e>
                      <m:sub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cs-CZ" altLang="cs-CZ" sz="2400" i="1" dirty="0">
                    <a:latin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altLang="cs-CZ" sz="2400" i="1">
                        <a:latin typeface="Cambria Math" panose="02040503050406030204" pitchFamily="18" charset="0"/>
                      </a:rPr>
                      <m:t>                 </m:t>
                    </m:r>
                    <m:sSub>
                      <m:sSubPr>
                        <m:ctrlPr>
                          <a:rPr lang="el-GR" altLang="cs-CZ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cs-CZ" sz="2400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cs-CZ" altLang="cs-CZ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altLang="cs-CZ" sz="2400" i="1" dirty="0">
                        <a:latin typeface="Cambria Math" panose="02040503050406030204" pitchFamily="18" charset="0"/>
                      </a:rPr>
                      <m:t>𝑇𝐶𝑖𝑚</m:t>
                    </m:r>
                  </m:oMath>
                </a14:m>
                <a:endParaRPr lang="en-GB" altLang="cs-CZ" sz="24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61" y="1852045"/>
                <a:ext cx="10196684" cy="3508653"/>
              </a:xfrm>
              <a:prstGeom prst="rect">
                <a:avLst/>
              </a:prstGeom>
              <a:blipFill rotWithShape="0">
                <a:blip r:embed="rId3"/>
                <a:stretch>
                  <a:fillRect l="-777" b="-2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1922106" y="1207660"/>
            <a:ext cx="783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ECONOMIC </a:t>
            </a:r>
            <a:r>
              <a:rPr lang="cs-CZ" altLang="cs-CZ" sz="2400" b="1" dirty="0" smtClean="0">
                <a:latin typeface="Arial" panose="020B0604020202020204" pitchFamily="34" charset="0"/>
              </a:rPr>
              <a:t>PROFIT </a:t>
            </a:r>
            <a:r>
              <a:rPr lang="cs-CZ" altLang="cs-CZ" sz="2400" b="1" dirty="0">
                <a:latin typeface="Arial" panose="020B0604020202020204" pitchFamily="34" charset="0"/>
              </a:rPr>
              <a:t>AND NORMAL PROFIT</a:t>
            </a: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899" y="5020441"/>
            <a:ext cx="481610" cy="26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024400" y="1623158"/>
                <a:ext cx="10196684" cy="4866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en-US" altLang="cs-CZ" sz="2200" dirty="0" smtClean="0">
                    <a:latin typeface="Arial" panose="020B0604020202020204" pitchFamily="34" charset="0"/>
                  </a:rPr>
                  <a:t>TOTAL </a:t>
                </a:r>
                <a:r>
                  <a:rPr lang="en-US" altLang="cs-CZ" sz="2200" dirty="0">
                    <a:latin typeface="Arial" panose="020B0604020202020204" pitchFamily="34" charset="0"/>
                  </a:rPr>
                  <a:t>REVENUE</a:t>
                </a:r>
                <a:r>
                  <a:rPr lang="cs-CZ" altLang="cs-CZ" sz="2200" dirty="0">
                    <a:latin typeface="Arial" panose="020B0604020202020204" pitchFamily="34" charset="0"/>
                  </a:rPr>
                  <a:t>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R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evenues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which the company gains by selling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its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produced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products</a:t>
                </a:r>
              </a:p>
              <a:p>
                <a:pPr marL="1028700" lvl="1"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It depends on the volume of production and price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1028700" lvl="1" algn="just">
                  <a:spcBef>
                    <a:spcPct val="0"/>
                  </a:spcBef>
                  <a:defRPr/>
                </a:pPr>
                <a:endParaRPr lang="cs-CZ" altLang="cs-CZ" sz="1000" dirty="0">
                  <a:latin typeface="Arial" panose="020B0604020202020204" pitchFamily="34" charset="0"/>
                </a:endParaRPr>
              </a:p>
              <a:p>
                <a:pPr marL="285750" algn="ctr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TR = P x Q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algn="just">
                  <a:spcBef>
                    <a:spcPct val="0"/>
                  </a:spcBef>
                  <a:defRPr/>
                </a:pPr>
                <a:endParaRPr lang="en-US" altLang="cs-CZ" sz="1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AVERAGE REVENUES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>
                  <a:spcBef>
                    <a:spcPct val="0"/>
                  </a:spcBef>
                  <a:defRPr/>
                </a:pPr>
                <a:r>
                  <a:rPr lang="cs-CZ" altLang="cs-CZ" sz="2000" dirty="0">
                    <a:latin typeface="Arial" panose="020B0604020202020204" pitchFamily="34" charset="0"/>
                  </a:rPr>
                  <a:t>R</a:t>
                </a:r>
                <a:r>
                  <a:rPr lang="en-US" altLang="cs-CZ" sz="2000" dirty="0" err="1">
                    <a:latin typeface="Arial" panose="020B0604020202020204" pitchFamily="34" charset="0"/>
                  </a:rPr>
                  <a:t>evenues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per unit of production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1028700" lvl="1" algn="just">
                  <a:spcBef>
                    <a:spcPct val="0"/>
                  </a:spcBef>
                  <a:defRPr/>
                </a:pPr>
                <a:endParaRPr lang="cs-CZ" altLang="cs-CZ" sz="1000" dirty="0">
                  <a:latin typeface="Arial" panose="020B0604020202020204" pitchFamily="34" charset="0"/>
                </a:endParaRPr>
              </a:p>
              <a:p>
                <a:pPr marL="285750" algn="ctr">
                  <a:spcBef>
                    <a:spcPct val="0"/>
                  </a:spcBef>
                  <a:defRPr/>
                </a:pPr>
                <a:r>
                  <a:rPr lang="cs-CZ" altLang="cs-CZ" sz="2400" i="1" dirty="0"/>
                  <a:t>AR =</a:t>
                </a:r>
                <a:r>
                  <a:rPr lang="cs-CZ" altLang="cs-CZ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cs-CZ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800" i="1">
                            <a:latin typeface="Cambria Math" panose="02040503050406030204" pitchFamily="18" charset="0"/>
                          </a:rPr>
                          <m:t>𝑇𝑅</m:t>
                        </m:r>
                      </m:num>
                      <m:den>
                        <m:r>
                          <a:rPr lang="cs-CZ" altLang="cs-CZ" sz="28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endParaRPr lang="en-US" altLang="cs-CZ" sz="28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endParaRPr lang="en-US" altLang="cs-CZ" sz="10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MARGINAL REVENUES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>
                  <a:spcBef>
                    <a:spcPct val="0"/>
                  </a:spcBef>
                  <a:defRPr/>
                </a:pPr>
                <a:r>
                  <a:rPr lang="cs-CZ" altLang="cs-CZ" sz="2000" dirty="0" err="1">
                    <a:latin typeface="Arial" panose="020B0604020202020204" pitchFamily="34" charset="0"/>
                  </a:rPr>
                  <a:t>Change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of total revenue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s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 by selling additional unit of output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lvl="1" algn="just">
                  <a:spcBef>
                    <a:spcPct val="0"/>
                  </a:spcBef>
                  <a:defRPr/>
                </a:pPr>
                <a:endParaRPr lang="cs-CZ" altLang="cs-CZ" sz="1000" i="1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𝑀𝑅</m:t>
                      </m:r>
                      <m:r>
                        <a:rPr lang="cs-CZ" altLang="cs-CZ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𝑇𝑅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2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GB" altLang="cs-CZ" sz="24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400" y="1623158"/>
                <a:ext cx="10196684" cy="4866845"/>
              </a:xfrm>
              <a:prstGeom prst="rect">
                <a:avLst/>
              </a:prstGeom>
              <a:blipFill rotWithShape="0">
                <a:blip r:embed="rId3"/>
                <a:stretch>
                  <a:fillRect l="-777" t="-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1922106" y="1207660"/>
            <a:ext cx="783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REVENUES</a:t>
            </a: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80384" y="1868527"/>
            <a:ext cx="1019668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T</a:t>
            </a:r>
            <a:r>
              <a:rPr lang="en-US" altLang="cs-CZ" sz="2200" dirty="0" smtClean="0">
                <a:latin typeface="Arial" panose="020B0604020202020204" pitchFamily="34" charset="0"/>
              </a:rPr>
              <a:t>o </a:t>
            </a:r>
            <a:r>
              <a:rPr lang="en-US" altLang="cs-CZ" sz="2200" dirty="0">
                <a:latin typeface="Arial" panose="020B0604020202020204" pitchFamily="34" charset="0"/>
              </a:rPr>
              <a:t>quantify the cost we need to know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amount and combination of inputs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the minimum amount of costs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TOTAL </a:t>
            </a:r>
            <a:r>
              <a:rPr lang="cs-CZ" altLang="cs-CZ" sz="2200" dirty="0">
                <a:latin typeface="Arial" panose="020B0604020202020204" pitchFamily="34" charset="0"/>
              </a:rPr>
              <a:t>COSTS </a:t>
            </a:r>
            <a:r>
              <a:rPr lang="en-US" altLang="cs-CZ" sz="2200" dirty="0">
                <a:latin typeface="Arial" panose="020B0604020202020204" pitchFamily="34" charset="0"/>
              </a:rPr>
              <a:t>are formed from:</a:t>
            </a:r>
          </a:p>
          <a:p>
            <a:pPr marL="1028700" lvl="1" algn="just">
              <a:spcBef>
                <a:spcPct val="0"/>
              </a:spcBef>
              <a:defRPr/>
            </a:pPr>
            <a:r>
              <a:rPr lang="cs-CZ" altLang="cs-CZ" sz="2000" dirty="0">
                <a:latin typeface="Arial" panose="020B0604020202020204" pitchFamily="34" charset="0"/>
              </a:rPr>
              <a:t>FIXED </a:t>
            </a:r>
            <a:r>
              <a:rPr lang="en-US" altLang="cs-CZ" sz="2000" dirty="0">
                <a:latin typeface="Arial" panose="020B0604020202020204" pitchFamily="34" charset="0"/>
              </a:rPr>
              <a:t>costs - does not vary with the amount </a:t>
            </a:r>
            <a:r>
              <a:rPr lang="cs-CZ" altLang="cs-CZ" sz="2000" dirty="0" err="1">
                <a:latin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</a:rPr>
              <a:t>production</a:t>
            </a:r>
            <a:endParaRPr lang="en-US" altLang="cs-CZ" sz="2000" dirty="0">
              <a:latin typeface="Arial" panose="020B0604020202020204" pitchFamily="34" charset="0"/>
            </a:endParaRPr>
          </a:p>
          <a:p>
            <a:pPr marL="1028700" lvl="1" algn="just">
              <a:spcBef>
                <a:spcPct val="0"/>
              </a:spcBef>
              <a:defRPr/>
            </a:pPr>
            <a:r>
              <a:rPr lang="en-US" altLang="cs-CZ" sz="2000" dirty="0">
                <a:latin typeface="Arial" panose="020B0604020202020204" pitchFamily="34" charset="0"/>
              </a:rPr>
              <a:t>V</a:t>
            </a:r>
            <a:r>
              <a:rPr lang="cs-CZ" altLang="cs-CZ" sz="2000" dirty="0">
                <a:latin typeface="Arial" panose="020B0604020202020204" pitchFamily="34" charset="0"/>
              </a:rPr>
              <a:t>ARIABLE</a:t>
            </a:r>
            <a:r>
              <a:rPr lang="en-US" altLang="cs-CZ" sz="2000" dirty="0">
                <a:latin typeface="Arial" panose="020B0604020202020204" pitchFamily="34" charset="0"/>
              </a:rPr>
              <a:t> costs - the amount depends on the volume of production</a:t>
            </a:r>
            <a:endParaRPr lang="cs-CZ" altLang="cs-CZ" sz="2000" dirty="0">
              <a:latin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defRPr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marL="285750" algn="ctr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TC = FC x VC</a:t>
            </a:r>
            <a:endParaRPr lang="en-US" altLang="cs-CZ" sz="22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n-GB" altLang="cs-CZ" sz="2400" i="1" dirty="0">
              <a:latin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922106" y="1207660"/>
            <a:ext cx="783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COSTS</a:t>
            </a: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942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REVENUES, COSTS AND PROFIT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2715765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alt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080384" y="1868527"/>
                <a:ext cx="10196684" cy="3714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AVERAGE COSTS</a:t>
                </a: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1028700" lvl="1" algn="just">
                  <a:spcBef>
                    <a:spcPct val="0"/>
                  </a:spcBef>
                  <a:defRPr/>
                </a:pPr>
                <a:r>
                  <a:rPr lang="cs-CZ" altLang="cs-CZ" sz="2000" dirty="0" err="1">
                    <a:latin typeface="Arial" panose="020B0604020202020204" pitchFamily="34" charset="0"/>
                  </a:rPr>
                  <a:t>Costs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per unit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of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production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marL="1028700" lvl="1" algn="just">
                  <a:spcBef>
                    <a:spcPct val="0"/>
                  </a:spcBef>
                  <a:defRPr/>
                </a:pP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 xmlns:m="http://schemas.openxmlformats.org/officeDocument/2006/math">
                    <m:r>
                      <a:rPr lang="cs-CZ" altLang="cs-CZ" sz="24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cs-CZ" alt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alt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𝑇𝐶</m:t>
                        </m:r>
                      </m:num>
                      <m:den>
                        <m:r>
                          <a:rPr lang="cs-CZ" altLang="cs-CZ" sz="24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cs-CZ" altLang="cs-CZ" sz="2400" dirty="0">
                    <a:latin typeface="Arial" panose="020B0604020202020204" pitchFamily="34" charset="0"/>
                  </a:rPr>
                  <a:t> </a:t>
                </a:r>
              </a:p>
              <a:p>
                <a:pPr algn="ctr">
                  <a:spcBef>
                    <a:spcPct val="0"/>
                  </a:spcBef>
                  <a:defRPr/>
                </a:pPr>
                <a:endParaRPr lang="en-US" altLang="cs-CZ" sz="2200" dirty="0">
                  <a:latin typeface="Arial" panose="020B0604020202020204" pitchFamily="34" charset="0"/>
                </a:endParaRPr>
              </a:p>
              <a:p>
                <a:pPr marL="285750" indent="-285750" algn="just">
                  <a:spcBef>
                    <a:spcPct val="0"/>
                  </a:spcBef>
                  <a:defRPr/>
                </a:pPr>
                <a:r>
                  <a:rPr lang="cs-CZ" altLang="cs-CZ" sz="2200" dirty="0">
                    <a:latin typeface="Arial" panose="020B0604020202020204" pitchFamily="34" charset="0"/>
                  </a:rPr>
                  <a:t>MARGINAL COSTS </a:t>
                </a:r>
              </a:p>
              <a:p>
                <a:pPr marL="1028700" lvl="1" algn="just">
                  <a:spcBef>
                    <a:spcPct val="0"/>
                  </a:spcBef>
                  <a:defRPr/>
                </a:pPr>
                <a:r>
                  <a:rPr lang="en-US" altLang="cs-CZ" sz="2000" dirty="0">
                    <a:latin typeface="Arial" panose="020B0604020202020204" pitchFamily="34" charset="0"/>
                  </a:rPr>
                  <a:t>cost of additional input necessary to produce the additional units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cs-CZ" altLang="cs-CZ" sz="2000" dirty="0" err="1">
                    <a:latin typeface="Arial" panose="020B0604020202020204" pitchFamily="34" charset="0"/>
                  </a:rPr>
                  <a:t>of</a:t>
                </a:r>
                <a:r>
                  <a:rPr lang="cs-CZ" altLang="cs-CZ" sz="2000" dirty="0">
                    <a:latin typeface="Arial" panose="020B0604020202020204" pitchFamily="34" charset="0"/>
                  </a:rPr>
                  <a:t> </a:t>
                </a:r>
                <a:r>
                  <a:rPr lang="en-US" altLang="cs-CZ" sz="2000" dirty="0">
                    <a:latin typeface="Arial" panose="020B0604020202020204" pitchFamily="34" charset="0"/>
                  </a:rPr>
                  <a:t>output</a:t>
                </a:r>
                <a:endParaRPr lang="cs-CZ" altLang="cs-CZ" sz="20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𝑀𝐶</m:t>
                      </m:r>
                      <m:r>
                        <a:rPr lang="cs-CZ" altLang="cs-CZ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alt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altLang="cs-CZ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𝑇𝐶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altLang="cs-CZ" sz="24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cs-CZ" altLang="cs-CZ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n-US" altLang="cs-CZ" sz="2400" dirty="0">
                  <a:latin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defRPr/>
                </a:pPr>
                <a:endParaRPr lang="en-GB" altLang="cs-CZ" sz="2400" i="1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384" y="1868527"/>
                <a:ext cx="10196684" cy="3714287"/>
              </a:xfrm>
              <a:prstGeom prst="rect">
                <a:avLst/>
              </a:prstGeom>
              <a:blipFill rotWithShape="0">
                <a:blip r:embed="rId3"/>
                <a:stretch>
                  <a:fillRect l="-777" t="-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/>
          <p:cNvSpPr/>
          <p:nvPr/>
        </p:nvSpPr>
        <p:spPr>
          <a:xfrm>
            <a:off x="1922106" y="1207660"/>
            <a:ext cx="7837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latin typeface="Arial" panose="020B0604020202020204" pitchFamily="34" charset="0"/>
              </a:rPr>
              <a:t>FIRM COSTS</a:t>
            </a:r>
          </a:p>
          <a:p>
            <a:pPr algn="ctr">
              <a:spcBef>
                <a:spcPct val="0"/>
              </a:spcBef>
            </a:pPr>
            <a:endParaRPr lang="cs-CZ" altLang="cs-CZ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887</Words>
  <Application>Microsoft Office PowerPoint</Application>
  <PresentationFormat>Širokoúhlá obrazovka</PresentationFormat>
  <Paragraphs>195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Times New Roman</vt:lpstr>
      <vt:lpstr>Motiv Office</vt:lpstr>
      <vt:lpstr>REVENUES, COSTS AND PROFIT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majerova</cp:lastModifiedBy>
  <cp:revision>82</cp:revision>
  <dcterms:created xsi:type="dcterms:W3CDTF">2016-11-25T20:36:16Z</dcterms:created>
  <dcterms:modified xsi:type="dcterms:W3CDTF">2019-09-11T13:40:52Z</dcterms:modified>
</cp:coreProperties>
</file>