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62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973162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 OF FIRM IN IMPERFECT COMPETITION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Ingrid Majerova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EVS/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Definition of unit revenues: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MARGINAL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MR = </a:t>
            </a:r>
            <a:r>
              <a:rPr lang="cs-CZ" alt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altLang="cs-CZ" sz="2200" dirty="0">
                <a:latin typeface="Arial" panose="020B0604020202020204" pitchFamily="34" charset="0"/>
              </a:rPr>
              <a:t>TR /△Q</a:t>
            </a:r>
          </a:p>
          <a:p>
            <a:pPr marL="285750" indent="-285750">
              <a:spcBef>
                <a:spcPct val="0"/>
              </a:spcBef>
              <a:defRPr/>
            </a:pPr>
            <a:endParaRPr lang="cs-CZ" altLang="cs-CZ" sz="2200" b="1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b="1" dirty="0" smtClean="0">
                <a:latin typeface="Arial" panose="020B0604020202020204" pitchFamily="34" charset="0"/>
              </a:rPr>
              <a:t>AVERAGE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 = TR / Q = P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Two fundamental differences </a:t>
            </a:r>
            <a:r>
              <a:rPr lang="cs-CZ" altLang="cs-CZ" sz="2200" dirty="0" err="1">
                <a:latin typeface="Arial" panose="020B0604020202020204" pitchFamily="34" charset="0"/>
              </a:rPr>
              <a:t>against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perfect competition: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9144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AR and MR curves have a negative slope, which is the result of a negative slope individual demand curves.</a:t>
            </a:r>
          </a:p>
          <a:p>
            <a:pPr marL="9144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curve MR is not identical with the curve of the AR, but decreases </a:t>
            </a:r>
            <a:r>
              <a:rPr lang="cs-CZ" altLang="cs-CZ" sz="2000" dirty="0" err="1">
                <a:latin typeface="Arial" panose="020B0604020202020204" pitchFamily="34" charset="0"/>
              </a:rPr>
              <a:t>faster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1358065"/>
            <a:ext cx="10203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MARGINAL AND AVERAGE REVENUE IN</a:t>
            </a:r>
            <a:r>
              <a:rPr lang="en-US" altLang="cs-CZ" sz="2400" b="1" dirty="0">
                <a:latin typeface="Arial" panose="020B0604020202020204" pitchFamily="34" charset="0"/>
              </a:rPr>
              <a:t>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demand curve decreases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the case of imperfect competition, marginal revenue (MR) decreases with the increase of production </a:t>
            </a:r>
            <a:r>
              <a:rPr lang="cs-CZ" altLang="cs-CZ" sz="2200" dirty="0">
                <a:latin typeface="Arial" panose="020B0604020202020204" pitchFamily="34" charset="0"/>
              </a:rPr>
              <a:t>as </a:t>
            </a:r>
            <a:r>
              <a:rPr lang="cs-CZ" altLang="cs-CZ" sz="2200" dirty="0" err="1">
                <a:latin typeface="Arial" panose="020B0604020202020204" pitchFamily="34" charset="0"/>
              </a:rPr>
              <a:t>well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must be lower than the price at which the last unit is sold (MR &lt;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P).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MR is, like TR, influenced by the elasticity of demand: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&gt; 0 - if demand is elastic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= 0 - if demand is unitary elastic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&lt;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0 - if demand is inelastic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53321" y="1358065"/>
            <a:ext cx="7887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MARGINAL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REVENUE </a:t>
            </a:r>
            <a:r>
              <a:rPr lang="cs-CZ" altLang="cs-CZ" sz="2400" b="1" dirty="0">
                <a:latin typeface="Arial" panose="020B0604020202020204" pitchFamily="34" charset="0"/>
              </a:rPr>
              <a:t>IN</a:t>
            </a:r>
            <a:r>
              <a:rPr lang="en-US" altLang="cs-CZ" sz="2400" b="1" dirty="0">
                <a:latin typeface="Arial" panose="020B0604020202020204" pitchFamily="34" charset="0"/>
              </a:rPr>
              <a:t>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demand curve decreases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the case of imperfect competition, marginal revenue (MR) decreases with the increase of production </a:t>
            </a:r>
            <a:r>
              <a:rPr lang="cs-CZ" altLang="cs-CZ" sz="2200" dirty="0">
                <a:latin typeface="Arial" panose="020B0604020202020204" pitchFamily="34" charset="0"/>
              </a:rPr>
              <a:t>as </a:t>
            </a:r>
            <a:r>
              <a:rPr lang="cs-CZ" altLang="cs-CZ" sz="2200" dirty="0" err="1">
                <a:latin typeface="Arial" panose="020B0604020202020204" pitchFamily="34" charset="0"/>
              </a:rPr>
              <a:t>well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 must be lower than the price at which the last unit is sold (MR &lt;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P).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MR is, like TR, influenced by the elasticity of demand: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&gt; 0 - if demand is elastic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= 0 - if demand is unitary elastic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MR &lt;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en-US" altLang="cs-CZ" sz="2000" b="1" dirty="0">
                <a:latin typeface="Arial" panose="020B0604020202020204" pitchFamily="34" charset="0"/>
              </a:rPr>
              <a:t>0 - if demand is inelastic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522211" y="1358065"/>
            <a:ext cx="1950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MONOPOLY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16120">
            <a:off x="8842255" y="4001987"/>
            <a:ext cx="2283915" cy="12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Unlike the perfect competition individual demand curves decreases.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Marginal revenue curve decreases faster than the demand curve.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MR = MC</a:t>
            </a:r>
          </a:p>
          <a:p>
            <a:pPr algn="ctr">
              <a:spcBef>
                <a:spcPct val="0"/>
              </a:spcBef>
              <a:defRPr/>
            </a:pPr>
            <a:endParaRPr lang="cs-CZ" altLang="cs-CZ" sz="2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P </a:t>
            </a:r>
            <a:r>
              <a:rPr lang="cs-CZ" altLang="cs-CZ" sz="2200" b="1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</a:rPr>
              <a:t>&gt; MC</a:t>
            </a:r>
            <a:endParaRPr lang="en-US" altLang="cs-CZ" sz="2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significant difference from the perfect competition is the fact that the monopoly itself sets the price of its production. Because it is the only </a:t>
            </a:r>
            <a:r>
              <a:rPr lang="cs-CZ" altLang="cs-CZ" sz="2200" dirty="0" err="1">
                <a:latin typeface="Arial" panose="020B0604020202020204" pitchFamily="34" charset="0"/>
              </a:rPr>
              <a:t>producer</a:t>
            </a:r>
            <a:r>
              <a:rPr lang="en-US" altLang="cs-CZ" sz="2200" dirty="0">
                <a:latin typeface="Arial" panose="020B0604020202020204" pitchFamily="34" charset="0"/>
              </a:rPr>
              <a:t> on the market, </a:t>
            </a:r>
            <a:r>
              <a:rPr lang="cs-CZ" altLang="cs-CZ" sz="2200" dirty="0">
                <a:latin typeface="Arial" panose="020B0604020202020204" pitchFamily="34" charset="0"/>
              </a:rPr>
              <a:t>sels </a:t>
            </a:r>
            <a:r>
              <a:rPr lang="en-US" altLang="cs-CZ" sz="2200" dirty="0">
                <a:latin typeface="Arial" panose="020B0604020202020204" pitchFamily="34" charset="0"/>
              </a:rPr>
              <a:t>at a price that maximizes its profits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ctr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However, the buyer must be willing to accept this price.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06947" y="1358065"/>
            <a:ext cx="4580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EQUILIBRIUM OF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MONOPOLY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1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28665" y="2593441"/>
            <a:ext cx="39686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Price</a:t>
            </a:r>
            <a:r>
              <a:rPr lang="cs-CZ" altLang="cs-CZ" sz="2000" dirty="0">
                <a:latin typeface="Arial" panose="020B0604020202020204" pitchFamily="34" charset="0"/>
              </a:rPr>
              <a:t> and </a:t>
            </a:r>
            <a:r>
              <a:rPr lang="cs-CZ" altLang="cs-CZ" sz="2000" dirty="0" err="1">
                <a:latin typeface="Arial" panose="020B0604020202020204" pitchFamily="34" charset="0"/>
              </a:rPr>
              <a:t>quantum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production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is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different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from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that</a:t>
            </a:r>
            <a:r>
              <a:rPr lang="cs-CZ" altLang="cs-CZ" sz="2000" dirty="0">
                <a:latin typeface="Arial" panose="020B0604020202020204" pitchFamily="34" charset="0"/>
              </a:rPr>
              <a:t> in </a:t>
            </a:r>
            <a:r>
              <a:rPr lang="cs-CZ" altLang="cs-CZ" sz="2000" dirty="0" err="1">
                <a:latin typeface="Arial" panose="020B0604020202020204" pitchFamily="34" charset="0"/>
              </a:rPr>
              <a:t>perfect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competition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GB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319974" y="1358065"/>
            <a:ext cx="6354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REVENUES IN IMPERFECT COMPETITION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758" y="2038657"/>
            <a:ext cx="4457463" cy="415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terms of monopoly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supply curve does not exist, because there is not one relationship between price and quantity.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Firm in perfect competition may offer different quantities at different prices.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a monopoly, the company may offer different quantities for the same price or the same quantities at different prices.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W</a:t>
            </a:r>
            <a:r>
              <a:rPr lang="en-US" altLang="cs-CZ" sz="2200" b="1" dirty="0" smtClean="0">
                <a:latin typeface="Arial" panose="020B0604020202020204" pitchFamily="34" charset="0"/>
              </a:rPr>
              <a:t>e </a:t>
            </a:r>
            <a:r>
              <a:rPr lang="en-US" altLang="cs-CZ" sz="2200" b="1" dirty="0">
                <a:latin typeface="Arial" panose="020B0604020202020204" pitchFamily="34" charset="0"/>
              </a:rPr>
              <a:t>can </a:t>
            </a:r>
            <a:r>
              <a:rPr lang="cs-CZ" altLang="cs-CZ" sz="2200" b="1" dirty="0">
                <a:latin typeface="Arial" panose="020B0604020202020204" pitchFamily="34" charset="0"/>
              </a:rPr>
              <a:t>NOT </a:t>
            </a:r>
            <a:r>
              <a:rPr lang="en-US" altLang="cs-CZ" sz="2200" b="1" dirty="0">
                <a:latin typeface="Arial" panose="020B0604020202020204" pitchFamily="34" charset="0"/>
              </a:rPr>
              <a:t>clearly </a:t>
            </a:r>
            <a:r>
              <a:rPr lang="cs-CZ" altLang="cs-CZ" sz="2200" b="1" dirty="0" err="1">
                <a:latin typeface="Arial" panose="020B0604020202020204" pitchFamily="34" charset="0"/>
              </a:rPr>
              <a:t>determine</a:t>
            </a:r>
            <a:r>
              <a:rPr lang="en-US" altLang="cs-CZ" sz="2200" b="1" dirty="0">
                <a:latin typeface="Arial" panose="020B0604020202020204" pitchFamily="34" charset="0"/>
              </a:rPr>
              <a:t> the supply curve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cs-CZ" altLang="cs-CZ" sz="2200" b="1" dirty="0">
                <a:latin typeface="Arial" panose="020B0604020202020204" pitchFamily="34" charset="0"/>
              </a:rPr>
              <a:t> monopoly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046327" y="1358065"/>
            <a:ext cx="4901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SUPPLY CURVE OF MONOPOLY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969" y="4757473"/>
            <a:ext cx="591103" cy="3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013926" y="2038657"/>
                <a:ext cx="10574693" cy="4265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In terms of monopoly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supply curve does not exist, because there is not one relationship between price and quantity.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endParaRPr lang="en-US" altLang="cs-CZ" sz="8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Monopoly power is the ability to set the price higher than the marginal cost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s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.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endParaRPr lang="en-US" altLang="cs-CZ" sz="8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degree of monopoly power can be expressed by </a:t>
                </a:r>
                <a:r>
                  <a:rPr lang="en-US" altLang="cs-CZ" sz="2200" b="1" dirty="0">
                    <a:latin typeface="Arial" panose="020B0604020202020204" pitchFamily="34" charset="0"/>
                  </a:rPr>
                  <a:t>Lerner index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(L).</a:t>
                </a:r>
              </a:p>
              <a:p>
                <a:pPr marL="285750" indent="-285750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sz="22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𝑀𝐶</m:t>
                          </m:r>
                        </m:num>
                        <m:den>
                          <m:r>
                            <a:rPr lang="cs-CZ" alt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To express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monopoly power is used:</a:t>
                </a:r>
              </a:p>
              <a:p>
                <a:pPr marL="9144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The degree of concentration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-% share of the strongest </a:t>
                </a:r>
                <a:r>
                  <a:rPr lang="cs-CZ" altLang="cs-CZ" sz="2000" dirty="0" err="1">
                    <a:latin typeface="Arial" panose="020B0604020202020204" pitchFamily="34" charset="0"/>
                  </a:rPr>
                  <a:t>firm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 in the industry on the production of industry</a:t>
                </a:r>
              </a:p>
              <a:p>
                <a:pPr marL="9144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Profit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 questionable criterion</a:t>
                </a: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926" y="2038657"/>
                <a:ext cx="10574693" cy="4265591"/>
              </a:xfrm>
              <a:prstGeom prst="rect">
                <a:avLst/>
              </a:prstGeom>
              <a:blipFill rotWithShape="0">
                <a:blip r:embed="rId3"/>
                <a:stretch>
                  <a:fillRect l="-749" t="-714" b="-1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551177" y="1358065"/>
            <a:ext cx="3892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THE MONOPOLY POWER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893" y="4058345"/>
            <a:ext cx="591103" cy="3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power, which leads to the determination of the price above the marginal cost, is in terms of society </a:t>
            </a:r>
            <a:r>
              <a:rPr lang="en-US" altLang="cs-CZ" sz="2200" b="1" dirty="0">
                <a:latin typeface="Arial" panose="020B0604020202020204" pitchFamily="34" charset="0"/>
              </a:rPr>
              <a:t>inefficient </a:t>
            </a:r>
            <a:r>
              <a:rPr lang="en-US" altLang="cs-CZ" sz="2200" dirty="0">
                <a:latin typeface="Arial" panose="020B0604020202020204" pitchFamily="34" charset="0"/>
              </a:rPr>
              <a:t>(inefficient production).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Monopoly is not led </a:t>
            </a:r>
            <a:r>
              <a:rPr lang="cs-CZ" altLang="cs-CZ" sz="2200" dirty="0">
                <a:latin typeface="Arial" panose="020B0604020202020204" pitchFamily="34" charset="0"/>
              </a:rPr>
              <a:t>by a</a:t>
            </a:r>
            <a:r>
              <a:rPr lang="en-US" altLang="cs-CZ" sz="2200" dirty="0">
                <a:latin typeface="Arial" panose="020B0604020202020204" pitchFamily="34" charset="0"/>
              </a:rPr>
              <a:t> market mechanism for optimum utilization of social resources.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  </a:t>
            </a:r>
            <a:r>
              <a:rPr lang="en-US" altLang="cs-CZ" sz="2000" b="1" dirty="0">
                <a:latin typeface="Arial" panose="020B0604020202020204" pitchFamily="34" charset="0"/>
              </a:rPr>
              <a:t>monopoly determines price - no market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68495" y="1358065"/>
            <a:ext cx="5457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INEFFICIENCY OF THE MONOPOLY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42" y="4070582"/>
            <a:ext cx="591103" cy="3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065995" y="1358065"/>
            <a:ext cx="6862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SURPULUS OF PRODUCER AND CONSUMER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077" y="2539519"/>
            <a:ext cx="591103" cy="35249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086" y="1817756"/>
            <a:ext cx="3153747" cy="4438806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785373" y="2549448"/>
            <a:ext cx="237283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 smtClean="0">
                <a:latin typeface="Arial" panose="020B0604020202020204" pitchFamily="34" charset="0"/>
              </a:rPr>
              <a:t>MONOPOLY  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altLang="cs-CZ" dirty="0" smtClean="0"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altLang="cs-CZ" dirty="0" smtClean="0"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altLang="cs-CZ" dirty="0" smtClean="0">
              <a:latin typeface="Arial" panose="020B0604020202020204" pitchFamily="34" charset="0"/>
            </a:endParaRPr>
          </a:p>
          <a:p>
            <a:r>
              <a:rPr lang="cs-CZ" altLang="cs-CZ" dirty="0" smtClean="0">
                <a:latin typeface="Arial" panose="020B0604020202020204" pitchFamily="34" charset="0"/>
              </a:rPr>
              <a:t>COMPARISON </a:t>
            </a:r>
            <a:r>
              <a:rPr lang="cs-CZ" altLang="cs-CZ" dirty="0">
                <a:latin typeface="Arial" panose="020B0604020202020204" pitchFamily="34" charset="0"/>
              </a:rPr>
              <a:t>WITH PERFECT COMPETITION</a:t>
            </a:r>
            <a:endParaRPr lang="cs-CZ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076" y="4787571"/>
            <a:ext cx="591103" cy="3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terms of monopoly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resources are not fully utilized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are</a:t>
            </a:r>
            <a:r>
              <a:rPr lang="en-US" altLang="cs-CZ" sz="2200" dirty="0">
                <a:latin typeface="Arial" panose="020B0604020202020204" pitchFamily="34" charset="0"/>
              </a:rPr>
              <a:t> available to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and those that are used, are used inefficiently.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most important </a:t>
            </a:r>
            <a:r>
              <a:rPr lang="cs-CZ" altLang="cs-CZ" sz="2200" dirty="0" err="1">
                <a:latin typeface="Arial" panose="020B0604020202020204" pitchFamily="34" charset="0"/>
              </a:rPr>
              <a:t>rectifier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tools are: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Antitrust laws - those prohibiting certain behavior in the marketplace and reduce the monopoly power of different ways.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T</a:t>
            </a:r>
            <a:r>
              <a:rPr lang="en-US" altLang="cs-CZ" sz="2000" dirty="0">
                <a:latin typeface="Arial" panose="020B0604020202020204" pitchFamily="34" charset="0"/>
              </a:rPr>
              <a:t>ax policy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ability to convert a monopoly to state ownership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P</a:t>
            </a:r>
            <a:r>
              <a:rPr lang="en-US" altLang="cs-CZ" sz="2000" dirty="0">
                <a:latin typeface="Arial" panose="020B0604020202020204" pitchFamily="34" charset="0"/>
              </a:rPr>
              <a:t>rice regulation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768495" y="1358065"/>
            <a:ext cx="5457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REGULATION OF THE MONOPOLY </a:t>
            </a:r>
          </a:p>
        </p:txBody>
      </p:sp>
    </p:spTree>
    <p:extLst>
      <p:ext uri="{BB962C8B-B14F-4D97-AF65-F5344CB8AC3E}">
        <p14:creationId xmlns:p14="http://schemas.microsoft.com/office/powerpoint/2010/main" val="30036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</a:t>
            </a:r>
            <a:r>
              <a:rPr kumimoji="0" lang="en-GB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70" y="1790733"/>
            <a:ext cx="93526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dirty="0" smtClean="0">
                <a:latin typeface="Arial" panose="020B0604020202020204" pitchFamily="34" charset="0"/>
              </a:rPr>
              <a:t>    </a:t>
            </a:r>
            <a:r>
              <a:rPr lang="cs-CZ" altLang="cs-CZ" sz="2000" dirty="0" err="1">
                <a:latin typeface="Arial" panose="020B0604020202020204" pitchFamily="34" charset="0"/>
              </a:rPr>
              <a:t>Imperfect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Competition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  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Firm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Revenues</a:t>
            </a:r>
            <a:r>
              <a:rPr lang="cs-CZ" altLang="cs-CZ" sz="2000" dirty="0">
                <a:latin typeface="Arial" panose="020B0604020202020204" pitchFamily="34" charset="0"/>
              </a:rPr>
              <a:t> in </a:t>
            </a:r>
            <a:r>
              <a:rPr lang="cs-CZ" altLang="cs-CZ" sz="2000" dirty="0" err="1">
                <a:latin typeface="Arial" panose="020B0604020202020204" pitchFamily="34" charset="0"/>
              </a:rPr>
              <a:t>Imperfect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Competition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Monopoly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   Oligopoly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 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Monopolistic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Competition</a:t>
            </a:r>
            <a:endParaRPr lang="en-GB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Monopsony is the opposite of monopoly and represents a market in which is only </a:t>
            </a:r>
            <a:r>
              <a:rPr lang="en-US" altLang="cs-CZ" sz="2200" b="1" dirty="0">
                <a:latin typeface="Arial" panose="020B0604020202020204" pitchFamily="34" charset="0"/>
              </a:rPr>
              <a:t>one buyer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</a:t>
            </a:r>
            <a:r>
              <a:rPr lang="en-US" altLang="cs-CZ" sz="2200" dirty="0" err="1">
                <a:latin typeface="Arial" panose="020B0604020202020204" pitchFamily="34" charset="0"/>
              </a:rPr>
              <a:t>onopsony</a:t>
            </a:r>
            <a:r>
              <a:rPr lang="en-US" altLang="cs-CZ" sz="2200" dirty="0">
                <a:latin typeface="Arial" panose="020B0604020202020204" pitchFamily="34" charset="0"/>
              </a:rPr>
              <a:t> power is the ability of the buyer to influence the price in his favor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allows you to purchase goods at a lower price than in conditions of perfect competition</a:t>
            </a:r>
          </a:p>
          <a:p>
            <a:pPr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</a:t>
            </a: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state as the only buyer of military production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387848" y="1358065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MONOPSONY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690" y="4877875"/>
            <a:ext cx="664522" cy="17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Oligopoly is a market structure that </a:t>
            </a:r>
            <a:r>
              <a:rPr lang="en-US" altLang="cs-CZ" sz="2200" b="1" dirty="0">
                <a:latin typeface="Arial" panose="020B0604020202020204" pitchFamily="34" charset="0"/>
              </a:rPr>
              <a:t>prevails in practice.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10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 features of oligopoly: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existence of several companies in industry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Usually differentiated product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Barriers to entry that prevented attracting new firms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Behavior of firms in oligopoly is influenced by their mutual dependence (each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produces</a:t>
            </a:r>
            <a:r>
              <a:rPr lang="cs-CZ" altLang="cs-CZ" sz="2200" dirty="0">
                <a:latin typeface="Arial" panose="020B0604020202020204" pitchFamily="34" charset="0"/>
              </a:rPr>
              <a:t> a</a:t>
            </a:r>
            <a:r>
              <a:rPr lang="en-US" altLang="cs-CZ" sz="2200" dirty="0">
                <a:latin typeface="Arial" panose="020B0604020202020204" pitchFamily="34" charset="0"/>
              </a:rPr>
              <a:t> part of industry).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There are several models of oligopolies.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506182" y="1358065"/>
            <a:ext cx="1982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OLIGOPOLY</a:t>
            </a:r>
          </a:p>
        </p:txBody>
      </p:sp>
    </p:spTree>
    <p:extLst>
      <p:ext uri="{BB962C8B-B14F-4D97-AF65-F5344CB8AC3E}">
        <p14:creationId xmlns:p14="http://schemas.microsoft.com/office/powerpoint/2010/main" val="13286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C</a:t>
            </a:r>
            <a:r>
              <a:rPr lang="en-US" altLang="cs-CZ" sz="2200" b="1" dirty="0" err="1">
                <a:latin typeface="Arial" panose="020B0604020202020204" pitchFamily="34" charset="0"/>
              </a:rPr>
              <a:t>ollusive</a:t>
            </a:r>
            <a:r>
              <a:rPr lang="en-US" altLang="cs-CZ" sz="2200" b="1" dirty="0">
                <a:latin typeface="Arial" panose="020B0604020202020204" pitchFamily="34" charset="0"/>
              </a:rPr>
              <a:t> oligopoly </a:t>
            </a:r>
            <a:r>
              <a:rPr lang="en-US" altLang="cs-CZ" sz="2200" dirty="0">
                <a:latin typeface="Arial" panose="020B0604020202020204" pitchFamily="34" charset="0"/>
              </a:rPr>
              <a:t>–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arises in a situation where several </a:t>
            </a:r>
            <a:r>
              <a:rPr lang="cs-CZ" altLang="cs-CZ" sz="2200" dirty="0" err="1">
                <a:latin typeface="Arial" panose="020B0604020202020204" pitchFamily="34" charset="0"/>
              </a:rPr>
              <a:t>firms</a:t>
            </a:r>
            <a:r>
              <a:rPr lang="en-US" altLang="cs-CZ" sz="2200" dirty="0">
                <a:latin typeface="Arial" panose="020B0604020202020204" pitchFamily="34" charset="0"/>
              </a:rPr>
              <a:t> sell</a:t>
            </a:r>
            <a:r>
              <a:rPr lang="cs-CZ" altLang="cs-CZ" sz="2200" dirty="0" err="1">
                <a:latin typeface="Arial" panose="020B0604020202020204" pitchFamily="34" charset="0"/>
              </a:rPr>
              <a:t>ing</a:t>
            </a:r>
            <a:r>
              <a:rPr lang="en-US" altLang="cs-CZ" sz="2200" dirty="0">
                <a:latin typeface="Arial" panose="020B0604020202020204" pitchFamily="34" charset="0"/>
              </a:rPr>
              <a:t> the same or similar products find that their prices are </a:t>
            </a:r>
            <a:r>
              <a:rPr lang="cs-CZ" altLang="cs-CZ" sz="2200" dirty="0" err="1">
                <a:latin typeface="Arial" panose="020B0604020202020204" pitchFamily="34" charset="0"/>
              </a:rPr>
              <a:t>similar</a:t>
            </a:r>
            <a:r>
              <a:rPr lang="en-US" altLang="cs-CZ" sz="2200" dirty="0">
                <a:latin typeface="Arial" panose="020B0604020202020204" pitchFamily="34" charset="0"/>
              </a:rPr>
              <a:t>, and that the </a:t>
            </a:r>
            <a:r>
              <a:rPr lang="cs-CZ" altLang="cs-CZ" sz="2200" dirty="0" err="1">
                <a:latin typeface="Arial" panose="020B0604020202020204" pitchFamily="34" charset="0"/>
              </a:rPr>
              <a:t>mutual</a:t>
            </a:r>
            <a:r>
              <a:rPr lang="en-US" altLang="cs-CZ" sz="2200" dirty="0">
                <a:latin typeface="Arial" panose="020B0604020202020204" pitchFamily="34" charset="0"/>
              </a:rPr>
              <a:t> price war would weaken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them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More advantageous for them </a:t>
            </a:r>
            <a:r>
              <a:rPr lang="cs-CZ" altLang="cs-CZ" sz="2000" dirty="0" err="1">
                <a:latin typeface="Arial" panose="020B0604020202020204" pitchFamily="34" charset="0"/>
              </a:rPr>
              <a:t>is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to increase </a:t>
            </a:r>
            <a:r>
              <a:rPr lang="cs-CZ" altLang="cs-CZ" sz="2000" dirty="0" err="1">
                <a:latin typeface="Arial" panose="020B0604020202020204" pitchFamily="34" charset="0"/>
              </a:rPr>
              <a:t>their</a:t>
            </a:r>
            <a:r>
              <a:rPr lang="en-US" altLang="cs-CZ" sz="2000" dirty="0">
                <a:latin typeface="Arial" panose="020B0604020202020204" pitchFamily="34" charset="0"/>
              </a:rPr>
              <a:t> profits by increasing prices on the market or </a:t>
            </a:r>
            <a:r>
              <a:rPr lang="cs-CZ" altLang="cs-CZ" sz="2000" dirty="0">
                <a:latin typeface="Arial" panose="020B0604020202020204" pitchFamily="34" charset="0"/>
              </a:rPr>
              <a:t>by </a:t>
            </a:r>
            <a:r>
              <a:rPr lang="en-US" altLang="cs-CZ" sz="2000" dirty="0">
                <a:latin typeface="Arial" panose="020B0604020202020204" pitchFamily="34" charset="0"/>
              </a:rPr>
              <a:t>market division.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1200150" lvl="1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800" dirty="0">
              <a:latin typeface="Arial" panose="020B0604020202020204" pitchFamily="34" charset="0"/>
            </a:endParaRP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Company enters into a secret agreement and set monopoly prices for individual companies or production quotas - each company oligopoly then behaves like a monopoly.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Cartel</a:t>
            </a:r>
            <a:r>
              <a:rPr lang="en-US" altLang="cs-CZ" sz="2200" dirty="0">
                <a:latin typeface="Arial" panose="020B0604020202020204" pitchFamily="34" charset="0"/>
              </a:rPr>
              <a:t> - </a:t>
            </a:r>
            <a:r>
              <a:rPr lang="cs-CZ" altLang="cs-CZ" sz="2200" dirty="0">
                <a:latin typeface="Arial" panose="020B0604020202020204" pitchFamily="34" charset="0"/>
              </a:rPr>
              <a:t>a</a:t>
            </a:r>
            <a:r>
              <a:rPr lang="en-US" altLang="cs-CZ" sz="2200" dirty="0" err="1">
                <a:latin typeface="Arial" panose="020B0604020202020204" pitchFamily="34" charset="0"/>
              </a:rPr>
              <a:t>greement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about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advantageous cooperation (OPEC, the gas station ...).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506182" y="1358065"/>
            <a:ext cx="1982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OLIGOPOLY</a:t>
            </a:r>
          </a:p>
        </p:txBody>
      </p:sp>
    </p:spTree>
    <p:extLst>
      <p:ext uri="{BB962C8B-B14F-4D97-AF65-F5344CB8AC3E}">
        <p14:creationId xmlns:p14="http://schemas.microsoft.com/office/powerpoint/2010/main" val="151884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7" y="2038657"/>
            <a:ext cx="45284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</a:rPr>
              <a:t> profit </a:t>
            </a:r>
            <a:r>
              <a:rPr lang="cs-CZ" altLang="cs-CZ" sz="2000" dirty="0" err="1">
                <a:latin typeface="Arial" panose="020B0604020202020204" pitchFamily="34" charset="0"/>
              </a:rPr>
              <a:t>is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like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porfit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monopoly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               </a:t>
            </a:r>
            <a:r>
              <a:rPr lang="cs-CZ" altLang="cs-CZ" sz="2000" b="1" dirty="0" err="1" smtClean="0">
                <a:latin typeface="Arial" panose="020B0604020202020204" pitchFamily="34" charset="0"/>
              </a:rPr>
              <a:t>Abnormal</a:t>
            </a:r>
            <a:r>
              <a:rPr lang="cs-CZ" altLang="cs-CZ" sz="2000" b="1" smtClean="0">
                <a:latin typeface="Arial" panose="020B0604020202020204" pitchFamily="34" charset="0"/>
              </a:rPr>
              <a:t> Profit</a:t>
            </a:r>
            <a:endParaRPr lang="cs-CZ" sz="20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cs-CZ" altLang="cs-CZ" sz="2000" b="1" dirty="0" smtClean="0">
                <a:latin typeface="Arial" panose="020B0604020202020204" pitchFamily="34" charset="0"/>
              </a:rPr>
              <a:t>      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83654" y="1358065"/>
            <a:ext cx="3827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 smtClean="0">
                <a:latin typeface="Arial" panose="020B0604020202020204" pitchFamily="34" charset="0"/>
              </a:rPr>
              <a:t>COLLUSIVE </a:t>
            </a:r>
            <a:r>
              <a:rPr lang="cs-CZ" altLang="cs-CZ" sz="2400" b="1" dirty="0">
                <a:latin typeface="Arial" panose="020B0604020202020204" pitchFamily="34" charset="0"/>
              </a:rPr>
              <a:t>OLIGOPOLY</a:t>
            </a:r>
          </a:p>
        </p:txBody>
      </p:sp>
      <p:pic>
        <p:nvPicPr>
          <p:cNvPr id="7" name="Zástupný symbol pro obsah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903" y="2011222"/>
            <a:ext cx="4809111" cy="42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7" y="2038657"/>
            <a:ext cx="45284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For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cs-CZ" altLang="cs-CZ" sz="2000" dirty="0">
                <a:latin typeface="Arial" panose="020B0604020202020204" pitchFamily="34" charset="0"/>
              </a:rPr>
              <a:t> dominant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is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better</a:t>
            </a:r>
            <a:r>
              <a:rPr lang="cs-CZ" altLang="cs-CZ" sz="2000" dirty="0">
                <a:latin typeface="Arial" panose="020B0604020202020204" pitchFamily="34" charset="0"/>
              </a:rPr>
              <a:t> to </a:t>
            </a:r>
            <a:r>
              <a:rPr lang="cs-CZ" altLang="cs-CZ" sz="2000" dirty="0" err="1">
                <a:latin typeface="Arial" panose="020B0604020202020204" pitchFamily="34" charset="0"/>
              </a:rPr>
              <a:t>leave</a:t>
            </a:r>
            <a:r>
              <a:rPr lang="cs-CZ" altLang="cs-CZ" sz="2000" dirty="0">
                <a:latin typeface="Arial" panose="020B0604020202020204" pitchFamily="34" charset="0"/>
              </a:rPr>
              <a:t> a part </a:t>
            </a:r>
            <a:r>
              <a:rPr lang="cs-CZ" altLang="cs-CZ" sz="2000" dirty="0" err="1">
                <a:latin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</a:rPr>
              <a:t> market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weaker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competitor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0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000" b="1" dirty="0" err="1">
                <a:latin typeface="Arial" panose="020B0604020202020204" pitchFamily="34" charset="0"/>
              </a:rPr>
              <a:t>Smaller</a:t>
            </a:r>
            <a:r>
              <a:rPr lang="cs-CZ" sz="2000" b="1" dirty="0">
                <a:latin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</a:rPr>
              <a:t>firm</a:t>
            </a:r>
            <a:r>
              <a:rPr lang="cs-CZ" sz="2000" b="1" dirty="0">
                <a:latin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</a:rPr>
              <a:t>respect</a:t>
            </a:r>
            <a:r>
              <a:rPr lang="cs-CZ" sz="2000" b="1" dirty="0">
                <a:latin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</a:rPr>
              <a:t>the</a:t>
            </a:r>
            <a:r>
              <a:rPr lang="cs-CZ" sz="2000" b="1" dirty="0">
                <a:latin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</a:rPr>
              <a:t>prices</a:t>
            </a:r>
            <a:r>
              <a:rPr lang="cs-CZ" sz="2000" b="1" dirty="0">
                <a:latin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</a:rPr>
              <a:t>of</a:t>
            </a:r>
            <a:r>
              <a:rPr lang="cs-CZ" sz="2000" b="1" dirty="0">
                <a:latin typeface="Arial" panose="020B0604020202020204" pitchFamily="34" charset="0"/>
              </a:rPr>
              <a:t> dominant </a:t>
            </a:r>
            <a:r>
              <a:rPr lang="cs-CZ" sz="2000" b="1" dirty="0" err="1">
                <a:latin typeface="Arial" panose="020B0604020202020204" pitchFamily="34" charset="0"/>
              </a:rPr>
              <a:t>firm</a:t>
            </a:r>
            <a:r>
              <a:rPr lang="cs-CZ" sz="2000" b="1" dirty="0">
                <a:latin typeface="Arial" panose="020B0604020202020204" pitchFamily="34" charset="0"/>
              </a:rPr>
              <a:t> in </a:t>
            </a:r>
            <a:r>
              <a:rPr lang="cs-CZ" sz="2000" b="1" dirty="0" err="1">
                <a:latin typeface="Arial" panose="020B0604020202020204" pitchFamily="34" charset="0"/>
              </a:rPr>
              <a:t>industry</a:t>
            </a:r>
            <a:endParaRPr lang="cs-CZ" sz="20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0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</a:rPr>
              <a:t>WHY?</a:t>
            </a:r>
          </a:p>
        </p:txBody>
      </p:sp>
      <p:sp>
        <p:nvSpPr>
          <p:cNvPr id="2" name="Obdélník 1"/>
          <p:cNvSpPr/>
          <p:nvPr/>
        </p:nvSpPr>
        <p:spPr>
          <a:xfrm>
            <a:off x="2740859" y="1358065"/>
            <a:ext cx="5512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OLIGOPOLY WITH DOMINANT FIRM 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 rotWithShape="1">
          <a:blip r:embed="rId3"/>
          <a:srcRect t="8343"/>
          <a:stretch/>
        </p:blipFill>
        <p:spPr>
          <a:xfrm>
            <a:off x="6268355" y="2301178"/>
            <a:ext cx="4816201" cy="396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Monopolistic competition is the </a:t>
            </a:r>
            <a:r>
              <a:rPr lang="en-US" altLang="cs-CZ" sz="2200" b="1" dirty="0">
                <a:latin typeface="Arial" panose="020B0604020202020204" pitchFamily="34" charset="0"/>
              </a:rPr>
              <a:t>closest to perfect competition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Basic assumptions of monopolistic competition: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 large number of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en-US" altLang="cs-CZ" sz="2000" dirty="0">
                <a:latin typeface="Arial" panose="020B0604020202020204" pitchFamily="34" charset="0"/>
              </a:rPr>
              <a:t>s in the industry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 differentiated product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absence of entry barriers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for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firms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into the industry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Each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enough differentiated product that sets its own price - behaves like a monopoly.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07851" y="1358065"/>
            <a:ext cx="4778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</a:p>
        </p:txBody>
      </p:sp>
    </p:spTree>
    <p:extLst>
      <p:ext uri="{BB962C8B-B14F-4D97-AF65-F5344CB8AC3E}">
        <p14:creationId xmlns:p14="http://schemas.microsoft.com/office/powerpoint/2010/main" val="2512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Firm has a monopoly over its production and demand curve for production is highly elastic, because other companies offer substitutes.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 the short </a:t>
            </a:r>
            <a:r>
              <a:rPr lang="cs-CZ" altLang="cs-CZ" sz="2200" b="1" dirty="0">
                <a:latin typeface="Arial" panose="020B0604020202020204" pitchFamily="34" charset="0"/>
              </a:rPr>
              <a:t>run </a:t>
            </a:r>
            <a:r>
              <a:rPr lang="cs-CZ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can realize monopoly profits - the slope of the demand curve.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 the long run</a:t>
            </a:r>
            <a:r>
              <a:rPr lang="en-US" altLang="cs-CZ" sz="2200" dirty="0">
                <a:latin typeface="Arial" panose="020B0604020202020204" pitchFamily="34" charset="0"/>
              </a:rPr>
              <a:t>, however, this monopoly profit is compressed to zero due to movement between industries. Monopoly profits attract competition and demand for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's production drops. New companies are coming into the industry until the monopoly profit is zero.</a:t>
            </a:r>
            <a:endParaRPr lang="en-US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07851" y="1358065"/>
            <a:ext cx="4778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</a:p>
        </p:txBody>
      </p:sp>
    </p:spTree>
    <p:extLst>
      <p:ext uri="{BB962C8B-B14F-4D97-AF65-F5344CB8AC3E}">
        <p14:creationId xmlns:p14="http://schemas.microsoft.com/office/powerpoint/2010/main" val="10778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07851" y="1358065"/>
            <a:ext cx="4778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MONOPOLISTIC COMPETITION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26" y="2318025"/>
            <a:ext cx="9721662" cy="364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END</a:t>
            </a:r>
          </a:p>
        </p:txBody>
      </p:sp>
      <p:sp>
        <p:nvSpPr>
          <p:cNvPr id="2" name="Obdélník 1"/>
          <p:cNvSpPr/>
          <p:nvPr/>
        </p:nvSpPr>
        <p:spPr>
          <a:xfrm>
            <a:off x="3653536" y="3244334"/>
            <a:ext cx="4884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>
              <a:spcBef>
                <a:spcPct val="0"/>
              </a:spcBef>
              <a:defRPr/>
            </a:pPr>
            <a:r>
              <a:rPr lang="cs-CZ" altLang="cs-CZ" dirty="0">
                <a:latin typeface="Arial" panose="020B0604020202020204" pitchFamily="34" charset="0"/>
              </a:rPr>
              <a:t>THANK YOU FOR YOUR ATTENTION . . . </a:t>
            </a:r>
            <a:endParaRPr lang="en-GB" altLang="cs-CZ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Imperfect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competition</a:t>
            </a:r>
            <a:r>
              <a:rPr lang="cs-CZ" altLang="cs-CZ" sz="2200" dirty="0">
                <a:latin typeface="Arial" panose="020B0604020202020204" pitchFamily="34" charset="0"/>
              </a:rPr>
              <a:t> has </a:t>
            </a:r>
            <a:r>
              <a:rPr lang="cs-CZ" altLang="cs-CZ" sz="2200" dirty="0" err="1">
                <a:latin typeface="Arial" panose="020B0604020202020204" pitchFamily="34" charset="0"/>
              </a:rPr>
              <a:t>three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forms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Monopoly</a:t>
            </a: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latin typeface="Arial" panose="020B0604020202020204" pitchFamily="34" charset="0"/>
              </a:rPr>
              <a:t>Oligopoly</a:t>
            </a:r>
          </a:p>
          <a:p>
            <a:pPr marL="13716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err="1">
                <a:latin typeface="Arial" panose="020B0604020202020204" pitchFamily="34" charset="0"/>
              </a:rPr>
              <a:t>Monopolistic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</a:rPr>
              <a:t>competition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will focus on the characteristics of imperfect competition, which are common for all three forms.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main feature </a:t>
            </a:r>
            <a:r>
              <a:rPr lang="en-US" altLang="cs-CZ" sz="2200" dirty="0">
                <a:latin typeface="Arial" panose="020B0604020202020204" pitchFamily="34" charset="0"/>
              </a:rPr>
              <a:t>of imperfect competition 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    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a differentiated product (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has a significant share of the market).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759735" y="1207660"/>
            <a:ext cx="4182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IMPERFECT COMPETITION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420" y="4472715"/>
            <a:ext cx="581896" cy="22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2669" y="1790733"/>
            <a:ext cx="1057469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can affect the market price (the rate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price influencing depends on the specific form of competition).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Because of the </a:t>
            </a:r>
            <a:r>
              <a:rPr lang="cs-CZ" altLang="cs-CZ" sz="2000" dirty="0" err="1">
                <a:latin typeface="Arial" panose="020B0604020202020204" pitchFamily="34" charset="0"/>
              </a:rPr>
              <a:t>form</a:t>
            </a:r>
            <a:r>
              <a:rPr lang="en-US" altLang="cs-CZ" sz="2000" dirty="0">
                <a:latin typeface="Arial" panose="020B0604020202020204" pitchFamily="34" charset="0"/>
              </a:rPr>
              <a:t>'s product differs from those of other companies, the company can set its price.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Imperfect competition - a market in which is one seller (the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), which may affect the market price.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Deciding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imperfectly competitive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is more inclusive - to select the optimal production volume, determine the price, ...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759735" y="1207660"/>
            <a:ext cx="4182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IMPERFECT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532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161672" y="1207660"/>
            <a:ext cx="3378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INDIVIDUAL DEMAND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/>
          <a:srcRect r="6645" b="7871"/>
          <a:stretch/>
        </p:blipFill>
        <p:spPr>
          <a:xfrm>
            <a:off x="1752659" y="2173796"/>
            <a:ext cx="8501354" cy="31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Cost conditions - in the form of so-called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e</a:t>
            </a:r>
            <a:r>
              <a:rPr lang="en-US" altLang="cs-CZ" sz="2200" b="1" dirty="0" err="1">
                <a:latin typeface="Arial" panose="020B0604020202020204" pitchFamily="34" charset="0"/>
              </a:rPr>
              <a:t>conomies</a:t>
            </a:r>
            <a:r>
              <a:rPr lang="en-US" altLang="cs-CZ" sz="2200" b="1" dirty="0">
                <a:latin typeface="Arial" panose="020B0604020202020204" pitchFamily="34" charset="0"/>
              </a:rPr>
              <a:t> of scale</a:t>
            </a:r>
            <a:r>
              <a:rPr lang="en-US" altLang="cs-CZ" sz="2200" dirty="0">
                <a:latin typeface="Arial" panose="020B0604020202020204" pitchFamily="34" charset="0"/>
              </a:rPr>
              <a:t>. In the production of large volumes of production costs </a:t>
            </a:r>
            <a:r>
              <a:rPr lang="cs-CZ" altLang="cs-CZ" sz="2200" dirty="0">
                <a:latin typeface="Arial" panose="020B0604020202020204" pitchFamily="34" charset="0"/>
              </a:rPr>
              <a:t>are </a:t>
            </a:r>
            <a:r>
              <a:rPr lang="cs-CZ" altLang="cs-CZ" sz="2200" dirty="0" err="1">
                <a:latin typeface="Arial" panose="020B0604020202020204" pitchFamily="34" charset="0"/>
              </a:rPr>
              <a:t>calculated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en-US" altLang="cs-CZ" sz="2200" dirty="0">
                <a:latin typeface="Arial" panose="020B0604020202020204" pitchFamily="34" charset="0"/>
              </a:rPr>
              <a:t>a larger number of products = average costs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growth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 </a:t>
            </a:r>
            <a:r>
              <a:rPr lang="en-US" altLang="cs-CZ" sz="2200" dirty="0" err="1">
                <a:latin typeface="Arial" panose="020B0604020202020204" pitchFamily="34" charset="0"/>
              </a:rPr>
              <a:t>declin</a:t>
            </a:r>
            <a:r>
              <a:rPr lang="cs-CZ" altLang="cs-CZ" sz="2200" dirty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Barriers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en-US" altLang="cs-CZ" sz="2200" b="1" dirty="0">
                <a:latin typeface="Arial" panose="020B0604020202020204" pitchFamily="34" charset="0"/>
              </a:rPr>
              <a:t> competition:</a:t>
            </a:r>
          </a:p>
          <a:p>
            <a:pPr marL="9144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Legal restrictions </a:t>
            </a:r>
            <a:r>
              <a:rPr lang="en-US" altLang="cs-CZ" sz="2000" dirty="0">
                <a:latin typeface="Arial" panose="020B0604020202020204" pitchFamily="34" charset="0"/>
              </a:rPr>
              <a:t>- trademark, patent, copyright, ... gives owners exclusive rights to produce the product.</a:t>
            </a:r>
          </a:p>
          <a:p>
            <a:pPr marL="9144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Product differentiation </a:t>
            </a:r>
            <a:r>
              <a:rPr lang="en-US" altLang="cs-CZ" sz="2000" dirty="0">
                <a:latin typeface="Arial" panose="020B0604020202020204" pitchFamily="34" charset="0"/>
              </a:rPr>
              <a:t>- each producer comes to market with a production that differs from that of the competition.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383557" y="1207660"/>
            <a:ext cx="6934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cs-CZ" sz="2400" b="1" dirty="0">
                <a:latin typeface="Arial" panose="020B0604020202020204" pitchFamily="34" charset="0"/>
              </a:rPr>
              <a:t>MAIN CAUSES OF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Lack of awareness of market actors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Ownership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 important production factor </a:t>
            </a:r>
            <a:r>
              <a:rPr lang="cs-CZ" altLang="cs-CZ" sz="2200" dirty="0">
                <a:latin typeface="Arial" panose="020B0604020202020204" pitchFamily="34" charset="0"/>
              </a:rPr>
              <a:t>„</a:t>
            </a:r>
            <a:r>
              <a:rPr lang="en-US" altLang="cs-CZ" sz="2200" dirty="0">
                <a:latin typeface="Arial" panose="020B0604020202020204" pitchFamily="34" charset="0"/>
              </a:rPr>
              <a:t>in the hands</a:t>
            </a:r>
            <a:r>
              <a:rPr lang="cs-CZ" altLang="cs-CZ" sz="2200" dirty="0">
                <a:latin typeface="Arial" panose="020B0604020202020204" pitchFamily="34" charset="0"/>
              </a:rPr>
              <a:t>“</a:t>
            </a:r>
            <a:r>
              <a:rPr lang="en-US" altLang="cs-CZ" sz="2200" dirty="0">
                <a:latin typeface="Arial" panose="020B0604020202020204" pitchFamily="34" charset="0"/>
              </a:rPr>
              <a:t> of one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State intervention in the market mechanism (price regulation)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Political circumstances (the emergence of OPEC - the </a:t>
            </a:r>
            <a:r>
              <a:rPr lang="en-US" altLang="cs-CZ" sz="2200" dirty="0" err="1">
                <a:latin typeface="Arial" panose="020B0604020202020204" pitchFamily="34" charset="0"/>
              </a:rPr>
              <a:t>Organisation</a:t>
            </a:r>
            <a:r>
              <a:rPr lang="en-US" altLang="cs-CZ" sz="2200" dirty="0">
                <a:latin typeface="Arial" panose="020B0604020202020204" pitchFamily="34" charset="0"/>
              </a:rPr>
              <a:t> of Petrol Exporting Countries)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147980" y="1207660"/>
            <a:ext cx="740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OTHER FACTORS</a:t>
            </a:r>
            <a:r>
              <a:rPr lang="en-US" altLang="cs-CZ" sz="2400" b="1" dirty="0">
                <a:latin typeface="Arial" panose="020B0604020202020204" pitchFamily="34" charset="0"/>
              </a:rPr>
              <a:t> OF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6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89583" y="2173796"/>
            <a:ext cx="46777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TOTAL REVENUES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>
                <a:latin typeface="Arial" panose="020B0604020202020204" pitchFamily="34" charset="0"/>
              </a:rPr>
              <a:t>MARGINAL AND AVERAGE REVENUES</a:t>
            </a:r>
            <a:endParaRPr lang="en-GB" sz="2400" dirty="0"/>
          </a:p>
        </p:txBody>
      </p:sp>
      <p:sp>
        <p:nvSpPr>
          <p:cNvPr id="2" name="Obdélník 1"/>
          <p:cNvSpPr/>
          <p:nvPr/>
        </p:nvSpPr>
        <p:spPr>
          <a:xfrm>
            <a:off x="2673700" y="1207660"/>
            <a:ext cx="6354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REVENUES IN IMPERFECT COMPETITION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Zástupný symbol pro obsah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123" y="1669325"/>
            <a:ext cx="2856600" cy="4652581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6109351" y="2473449"/>
            <a:ext cx="943875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6227219" y="4728127"/>
            <a:ext cx="826007" cy="1898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4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BEHAVIOUR OF FIRM IN IMPERFECT COMPETITION </a:t>
            </a:r>
          </a:p>
          <a:p>
            <a:pPr lvl="0">
              <a:defRPr/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13926" y="2038657"/>
            <a:ext cx="10574693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total </a:t>
            </a:r>
            <a:r>
              <a:rPr lang="cs-CZ" altLang="cs-CZ" sz="2200" dirty="0" err="1">
                <a:latin typeface="Arial" panose="020B0604020202020204" pitchFamily="34" charset="0"/>
              </a:rPr>
              <a:t>quantity</a:t>
            </a:r>
            <a:r>
              <a:rPr lang="en-US" altLang="cs-CZ" sz="2200" dirty="0">
                <a:latin typeface="Arial" panose="020B0604020202020204" pitchFamily="34" charset="0"/>
              </a:rPr>
              <a:t> of production is obtained from the equation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TR = P.Q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Total revenue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may rise or fall (depending on the elasticity of demand for </a:t>
            </a:r>
            <a:r>
              <a:rPr lang="cs-CZ" altLang="cs-CZ" sz="2200" dirty="0" err="1">
                <a:latin typeface="Arial" panose="020B0604020202020204" pitchFamily="34" charset="0"/>
              </a:rPr>
              <a:t>firm´s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production).</a:t>
            </a:r>
          </a:p>
          <a:p>
            <a:pPr marL="9144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Demand is elastic </a:t>
            </a:r>
            <a:r>
              <a:rPr lang="en-US" altLang="cs-CZ" sz="2000" dirty="0">
                <a:latin typeface="Arial" panose="020B0604020202020204" pitchFamily="34" charset="0"/>
              </a:rPr>
              <a:t>- percentage growth in the </a:t>
            </a:r>
            <a:r>
              <a:rPr lang="cs-CZ" altLang="cs-CZ" sz="2000" dirty="0" err="1">
                <a:latin typeface="Arial" panose="020B0604020202020204" pitchFamily="34" charset="0"/>
              </a:rPr>
              <a:t>quantity</a:t>
            </a:r>
            <a:r>
              <a:rPr lang="en-US" altLang="cs-CZ" sz="2000" dirty="0">
                <a:latin typeface="Arial" panose="020B0604020202020204" pitchFamily="34" charset="0"/>
              </a:rPr>
              <a:t> of </a:t>
            </a:r>
            <a:r>
              <a:rPr lang="en-US" altLang="cs-CZ" sz="2000" dirty="0" err="1">
                <a:latin typeface="Arial" panose="020B0604020202020204" pitchFamily="34" charset="0"/>
              </a:rPr>
              <a:t>soldproduction</a:t>
            </a:r>
            <a:r>
              <a:rPr lang="en-US" altLang="cs-CZ" sz="2000" dirty="0">
                <a:latin typeface="Arial" panose="020B0604020202020204" pitchFamily="34" charset="0"/>
              </a:rPr>
              <a:t> is greater than the percentage decrease in prices, so although price </a:t>
            </a:r>
            <a:r>
              <a:rPr lang="en-US" altLang="cs-CZ" sz="2000" dirty="0" err="1">
                <a:latin typeface="Arial" panose="020B0604020202020204" pitchFamily="34" charset="0"/>
              </a:rPr>
              <a:t>dec</a:t>
            </a:r>
            <a:r>
              <a:rPr lang="cs-CZ" altLang="cs-CZ" sz="2000" dirty="0" err="1">
                <a:latin typeface="Arial" panose="020B0604020202020204" pitchFamily="34" charset="0"/>
              </a:rPr>
              <a:t>rease</a:t>
            </a:r>
            <a:r>
              <a:rPr lang="en-US" altLang="cs-CZ" sz="2000" dirty="0">
                <a:latin typeface="Arial" panose="020B0604020202020204" pitchFamily="34" charset="0"/>
              </a:rPr>
              <a:t>s, the total income grows.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7429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900" dirty="0">
              <a:latin typeface="Arial" panose="020B0604020202020204" pitchFamily="34" charset="0"/>
            </a:endParaRPr>
          </a:p>
          <a:p>
            <a:pPr marL="9144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Demand is inelastic </a:t>
            </a:r>
            <a:r>
              <a:rPr lang="en-US" altLang="cs-CZ" sz="2000" dirty="0">
                <a:latin typeface="Arial" panose="020B0604020202020204" pitchFamily="34" charset="0"/>
              </a:rPr>
              <a:t>- percentage growth in the </a:t>
            </a:r>
            <a:r>
              <a:rPr lang="cs-CZ" altLang="cs-CZ" sz="2000" dirty="0" err="1">
                <a:latin typeface="Arial" panose="020B0604020202020204" pitchFamily="34" charset="0"/>
              </a:rPr>
              <a:t>quantity</a:t>
            </a:r>
            <a:r>
              <a:rPr lang="en-US" altLang="cs-CZ" sz="2000" dirty="0">
                <a:latin typeface="Arial" panose="020B0604020202020204" pitchFamily="34" charset="0"/>
              </a:rPr>
              <a:t> of sold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production is less than the percentage decrease in prices, if the </a:t>
            </a:r>
            <a:r>
              <a:rPr lang="cs-CZ" altLang="cs-CZ" sz="2000" dirty="0" err="1">
                <a:latin typeface="Arial" panose="020B0604020202020204" pitchFamily="34" charset="0"/>
              </a:rPr>
              <a:t>firm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reduces</a:t>
            </a:r>
            <a:r>
              <a:rPr lang="en-US" altLang="cs-CZ" sz="2000" dirty="0">
                <a:latin typeface="Arial" panose="020B0604020202020204" pitchFamily="34" charset="0"/>
              </a:rPr>
              <a:t> the </a:t>
            </a:r>
            <a:r>
              <a:rPr lang="cs-CZ" altLang="cs-CZ" sz="2000" dirty="0" err="1">
                <a:latin typeface="Arial" panose="020B0604020202020204" pitchFamily="34" charset="0"/>
              </a:rPr>
              <a:t>price</a:t>
            </a:r>
            <a:r>
              <a:rPr lang="en-US" altLang="cs-CZ" sz="2000" dirty="0">
                <a:latin typeface="Arial" panose="020B0604020202020204" pitchFamily="34" charset="0"/>
              </a:rPr>
              <a:t>, its total income is de</a:t>
            </a:r>
            <a:r>
              <a:rPr lang="cs-CZ" altLang="cs-CZ" sz="2000" dirty="0" err="1">
                <a:latin typeface="Arial" panose="020B0604020202020204" pitchFamily="34" charset="0"/>
              </a:rPr>
              <a:t>creas</a:t>
            </a:r>
            <a:r>
              <a:rPr lang="en-US" altLang="cs-CZ" sz="2000" dirty="0" err="1">
                <a:latin typeface="Arial" panose="020B0604020202020204" pitchFamily="34" charset="0"/>
              </a:rPr>
              <a:t>ing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147980" y="1207660"/>
            <a:ext cx="740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b="1" dirty="0">
                <a:latin typeface="Arial" panose="020B0604020202020204" pitchFamily="34" charset="0"/>
              </a:rPr>
              <a:t>TOTAL REVENUES IN</a:t>
            </a:r>
            <a:r>
              <a:rPr lang="en-US" altLang="cs-CZ" sz="2400" b="1" dirty="0">
                <a:latin typeface="Arial" panose="020B0604020202020204" pitchFamily="34" charset="0"/>
              </a:rPr>
              <a:t> IMPERFECT COMPETITION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1610</Words>
  <Application>Microsoft Office PowerPoint</Application>
  <PresentationFormat>Širokoúhlá obrazovka</PresentationFormat>
  <Paragraphs>229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Motiv Office</vt:lpstr>
      <vt:lpstr>BEHAVIOUR OF FIRM IN IMPERFECT COMPETITION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majerova</cp:lastModifiedBy>
  <cp:revision>101</cp:revision>
  <dcterms:created xsi:type="dcterms:W3CDTF">2016-11-25T20:36:16Z</dcterms:created>
  <dcterms:modified xsi:type="dcterms:W3CDTF">2019-09-11T13:42:13Z</dcterms:modified>
</cp:coreProperties>
</file>