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62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973162" cy="288032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en-US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BEHAVIOUR OF FIRM IN IMPERFECT COMPETITION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GB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 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VIII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GB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Ingrid Majerova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Microeconomics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EVS/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13926" y="2038657"/>
            <a:ext cx="10574693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Definition of unit revenues: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8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MARGINAL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MR = </a:t>
            </a:r>
            <a:r>
              <a:rPr lang="cs-CZ" alt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△</a:t>
            </a:r>
            <a:r>
              <a:rPr lang="en-US" altLang="cs-CZ" sz="2200" dirty="0">
                <a:latin typeface="Arial" panose="020B0604020202020204" pitchFamily="34" charset="0"/>
              </a:rPr>
              <a:t>TR /△Q</a:t>
            </a:r>
          </a:p>
          <a:p>
            <a:pPr marL="285750" indent="-285750">
              <a:spcBef>
                <a:spcPct val="0"/>
              </a:spcBef>
              <a:defRPr/>
            </a:pPr>
            <a:endParaRPr lang="cs-CZ" altLang="cs-CZ" sz="2200" b="1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cs-CZ" altLang="cs-CZ" sz="2200" b="1" dirty="0" smtClean="0">
                <a:latin typeface="Arial" panose="020B0604020202020204" pitchFamily="34" charset="0"/>
              </a:rPr>
              <a:t>AVERAGE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AR = TR / Q = P</a:t>
            </a: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Two fundamental differences </a:t>
            </a:r>
            <a:r>
              <a:rPr lang="cs-CZ" altLang="cs-CZ" sz="2200" dirty="0" err="1">
                <a:latin typeface="Arial" panose="020B0604020202020204" pitchFamily="34" charset="0"/>
              </a:rPr>
              <a:t>against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perfect competition: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800" dirty="0">
              <a:latin typeface="Arial" panose="020B0604020202020204" pitchFamily="34" charset="0"/>
            </a:endParaRPr>
          </a:p>
          <a:p>
            <a:pPr marL="9144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AR and MR curves have a negative slope, which is the result of a negative slope individual demand curves.</a:t>
            </a:r>
          </a:p>
          <a:p>
            <a:pPr marL="9144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curve MR is not identical with the curve of the AR, but decreases </a:t>
            </a:r>
            <a:r>
              <a:rPr lang="cs-CZ" altLang="cs-CZ" sz="2000" dirty="0" err="1">
                <a:latin typeface="Arial" panose="020B0604020202020204" pitchFamily="34" charset="0"/>
              </a:rPr>
              <a:t>faster</a:t>
            </a:r>
            <a:r>
              <a:rPr lang="en-US" altLang="cs-CZ" sz="2000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2" name="Obdélník 1"/>
          <p:cNvSpPr/>
          <p:nvPr/>
        </p:nvSpPr>
        <p:spPr>
          <a:xfrm>
            <a:off x="395536" y="1358065"/>
            <a:ext cx="102034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MARGINAL AND AVERAGE REVENUE IN</a:t>
            </a:r>
            <a:r>
              <a:rPr lang="en-US" altLang="cs-CZ" sz="2400" b="1" dirty="0">
                <a:latin typeface="Arial" panose="020B0604020202020204" pitchFamily="34" charset="0"/>
              </a:rPr>
              <a:t> IMPERFECT COMPETITION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32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13926" y="2038657"/>
            <a:ext cx="1057469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Because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demand curve decreases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in the case of imperfect competition, marginal revenue (MR) decreases with the increase of production </a:t>
            </a:r>
            <a:r>
              <a:rPr lang="cs-CZ" altLang="cs-CZ" sz="2200" dirty="0">
                <a:latin typeface="Arial" panose="020B0604020202020204" pitchFamily="34" charset="0"/>
              </a:rPr>
              <a:t>as </a:t>
            </a:r>
            <a:r>
              <a:rPr lang="cs-CZ" altLang="cs-CZ" sz="2200" dirty="0" err="1">
                <a:latin typeface="Arial" panose="020B0604020202020204" pitchFamily="34" charset="0"/>
              </a:rPr>
              <a:t>well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and must be lower than the price at which the last unit is sold (MR &lt;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P).</a:t>
            </a: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MR is, like TR, influenced by the elasticity of demand: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1371600" lvl="1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MR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en-US" altLang="cs-CZ" sz="2000" b="1" dirty="0">
                <a:latin typeface="Arial" panose="020B0604020202020204" pitchFamily="34" charset="0"/>
              </a:rPr>
              <a:t>&gt; 0 - if demand is elastic</a:t>
            </a:r>
          </a:p>
          <a:p>
            <a:pPr marL="1371600" lvl="1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MR = 0 - if demand is unitary elastic</a:t>
            </a:r>
          </a:p>
          <a:p>
            <a:pPr marL="1371600" lvl="1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MR &lt;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en-US" altLang="cs-CZ" sz="2000" b="1" dirty="0">
                <a:latin typeface="Arial" panose="020B0604020202020204" pitchFamily="34" charset="0"/>
              </a:rPr>
              <a:t>0 - if demand is inelastic</a:t>
            </a:r>
            <a:endParaRPr lang="en-GB" altLang="cs-CZ" sz="2000" b="1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553321" y="1358065"/>
            <a:ext cx="78879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MARGINAL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REVENUE </a:t>
            </a:r>
            <a:r>
              <a:rPr lang="cs-CZ" altLang="cs-CZ" sz="2400" b="1" dirty="0">
                <a:latin typeface="Arial" panose="020B0604020202020204" pitchFamily="34" charset="0"/>
              </a:rPr>
              <a:t>IN</a:t>
            </a:r>
            <a:r>
              <a:rPr lang="en-US" altLang="cs-CZ" sz="2400" b="1" dirty="0">
                <a:latin typeface="Arial" panose="020B0604020202020204" pitchFamily="34" charset="0"/>
              </a:rPr>
              <a:t> IMPERFECT COMPETITION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95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13926" y="2038657"/>
            <a:ext cx="1057469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Because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demand curve decreases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in the case of imperfect competition, marginal revenue (MR) decreases with the increase of production </a:t>
            </a:r>
            <a:r>
              <a:rPr lang="cs-CZ" altLang="cs-CZ" sz="2200" dirty="0">
                <a:latin typeface="Arial" panose="020B0604020202020204" pitchFamily="34" charset="0"/>
              </a:rPr>
              <a:t>as </a:t>
            </a:r>
            <a:r>
              <a:rPr lang="cs-CZ" altLang="cs-CZ" sz="2200" dirty="0" err="1">
                <a:latin typeface="Arial" panose="020B0604020202020204" pitchFamily="34" charset="0"/>
              </a:rPr>
              <a:t>well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and must be lower than the price at which the last unit is sold (MR &lt;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P).</a:t>
            </a: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MR is, like TR, influenced by the elasticity of demand: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1371600" lvl="1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MR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en-US" altLang="cs-CZ" sz="2000" b="1" dirty="0">
                <a:latin typeface="Arial" panose="020B0604020202020204" pitchFamily="34" charset="0"/>
              </a:rPr>
              <a:t>&gt; 0 - if demand is elastic</a:t>
            </a:r>
          </a:p>
          <a:p>
            <a:pPr marL="1371600" lvl="1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MR = 0 - if demand is unitary elastic</a:t>
            </a:r>
          </a:p>
          <a:p>
            <a:pPr marL="1371600" lvl="1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MR &lt;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en-US" altLang="cs-CZ" sz="2000" b="1" dirty="0">
                <a:latin typeface="Arial" panose="020B0604020202020204" pitchFamily="34" charset="0"/>
              </a:rPr>
              <a:t>0 - if demand is inelastic</a:t>
            </a:r>
            <a:endParaRPr lang="en-GB" altLang="cs-CZ" sz="2000" b="1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522211" y="1358065"/>
            <a:ext cx="19501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MONOPOLY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16120">
            <a:off x="8842255" y="4001987"/>
            <a:ext cx="2283915" cy="127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4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13926" y="2038657"/>
            <a:ext cx="10574693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Unlike the perfect competition individual demand curves decreases.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Marginal revenue curve decreases faster than the demand curve.</a:t>
            </a: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cs-CZ" altLang="cs-CZ" sz="2200" b="1" dirty="0">
                <a:solidFill>
                  <a:srgbClr val="FF0000"/>
                </a:solidFill>
                <a:latin typeface="Arial" panose="020B0604020202020204" pitchFamily="34" charset="0"/>
              </a:rPr>
              <a:t>MR = MC</a:t>
            </a:r>
          </a:p>
          <a:p>
            <a:pPr algn="ctr">
              <a:spcBef>
                <a:spcPct val="0"/>
              </a:spcBef>
              <a:defRPr/>
            </a:pPr>
            <a:endParaRPr lang="cs-CZ" altLang="cs-CZ" sz="2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cs-CZ" altLang="cs-CZ" sz="2200" b="1" dirty="0">
                <a:solidFill>
                  <a:srgbClr val="FF0000"/>
                </a:solidFill>
                <a:latin typeface="Arial" panose="020B0604020202020204" pitchFamily="34" charset="0"/>
              </a:rPr>
              <a:t>P </a:t>
            </a:r>
            <a:r>
              <a:rPr lang="cs-CZ" altLang="cs-CZ" sz="2200" b="1" dirty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</a:rPr>
              <a:t>&gt; MC</a:t>
            </a:r>
            <a:endParaRPr lang="en-US" altLang="cs-CZ" sz="2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 significant difference from the perfect competition is the fact that the monopoly itself sets the price of its production. Because it is the only </a:t>
            </a:r>
            <a:r>
              <a:rPr lang="cs-CZ" altLang="cs-CZ" sz="2200" dirty="0" err="1">
                <a:latin typeface="Arial" panose="020B0604020202020204" pitchFamily="34" charset="0"/>
              </a:rPr>
              <a:t>producer</a:t>
            </a:r>
            <a:r>
              <a:rPr lang="en-US" altLang="cs-CZ" sz="2200" dirty="0">
                <a:latin typeface="Arial" panose="020B0604020202020204" pitchFamily="34" charset="0"/>
              </a:rPr>
              <a:t> on the market, </a:t>
            </a:r>
            <a:r>
              <a:rPr lang="cs-CZ" altLang="cs-CZ" sz="2200" dirty="0">
                <a:latin typeface="Arial" panose="020B0604020202020204" pitchFamily="34" charset="0"/>
              </a:rPr>
              <a:t>sels </a:t>
            </a:r>
            <a:r>
              <a:rPr lang="en-US" altLang="cs-CZ" sz="2200" dirty="0">
                <a:latin typeface="Arial" panose="020B0604020202020204" pitchFamily="34" charset="0"/>
              </a:rPr>
              <a:t>at a price that maximizes its profits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ctr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However, the buyer must be willing to accept this price.</a:t>
            </a:r>
            <a:endParaRPr lang="en-GB" altLang="cs-CZ" sz="2000" b="1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206947" y="1358065"/>
            <a:ext cx="45806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EQUILIBRIUM OF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MONOPOLY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11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528665" y="2593441"/>
            <a:ext cx="396862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defRPr/>
            </a:pPr>
            <a:r>
              <a:rPr lang="cs-CZ" altLang="cs-CZ" sz="2000" dirty="0" err="1">
                <a:latin typeface="Arial" panose="020B0604020202020204" pitchFamily="34" charset="0"/>
              </a:rPr>
              <a:t>Price</a:t>
            </a:r>
            <a:r>
              <a:rPr lang="cs-CZ" altLang="cs-CZ" sz="2000" dirty="0">
                <a:latin typeface="Arial" panose="020B0604020202020204" pitchFamily="34" charset="0"/>
              </a:rPr>
              <a:t> and </a:t>
            </a:r>
            <a:r>
              <a:rPr lang="cs-CZ" altLang="cs-CZ" sz="2000" dirty="0" err="1">
                <a:latin typeface="Arial" panose="020B0604020202020204" pitchFamily="34" charset="0"/>
              </a:rPr>
              <a:t>quantum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of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production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is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different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from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that</a:t>
            </a:r>
            <a:r>
              <a:rPr lang="cs-CZ" altLang="cs-CZ" sz="2000" dirty="0">
                <a:latin typeface="Arial" panose="020B0604020202020204" pitchFamily="34" charset="0"/>
              </a:rPr>
              <a:t> in </a:t>
            </a:r>
            <a:r>
              <a:rPr lang="cs-CZ" altLang="cs-CZ" sz="2000" dirty="0" err="1">
                <a:latin typeface="Arial" panose="020B0604020202020204" pitchFamily="34" charset="0"/>
              </a:rPr>
              <a:t>perfect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competition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endParaRPr lang="en-GB" altLang="cs-CZ" sz="2000" b="1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319974" y="1358065"/>
            <a:ext cx="63546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REVENUES IN IMPERFECT COMPETITION</a:t>
            </a:r>
            <a:endParaRPr lang="en-US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7" name="Zástupný symbol pro obsah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6758" y="2038657"/>
            <a:ext cx="4457463" cy="4153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15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13926" y="2038657"/>
            <a:ext cx="1057469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 terms of monopoly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supply curve does not exist, because there is not one relationship between price and quantity.</a:t>
            </a: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Firm in perfect competition may offer different quantities at different prices.</a:t>
            </a: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 a monopoly, the company may offer different quantities for the same price or the same quantities at different prices.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W</a:t>
            </a:r>
            <a:r>
              <a:rPr lang="en-US" altLang="cs-CZ" sz="2200" b="1" dirty="0" smtClean="0">
                <a:latin typeface="Arial" panose="020B0604020202020204" pitchFamily="34" charset="0"/>
              </a:rPr>
              <a:t>e </a:t>
            </a:r>
            <a:r>
              <a:rPr lang="en-US" altLang="cs-CZ" sz="2200" b="1" dirty="0">
                <a:latin typeface="Arial" panose="020B0604020202020204" pitchFamily="34" charset="0"/>
              </a:rPr>
              <a:t>can </a:t>
            </a:r>
            <a:r>
              <a:rPr lang="cs-CZ" altLang="cs-CZ" sz="2200" b="1" dirty="0">
                <a:latin typeface="Arial" panose="020B0604020202020204" pitchFamily="34" charset="0"/>
              </a:rPr>
              <a:t>NOT </a:t>
            </a:r>
            <a:r>
              <a:rPr lang="en-US" altLang="cs-CZ" sz="2200" b="1" dirty="0">
                <a:latin typeface="Arial" panose="020B0604020202020204" pitchFamily="34" charset="0"/>
              </a:rPr>
              <a:t>clearly </a:t>
            </a:r>
            <a:r>
              <a:rPr lang="cs-CZ" altLang="cs-CZ" sz="2200" b="1" dirty="0" err="1">
                <a:latin typeface="Arial" panose="020B0604020202020204" pitchFamily="34" charset="0"/>
              </a:rPr>
              <a:t>determine</a:t>
            </a:r>
            <a:r>
              <a:rPr lang="en-US" altLang="cs-CZ" sz="2200" b="1" dirty="0">
                <a:latin typeface="Arial" panose="020B0604020202020204" pitchFamily="34" charset="0"/>
              </a:rPr>
              <a:t> the supply curve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of</a:t>
            </a:r>
            <a:r>
              <a:rPr lang="cs-CZ" altLang="cs-CZ" sz="2200" b="1" dirty="0">
                <a:latin typeface="Arial" panose="020B0604020202020204" pitchFamily="34" charset="0"/>
              </a:rPr>
              <a:t> monopoly</a:t>
            </a:r>
            <a:endParaRPr lang="en-GB" altLang="cs-CZ" sz="2000" b="1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046327" y="1358065"/>
            <a:ext cx="49019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SUPPLY CURVE OF MONOPOLY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969" y="4757473"/>
            <a:ext cx="591103" cy="3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59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1013926" y="2038657"/>
                <a:ext cx="10574693" cy="42655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In terms of monopoly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supply curve does not exist, because there is not one relationship between price and quantity.</a:t>
                </a: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>
                  <a:spcBef>
                    <a:spcPct val="0"/>
                  </a:spcBef>
                  <a:defRPr/>
                </a:pPr>
                <a:endParaRPr lang="en-US" altLang="cs-CZ" sz="800" dirty="0">
                  <a:latin typeface="Arial" panose="020B0604020202020204" pitchFamily="34" charset="0"/>
                </a:endParaRPr>
              </a:p>
              <a:p>
                <a:pPr marL="285750" indent="-285750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Monopoly power is the ability to set the price higher than the marginal cost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s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.</a:t>
                </a: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>
                  <a:spcBef>
                    <a:spcPct val="0"/>
                  </a:spcBef>
                  <a:defRPr/>
                </a:pPr>
                <a:endParaRPr lang="en-US" altLang="cs-CZ" sz="800" dirty="0">
                  <a:latin typeface="Arial" panose="020B0604020202020204" pitchFamily="34" charset="0"/>
                </a:endParaRPr>
              </a:p>
              <a:p>
                <a:pPr marL="285750" indent="-285750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The degree of monopoly power can be expressed by </a:t>
                </a:r>
                <a:r>
                  <a:rPr lang="en-US" altLang="cs-CZ" sz="2200" b="1" dirty="0">
                    <a:latin typeface="Arial" panose="020B0604020202020204" pitchFamily="34" charset="0"/>
                  </a:rPr>
                  <a:t>Lerner index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(L).</a:t>
                </a:r>
              </a:p>
              <a:p>
                <a:pPr marL="285750" indent="-285750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algn="ctr">
                  <a:spcBef>
                    <a:spcPct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200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cs-CZ" altLang="cs-CZ" sz="22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cs-CZ" altLang="cs-CZ" sz="2200" i="1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cs-CZ" altLang="cs-CZ" sz="2200" i="1">
                              <a:latin typeface="Cambria Math" panose="02040503050406030204" pitchFamily="18" charset="0"/>
                            </a:rPr>
                            <m:t>𝑀𝐶</m:t>
                          </m:r>
                        </m:num>
                        <m:den>
                          <m:r>
                            <a:rPr lang="cs-CZ" altLang="cs-CZ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To express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monopoly power is used:</a:t>
                </a:r>
              </a:p>
              <a:p>
                <a:pPr marL="914400" indent="-342900">
                  <a:spcBef>
                    <a:spcPct val="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en-US" altLang="cs-CZ" sz="2000" b="1" dirty="0">
                    <a:latin typeface="Arial" panose="020B0604020202020204" pitchFamily="34" charset="0"/>
                  </a:rPr>
                  <a:t>The degree of concentration </a:t>
                </a:r>
                <a:r>
                  <a:rPr lang="en-US" altLang="cs-CZ" sz="2000" dirty="0">
                    <a:latin typeface="Arial" panose="020B0604020202020204" pitchFamily="34" charset="0"/>
                  </a:rPr>
                  <a:t>-% share of the strongest </a:t>
                </a:r>
                <a:r>
                  <a:rPr lang="cs-CZ" altLang="cs-CZ" sz="2000" dirty="0" err="1">
                    <a:latin typeface="Arial" panose="020B0604020202020204" pitchFamily="34" charset="0"/>
                  </a:rPr>
                  <a:t>firm</a:t>
                </a:r>
                <a:r>
                  <a:rPr lang="en-US" altLang="cs-CZ" sz="2000" dirty="0">
                    <a:latin typeface="Arial" panose="020B0604020202020204" pitchFamily="34" charset="0"/>
                  </a:rPr>
                  <a:t> in the industry on the production of industry</a:t>
                </a:r>
              </a:p>
              <a:p>
                <a:pPr marL="914400" indent="-342900">
                  <a:spcBef>
                    <a:spcPct val="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en-US" altLang="cs-CZ" sz="2000" b="1" dirty="0">
                    <a:latin typeface="Arial" panose="020B0604020202020204" pitchFamily="34" charset="0"/>
                  </a:rPr>
                  <a:t>Profit </a:t>
                </a:r>
                <a:r>
                  <a:rPr lang="en-US" altLang="cs-CZ" sz="2000" dirty="0">
                    <a:latin typeface="Arial" panose="020B0604020202020204" pitchFamily="34" charset="0"/>
                  </a:rPr>
                  <a:t>- questionable criterion</a:t>
                </a:r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926" y="2038657"/>
                <a:ext cx="10574693" cy="4265591"/>
              </a:xfrm>
              <a:prstGeom prst="rect">
                <a:avLst/>
              </a:prstGeom>
              <a:blipFill rotWithShape="0">
                <a:blip r:embed="rId3"/>
                <a:stretch>
                  <a:fillRect l="-749" t="-714" b="-1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/>
          <p:cNvSpPr/>
          <p:nvPr/>
        </p:nvSpPr>
        <p:spPr>
          <a:xfrm>
            <a:off x="3551177" y="1358065"/>
            <a:ext cx="3892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THE MONOPOLY POWER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4893" y="4058345"/>
            <a:ext cx="591103" cy="3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05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13926" y="2038657"/>
            <a:ext cx="10574693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Monopoly power, which leads to the determination of the price above the marginal cost, is in terms of society </a:t>
            </a:r>
            <a:r>
              <a:rPr lang="en-US" altLang="cs-CZ" sz="2200" b="1" dirty="0">
                <a:latin typeface="Arial" panose="020B0604020202020204" pitchFamily="34" charset="0"/>
              </a:rPr>
              <a:t>inefficient </a:t>
            </a:r>
            <a:r>
              <a:rPr lang="en-US" altLang="cs-CZ" sz="2200" dirty="0">
                <a:latin typeface="Arial" panose="020B0604020202020204" pitchFamily="34" charset="0"/>
              </a:rPr>
              <a:t>(inefficient production).</a:t>
            </a: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Monopoly is not led </a:t>
            </a:r>
            <a:r>
              <a:rPr lang="cs-CZ" altLang="cs-CZ" sz="2200" dirty="0">
                <a:latin typeface="Arial" panose="020B0604020202020204" pitchFamily="34" charset="0"/>
              </a:rPr>
              <a:t>by a</a:t>
            </a:r>
            <a:r>
              <a:rPr lang="en-US" altLang="cs-CZ" sz="2200" dirty="0">
                <a:latin typeface="Arial" panose="020B0604020202020204" pitchFamily="34" charset="0"/>
              </a:rPr>
              <a:t> market mechanism for optimum utilization of social resources.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cs-CZ" altLang="cs-CZ" sz="2000" b="1" dirty="0">
                <a:latin typeface="Arial" panose="020B0604020202020204" pitchFamily="34" charset="0"/>
              </a:rPr>
              <a:t>                  </a:t>
            </a:r>
            <a:r>
              <a:rPr lang="en-US" altLang="cs-CZ" sz="2000" b="1" dirty="0">
                <a:latin typeface="Arial" panose="020B0604020202020204" pitchFamily="34" charset="0"/>
              </a:rPr>
              <a:t>monopoly determines price - no market</a:t>
            </a:r>
          </a:p>
        </p:txBody>
      </p:sp>
      <p:sp>
        <p:nvSpPr>
          <p:cNvPr id="2" name="Obdélník 1"/>
          <p:cNvSpPr/>
          <p:nvPr/>
        </p:nvSpPr>
        <p:spPr>
          <a:xfrm>
            <a:off x="2768495" y="1358065"/>
            <a:ext cx="5457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INEFFICIENCY OF THE MONOPOLY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9942" y="4070582"/>
            <a:ext cx="591103" cy="3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00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065995" y="1358065"/>
            <a:ext cx="6862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SURPULUS OF PRODUCER AND CONSUMER</a:t>
            </a:r>
            <a:endParaRPr lang="en-US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7077" y="2539519"/>
            <a:ext cx="591103" cy="35249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7086" y="1817756"/>
            <a:ext cx="3153747" cy="4438806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3785373" y="2549448"/>
            <a:ext cx="237283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dirty="0" smtClean="0">
                <a:latin typeface="Arial" panose="020B0604020202020204" pitchFamily="34" charset="0"/>
              </a:rPr>
              <a:t>MONOPOLY  </a:t>
            </a:r>
          </a:p>
          <a:p>
            <a:endParaRPr lang="cs-CZ" altLang="cs-CZ" dirty="0">
              <a:latin typeface="Arial" panose="020B0604020202020204" pitchFamily="34" charset="0"/>
            </a:endParaRPr>
          </a:p>
          <a:p>
            <a:endParaRPr lang="cs-CZ" altLang="cs-CZ" dirty="0" smtClean="0">
              <a:latin typeface="Arial" panose="020B0604020202020204" pitchFamily="34" charset="0"/>
            </a:endParaRPr>
          </a:p>
          <a:p>
            <a:endParaRPr lang="cs-CZ" altLang="cs-CZ" dirty="0">
              <a:latin typeface="Arial" panose="020B0604020202020204" pitchFamily="34" charset="0"/>
            </a:endParaRPr>
          </a:p>
          <a:p>
            <a:endParaRPr lang="cs-CZ" altLang="cs-CZ" dirty="0" smtClean="0">
              <a:latin typeface="Arial" panose="020B0604020202020204" pitchFamily="34" charset="0"/>
            </a:endParaRPr>
          </a:p>
          <a:p>
            <a:endParaRPr lang="cs-CZ" altLang="cs-CZ" dirty="0">
              <a:latin typeface="Arial" panose="020B0604020202020204" pitchFamily="34" charset="0"/>
            </a:endParaRPr>
          </a:p>
          <a:p>
            <a:endParaRPr lang="cs-CZ" altLang="cs-CZ" dirty="0" smtClean="0">
              <a:latin typeface="Arial" panose="020B0604020202020204" pitchFamily="34" charset="0"/>
            </a:endParaRPr>
          </a:p>
          <a:p>
            <a:r>
              <a:rPr lang="cs-CZ" altLang="cs-CZ" dirty="0" smtClean="0">
                <a:latin typeface="Arial" panose="020B0604020202020204" pitchFamily="34" charset="0"/>
              </a:rPr>
              <a:t>COMPARISON </a:t>
            </a:r>
            <a:r>
              <a:rPr lang="cs-CZ" altLang="cs-CZ" dirty="0">
                <a:latin typeface="Arial" panose="020B0604020202020204" pitchFamily="34" charset="0"/>
              </a:rPr>
              <a:t>WITH PERFECT COMPETITION</a:t>
            </a:r>
            <a:endParaRPr lang="cs-CZ" dirty="0">
              <a:latin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7076" y="4787571"/>
            <a:ext cx="591103" cy="3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8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13926" y="2038657"/>
            <a:ext cx="1057469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 terms of monopoly</a:t>
            </a:r>
            <a:r>
              <a:rPr lang="cs-CZ" altLang="cs-CZ" sz="2200" dirty="0">
                <a:latin typeface="Arial" panose="020B0604020202020204" pitchFamily="34" charset="0"/>
              </a:rPr>
              <a:t>,</a:t>
            </a:r>
            <a:r>
              <a:rPr lang="en-US" altLang="cs-CZ" sz="2200" dirty="0">
                <a:latin typeface="Arial" panose="020B0604020202020204" pitchFamily="34" charset="0"/>
              </a:rPr>
              <a:t> resources are not fully utilized </a:t>
            </a:r>
            <a:r>
              <a:rPr lang="cs-CZ" altLang="cs-CZ" sz="2200" dirty="0" err="1">
                <a:latin typeface="Arial" panose="020B0604020202020204" pitchFamily="34" charset="0"/>
              </a:rPr>
              <a:t>that</a:t>
            </a:r>
            <a:r>
              <a:rPr lang="cs-CZ" altLang="cs-CZ" sz="2200" dirty="0">
                <a:latin typeface="Arial" panose="020B0604020202020204" pitchFamily="34" charset="0"/>
              </a:rPr>
              <a:t> are</a:t>
            </a:r>
            <a:r>
              <a:rPr lang="en-US" altLang="cs-CZ" sz="2200" dirty="0">
                <a:latin typeface="Arial" panose="020B0604020202020204" pitchFamily="34" charset="0"/>
              </a:rPr>
              <a:t> available to the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 and those that are used, are used inefficiently.</a:t>
            </a: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en-US" altLang="cs-CZ" sz="2200" dirty="0">
                <a:latin typeface="Arial" panose="020B0604020202020204" pitchFamily="34" charset="0"/>
              </a:rPr>
              <a:t> most important </a:t>
            </a:r>
            <a:r>
              <a:rPr lang="cs-CZ" altLang="cs-CZ" sz="2200" dirty="0" err="1">
                <a:latin typeface="Arial" panose="020B0604020202020204" pitchFamily="34" charset="0"/>
              </a:rPr>
              <a:t>rectifier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tools are: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800" dirty="0">
              <a:latin typeface="Arial" panose="020B0604020202020204" pitchFamily="34" charset="0"/>
            </a:endParaRPr>
          </a:p>
          <a:p>
            <a:pPr marL="1371600" lvl="1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Antitrust laws - those prohibiting certain behavior in the marketplace and reduce the monopoly power of different ways.</a:t>
            </a:r>
          </a:p>
          <a:p>
            <a:pPr marL="1371600" lvl="1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T</a:t>
            </a:r>
            <a:r>
              <a:rPr lang="en-US" altLang="cs-CZ" sz="2000" dirty="0">
                <a:latin typeface="Arial" panose="020B0604020202020204" pitchFamily="34" charset="0"/>
              </a:rPr>
              <a:t>ax policy</a:t>
            </a:r>
          </a:p>
          <a:p>
            <a:pPr marL="1371600" lvl="1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ability to convert a monopoly to state ownership</a:t>
            </a:r>
          </a:p>
          <a:p>
            <a:pPr marL="1371600" lvl="1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P</a:t>
            </a:r>
            <a:r>
              <a:rPr lang="en-US" altLang="cs-CZ" sz="2000" dirty="0">
                <a:latin typeface="Arial" panose="020B0604020202020204" pitchFamily="34" charset="0"/>
              </a:rPr>
              <a:t>rice regulation</a:t>
            </a:r>
            <a:endParaRPr lang="en-US" altLang="cs-CZ" sz="2000" b="1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768495" y="1358065"/>
            <a:ext cx="5457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REGULATION OF THE MONOPOLY </a:t>
            </a:r>
          </a:p>
        </p:txBody>
      </p:sp>
    </p:spTree>
    <p:extLst>
      <p:ext uri="{BB962C8B-B14F-4D97-AF65-F5344CB8AC3E}">
        <p14:creationId xmlns:p14="http://schemas.microsoft.com/office/powerpoint/2010/main" val="300366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</a:t>
            </a:r>
            <a:r>
              <a:rPr kumimoji="0" lang="en-GB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ecture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2670" y="1790733"/>
            <a:ext cx="935262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dirty="0" smtClean="0">
                <a:latin typeface="Arial" panose="020B0604020202020204" pitchFamily="34" charset="0"/>
              </a:rPr>
              <a:t>    </a:t>
            </a:r>
            <a:r>
              <a:rPr lang="cs-CZ" altLang="cs-CZ" sz="2000" dirty="0" err="1">
                <a:latin typeface="Arial" panose="020B0604020202020204" pitchFamily="34" charset="0"/>
              </a:rPr>
              <a:t>Imperfect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Competition</a:t>
            </a: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  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Firm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Revenues</a:t>
            </a:r>
            <a:r>
              <a:rPr lang="cs-CZ" altLang="cs-CZ" sz="2000" dirty="0">
                <a:latin typeface="Arial" panose="020B0604020202020204" pitchFamily="34" charset="0"/>
              </a:rPr>
              <a:t> in </a:t>
            </a:r>
            <a:r>
              <a:rPr lang="cs-CZ" altLang="cs-CZ" sz="2000" dirty="0" err="1">
                <a:latin typeface="Arial" panose="020B0604020202020204" pitchFamily="34" charset="0"/>
              </a:rPr>
              <a:t>Imperfect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Competition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en-GB" altLang="cs-CZ" sz="2000" dirty="0">
              <a:latin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 startAt="3"/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Monopoly</a:t>
            </a: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+mj-lt"/>
              <a:buAutoNum type="arabicPeriod" startAt="3"/>
              <a:defRPr/>
            </a:pP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+mj-lt"/>
              <a:buAutoNum type="arabicPeriod" startAt="3"/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   Oligopoly</a:t>
            </a: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+mj-lt"/>
              <a:buAutoNum type="arabicPeriod" startAt="3"/>
              <a:defRPr/>
            </a:pP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+mj-lt"/>
              <a:buAutoNum type="arabicPeriod" startAt="3"/>
              <a:defRPr/>
            </a:pP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smtClean="0">
                <a:latin typeface="Arial" panose="020B0604020202020204" pitchFamily="34" charset="0"/>
              </a:rPr>
              <a:t> 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Monopolistic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Competition</a:t>
            </a: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en-GB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94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13926" y="2038657"/>
            <a:ext cx="1057469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Monopsony is the opposite of monopoly and represents a market in which is only </a:t>
            </a:r>
            <a:r>
              <a:rPr lang="en-US" altLang="cs-CZ" sz="2200" b="1" dirty="0">
                <a:latin typeface="Arial" panose="020B0604020202020204" pitchFamily="34" charset="0"/>
              </a:rPr>
              <a:t>one buyer</a:t>
            </a: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M</a:t>
            </a:r>
            <a:r>
              <a:rPr lang="en-US" altLang="cs-CZ" sz="2200" dirty="0" err="1">
                <a:latin typeface="Arial" panose="020B0604020202020204" pitchFamily="34" charset="0"/>
              </a:rPr>
              <a:t>onopsony</a:t>
            </a:r>
            <a:r>
              <a:rPr lang="en-US" altLang="cs-CZ" sz="2200" dirty="0">
                <a:latin typeface="Arial" panose="020B0604020202020204" pitchFamily="34" charset="0"/>
              </a:rPr>
              <a:t> power is the ability of the buyer to influence the price in his favor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It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allows you to purchase goods at a lower price than in conditions of perfect competition</a:t>
            </a:r>
          </a:p>
          <a:p>
            <a:pPr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     </a:t>
            </a:r>
            <a:r>
              <a:rPr lang="cs-CZ" altLang="cs-CZ" sz="2200" dirty="0" smtClean="0">
                <a:latin typeface="Arial" panose="020B0604020202020204" pitchFamily="34" charset="0"/>
              </a:rPr>
              <a:t>	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state as the only buyer of military production</a:t>
            </a:r>
            <a:endParaRPr lang="en-US" altLang="cs-CZ" sz="2000" b="1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387848" y="1358065"/>
            <a:ext cx="22188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MONOPSONY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6690" y="4877875"/>
            <a:ext cx="664522" cy="17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44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13926" y="2038657"/>
            <a:ext cx="1057469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Oligopoly is a market structure that </a:t>
            </a:r>
            <a:r>
              <a:rPr lang="en-US" altLang="cs-CZ" sz="2200" b="1" dirty="0">
                <a:latin typeface="Arial" panose="020B0604020202020204" pitchFamily="34" charset="0"/>
              </a:rPr>
              <a:t>prevails in practice.</a:t>
            </a:r>
            <a:endParaRPr lang="cs-CZ" altLang="cs-CZ" sz="2200" b="1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1000" b="1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Characteristic features of oligopoly:</a:t>
            </a:r>
          </a:p>
          <a:p>
            <a:pPr marL="1371600" lvl="1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existence of several companies in industry</a:t>
            </a:r>
          </a:p>
          <a:p>
            <a:pPr marL="1371600" lvl="1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Usually differentiated product</a:t>
            </a:r>
          </a:p>
          <a:p>
            <a:pPr marL="1371600" lvl="1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Barriers to entry that prevented attracting new firms</a:t>
            </a: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Behavior of firms in oligopoly is influenced by their mutual dependence (each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produces</a:t>
            </a:r>
            <a:r>
              <a:rPr lang="cs-CZ" altLang="cs-CZ" sz="2200" dirty="0">
                <a:latin typeface="Arial" panose="020B0604020202020204" pitchFamily="34" charset="0"/>
              </a:rPr>
              <a:t> a</a:t>
            </a:r>
            <a:r>
              <a:rPr lang="en-US" altLang="cs-CZ" sz="2200" dirty="0">
                <a:latin typeface="Arial" panose="020B0604020202020204" pitchFamily="34" charset="0"/>
              </a:rPr>
              <a:t> part of industry).</a:t>
            </a: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There are several models of oligopolies.</a:t>
            </a:r>
            <a:endParaRPr lang="en-US" altLang="cs-CZ" sz="2000" b="1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506182" y="1358065"/>
            <a:ext cx="19822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OLIGOPOLY</a:t>
            </a:r>
          </a:p>
        </p:txBody>
      </p:sp>
    </p:spTree>
    <p:extLst>
      <p:ext uri="{BB962C8B-B14F-4D97-AF65-F5344CB8AC3E}">
        <p14:creationId xmlns:p14="http://schemas.microsoft.com/office/powerpoint/2010/main" val="132860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13926" y="2038657"/>
            <a:ext cx="10574693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C</a:t>
            </a:r>
            <a:r>
              <a:rPr lang="en-US" altLang="cs-CZ" sz="2200" b="1" dirty="0" err="1">
                <a:latin typeface="Arial" panose="020B0604020202020204" pitchFamily="34" charset="0"/>
              </a:rPr>
              <a:t>ollusive</a:t>
            </a:r>
            <a:r>
              <a:rPr lang="en-US" altLang="cs-CZ" sz="2200" b="1" dirty="0">
                <a:latin typeface="Arial" panose="020B0604020202020204" pitchFamily="34" charset="0"/>
              </a:rPr>
              <a:t> oligopoly </a:t>
            </a:r>
            <a:r>
              <a:rPr lang="en-US" altLang="cs-CZ" sz="2200" dirty="0">
                <a:latin typeface="Arial" panose="020B0604020202020204" pitchFamily="34" charset="0"/>
              </a:rPr>
              <a:t>– </a:t>
            </a:r>
            <a:r>
              <a:rPr lang="cs-CZ" altLang="cs-CZ" sz="2200" dirty="0" err="1">
                <a:latin typeface="Arial" panose="020B0604020202020204" pitchFamily="34" charset="0"/>
              </a:rPr>
              <a:t>it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arises in a situation where several </a:t>
            </a:r>
            <a:r>
              <a:rPr lang="cs-CZ" altLang="cs-CZ" sz="2200" dirty="0" err="1">
                <a:latin typeface="Arial" panose="020B0604020202020204" pitchFamily="34" charset="0"/>
              </a:rPr>
              <a:t>firms</a:t>
            </a:r>
            <a:r>
              <a:rPr lang="en-US" altLang="cs-CZ" sz="2200" dirty="0">
                <a:latin typeface="Arial" panose="020B0604020202020204" pitchFamily="34" charset="0"/>
              </a:rPr>
              <a:t> sell</a:t>
            </a:r>
            <a:r>
              <a:rPr lang="cs-CZ" altLang="cs-CZ" sz="2200" dirty="0" err="1">
                <a:latin typeface="Arial" panose="020B0604020202020204" pitchFamily="34" charset="0"/>
              </a:rPr>
              <a:t>ing</a:t>
            </a:r>
            <a:r>
              <a:rPr lang="en-US" altLang="cs-CZ" sz="2200" dirty="0">
                <a:latin typeface="Arial" panose="020B0604020202020204" pitchFamily="34" charset="0"/>
              </a:rPr>
              <a:t> the same or similar products find that their prices are </a:t>
            </a:r>
            <a:r>
              <a:rPr lang="cs-CZ" altLang="cs-CZ" sz="2200" dirty="0" err="1">
                <a:latin typeface="Arial" panose="020B0604020202020204" pitchFamily="34" charset="0"/>
              </a:rPr>
              <a:t>similar</a:t>
            </a:r>
            <a:r>
              <a:rPr lang="en-US" altLang="cs-CZ" sz="2200" dirty="0">
                <a:latin typeface="Arial" panose="020B0604020202020204" pitchFamily="34" charset="0"/>
              </a:rPr>
              <a:t>, and that the </a:t>
            </a:r>
            <a:r>
              <a:rPr lang="cs-CZ" altLang="cs-CZ" sz="2200" dirty="0" err="1">
                <a:latin typeface="Arial" panose="020B0604020202020204" pitchFamily="34" charset="0"/>
              </a:rPr>
              <a:t>mutual</a:t>
            </a:r>
            <a:r>
              <a:rPr lang="en-US" altLang="cs-CZ" sz="2200" dirty="0">
                <a:latin typeface="Arial" panose="020B0604020202020204" pitchFamily="34" charset="0"/>
              </a:rPr>
              <a:t> price war would weaken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them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900" dirty="0">
              <a:latin typeface="Arial" panose="020B0604020202020204" pitchFamily="34" charset="0"/>
            </a:endParaRPr>
          </a:p>
          <a:p>
            <a:pPr marL="1371600" lvl="1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More advantageous for them </a:t>
            </a:r>
            <a:r>
              <a:rPr lang="cs-CZ" altLang="cs-CZ" sz="2000" dirty="0" err="1">
                <a:latin typeface="Arial" panose="020B0604020202020204" pitchFamily="34" charset="0"/>
              </a:rPr>
              <a:t>is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to increase </a:t>
            </a:r>
            <a:r>
              <a:rPr lang="cs-CZ" altLang="cs-CZ" sz="2000" dirty="0" err="1">
                <a:latin typeface="Arial" panose="020B0604020202020204" pitchFamily="34" charset="0"/>
              </a:rPr>
              <a:t>their</a:t>
            </a:r>
            <a:r>
              <a:rPr lang="en-US" altLang="cs-CZ" sz="2000" dirty="0">
                <a:latin typeface="Arial" panose="020B0604020202020204" pitchFamily="34" charset="0"/>
              </a:rPr>
              <a:t> profits by increasing prices on the market or </a:t>
            </a:r>
            <a:r>
              <a:rPr lang="cs-CZ" altLang="cs-CZ" sz="2000" dirty="0">
                <a:latin typeface="Arial" panose="020B0604020202020204" pitchFamily="34" charset="0"/>
              </a:rPr>
              <a:t>by </a:t>
            </a:r>
            <a:r>
              <a:rPr lang="en-US" altLang="cs-CZ" sz="2000" dirty="0">
                <a:latin typeface="Arial" panose="020B0604020202020204" pitchFamily="34" charset="0"/>
              </a:rPr>
              <a:t>market division.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1200150" lvl="1" indent="-1714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800" dirty="0">
              <a:latin typeface="Arial" panose="020B0604020202020204" pitchFamily="34" charset="0"/>
            </a:endParaRPr>
          </a:p>
          <a:p>
            <a:pPr marL="1371600" lvl="1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Company enters into a secret agreement and set monopoly prices for individual companies or production quotas - each company oligopoly then behaves like a monopoly.</a:t>
            </a: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Cartel</a:t>
            </a:r>
            <a:r>
              <a:rPr lang="en-US" altLang="cs-CZ" sz="2200" dirty="0">
                <a:latin typeface="Arial" panose="020B0604020202020204" pitchFamily="34" charset="0"/>
              </a:rPr>
              <a:t> - </a:t>
            </a:r>
            <a:r>
              <a:rPr lang="cs-CZ" altLang="cs-CZ" sz="2200" dirty="0">
                <a:latin typeface="Arial" panose="020B0604020202020204" pitchFamily="34" charset="0"/>
              </a:rPr>
              <a:t>a</a:t>
            </a:r>
            <a:r>
              <a:rPr lang="en-US" altLang="cs-CZ" sz="2200" dirty="0" err="1">
                <a:latin typeface="Arial" panose="020B0604020202020204" pitchFamily="34" charset="0"/>
              </a:rPr>
              <a:t>greement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about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advantageous cooperation (OPEC, the gas station ...).</a:t>
            </a:r>
            <a:endParaRPr lang="en-US" altLang="cs-CZ" sz="2000" b="1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506182" y="1358065"/>
            <a:ext cx="19822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OLIGOPOLY</a:t>
            </a:r>
          </a:p>
        </p:txBody>
      </p:sp>
    </p:spTree>
    <p:extLst>
      <p:ext uri="{BB962C8B-B14F-4D97-AF65-F5344CB8AC3E}">
        <p14:creationId xmlns:p14="http://schemas.microsoft.com/office/powerpoint/2010/main" val="151884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13927" y="2038657"/>
            <a:ext cx="45284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cs-CZ" altLang="cs-CZ" sz="2000" dirty="0" err="1">
                <a:latin typeface="Arial" panose="020B0604020202020204" pitchFamily="34" charset="0"/>
              </a:rPr>
              <a:t>The</a:t>
            </a:r>
            <a:r>
              <a:rPr lang="cs-CZ" altLang="cs-CZ" sz="2000" dirty="0">
                <a:latin typeface="Arial" panose="020B0604020202020204" pitchFamily="34" charset="0"/>
              </a:rPr>
              <a:t> profit </a:t>
            </a:r>
            <a:r>
              <a:rPr lang="cs-CZ" altLang="cs-CZ" sz="2000" dirty="0" err="1">
                <a:latin typeface="Arial" panose="020B0604020202020204" pitchFamily="34" charset="0"/>
              </a:rPr>
              <a:t>is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like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porfit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of</a:t>
            </a:r>
            <a:r>
              <a:rPr lang="cs-CZ" altLang="cs-CZ" sz="2000" dirty="0">
                <a:latin typeface="Arial" panose="020B0604020202020204" pitchFamily="34" charset="0"/>
              </a:rPr>
              <a:t> monopoly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smtClean="0">
                <a:latin typeface="Arial" panose="020B0604020202020204" pitchFamily="34" charset="0"/>
              </a:rPr>
              <a:t>               </a:t>
            </a:r>
            <a:r>
              <a:rPr lang="cs-CZ" altLang="cs-CZ" sz="2000" b="1" dirty="0" err="1" smtClean="0">
                <a:latin typeface="Arial" panose="020B0604020202020204" pitchFamily="34" charset="0"/>
              </a:rPr>
              <a:t>Abnormal</a:t>
            </a:r>
            <a:r>
              <a:rPr lang="cs-CZ" altLang="cs-CZ" sz="2000" b="1" smtClean="0">
                <a:latin typeface="Arial" panose="020B0604020202020204" pitchFamily="34" charset="0"/>
              </a:rPr>
              <a:t> Profit</a:t>
            </a:r>
            <a:endParaRPr lang="cs-CZ" sz="2000" b="1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cs-CZ" altLang="cs-CZ" sz="2000" b="1" dirty="0" smtClean="0">
                <a:latin typeface="Arial" panose="020B0604020202020204" pitchFamily="34" charset="0"/>
              </a:rPr>
              <a:t>      </a:t>
            </a:r>
            <a:endParaRPr lang="en-US" altLang="cs-CZ" sz="2000" b="1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583654" y="1358065"/>
            <a:ext cx="38272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 smtClean="0">
                <a:latin typeface="Arial" panose="020B0604020202020204" pitchFamily="34" charset="0"/>
              </a:rPr>
              <a:t>COLLUSIVE </a:t>
            </a:r>
            <a:r>
              <a:rPr lang="cs-CZ" altLang="cs-CZ" sz="2400" b="1" dirty="0">
                <a:latin typeface="Arial" panose="020B0604020202020204" pitchFamily="34" charset="0"/>
              </a:rPr>
              <a:t>OLIGOPOLY</a:t>
            </a:r>
          </a:p>
        </p:txBody>
      </p:sp>
      <p:pic>
        <p:nvPicPr>
          <p:cNvPr id="7" name="Zástupný symbol pro obsah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8903" y="2011222"/>
            <a:ext cx="4809111" cy="421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16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13927" y="2038657"/>
            <a:ext cx="452845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cs-CZ" altLang="cs-CZ" sz="2000" dirty="0" err="1">
                <a:latin typeface="Arial" panose="020B0604020202020204" pitchFamily="34" charset="0"/>
              </a:rPr>
              <a:t>For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the</a:t>
            </a:r>
            <a:r>
              <a:rPr lang="cs-CZ" altLang="cs-CZ" sz="2000" dirty="0">
                <a:latin typeface="Arial" panose="020B0604020202020204" pitchFamily="34" charset="0"/>
              </a:rPr>
              <a:t> dominant </a:t>
            </a:r>
            <a:r>
              <a:rPr lang="cs-CZ" altLang="cs-CZ" sz="2000" dirty="0" err="1">
                <a:latin typeface="Arial" panose="020B0604020202020204" pitchFamily="34" charset="0"/>
              </a:rPr>
              <a:t>firm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is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better</a:t>
            </a:r>
            <a:r>
              <a:rPr lang="cs-CZ" altLang="cs-CZ" sz="2000" dirty="0">
                <a:latin typeface="Arial" panose="020B0604020202020204" pitchFamily="34" charset="0"/>
              </a:rPr>
              <a:t> to </a:t>
            </a:r>
            <a:r>
              <a:rPr lang="cs-CZ" altLang="cs-CZ" sz="2000" dirty="0" err="1">
                <a:latin typeface="Arial" panose="020B0604020202020204" pitchFamily="34" charset="0"/>
              </a:rPr>
              <a:t>leave</a:t>
            </a:r>
            <a:r>
              <a:rPr lang="cs-CZ" altLang="cs-CZ" sz="2000" dirty="0">
                <a:latin typeface="Arial" panose="020B0604020202020204" pitchFamily="34" charset="0"/>
              </a:rPr>
              <a:t> a part </a:t>
            </a:r>
            <a:r>
              <a:rPr lang="cs-CZ" altLang="cs-CZ" sz="2000" dirty="0" err="1">
                <a:latin typeface="Arial" panose="020B0604020202020204" pitchFamily="34" charset="0"/>
              </a:rPr>
              <a:t>of</a:t>
            </a:r>
            <a:r>
              <a:rPr lang="cs-CZ" altLang="cs-CZ" sz="2000" dirty="0">
                <a:latin typeface="Arial" panose="020B0604020202020204" pitchFamily="34" charset="0"/>
              </a:rPr>
              <a:t> market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for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weaker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competitor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0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sz="2000" b="1" dirty="0" err="1">
                <a:latin typeface="Arial" panose="020B0604020202020204" pitchFamily="34" charset="0"/>
              </a:rPr>
              <a:t>Smaller</a:t>
            </a:r>
            <a:r>
              <a:rPr lang="cs-CZ" sz="2000" b="1" dirty="0">
                <a:latin typeface="Arial" panose="020B0604020202020204" pitchFamily="34" charset="0"/>
              </a:rPr>
              <a:t> </a:t>
            </a:r>
            <a:r>
              <a:rPr lang="cs-CZ" sz="2000" b="1" dirty="0" err="1">
                <a:latin typeface="Arial" panose="020B0604020202020204" pitchFamily="34" charset="0"/>
              </a:rPr>
              <a:t>firm</a:t>
            </a:r>
            <a:r>
              <a:rPr lang="cs-CZ" sz="2000" b="1" dirty="0">
                <a:latin typeface="Arial" panose="020B0604020202020204" pitchFamily="34" charset="0"/>
              </a:rPr>
              <a:t> </a:t>
            </a:r>
            <a:r>
              <a:rPr lang="cs-CZ" sz="2000" b="1" dirty="0" err="1">
                <a:latin typeface="Arial" panose="020B0604020202020204" pitchFamily="34" charset="0"/>
              </a:rPr>
              <a:t>respect</a:t>
            </a:r>
            <a:r>
              <a:rPr lang="cs-CZ" sz="2000" b="1" dirty="0">
                <a:latin typeface="Arial" panose="020B0604020202020204" pitchFamily="34" charset="0"/>
              </a:rPr>
              <a:t> </a:t>
            </a:r>
            <a:r>
              <a:rPr lang="cs-CZ" sz="2000" b="1" dirty="0" err="1">
                <a:latin typeface="Arial" panose="020B0604020202020204" pitchFamily="34" charset="0"/>
              </a:rPr>
              <a:t>the</a:t>
            </a:r>
            <a:r>
              <a:rPr lang="cs-CZ" sz="2000" b="1" dirty="0">
                <a:latin typeface="Arial" panose="020B0604020202020204" pitchFamily="34" charset="0"/>
              </a:rPr>
              <a:t> </a:t>
            </a:r>
            <a:r>
              <a:rPr lang="cs-CZ" sz="2000" b="1" dirty="0" err="1">
                <a:latin typeface="Arial" panose="020B0604020202020204" pitchFamily="34" charset="0"/>
              </a:rPr>
              <a:t>prices</a:t>
            </a:r>
            <a:r>
              <a:rPr lang="cs-CZ" sz="2000" b="1" dirty="0">
                <a:latin typeface="Arial" panose="020B0604020202020204" pitchFamily="34" charset="0"/>
              </a:rPr>
              <a:t> </a:t>
            </a:r>
            <a:r>
              <a:rPr lang="cs-CZ" sz="2000" b="1" dirty="0" err="1">
                <a:latin typeface="Arial" panose="020B0604020202020204" pitchFamily="34" charset="0"/>
              </a:rPr>
              <a:t>of</a:t>
            </a:r>
            <a:r>
              <a:rPr lang="cs-CZ" sz="2000" b="1" dirty="0">
                <a:latin typeface="Arial" panose="020B0604020202020204" pitchFamily="34" charset="0"/>
              </a:rPr>
              <a:t> dominant </a:t>
            </a:r>
            <a:r>
              <a:rPr lang="cs-CZ" sz="2000" b="1" dirty="0" err="1">
                <a:latin typeface="Arial" panose="020B0604020202020204" pitchFamily="34" charset="0"/>
              </a:rPr>
              <a:t>firm</a:t>
            </a:r>
            <a:r>
              <a:rPr lang="cs-CZ" sz="2000" b="1" dirty="0">
                <a:latin typeface="Arial" panose="020B0604020202020204" pitchFamily="34" charset="0"/>
              </a:rPr>
              <a:t> in </a:t>
            </a:r>
            <a:r>
              <a:rPr lang="cs-CZ" sz="2000" b="1" dirty="0" err="1">
                <a:latin typeface="Arial" panose="020B0604020202020204" pitchFamily="34" charset="0"/>
              </a:rPr>
              <a:t>industry</a:t>
            </a:r>
            <a:endParaRPr lang="cs-CZ" sz="2000" b="1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0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sz="2000" dirty="0">
                <a:latin typeface="Arial" panose="020B0604020202020204" pitchFamily="34" charset="0"/>
              </a:rPr>
              <a:t>WHY?</a:t>
            </a:r>
          </a:p>
        </p:txBody>
      </p:sp>
      <p:sp>
        <p:nvSpPr>
          <p:cNvPr id="2" name="Obdélník 1"/>
          <p:cNvSpPr/>
          <p:nvPr/>
        </p:nvSpPr>
        <p:spPr>
          <a:xfrm>
            <a:off x="2740859" y="1358065"/>
            <a:ext cx="55128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OLIGOPOLY WITH DOMINANT FIRM </a:t>
            </a:r>
            <a:endParaRPr lang="en-US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9" name="Zástupný symbol pro obsah 5"/>
          <p:cNvPicPr>
            <a:picLocks noChangeAspect="1"/>
          </p:cNvPicPr>
          <p:nvPr/>
        </p:nvPicPr>
        <p:blipFill rotWithShape="1">
          <a:blip r:embed="rId3"/>
          <a:srcRect t="8343"/>
          <a:stretch/>
        </p:blipFill>
        <p:spPr>
          <a:xfrm>
            <a:off x="6268355" y="2301178"/>
            <a:ext cx="4816201" cy="3968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21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13926" y="2038657"/>
            <a:ext cx="1057469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Monopolistic competition is the </a:t>
            </a:r>
            <a:r>
              <a:rPr lang="en-US" altLang="cs-CZ" sz="2200" b="1" dirty="0">
                <a:latin typeface="Arial" panose="020B0604020202020204" pitchFamily="34" charset="0"/>
              </a:rPr>
              <a:t>closest to perfect competition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Basic assumptions of monopolistic competition:</a:t>
            </a:r>
          </a:p>
          <a:p>
            <a:pPr marL="1371600" lvl="1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A large number of </a:t>
            </a:r>
            <a:r>
              <a:rPr lang="cs-CZ" altLang="cs-CZ" sz="2000" dirty="0" err="1">
                <a:latin typeface="Arial" panose="020B0604020202020204" pitchFamily="34" charset="0"/>
              </a:rPr>
              <a:t>firm</a:t>
            </a:r>
            <a:r>
              <a:rPr lang="en-US" altLang="cs-CZ" sz="2000" dirty="0">
                <a:latin typeface="Arial" panose="020B0604020202020204" pitchFamily="34" charset="0"/>
              </a:rPr>
              <a:t>s in the industry</a:t>
            </a:r>
          </a:p>
          <a:p>
            <a:pPr marL="1371600" lvl="1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A differentiated product</a:t>
            </a:r>
          </a:p>
          <a:p>
            <a:pPr marL="1371600" lvl="1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absence of entry barriers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for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firms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into the industry</a:t>
            </a: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Each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 produces enough differentiated product that sets its own price - behaves like a monopoly.</a:t>
            </a:r>
            <a:endParaRPr lang="en-US" altLang="cs-CZ" sz="2000" b="1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107851" y="1358065"/>
            <a:ext cx="47788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MONOPOLISTIC COMPETITION</a:t>
            </a:r>
          </a:p>
        </p:txBody>
      </p:sp>
    </p:spTree>
    <p:extLst>
      <p:ext uri="{BB962C8B-B14F-4D97-AF65-F5344CB8AC3E}">
        <p14:creationId xmlns:p14="http://schemas.microsoft.com/office/powerpoint/2010/main" val="25127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13926" y="2038657"/>
            <a:ext cx="1057469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Firm has a monopoly over its production and demand curve for production is highly elastic, because other companies offer substitutes.</a:t>
            </a: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In the short </a:t>
            </a:r>
            <a:r>
              <a:rPr lang="cs-CZ" altLang="cs-CZ" sz="2200" b="1" dirty="0">
                <a:latin typeface="Arial" panose="020B0604020202020204" pitchFamily="34" charset="0"/>
              </a:rPr>
              <a:t>run </a:t>
            </a:r>
            <a:r>
              <a:rPr lang="cs-CZ" altLang="cs-CZ" sz="2200" dirty="0">
                <a:latin typeface="Arial" panose="020B0604020202020204" pitchFamily="34" charset="0"/>
              </a:rPr>
              <a:t>- </a:t>
            </a: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can realize monopoly profits - the slope of the demand curve.</a:t>
            </a: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In the long run</a:t>
            </a:r>
            <a:r>
              <a:rPr lang="en-US" altLang="cs-CZ" sz="2200" dirty="0">
                <a:latin typeface="Arial" panose="020B0604020202020204" pitchFamily="34" charset="0"/>
              </a:rPr>
              <a:t>, however, this monopoly profit is compressed to zero due to movement between industries. Monopoly profits attract competition and demand for the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's production drops. New companies are coming into the industry until the monopoly profit is zero.</a:t>
            </a:r>
            <a:endParaRPr lang="en-US" altLang="cs-CZ" sz="2000" b="1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107851" y="1358065"/>
            <a:ext cx="47788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MONOPOLISTIC COMPETITION</a:t>
            </a:r>
          </a:p>
        </p:txBody>
      </p:sp>
    </p:spTree>
    <p:extLst>
      <p:ext uri="{BB962C8B-B14F-4D97-AF65-F5344CB8AC3E}">
        <p14:creationId xmlns:p14="http://schemas.microsoft.com/office/powerpoint/2010/main" val="107786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107851" y="1358065"/>
            <a:ext cx="47788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MONOPOLISTIC COMPETITION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26" y="2318025"/>
            <a:ext cx="9721662" cy="3643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63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4927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END</a:t>
            </a:r>
          </a:p>
        </p:txBody>
      </p:sp>
      <p:sp>
        <p:nvSpPr>
          <p:cNvPr id="2" name="Obdélník 1"/>
          <p:cNvSpPr/>
          <p:nvPr/>
        </p:nvSpPr>
        <p:spPr>
          <a:xfrm>
            <a:off x="3653536" y="3244334"/>
            <a:ext cx="48849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>
              <a:spcBef>
                <a:spcPct val="0"/>
              </a:spcBef>
              <a:defRPr/>
            </a:pPr>
            <a:r>
              <a:rPr lang="cs-CZ" altLang="cs-CZ" dirty="0">
                <a:latin typeface="Arial" panose="020B0604020202020204" pitchFamily="34" charset="0"/>
              </a:rPr>
              <a:t>THANK YOU FOR YOUR ATTENTION . . . </a:t>
            </a:r>
            <a:endParaRPr lang="en-GB" altLang="cs-CZ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2669" y="1790733"/>
            <a:ext cx="10574693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Imperfect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competition</a:t>
            </a:r>
            <a:r>
              <a:rPr lang="cs-CZ" altLang="cs-CZ" sz="2200" dirty="0">
                <a:latin typeface="Arial" panose="020B0604020202020204" pitchFamily="34" charset="0"/>
              </a:rPr>
              <a:t> has </a:t>
            </a:r>
            <a:r>
              <a:rPr lang="cs-CZ" altLang="cs-CZ" sz="2200" dirty="0" err="1">
                <a:latin typeface="Arial" panose="020B0604020202020204" pitchFamily="34" charset="0"/>
              </a:rPr>
              <a:t>three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forms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</a:p>
          <a:p>
            <a:pPr marL="13716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000" b="1" dirty="0">
                <a:latin typeface="Arial" panose="020B0604020202020204" pitchFamily="34" charset="0"/>
              </a:rPr>
              <a:t>Monopoly</a:t>
            </a:r>
          </a:p>
          <a:p>
            <a:pPr marL="13716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000" b="1" dirty="0">
                <a:latin typeface="Arial" panose="020B0604020202020204" pitchFamily="34" charset="0"/>
              </a:rPr>
              <a:t>Oligopoly</a:t>
            </a:r>
          </a:p>
          <a:p>
            <a:pPr marL="13716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000" b="1" dirty="0" err="1">
                <a:latin typeface="Arial" panose="020B0604020202020204" pitchFamily="34" charset="0"/>
              </a:rPr>
              <a:t>Monopolistic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</a:rPr>
              <a:t>competition</a:t>
            </a:r>
            <a:endParaRPr lang="en-US" altLang="cs-CZ" sz="2000" b="1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We will focus on the characteristics of imperfect competition, which are common for all three forms.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en-US" altLang="cs-CZ" sz="2200" b="1" dirty="0">
                <a:latin typeface="Arial" panose="020B0604020202020204" pitchFamily="34" charset="0"/>
              </a:rPr>
              <a:t>main feature </a:t>
            </a:r>
            <a:r>
              <a:rPr lang="en-US" altLang="cs-CZ" sz="2200" dirty="0">
                <a:latin typeface="Arial" panose="020B0604020202020204" pitchFamily="34" charset="0"/>
              </a:rPr>
              <a:t>of imperfect competition 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    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 produces a differentiated product (</a:t>
            </a:r>
            <a:r>
              <a:rPr lang="cs-CZ" altLang="cs-CZ" sz="2200" dirty="0" err="1">
                <a:latin typeface="Arial" panose="020B0604020202020204" pitchFamily="34" charset="0"/>
              </a:rPr>
              <a:t>or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has a significant share of the market).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759735" y="1207660"/>
            <a:ext cx="41825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IMPERFECT COMPETITION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9420" y="4472715"/>
            <a:ext cx="581896" cy="227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47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2669" y="1790733"/>
            <a:ext cx="10574693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fIrm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can affect the market price (the rate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en-US" altLang="cs-CZ" sz="2200" dirty="0">
                <a:latin typeface="Arial" panose="020B0604020202020204" pitchFamily="34" charset="0"/>
              </a:rPr>
              <a:t> price influencing depends on the specific form of competition).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Because of the </a:t>
            </a:r>
            <a:r>
              <a:rPr lang="cs-CZ" altLang="cs-CZ" sz="2000" dirty="0" err="1">
                <a:latin typeface="Arial" panose="020B0604020202020204" pitchFamily="34" charset="0"/>
              </a:rPr>
              <a:t>form</a:t>
            </a:r>
            <a:r>
              <a:rPr lang="en-US" altLang="cs-CZ" sz="2000" dirty="0">
                <a:latin typeface="Arial" panose="020B0604020202020204" pitchFamily="34" charset="0"/>
              </a:rPr>
              <a:t>'s product differs from those of other companies, the company can set its price.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Imperfect competition - a market in which is one seller (the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), which may affect the market price.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Deciding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en-US" altLang="cs-CZ" sz="2200" dirty="0">
                <a:latin typeface="Arial" panose="020B0604020202020204" pitchFamily="34" charset="0"/>
              </a:rPr>
              <a:t> imperfectly competitive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 is more inclusive - to select the optimal production volume, determine the price, ...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759735" y="1207660"/>
            <a:ext cx="41825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IMPERFECT COMPETITION</a:t>
            </a:r>
          </a:p>
        </p:txBody>
      </p:sp>
    </p:spTree>
    <p:extLst>
      <p:ext uri="{BB962C8B-B14F-4D97-AF65-F5344CB8AC3E}">
        <p14:creationId xmlns:p14="http://schemas.microsoft.com/office/powerpoint/2010/main" val="5322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161672" y="1207660"/>
            <a:ext cx="3378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INDIVIDUAL DEMAND</a:t>
            </a:r>
            <a:endParaRPr lang="en-US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3"/>
          <a:srcRect r="6645" b="7871"/>
          <a:stretch/>
        </p:blipFill>
        <p:spPr>
          <a:xfrm>
            <a:off x="1752659" y="2173796"/>
            <a:ext cx="8501354" cy="312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09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13926" y="2038657"/>
            <a:ext cx="10574693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Cost conditions - in the form of so-called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b="1" dirty="0">
                <a:latin typeface="Arial" panose="020B0604020202020204" pitchFamily="34" charset="0"/>
              </a:rPr>
              <a:t>e</a:t>
            </a:r>
            <a:r>
              <a:rPr lang="en-US" altLang="cs-CZ" sz="2200" b="1" dirty="0" err="1">
                <a:latin typeface="Arial" panose="020B0604020202020204" pitchFamily="34" charset="0"/>
              </a:rPr>
              <a:t>conomies</a:t>
            </a:r>
            <a:r>
              <a:rPr lang="en-US" altLang="cs-CZ" sz="2200" b="1" dirty="0">
                <a:latin typeface="Arial" panose="020B0604020202020204" pitchFamily="34" charset="0"/>
              </a:rPr>
              <a:t> of scale</a:t>
            </a:r>
            <a:r>
              <a:rPr lang="en-US" altLang="cs-CZ" sz="2200" dirty="0">
                <a:latin typeface="Arial" panose="020B0604020202020204" pitchFamily="34" charset="0"/>
              </a:rPr>
              <a:t>. In the production of large volumes of production costs </a:t>
            </a:r>
            <a:r>
              <a:rPr lang="cs-CZ" altLang="cs-CZ" sz="2200" dirty="0">
                <a:latin typeface="Arial" panose="020B0604020202020204" pitchFamily="34" charset="0"/>
              </a:rPr>
              <a:t>are </a:t>
            </a:r>
            <a:r>
              <a:rPr lang="cs-CZ" altLang="cs-CZ" sz="2200" dirty="0" err="1">
                <a:latin typeface="Arial" panose="020B0604020202020204" pitchFamily="34" charset="0"/>
              </a:rPr>
              <a:t>calculated</a:t>
            </a:r>
            <a:r>
              <a:rPr lang="cs-CZ" altLang="cs-CZ" sz="2200" dirty="0">
                <a:latin typeface="Arial" panose="020B0604020202020204" pitchFamily="34" charset="0"/>
              </a:rPr>
              <a:t> to </a:t>
            </a:r>
            <a:r>
              <a:rPr lang="en-US" altLang="cs-CZ" sz="2200" dirty="0">
                <a:latin typeface="Arial" panose="020B0604020202020204" pitchFamily="34" charset="0"/>
              </a:rPr>
              <a:t>a larger number of products = average costs </a:t>
            </a:r>
            <a:r>
              <a:rPr lang="cs-CZ" altLang="cs-CZ" sz="2200" dirty="0" err="1">
                <a:latin typeface="Arial" panose="020B0604020202020204" pitchFamily="34" charset="0"/>
              </a:rPr>
              <a:t>with</a:t>
            </a:r>
            <a:r>
              <a:rPr lang="en-US" altLang="cs-CZ" sz="2200" dirty="0">
                <a:latin typeface="Arial" panose="020B0604020202020204" pitchFamily="34" charset="0"/>
              </a:rPr>
              <a:t> growth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production </a:t>
            </a:r>
            <a:r>
              <a:rPr lang="en-US" altLang="cs-CZ" sz="2200" dirty="0" err="1">
                <a:latin typeface="Arial" panose="020B0604020202020204" pitchFamily="34" charset="0"/>
              </a:rPr>
              <a:t>declin</a:t>
            </a:r>
            <a:r>
              <a:rPr lang="cs-CZ" altLang="cs-CZ" sz="2200" dirty="0">
                <a:latin typeface="Arial" panose="020B0604020202020204" pitchFamily="34" charset="0"/>
              </a:rPr>
              <a:t>e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Barriers </a:t>
            </a:r>
            <a:r>
              <a:rPr lang="cs-CZ" altLang="cs-CZ" sz="2200" b="1" dirty="0" err="1">
                <a:latin typeface="Arial" panose="020B0604020202020204" pitchFamily="34" charset="0"/>
              </a:rPr>
              <a:t>of</a:t>
            </a:r>
            <a:r>
              <a:rPr lang="en-US" altLang="cs-CZ" sz="2200" b="1" dirty="0">
                <a:latin typeface="Arial" panose="020B0604020202020204" pitchFamily="34" charset="0"/>
              </a:rPr>
              <a:t> competition:</a:t>
            </a:r>
          </a:p>
          <a:p>
            <a:pPr marL="9144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Legal restrictions </a:t>
            </a:r>
            <a:r>
              <a:rPr lang="en-US" altLang="cs-CZ" sz="2000" dirty="0">
                <a:latin typeface="Arial" panose="020B0604020202020204" pitchFamily="34" charset="0"/>
              </a:rPr>
              <a:t>- trademark, patent, copyright, ... gives owners exclusive rights to produce the product.</a:t>
            </a:r>
          </a:p>
          <a:p>
            <a:pPr marL="9144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Product differentiation </a:t>
            </a:r>
            <a:r>
              <a:rPr lang="en-US" altLang="cs-CZ" sz="2000" dirty="0">
                <a:latin typeface="Arial" panose="020B0604020202020204" pitchFamily="34" charset="0"/>
              </a:rPr>
              <a:t>- each producer comes to market with a production that differs from that of the competition.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383557" y="1207660"/>
            <a:ext cx="6934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cs-CZ" sz="2400" b="1" dirty="0">
                <a:latin typeface="Arial" panose="020B0604020202020204" pitchFamily="34" charset="0"/>
              </a:rPr>
              <a:t>MAIN CAUSES OF IMPERFECT COMPETITION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45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13926" y="2038657"/>
            <a:ext cx="1057469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Lack of awareness of market actors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Ownership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 important production factor </a:t>
            </a:r>
            <a:r>
              <a:rPr lang="cs-CZ" altLang="cs-CZ" sz="2200" dirty="0">
                <a:latin typeface="Arial" panose="020B0604020202020204" pitchFamily="34" charset="0"/>
              </a:rPr>
              <a:t>„</a:t>
            </a:r>
            <a:r>
              <a:rPr lang="en-US" altLang="cs-CZ" sz="2200" dirty="0">
                <a:latin typeface="Arial" panose="020B0604020202020204" pitchFamily="34" charset="0"/>
              </a:rPr>
              <a:t>in the hands</a:t>
            </a:r>
            <a:r>
              <a:rPr lang="cs-CZ" altLang="cs-CZ" sz="2200" dirty="0">
                <a:latin typeface="Arial" panose="020B0604020202020204" pitchFamily="34" charset="0"/>
              </a:rPr>
              <a:t>“</a:t>
            </a:r>
            <a:r>
              <a:rPr lang="en-US" altLang="cs-CZ" sz="2200" dirty="0">
                <a:latin typeface="Arial" panose="020B0604020202020204" pitchFamily="34" charset="0"/>
              </a:rPr>
              <a:t> of one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State intervention in the market mechanism (price regulation)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Political circumstances (the emergence of OPEC - the </a:t>
            </a:r>
            <a:r>
              <a:rPr lang="en-US" altLang="cs-CZ" sz="2200" dirty="0" err="1">
                <a:latin typeface="Arial" panose="020B0604020202020204" pitchFamily="34" charset="0"/>
              </a:rPr>
              <a:t>Organisation</a:t>
            </a:r>
            <a:r>
              <a:rPr lang="en-US" altLang="cs-CZ" sz="2200" dirty="0">
                <a:latin typeface="Arial" panose="020B0604020202020204" pitchFamily="34" charset="0"/>
              </a:rPr>
              <a:t> of Petrol Exporting Countries)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147980" y="1207660"/>
            <a:ext cx="7406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OTHER FACTORS</a:t>
            </a:r>
            <a:r>
              <a:rPr lang="en-US" altLang="cs-CZ" sz="2400" b="1" dirty="0">
                <a:latin typeface="Arial" panose="020B0604020202020204" pitchFamily="34" charset="0"/>
              </a:rPr>
              <a:t> OF IMPERFECT COMPETITION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56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189583" y="2173796"/>
            <a:ext cx="467774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TOTAL REVENUES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sz="2200" dirty="0">
                <a:latin typeface="Arial" panose="020B0604020202020204" pitchFamily="34" charset="0"/>
              </a:rPr>
              <a:t>MARGINAL AND AVERAGE REVENUES</a:t>
            </a:r>
            <a:endParaRPr lang="en-GB" sz="2400" dirty="0"/>
          </a:p>
        </p:txBody>
      </p:sp>
      <p:sp>
        <p:nvSpPr>
          <p:cNvPr id="2" name="Obdélník 1"/>
          <p:cNvSpPr/>
          <p:nvPr/>
        </p:nvSpPr>
        <p:spPr>
          <a:xfrm>
            <a:off x="2673700" y="1207660"/>
            <a:ext cx="63546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REVENUES IN IMPERFECT COMPETITION</a:t>
            </a:r>
            <a:endParaRPr lang="en-US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7" name="Zástupný symbol pro obsah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123" y="1669325"/>
            <a:ext cx="2856600" cy="4652581"/>
          </a:xfrm>
          <a:prstGeom prst="rect">
            <a:avLst/>
          </a:prstGeom>
        </p:spPr>
      </p:pic>
      <p:sp>
        <p:nvSpPr>
          <p:cNvPr id="9" name="Šipka doprava 8"/>
          <p:cNvSpPr/>
          <p:nvPr/>
        </p:nvSpPr>
        <p:spPr>
          <a:xfrm>
            <a:off x="6109351" y="2473449"/>
            <a:ext cx="943875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6227219" y="4728127"/>
            <a:ext cx="826007" cy="1898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46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BEHAVIOUR OF FIRM IN IMPERFECT COMPETITION </a:t>
            </a: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13926" y="2038657"/>
            <a:ext cx="10574693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total </a:t>
            </a:r>
            <a:r>
              <a:rPr lang="cs-CZ" altLang="cs-CZ" sz="2200" dirty="0" err="1">
                <a:latin typeface="Arial" panose="020B0604020202020204" pitchFamily="34" charset="0"/>
              </a:rPr>
              <a:t>quantity</a:t>
            </a:r>
            <a:r>
              <a:rPr lang="en-US" altLang="cs-CZ" sz="2200" dirty="0">
                <a:latin typeface="Arial" panose="020B0604020202020204" pitchFamily="34" charset="0"/>
              </a:rPr>
              <a:t> of production is obtained from the equation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TR = P.Q</a:t>
            </a:r>
          </a:p>
          <a:p>
            <a:pPr marL="285750" indent="-285750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Total revenue</a:t>
            </a: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>
                <a:latin typeface="Arial" panose="020B0604020202020204" pitchFamily="34" charset="0"/>
              </a:rPr>
              <a:t> may rise or fall (depending on the elasticity of demand for </a:t>
            </a:r>
            <a:r>
              <a:rPr lang="cs-CZ" altLang="cs-CZ" sz="2200" dirty="0" err="1">
                <a:latin typeface="Arial" panose="020B0604020202020204" pitchFamily="34" charset="0"/>
              </a:rPr>
              <a:t>firm´s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production).</a:t>
            </a:r>
          </a:p>
          <a:p>
            <a:pPr marL="9144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Demand is elastic </a:t>
            </a:r>
            <a:r>
              <a:rPr lang="en-US" altLang="cs-CZ" sz="2000" dirty="0">
                <a:latin typeface="Arial" panose="020B0604020202020204" pitchFamily="34" charset="0"/>
              </a:rPr>
              <a:t>- percentage growth in the </a:t>
            </a:r>
            <a:r>
              <a:rPr lang="cs-CZ" altLang="cs-CZ" sz="2000" dirty="0" err="1">
                <a:latin typeface="Arial" panose="020B0604020202020204" pitchFamily="34" charset="0"/>
              </a:rPr>
              <a:t>quantity</a:t>
            </a:r>
            <a:r>
              <a:rPr lang="en-US" altLang="cs-CZ" sz="2000" dirty="0">
                <a:latin typeface="Arial" panose="020B0604020202020204" pitchFamily="34" charset="0"/>
              </a:rPr>
              <a:t> of </a:t>
            </a:r>
            <a:r>
              <a:rPr lang="en-US" altLang="cs-CZ" sz="2000" dirty="0" err="1">
                <a:latin typeface="Arial" panose="020B0604020202020204" pitchFamily="34" charset="0"/>
              </a:rPr>
              <a:t>soldproduction</a:t>
            </a:r>
            <a:r>
              <a:rPr lang="en-US" altLang="cs-CZ" sz="2000" dirty="0">
                <a:latin typeface="Arial" panose="020B0604020202020204" pitchFamily="34" charset="0"/>
              </a:rPr>
              <a:t> is greater than the percentage decrease in prices, so although price </a:t>
            </a:r>
            <a:r>
              <a:rPr lang="en-US" altLang="cs-CZ" sz="2000" dirty="0" err="1">
                <a:latin typeface="Arial" panose="020B0604020202020204" pitchFamily="34" charset="0"/>
              </a:rPr>
              <a:t>dec</a:t>
            </a:r>
            <a:r>
              <a:rPr lang="cs-CZ" altLang="cs-CZ" sz="2000" dirty="0" err="1">
                <a:latin typeface="Arial" panose="020B0604020202020204" pitchFamily="34" charset="0"/>
              </a:rPr>
              <a:t>rease</a:t>
            </a:r>
            <a:r>
              <a:rPr lang="en-US" altLang="cs-CZ" sz="2000" dirty="0">
                <a:latin typeface="Arial" panose="020B0604020202020204" pitchFamily="34" charset="0"/>
              </a:rPr>
              <a:t>s, the total income grows.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742950" indent="-1714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900" dirty="0">
              <a:latin typeface="Arial" panose="020B0604020202020204" pitchFamily="34" charset="0"/>
            </a:endParaRPr>
          </a:p>
          <a:p>
            <a:pPr marL="9144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Demand is inelastic </a:t>
            </a:r>
            <a:r>
              <a:rPr lang="en-US" altLang="cs-CZ" sz="2000" dirty="0">
                <a:latin typeface="Arial" panose="020B0604020202020204" pitchFamily="34" charset="0"/>
              </a:rPr>
              <a:t>- percentage growth in the </a:t>
            </a:r>
            <a:r>
              <a:rPr lang="cs-CZ" altLang="cs-CZ" sz="2000" dirty="0" err="1">
                <a:latin typeface="Arial" panose="020B0604020202020204" pitchFamily="34" charset="0"/>
              </a:rPr>
              <a:t>quantity</a:t>
            </a:r>
            <a:r>
              <a:rPr lang="en-US" altLang="cs-CZ" sz="2000" dirty="0">
                <a:latin typeface="Arial" panose="020B0604020202020204" pitchFamily="34" charset="0"/>
              </a:rPr>
              <a:t> of sold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production is less than the percentage decrease in prices, if the </a:t>
            </a:r>
            <a:r>
              <a:rPr lang="cs-CZ" altLang="cs-CZ" sz="2000" dirty="0" err="1">
                <a:latin typeface="Arial" panose="020B0604020202020204" pitchFamily="34" charset="0"/>
              </a:rPr>
              <a:t>firm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reduces</a:t>
            </a:r>
            <a:r>
              <a:rPr lang="en-US" altLang="cs-CZ" sz="2000" dirty="0">
                <a:latin typeface="Arial" panose="020B0604020202020204" pitchFamily="34" charset="0"/>
              </a:rPr>
              <a:t> the </a:t>
            </a:r>
            <a:r>
              <a:rPr lang="cs-CZ" altLang="cs-CZ" sz="2000" dirty="0" err="1">
                <a:latin typeface="Arial" panose="020B0604020202020204" pitchFamily="34" charset="0"/>
              </a:rPr>
              <a:t>price</a:t>
            </a:r>
            <a:r>
              <a:rPr lang="en-US" altLang="cs-CZ" sz="2000" dirty="0">
                <a:latin typeface="Arial" panose="020B0604020202020204" pitchFamily="34" charset="0"/>
              </a:rPr>
              <a:t>, its total income is de</a:t>
            </a:r>
            <a:r>
              <a:rPr lang="cs-CZ" altLang="cs-CZ" sz="2000" dirty="0" err="1">
                <a:latin typeface="Arial" panose="020B0604020202020204" pitchFamily="34" charset="0"/>
              </a:rPr>
              <a:t>creas</a:t>
            </a:r>
            <a:r>
              <a:rPr lang="en-US" altLang="cs-CZ" sz="2000" dirty="0" err="1">
                <a:latin typeface="Arial" panose="020B0604020202020204" pitchFamily="34" charset="0"/>
              </a:rPr>
              <a:t>ing</a:t>
            </a:r>
            <a:r>
              <a:rPr lang="en-US" altLang="cs-CZ" sz="2000" dirty="0">
                <a:latin typeface="Arial" panose="020B0604020202020204" pitchFamily="34" charset="0"/>
              </a:rPr>
              <a:t>.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147980" y="1207660"/>
            <a:ext cx="7406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TOTAL REVENUES IN</a:t>
            </a:r>
            <a:r>
              <a:rPr lang="en-US" altLang="cs-CZ" sz="2400" b="1" dirty="0">
                <a:latin typeface="Arial" panose="020B0604020202020204" pitchFamily="34" charset="0"/>
              </a:rPr>
              <a:t> IMPERFECT COMPETITION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72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1610</Words>
  <Application>Microsoft Office PowerPoint</Application>
  <PresentationFormat>Širokoúhlá obrazovka</PresentationFormat>
  <Paragraphs>229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Times New Roman</vt:lpstr>
      <vt:lpstr>Motiv Office</vt:lpstr>
      <vt:lpstr>BEHAVIOUR OF FIRM IN IMPERFECT COMPETITION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majerova</cp:lastModifiedBy>
  <cp:revision>101</cp:revision>
  <dcterms:created xsi:type="dcterms:W3CDTF">2016-11-25T20:36:16Z</dcterms:created>
  <dcterms:modified xsi:type="dcterms:W3CDTF">2019-09-11T13:42:13Z</dcterms:modified>
</cp:coreProperties>
</file>