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1" r:id="rId2"/>
    <p:sldId id="263" r:id="rId3"/>
    <p:sldId id="264" r:id="rId4"/>
    <p:sldId id="312" r:id="rId5"/>
    <p:sldId id="314" r:id="rId6"/>
    <p:sldId id="315" r:id="rId7"/>
    <p:sldId id="313" r:id="rId8"/>
    <p:sldId id="316" r:id="rId9"/>
    <p:sldId id="317" r:id="rId10"/>
    <p:sldId id="318" r:id="rId11"/>
    <p:sldId id="319" r:id="rId12"/>
    <p:sldId id="320" r:id="rId13"/>
    <p:sldId id="321" r:id="rId14"/>
    <p:sldId id="322" r:id="rId15"/>
    <p:sldId id="323" r:id="rId16"/>
    <p:sldId id="324" r:id="rId17"/>
    <p:sldId id="325" r:id="rId18"/>
    <p:sldId id="326" r:id="rId19"/>
    <p:sldId id="327" r:id="rId20"/>
    <p:sldId id="328" r:id="rId21"/>
    <p:sldId id="329" r:id="rId22"/>
    <p:sldId id="330" r:id="rId23"/>
    <p:sldId id="331" r:id="rId24"/>
    <p:sldId id="332" r:id="rId25"/>
    <p:sldId id="333" r:id="rId26"/>
    <p:sldId id="262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2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11. 9. 2019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11. 9. 2019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11. 9. 2019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11. 9. 2019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11. 9. 2019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11. 9. 2019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11. 9. 2019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973162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en-US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 </a:t>
            </a:r>
            <a:r>
              <a:rPr lang="en-US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</a:t>
            </a:r>
            <a:br>
              <a:rPr lang="en-US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GB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 </a:t>
            </a:r>
            <a:r>
              <a:rPr lang="cs-CZ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GB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Ingrid Majerova</a:t>
            </a: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 </a:t>
            </a:r>
            <a:r>
              <a:rPr lang="cs-CZ" altLang="cs-CZ" sz="1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Microeconomics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EVS/</a:t>
            </a:r>
            <a:r>
              <a:rPr lang="cs-CZ" altLang="cs-CZ" sz="1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xxxx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3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27892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CAPITAL MARKET </a:t>
            </a:r>
          </a:p>
          <a:p>
            <a:pPr lvl="0">
              <a:defRPr/>
            </a:pPr>
            <a:endParaRPr lang="en-US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lvl="0">
              <a:defRPr/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52669" y="1790733"/>
            <a:ext cx="1057469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P</a:t>
            </a:r>
            <a:r>
              <a:rPr lang="en-US" altLang="cs-CZ" sz="2200" dirty="0" smtClean="0">
                <a:latin typeface="Arial" panose="020B0604020202020204" pitchFamily="34" charset="0"/>
              </a:rPr>
              <a:t>resent </a:t>
            </a:r>
            <a:r>
              <a:rPr lang="en-US" altLang="cs-CZ" sz="2200" dirty="0">
                <a:latin typeface="Arial" panose="020B0604020202020204" pitchFamily="34" charset="0"/>
              </a:rPr>
              <a:t>value S</a:t>
            </a:r>
            <a:r>
              <a:rPr lang="en-US" altLang="cs-CZ" sz="1400" dirty="0">
                <a:latin typeface="Arial" panose="020B0604020202020204" pitchFamily="34" charset="0"/>
              </a:rPr>
              <a:t>0</a:t>
            </a:r>
            <a:r>
              <a:rPr lang="cs-CZ" altLang="cs-CZ" sz="14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of future returns Sn (the amount you get for n years) will then</a:t>
            </a:r>
            <a:r>
              <a:rPr lang="cs-CZ" altLang="cs-CZ" sz="2200" dirty="0">
                <a:latin typeface="Arial" panose="020B0604020202020204" pitchFamily="34" charset="0"/>
              </a:rPr>
              <a:t>,</a:t>
            </a:r>
            <a:r>
              <a:rPr lang="en-US" altLang="cs-CZ" sz="2200" dirty="0">
                <a:latin typeface="Arial" panose="020B0604020202020204" pitchFamily="34" charset="0"/>
              </a:rPr>
              <a:t> at a constant rate of interest</a:t>
            </a:r>
            <a:r>
              <a:rPr lang="cs-CZ" altLang="cs-CZ" sz="2200" dirty="0">
                <a:latin typeface="Arial" panose="020B0604020202020204" pitchFamily="34" charset="0"/>
              </a:rPr>
              <a:t>,</a:t>
            </a:r>
            <a:r>
              <a:rPr lang="en-US" altLang="cs-CZ" sz="2200" dirty="0">
                <a:latin typeface="Arial" panose="020B0604020202020204" pitchFamily="34" charset="0"/>
              </a:rPr>
              <a:t> equal to: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    </a:t>
            </a:r>
            <a:r>
              <a:rPr lang="en-US" altLang="cs-CZ" sz="2200" dirty="0" smtClean="0">
                <a:latin typeface="Arial" panose="020B0604020202020204" pitchFamily="34" charset="0"/>
              </a:rPr>
              <a:t>where </a:t>
            </a:r>
            <a:r>
              <a:rPr lang="en-US" altLang="cs-CZ" sz="2200" dirty="0">
                <a:latin typeface="Arial" panose="020B0604020202020204" pitchFamily="34" charset="0"/>
              </a:rPr>
              <a:t>1 / (1 + </a:t>
            </a:r>
            <a:r>
              <a:rPr lang="en-US" altLang="cs-CZ" sz="2200" dirty="0" err="1">
                <a:latin typeface="Arial" panose="020B0604020202020204" pitchFamily="34" charset="0"/>
              </a:rPr>
              <a:t>i</a:t>
            </a:r>
            <a:r>
              <a:rPr lang="en-US" altLang="cs-CZ" sz="1600" dirty="0" err="1">
                <a:latin typeface="Arial" panose="020B0604020202020204" pitchFamily="34" charset="0"/>
              </a:rPr>
              <a:t>r</a:t>
            </a:r>
            <a:r>
              <a:rPr lang="en-US" altLang="cs-CZ" sz="2200" dirty="0">
                <a:latin typeface="Arial" panose="020B0604020202020204" pitchFamily="34" charset="0"/>
              </a:rPr>
              <a:t>)n is discount, which shows how many times the present value of amounts Sn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lower, which is obtained at the end of the nth year on a constant interest rate </a:t>
            </a:r>
            <a:r>
              <a:rPr lang="en-US" altLang="cs-CZ" sz="2200" dirty="0" err="1">
                <a:latin typeface="Arial" panose="020B0604020202020204" pitchFamily="34" charset="0"/>
              </a:rPr>
              <a:t>i</a:t>
            </a:r>
            <a:r>
              <a:rPr lang="en-US" altLang="cs-CZ" sz="1600" dirty="0" err="1">
                <a:latin typeface="Arial" panose="020B0604020202020204" pitchFamily="34" charset="0"/>
              </a:rPr>
              <a:t>r</a:t>
            </a:r>
            <a:endParaRPr lang="en-US" altLang="cs-CZ" sz="1600" dirty="0">
              <a:latin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152359" y="1166556"/>
            <a:ext cx="93068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SUPPLY ON THE CAPITAL MARKET – CREATING OF SAVINGS</a:t>
            </a:r>
          </a:p>
        </p:txBody>
      </p:sp>
      <p:sp>
        <p:nvSpPr>
          <p:cNvPr id="7" name="Šipka doprava 6"/>
          <p:cNvSpPr/>
          <p:nvPr/>
        </p:nvSpPr>
        <p:spPr>
          <a:xfrm>
            <a:off x="2366295" y="3075217"/>
            <a:ext cx="806113" cy="2651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0001" y="2811261"/>
            <a:ext cx="3164905" cy="68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64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27892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CAPITAL MARKET </a:t>
            </a:r>
          </a:p>
          <a:p>
            <a:pPr lvl="0">
              <a:defRPr/>
            </a:pPr>
            <a:endParaRPr lang="en-US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lvl="0">
              <a:defRPr/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52669" y="1790733"/>
            <a:ext cx="1057469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A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ssuming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that there is no risk, household</a:t>
            </a:r>
            <a:r>
              <a:rPr lang="cs-CZ" altLang="cs-CZ" sz="2200" dirty="0">
                <a:latin typeface="Arial" panose="020B0604020202020204" pitchFamily="34" charset="0"/>
              </a:rPr>
              <a:t>s </a:t>
            </a:r>
            <a:r>
              <a:rPr lang="en-US" altLang="cs-CZ" sz="2200" dirty="0" err="1">
                <a:latin typeface="Arial" panose="020B0604020202020204" pitchFamily="34" charset="0"/>
              </a:rPr>
              <a:t>mak</a:t>
            </a:r>
            <a:r>
              <a:rPr lang="cs-CZ" altLang="cs-CZ" sz="2200" dirty="0">
                <a:latin typeface="Arial" panose="020B0604020202020204" pitchFamily="34" charset="0"/>
              </a:rPr>
              <a:t>e</a:t>
            </a:r>
            <a:r>
              <a:rPr lang="en-US" altLang="cs-CZ" sz="2200" dirty="0">
                <a:latin typeface="Arial" panose="020B0604020202020204" pitchFamily="34" charset="0"/>
              </a:rPr>
              <a:t> decisions about savings at a given time preferences based on interest rates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cs-CZ" altLang="cs-CZ" sz="2200" b="1" dirty="0" smtClean="0">
                <a:latin typeface="Arial" panose="020B0604020202020204" pitchFamily="34" charset="0"/>
              </a:rPr>
              <a:t>T</a:t>
            </a:r>
            <a:r>
              <a:rPr lang="en-US" altLang="cs-CZ" sz="2200" b="1" dirty="0" smtClean="0">
                <a:latin typeface="Arial" panose="020B0604020202020204" pitchFamily="34" charset="0"/>
              </a:rPr>
              <a:t>he </a:t>
            </a:r>
            <a:r>
              <a:rPr lang="en-US" altLang="cs-CZ" sz="2200" b="1" dirty="0">
                <a:latin typeface="Arial" panose="020B0604020202020204" pitchFamily="34" charset="0"/>
              </a:rPr>
              <a:t>short </a:t>
            </a:r>
            <a:r>
              <a:rPr lang="cs-CZ" altLang="cs-CZ" sz="2200" b="1" dirty="0">
                <a:latin typeface="Arial" panose="020B0604020202020204" pitchFamily="34" charset="0"/>
              </a:rPr>
              <a:t>run</a:t>
            </a:r>
            <a:r>
              <a:rPr lang="en-US" altLang="cs-CZ" sz="2200" b="1" dirty="0">
                <a:latin typeface="Arial" panose="020B0604020202020204" pitchFamily="34" charset="0"/>
              </a:rPr>
              <a:t> </a:t>
            </a:r>
            <a:r>
              <a:rPr lang="cs-CZ" altLang="cs-CZ" sz="2200" dirty="0">
                <a:latin typeface="Arial" panose="020B0604020202020204" pitchFamily="34" charset="0"/>
              </a:rPr>
              <a:t>- </a:t>
            </a:r>
            <a:r>
              <a:rPr lang="en-US" altLang="cs-CZ" sz="2200" dirty="0">
                <a:latin typeface="Arial" panose="020B0604020202020204" pitchFamily="34" charset="0"/>
              </a:rPr>
              <a:t>the size of savings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given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cs-CZ" altLang="cs-CZ" sz="2200" b="1" dirty="0" smtClean="0">
                <a:latin typeface="Arial" panose="020B0604020202020204" pitchFamily="34" charset="0"/>
              </a:rPr>
              <a:t>T</a:t>
            </a:r>
            <a:r>
              <a:rPr lang="en-US" altLang="cs-CZ" sz="2200" b="1" dirty="0" smtClean="0">
                <a:latin typeface="Arial" panose="020B0604020202020204" pitchFamily="34" charset="0"/>
              </a:rPr>
              <a:t>he </a:t>
            </a:r>
            <a:r>
              <a:rPr lang="en-US" altLang="cs-CZ" sz="2200" b="1" dirty="0">
                <a:latin typeface="Arial" panose="020B0604020202020204" pitchFamily="34" charset="0"/>
              </a:rPr>
              <a:t>long </a:t>
            </a:r>
            <a:r>
              <a:rPr lang="cs-CZ" altLang="cs-CZ" sz="2200" b="1" dirty="0">
                <a:latin typeface="Arial" panose="020B0604020202020204" pitchFamily="34" charset="0"/>
              </a:rPr>
              <a:t>run </a:t>
            </a:r>
            <a:r>
              <a:rPr lang="cs-CZ" altLang="cs-CZ" sz="2200" dirty="0">
                <a:latin typeface="Arial" panose="020B0604020202020204" pitchFamily="34" charset="0"/>
              </a:rPr>
              <a:t>- </a:t>
            </a:r>
            <a:r>
              <a:rPr lang="en-US" altLang="cs-CZ" sz="2200" dirty="0">
                <a:latin typeface="Arial" panose="020B0604020202020204" pitchFamily="34" charset="0"/>
              </a:rPr>
              <a:t>growth of interest rate leads to the growth of savings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800" dirty="0">
              <a:latin typeface="Arial" panose="020B0604020202020204" pitchFamily="34" charset="0"/>
            </a:endParaRP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savings are an increasing function of interest rates and are determined based on the time preference</a:t>
            </a:r>
          </a:p>
        </p:txBody>
      </p:sp>
      <p:sp>
        <p:nvSpPr>
          <p:cNvPr id="2" name="Obdélník 1"/>
          <p:cNvSpPr/>
          <p:nvPr/>
        </p:nvSpPr>
        <p:spPr>
          <a:xfrm>
            <a:off x="1152359" y="1166556"/>
            <a:ext cx="93068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SUPPLY ON THE CAPITAL MARKET – CREATING OF SAVINGS</a:t>
            </a:r>
          </a:p>
        </p:txBody>
      </p:sp>
      <p:sp>
        <p:nvSpPr>
          <p:cNvPr id="7" name="Šipka doprava 6"/>
          <p:cNvSpPr/>
          <p:nvPr/>
        </p:nvSpPr>
        <p:spPr>
          <a:xfrm>
            <a:off x="976605" y="4110915"/>
            <a:ext cx="665584" cy="2651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411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27892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CAPITAL MARKET </a:t>
            </a:r>
          </a:p>
          <a:p>
            <a:pPr lvl="0">
              <a:defRPr/>
            </a:pPr>
            <a:endParaRPr lang="en-US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lvl="0">
              <a:defRPr/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7165911" y="1992981"/>
            <a:ext cx="219259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52669" y="1790733"/>
            <a:ext cx="339012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Rental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price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</a:p>
          <a:p>
            <a:pPr algn="ctr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=</a:t>
            </a:r>
          </a:p>
          <a:p>
            <a:pPr algn="ctr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interest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rate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sz="2200" dirty="0">
                <a:latin typeface="Arial" panose="020B0604020202020204" pitchFamily="34" charset="0"/>
              </a:rPr>
              <a:t>Supply </a:t>
            </a:r>
            <a:r>
              <a:rPr lang="cs-CZ" sz="2200" dirty="0" err="1">
                <a:latin typeface="Arial" panose="020B0604020202020204" pitchFamily="34" charset="0"/>
              </a:rPr>
              <a:t>of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</a:rPr>
              <a:t>capital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</a:rPr>
              <a:t>is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b="1" dirty="0" err="1">
                <a:latin typeface="Arial" panose="020B0604020202020204" pitchFamily="34" charset="0"/>
              </a:rPr>
              <a:t>fixed</a:t>
            </a:r>
            <a:r>
              <a:rPr lang="cs-CZ" sz="2200" dirty="0">
                <a:latin typeface="Arial" panose="020B0604020202020204" pitchFamily="34" charset="0"/>
              </a:rPr>
              <a:t> in </a:t>
            </a:r>
            <a:r>
              <a:rPr lang="cs-CZ" sz="2200" dirty="0" err="1">
                <a:latin typeface="Arial" panose="020B0604020202020204" pitchFamily="34" charset="0"/>
              </a:rPr>
              <a:t>the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</a:rPr>
              <a:t>short</a:t>
            </a:r>
            <a:r>
              <a:rPr lang="cs-CZ" sz="2200" dirty="0">
                <a:latin typeface="Arial" panose="020B0604020202020204" pitchFamily="34" charset="0"/>
              </a:rPr>
              <a:t> run </a:t>
            </a:r>
            <a:endParaRPr lang="en-GB" sz="2400" dirty="0"/>
          </a:p>
        </p:txBody>
      </p:sp>
      <p:sp>
        <p:nvSpPr>
          <p:cNvPr id="2" name="Obdélník 1"/>
          <p:cNvSpPr/>
          <p:nvPr/>
        </p:nvSpPr>
        <p:spPr>
          <a:xfrm>
            <a:off x="1906187" y="1166556"/>
            <a:ext cx="77991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SUPPLY ON THE CAPITAL </a:t>
            </a:r>
            <a:r>
              <a:rPr lang="cs-CZ" altLang="cs-CZ" sz="2400" b="1" dirty="0" smtClean="0">
                <a:latin typeface="Arial" panose="020B0604020202020204" pitchFamily="34" charset="0"/>
              </a:rPr>
              <a:t>MARKET </a:t>
            </a:r>
            <a:r>
              <a:rPr lang="cs-CZ" altLang="cs-CZ" sz="2400" b="1" dirty="0">
                <a:latin typeface="Arial" panose="020B0604020202020204" pitchFamily="34" charset="0"/>
              </a:rPr>
              <a:t>(SHORT RUN)</a:t>
            </a:r>
            <a:endParaRPr lang="en-US" altLang="cs-CZ" sz="2400" b="1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7" name="Šipka doprava 6"/>
          <p:cNvSpPr/>
          <p:nvPr/>
        </p:nvSpPr>
        <p:spPr>
          <a:xfrm>
            <a:off x="4577899" y="3903117"/>
            <a:ext cx="665584" cy="2651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nice 9"/>
          <p:cNvCxnSpPr/>
          <p:nvPr/>
        </p:nvCxnSpPr>
        <p:spPr>
          <a:xfrm>
            <a:off x="7557796" y="2183363"/>
            <a:ext cx="18661" cy="30044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V="1">
            <a:off x="7576457" y="5187820"/>
            <a:ext cx="3172408" cy="186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8938727" y="2332653"/>
            <a:ext cx="37322" cy="2855167"/>
          </a:xfrm>
          <a:prstGeom prst="line">
            <a:avLst/>
          </a:prstGeom>
          <a:ln w="254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11075113" y="5187820"/>
            <a:ext cx="560159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Zástupný symbol pro obsah 2"/>
          <p:cNvSpPr txBox="1">
            <a:spLocks/>
          </p:cNvSpPr>
          <p:nvPr/>
        </p:nvSpPr>
        <p:spPr>
          <a:xfrm>
            <a:off x="9330611" y="2139155"/>
            <a:ext cx="1007708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SRS</a:t>
            </a:r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11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27892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CAPITAL MARKET </a:t>
            </a:r>
          </a:p>
          <a:p>
            <a:pPr lvl="0">
              <a:defRPr/>
            </a:pPr>
            <a:endParaRPr lang="en-US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lvl="0">
              <a:defRPr/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52669" y="1790733"/>
            <a:ext cx="339012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sz="2200" dirty="0">
                <a:latin typeface="Arial" panose="020B0604020202020204" pitchFamily="34" charset="0"/>
              </a:rPr>
              <a:t>Supply </a:t>
            </a:r>
            <a:r>
              <a:rPr lang="cs-CZ" sz="2200" dirty="0" err="1">
                <a:latin typeface="Arial" panose="020B0604020202020204" pitchFamily="34" charset="0"/>
              </a:rPr>
              <a:t>curve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</a:rPr>
              <a:t>of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</a:rPr>
              <a:t>capital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</a:rPr>
              <a:t>is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b="1" dirty="0" err="1">
                <a:latin typeface="Arial" panose="020B0604020202020204" pitchFamily="34" charset="0"/>
              </a:rPr>
              <a:t>increasing</a:t>
            </a:r>
            <a:r>
              <a:rPr lang="cs-CZ" sz="2200" dirty="0">
                <a:latin typeface="Arial" panose="020B0604020202020204" pitchFamily="34" charset="0"/>
              </a:rPr>
              <a:t> in </a:t>
            </a:r>
            <a:r>
              <a:rPr lang="cs-CZ" sz="2200" dirty="0" err="1">
                <a:latin typeface="Arial" panose="020B0604020202020204" pitchFamily="34" charset="0"/>
              </a:rPr>
              <a:t>the</a:t>
            </a:r>
            <a:r>
              <a:rPr lang="cs-CZ" sz="2200" dirty="0">
                <a:latin typeface="Arial" panose="020B0604020202020204" pitchFamily="34" charset="0"/>
              </a:rPr>
              <a:t> long run </a:t>
            </a:r>
            <a:endParaRPr lang="en-GB" sz="2400" dirty="0"/>
          </a:p>
        </p:txBody>
      </p:sp>
      <p:sp>
        <p:nvSpPr>
          <p:cNvPr id="2" name="Obdélník 1"/>
          <p:cNvSpPr/>
          <p:nvPr/>
        </p:nvSpPr>
        <p:spPr>
          <a:xfrm>
            <a:off x="2129004" y="1166556"/>
            <a:ext cx="73535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SUPPLY ON THE CAPITAL </a:t>
            </a:r>
            <a:r>
              <a:rPr lang="cs-CZ" altLang="cs-CZ" sz="2400" b="1" dirty="0" smtClean="0">
                <a:latin typeface="Arial" panose="020B0604020202020204" pitchFamily="34" charset="0"/>
              </a:rPr>
              <a:t>MARKET </a:t>
            </a:r>
            <a:r>
              <a:rPr lang="cs-CZ" altLang="cs-CZ" sz="2400" b="1" dirty="0">
                <a:latin typeface="Arial" panose="020B0604020202020204" pitchFamily="34" charset="0"/>
              </a:rPr>
              <a:t>(LONG RUN)</a:t>
            </a:r>
            <a:endParaRPr lang="en-US" altLang="cs-CZ" sz="2400" b="1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7" name="Šipka doprava 6"/>
          <p:cNvSpPr/>
          <p:nvPr/>
        </p:nvSpPr>
        <p:spPr>
          <a:xfrm>
            <a:off x="4577899" y="3903117"/>
            <a:ext cx="665584" cy="2651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nice 9"/>
          <p:cNvCxnSpPr/>
          <p:nvPr/>
        </p:nvCxnSpPr>
        <p:spPr>
          <a:xfrm>
            <a:off x="7557796" y="2183363"/>
            <a:ext cx="18661" cy="30044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V="1">
            <a:off x="7576457" y="5187820"/>
            <a:ext cx="3172408" cy="186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H="1">
            <a:off x="8024327" y="2715765"/>
            <a:ext cx="1866122" cy="2173476"/>
          </a:xfrm>
          <a:prstGeom prst="line">
            <a:avLst/>
          </a:prstGeom>
          <a:ln w="254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" name="Zástupný symbol pro obsah 2"/>
          <p:cNvSpPr txBox="1">
            <a:spLocks/>
          </p:cNvSpPr>
          <p:nvPr/>
        </p:nvSpPr>
        <p:spPr>
          <a:xfrm>
            <a:off x="7165911" y="1992981"/>
            <a:ext cx="219259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7318311" y="2145381"/>
            <a:ext cx="219259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Zástupný symbol pro obsah 2"/>
          <p:cNvSpPr txBox="1">
            <a:spLocks/>
          </p:cNvSpPr>
          <p:nvPr/>
        </p:nvSpPr>
        <p:spPr>
          <a:xfrm>
            <a:off x="11075113" y="5187820"/>
            <a:ext cx="560159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Zástupný symbol pro obsah 2"/>
          <p:cNvSpPr txBox="1">
            <a:spLocks/>
          </p:cNvSpPr>
          <p:nvPr/>
        </p:nvSpPr>
        <p:spPr>
          <a:xfrm>
            <a:off x="10245011" y="2507967"/>
            <a:ext cx="1007708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LRS</a:t>
            </a:r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79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27892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CAPITAL MARKET </a:t>
            </a:r>
          </a:p>
          <a:p>
            <a:pPr lvl="0">
              <a:defRPr/>
            </a:pPr>
            <a:endParaRPr lang="en-US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lvl="0">
              <a:defRPr/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34008" y="2091588"/>
            <a:ext cx="1057469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rate of return </a:t>
            </a:r>
            <a:r>
              <a:rPr lang="cs-CZ" altLang="cs-CZ" sz="2200" dirty="0" err="1">
                <a:latin typeface="Arial" panose="020B0604020202020204" pitchFamily="34" charset="0"/>
              </a:rPr>
              <a:t>from</a:t>
            </a:r>
            <a:r>
              <a:rPr lang="en-US" altLang="cs-CZ" sz="2200" dirty="0">
                <a:latin typeface="Arial" panose="020B0604020202020204" pitchFamily="34" charset="0"/>
              </a:rPr>
              <a:t> capital is therefore without the risk and uncertainty equal to the market interest rate</a:t>
            </a:r>
            <a:r>
              <a:rPr lang="cs-CZ" altLang="cs-CZ" sz="2200" dirty="0">
                <a:latin typeface="Arial" panose="020B0604020202020204" pitchFamily="34" charset="0"/>
              </a:rPr>
              <a:t> in </a:t>
            </a:r>
            <a:r>
              <a:rPr lang="en-US" altLang="cs-CZ" sz="2200" dirty="0">
                <a:latin typeface="Arial" panose="020B0604020202020204" pitchFamily="34" charset="0"/>
              </a:rPr>
              <a:t>perfectly competitive conditions.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If the interest rate, </a:t>
            </a:r>
            <a:r>
              <a:rPr lang="en-US" altLang="cs-CZ" sz="2200" dirty="0" err="1">
                <a:latin typeface="Arial" panose="020B0604020202020204" pitchFamily="34" charset="0"/>
              </a:rPr>
              <a:t>ie</a:t>
            </a:r>
            <a:r>
              <a:rPr lang="en-US" altLang="cs-CZ" sz="2200" dirty="0">
                <a:latin typeface="Arial" panose="020B0604020202020204" pitchFamily="34" charset="0"/>
              </a:rPr>
              <a:t> cost of any additional unit of capital is lower than the </a:t>
            </a:r>
            <a:r>
              <a:rPr lang="cs-CZ" altLang="cs-CZ" sz="2200" dirty="0" err="1">
                <a:latin typeface="Arial" panose="020B0604020202020204" pitchFamily="34" charset="0"/>
              </a:rPr>
              <a:t>revenue</a:t>
            </a:r>
            <a:r>
              <a:rPr lang="en-US" altLang="cs-CZ" sz="2200" dirty="0">
                <a:latin typeface="Arial" panose="020B0604020202020204" pitchFamily="34" charset="0"/>
              </a:rPr>
              <a:t> of the capital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marginal product, firms will purchase additional units of capital and expand production up to the point when both variables </a:t>
            </a:r>
            <a:r>
              <a:rPr lang="cs-CZ" altLang="cs-CZ" sz="2200" dirty="0" err="1">
                <a:latin typeface="Arial" panose="020B0604020202020204" pitchFamily="34" charset="0"/>
              </a:rPr>
              <a:t>equal</a:t>
            </a:r>
            <a:r>
              <a:rPr lang="en-US" altLang="cs-CZ" sz="2200" dirty="0">
                <a:latin typeface="Arial" panose="020B0604020202020204" pitchFamily="34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Demand for capital </a:t>
            </a:r>
            <a:r>
              <a:rPr lang="en-US" altLang="cs-CZ" sz="2200" dirty="0">
                <a:latin typeface="Arial" panose="020B0604020202020204" pitchFamily="34" charset="0"/>
              </a:rPr>
              <a:t>is thus determined by the revenue of the capital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marginal product and is dependent on the interest rate (with the growth of interest rate decreases the demand for capital and vice versa).</a:t>
            </a:r>
          </a:p>
        </p:txBody>
      </p:sp>
      <p:sp>
        <p:nvSpPr>
          <p:cNvPr id="2" name="Obdélník 1"/>
          <p:cNvSpPr/>
          <p:nvPr/>
        </p:nvSpPr>
        <p:spPr>
          <a:xfrm>
            <a:off x="3016972" y="1166556"/>
            <a:ext cx="55776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DEMAND ON THE CAPITAL MARKET</a:t>
            </a:r>
          </a:p>
        </p:txBody>
      </p:sp>
    </p:spTree>
    <p:extLst>
      <p:ext uri="{BB962C8B-B14F-4D97-AF65-F5344CB8AC3E}">
        <p14:creationId xmlns:p14="http://schemas.microsoft.com/office/powerpoint/2010/main" val="147510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27892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CAPITAL MARKET </a:t>
            </a:r>
          </a:p>
          <a:p>
            <a:pPr lvl="0">
              <a:defRPr/>
            </a:pPr>
            <a:endParaRPr lang="en-US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lvl="0">
              <a:defRPr/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52669" y="1790733"/>
            <a:ext cx="1050004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sz="2200" dirty="0" err="1">
                <a:latin typeface="Arial" panose="020B0604020202020204" pitchFamily="34" charset="0"/>
              </a:rPr>
              <a:t>Demand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</a:rPr>
              <a:t>of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</a:rPr>
              <a:t>capital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</a:rPr>
              <a:t>is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b="1" dirty="0" err="1">
                <a:latin typeface="Arial" panose="020B0604020202020204" pitchFamily="34" charset="0"/>
              </a:rPr>
              <a:t>decreasing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</a:rPr>
              <a:t>function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</a:rPr>
              <a:t>of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</a:rPr>
              <a:t>interest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</a:rPr>
              <a:t>rate</a:t>
            </a:r>
            <a:r>
              <a:rPr lang="cs-CZ" sz="2200" dirty="0">
                <a:latin typeface="Arial" panose="020B0604020202020204" pitchFamily="34" charset="0"/>
              </a:rPr>
              <a:t> and </a:t>
            </a:r>
            <a:r>
              <a:rPr lang="cs-CZ" sz="2200" dirty="0" err="1">
                <a:latin typeface="Arial" panose="020B0604020202020204" pitchFamily="34" charset="0"/>
              </a:rPr>
              <a:t>is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</a:rPr>
              <a:t>determined</a:t>
            </a:r>
            <a:r>
              <a:rPr lang="cs-CZ" sz="2200" dirty="0">
                <a:latin typeface="Arial" panose="020B0604020202020204" pitchFamily="34" charset="0"/>
              </a:rPr>
              <a:t> by </a:t>
            </a:r>
            <a:r>
              <a:rPr lang="cs-CZ" sz="2200" dirty="0" err="1">
                <a:latin typeface="Arial" panose="020B0604020202020204" pitchFamily="34" charset="0"/>
              </a:rPr>
              <a:t>revenue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</a:rPr>
              <a:t>of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</a:rPr>
              <a:t>marginal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</a:rPr>
              <a:t>product</a:t>
            </a:r>
            <a:r>
              <a:rPr lang="cs-CZ" sz="2200" dirty="0">
                <a:latin typeface="Arial" panose="020B0604020202020204" pitchFamily="34" charset="0"/>
              </a:rPr>
              <a:t>.</a:t>
            </a:r>
            <a:endParaRPr lang="en-GB" sz="24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3"/>
          <a:srcRect t="20501" b="9920"/>
          <a:stretch/>
        </p:blipFill>
        <p:spPr>
          <a:xfrm>
            <a:off x="3060441" y="2560174"/>
            <a:ext cx="7165912" cy="3739510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>
          <a:xfrm>
            <a:off x="3841698" y="1175180"/>
            <a:ext cx="47018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DEMAND ON THE CAPITAL MARKET</a:t>
            </a:r>
          </a:p>
        </p:txBody>
      </p:sp>
    </p:spTree>
    <p:extLst>
      <p:ext uri="{BB962C8B-B14F-4D97-AF65-F5344CB8AC3E}">
        <p14:creationId xmlns:p14="http://schemas.microsoft.com/office/powerpoint/2010/main" val="139926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27892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CAPITAL MARKET </a:t>
            </a:r>
          </a:p>
          <a:p>
            <a:pPr lvl="0">
              <a:defRPr/>
            </a:pPr>
            <a:endParaRPr lang="en-US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lvl="0">
              <a:defRPr/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34008" y="2091588"/>
            <a:ext cx="1057469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ct val="0"/>
              </a:spcBef>
              <a:defRPr/>
            </a:pPr>
            <a:r>
              <a:rPr lang="cs-CZ" altLang="cs-CZ" sz="2200" b="1" dirty="0">
                <a:latin typeface="Arial" panose="020B0604020202020204" pitchFamily="34" charset="0"/>
              </a:rPr>
              <a:t>SHORT RUN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I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ntersection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of the demand curve for capital and the supply curve for capital is a short-</a:t>
            </a:r>
            <a:r>
              <a:rPr lang="cs-CZ" altLang="cs-CZ" sz="2200" dirty="0">
                <a:latin typeface="Arial" panose="020B0604020202020204" pitchFamily="34" charset="0"/>
              </a:rPr>
              <a:t>run</a:t>
            </a:r>
            <a:r>
              <a:rPr lang="en-US" altLang="cs-CZ" sz="2200" dirty="0">
                <a:latin typeface="Arial" panose="020B0604020202020204" pitchFamily="34" charset="0"/>
              </a:rPr>
              <a:t> point of equilibrium in which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determined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short-</a:t>
            </a:r>
            <a:r>
              <a:rPr lang="cs-CZ" altLang="cs-CZ" sz="2200" dirty="0">
                <a:latin typeface="Arial" panose="020B0604020202020204" pitchFamily="34" charset="0"/>
              </a:rPr>
              <a:t>run</a:t>
            </a:r>
            <a:r>
              <a:rPr lang="en-US" altLang="cs-CZ" sz="2200" dirty="0">
                <a:latin typeface="Arial" panose="020B0604020202020204" pitchFamily="34" charset="0"/>
              </a:rPr>
              <a:t> equilibrium interest rate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at a supply of capital and at a demand function for capital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This rate equates supply with demand and create short-</a:t>
            </a:r>
            <a:r>
              <a:rPr lang="cs-CZ" altLang="cs-CZ" sz="2200" dirty="0">
                <a:latin typeface="Arial" panose="020B0604020202020204" pitchFamily="34" charset="0"/>
              </a:rPr>
              <a:t>run</a:t>
            </a:r>
            <a:r>
              <a:rPr lang="en-US" altLang="cs-CZ" sz="2200" dirty="0">
                <a:latin typeface="Arial" panose="020B0604020202020204" pitchFamily="34" charset="0"/>
              </a:rPr>
              <a:t> market equilibrium </a:t>
            </a:r>
            <a:r>
              <a:rPr lang="cs-CZ" altLang="cs-CZ" sz="2200" dirty="0">
                <a:latin typeface="Arial" panose="020B0604020202020204" pitchFamily="34" charset="0"/>
              </a:rPr>
              <a:t>on </a:t>
            </a:r>
            <a:r>
              <a:rPr lang="en-US" altLang="cs-CZ" sz="2200" dirty="0">
                <a:latin typeface="Arial" panose="020B0604020202020204" pitchFamily="34" charset="0"/>
              </a:rPr>
              <a:t>capital</a:t>
            </a:r>
            <a:r>
              <a:rPr lang="cs-CZ" altLang="cs-CZ" sz="2200" dirty="0">
                <a:latin typeface="Arial" panose="020B0604020202020204" pitchFamily="34" charset="0"/>
              </a:rPr>
              <a:t> market</a:t>
            </a:r>
            <a:r>
              <a:rPr lang="en-US" altLang="cs-CZ" sz="2200" dirty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2" name="Obdélník 1"/>
          <p:cNvSpPr/>
          <p:nvPr/>
        </p:nvSpPr>
        <p:spPr>
          <a:xfrm>
            <a:off x="2718814" y="1166556"/>
            <a:ext cx="61739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EQULIBRIUM </a:t>
            </a:r>
            <a:r>
              <a:rPr lang="cs-CZ" altLang="cs-CZ" sz="2400" b="1" dirty="0" smtClean="0">
                <a:latin typeface="Arial" panose="020B0604020202020204" pitchFamily="34" charset="0"/>
              </a:rPr>
              <a:t>ON </a:t>
            </a:r>
            <a:r>
              <a:rPr lang="cs-CZ" altLang="cs-CZ" sz="2400" b="1" dirty="0">
                <a:latin typeface="Arial" panose="020B0604020202020204" pitchFamily="34" charset="0"/>
              </a:rPr>
              <a:t>THE CAPITAL MARKET</a:t>
            </a:r>
          </a:p>
        </p:txBody>
      </p:sp>
    </p:spTree>
    <p:extLst>
      <p:ext uri="{BB962C8B-B14F-4D97-AF65-F5344CB8AC3E}">
        <p14:creationId xmlns:p14="http://schemas.microsoft.com/office/powerpoint/2010/main" val="248136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27892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CAPITAL MARKET </a:t>
            </a:r>
          </a:p>
          <a:p>
            <a:pPr lvl="0">
              <a:defRPr/>
            </a:pPr>
            <a:endParaRPr lang="en-US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lvl="0">
              <a:defRPr/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34009" y="2091588"/>
            <a:ext cx="383799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ct val="0"/>
              </a:spcBef>
              <a:defRPr/>
            </a:pPr>
            <a:r>
              <a:rPr lang="cs-CZ" altLang="cs-CZ" sz="2200" b="1" dirty="0">
                <a:latin typeface="Arial" panose="020B0604020202020204" pitchFamily="34" charset="0"/>
              </a:rPr>
              <a:t>SHORT RUN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Equilibrium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interest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rate</a:t>
            </a:r>
            <a:endParaRPr lang="cs-CZ" altLang="cs-CZ" sz="2200" dirty="0">
              <a:latin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718814" y="1166556"/>
            <a:ext cx="61739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EQULIBRIUM </a:t>
            </a:r>
            <a:r>
              <a:rPr lang="cs-CZ" altLang="cs-CZ" sz="2400" b="1" dirty="0" smtClean="0">
                <a:latin typeface="Arial" panose="020B0604020202020204" pitchFamily="34" charset="0"/>
              </a:rPr>
              <a:t>ON </a:t>
            </a:r>
            <a:r>
              <a:rPr lang="cs-CZ" altLang="cs-CZ" sz="2400" b="1" dirty="0">
                <a:latin typeface="Arial" panose="020B0604020202020204" pitchFamily="34" charset="0"/>
              </a:rPr>
              <a:t>THE CAPITAL MARKET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3"/>
          <a:srcRect b="10163"/>
          <a:stretch/>
        </p:blipFill>
        <p:spPr>
          <a:xfrm>
            <a:off x="6162967" y="2366885"/>
            <a:ext cx="3852101" cy="3324606"/>
          </a:xfrm>
          <a:prstGeom prst="rect">
            <a:avLst/>
          </a:prstGeom>
        </p:spPr>
      </p:pic>
      <p:sp>
        <p:nvSpPr>
          <p:cNvPr id="9" name="Šipka doprava 8"/>
          <p:cNvSpPr/>
          <p:nvPr/>
        </p:nvSpPr>
        <p:spPr>
          <a:xfrm rot="1374884" flipV="1">
            <a:off x="4253805" y="3664031"/>
            <a:ext cx="1547836" cy="3349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088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27892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CAPITAL MARKET </a:t>
            </a:r>
          </a:p>
          <a:p>
            <a:pPr lvl="0">
              <a:defRPr/>
            </a:pPr>
            <a:endParaRPr lang="en-US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lvl="0">
              <a:defRPr/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34008" y="2091588"/>
            <a:ext cx="1057469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ct val="0"/>
              </a:spcBef>
              <a:defRPr/>
            </a:pPr>
            <a:r>
              <a:rPr lang="cs-CZ" altLang="cs-CZ" sz="2200" b="1" dirty="0">
                <a:latin typeface="Arial" panose="020B0604020202020204" pitchFamily="34" charset="0"/>
              </a:rPr>
              <a:t>LONG RUN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I</a:t>
            </a:r>
            <a:r>
              <a:rPr lang="en-US" altLang="cs-CZ" sz="2200" dirty="0">
                <a:latin typeface="Arial" panose="020B0604020202020204" pitchFamily="34" charset="0"/>
              </a:rPr>
              <a:t>n the long term it is expected that households may decide to offer greater savings when the interest rate rises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S</a:t>
            </a:r>
            <a:r>
              <a:rPr lang="en-US" altLang="cs-CZ" sz="2200" dirty="0" err="1">
                <a:latin typeface="Arial" panose="020B0604020202020204" pitchFamily="34" charset="0"/>
              </a:rPr>
              <a:t>upply</a:t>
            </a:r>
            <a:r>
              <a:rPr lang="en-US" altLang="cs-CZ" sz="2200" dirty="0">
                <a:latin typeface="Arial" panose="020B0604020202020204" pitchFamily="34" charset="0"/>
              </a:rPr>
              <a:t> on the capital market is therefore an increasing function of interest rates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S</a:t>
            </a:r>
            <a:r>
              <a:rPr lang="en-US" altLang="cs-CZ" sz="2200" dirty="0" err="1">
                <a:latin typeface="Arial" panose="020B0604020202020204" pitchFamily="34" charset="0"/>
              </a:rPr>
              <a:t>upply</a:t>
            </a:r>
            <a:r>
              <a:rPr lang="en-US" altLang="cs-CZ" sz="2200" dirty="0">
                <a:latin typeface="Arial" panose="020B0604020202020204" pitchFamily="34" charset="0"/>
              </a:rPr>
              <a:t> curve for capital (long run) has a positive slope, because with the growth of interest rate increased willingness of households to generate savings</a:t>
            </a:r>
          </a:p>
        </p:txBody>
      </p:sp>
      <p:sp>
        <p:nvSpPr>
          <p:cNvPr id="2" name="Obdélník 1"/>
          <p:cNvSpPr/>
          <p:nvPr/>
        </p:nvSpPr>
        <p:spPr>
          <a:xfrm>
            <a:off x="2718814" y="1166556"/>
            <a:ext cx="61739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EQULIBRIUM </a:t>
            </a:r>
            <a:r>
              <a:rPr lang="cs-CZ" altLang="cs-CZ" sz="2400" b="1" dirty="0" smtClean="0">
                <a:latin typeface="Arial" panose="020B0604020202020204" pitchFamily="34" charset="0"/>
              </a:rPr>
              <a:t>ON </a:t>
            </a:r>
            <a:r>
              <a:rPr lang="cs-CZ" altLang="cs-CZ" sz="2400" b="1" dirty="0">
                <a:latin typeface="Arial" panose="020B0604020202020204" pitchFamily="34" charset="0"/>
              </a:rPr>
              <a:t>THE CAPITAL MARKET</a:t>
            </a:r>
          </a:p>
        </p:txBody>
      </p:sp>
    </p:spTree>
    <p:extLst>
      <p:ext uri="{BB962C8B-B14F-4D97-AF65-F5344CB8AC3E}">
        <p14:creationId xmlns:p14="http://schemas.microsoft.com/office/powerpoint/2010/main" val="215514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27892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CAPITAL MARKET </a:t>
            </a:r>
          </a:p>
          <a:p>
            <a:pPr lvl="0">
              <a:defRPr/>
            </a:pPr>
            <a:endParaRPr lang="en-US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lvl="0">
              <a:defRPr/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34009" y="2091588"/>
            <a:ext cx="383799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ct val="0"/>
              </a:spcBef>
              <a:defRPr/>
            </a:pPr>
            <a:r>
              <a:rPr lang="cs-CZ" altLang="cs-CZ" sz="2200" b="1" dirty="0">
                <a:latin typeface="Arial" panose="020B0604020202020204" pitchFamily="34" charset="0"/>
              </a:rPr>
              <a:t>SHORT RUN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Equilibrium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interest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rate</a:t>
            </a:r>
            <a:endParaRPr lang="cs-CZ" altLang="cs-CZ" sz="2200" dirty="0">
              <a:latin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718814" y="1166556"/>
            <a:ext cx="61739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EQULIBRIUM </a:t>
            </a:r>
            <a:r>
              <a:rPr lang="cs-CZ" altLang="cs-CZ" sz="2400" b="1" dirty="0" smtClean="0">
                <a:latin typeface="Arial" panose="020B0604020202020204" pitchFamily="34" charset="0"/>
              </a:rPr>
              <a:t>ON </a:t>
            </a:r>
            <a:r>
              <a:rPr lang="cs-CZ" altLang="cs-CZ" sz="2400" b="1" dirty="0">
                <a:latin typeface="Arial" panose="020B0604020202020204" pitchFamily="34" charset="0"/>
              </a:rPr>
              <a:t>THE CAPITAL MARKET</a:t>
            </a:r>
          </a:p>
        </p:txBody>
      </p:sp>
      <p:sp>
        <p:nvSpPr>
          <p:cNvPr id="9" name="Šipka doprava 8"/>
          <p:cNvSpPr/>
          <p:nvPr/>
        </p:nvSpPr>
        <p:spPr>
          <a:xfrm rot="1374884" flipV="1">
            <a:off x="4253804" y="3245432"/>
            <a:ext cx="1547836" cy="3349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3"/>
          <a:srcRect b="21981"/>
          <a:stretch/>
        </p:blipFill>
        <p:spPr>
          <a:xfrm>
            <a:off x="6015040" y="2366885"/>
            <a:ext cx="5262001" cy="3347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63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8889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Outline of the 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</a:t>
            </a:r>
            <a:r>
              <a:rPr kumimoji="0" lang="en-GB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ecture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52670" y="1790733"/>
            <a:ext cx="935262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dirty="0" smtClean="0">
                <a:latin typeface="Arial" panose="020B0604020202020204" pitchFamily="34" charset="0"/>
              </a:rPr>
              <a:t>    </a:t>
            </a:r>
            <a:r>
              <a:rPr lang="cs-CZ" altLang="cs-CZ" sz="2000" dirty="0">
                <a:latin typeface="Arial" panose="020B0604020202020204" pitchFamily="34" charset="0"/>
              </a:rPr>
              <a:t>Supply on </a:t>
            </a:r>
            <a:r>
              <a:rPr lang="cs-CZ" altLang="cs-CZ" sz="2000" dirty="0" err="1">
                <a:latin typeface="Arial" panose="020B0604020202020204" pitchFamily="34" charset="0"/>
              </a:rPr>
              <a:t>the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Capital</a:t>
            </a:r>
            <a:r>
              <a:rPr lang="cs-CZ" altLang="cs-CZ" sz="2000" dirty="0">
                <a:latin typeface="Arial" panose="020B0604020202020204" pitchFamily="34" charset="0"/>
              </a:rPr>
              <a:t> Market</a:t>
            </a:r>
            <a:endParaRPr lang="en-GB" altLang="cs-CZ" sz="20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0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000" dirty="0" smtClean="0">
                <a:latin typeface="Arial" panose="020B0604020202020204" pitchFamily="34" charset="0"/>
              </a:rPr>
              <a:t>    Supply </a:t>
            </a:r>
            <a:r>
              <a:rPr lang="cs-CZ" altLang="cs-CZ" sz="2000" dirty="0" err="1">
                <a:latin typeface="Arial" panose="020B0604020202020204" pitchFamily="34" charset="0"/>
              </a:rPr>
              <a:t>of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Capital</a:t>
            </a:r>
            <a:r>
              <a:rPr lang="cs-CZ" altLang="cs-CZ" sz="2000" dirty="0">
                <a:latin typeface="Arial" panose="020B0604020202020204" pitchFamily="34" charset="0"/>
              </a:rPr>
              <a:t> in </a:t>
            </a:r>
            <a:r>
              <a:rPr lang="cs-CZ" altLang="cs-CZ" sz="2000" dirty="0" err="1">
                <a:latin typeface="Arial" panose="020B0604020202020204" pitchFamily="34" charset="0"/>
              </a:rPr>
              <a:t>Short</a:t>
            </a:r>
            <a:r>
              <a:rPr lang="cs-CZ" altLang="cs-CZ" sz="2000" dirty="0">
                <a:latin typeface="Arial" panose="020B0604020202020204" pitchFamily="34" charset="0"/>
              </a:rPr>
              <a:t> and Long Run</a:t>
            </a:r>
          </a:p>
          <a:p>
            <a:pPr>
              <a:spcBef>
                <a:spcPct val="0"/>
              </a:spcBef>
              <a:buFont typeface="+mj-lt"/>
              <a:buAutoNum type="arabicPeriod"/>
              <a:defRPr/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 startAt="3"/>
              <a:defRPr/>
            </a:pPr>
            <a:r>
              <a:rPr lang="cs-CZ" altLang="cs-CZ" sz="2000" dirty="0" err="1">
                <a:latin typeface="Arial" panose="020B0604020202020204" pitchFamily="34" charset="0"/>
              </a:rPr>
              <a:t>Demand</a:t>
            </a:r>
            <a:r>
              <a:rPr lang="cs-CZ" altLang="cs-CZ" sz="2000" dirty="0">
                <a:latin typeface="Arial" panose="020B0604020202020204" pitchFamily="34" charset="0"/>
              </a:rPr>
              <a:t> on </a:t>
            </a:r>
            <a:r>
              <a:rPr lang="cs-CZ" altLang="cs-CZ" sz="2000" dirty="0" err="1">
                <a:latin typeface="Arial" panose="020B0604020202020204" pitchFamily="34" charset="0"/>
              </a:rPr>
              <a:t>the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Capital</a:t>
            </a:r>
            <a:r>
              <a:rPr lang="cs-CZ" altLang="cs-CZ" sz="2000" dirty="0">
                <a:latin typeface="Arial" panose="020B0604020202020204" pitchFamily="34" charset="0"/>
              </a:rPr>
              <a:t> Market</a:t>
            </a:r>
            <a:endParaRPr lang="en-GB" altLang="cs-CZ" sz="20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+mj-lt"/>
              <a:buAutoNum type="arabicPeriod" startAt="3"/>
              <a:defRPr/>
            </a:pPr>
            <a:endParaRPr lang="en-GB" altLang="cs-CZ" sz="20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+mj-lt"/>
              <a:buAutoNum type="arabicPeriod" startAt="3"/>
              <a:defRPr/>
            </a:pP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smtClean="0">
                <a:latin typeface="Arial" panose="020B0604020202020204" pitchFamily="34" charset="0"/>
              </a:rPr>
              <a:t>  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Equilibrium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endParaRPr lang="en-GB" altLang="cs-CZ" sz="20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+mj-lt"/>
              <a:buAutoNum type="arabicPeriod" startAt="3"/>
              <a:defRPr/>
            </a:pPr>
            <a:endParaRPr lang="en-GB" altLang="cs-CZ" sz="20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+mj-lt"/>
              <a:buAutoNum type="arabicPeriod" startAt="3"/>
              <a:defRPr/>
            </a:pPr>
            <a:r>
              <a:rPr lang="en-GB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smtClean="0">
                <a:latin typeface="Arial" panose="020B0604020202020204" pitchFamily="34" charset="0"/>
              </a:rPr>
              <a:t>  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Returns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of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Capital</a:t>
            </a:r>
            <a:endParaRPr lang="en-GB" altLang="cs-CZ" sz="20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en-GB" altLang="cs-CZ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94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27892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CAPITAL MARKET </a:t>
            </a:r>
          </a:p>
          <a:p>
            <a:pPr lvl="0">
              <a:defRPr/>
            </a:pPr>
            <a:endParaRPr lang="en-US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lvl="0">
              <a:defRPr/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34008" y="2091588"/>
            <a:ext cx="10574693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E</a:t>
            </a:r>
            <a:r>
              <a:rPr lang="en-US" altLang="cs-CZ" sz="2200" dirty="0" err="1">
                <a:latin typeface="Arial" panose="020B0604020202020204" pitchFamily="34" charset="0"/>
              </a:rPr>
              <a:t>quilibrium</a:t>
            </a:r>
            <a:r>
              <a:rPr lang="en-US" altLang="cs-CZ" sz="2200" dirty="0">
                <a:latin typeface="Arial" panose="020B0604020202020204" pitchFamily="34" charset="0"/>
              </a:rPr>
              <a:t> interest rate equalizes savings and investments.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G</a:t>
            </a:r>
            <a:r>
              <a:rPr lang="en-US" altLang="cs-CZ" sz="2200" dirty="0" err="1">
                <a:latin typeface="Arial" panose="020B0604020202020204" pitchFamily="34" charset="0"/>
              </a:rPr>
              <a:t>iven</a:t>
            </a:r>
            <a:r>
              <a:rPr lang="en-US" altLang="cs-CZ" sz="2200" dirty="0">
                <a:latin typeface="Arial" panose="020B0604020202020204" pitchFamily="34" charset="0"/>
              </a:rPr>
              <a:t> the existing technology </a:t>
            </a:r>
            <a:r>
              <a:rPr lang="cs-CZ" altLang="cs-CZ" sz="2200" dirty="0" err="1">
                <a:latin typeface="Arial" panose="020B0604020202020204" pitchFamily="34" charset="0"/>
              </a:rPr>
              <a:t>this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rate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stimulates a demand for capital, which corresponds to the capital reserve created in the previous period in the short </a:t>
            </a:r>
            <a:r>
              <a:rPr lang="cs-CZ" altLang="cs-CZ" sz="2200" dirty="0">
                <a:latin typeface="Arial" panose="020B0604020202020204" pitchFamily="34" charset="0"/>
              </a:rPr>
              <a:t>run</a:t>
            </a:r>
            <a:r>
              <a:rPr lang="en-US" altLang="cs-CZ" sz="2200" dirty="0">
                <a:latin typeface="Arial" panose="020B0604020202020204" pitchFamily="34" charset="0"/>
              </a:rPr>
              <a:t>, respectively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it</a:t>
            </a:r>
            <a:r>
              <a:rPr lang="en-US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 err="1">
                <a:latin typeface="Arial" panose="020B0604020202020204" pitchFamily="34" charset="0"/>
              </a:rPr>
              <a:t>exhauste</a:t>
            </a:r>
            <a:r>
              <a:rPr lang="cs-CZ" altLang="cs-CZ" sz="2200" dirty="0">
                <a:latin typeface="Arial" panose="020B0604020202020204" pitchFamily="34" charset="0"/>
              </a:rPr>
              <a:t>s</a:t>
            </a:r>
            <a:r>
              <a:rPr lang="en-US" altLang="cs-CZ" sz="2200" dirty="0">
                <a:latin typeface="Arial" panose="020B0604020202020204" pitchFamily="34" charset="0"/>
              </a:rPr>
              <a:t> all savings, to which </a:t>
            </a:r>
            <a:r>
              <a:rPr lang="en-US" altLang="cs-CZ" sz="2200" dirty="0" err="1">
                <a:latin typeface="Arial" panose="020B0604020202020204" pitchFamily="34" charset="0"/>
              </a:rPr>
              <a:t>th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en-US" altLang="cs-CZ" sz="2200" dirty="0">
                <a:latin typeface="Arial" panose="020B0604020202020204" pitchFamily="34" charset="0"/>
              </a:rPr>
              <a:t> interest rate encouraged the household in the long </a:t>
            </a:r>
            <a:r>
              <a:rPr lang="cs-CZ" altLang="cs-CZ" sz="2200" dirty="0">
                <a:latin typeface="Arial" panose="020B0604020202020204" pitchFamily="34" charset="0"/>
              </a:rPr>
              <a:t>run</a:t>
            </a:r>
            <a:r>
              <a:rPr lang="en-US" altLang="cs-CZ" sz="2200" dirty="0">
                <a:latin typeface="Arial" panose="020B0604020202020204" pitchFamily="34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cs-CZ" altLang="cs-CZ" sz="2200" b="1" dirty="0">
                <a:latin typeface="Arial" panose="020B0604020202020204" pitchFamily="34" charset="0"/>
              </a:rPr>
              <a:t>S</a:t>
            </a:r>
            <a:r>
              <a:rPr lang="en-US" altLang="cs-CZ" sz="2200" b="1" dirty="0" err="1">
                <a:latin typeface="Arial" panose="020B0604020202020204" pitchFamily="34" charset="0"/>
              </a:rPr>
              <a:t>aving</a:t>
            </a:r>
            <a:r>
              <a:rPr lang="en-US" altLang="cs-CZ" sz="2200" b="1" dirty="0">
                <a:latin typeface="Arial" panose="020B0604020202020204" pitchFamily="34" charset="0"/>
              </a:rPr>
              <a:t> </a:t>
            </a:r>
            <a:r>
              <a:rPr lang="cs-CZ" altLang="cs-CZ" sz="2200" b="1" dirty="0" err="1">
                <a:latin typeface="Arial" panose="020B0604020202020204" pitchFamily="34" charset="0"/>
              </a:rPr>
              <a:t>surpulus</a:t>
            </a:r>
            <a:r>
              <a:rPr lang="en-US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>
                <a:latin typeface="Arial" panose="020B0604020202020204" pitchFamily="34" charset="0"/>
              </a:rPr>
              <a:t>    </a:t>
            </a:r>
            <a:r>
              <a:rPr lang="en-US" altLang="cs-CZ" sz="2200" dirty="0">
                <a:latin typeface="Arial" panose="020B0604020202020204" pitchFamily="34" charset="0"/>
              </a:rPr>
              <a:t>decline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en-US" altLang="cs-CZ" sz="2200" dirty="0">
                <a:latin typeface="Arial" panose="020B0604020202020204" pitchFamily="34" charset="0"/>
              </a:rPr>
              <a:t> interest rate</a:t>
            </a:r>
            <a:r>
              <a:rPr lang="cs-CZ" altLang="cs-CZ" sz="2200" dirty="0">
                <a:latin typeface="Arial" panose="020B0604020202020204" pitchFamily="34" charset="0"/>
              </a:rPr>
              <a:t>     </a:t>
            </a:r>
            <a:r>
              <a:rPr lang="en-US" altLang="cs-CZ" sz="2200" dirty="0">
                <a:latin typeface="Arial" panose="020B0604020202020204" pitchFamily="34" charset="0"/>
              </a:rPr>
              <a:t> decline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savings and </a:t>
            </a:r>
            <a:r>
              <a:rPr lang="cs-CZ" altLang="cs-CZ" sz="2200" dirty="0" err="1">
                <a:latin typeface="Arial" panose="020B0604020202020204" pitchFamily="34" charset="0"/>
              </a:rPr>
              <a:t>increase</a:t>
            </a:r>
            <a:r>
              <a:rPr lang="en-US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capital</a:t>
            </a:r>
            <a:r>
              <a:rPr lang="cs-CZ" altLang="cs-CZ" sz="2200" dirty="0">
                <a:latin typeface="Arial" panose="020B0604020202020204" pitchFamily="34" charset="0"/>
              </a:rPr>
              <a:t> d</a:t>
            </a:r>
            <a:r>
              <a:rPr lang="en-US" altLang="cs-CZ" sz="2200" dirty="0" err="1">
                <a:latin typeface="Arial" panose="020B0604020202020204" pitchFamily="34" charset="0"/>
              </a:rPr>
              <a:t>emand</a:t>
            </a:r>
            <a:r>
              <a:rPr lang="en-US" altLang="cs-CZ" sz="2200" dirty="0">
                <a:latin typeface="Arial" panose="020B0604020202020204" pitchFamily="34" charset="0"/>
              </a:rPr>
              <a:t> 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cs-CZ" altLang="cs-CZ" sz="2200" b="1" dirty="0">
                <a:latin typeface="Arial" panose="020B0604020202020204" pitchFamily="34" charset="0"/>
              </a:rPr>
              <a:t>S</a:t>
            </a:r>
            <a:r>
              <a:rPr lang="en-US" altLang="cs-CZ" sz="2200" b="1" dirty="0" err="1">
                <a:latin typeface="Arial" panose="020B0604020202020204" pitchFamily="34" charset="0"/>
              </a:rPr>
              <a:t>avings</a:t>
            </a:r>
            <a:r>
              <a:rPr lang="en-US" altLang="cs-CZ" sz="2200" b="1" dirty="0">
                <a:latin typeface="Arial" panose="020B0604020202020204" pitchFamily="34" charset="0"/>
              </a:rPr>
              <a:t> </a:t>
            </a:r>
            <a:r>
              <a:rPr lang="cs-CZ" altLang="cs-CZ" sz="2200" b="1" dirty="0" err="1" smtClean="0">
                <a:latin typeface="Arial" panose="020B0604020202020204" pitchFamily="34" charset="0"/>
              </a:rPr>
              <a:t>shortage</a:t>
            </a:r>
            <a:r>
              <a:rPr lang="cs-CZ" altLang="cs-CZ" sz="2200" b="1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- </a:t>
            </a:r>
            <a:r>
              <a:rPr lang="en-US" altLang="cs-CZ" sz="2200" dirty="0">
                <a:latin typeface="Arial" panose="020B0604020202020204" pitchFamily="34" charset="0"/>
              </a:rPr>
              <a:t>the opposite effect</a:t>
            </a:r>
          </a:p>
        </p:txBody>
      </p:sp>
      <p:sp>
        <p:nvSpPr>
          <p:cNvPr id="2" name="Obdélník 1"/>
          <p:cNvSpPr/>
          <p:nvPr/>
        </p:nvSpPr>
        <p:spPr>
          <a:xfrm>
            <a:off x="2718814" y="1166556"/>
            <a:ext cx="61739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EQULIBRIUM </a:t>
            </a:r>
            <a:r>
              <a:rPr lang="cs-CZ" altLang="cs-CZ" sz="2400" b="1" dirty="0" smtClean="0">
                <a:latin typeface="Arial" panose="020B0604020202020204" pitchFamily="34" charset="0"/>
              </a:rPr>
              <a:t>ON </a:t>
            </a:r>
            <a:r>
              <a:rPr lang="cs-CZ" altLang="cs-CZ" sz="2400" b="1" dirty="0">
                <a:latin typeface="Arial" panose="020B0604020202020204" pitchFamily="34" charset="0"/>
              </a:rPr>
              <a:t>THE CAPITAL MARKET</a:t>
            </a:r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3118118" y="4296684"/>
            <a:ext cx="292608" cy="54864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6478022" y="4296684"/>
            <a:ext cx="292608" cy="54864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647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27892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CAPITAL MARKET </a:t>
            </a:r>
          </a:p>
          <a:p>
            <a:pPr lvl="0">
              <a:defRPr/>
            </a:pPr>
            <a:endParaRPr lang="en-US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lvl="0">
              <a:defRPr/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34008" y="2091588"/>
            <a:ext cx="10574693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I</a:t>
            </a:r>
            <a:r>
              <a:rPr lang="en-US" altLang="cs-CZ" sz="2200" dirty="0" err="1">
                <a:latin typeface="Arial" panose="020B0604020202020204" pitchFamily="34" charset="0"/>
              </a:rPr>
              <a:t>nterest</a:t>
            </a:r>
            <a:r>
              <a:rPr lang="en-US" altLang="cs-CZ" sz="2200" dirty="0">
                <a:latin typeface="Arial" panose="020B0604020202020204" pitchFamily="34" charset="0"/>
              </a:rPr>
              <a:t> rate fulfills the function of a market price that </a:t>
            </a:r>
            <a:r>
              <a:rPr lang="cs-CZ" altLang="cs-CZ" sz="2200" dirty="0" err="1">
                <a:latin typeface="Arial" panose="020B0604020202020204" pitchFamily="34" charset="0"/>
              </a:rPr>
              <a:t>equal</a:t>
            </a:r>
            <a:r>
              <a:rPr lang="en-US" altLang="cs-CZ" sz="2200" dirty="0">
                <a:latin typeface="Arial" panose="020B0604020202020204" pitchFamily="34" charset="0"/>
              </a:rPr>
              <a:t>s supply and demand, and its movements lead to establishing an equilibrium on the capital market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I</a:t>
            </a:r>
            <a:r>
              <a:rPr lang="en-US" altLang="cs-CZ" sz="2200" dirty="0" err="1">
                <a:latin typeface="Arial" panose="020B0604020202020204" pitchFamily="34" charset="0"/>
              </a:rPr>
              <a:t>nterest</a:t>
            </a:r>
            <a:r>
              <a:rPr lang="en-US" altLang="cs-CZ" sz="2200" dirty="0">
                <a:latin typeface="Arial" panose="020B0604020202020204" pitchFamily="34" charset="0"/>
              </a:rPr>
              <a:t> rate thus fulfills </a:t>
            </a:r>
            <a:r>
              <a:rPr lang="en-US" altLang="cs-CZ" sz="2200" b="1" dirty="0">
                <a:latin typeface="Arial" panose="020B0604020202020204" pitchFamily="34" charset="0"/>
              </a:rPr>
              <a:t>two important functions</a:t>
            </a:r>
            <a:r>
              <a:rPr lang="en-US" altLang="cs-CZ" sz="2200" dirty="0">
                <a:latin typeface="Arial" panose="020B0604020202020204" pitchFamily="34" charset="0"/>
              </a:rPr>
              <a:t>: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leads the household to sacrifice current consumption, and increased the supply of capital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encourages firms to seek the most effective investment opportunities</a:t>
            </a:r>
          </a:p>
        </p:txBody>
      </p:sp>
      <p:sp>
        <p:nvSpPr>
          <p:cNvPr id="2" name="Obdélník 1"/>
          <p:cNvSpPr/>
          <p:nvPr/>
        </p:nvSpPr>
        <p:spPr>
          <a:xfrm>
            <a:off x="2718814" y="1166556"/>
            <a:ext cx="61739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EQULIBRIUM </a:t>
            </a:r>
            <a:r>
              <a:rPr lang="cs-CZ" altLang="cs-CZ" sz="2400" b="1" dirty="0" smtClean="0">
                <a:latin typeface="Arial" panose="020B0604020202020204" pitchFamily="34" charset="0"/>
              </a:rPr>
              <a:t>ON </a:t>
            </a:r>
            <a:r>
              <a:rPr lang="cs-CZ" altLang="cs-CZ" sz="2400" b="1" dirty="0">
                <a:latin typeface="Arial" panose="020B0604020202020204" pitchFamily="34" charset="0"/>
              </a:rPr>
              <a:t>THE CAPITAL MARKET</a:t>
            </a:r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1318456" y="3690754"/>
            <a:ext cx="292608" cy="54864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1318456" y="4389429"/>
            <a:ext cx="292608" cy="54864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013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27892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CAPITAL MARKET </a:t>
            </a:r>
          </a:p>
          <a:p>
            <a:pPr lvl="0">
              <a:defRPr/>
            </a:pPr>
            <a:endParaRPr lang="en-US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lvl="0">
              <a:defRPr/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34008" y="2091588"/>
            <a:ext cx="10574693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I</a:t>
            </a:r>
            <a:r>
              <a:rPr lang="en-US" altLang="cs-CZ" sz="2200" dirty="0">
                <a:latin typeface="Arial" panose="020B0604020202020204" pitchFamily="34" charset="0"/>
              </a:rPr>
              <a:t>n deciding whether to invest at all, or where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best to invest, </a:t>
            </a:r>
            <a:r>
              <a:rPr lang="cs-CZ" altLang="cs-CZ" sz="2200" dirty="0" err="1">
                <a:latin typeface="Arial" panose="020B0604020202020204" pitchFamily="34" charset="0"/>
              </a:rPr>
              <a:t>firm</a:t>
            </a:r>
            <a:r>
              <a:rPr lang="en-US" altLang="cs-CZ" sz="2200" dirty="0">
                <a:latin typeface="Arial" panose="020B0604020202020204" pitchFamily="34" charset="0"/>
              </a:rPr>
              <a:t>s need some measure of capital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return 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cs-CZ" altLang="cs-CZ" sz="2200" b="1" dirty="0">
                <a:latin typeface="Arial" panose="020B0604020202020204" pitchFamily="34" charset="0"/>
              </a:rPr>
              <a:t>R</a:t>
            </a:r>
            <a:r>
              <a:rPr lang="en-US" altLang="cs-CZ" sz="2200" b="1" dirty="0">
                <a:latin typeface="Arial" panose="020B0604020202020204" pitchFamily="34" charset="0"/>
              </a:rPr>
              <a:t>ate of capital</a:t>
            </a:r>
            <a:r>
              <a:rPr lang="cs-CZ" altLang="cs-CZ" sz="2200" b="1" dirty="0">
                <a:latin typeface="Arial" panose="020B0604020202020204" pitchFamily="34" charset="0"/>
              </a:rPr>
              <a:t> </a:t>
            </a:r>
            <a:r>
              <a:rPr lang="en-US" altLang="cs-CZ" sz="2200" b="1" dirty="0">
                <a:latin typeface="Arial" panose="020B0604020202020204" pitchFamily="34" charset="0"/>
              </a:rPr>
              <a:t>return </a:t>
            </a:r>
            <a:r>
              <a:rPr lang="en-US" altLang="cs-CZ" sz="2200" dirty="0">
                <a:latin typeface="Arial" panose="020B0604020202020204" pitchFamily="34" charset="0"/>
              </a:rPr>
              <a:t>- shows the net </a:t>
            </a:r>
            <a:r>
              <a:rPr lang="cs-CZ" altLang="cs-CZ" sz="2200" dirty="0">
                <a:latin typeface="Arial" panose="020B0604020202020204" pitchFamily="34" charset="0"/>
              </a:rPr>
              <a:t>return</a:t>
            </a:r>
            <a:r>
              <a:rPr lang="en-US" altLang="cs-CZ" sz="2200" dirty="0">
                <a:latin typeface="Arial" panose="020B0604020202020204" pitchFamily="34" charset="0"/>
              </a:rPr>
              <a:t> in monetary units per one year of each money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unit of invested capital (% per year)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 err="1">
                <a:latin typeface="Arial" panose="020B0604020202020204" pitchFamily="34" charset="0"/>
              </a:rPr>
              <a:t>estimat</a:t>
            </a:r>
            <a:r>
              <a:rPr lang="cs-CZ" altLang="cs-CZ" sz="2200" dirty="0">
                <a:latin typeface="Arial" panose="020B0604020202020204" pitchFamily="34" charset="0"/>
              </a:rPr>
              <a:t>ion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en-US" altLang="cs-CZ" sz="2200" dirty="0">
                <a:latin typeface="Arial" panose="020B0604020202020204" pitchFamily="34" charset="0"/>
              </a:rPr>
              <a:t> the potential </a:t>
            </a:r>
            <a:r>
              <a:rPr lang="cs-CZ" altLang="cs-CZ" sz="2200" dirty="0">
                <a:latin typeface="Arial" panose="020B0604020202020204" pitchFamily="34" charset="0"/>
              </a:rPr>
              <a:t>return</a:t>
            </a:r>
            <a:r>
              <a:rPr lang="en-US" altLang="cs-CZ" sz="2200" dirty="0">
                <a:latin typeface="Arial" panose="020B0604020202020204" pitchFamily="34" charset="0"/>
              </a:rPr>
              <a:t> rate</a:t>
            </a:r>
            <a:r>
              <a:rPr lang="cs-CZ" altLang="cs-CZ" sz="2200" dirty="0">
                <a:latin typeface="Arial" panose="020B0604020202020204" pitchFamily="34" charset="0"/>
              </a:rPr>
              <a:t>s</a:t>
            </a:r>
            <a:r>
              <a:rPr lang="en-US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from</a:t>
            </a:r>
            <a:r>
              <a:rPr lang="en-US" altLang="cs-CZ" sz="2200" dirty="0">
                <a:latin typeface="Arial" panose="020B0604020202020204" pitchFamily="34" charset="0"/>
              </a:rPr>
              <a:t> the investment project = the costs associated with the purchase of capital goods</a:t>
            </a:r>
            <a:r>
              <a:rPr lang="cs-CZ" altLang="cs-CZ" sz="2200" dirty="0">
                <a:latin typeface="Arial" panose="020B0604020202020204" pitchFamily="34" charset="0"/>
              </a:rPr>
              <a:t> are </a:t>
            </a:r>
            <a:r>
              <a:rPr lang="en-US" altLang="cs-CZ" sz="2200" dirty="0">
                <a:latin typeface="Arial" panose="020B0604020202020204" pitchFamily="34" charset="0"/>
              </a:rPr>
              <a:t>calculated, the </a:t>
            </a:r>
            <a:r>
              <a:rPr lang="cs-CZ" altLang="cs-CZ" sz="2200" dirty="0" err="1">
                <a:latin typeface="Arial" panose="020B0604020202020204" pitchFamily="34" charset="0"/>
              </a:rPr>
              <a:t>firm</a:t>
            </a:r>
            <a:r>
              <a:rPr lang="en-US" altLang="cs-CZ" sz="2200" dirty="0">
                <a:latin typeface="Arial" panose="020B0604020202020204" pitchFamily="34" charset="0"/>
              </a:rPr>
              <a:t> estimates the annual net </a:t>
            </a:r>
            <a:r>
              <a:rPr lang="cs-CZ" altLang="cs-CZ" sz="2200" dirty="0" err="1">
                <a:latin typeface="Arial" panose="020B0604020202020204" pitchFamily="34" charset="0"/>
              </a:rPr>
              <a:t>returns</a:t>
            </a:r>
            <a:r>
              <a:rPr lang="en-US" altLang="cs-CZ" sz="2200" dirty="0">
                <a:latin typeface="Arial" panose="020B0604020202020204" pitchFamily="34" charset="0"/>
              </a:rPr>
              <a:t> and </a:t>
            </a:r>
            <a:r>
              <a:rPr lang="en-US" altLang="cs-CZ" sz="2200" dirty="0" err="1">
                <a:latin typeface="Arial" panose="020B0604020202020204" pitchFamily="34" charset="0"/>
              </a:rPr>
              <a:t>divid</a:t>
            </a:r>
            <a:r>
              <a:rPr lang="cs-CZ" altLang="cs-CZ" sz="2200" dirty="0">
                <a:latin typeface="Arial" panose="020B0604020202020204" pitchFamily="34" charset="0"/>
              </a:rPr>
              <a:t>es </a:t>
            </a:r>
            <a:r>
              <a:rPr lang="cs-CZ" altLang="cs-CZ" sz="2200" dirty="0" err="1">
                <a:latin typeface="Arial" panose="020B0604020202020204" pitchFamily="34" charset="0"/>
              </a:rPr>
              <a:t>them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with</a:t>
            </a:r>
            <a:r>
              <a:rPr lang="en-US" altLang="cs-CZ" sz="2200" dirty="0">
                <a:latin typeface="Arial" panose="020B0604020202020204" pitchFamily="34" charset="0"/>
              </a:rPr>
              <a:t> the calculated costs</a:t>
            </a:r>
            <a:endParaRPr lang="en-US" altLang="cs-CZ" sz="2000" dirty="0">
              <a:latin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4273727" y="1166556"/>
            <a:ext cx="30641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CAPITAL RETURNS</a:t>
            </a:r>
          </a:p>
        </p:txBody>
      </p:sp>
    </p:spTree>
    <p:extLst>
      <p:ext uri="{BB962C8B-B14F-4D97-AF65-F5344CB8AC3E}">
        <p14:creationId xmlns:p14="http://schemas.microsoft.com/office/powerpoint/2010/main" val="116234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27892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CAPITAL MARKET </a:t>
            </a:r>
          </a:p>
          <a:p>
            <a:pPr lvl="0">
              <a:defRPr/>
            </a:pPr>
            <a:endParaRPr lang="en-US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lvl="0">
              <a:defRPr/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442200" y="1166556"/>
            <a:ext cx="67271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PRESENT AND FUTURE VALUE OF CAPITAL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5677" y="1768852"/>
            <a:ext cx="5803686" cy="4347163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697569">
            <a:off x="9254479" y="2072827"/>
            <a:ext cx="2286000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31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27892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CAPITAL MARKET </a:t>
            </a:r>
          </a:p>
          <a:p>
            <a:pPr lvl="0">
              <a:defRPr/>
            </a:pPr>
            <a:endParaRPr lang="en-US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lvl="0">
              <a:defRPr/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442200" y="1166556"/>
            <a:ext cx="67271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PRESENT AND FUTURE VALUE OF CAPITAL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1063689" y="2067923"/>
                <a:ext cx="10748865" cy="34345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 algn="just">
                  <a:spcBef>
                    <a:spcPct val="0"/>
                  </a:spcBef>
                  <a:defRPr/>
                </a:pPr>
                <a:r>
                  <a:rPr lang="cs-CZ" altLang="cs-CZ" sz="2400" b="1" dirty="0">
                    <a:latin typeface="Arial" panose="020B0604020202020204" pitchFamily="34" charset="0"/>
                  </a:rPr>
                  <a:t>Present </a:t>
                </a:r>
                <a:r>
                  <a:rPr lang="cs-CZ" altLang="cs-CZ" sz="2400" b="1" dirty="0" err="1">
                    <a:latin typeface="Arial" panose="020B0604020202020204" pitchFamily="34" charset="0"/>
                  </a:rPr>
                  <a:t>value</a:t>
                </a:r>
                <a:r>
                  <a:rPr lang="cs-CZ" altLang="cs-CZ" sz="2400" b="1" dirty="0">
                    <a:latin typeface="Arial" panose="020B0604020202020204" pitchFamily="34" charset="0"/>
                  </a:rPr>
                  <a:t> PV </a:t>
                </a:r>
                <a:r>
                  <a:rPr lang="cs-CZ" altLang="cs-CZ" sz="2400" dirty="0">
                    <a:latin typeface="Arial" panose="020B0604020202020204" pitchFamily="34" charset="0"/>
                  </a:rPr>
                  <a:t>– </a:t>
                </a:r>
                <a:r>
                  <a:rPr lang="cs-CZ" altLang="cs-CZ" sz="2400" dirty="0" err="1">
                    <a:latin typeface="Arial" panose="020B0604020202020204" pitchFamily="34" charset="0"/>
                  </a:rPr>
                  <a:t>The</a:t>
                </a:r>
                <a:r>
                  <a:rPr lang="cs-CZ" altLang="cs-CZ" sz="24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400" dirty="0" err="1">
                    <a:latin typeface="Arial" panose="020B0604020202020204" pitchFamily="34" charset="0"/>
                  </a:rPr>
                  <a:t>current</a:t>
                </a:r>
                <a:r>
                  <a:rPr lang="cs-CZ" altLang="cs-CZ" sz="24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400" dirty="0" err="1">
                    <a:latin typeface="Arial" panose="020B0604020202020204" pitchFamily="34" charset="0"/>
                  </a:rPr>
                  <a:t>value</a:t>
                </a:r>
                <a:r>
                  <a:rPr lang="cs-CZ" altLang="cs-CZ" sz="24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400" dirty="0" err="1">
                    <a:latin typeface="Arial" panose="020B0604020202020204" pitchFamily="34" charset="0"/>
                  </a:rPr>
                  <a:t>of</a:t>
                </a:r>
                <a:r>
                  <a:rPr lang="cs-CZ" altLang="cs-CZ" sz="2400" dirty="0">
                    <a:latin typeface="Arial" panose="020B0604020202020204" pitchFamily="34" charset="0"/>
                  </a:rPr>
                  <a:t> a </a:t>
                </a:r>
                <a:r>
                  <a:rPr lang="cs-CZ" altLang="cs-CZ" sz="2400" dirty="0" err="1">
                    <a:latin typeface="Arial" panose="020B0604020202020204" pitchFamily="34" charset="0"/>
                  </a:rPr>
                  <a:t>future</a:t>
                </a:r>
                <a:r>
                  <a:rPr lang="cs-CZ" altLang="cs-CZ" sz="2400" dirty="0">
                    <a:latin typeface="Arial" panose="020B0604020202020204" pitchFamily="34" charset="0"/>
                  </a:rPr>
                  <a:t> sum </a:t>
                </a:r>
                <a:r>
                  <a:rPr lang="cs-CZ" altLang="cs-CZ" sz="2400" dirty="0" err="1">
                    <a:latin typeface="Arial" panose="020B0604020202020204" pitchFamily="34" charset="0"/>
                  </a:rPr>
                  <a:t>of</a:t>
                </a:r>
                <a:r>
                  <a:rPr lang="cs-CZ" altLang="cs-CZ" sz="24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400" dirty="0" err="1">
                    <a:latin typeface="Arial" panose="020B0604020202020204" pitchFamily="34" charset="0"/>
                  </a:rPr>
                  <a:t>investment</a:t>
                </a:r>
                <a:endParaRPr lang="cs-CZ" altLang="cs-CZ" sz="2400" dirty="0">
                  <a:latin typeface="Arial" panose="020B0604020202020204" pitchFamily="34" charset="0"/>
                </a:endParaRPr>
              </a:p>
              <a:p>
                <a:pPr marL="285750" indent="-285750" algn="just">
                  <a:spcBef>
                    <a:spcPct val="0"/>
                  </a:spcBef>
                  <a:defRPr/>
                </a:pPr>
                <a:endParaRPr lang="cs-CZ" altLang="cs-CZ" sz="2400" dirty="0">
                  <a:latin typeface="Arial" panose="020B0604020202020204" pitchFamily="34" charset="0"/>
                </a:endParaRPr>
              </a:p>
              <a:p>
                <a:pPr algn="ctr">
                  <a:spcBef>
                    <a:spcPct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400" i="1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cs-CZ" altLang="cs-CZ" sz="2400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altLang="cs-CZ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400" i="1">
                              <a:latin typeface="Cambria Math" panose="02040503050406030204" pitchFamily="18" charset="0"/>
                            </a:rPr>
                            <m:t>𝐹𝑉</m:t>
                          </m:r>
                        </m:num>
                        <m:den>
                          <m:sSup>
                            <m:sSupPr>
                              <m:ctrlPr>
                                <a:rPr lang="cs-CZ" altLang="cs-CZ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altLang="cs-CZ" sz="2400" i="1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a:rPr lang="cs-CZ" altLang="cs-CZ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cs-CZ" altLang="cs-CZ" sz="2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altLang="cs-CZ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altLang="cs-CZ" sz="2400" dirty="0">
                  <a:latin typeface="Arial" panose="020B0604020202020204" pitchFamily="34" charset="0"/>
                </a:endParaRPr>
              </a:p>
              <a:p>
                <a:pPr marL="285750" indent="-285750" algn="just">
                  <a:spcBef>
                    <a:spcPct val="0"/>
                  </a:spcBef>
                  <a:defRPr/>
                </a:pPr>
                <a:endParaRPr lang="en-US" altLang="cs-CZ" sz="2400" dirty="0">
                  <a:latin typeface="Arial" panose="020B0604020202020204" pitchFamily="34" charset="0"/>
                </a:endParaRPr>
              </a:p>
              <a:p>
                <a:pPr marL="285750" indent="-285750" algn="just">
                  <a:spcBef>
                    <a:spcPct val="0"/>
                  </a:spcBef>
                  <a:defRPr/>
                </a:pPr>
                <a:endParaRPr lang="cs-CZ" altLang="cs-CZ" sz="2400" dirty="0">
                  <a:latin typeface="Arial" panose="020B0604020202020204" pitchFamily="34" charset="0"/>
                </a:endParaRPr>
              </a:p>
              <a:p>
                <a:pPr marL="285750" indent="-285750" algn="just">
                  <a:spcBef>
                    <a:spcPct val="0"/>
                  </a:spcBef>
                  <a:defRPr/>
                </a:pPr>
                <a:r>
                  <a:rPr lang="cs-CZ" altLang="cs-CZ" sz="2400" b="1" dirty="0" err="1">
                    <a:latin typeface="Arial" panose="020B0604020202020204" pitchFamily="34" charset="0"/>
                  </a:rPr>
                  <a:t>Future</a:t>
                </a:r>
                <a:r>
                  <a:rPr lang="cs-CZ" altLang="cs-CZ" sz="2400" b="1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400" b="1" dirty="0" err="1">
                    <a:latin typeface="Arial" panose="020B0604020202020204" pitchFamily="34" charset="0"/>
                  </a:rPr>
                  <a:t>value</a:t>
                </a:r>
                <a:r>
                  <a:rPr lang="cs-CZ" altLang="cs-CZ" sz="2400" b="1" dirty="0">
                    <a:latin typeface="Arial" panose="020B0604020202020204" pitchFamily="34" charset="0"/>
                  </a:rPr>
                  <a:t> FV </a:t>
                </a:r>
                <a:r>
                  <a:rPr lang="cs-CZ" altLang="cs-CZ" sz="2400" dirty="0">
                    <a:latin typeface="Arial" panose="020B0604020202020204" pitchFamily="34" charset="0"/>
                  </a:rPr>
                  <a:t>– </a:t>
                </a:r>
                <a:r>
                  <a:rPr lang="cs-CZ" altLang="cs-CZ" sz="2400" dirty="0" err="1">
                    <a:latin typeface="Arial" panose="020B0604020202020204" pitchFamily="34" charset="0"/>
                  </a:rPr>
                  <a:t>the</a:t>
                </a:r>
                <a:r>
                  <a:rPr lang="cs-CZ" altLang="cs-CZ" sz="24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400" dirty="0" err="1">
                    <a:latin typeface="Arial" panose="020B0604020202020204" pitchFamily="34" charset="0"/>
                  </a:rPr>
                  <a:t>present</a:t>
                </a:r>
                <a:r>
                  <a:rPr lang="cs-CZ" altLang="cs-CZ" sz="24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400" dirty="0" err="1">
                    <a:latin typeface="Arial" panose="020B0604020202020204" pitchFamily="34" charset="0"/>
                  </a:rPr>
                  <a:t>value</a:t>
                </a:r>
                <a:r>
                  <a:rPr lang="cs-CZ" altLang="cs-CZ" sz="2400" dirty="0">
                    <a:latin typeface="Arial" panose="020B0604020202020204" pitchFamily="34" charset="0"/>
                  </a:rPr>
                  <a:t> plus </a:t>
                </a:r>
                <a:r>
                  <a:rPr lang="cs-CZ" altLang="cs-CZ" sz="2400" dirty="0" err="1">
                    <a:latin typeface="Arial" panose="020B0604020202020204" pitchFamily="34" charset="0"/>
                  </a:rPr>
                  <a:t>interest</a:t>
                </a:r>
                <a:endParaRPr lang="cs-CZ" altLang="cs-CZ" sz="2400" dirty="0">
                  <a:latin typeface="Arial" panose="020B0604020202020204" pitchFamily="34" charset="0"/>
                </a:endParaRPr>
              </a:p>
              <a:p>
                <a:pPr marL="285750" indent="-285750" algn="just">
                  <a:spcBef>
                    <a:spcPct val="0"/>
                  </a:spcBef>
                  <a:defRPr/>
                </a:pPr>
                <a:endParaRPr lang="cs-CZ" altLang="cs-CZ" sz="2400" dirty="0">
                  <a:latin typeface="Arial" panose="020B0604020202020204" pitchFamily="34" charset="0"/>
                </a:endParaRPr>
              </a:p>
              <a:p>
                <a:pPr algn="ctr">
                  <a:spcBef>
                    <a:spcPct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400" i="1">
                          <a:latin typeface="Cambria Math" panose="02040503050406030204" pitchFamily="18" charset="0"/>
                        </a:rPr>
                        <m:t>𝐹𝑉</m:t>
                      </m:r>
                      <m:r>
                        <a:rPr lang="cs-CZ" altLang="cs-CZ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altLang="cs-CZ" sz="2400" i="1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cs-CZ" altLang="cs-CZ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altLang="cs-CZ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cs-CZ" altLang="cs-CZ" sz="2400" i="1">
                          <a:latin typeface="Cambria Math" panose="02040503050406030204" pitchFamily="18" charset="0"/>
                        </a:rPr>
                        <m:t> (</m:t>
                      </m:r>
                      <m:sSup>
                        <m:sSupPr>
                          <m:ctrlPr>
                            <a:rPr lang="cs-CZ" altLang="cs-CZ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altLang="cs-CZ" sz="2400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cs-CZ" altLang="cs-CZ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altLang="cs-CZ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cs-CZ" altLang="cs-CZ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689" y="2067923"/>
                <a:ext cx="10748865" cy="3434595"/>
              </a:xfrm>
              <a:prstGeom prst="rect">
                <a:avLst/>
              </a:prstGeom>
              <a:blipFill rotWithShape="0">
                <a:blip r:embed="rId3"/>
                <a:stretch>
                  <a:fillRect l="-850" t="-1241" b="-14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278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27892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CAPITAL MARKET </a:t>
            </a:r>
          </a:p>
          <a:p>
            <a:pPr lvl="0">
              <a:defRPr/>
            </a:pPr>
            <a:endParaRPr lang="en-US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lvl="0">
              <a:defRPr/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825004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4273727" y="1166556"/>
            <a:ext cx="30641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CAPITAL RETURNS</a:t>
            </a:r>
          </a:p>
        </p:txBody>
      </p:sp>
      <p:sp>
        <p:nvSpPr>
          <p:cNvPr id="3" name="Obdélník 2"/>
          <p:cNvSpPr/>
          <p:nvPr/>
        </p:nvSpPr>
        <p:spPr>
          <a:xfrm>
            <a:off x="597157" y="2331351"/>
            <a:ext cx="107488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cs-CZ" altLang="cs-CZ" sz="2400" b="1" dirty="0">
                <a:latin typeface="Arial" panose="020B0604020202020204" pitchFamily="34" charset="0"/>
              </a:rPr>
              <a:t>F</a:t>
            </a:r>
            <a:r>
              <a:rPr lang="en-US" altLang="cs-CZ" sz="2400" b="1" dirty="0" err="1">
                <a:latin typeface="Arial" panose="020B0604020202020204" pitchFamily="34" charset="0"/>
              </a:rPr>
              <a:t>irm</a:t>
            </a:r>
            <a:r>
              <a:rPr lang="en-US" altLang="cs-CZ" sz="2400" b="1" dirty="0">
                <a:latin typeface="Arial" panose="020B0604020202020204" pitchFamily="34" charset="0"/>
              </a:rPr>
              <a:t> chooses that opportunity for investment, which is associated with the highest present value of the expected flow of future revenues</a:t>
            </a:r>
            <a:r>
              <a:rPr lang="cs-CZ" altLang="cs-CZ" sz="2400" b="1" dirty="0">
                <a:latin typeface="Arial" panose="020B0604020202020204" pitchFamily="34" charset="0"/>
              </a:rPr>
              <a:t>.</a:t>
            </a:r>
            <a:endParaRPr lang="en-US" altLang="cs-CZ" sz="2400" b="1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defRPr/>
            </a:pPr>
            <a:endParaRPr lang="en-GB" sz="24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3635" y="3742094"/>
            <a:ext cx="3355910" cy="2237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26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4927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END</a:t>
            </a:r>
          </a:p>
        </p:txBody>
      </p:sp>
      <p:sp>
        <p:nvSpPr>
          <p:cNvPr id="2" name="Obdélník 1"/>
          <p:cNvSpPr/>
          <p:nvPr/>
        </p:nvSpPr>
        <p:spPr>
          <a:xfrm>
            <a:off x="3653536" y="3244334"/>
            <a:ext cx="48849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>
              <a:spcBef>
                <a:spcPct val="0"/>
              </a:spcBef>
              <a:defRPr/>
            </a:pPr>
            <a:r>
              <a:rPr lang="cs-CZ" altLang="cs-CZ" dirty="0">
                <a:latin typeface="Arial" panose="020B0604020202020204" pitchFamily="34" charset="0"/>
              </a:rPr>
              <a:t>THANK YOU FOR YOUR ATTENTION . . . </a:t>
            </a:r>
            <a:endParaRPr lang="en-GB" altLang="cs-CZ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14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27892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CAPITAL MARKET </a:t>
            </a:r>
          </a:p>
          <a:p>
            <a:pPr lvl="0">
              <a:defRPr/>
            </a:pPr>
            <a:endParaRPr lang="en-US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lvl="0">
              <a:defRPr/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52669" y="1790733"/>
            <a:ext cx="1057469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Capital - the savings converted into investments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Secondary (derived) factor of production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Three forms:</a:t>
            </a:r>
          </a:p>
          <a:p>
            <a:pPr marL="13716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Capital goods (construction, equipment and supplies)</a:t>
            </a:r>
          </a:p>
          <a:p>
            <a:pPr marL="13716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000" dirty="0" err="1">
                <a:latin typeface="Arial" panose="020B0604020202020204" pitchFamily="34" charset="0"/>
              </a:rPr>
              <a:t>Financial</a:t>
            </a:r>
            <a:r>
              <a:rPr lang="en-US" altLang="cs-CZ" sz="2000" dirty="0">
                <a:latin typeface="Arial" panose="020B0604020202020204" pitchFamily="34" charset="0"/>
              </a:rPr>
              <a:t> capital (securities)</a:t>
            </a:r>
          </a:p>
          <a:p>
            <a:pPr marL="13716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latin typeface="Arial" panose="020B0604020202020204" pitchFamily="34" charset="0"/>
              </a:rPr>
              <a:t>Money</a:t>
            </a:r>
            <a:r>
              <a:rPr lang="en-US" altLang="cs-CZ" sz="2000" dirty="0">
                <a:latin typeface="Arial" panose="020B0604020202020204" pitchFamily="34" charset="0"/>
              </a:rPr>
              <a:t> capital (savings)</a:t>
            </a:r>
            <a:endParaRPr lang="cs-CZ" altLang="cs-CZ" sz="2000" dirty="0">
              <a:latin typeface="Arial" panose="020B0604020202020204" pitchFamily="34" charset="0"/>
            </a:endParaRPr>
          </a:p>
          <a:p>
            <a:pPr lvl="1" algn="just">
              <a:spcBef>
                <a:spcPct val="0"/>
              </a:spcBef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The </a:t>
            </a:r>
            <a:r>
              <a:rPr lang="cs-CZ" altLang="cs-CZ" sz="2200" b="1" dirty="0" err="1">
                <a:latin typeface="Arial" panose="020B0604020202020204" pitchFamily="34" charset="0"/>
              </a:rPr>
              <a:t>price</a:t>
            </a:r>
            <a:r>
              <a:rPr lang="en-US" altLang="cs-CZ" sz="2200" b="1" dirty="0">
                <a:latin typeface="Arial" panose="020B0604020202020204" pitchFamily="34" charset="0"/>
              </a:rPr>
              <a:t> of capital - interest rate</a:t>
            </a:r>
            <a:endParaRPr lang="cs-CZ" altLang="cs-CZ" sz="2200" b="1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defRPr/>
            </a:pPr>
            <a:r>
              <a:rPr lang="cs-CZ" altLang="cs-CZ" sz="2000" dirty="0">
                <a:latin typeface="Arial" panose="020B0604020202020204" pitchFamily="34" charset="0"/>
              </a:rPr>
              <a:t>         </a:t>
            </a:r>
            <a:r>
              <a:rPr lang="cs-CZ" altLang="cs-CZ" sz="2000" dirty="0" smtClean="0">
                <a:latin typeface="Arial" panose="020B0604020202020204" pitchFamily="34" charset="0"/>
              </a:rPr>
              <a:t>        </a:t>
            </a:r>
            <a:r>
              <a:rPr lang="cs-CZ" altLang="cs-CZ" sz="2000" dirty="0" err="1">
                <a:latin typeface="Arial" panose="020B0604020202020204" pitchFamily="34" charset="0"/>
              </a:rPr>
              <a:t>capital</a:t>
            </a:r>
            <a:r>
              <a:rPr lang="cs-CZ" altLang="cs-CZ" sz="2000" dirty="0">
                <a:latin typeface="Arial" panose="020B0604020202020204" pitchFamily="34" charset="0"/>
              </a:rPr>
              <a:t> = </a:t>
            </a:r>
            <a:r>
              <a:rPr lang="cs-CZ" altLang="cs-CZ" sz="2000" dirty="0" err="1">
                <a:latin typeface="Arial" panose="020B0604020202020204" pitchFamily="34" charset="0"/>
              </a:rPr>
              <a:t>capital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goods</a:t>
            </a:r>
            <a:endParaRPr lang="en-GB" altLang="cs-CZ" sz="2000" dirty="0">
              <a:latin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338594" y="1207660"/>
            <a:ext cx="5024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CAPITAL AND CAPITAL MARKET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8715" y="4893891"/>
            <a:ext cx="581896" cy="227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47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27892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CAPITAL MARKET </a:t>
            </a:r>
          </a:p>
          <a:p>
            <a:pPr lvl="0">
              <a:defRPr/>
            </a:pPr>
            <a:endParaRPr lang="en-US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lvl="0">
              <a:defRPr/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52669" y="1790733"/>
            <a:ext cx="10574693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Capital goods are not consumed in the production process at once = wear out, so that their value is not transferred to the new products at once, but gradually in the form of depreciation or amortization.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Depreciation</a:t>
            </a:r>
            <a:r>
              <a:rPr lang="en-US" altLang="cs-CZ" sz="2200" dirty="0">
                <a:latin typeface="Arial" panose="020B0604020202020204" pitchFamily="34" charset="0"/>
              </a:rPr>
              <a:t> represent a significant part of production costs and significantly affect the magnitude of </a:t>
            </a:r>
            <a:r>
              <a:rPr lang="cs-CZ" altLang="cs-CZ" sz="2200" dirty="0">
                <a:latin typeface="Arial" panose="020B0604020202020204" pitchFamily="34" charset="0"/>
              </a:rPr>
              <a:t>profit.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Depreciation </a:t>
            </a:r>
            <a:r>
              <a:rPr lang="en-US" altLang="cs-CZ" sz="2200" dirty="0">
                <a:latin typeface="Arial" panose="020B0604020202020204" pitchFamily="34" charset="0"/>
              </a:rPr>
              <a:t>represent a significant source of </a:t>
            </a:r>
            <a:r>
              <a:rPr lang="cs-CZ" altLang="cs-CZ" sz="2200" dirty="0" err="1">
                <a:latin typeface="Arial" panose="020B0604020202020204" pitchFamily="34" charset="0"/>
              </a:rPr>
              <a:t>means</a:t>
            </a:r>
            <a:r>
              <a:rPr lang="en-US" altLang="cs-CZ" sz="2200" dirty="0">
                <a:latin typeface="Arial" panose="020B0604020202020204" pitchFamily="34" charset="0"/>
              </a:rPr>
              <a:t> for the purchase of new capital goods to replace the already worn-out capital goods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  <a:endParaRPr lang="en-GB" altLang="cs-CZ" sz="2000" dirty="0">
              <a:latin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338594" y="1207660"/>
            <a:ext cx="5024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CAPITAL AND CAPITAL MARKET</a:t>
            </a:r>
          </a:p>
        </p:txBody>
      </p:sp>
    </p:spTree>
    <p:extLst>
      <p:ext uri="{BB962C8B-B14F-4D97-AF65-F5344CB8AC3E}">
        <p14:creationId xmlns:p14="http://schemas.microsoft.com/office/powerpoint/2010/main" val="133590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27892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CAPITAL MARKET </a:t>
            </a:r>
          </a:p>
          <a:p>
            <a:pPr lvl="0">
              <a:defRPr/>
            </a:pPr>
            <a:endParaRPr lang="en-US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lvl="0">
              <a:defRPr/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752669" y="1790733"/>
                <a:ext cx="10574693" cy="28007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 algn="just">
                  <a:spcBef>
                    <a:spcPct val="0"/>
                  </a:spcBef>
                  <a:defRPr/>
                </a:pPr>
                <a:r>
                  <a:rPr lang="en-US" altLang="cs-CZ" sz="2200" dirty="0">
                    <a:latin typeface="Arial" panose="020B0604020202020204" pitchFamily="34" charset="0"/>
                  </a:rPr>
                  <a:t>Total new investment in capital goods production or so-called. gross (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brutto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) investment (I</a:t>
                </a:r>
                <a:r>
                  <a:rPr lang="en-US" altLang="cs-CZ" sz="1600" dirty="0">
                    <a:latin typeface="Arial" panose="020B0604020202020204" pitchFamily="34" charset="0"/>
                  </a:rPr>
                  <a:t>B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) is thus divided into two components: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restitution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 and net investment</a:t>
                </a:r>
              </a:p>
              <a:p>
                <a:pPr marL="285750" indent="-285750" algn="just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algn="ctr">
                  <a:spcBef>
                    <a:spcPct val="0"/>
                  </a:spcBef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sz="22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cs-CZ" altLang="cs-CZ" sz="2200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cs-CZ" altLang="cs-CZ" sz="2200" dirty="0">
                    <a:latin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sz="22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cs-CZ" altLang="cs-CZ" sz="220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cs-CZ" altLang="cs-CZ" sz="2200" dirty="0">
                    <a:latin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sz="22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cs-CZ" altLang="cs-CZ" sz="2200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285750" indent="-285750" algn="just">
                  <a:spcBef>
                    <a:spcPct val="0"/>
                  </a:spcBef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285750" indent="-285750" algn="just">
                  <a:spcBef>
                    <a:spcPct val="0"/>
                  </a:spcBef>
                  <a:defRPr/>
                </a:pPr>
                <a:r>
                  <a:rPr lang="en-US" altLang="cs-CZ" sz="2200" b="1" dirty="0">
                    <a:latin typeface="Arial" panose="020B0604020202020204" pitchFamily="34" charset="0"/>
                  </a:rPr>
                  <a:t>Capital is an important production factor influencing the overall productivity growth and social wealth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669" y="1790733"/>
                <a:ext cx="10574693" cy="2800767"/>
              </a:xfrm>
              <a:prstGeom prst="rect">
                <a:avLst/>
              </a:prstGeom>
              <a:blipFill rotWithShape="0">
                <a:blip r:embed="rId3"/>
                <a:stretch>
                  <a:fillRect l="-749" t="-1307" r="-749" b="-3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bdélník 1"/>
          <p:cNvSpPr/>
          <p:nvPr/>
        </p:nvSpPr>
        <p:spPr>
          <a:xfrm>
            <a:off x="3338594" y="1207660"/>
            <a:ext cx="5024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CAPITAL AND CAPITAL MARKET</a:t>
            </a:r>
          </a:p>
        </p:txBody>
      </p:sp>
    </p:spTree>
    <p:extLst>
      <p:ext uri="{BB962C8B-B14F-4D97-AF65-F5344CB8AC3E}">
        <p14:creationId xmlns:p14="http://schemas.microsoft.com/office/powerpoint/2010/main" val="140087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27892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CAPITAL MARKET </a:t>
            </a:r>
          </a:p>
          <a:p>
            <a:pPr lvl="0">
              <a:defRPr/>
            </a:pPr>
            <a:endParaRPr lang="en-US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lvl="0">
              <a:defRPr/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52669" y="1790733"/>
            <a:ext cx="1057469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Supply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capital </a:t>
            </a:r>
            <a:r>
              <a:rPr lang="en-US" altLang="cs-CZ" sz="2200" dirty="0" smtClean="0">
                <a:latin typeface="Arial" panose="020B0604020202020204" pitchFamily="34" charset="0"/>
              </a:rPr>
              <a:t>market</a:t>
            </a:r>
            <a:r>
              <a:rPr lang="cs-CZ" altLang="cs-CZ" sz="2200" dirty="0" smtClean="0">
                <a:latin typeface="Arial" panose="020B0604020202020204" pitchFamily="34" charset="0"/>
              </a:rPr>
              <a:t>          </a:t>
            </a:r>
            <a:r>
              <a:rPr lang="en-US" altLang="cs-CZ" sz="2200" dirty="0">
                <a:latin typeface="Arial" panose="020B0604020202020204" pitchFamily="34" charset="0"/>
              </a:rPr>
              <a:t>consists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savings 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economic subjects.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S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avings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(current and term deposits, insurance, etc.) of households receive </a:t>
            </a:r>
            <a:r>
              <a:rPr lang="cs-CZ" altLang="cs-CZ" sz="2200" dirty="0">
                <a:latin typeface="Arial" panose="020B0604020202020204" pitchFamily="34" charset="0"/>
              </a:rPr>
              <a:t>on </a:t>
            </a:r>
            <a:r>
              <a:rPr lang="en-US" altLang="cs-CZ" sz="2200" dirty="0">
                <a:latin typeface="Arial" panose="020B0604020202020204" pitchFamily="34" charset="0"/>
              </a:rPr>
              <a:t>the capital market form of </a:t>
            </a:r>
            <a:r>
              <a:rPr lang="cs-CZ" altLang="cs-CZ" sz="2200" dirty="0" err="1">
                <a:latin typeface="Arial" panose="020B0604020202020204" pitchFamily="34" charset="0"/>
              </a:rPr>
              <a:t>capital</a:t>
            </a:r>
            <a:r>
              <a:rPr lang="en-US" altLang="cs-CZ" sz="2200" dirty="0">
                <a:latin typeface="Arial" panose="020B0604020202020204" pitchFamily="34" charset="0"/>
              </a:rPr>
              <a:t> offered to </a:t>
            </a:r>
            <a:r>
              <a:rPr lang="cs-CZ" altLang="cs-CZ" sz="2200" dirty="0" err="1">
                <a:latin typeface="Arial" panose="020B0604020202020204" pitchFamily="34" charset="0"/>
              </a:rPr>
              <a:t>firm</a:t>
            </a:r>
            <a:r>
              <a:rPr lang="en-US" altLang="cs-CZ" sz="2200" dirty="0">
                <a:latin typeface="Arial" panose="020B0604020202020204" pitchFamily="34" charset="0"/>
              </a:rPr>
              <a:t>s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T</a:t>
            </a:r>
            <a:r>
              <a:rPr lang="en-US" altLang="cs-CZ" sz="2200" dirty="0" smtClean="0">
                <a:latin typeface="Arial" panose="020B0604020202020204" pitchFamily="34" charset="0"/>
              </a:rPr>
              <a:t>he </a:t>
            </a:r>
            <a:r>
              <a:rPr lang="en-US" altLang="cs-CZ" sz="2200" dirty="0">
                <a:latin typeface="Arial" panose="020B0604020202020204" pitchFamily="34" charset="0"/>
              </a:rPr>
              <a:t>demand for capital - given the need to finance the purchase of investment goods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Forms of fundraising - </a:t>
            </a:r>
            <a:r>
              <a:rPr lang="cs-CZ" altLang="cs-CZ" sz="2200" dirty="0" err="1">
                <a:latin typeface="Arial" panose="020B0604020202020204" pitchFamily="34" charset="0"/>
              </a:rPr>
              <a:t>loans</a:t>
            </a:r>
            <a:r>
              <a:rPr lang="en-US" altLang="cs-CZ" sz="2200" dirty="0">
                <a:latin typeface="Arial" panose="020B0604020202020204" pitchFamily="34" charset="0"/>
              </a:rPr>
              <a:t> from banks, income from sale of </a:t>
            </a:r>
            <a:r>
              <a:rPr lang="cs-CZ" altLang="cs-CZ" sz="2200" dirty="0" err="1">
                <a:latin typeface="Arial" panose="020B0604020202020204" pitchFamily="34" charset="0"/>
              </a:rPr>
              <a:t>own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securities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ect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  <a:endParaRPr lang="en-US" altLang="cs-CZ" sz="2200" dirty="0">
              <a:latin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392281" y="1166556"/>
            <a:ext cx="68269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CAPITAL MARKET – CLASSICAL APPROACH</a:t>
            </a:r>
          </a:p>
        </p:txBody>
      </p:sp>
      <p:sp>
        <p:nvSpPr>
          <p:cNvPr id="7" name="Šipka doprava 6"/>
          <p:cNvSpPr/>
          <p:nvPr/>
        </p:nvSpPr>
        <p:spPr>
          <a:xfrm>
            <a:off x="4029045" y="1896633"/>
            <a:ext cx="434943" cy="2377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254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27892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CAPITAL MARKET </a:t>
            </a:r>
          </a:p>
          <a:p>
            <a:pPr lvl="0">
              <a:defRPr/>
            </a:pPr>
            <a:endParaRPr lang="en-US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lvl="0">
              <a:defRPr/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52669" y="1790733"/>
            <a:ext cx="1057469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ct val="0"/>
              </a:spcBef>
              <a:defRPr/>
            </a:pPr>
            <a:r>
              <a:rPr lang="cs-CZ" altLang="cs-CZ" sz="2400" dirty="0" err="1">
                <a:latin typeface="Arial" panose="020B0604020202020204" pitchFamily="34" charset="0"/>
              </a:rPr>
              <a:t>Here</a:t>
            </a:r>
            <a:r>
              <a:rPr lang="cs-CZ" altLang="cs-CZ" sz="2400" dirty="0">
                <a:latin typeface="Arial" panose="020B0604020202020204" pitchFamily="34" charset="0"/>
              </a:rPr>
              <a:t> - </a:t>
            </a:r>
            <a:r>
              <a:rPr lang="cs-CZ" altLang="cs-CZ" sz="2400" dirty="0" err="1">
                <a:latin typeface="Arial" panose="020B0604020202020204" pitchFamily="34" charset="0"/>
              </a:rPr>
              <a:t>supply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</a:rPr>
              <a:t>of</a:t>
            </a:r>
            <a:r>
              <a:rPr lang="en-US" altLang="cs-CZ" sz="2400" dirty="0">
                <a:latin typeface="Arial" panose="020B0604020202020204" pitchFamily="34" charset="0"/>
              </a:rPr>
              <a:t> savings (domestic) meet</a:t>
            </a:r>
            <a:r>
              <a:rPr lang="cs-CZ" altLang="cs-CZ" sz="2400" dirty="0">
                <a:latin typeface="Arial" panose="020B0604020202020204" pitchFamily="34" charset="0"/>
              </a:rPr>
              <a:t>s </a:t>
            </a:r>
            <a:r>
              <a:rPr lang="en-US" altLang="cs-CZ" sz="2400" dirty="0">
                <a:latin typeface="Arial" panose="020B0604020202020204" pitchFamily="34" charset="0"/>
              </a:rPr>
              <a:t>the demand for these savings (</a:t>
            </a:r>
            <a:r>
              <a:rPr lang="cs-CZ" altLang="cs-CZ" sz="2400" dirty="0" err="1">
                <a:latin typeface="Arial" panose="020B0604020202020204" pitchFamily="34" charset="0"/>
              </a:rPr>
              <a:t>firm</a:t>
            </a:r>
            <a:r>
              <a:rPr lang="en-US" altLang="cs-CZ" sz="2400" dirty="0">
                <a:latin typeface="Arial" panose="020B0604020202020204" pitchFamily="34" charset="0"/>
              </a:rPr>
              <a:t>s)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24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cs-CZ" altLang="cs-CZ" sz="2400" dirty="0">
                <a:latin typeface="Arial" panose="020B0604020202020204" pitchFamily="34" charset="0"/>
              </a:rPr>
              <a:t>T</a:t>
            </a:r>
            <a:r>
              <a:rPr lang="en-US" altLang="cs-CZ" sz="2400" dirty="0">
                <a:latin typeface="Arial" panose="020B0604020202020204" pitchFamily="34" charset="0"/>
              </a:rPr>
              <a:t>he household must have a reason for savings (prefer immediate consumption) ....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2400" dirty="0">
              <a:latin typeface="Arial" panose="020B0604020202020204" pitchFamily="34" charset="0"/>
            </a:endParaRPr>
          </a:p>
          <a:p>
            <a:pPr marL="13716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400" dirty="0">
                <a:latin typeface="Arial" panose="020B0604020202020204" pitchFamily="34" charset="0"/>
              </a:rPr>
              <a:t>the reward for postponed consumption is interest</a:t>
            </a:r>
          </a:p>
          <a:p>
            <a:pPr marL="1200150" lvl="1" indent="-1714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cs-CZ" sz="2400" dirty="0">
              <a:latin typeface="Arial" panose="020B0604020202020204" pitchFamily="34" charset="0"/>
            </a:endParaRPr>
          </a:p>
          <a:p>
            <a:pPr marL="13716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400" dirty="0">
                <a:latin typeface="Arial" panose="020B0604020202020204" pitchFamily="34" charset="0"/>
              </a:rPr>
              <a:t>households </a:t>
            </a:r>
            <a:r>
              <a:rPr lang="cs-CZ" altLang="cs-CZ" sz="2400" dirty="0">
                <a:latin typeface="Arial" panose="020B0604020202020204" pitchFamily="34" charset="0"/>
              </a:rPr>
              <a:t>are </a:t>
            </a:r>
            <a:r>
              <a:rPr lang="en-US" altLang="cs-CZ" sz="2400" dirty="0">
                <a:latin typeface="Arial" panose="020B0604020202020204" pitchFamily="34" charset="0"/>
              </a:rPr>
              <a:t>not interested in the absolute amount of interest </a:t>
            </a:r>
            <a:r>
              <a:rPr lang="cs-CZ" altLang="cs-CZ" sz="2400" dirty="0" err="1">
                <a:latin typeface="Arial" panose="020B0604020202020204" pitchFamily="34" charset="0"/>
              </a:rPr>
              <a:t>of</a:t>
            </a:r>
            <a:r>
              <a:rPr lang="en-US" altLang="cs-CZ" sz="2400" dirty="0">
                <a:latin typeface="Arial" panose="020B0604020202020204" pitchFamily="34" charset="0"/>
              </a:rPr>
              <a:t> the saved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>
                <a:latin typeface="Arial" panose="020B0604020202020204" pitchFamily="34" charset="0"/>
              </a:rPr>
              <a:t>amount, but </a:t>
            </a:r>
            <a:r>
              <a:rPr lang="en-US" altLang="cs-CZ" sz="2400" b="1" dirty="0">
                <a:latin typeface="Arial" panose="020B0604020202020204" pitchFamily="34" charset="0"/>
              </a:rPr>
              <a:t>the interest rate</a:t>
            </a:r>
          </a:p>
        </p:txBody>
      </p:sp>
      <p:sp>
        <p:nvSpPr>
          <p:cNvPr id="2" name="Obdélník 1"/>
          <p:cNvSpPr/>
          <p:nvPr/>
        </p:nvSpPr>
        <p:spPr>
          <a:xfrm>
            <a:off x="4404719" y="1207660"/>
            <a:ext cx="2892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 smtClean="0">
                <a:latin typeface="Arial" panose="020B0604020202020204" pitchFamily="34" charset="0"/>
              </a:rPr>
              <a:t>CAPITAL </a:t>
            </a:r>
            <a:r>
              <a:rPr lang="cs-CZ" altLang="cs-CZ" sz="2400" b="1" dirty="0">
                <a:latin typeface="Arial" panose="020B0604020202020204" pitchFamily="34" charset="0"/>
              </a:rPr>
              <a:t>MARKET</a:t>
            </a:r>
          </a:p>
        </p:txBody>
      </p:sp>
      <p:sp>
        <p:nvSpPr>
          <p:cNvPr id="9" name="Šipka doprava 8"/>
          <p:cNvSpPr/>
          <p:nvPr/>
        </p:nvSpPr>
        <p:spPr>
          <a:xfrm>
            <a:off x="918878" y="3840450"/>
            <a:ext cx="434943" cy="2377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211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27892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CAPITAL MARKET </a:t>
            </a:r>
          </a:p>
          <a:p>
            <a:pPr lvl="0">
              <a:defRPr/>
            </a:pPr>
            <a:endParaRPr lang="en-US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lvl="0">
              <a:defRPr/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52669" y="1790733"/>
            <a:ext cx="1057469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ct val="0"/>
              </a:spcBef>
              <a:defRPr/>
            </a:pPr>
            <a:r>
              <a:rPr lang="cs-CZ" altLang="cs-CZ" sz="2400" b="1" dirty="0">
                <a:latin typeface="Arial" panose="020B0604020202020204" pitchFamily="34" charset="0"/>
              </a:rPr>
              <a:t>I</a:t>
            </a:r>
            <a:r>
              <a:rPr lang="en-US" altLang="cs-CZ" sz="2400" b="1" dirty="0" err="1">
                <a:latin typeface="Arial" panose="020B0604020202020204" pitchFamily="34" charset="0"/>
              </a:rPr>
              <a:t>nterest</a:t>
            </a:r>
            <a:r>
              <a:rPr lang="en-US" altLang="cs-CZ" sz="2400" b="1" dirty="0">
                <a:latin typeface="Arial" panose="020B0604020202020204" pitchFamily="34" charset="0"/>
              </a:rPr>
              <a:t> rate</a:t>
            </a:r>
            <a:r>
              <a:rPr lang="en-US" altLang="cs-CZ" sz="2400" dirty="0">
                <a:latin typeface="Arial" panose="020B0604020202020204" pitchFamily="34" charset="0"/>
              </a:rPr>
              <a:t> (</a:t>
            </a:r>
            <a:r>
              <a:rPr lang="en-US" altLang="cs-CZ" sz="2400" dirty="0" err="1">
                <a:latin typeface="Arial" panose="020B0604020202020204" pitchFamily="34" charset="0"/>
              </a:rPr>
              <a:t>ir</a:t>
            </a:r>
            <a:r>
              <a:rPr lang="en-US" altLang="cs-CZ" sz="2400" dirty="0">
                <a:latin typeface="Arial" panose="020B0604020202020204" pitchFamily="34" charset="0"/>
              </a:rPr>
              <a:t>) - the ratio of net interest </a:t>
            </a:r>
            <a:r>
              <a:rPr lang="cs-CZ" altLang="cs-CZ" sz="2400" dirty="0" err="1">
                <a:latin typeface="Arial" panose="020B0604020202020204" pitchFamily="34" charset="0"/>
              </a:rPr>
              <a:t>from</a:t>
            </a:r>
            <a:r>
              <a:rPr lang="en-US" altLang="cs-CZ" sz="2400" dirty="0">
                <a:latin typeface="Arial" panose="020B0604020202020204" pitchFamily="34" charset="0"/>
              </a:rPr>
              <a:t> the saved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>
                <a:latin typeface="Arial" panose="020B0604020202020204" pitchFamily="34" charset="0"/>
              </a:rPr>
              <a:t>amount over a given time period (usually one year) to </a:t>
            </a:r>
            <a:r>
              <a:rPr lang="en-US" altLang="cs-CZ" sz="2400" dirty="0" err="1">
                <a:latin typeface="Arial" panose="020B0604020202020204" pitchFamily="34" charset="0"/>
              </a:rPr>
              <a:t>th</a:t>
            </a:r>
            <a:r>
              <a:rPr lang="cs-CZ" altLang="cs-CZ" sz="2400" dirty="0" err="1">
                <a:latin typeface="Arial" panose="020B0604020202020204" pitchFamily="34" charset="0"/>
              </a:rPr>
              <a:t>is</a:t>
            </a:r>
            <a:r>
              <a:rPr lang="en-US" altLang="cs-CZ" sz="2400" dirty="0">
                <a:latin typeface="Arial" panose="020B0604020202020204" pitchFamily="34" charset="0"/>
              </a:rPr>
              <a:t> saved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>
                <a:latin typeface="Arial" panose="020B0604020202020204" pitchFamily="34" charset="0"/>
              </a:rPr>
              <a:t>amount</a:t>
            </a:r>
            <a:endParaRPr lang="cs-CZ" altLang="cs-CZ" sz="2400" dirty="0"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defRPr/>
            </a:pPr>
            <a:endParaRPr lang="en-US" altLang="cs-CZ" sz="2400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defRPr/>
            </a:pPr>
            <a:endParaRPr lang="en-US" altLang="cs-CZ" sz="2400" dirty="0"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defRPr/>
            </a:pPr>
            <a:r>
              <a:rPr lang="en-US" altLang="cs-CZ" sz="2400" dirty="0">
                <a:latin typeface="Arial" panose="020B0604020202020204" pitchFamily="34" charset="0"/>
              </a:rPr>
              <a:t>      </a:t>
            </a:r>
            <a:endParaRPr lang="cs-CZ" altLang="cs-CZ" sz="24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cs-CZ" altLang="cs-CZ" sz="2400" dirty="0">
              <a:latin typeface="Arial" panose="020B0604020202020204" pitchFamily="34" charset="0"/>
              <a:ea typeface="Cambria Math" panose="020405030504060302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altLang="cs-CZ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△</a:t>
            </a:r>
            <a:r>
              <a:rPr lang="en-US" altLang="cs-CZ" sz="2400" dirty="0">
                <a:latin typeface="Arial" panose="020B0604020202020204" pitchFamily="34" charset="0"/>
              </a:rPr>
              <a:t>S = interest and S</a:t>
            </a:r>
            <a:r>
              <a:rPr lang="en-US" altLang="cs-CZ" sz="1600" dirty="0">
                <a:latin typeface="Arial" panose="020B0604020202020204" pitchFamily="34" charset="0"/>
              </a:rPr>
              <a:t>0</a:t>
            </a:r>
            <a:r>
              <a:rPr lang="en-US" altLang="cs-CZ" sz="2400" dirty="0">
                <a:latin typeface="Arial" panose="020B0604020202020204" pitchFamily="34" charset="0"/>
              </a:rPr>
              <a:t> = savings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24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altLang="cs-CZ" sz="2400" dirty="0">
                <a:latin typeface="Arial" panose="020B0604020202020204" pitchFamily="34" charset="0"/>
              </a:rPr>
              <a:t>The interest rate is usually expressed as a percentage p. a. (for one year)</a:t>
            </a:r>
            <a:r>
              <a:rPr lang="cs-CZ" altLang="cs-CZ" sz="2400" dirty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2" name="Obdélník 1"/>
          <p:cNvSpPr/>
          <p:nvPr/>
        </p:nvSpPr>
        <p:spPr>
          <a:xfrm>
            <a:off x="1152359" y="1166556"/>
            <a:ext cx="93068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SUPPLY ON THE CAPITAL MARKET – CREATING OF SAVINGS</a:t>
            </a:r>
          </a:p>
        </p:txBody>
      </p:sp>
      <p:sp>
        <p:nvSpPr>
          <p:cNvPr id="7" name="Šipka doprava 6"/>
          <p:cNvSpPr/>
          <p:nvPr/>
        </p:nvSpPr>
        <p:spPr>
          <a:xfrm>
            <a:off x="2366295" y="3075217"/>
            <a:ext cx="806113" cy="2651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2795" y="2842270"/>
            <a:ext cx="3274633" cy="703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63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27892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CAPITAL MARKET </a:t>
            </a:r>
          </a:p>
          <a:p>
            <a:pPr lvl="0">
              <a:defRPr/>
            </a:pPr>
            <a:endParaRPr lang="en-US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lvl="0">
              <a:defRPr/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52669" y="1790733"/>
            <a:ext cx="10574693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At</a:t>
            </a:r>
            <a:r>
              <a:rPr lang="en-US" altLang="cs-CZ" sz="2200" dirty="0">
                <a:latin typeface="Arial" panose="020B0604020202020204" pitchFamily="34" charset="0"/>
              </a:rPr>
              <a:t> a given interest rate, the future value (S</a:t>
            </a:r>
            <a:r>
              <a:rPr lang="en-US" altLang="cs-CZ" sz="1600" dirty="0">
                <a:latin typeface="Arial" panose="020B0604020202020204" pitchFamily="34" charset="0"/>
              </a:rPr>
              <a:t>1</a:t>
            </a:r>
            <a:r>
              <a:rPr lang="en-US" altLang="cs-CZ" sz="2200" dirty="0">
                <a:latin typeface="Arial" panose="020B0604020202020204" pitchFamily="34" charset="0"/>
              </a:rPr>
              <a:t>)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the present amount (S</a:t>
            </a:r>
            <a:r>
              <a:rPr lang="en-US" altLang="cs-CZ" sz="1600" dirty="0">
                <a:latin typeface="Arial" panose="020B0604020202020204" pitchFamily="34" charset="0"/>
              </a:rPr>
              <a:t>0</a:t>
            </a:r>
            <a:r>
              <a:rPr lang="en-US" altLang="cs-CZ" sz="2200" dirty="0">
                <a:latin typeface="Arial" panose="020B0604020202020204" pitchFamily="34" charset="0"/>
              </a:rPr>
              <a:t>) after one year will be equal to: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I</a:t>
            </a:r>
            <a:r>
              <a:rPr lang="en-US" altLang="cs-CZ" sz="2200" dirty="0" smtClean="0">
                <a:latin typeface="Arial" panose="020B0604020202020204" pitchFamily="34" charset="0"/>
              </a:rPr>
              <a:t>t </a:t>
            </a:r>
            <a:r>
              <a:rPr lang="en-US" altLang="cs-CZ" sz="2200" dirty="0">
                <a:latin typeface="Arial" panose="020B0604020202020204" pitchFamily="34" charset="0"/>
              </a:rPr>
              <a:t>is generally possible the future value of the present amount from the year n (Sn) </a:t>
            </a:r>
            <a:r>
              <a:rPr lang="cs-CZ" altLang="cs-CZ" sz="2200" dirty="0">
                <a:latin typeface="Arial" panose="020B0604020202020204" pitchFamily="34" charset="0"/>
              </a:rPr>
              <a:t>(</a:t>
            </a:r>
            <a:r>
              <a:rPr lang="en-US" altLang="cs-CZ" sz="2200" dirty="0">
                <a:latin typeface="Arial" panose="020B0604020202020204" pitchFamily="34" charset="0"/>
              </a:rPr>
              <a:t>assuming the interest rate does not change</a:t>
            </a:r>
            <a:r>
              <a:rPr lang="cs-CZ" altLang="cs-CZ" sz="2200" dirty="0">
                <a:latin typeface="Arial" panose="020B0604020202020204" pitchFamily="34" charset="0"/>
              </a:rPr>
              <a:t>)</a:t>
            </a:r>
            <a:r>
              <a:rPr lang="en-US" altLang="cs-CZ" sz="2200" dirty="0">
                <a:latin typeface="Arial" panose="020B0604020202020204" pitchFamily="34" charset="0"/>
              </a:rPr>
              <a:t> expressed as follows: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where (1 + </a:t>
            </a:r>
            <a:r>
              <a:rPr lang="en-US" altLang="cs-CZ" sz="2000" dirty="0" err="1">
                <a:latin typeface="Arial" panose="020B0604020202020204" pitchFamily="34" charset="0"/>
              </a:rPr>
              <a:t>i</a:t>
            </a:r>
            <a:r>
              <a:rPr lang="en-US" altLang="cs-CZ" sz="2000" dirty="0">
                <a:latin typeface="Arial" panose="020B0604020202020204" pitchFamily="34" charset="0"/>
              </a:rPr>
              <a:t>)n tells us how many times the initial deposit in n years will increase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>
                <a:latin typeface="Arial" panose="020B0604020202020204" pitchFamily="34" charset="0"/>
              </a:rPr>
              <a:t>t a given interest rate</a:t>
            </a:r>
            <a:endParaRPr lang="cs-CZ" altLang="cs-CZ" sz="2000" dirty="0">
              <a:latin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152359" y="1166556"/>
            <a:ext cx="93068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SUPPLY ON THE CAPITAL MARKET – CREATING OF SAVINGS</a:t>
            </a:r>
          </a:p>
        </p:txBody>
      </p:sp>
      <p:sp>
        <p:nvSpPr>
          <p:cNvPr id="7" name="Šipka doprava 6"/>
          <p:cNvSpPr/>
          <p:nvPr/>
        </p:nvSpPr>
        <p:spPr>
          <a:xfrm>
            <a:off x="2366295" y="3075217"/>
            <a:ext cx="806113" cy="2651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0001" y="2811261"/>
            <a:ext cx="3164905" cy="680062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3718" y="4668308"/>
            <a:ext cx="3097469" cy="66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59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1373</Words>
  <Application>Microsoft Office PowerPoint</Application>
  <PresentationFormat>Širokoúhlá obrazovka</PresentationFormat>
  <Paragraphs>194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Times New Roman</vt:lpstr>
      <vt:lpstr>Motiv Office</vt:lpstr>
      <vt:lpstr>CAPITAL MARKET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majerova</cp:lastModifiedBy>
  <cp:revision>123</cp:revision>
  <dcterms:created xsi:type="dcterms:W3CDTF">2016-11-25T20:36:16Z</dcterms:created>
  <dcterms:modified xsi:type="dcterms:W3CDTF">2019-09-11T13:43:41Z</dcterms:modified>
</cp:coreProperties>
</file>